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68" r:id="rId2"/>
    <p:sldId id="272" r:id="rId3"/>
    <p:sldId id="1974" r:id="rId4"/>
    <p:sldId id="1890" r:id="rId5"/>
    <p:sldId id="1891" r:id="rId6"/>
    <p:sldId id="1892" r:id="rId7"/>
    <p:sldId id="1975" r:id="rId8"/>
    <p:sldId id="1951" r:id="rId9"/>
    <p:sldId id="1976" r:id="rId10"/>
    <p:sldId id="1995" r:id="rId11"/>
    <p:sldId id="1993" r:id="rId12"/>
    <p:sldId id="1996" r:id="rId13"/>
    <p:sldId id="2000" r:id="rId14"/>
    <p:sldId id="1744" r:id="rId15"/>
    <p:sldId id="2002" r:id="rId16"/>
    <p:sldId id="1999" r:id="rId17"/>
    <p:sldId id="1998" r:id="rId18"/>
    <p:sldId id="1997" r:id="rId19"/>
    <p:sldId id="2003" r:id="rId20"/>
    <p:sldId id="1727" r:id="rId21"/>
    <p:sldId id="2011" r:id="rId22"/>
    <p:sldId id="2014" r:id="rId23"/>
    <p:sldId id="2015" r:id="rId24"/>
    <p:sldId id="2005" r:id="rId25"/>
    <p:sldId id="2016" r:id="rId26"/>
    <p:sldId id="2007" r:id="rId27"/>
    <p:sldId id="2017" r:id="rId28"/>
    <p:sldId id="2008" r:id="rId29"/>
    <p:sldId id="2009" r:id="rId30"/>
    <p:sldId id="1893" r:id="rId31"/>
    <p:sldId id="1935" r:id="rId32"/>
    <p:sldId id="2020" r:id="rId33"/>
    <p:sldId id="2019" r:id="rId34"/>
    <p:sldId id="2027" r:id="rId35"/>
    <p:sldId id="1977" r:id="rId36"/>
    <p:sldId id="2028" r:id="rId37"/>
    <p:sldId id="1978" r:id="rId38"/>
    <p:sldId id="2021" r:id="rId39"/>
    <p:sldId id="1943" r:id="rId40"/>
    <p:sldId id="1947" r:id="rId41"/>
    <p:sldId id="2023" r:id="rId42"/>
    <p:sldId id="1954" r:id="rId43"/>
    <p:sldId id="2024" r:id="rId44"/>
    <p:sldId id="2026" r:id="rId45"/>
    <p:sldId id="1948" r:id="rId46"/>
    <p:sldId id="2025" r:id="rId47"/>
    <p:sldId id="1949" r:id="rId48"/>
    <p:sldId id="1934" r:id="rId49"/>
    <p:sldId id="2029" r:id="rId50"/>
    <p:sldId id="2030" r:id="rId51"/>
    <p:sldId id="1990" r:id="rId52"/>
    <p:sldId id="1915" r:id="rId53"/>
    <p:sldId id="1918" r:id="rId54"/>
    <p:sldId id="1989" r:id="rId55"/>
    <p:sldId id="1925" r:id="rId56"/>
    <p:sldId id="1926" r:id="rId57"/>
    <p:sldId id="1927" r:id="rId58"/>
    <p:sldId id="1936" r:id="rId59"/>
    <p:sldId id="1931" r:id="rId60"/>
    <p:sldId id="1937" r:id="rId61"/>
    <p:sldId id="2036" r:id="rId62"/>
    <p:sldId id="2037" r:id="rId63"/>
    <p:sldId id="2038" r:id="rId64"/>
    <p:sldId id="2039" r:id="rId65"/>
    <p:sldId id="2040" r:id="rId66"/>
    <p:sldId id="2046" r:id="rId67"/>
    <p:sldId id="2041" r:id="rId68"/>
    <p:sldId id="2042" r:id="rId69"/>
    <p:sldId id="2043" r:id="rId70"/>
    <p:sldId id="2044" r:id="rId71"/>
    <p:sldId id="2045" r:id="rId72"/>
    <p:sldId id="1986" r:id="rId73"/>
    <p:sldId id="1909" r:id="rId74"/>
    <p:sldId id="2031" r:id="rId75"/>
    <p:sldId id="2034" r:id="rId76"/>
    <p:sldId id="2035" r:id="rId77"/>
    <p:sldId id="1991" r:id="rId78"/>
    <p:sldId id="1972" r:id="rId79"/>
    <p:sldId id="191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7188677-ADE6-4EC5-A2C3-88DB7ADD5C96}">
          <p14:sldIdLst>
            <p14:sldId id="268"/>
            <p14:sldId id="272"/>
            <p14:sldId id="1974"/>
            <p14:sldId id="1890"/>
            <p14:sldId id="1891"/>
            <p14:sldId id="1892"/>
            <p14:sldId id="1975"/>
          </p14:sldIdLst>
        </p14:section>
        <p14:section name="Policies" id="{6C64AB5C-0D12-4412-B9A6-92B8A83C4CCA}">
          <p14:sldIdLst>
            <p14:sldId id="1951"/>
            <p14:sldId id="1976"/>
            <p14:sldId id="1995"/>
            <p14:sldId id="1993"/>
            <p14:sldId id="1996"/>
            <p14:sldId id="2000"/>
            <p14:sldId id="1744"/>
            <p14:sldId id="2002"/>
            <p14:sldId id="1999"/>
            <p14:sldId id="1998"/>
            <p14:sldId id="1997"/>
            <p14:sldId id="2003"/>
            <p14:sldId id="1727"/>
            <p14:sldId id="2011"/>
            <p14:sldId id="2014"/>
            <p14:sldId id="2015"/>
            <p14:sldId id="2005"/>
            <p14:sldId id="2016"/>
            <p14:sldId id="2007"/>
            <p14:sldId id="2017"/>
            <p14:sldId id="2008"/>
            <p14:sldId id="2009"/>
            <p14:sldId id="1893"/>
            <p14:sldId id="1935"/>
            <p14:sldId id="2020"/>
            <p14:sldId id="2019"/>
            <p14:sldId id="2027"/>
            <p14:sldId id="1977"/>
            <p14:sldId id="2028"/>
          </p14:sldIdLst>
        </p14:section>
        <p14:section name="Clinical Trial Determinations" id="{7BA7DBDB-5BEE-468F-A4E5-D846565D57FA}">
          <p14:sldIdLst>
            <p14:sldId id="1978"/>
            <p14:sldId id="2021"/>
            <p14:sldId id="1943"/>
            <p14:sldId id="1947"/>
            <p14:sldId id="2023"/>
            <p14:sldId id="1954"/>
            <p14:sldId id="2024"/>
            <p14:sldId id="2026"/>
            <p14:sldId id="1948"/>
            <p14:sldId id="2025"/>
            <p14:sldId id="1949"/>
            <p14:sldId id="1934"/>
            <p14:sldId id="2029"/>
            <p14:sldId id="2030"/>
          </p14:sldIdLst>
        </p14:section>
        <p14:section name="Clinical Trial Exercise" id="{D0FD1B8F-EF49-4F5A-B977-70EFC7BF280C}">
          <p14:sldIdLst>
            <p14:sldId id="1990"/>
            <p14:sldId id="1915"/>
            <p14:sldId id="1918"/>
            <p14:sldId id="1989"/>
            <p14:sldId id="1925"/>
            <p14:sldId id="1926"/>
            <p14:sldId id="1927"/>
            <p14:sldId id="1936"/>
            <p14:sldId id="1931"/>
            <p14:sldId id="1937"/>
            <p14:sldId id="2036"/>
            <p14:sldId id="2037"/>
            <p14:sldId id="2038"/>
            <p14:sldId id="2039"/>
            <p14:sldId id="2040"/>
            <p14:sldId id="2046"/>
            <p14:sldId id="2041"/>
            <p14:sldId id="2042"/>
            <p14:sldId id="2043"/>
            <p14:sldId id="2044"/>
            <p14:sldId id="2045"/>
          </p14:sldIdLst>
        </p14:section>
        <p14:section name="Resources" id="{6710E6FC-D49F-4654-841B-E06A393F091D}">
          <p14:sldIdLst>
            <p14:sldId id="1986"/>
            <p14:sldId id="1909"/>
            <p14:sldId id="2031"/>
            <p14:sldId id="2034"/>
            <p14:sldId id="2035"/>
            <p14:sldId id="1991"/>
            <p14:sldId id="1972"/>
            <p14:sldId id="19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90D944-6708-E589-0897-10FC8EA69D54}" name="Kearney, Pamela (NIH/OD) [E]" initials="KP([" userId="S::kearneyp@nih.gov::18c1122a-98f1-4fb8-a0ef-2d76a143aed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F7F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FF5D4-18F6-4B25-96CA-62C5187CB2DF}" v="40" dt="2022-12-07T00:14:00.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8" autoAdjust="0"/>
    <p:restoredTop sz="80353" autoAdjust="0"/>
  </p:normalViewPr>
  <p:slideViewPr>
    <p:cSldViewPr snapToGrid="0">
      <p:cViewPr varScale="1">
        <p:scale>
          <a:sx n="61" d="100"/>
          <a:sy n="61" d="100"/>
        </p:scale>
        <p:origin x="1474" y="53"/>
      </p:cViewPr>
      <p:guideLst/>
    </p:cSldViewPr>
  </p:slideViewPr>
  <p:outlineViewPr>
    <p:cViewPr>
      <p:scale>
        <a:sx n="33" d="100"/>
        <a:sy n="33" d="100"/>
      </p:scale>
      <p:origin x="0" y="-4437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344B0-EFFF-4D00-93F2-0586118D8BF0}"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E04D4-B485-40AC-BB89-5B77FBBCE096}" type="slidenum">
              <a:rPr lang="en-US" smtClean="0"/>
              <a:t>‹#›</a:t>
            </a:fld>
            <a:endParaRPr lang="en-US"/>
          </a:p>
        </p:txBody>
      </p:sp>
    </p:spTree>
    <p:extLst>
      <p:ext uri="{BB962C8B-B14F-4D97-AF65-F5344CB8AC3E}">
        <p14:creationId xmlns:p14="http://schemas.microsoft.com/office/powerpoint/2010/main" val="318911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72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8025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5034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236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60814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48978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a:p>
        </p:txBody>
      </p:sp>
    </p:spTree>
    <p:extLst>
      <p:ext uri="{BB962C8B-B14F-4D97-AF65-F5344CB8AC3E}">
        <p14:creationId xmlns:p14="http://schemas.microsoft.com/office/powerpoint/2010/main" val="3652757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a:p>
        </p:txBody>
      </p:sp>
    </p:spTree>
    <p:extLst>
      <p:ext uri="{BB962C8B-B14F-4D97-AF65-F5344CB8AC3E}">
        <p14:creationId xmlns:p14="http://schemas.microsoft.com/office/powerpoint/2010/main" val="387473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364574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E04D4-B485-40AC-BB89-5B77FBBCE096}" type="slidenum">
              <a:rPr lang="en-US" smtClean="0"/>
              <a:t>43</a:t>
            </a:fld>
            <a:endParaRPr lang="en-US"/>
          </a:p>
        </p:txBody>
      </p:sp>
    </p:spTree>
    <p:extLst>
      <p:ext uri="{BB962C8B-B14F-4D97-AF65-F5344CB8AC3E}">
        <p14:creationId xmlns:p14="http://schemas.microsoft.com/office/powerpoint/2010/main" val="267776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E04D4-B485-40AC-BB89-5B77FBBCE096}" type="slidenum">
              <a:rPr lang="en-US" smtClean="0"/>
              <a:t>53</a:t>
            </a:fld>
            <a:endParaRPr lang="en-US"/>
          </a:p>
        </p:txBody>
      </p:sp>
    </p:spTree>
    <p:extLst>
      <p:ext uri="{BB962C8B-B14F-4D97-AF65-F5344CB8AC3E}">
        <p14:creationId xmlns:p14="http://schemas.microsoft.com/office/powerpoint/2010/main" val="208949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4168006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E04D4-B485-40AC-BB89-5B77FBBCE096}" type="slidenum">
              <a:rPr lang="en-US" smtClean="0"/>
              <a:t>61</a:t>
            </a:fld>
            <a:endParaRPr lang="en-US"/>
          </a:p>
        </p:txBody>
      </p:sp>
    </p:spTree>
    <p:extLst>
      <p:ext uri="{BB962C8B-B14F-4D97-AF65-F5344CB8AC3E}">
        <p14:creationId xmlns:p14="http://schemas.microsoft.com/office/powerpoint/2010/main" val="3787753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E04D4-B485-40AC-BB89-5B77FBBCE096}" type="slidenum">
              <a:rPr lang="en-US" smtClean="0"/>
              <a:t>62</a:t>
            </a:fld>
            <a:endParaRPr lang="en-US"/>
          </a:p>
        </p:txBody>
      </p:sp>
    </p:spTree>
    <p:extLst>
      <p:ext uri="{BB962C8B-B14F-4D97-AF65-F5344CB8AC3E}">
        <p14:creationId xmlns:p14="http://schemas.microsoft.com/office/powerpoint/2010/main" val="789568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E04D4-B485-40AC-BB89-5B77FBBCE096}" type="slidenum">
              <a:rPr lang="en-US" smtClean="0"/>
              <a:t>63</a:t>
            </a:fld>
            <a:endParaRPr lang="en-US"/>
          </a:p>
        </p:txBody>
      </p:sp>
    </p:spTree>
    <p:extLst>
      <p:ext uri="{BB962C8B-B14F-4D97-AF65-F5344CB8AC3E}">
        <p14:creationId xmlns:p14="http://schemas.microsoft.com/office/powerpoint/2010/main" val="2292058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E04D4-B485-40AC-BB89-5B77FBBCE096}" type="slidenum">
              <a:rPr lang="en-US" smtClean="0"/>
              <a:t>64</a:t>
            </a:fld>
            <a:endParaRPr lang="en-US"/>
          </a:p>
        </p:txBody>
      </p:sp>
    </p:spTree>
    <p:extLst>
      <p:ext uri="{BB962C8B-B14F-4D97-AF65-F5344CB8AC3E}">
        <p14:creationId xmlns:p14="http://schemas.microsoft.com/office/powerpoint/2010/main" val="42135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E04D4-B485-40AC-BB89-5B77FBBCE096}" type="slidenum">
              <a:rPr lang="en-US" smtClean="0"/>
              <a:t>65</a:t>
            </a:fld>
            <a:endParaRPr lang="en-US"/>
          </a:p>
        </p:txBody>
      </p:sp>
    </p:spTree>
    <p:extLst>
      <p:ext uri="{BB962C8B-B14F-4D97-AF65-F5344CB8AC3E}">
        <p14:creationId xmlns:p14="http://schemas.microsoft.com/office/powerpoint/2010/main" val="4004927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E04D4-B485-40AC-BB89-5B77FBBCE096}" type="slidenum">
              <a:rPr lang="en-US" smtClean="0"/>
              <a:t>66</a:t>
            </a:fld>
            <a:endParaRPr lang="en-US"/>
          </a:p>
        </p:txBody>
      </p:sp>
    </p:spTree>
    <p:extLst>
      <p:ext uri="{BB962C8B-B14F-4D97-AF65-F5344CB8AC3E}">
        <p14:creationId xmlns:p14="http://schemas.microsoft.com/office/powerpoint/2010/main" val="2141556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CE04D4-B485-40AC-BB89-5B77FBBCE096}" type="slidenum">
              <a:rPr lang="en-US" smtClean="0"/>
              <a:t>68</a:t>
            </a:fld>
            <a:endParaRPr lang="en-US"/>
          </a:p>
        </p:txBody>
      </p:sp>
    </p:spTree>
    <p:extLst>
      <p:ext uri="{BB962C8B-B14F-4D97-AF65-F5344CB8AC3E}">
        <p14:creationId xmlns:p14="http://schemas.microsoft.com/office/powerpoint/2010/main" val="210672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337737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371194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107596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2687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123505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4102282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3486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 Placeholder 2">
            <a:extLst>
              <a:ext uri="{FF2B5EF4-FFF2-40B4-BE49-F238E27FC236}">
                <a16:creationId xmlns:a16="http://schemas.microsoft.com/office/drawing/2014/main" id="{BFF22FD2-19C2-4E61-92E1-9BB23DE4C0D5}"/>
              </a:ext>
            </a:extLst>
          </p:cNvPr>
          <p:cNvSpPr>
            <a:spLocks noGrp="1"/>
          </p:cNvSpPr>
          <p:nvPr>
            <p:ph type="body" idx="10"/>
          </p:nvPr>
        </p:nvSpPr>
        <p:spPr>
          <a:xfrm>
            <a:off x="1111827" y="3639127"/>
            <a:ext cx="5723082" cy="2025504"/>
          </a:xfrm>
        </p:spPr>
        <p:txBody>
          <a:bodyPr>
            <a:normAutofit/>
          </a:bodyPr>
          <a:lstStyle>
            <a:lvl1pPr marL="0" indent="0" algn="l">
              <a:buNone/>
              <a:defRPr sz="1400" b="0" i="0" spc="100" baseline="0">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Roboto bold" panose="02000000000000000000" pitchFamily="2" charset="0"/>
              </a:defRPr>
            </a:lvl1pPr>
          </a:lstStyle>
          <a:p>
            <a:r>
              <a:rPr lang="en-US" dirty="0"/>
              <a:t>Click To Edit Master Title Style</a:t>
            </a:r>
          </a:p>
        </p:txBody>
      </p:sp>
      <p:pic>
        <p:nvPicPr>
          <p:cNvPr id="39" name="Picture 38">
            <a:extLst>
              <a:ext uri="{FF2B5EF4-FFF2-40B4-BE49-F238E27FC236}">
                <a16:creationId xmlns:a16="http://schemas.microsoft.com/office/drawing/2014/main" id="{3E6371FF-7F77-41E5-B2E3-6D7DBEEC569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11827" y="5825967"/>
            <a:ext cx="4180786" cy="648066"/>
          </a:xfrm>
          <a:prstGeom prst="rect">
            <a:avLst/>
          </a:prstGeom>
        </p:spPr>
      </p:pic>
    </p:spTree>
    <p:custDataLst>
      <p:tags r:id="rId1"/>
    </p:custDataLst>
    <p:extLst>
      <p:ext uri="{BB962C8B-B14F-4D97-AF65-F5344CB8AC3E}">
        <p14:creationId xmlns:p14="http://schemas.microsoft.com/office/powerpoint/2010/main" val="335052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side image - b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708AC40-706E-4BDB-83F2-D9928B8E2166}"/>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0" name="Title 1">
            <a:extLst>
              <a:ext uri="{FF2B5EF4-FFF2-40B4-BE49-F238E27FC236}">
                <a16:creationId xmlns:a16="http://schemas.microsoft.com/office/drawing/2014/main" id="{2172C121-3194-4161-8CC3-9A3E84ACFEF9}"/>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3">
            <a:extLst>
              <a:ext uri="{FF2B5EF4-FFF2-40B4-BE49-F238E27FC236}">
                <a16:creationId xmlns:a16="http://schemas.microsoft.com/office/drawing/2014/main" id="{65A3BDEA-7DA6-447C-A34C-C52C39388EF0}"/>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C9A638C7-9D21-41D4-A193-A46EB12C673A}"/>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8580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 side image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7FAED5-F1CD-4C47-945D-EF329A60D666}"/>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Slide Number Placeholder 5">
            <a:extLst>
              <a:ext uri="{FF2B5EF4-FFF2-40B4-BE49-F238E27FC236}">
                <a16:creationId xmlns:a16="http://schemas.microsoft.com/office/drawing/2014/main" id="{43E9A5BD-ECB0-4ACD-A6E7-B1E3D1AED4C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5" name="Title 1">
            <a:extLst>
              <a:ext uri="{FF2B5EF4-FFF2-40B4-BE49-F238E27FC236}">
                <a16:creationId xmlns:a16="http://schemas.microsoft.com/office/drawing/2014/main" id="{6526C6A4-908C-47FC-BEA2-245DE14D8AC4}"/>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699C5BF3-7D4A-4B81-BE36-A37FAC41669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7FC9"/>
              </a:solidFill>
            </a:endParaRPr>
          </a:p>
        </p:txBody>
      </p:sp>
    </p:spTree>
    <p:extLst>
      <p:ext uri="{BB962C8B-B14F-4D97-AF65-F5344CB8AC3E}">
        <p14:creationId xmlns:p14="http://schemas.microsoft.com/office/powerpoint/2010/main" val="107322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bl">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759C0B9-E350-4A2E-B5D2-3BD8F0ADFFCD}"/>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15396">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45F4F52E-C7F5-49DD-9387-0A6764B8B4AD}"/>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2623751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 gr">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4B3B700-5E85-4541-B05E-AF4D2CFD79F1}"/>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sp>
        <p:nvSpPr>
          <p:cNvPr id="12" name="Title 1">
            <a:extLst>
              <a:ext uri="{FF2B5EF4-FFF2-40B4-BE49-F238E27FC236}">
                <a16:creationId xmlns:a16="http://schemas.microsoft.com/office/drawing/2014/main" id="{30803094-9A19-402B-B05B-810856B22FAA}"/>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1" name="Rectangle 10">
            <a:extLst>
              <a:ext uri="{FF2B5EF4-FFF2-40B4-BE49-F238E27FC236}">
                <a16:creationId xmlns:a16="http://schemas.microsoft.com/office/drawing/2014/main" id="{B7F5989B-C511-41E3-A44B-3393ECA181D0}"/>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426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st title - gr">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9AB0D557-CE01-4EC1-884C-A1ED18E2471A}"/>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 name="Picture 19">
            <a:extLst>
              <a:ext uri="{FF2B5EF4-FFF2-40B4-BE49-F238E27FC236}">
                <a16:creationId xmlns:a16="http://schemas.microsoft.com/office/drawing/2014/main" id="{635AAC1B-11B5-41C0-AAB8-A09DE18D9F6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37" name="Title 1">
            <a:extLst>
              <a:ext uri="{FF2B5EF4-FFF2-40B4-BE49-F238E27FC236}">
                <a16:creationId xmlns:a16="http://schemas.microsoft.com/office/drawing/2014/main" id="{B6EA4454-D411-4396-9F27-08BE99BC81B1}"/>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AEC81661-2C23-4A72-8E18-C921258EB1E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8" name="Rectangle 7">
            <a:extLst>
              <a:ext uri="{FF2B5EF4-FFF2-40B4-BE49-F238E27FC236}">
                <a16:creationId xmlns:a16="http://schemas.microsoft.com/office/drawing/2014/main" id="{AA71C295-147D-43EE-90F0-6D1882D09A2F}"/>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545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g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23F9527-0614-4C7A-8523-464B549EED9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F290A4CB-1B12-48BD-984E-69AB87CFD7E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0DE7F698-6951-4D49-9371-0CA26DABC36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9" name="Rectangle 8">
            <a:extLst>
              <a:ext uri="{FF2B5EF4-FFF2-40B4-BE49-F238E27FC236}">
                <a16:creationId xmlns:a16="http://schemas.microsoft.com/office/drawing/2014/main" id="{F6FB901F-5593-4E0F-9D45-33F8ED143704}"/>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3874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bl">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30D0FB-6F92-4219-9FE6-DAE0F5BC8793}"/>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8789624-F056-4DE1-837A-A4499C1D059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5" name="Slide Number Placeholder 5">
            <a:extLst>
              <a:ext uri="{FF2B5EF4-FFF2-40B4-BE49-F238E27FC236}">
                <a16:creationId xmlns:a16="http://schemas.microsoft.com/office/drawing/2014/main" id="{EB814721-4941-4465-99E1-E14A4FAB1EFE}"/>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74367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Contact Us</a:t>
            </a:r>
          </a:p>
        </p:txBody>
      </p:sp>
      <p:pic>
        <p:nvPicPr>
          <p:cNvPr id="12" name="Picture 11">
            <a:extLst>
              <a:ext uri="{FF2B5EF4-FFF2-40B4-BE49-F238E27FC236}">
                <a16:creationId xmlns:a16="http://schemas.microsoft.com/office/drawing/2014/main" id="{8098D1CE-718B-43B5-9116-A2B693921BD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11827" y="5825967"/>
            <a:ext cx="4180786" cy="648066"/>
          </a:xfrm>
          <a:prstGeom prst="rect">
            <a:avLst/>
          </a:prstGeom>
        </p:spPr>
      </p:pic>
    </p:spTree>
    <p:extLst>
      <p:ext uri="{BB962C8B-B14F-4D97-AF65-F5344CB8AC3E}">
        <p14:creationId xmlns:p14="http://schemas.microsoft.com/office/powerpoint/2010/main" val="1514149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a:extLst>
              <a:ext uri="{FF2B5EF4-FFF2-40B4-BE49-F238E27FC236}">
                <a16:creationId xmlns:a16="http://schemas.microsoft.com/office/drawing/2014/main" id="{79BF2250-980C-47AF-AE61-6C032F7CB0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827" y="5772469"/>
            <a:ext cx="3711976" cy="701564"/>
          </a:xfrm>
          <a:prstGeom prst="rect">
            <a:avLst/>
          </a:prstGeom>
        </p:spPr>
      </p:pic>
      <p:sp>
        <p:nvSpPr>
          <p:cNvPr id="13" name="TextBox 12">
            <a:extLst>
              <a:ext uri="{FF2B5EF4-FFF2-40B4-BE49-F238E27FC236}">
                <a16:creationId xmlns:a16="http://schemas.microsoft.com/office/drawing/2014/main" id="{A8D22A33-FAD6-45D5-BE5D-42DB9B19C0E4}"/>
              </a:ext>
            </a:extLst>
          </p:cNvPr>
          <p:cNvSpPr txBox="1"/>
          <p:nvPr userDrawn="1"/>
        </p:nvSpPr>
        <p:spPr>
          <a:xfrm>
            <a:off x="1111827" y="2020125"/>
            <a:ext cx="6663127" cy="1323439"/>
          </a:xfrm>
          <a:prstGeom prst="rect">
            <a:avLst/>
          </a:prstGeom>
          <a:noFill/>
        </p:spPr>
        <p:txBody>
          <a:bodyPr wrap="square" rtlCol="0" anchor="b">
            <a:spAutoFit/>
          </a:bodyPr>
          <a:lstStyle/>
          <a:p>
            <a:r>
              <a:rPr lang="en-US" sz="4000" dirty="0">
                <a:solidFill>
                  <a:schemeClr val="bg1"/>
                </a:solidFill>
                <a:latin typeface="Roboto Black" panose="02000000000000000000" pitchFamily="2" charset="0"/>
                <a:ea typeface="Roboto Black" panose="02000000000000000000" pitchFamily="2" charset="0"/>
              </a:rPr>
              <a:t>FOR MORE INFORMATION ABOUT THIS TEMPLATE:</a:t>
            </a:r>
          </a:p>
        </p:txBody>
      </p:sp>
      <p:grpSp>
        <p:nvGrpSpPr>
          <p:cNvPr id="14" name="Group 13">
            <a:extLst>
              <a:ext uri="{FF2B5EF4-FFF2-40B4-BE49-F238E27FC236}">
                <a16:creationId xmlns:a16="http://schemas.microsoft.com/office/drawing/2014/main" id="{2BA79B4E-5B84-476F-8561-6D633C747C77}"/>
              </a:ext>
            </a:extLst>
          </p:cNvPr>
          <p:cNvGrpSpPr/>
          <p:nvPr userDrawn="1"/>
        </p:nvGrpSpPr>
        <p:grpSpPr>
          <a:xfrm>
            <a:off x="1111827" y="3514406"/>
            <a:ext cx="4536141" cy="1994978"/>
            <a:chOff x="3845859" y="1601661"/>
            <a:chExt cx="4536141" cy="1994978"/>
          </a:xfrm>
        </p:grpSpPr>
        <p:sp>
          <p:nvSpPr>
            <p:cNvPr id="15" name="Text Placeholder 2">
              <a:extLst>
                <a:ext uri="{FF2B5EF4-FFF2-40B4-BE49-F238E27FC236}">
                  <a16:creationId xmlns:a16="http://schemas.microsoft.com/office/drawing/2014/main" id="{07A2B3FB-3053-4915-B11D-8EB96957EB34}"/>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/FUTURERIPPLER</a:t>
              </a:r>
            </a:p>
          </p:txBody>
        </p:sp>
        <p:sp>
          <p:nvSpPr>
            <p:cNvPr id="16" name="Text Placeholder 2">
              <a:extLst>
                <a:ext uri="{FF2B5EF4-FFF2-40B4-BE49-F238E27FC236}">
                  <a16:creationId xmlns:a16="http://schemas.microsoft.com/office/drawing/2014/main" id="{9934E20E-873E-444E-BB00-F4590C647016}"/>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17" name="Text Placeholder 2">
              <a:extLst>
                <a:ext uri="{FF2B5EF4-FFF2-40B4-BE49-F238E27FC236}">
                  <a16:creationId xmlns:a16="http://schemas.microsoft.com/office/drawing/2014/main" id="{CB1D76FA-FBCA-403D-88A4-802C1D921AD8}"/>
                </a:ext>
              </a:extLst>
            </p:cNvPr>
            <p:cNvSpPr txBox="1">
              <a:spLocks/>
            </p:cNvSpPr>
            <p:nvPr/>
          </p:nvSpPr>
          <p:spPr>
            <a:xfrm>
              <a:off x="3845859" y="2265050"/>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TWITTER</a:t>
              </a:r>
            </a:p>
          </p:txBody>
        </p:sp>
        <p:sp>
          <p:nvSpPr>
            <p:cNvPr id="18" name="Text Placeholder 2">
              <a:extLst>
                <a:ext uri="{FF2B5EF4-FFF2-40B4-BE49-F238E27FC236}">
                  <a16:creationId xmlns:a16="http://schemas.microsoft.com/office/drawing/2014/main" id="{8BB45B8F-2254-4B1B-80E2-CE8653B35D5C}"/>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FACEBOOK</a:t>
              </a:r>
            </a:p>
          </p:txBody>
        </p:sp>
      </p:grpSp>
    </p:spTree>
    <p:extLst>
      <p:ext uri="{BB962C8B-B14F-4D97-AF65-F5344CB8AC3E}">
        <p14:creationId xmlns:p14="http://schemas.microsoft.com/office/powerpoint/2010/main" val="1881231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normAutofit/>
          </a:bodyPr>
          <a:lstStyle>
            <a:lvl1pPr>
              <a:defRPr sz="27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3ED738AE-B7AE-4200-B391-6E27DE6D073A}" type="datetime1">
              <a:rPr lang="en-US" smtClean="0"/>
              <a:t>12/7/2022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extLst>
      <p:ext uri="{BB962C8B-B14F-4D97-AF65-F5344CB8AC3E}">
        <p14:creationId xmlns:p14="http://schemas.microsoft.com/office/powerpoint/2010/main" val="254437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0EBB0CBA-9EAF-478D-96C2-FCB578B5B01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6991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812800" y="6245225"/>
            <a:ext cx="2641600" cy="476250"/>
          </a:xfrm>
          <a:prstGeom prst="rect">
            <a:avLst/>
          </a:prstGeom>
        </p:spPr>
        <p:txBody>
          <a:bodyPr/>
          <a:lstStyle>
            <a:lvl1pPr>
              <a:defRPr/>
            </a:lvl1pPr>
          </a:lstStyle>
          <a:p>
            <a:pPr>
              <a:defRPr/>
            </a:pPr>
            <a:endParaRPr lang="en-US" dirty="0"/>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dirty="0">
              <a:solidFill>
                <a:prstClr val="black"/>
              </a:solidFill>
              <a:latin typeface="Helvetica"/>
            </a:endParaRPr>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solidFill>
                  <a:srgbClr val="20558A"/>
                </a:solidFill>
              </a:rPr>
              <a:pPr>
                <a:defRPr/>
              </a:pPr>
              <a:t>‹#›</a:t>
            </a:fld>
            <a:endParaRPr lang="en-US" dirty="0">
              <a:solidFill>
                <a:srgbClr val="20558A"/>
              </a:solidFill>
            </a:endParaRPr>
          </a:p>
        </p:txBody>
      </p:sp>
    </p:spTree>
    <p:extLst>
      <p:ext uri="{BB962C8B-B14F-4D97-AF65-F5344CB8AC3E}">
        <p14:creationId xmlns:p14="http://schemas.microsoft.com/office/powerpoint/2010/main" val="3669862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65FC8343-482F-42B0-ACB7-24FA03EF398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pPr/>
              <a:t>‹#›</a:t>
            </a:fld>
            <a:endParaRPr lang="en-US" dirty="0"/>
          </a:p>
        </p:txBody>
      </p:sp>
      <p:sp>
        <p:nvSpPr>
          <p:cNvPr id="16" name="Date Placeholder">
            <a:extLst>
              <a:ext uri="{FF2B5EF4-FFF2-40B4-BE49-F238E27FC236}">
                <a16:creationId xmlns:a16="http://schemas.microsoft.com/office/drawing/2014/main" id="{5DCDD587-5763-4667-81ED-788607589A99}"/>
              </a:ext>
            </a:extLst>
          </p:cNvPr>
          <p:cNvSpPr>
            <a:spLocks noGrp="1"/>
          </p:cNvSpPr>
          <p:nvPr>
            <p:ph type="dt" sz="half" idx="10"/>
          </p:nvPr>
        </p:nvSpPr>
        <p:spPr>
          <a:xfrm>
            <a:off x="4724400" y="6356350"/>
            <a:ext cx="2743200" cy="365125"/>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36348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4E94-9A1F-470B-8B60-37C81033C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CAF98-C87F-4E5D-8F3F-E6454003E4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9082C-0045-47F1-B5F7-709D5157CE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8CF0B-32EA-4CAB-8FD9-9A6B2B2D08EB}"/>
              </a:ext>
            </a:extLst>
          </p:cNvPr>
          <p:cNvSpPr>
            <a:spLocks noGrp="1"/>
          </p:cNvSpPr>
          <p:nvPr>
            <p:ph type="dt" sz="half" idx="10"/>
          </p:nvPr>
        </p:nvSpPr>
        <p:spPr/>
        <p:txBody>
          <a:bodyPr/>
          <a:lstStyle/>
          <a:p>
            <a:fld id="{03BE4360-0341-4927-8163-3E20EF83280D}" type="datetimeFigureOut">
              <a:rPr lang="en-US" smtClean="0"/>
              <a:t>12/7/2022</a:t>
            </a:fld>
            <a:endParaRPr lang="en-US"/>
          </a:p>
        </p:txBody>
      </p:sp>
      <p:sp>
        <p:nvSpPr>
          <p:cNvPr id="6" name="Footer Placeholder 5">
            <a:extLst>
              <a:ext uri="{FF2B5EF4-FFF2-40B4-BE49-F238E27FC236}">
                <a16:creationId xmlns:a16="http://schemas.microsoft.com/office/drawing/2014/main" id="{FF70670F-8D19-440A-824B-DA23EAC58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373CE-A20C-408E-A6F6-356B81B7A251}"/>
              </a:ext>
            </a:extLst>
          </p:cNvPr>
          <p:cNvSpPr>
            <a:spLocks noGrp="1"/>
          </p:cNvSpPr>
          <p:nvPr>
            <p:ph type="sldNum" sz="quarter" idx="12"/>
          </p:nvPr>
        </p:nvSpPr>
        <p:spPr/>
        <p:txBody>
          <a:bodyPr/>
          <a:lstStyle/>
          <a:p>
            <a:fld id="{BC87BD85-CD1D-4242-9C52-FAD36FDE1625}" type="slidenum">
              <a:rPr lang="en-US" smtClean="0"/>
              <a:t>‹#›</a:t>
            </a:fld>
            <a:endParaRPr lang="en-US"/>
          </a:p>
        </p:txBody>
      </p:sp>
    </p:spTree>
    <p:extLst>
      <p:ext uri="{BB962C8B-B14F-4D97-AF65-F5344CB8AC3E}">
        <p14:creationId xmlns:p14="http://schemas.microsoft.com/office/powerpoint/2010/main" val="367032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5F507E6C-EE73-41CA-B1AF-06C35EE1707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5AC3DC-505E-44E8-9208-A5AB45DCC02F}"/>
              </a:ext>
            </a:extLst>
          </p:cNvPr>
          <p:cNvSpPr/>
          <p:nvPr userDrawn="1"/>
        </p:nvSpPr>
        <p:spPr>
          <a:xfrm>
            <a:off x="8368146"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205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side title, right side bullets">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B9E7051-91D7-4FC4-A363-5C7DF6C40F44}"/>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09B9BE3-14D9-46FE-98EF-DECF94A20364}"/>
              </a:ext>
            </a:extLst>
          </p:cNvPr>
          <p:cNvSpPr>
            <a:spLocks noGrp="1"/>
          </p:cNvSpPr>
          <p:nvPr>
            <p:ph type="title" hasCustomPrompt="1"/>
          </p:nvPr>
        </p:nvSpPr>
        <p:spPr>
          <a:xfrm>
            <a:off x="838200" y="365125"/>
            <a:ext cx="3566746" cy="5811837"/>
          </a:xfrm>
        </p:spPr>
        <p:txBody>
          <a:bodyPr/>
          <a:lstStyle>
            <a:lvl1pPr algn="ctr">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D72AA08-64D2-42DE-AA56-D11EA6446FF0}"/>
              </a:ext>
            </a:extLst>
          </p:cNvPr>
          <p:cNvSpPr>
            <a:spLocks noGrp="1"/>
          </p:cNvSpPr>
          <p:nvPr>
            <p:ph sz="half" idx="1"/>
          </p:nvPr>
        </p:nvSpPr>
        <p:spPr>
          <a:xfrm>
            <a:off x="4847491" y="365125"/>
            <a:ext cx="6802315" cy="5811837"/>
          </a:xfrm>
        </p:spPr>
        <p:txBody>
          <a:bodyPr anchor="ct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9" name="Slide Number Placeholder 5">
            <a:extLst>
              <a:ext uri="{FF2B5EF4-FFF2-40B4-BE49-F238E27FC236}">
                <a16:creationId xmlns:a16="http://schemas.microsoft.com/office/drawing/2014/main" id="{3CD223EE-9D7C-4D8B-9FFF-C66556085D8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A0CE4FE7-C7D9-4283-9302-6BA77B606872}"/>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970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title and bullets, right side char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F1628C3-A68E-42C7-B30D-2F2C0B612F3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7A32664-656F-428F-B59A-74F760B6F3C7}"/>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21" name="Content Placeholder 2">
            <a:extLst>
              <a:ext uri="{FF2B5EF4-FFF2-40B4-BE49-F238E27FC236}">
                <a16:creationId xmlns:a16="http://schemas.microsoft.com/office/drawing/2014/main" id="{F6ED62DD-B8CF-4D76-8746-FADF94115A29}"/>
              </a:ext>
            </a:extLst>
          </p:cNvPr>
          <p:cNvSpPr>
            <a:spLocks noGrp="1"/>
          </p:cNvSpPr>
          <p:nvPr>
            <p:ph sz="half" idx="1"/>
          </p:nvPr>
        </p:nvSpPr>
        <p:spPr>
          <a:xfrm>
            <a:off x="838201" y="2611315"/>
            <a:ext cx="3566746" cy="3565647"/>
          </a:xfrm>
        </p:spPr>
        <p:txBody>
          <a:bodyPr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hart Placeholder 3">
            <a:extLst>
              <a:ext uri="{FF2B5EF4-FFF2-40B4-BE49-F238E27FC236}">
                <a16:creationId xmlns:a16="http://schemas.microsoft.com/office/drawing/2014/main" id="{84A645C2-8933-4162-B302-E910F5EBFC4A}"/>
              </a:ext>
            </a:extLst>
          </p:cNvPr>
          <p:cNvSpPr>
            <a:spLocks noGrp="1"/>
          </p:cNvSpPr>
          <p:nvPr>
            <p:ph type="chart" sz="quarter" idx="14"/>
          </p:nvPr>
        </p:nvSpPr>
        <p:spPr>
          <a:xfrm>
            <a:off x="4851400" y="365125"/>
            <a:ext cx="6813550" cy="5811838"/>
          </a:xfrm>
        </p:spPr>
        <p:txBody>
          <a:bodyPr/>
          <a:lstStyle/>
          <a:p>
            <a:endParaRPr lang="en-US" dirty="0"/>
          </a:p>
        </p:txBody>
      </p:sp>
      <p:sp>
        <p:nvSpPr>
          <p:cNvPr id="10" name="Rectangle 9">
            <a:extLst>
              <a:ext uri="{FF2B5EF4-FFF2-40B4-BE49-F238E27FC236}">
                <a16:creationId xmlns:a16="http://schemas.microsoft.com/office/drawing/2014/main" id="{4E017723-750C-442E-97A0-7CCDB5E1B39B}"/>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109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ft side title and description, right side photo">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6547DBF-6DB0-42FE-A78C-E399E48925E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0968752-0C12-4FF2-BA38-1CB7D466CFC3}"/>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522BE222-67B8-4ED7-94ED-B9CF45EEBEEF}"/>
              </a:ext>
            </a:extLst>
          </p:cNvPr>
          <p:cNvSpPr>
            <a:spLocks noGrp="1"/>
          </p:cNvSpPr>
          <p:nvPr>
            <p:ph sz="half" idx="13" hasCustomPrompt="1"/>
          </p:nvPr>
        </p:nvSpPr>
        <p:spPr>
          <a:xfrm>
            <a:off x="838200" y="2611315"/>
            <a:ext cx="3566746" cy="3565647"/>
          </a:xfrm>
        </p:spPr>
        <p:txBody>
          <a:bodyPr>
            <a:normAutofit/>
          </a:bodyPr>
          <a:lstStyle>
            <a:lvl1pPr marL="0" indent="0">
              <a:lnSpc>
                <a:spcPts val="2600"/>
              </a:lnSpc>
              <a:buNone/>
              <a:defRPr sz="1800" i="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DESCRIPTION HERE</a:t>
            </a:r>
          </a:p>
        </p:txBody>
      </p:sp>
      <p:sp>
        <p:nvSpPr>
          <p:cNvPr id="9" name="Slide Number Placeholder 5">
            <a:extLst>
              <a:ext uri="{FF2B5EF4-FFF2-40B4-BE49-F238E27FC236}">
                <a16:creationId xmlns:a16="http://schemas.microsoft.com/office/drawing/2014/main" id="{A44BAE75-FEF4-475F-88E7-1301030EE87C}"/>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8" name="Content Placeholder 2">
            <a:extLst>
              <a:ext uri="{FF2B5EF4-FFF2-40B4-BE49-F238E27FC236}">
                <a16:creationId xmlns:a16="http://schemas.microsoft.com/office/drawing/2014/main" id="{0FAD967E-95D6-4926-82D7-413FF7D8DA2D}"/>
              </a:ext>
            </a:extLst>
          </p:cNvPr>
          <p:cNvSpPr>
            <a:spLocks noGrp="1"/>
          </p:cNvSpPr>
          <p:nvPr>
            <p:ph sz="half" idx="1"/>
          </p:nvPr>
        </p:nvSpPr>
        <p:spPr>
          <a:xfrm>
            <a:off x="4847491" y="365125"/>
            <a:ext cx="6802315" cy="5811837"/>
          </a:xfrm>
        </p:spPr>
        <p:txBody>
          <a:bodyPr numCol="1"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04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g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3FFE5-A5B6-4CF1-B958-5FDE10686838}"/>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1" name="Slide Number Placeholder 5">
            <a:extLst>
              <a:ext uri="{FF2B5EF4-FFF2-40B4-BE49-F238E27FC236}">
                <a16:creationId xmlns:a16="http://schemas.microsoft.com/office/drawing/2014/main" id="{62FA88C0-8E8E-4EEC-B470-856E6830B5C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E4D82B24-D11E-49A0-B264-301FA72632EA}"/>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308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bl">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CF53205-FBA3-49D8-AF1C-3599D3DE8657}"/>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18BE4BD-8521-4C4B-B5E6-CA395BF3E2D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7DDF9A14-A1EE-4EED-8E3D-8CAFE9CB45D7}"/>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CF8D635B-92D0-4462-A0B4-14B96F2DA2B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06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FC225D5-4E22-412C-AA45-AEA413B69BE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C2029751-2628-4E6F-B4A4-32707B414D2F}"/>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7C48E9F2-3814-4420-9EC5-413563A30FE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solidFill>
                <a:srgbClr val="0F7FC9"/>
              </a:solidFill>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29281934-B06C-4FC5-AF1A-E10A0A52EE65}"/>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017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19264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90000"/>
        </a:lnSpc>
        <a:spcBef>
          <a:spcPct val="0"/>
        </a:spcBef>
        <a:buNone/>
        <a:defRPr sz="4400" b="0" kern="1200" spc="10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40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1pPr>
      <a:lvl2pPr marL="685800" indent="-228600" algn="l" defTabSz="914400" rtl="0" eaLnBrk="1" latinLnBrk="0" hangingPunct="1">
        <a:lnSpc>
          <a:spcPct val="108000"/>
        </a:lnSpc>
        <a:spcBef>
          <a:spcPts val="500"/>
        </a:spcBef>
        <a:buFont typeface="Arial" panose="020B0604020202020204" pitchFamily="34" charset="0"/>
        <a:buChar char="•"/>
        <a:defRPr sz="36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2pPr>
      <a:lvl3pPr marL="1143000" indent="-228600" algn="l" defTabSz="914400" rtl="0" eaLnBrk="1" latinLnBrk="0" hangingPunct="1">
        <a:lnSpc>
          <a:spcPct val="108000"/>
        </a:lnSpc>
        <a:spcBef>
          <a:spcPts val="500"/>
        </a:spcBef>
        <a:buFont typeface="Arial" panose="020B0604020202020204" pitchFamily="34" charset="0"/>
        <a:buChar char="•"/>
        <a:defRPr sz="32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3pPr>
      <a:lvl4pPr marL="1600200" indent="-228600" algn="l" defTabSz="914400" rtl="0" eaLnBrk="1" latinLnBrk="0" hangingPunct="1">
        <a:lnSpc>
          <a:spcPct val="108000"/>
        </a:lnSpc>
        <a:spcBef>
          <a:spcPts val="500"/>
        </a:spcBef>
        <a:buFont typeface="Arial" panose="020B0604020202020204" pitchFamily="34" charset="0"/>
        <a:buChar char="•"/>
        <a:defRPr sz="28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4pPr>
      <a:lvl5pPr marL="2057400" indent="-228600" algn="l" defTabSz="914400" rtl="0" eaLnBrk="1" latinLnBrk="0" hangingPunct="1">
        <a:lnSpc>
          <a:spcPct val="108000"/>
        </a:lnSpc>
        <a:spcBef>
          <a:spcPts val="500"/>
        </a:spcBef>
        <a:buFont typeface="Arial" panose="020B0604020202020204" pitchFamily="34" charset="0"/>
        <a:buChar char="•"/>
        <a:defRPr sz="24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rants.nih.gov/grants/Comparison-of-FOA-Types-Clinical-Trials.pdf"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guide/notice-files/not-od-16-148.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grants.nih.gov/policy/clinical-trials/good-clinical-training.ht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atabase.ich.org/sites/default/files/E6_R2_Addendum.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cplearningcenter.niaid.nih.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sbm.org/training/good-clinical-practice-for-social-and-behavioral-research-elearning-course" TargetMode="External"/><Relationship Id="rId4" Type="http://schemas.openxmlformats.org/officeDocument/2006/relationships/hyperlink" Target="https://gcp.nidatraining.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guide/notice-files/not98-084.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grants.nih.gov/policy/humansubjects/policies-and-regulations/data-safety.htm" TargetMode="External"/><Relationship Id="rId4" Type="http://schemas.openxmlformats.org/officeDocument/2006/relationships/hyperlink" Target="https://grants.nih.gov/grants/guide/notice-files/not-od-00-038.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regulatory-information/search-fda-guidance-documents/establishment-and-operation-clinical-trial-data-monitoring-committe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da.gov/regulatory-information/search-fda-guidance-documents/establishment-and-operation-clinical-trial-data-monitoring-committe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grants/guide/notice-files/not-od-16-149.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s3.amazonaws.com/public-inspection.federalregister.gov/2016-22129.pdf" TargetMode="External"/><Relationship Id="rId4" Type="http://schemas.openxmlformats.org/officeDocument/2006/relationships/hyperlink" Target="https://www.fda.gov/regulatory-information/selected-amendments-fdc-act/food-and-drug-administration-amendments-act-fdaaa-2007"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linicaltrial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grants.nih.gov/policy/clinical-trials/reporting/index.ht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exus.od.nih.gov/all/2021/07/30/all-about-grants-podcast-basic-experimental-studies-with-humans-besh/" TargetMode="External"/><Relationship Id="rId2" Type="http://schemas.openxmlformats.org/officeDocument/2006/relationships/hyperlink" Target="https://grants.nih.gov/policy/clinical-trials/besh.htm#:~:text=Definition%20of%20BESH-,Basic%20experimental%20studies%20involving%20humans%20(BESH)%20are%20studies%20that%20meet,definition%20of%20a%20clinical%20tria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grants.nih.gov/grants/guide/notice-files/NOT-OD-22-205.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grants.nih.gov/grants/guide/notice-files/NOT-OD-19-110.html" TargetMode="External"/><Relationship Id="rId2" Type="http://schemas.openxmlformats.org/officeDocument/2006/relationships/hyperlink" Target="https://www.hhs.gov/ohrp/regulations-and-policy/regulations/45-cfr-46/revised-common-rule-regulatory-text/index.html#46.116"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hyperlink" Target="https://prsinfo.clinicaltrials.gov/" TargetMode="External"/><Relationship Id="rId2" Type="http://schemas.openxmlformats.org/officeDocument/2006/relationships/hyperlink" Target="https://clinicaltrials.gov/"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regulations.gov/docket?D=HHS-OPHS-2018-0021"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02" TargetMode="External"/><Relationship Id="rId2" Type="http://schemas.openxmlformats.org/officeDocument/2006/relationships/hyperlink" Target="https://grants.nih.gov/policy/humansubjects/research.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grants.nih.gov/ct-decision/index.htm" TargetMode="External"/><Relationship Id="rId2" Type="http://schemas.openxmlformats.org/officeDocument/2006/relationships/hyperlink" Target="https://grants.nih.gov/policy/clinical-trials.htm" TargetMode="External"/><Relationship Id="rId1" Type="http://schemas.openxmlformats.org/officeDocument/2006/relationships/slideLayout" Target="../slideLayouts/slideLayout2.xml"/><Relationship Id="rId5" Type="http://schemas.openxmlformats.org/officeDocument/2006/relationships/hyperlink" Target="https://reporter.nih.gov/" TargetMode="External"/><Relationship Id="rId4" Type="http://schemas.openxmlformats.org/officeDocument/2006/relationships/hyperlink" Target="https://grants.nih.gov/policy/clinical-trials/besh.htm#:~:text=Definition%20of%20BESH-,Basic%20experimental%20studies%20involving%20humans%20(BESH)%20are%20studies%20that%20meet,definition%20of%20a%20clinical%20trial."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rants.nih.gov/grants/guide/notice-files/NOT-OD-15-015.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rants.nih.gov/policy/clinical-trials/besh.ht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vepimg.b8cdn.com/uploads/vjfnew/5263/content/docs/1634133098dhsr-oer-regionals-resource-sheet-2021-final-pdf1634133098.pdf"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grants.nih.gov/policy/clinical-trials.htm" TargetMode="External"/><Relationship Id="rId7" Type="http://schemas.openxmlformats.org/officeDocument/2006/relationships/hyperlink" Target="https://nexus.od.nih.gov/all/2021/07/30/all-about-grants-podcast-basic-experimental-studies-with-humans-besh/" TargetMode="External"/><Relationship Id="rId2" Type="http://schemas.openxmlformats.org/officeDocument/2006/relationships/hyperlink" Target="https://grants.nih.gov/grants/guide/notice-files/NOT-OD-15-015.html" TargetMode="External"/><Relationship Id="rId1" Type="http://schemas.openxmlformats.org/officeDocument/2006/relationships/slideLayout" Target="../slideLayouts/slideLayout2.xml"/><Relationship Id="rId6" Type="http://schemas.openxmlformats.org/officeDocument/2006/relationships/hyperlink" Target="https://grants.nih.gov/grants/guide/notice-files/NOT-OD-22-205.html" TargetMode="External"/><Relationship Id="rId5" Type="http://schemas.openxmlformats.org/officeDocument/2006/relationships/hyperlink" Target="https://grants.nih.gov/policy/clinical-trials/besh.htm#:~:text=Definition%20of%20BESH-,Basic%20experimental%20studies%20involving%20humans%20(BESH)%20are%20studies%20that%20meet,definition%20of%20a%20clinical%20trial." TargetMode="External"/><Relationship Id="rId4" Type="http://schemas.openxmlformats.org/officeDocument/2006/relationships/hyperlink" Target="https://grants.nih.gov/ct-decision/index.htm"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gcp.nidatraining.org/" TargetMode="External"/><Relationship Id="rId3" Type="http://schemas.openxmlformats.org/officeDocument/2006/relationships/hyperlink" Target="https://grants.nih.gov/grants/Comparison-of-FOA-Types-Clinical-Trials.pdf" TargetMode="External"/><Relationship Id="rId7" Type="http://schemas.openxmlformats.org/officeDocument/2006/relationships/hyperlink" Target="https://gcplearningcenter.niaid.nih.gov/" TargetMode="External"/><Relationship Id="rId2" Type="http://schemas.openxmlformats.org/officeDocument/2006/relationships/hyperlink" Target="https://grants.nih.gov/grants/guide/notice-files/NOT-OD-17-043.html" TargetMode="External"/><Relationship Id="rId1" Type="http://schemas.openxmlformats.org/officeDocument/2006/relationships/slideLayout" Target="../slideLayouts/slideLayout2.xml"/><Relationship Id="rId6" Type="http://schemas.openxmlformats.org/officeDocument/2006/relationships/hyperlink" Target="https://database.ich.org/sites/default/files/E6_R2_Addendum.pdf" TargetMode="External"/><Relationship Id="rId5" Type="http://schemas.openxmlformats.org/officeDocument/2006/relationships/hyperlink" Target="https://grants.nih.gov/policy/clinical-trials/good-clinical-training.htm" TargetMode="External"/><Relationship Id="rId4" Type="http://schemas.openxmlformats.org/officeDocument/2006/relationships/hyperlink" Target="https://grants.nih.gov/grants/guide/notice-files/not-od-16-148.html" TargetMode="External"/><Relationship Id="rId9" Type="http://schemas.openxmlformats.org/officeDocument/2006/relationships/hyperlink" Target="https://www.sbm.org/training/good-clinical-practice-for-social-and-behavioral-research-elearning-course"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s3.amazonaws.com/public-inspection.federalregister.gov/2016-22129.pdf" TargetMode="External"/><Relationship Id="rId3" Type="http://schemas.openxmlformats.org/officeDocument/2006/relationships/hyperlink" Target="https://grants.nih.gov/grants/guide/notice-files/not-od-00-038.html" TargetMode="External"/><Relationship Id="rId7" Type="http://schemas.openxmlformats.org/officeDocument/2006/relationships/hyperlink" Target="https://www.fda.gov/regulatory-information/selected-amendments-fdc-act/food-and-drug-administration-amendments-act-fdaaa-2007" TargetMode="External"/><Relationship Id="rId2" Type="http://schemas.openxmlformats.org/officeDocument/2006/relationships/hyperlink" Target="https://grants.nih.gov/grants/guide/notice-files/not98-084.html" TargetMode="External"/><Relationship Id="rId1" Type="http://schemas.openxmlformats.org/officeDocument/2006/relationships/slideLayout" Target="../slideLayouts/slideLayout2.xml"/><Relationship Id="rId6" Type="http://schemas.openxmlformats.org/officeDocument/2006/relationships/hyperlink" Target="https://grants.nih.gov/grants/guide/notice-files/not-od-16-149.html" TargetMode="External"/><Relationship Id="rId5" Type="http://schemas.openxmlformats.org/officeDocument/2006/relationships/hyperlink" Target="https://www.fda.gov/regulatory-information/search-fda-guidance-documents/establishment-and-operation-clinical-trial-data-monitoring-committees" TargetMode="External"/><Relationship Id="rId10" Type="http://schemas.openxmlformats.org/officeDocument/2006/relationships/hyperlink" Target="https://grants.nih.gov/policy/clinical-trials/reporting/index.htm" TargetMode="External"/><Relationship Id="rId4" Type="http://schemas.openxmlformats.org/officeDocument/2006/relationships/hyperlink" Target="https://grants.nih.gov/policy/humansubjects/policies-and-regulations/data-safety.htm" TargetMode="External"/><Relationship Id="rId9" Type="http://schemas.openxmlformats.org/officeDocument/2006/relationships/hyperlink" Target="https://www.clinicaltrials.gov/"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grants.nih.gov/grants/guide/notice-files/NOT-OD-19-110.html" TargetMode="External"/><Relationship Id="rId2" Type="http://schemas.openxmlformats.org/officeDocument/2006/relationships/hyperlink" Target="https://www.hhs.gov/ohrp/regulations-and-policy/regulations/45-cfr-46/revised-common-rule-regulatory-text/index.html#46.116" TargetMode="External"/><Relationship Id="rId1" Type="http://schemas.openxmlformats.org/officeDocument/2006/relationships/slideLayout" Target="../slideLayouts/slideLayout2.xml"/><Relationship Id="rId5" Type="http://schemas.openxmlformats.org/officeDocument/2006/relationships/hyperlink" Target="https://www.regulations.gov/docket?D=HHS-OPHS-2018-0021" TargetMode="External"/><Relationship Id="rId4" Type="http://schemas.openxmlformats.org/officeDocument/2006/relationships/hyperlink" Target="https://prsinfo.clinicaltrials.gov/"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 TargetMode="External"/><Relationship Id="rId2" Type="http://schemas.openxmlformats.org/officeDocument/2006/relationships/hyperlink" Target="https://grants.nih.gov/policy/humansubjects/research.htm" TargetMode="External"/><Relationship Id="rId1" Type="http://schemas.openxmlformats.org/officeDocument/2006/relationships/slideLayout" Target="../slideLayouts/slideLayout2.xml"/><Relationship Id="rId4" Type="http://schemas.openxmlformats.org/officeDocument/2006/relationships/hyperlink" Target="https://reporter.nih.gov/"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17-043.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114D112-798E-4E45-BCCF-AF04B397BBFA}"/>
              </a:ext>
            </a:extLst>
          </p:cNvPr>
          <p:cNvSpPr txBox="1">
            <a:spLocks noGrp="1"/>
          </p:cNvSpPr>
          <p:nvPr>
            <p:ph type="title" idx="4294967295"/>
          </p:nvPr>
        </p:nvSpPr>
        <p:spPr>
          <a:xfrm>
            <a:off x="129761" y="604340"/>
            <a:ext cx="8772273" cy="397031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NIH Virtual Grants Conference - </a:t>
            </a:r>
            <a:r>
              <a:rPr kumimoji="0" lang="en-US" sz="3200" b="1" i="0" u="none" strike="noStrike" kern="1200" cap="none" spc="0" normalizeH="0" baseline="0" noProof="0" dirty="0" err="1">
                <a:ln>
                  <a:noFill/>
                </a:ln>
                <a:solidFill>
                  <a:schemeClr val="bg1"/>
                </a:solidFill>
                <a:effectLst/>
                <a:uLnTx/>
                <a:uFillTx/>
                <a:latin typeface="+mn-lt"/>
                <a:ea typeface="+mn-ea"/>
                <a:cs typeface="+mn-cs"/>
              </a:rPr>
              <a:t>PreCon</a:t>
            </a:r>
            <a:r>
              <a:rPr kumimoji="0" lang="en-US" sz="3200" b="1" i="0" u="none" strike="noStrike" kern="1200" cap="none" spc="0" normalizeH="0" baseline="0" noProof="0" dirty="0">
                <a:ln>
                  <a:noFill/>
                </a:ln>
                <a:solidFill>
                  <a:schemeClr val="bg1"/>
                </a:solidFill>
                <a:effectLst/>
                <a:uLnTx/>
                <a:uFillTx/>
                <a:latin typeface="+mn-lt"/>
                <a:ea typeface="+mn-ea"/>
                <a:cs typeface="+mn-cs"/>
              </a:rPr>
              <a:t> Workshop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Human Subjects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Policies, Clinical Trials, and Inclusion: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An Overview of NIH Policies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n-lt"/>
                <a:ea typeface="+mn-ea"/>
                <a:cs typeface="+mn-cs"/>
              </a:rPr>
              <a:t>CLINICAL TRIALS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 Placeholder 1">
            <a:extLst>
              <a:ext uri="{FF2B5EF4-FFF2-40B4-BE49-F238E27FC236}">
                <a16:creationId xmlns:a16="http://schemas.microsoft.com/office/drawing/2014/main" id="{7F096591-D1BD-49F9-99CD-B5D135AE05E4}"/>
              </a:ext>
            </a:extLst>
          </p:cNvPr>
          <p:cNvSpPr>
            <a:spLocks noGrp="1"/>
          </p:cNvSpPr>
          <p:nvPr>
            <p:ph type="body" idx="10"/>
          </p:nvPr>
        </p:nvSpPr>
        <p:spPr>
          <a:xfrm>
            <a:off x="6383623" y="4574658"/>
            <a:ext cx="2717782" cy="1675898"/>
          </a:xfrm>
        </p:spPr>
        <p:txBody>
          <a:bodyPr>
            <a:no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1600" b="1" i="0" u="none" strike="noStrike" kern="1200" cap="none" spc="100" normalizeH="0" baseline="0" noProof="0">
                <a:ln>
                  <a:noFill/>
                </a:ln>
                <a:solidFill>
                  <a:schemeClr val="bg1"/>
                </a:solidFill>
                <a:effectLst/>
                <a:uLnTx/>
                <a:uFillTx/>
                <a:latin typeface="Roboto" panose="02000000000000000000" pitchFamily="2" charset="0"/>
                <a:ea typeface="Roboto" panose="02000000000000000000" pitchFamily="2" charset="0"/>
                <a:cs typeface="Open Sans" panose="020B0606030504020204" pitchFamily="34" charset="0"/>
              </a:rPr>
              <a:t>Pamela Kearney, MD</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r>
              <a:rPr kumimoji="0" lang="en-US" sz="1600" b="1" i="0" u="none" strike="noStrike" kern="1200" cap="none" spc="100" normalizeH="0" baseline="0" noProof="0">
                <a:ln>
                  <a:noFill/>
                </a:ln>
                <a:solidFill>
                  <a:schemeClr val="bg1"/>
                </a:solidFill>
                <a:effectLst/>
                <a:uLnTx/>
                <a:uFillTx/>
                <a:latin typeface="Roboto" panose="02000000000000000000" pitchFamily="2" charset="0"/>
                <a:ea typeface="Roboto" panose="02000000000000000000" pitchFamily="2" charset="0"/>
                <a:cs typeface="Open Sans" panose="020B0606030504020204" pitchFamily="34" charset="0"/>
              </a:rPr>
              <a:t>Director, DHSR/OER/NIH</a:t>
            </a:r>
          </a:p>
          <a:p>
            <a:pPr marL="0" marR="0" lvl="0" indent="0" algn="l" defTabSz="914400" rtl="0" eaLnBrk="1" fontAlgn="auto" latinLnBrk="0" hangingPunct="1">
              <a:lnSpc>
                <a:spcPct val="108000"/>
              </a:lnSpc>
              <a:spcBef>
                <a:spcPts val="0"/>
              </a:spcBef>
              <a:spcAft>
                <a:spcPts val="0"/>
              </a:spcAft>
              <a:buClrTx/>
              <a:buSzTx/>
              <a:buFont typeface="Arial" panose="020B0604020202020204" pitchFamily="34" charset="0"/>
              <a:buNone/>
              <a:tabLst/>
              <a:defRPr/>
            </a:pPr>
            <a:endParaRPr kumimoji="0" lang="en-US" sz="1600" b="0" i="0" u="none" strike="noStrike" kern="1200" cap="none" spc="100" normalizeH="0" baseline="0" noProof="0">
              <a:ln>
                <a:noFill/>
              </a:ln>
              <a:solidFill>
                <a:schemeClr val="bg1"/>
              </a:solidFill>
              <a:effectLst/>
              <a:uLnTx/>
              <a:uFillTx/>
              <a:latin typeface="Roboto light" panose="02000000000000000000" pitchFamily="2" charset="0"/>
              <a:ea typeface="Roboto light" panose="02000000000000000000" pitchFamily="2" charset="0"/>
              <a:cs typeface="Open Sans" panose="020B0606030504020204" pitchFamily="34" charset="0"/>
            </a:endParaRPr>
          </a:p>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1600" b="1" i="0" u="none" strike="noStrike" kern="1200" cap="none" spc="100" normalizeH="0" baseline="0" noProof="0">
                <a:ln>
                  <a:noFill/>
                </a:ln>
                <a:solidFill>
                  <a:schemeClr val="bg1"/>
                </a:solidFill>
                <a:effectLst/>
                <a:uLnTx/>
                <a:uFillTx/>
                <a:latin typeface="Roboto light" panose="02000000000000000000" pitchFamily="2" charset="0"/>
                <a:ea typeface="Roboto light" panose="02000000000000000000" pitchFamily="2" charset="0"/>
                <a:cs typeface="Open Sans" panose="020B0606030504020204" pitchFamily="34" charset="0"/>
              </a:rPr>
              <a:t>December 7, 2022</a:t>
            </a:r>
            <a:endParaRPr kumimoji="0" lang="en-US" sz="1600" b="1" i="0" u="none" strike="noStrike" kern="1200" cap="none" spc="10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Open Sans" panose="020B0606030504020204" pitchFamily="34" charset="0"/>
            </a:endParaRPr>
          </a:p>
        </p:txBody>
      </p:sp>
    </p:spTree>
    <p:extLst>
      <p:ext uri="{BB962C8B-B14F-4D97-AF65-F5344CB8AC3E}">
        <p14:creationId xmlns:p14="http://schemas.microsoft.com/office/powerpoint/2010/main" val="316020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20E84-9968-45BB-A2FC-F09CF07C304C}"/>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Purposes of CT FOA Policy:</a:t>
            </a:r>
          </a:p>
        </p:txBody>
      </p:sp>
      <p:sp>
        <p:nvSpPr>
          <p:cNvPr id="6" name="Freeform: Shape 5">
            <a:extLst>
              <a:ext uri="{FF2B5EF4-FFF2-40B4-BE49-F238E27FC236}">
                <a16:creationId xmlns:a16="http://schemas.microsoft.com/office/drawing/2014/main" id="{0162FF9F-CA1A-40BC-A05F-17887DC19B0A}"/>
              </a:ext>
            </a:extLst>
          </p:cNvPr>
          <p:cNvSpPr/>
          <p:nvPr/>
        </p:nvSpPr>
        <p:spPr>
          <a:xfrm>
            <a:off x="4905052" y="752144"/>
            <a:ext cx="1333366" cy="1746958"/>
          </a:xfrm>
          <a:custGeom>
            <a:avLst/>
            <a:gdLst>
              <a:gd name="connsiteX0" fmla="*/ 0 w 1333366"/>
              <a:gd name="connsiteY0" fmla="*/ 0 h 1746958"/>
              <a:gd name="connsiteX1" fmla="*/ 1333366 w 1333366"/>
              <a:gd name="connsiteY1" fmla="*/ 0 h 1746958"/>
              <a:gd name="connsiteX2" fmla="*/ 1333366 w 1333366"/>
              <a:gd name="connsiteY2" fmla="*/ 1746958 h 1746958"/>
              <a:gd name="connsiteX3" fmla="*/ 0 w 1333366"/>
              <a:gd name="connsiteY3" fmla="*/ 1746958 h 1746958"/>
              <a:gd name="connsiteX4" fmla="*/ 0 w 1333366"/>
              <a:gd name="connsiteY4" fmla="*/ 0 h 1746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66" h="1746958">
                <a:moveTo>
                  <a:pt x="0" y="0"/>
                </a:moveTo>
                <a:lnTo>
                  <a:pt x="1333366" y="0"/>
                </a:lnTo>
                <a:lnTo>
                  <a:pt x="1333366" y="1746958"/>
                </a:lnTo>
                <a:lnTo>
                  <a:pt x="0" y="1746958"/>
                </a:lnTo>
                <a:lnTo>
                  <a:pt x="0" y="0"/>
                </a:lnTo>
                <a:close/>
              </a:path>
            </a:pathLst>
          </a:cu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70557" tIns="172561" rIns="70557" bIns="172561" numCol="1" spcCol="1270" anchor="ctr" anchorCtr="0">
            <a:noAutofit/>
          </a:bodyPr>
          <a:lstStyle/>
          <a:p>
            <a:pPr marL="0" lvl="0" indent="0" algn="ctr" defTabSz="1155700">
              <a:lnSpc>
                <a:spcPct val="90000"/>
              </a:lnSpc>
              <a:spcBef>
                <a:spcPct val="0"/>
              </a:spcBef>
              <a:spcAft>
                <a:spcPct val="35000"/>
              </a:spcAft>
              <a:buNone/>
            </a:pPr>
            <a:r>
              <a:rPr lang="en-US" sz="2600" kern="1200" dirty="0"/>
              <a:t>Improve</a:t>
            </a:r>
          </a:p>
        </p:txBody>
      </p:sp>
      <p:sp>
        <p:nvSpPr>
          <p:cNvPr id="5" name="Freeform: Shape 4" descr="Improve NIH’s ability to identify proposed clinical trials&#10;">
            <a:extLst>
              <a:ext uri="{FF2B5EF4-FFF2-40B4-BE49-F238E27FC236}">
                <a16:creationId xmlns:a16="http://schemas.microsoft.com/office/drawing/2014/main" id="{3808B49C-7110-4B69-9FB6-B7C7E59E37D2}"/>
              </a:ext>
            </a:extLst>
          </p:cNvPr>
          <p:cNvSpPr/>
          <p:nvPr/>
        </p:nvSpPr>
        <p:spPr>
          <a:xfrm>
            <a:off x="6238418" y="752144"/>
            <a:ext cx="5333466" cy="1746958"/>
          </a:xfrm>
          <a:custGeom>
            <a:avLst/>
            <a:gdLst>
              <a:gd name="connsiteX0" fmla="*/ 0 w 5333466"/>
              <a:gd name="connsiteY0" fmla="*/ 0 h 1746958"/>
              <a:gd name="connsiteX1" fmla="*/ 5333466 w 5333466"/>
              <a:gd name="connsiteY1" fmla="*/ 0 h 1746958"/>
              <a:gd name="connsiteX2" fmla="*/ 5333466 w 5333466"/>
              <a:gd name="connsiteY2" fmla="*/ 1746958 h 1746958"/>
              <a:gd name="connsiteX3" fmla="*/ 0 w 5333466"/>
              <a:gd name="connsiteY3" fmla="*/ 1746958 h 1746958"/>
              <a:gd name="connsiteX4" fmla="*/ 0 w 5333466"/>
              <a:gd name="connsiteY4" fmla="*/ 0 h 1746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466" h="1746958">
                <a:moveTo>
                  <a:pt x="0" y="0"/>
                </a:moveTo>
                <a:lnTo>
                  <a:pt x="5333466" y="0"/>
                </a:lnTo>
                <a:lnTo>
                  <a:pt x="5333466" y="1746958"/>
                </a:lnTo>
                <a:lnTo>
                  <a:pt x="0" y="1746958"/>
                </a:lnTo>
                <a:lnTo>
                  <a:pt x="0" y="0"/>
                </a:lnTo>
                <a:close/>
              </a:path>
            </a:pathLst>
          </a:cu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3484" tIns="443728" rIns="103484" bIns="443728" numCol="1" spcCol="1270" anchor="ctr" anchorCtr="0">
            <a:noAutofit/>
          </a:bodyPr>
          <a:lstStyle/>
          <a:p>
            <a:pPr marL="0" lvl="0" indent="0" algn="l" defTabSz="933450">
              <a:lnSpc>
                <a:spcPct val="90000"/>
              </a:lnSpc>
              <a:spcBef>
                <a:spcPct val="0"/>
              </a:spcBef>
              <a:spcAft>
                <a:spcPct val="35000"/>
              </a:spcAft>
              <a:buNone/>
            </a:pPr>
            <a:r>
              <a:rPr lang="en-US" sz="2800" kern="1200" dirty="0"/>
              <a:t>Improve NIH’s ability to identify proposed clinical trials</a:t>
            </a:r>
          </a:p>
        </p:txBody>
      </p:sp>
      <p:sp>
        <p:nvSpPr>
          <p:cNvPr id="8" name="Freeform: Shape 7">
            <a:extLst>
              <a:ext uri="{FF2B5EF4-FFF2-40B4-BE49-F238E27FC236}">
                <a16:creationId xmlns:a16="http://schemas.microsoft.com/office/drawing/2014/main" id="{E29DE253-113B-4512-B787-B5E7D4C17E68}"/>
              </a:ext>
            </a:extLst>
          </p:cNvPr>
          <p:cNvSpPr/>
          <p:nvPr/>
        </p:nvSpPr>
        <p:spPr>
          <a:xfrm>
            <a:off x="4905052" y="2603920"/>
            <a:ext cx="1333366" cy="1746958"/>
          </a:xfrm>
          <a:custGeom>
            <a:avLst/>
            <a:gdLst>
              <a:gd name="connsiteX0" fmla="*/ 0 w 1333366"/>
              <a:gd name="connsiteY0" fmla="*/ 0 h 1746958"/>
              <a:gd name="connsiteX1" fmla="*/ 1333366 w 1333366"/>
              <a:gd name="connsiteY1" fmla="*/ 0 h 1746958"/>
              <a:gd name="connsiteX2" fmla="*/ 1333366 w 1333366"/>
              <a:gd name="connsiteY2" fmla="*/ 1746958 h 1746958"/>
              <a:gd name="connsiteX3" fmla="*/ 0 w 1333366"/>
              <a:gd name="connsiteY3" fmla="*/ 1746958 h 1746958"/>
              <a:gd name="connsiteX4" fmla="*/ 0 w 1333366"/>
              <a:gd name="connsiteY4" fmla="*/ 0 h 1746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66" h="1746958">
                <a:moveTo>
                  <a:pt x="0" y="0"/>
                </a:moveTo>
                <a:lnTo>
                  <a:pt x="1333366" y="0"/>
                </a:lnTo>
                <a:lnTo>
                  <a:pt x="1333366" y="1746958"/>
                </a:lnTo>
                <a:lnTo>
                  <a:pt x="0" y="1746958"/>
                </a:lnTo>
                <a:lnTo>
                  <a:pt x="0" y="0"/>
                </a:lnTo>
                <a:close/>
              </a:path>
            </a:pathLst>
          </a:custGeom>
        </p:spPr>
        <p:style>
          <a:lnRef idx="1">
            <a:schemeClr val="accent5">
              <a:hueOff val="-34813"/>
              <a:satOff val="-5556"/>
              <a:lumOff val="-687"/>
              <a:alphaOff val="0"/>
            </a:schemeClr>
          </a:lnRef>
          <a:fillRef idx="3">
            <a:schemeClr val="accent5">
              <a:hueOff val="-34813"/>
              <a:satOff val="-5556"/>
              <a:lumOff val="-687"/>
              <a:alphaOff val="0"/>
            </a:schemeClr>
          </a:fillRef>
          <a:effectRef idx="2">
            <a:schemeClr val="accent5">
              <a:hueOff val="-34813"/>
              <a:satOff val="-5556"/>
              <a:lumOff val="-687"/>
              <a:alphaOff val="0"/>
            </a:schemeClr>
          </a:effectRef>
          <a:fontRef idx="minor">
            <a:schemeClr val="lt1"/>
          </a:fontRef>
        </p:style>
        <p:txBody>
          <a:bodyPr spcFirstLastPara="0" vert="horz" wrap="square" lIns="70557" tIns="172561" rIns="70557" bIns="172561" numCol="1" spcCol="1270" anchor="ctr" anchorCtr="0">
            <a:noAutofit/>
          </a:bodyPr>
          <a:lstStyle/>
          <a:p>
            <a:pPr marL="0" lvl="0" indent="0" algn="ctr" defTabSz="1155700">
              <a:lnSpc>
                <a:spcPct val="90000"/>
              </a:lnSpc>
              <a:spcBef>
                <a:spcPct val="0"/>
              </a:spcBef>
              <a:spcAft>
                <a:spcPct val="35000"/>
              </a:spcAft>
              <a:buNone/>
            </a:pPr>
            <a:r>
              <a:rPr lang="en-US" sz="2600" kern="1200" dirty="0"/>
              <a:t>Ensure</a:t>
            </a:r>
          </a:p>
        </p:txBody>
      </p:sp>
      <p:sp>
        <p:nvSpPr>
          <p:cNvPr id="7" name="Freeform: Shape 6">
            <a:extLst>
              <a:ext uri="{FF2B5EF4-FFF2-40B4-BE49-F238E27FC236}">
                <a16:creationId xmlns:a16="http://schemas.microsoft.com/office/drawing/2014/main" id="{D5414634-4569-4292-A9A6-B090A3EEB9CA}"/>
              </a:ext>
            </a:extLst>
          </p:cNvPr>
          <p:cNvSpPr/>
          <p:nvPr/>
        </p:nvSpPr>
        <p:spPr>
          <a:xfrm>
            <a:off x="6238418" y="2603920"/>
            <a:ext cx="5333466" cy="1746958"/>
          </a:xfrm>
          <a:custGeom>
            <a:avLst/>
            <a:gdLst>
              <a:gd name="connsiteX0" fmla="*/ 0 w 5333466"/>
              <a:gd name="connsiteY0" fmla="*/ 0 h 1746958"/>
              <a:gd name="connsiteX1" fmla="*/ 5333466 w 5333466"/>
              <a:gd name="connsiteY1" fmla="*/ 0 h 1746958"/>
              <a:gd name="connsiteX2" fmla="*/ 5333466 w 5333466"/>
              <a:gd name="connsiteY2" fmla="*/ 1746958 h 1746958"/>
              <a:gd name="connsiteX3" fmla="*/ 0 w 5333466"/>
              <a:gd name="connsiteY3" fmla="*/ 1746958 h 1746958"/>
              <a:gd name="connsiteX4" fmla="*/ 0 w 5333466"/>
              <a:gd name="connsiteY4" fmla="*/ 0 h 1746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466" h="1746958">
                <a:moveTo>
                  <a:pt x="0" y="0"/>
                </a:moveTo>
                <a:lnTo>
                  <a:pt x="5333466" y="0"/>
                </a:lnTo>
                <a:lnTo>
                  <a:pt x="5333466" y="1746958"/>
                </a:lnTo>
                <a:lnTo>
                  <a:pt x="0" y="1746958"/>
                </a:lnTo>
                <a:lnTo>
                  <a:pt x="0" y="0"/>
                </a:lnTo>
                <a:close/>
              </a:path>
            </a:pathLst>
          </a:custGeom>
        </p:spPr>
        <p:style>
          <a:lnRef idx="1">
            <a:schemeClr val="accent5">
              <a:tint val="40000"/>
              <a:alpha val="90000"/>
              <a:hueOff val="-82998"/>
              <a:satOff val="-1332"/>
              <a:lumOff val="-205"/>
              <a:alphaOff val="0"/>
            </a:schemeClr>
          </a:lnRef>
          <a:fillRef idx="1">
            <a:schemeClr val="accent5">
              <a:tint val="40000"/>
              <a:alpha val="90000"/>
              <a:hueOff val="-82998"/>
              <a:satOff val="-1332"/>
              <a:lumOff val="-205"/>
              <a:alphaOff val="0"/>
            </a:schemeClr>
          </a:fillRef>
          <a:effectRef idx="0">
            <a:schemeClr val="accent5">
              <a:tint val="40000"/>
              <a:alpha val="90000"/>
              <a:hueOff val="-82998"/>
              <a:satOff val="-1332"/>
              <a:lumOff val="-205"/>
              <a:alphaOff val="0"/>
            </a:schemeClr>
          </a:effectRef>
          <a:fontRef idx="minor">
            <a:schemeClr val="dk1">
              <a:hueOff val="0"/>
              <a:satOff val="0"/>
              <a:lumOff val="0"/>
              <a:alphaOff val="0"/>
            </a:schemeClr>
          </a:fontRef>
        </p:style>
        <p:txBody>
          <a:bodyPr spcFirstLastPara="0" vert="horz" wrap="square" lIns="103484" tIns="443728" rIns="103484" bIns="443728" numCol="1" spcCol="1270" anchor="ctr" anchorCtr="0">
            <a:noAutofit/>
          </a:bodyPr>
          <a:lstStyle/>
          <a:p>
            <a:pPr marL="0" lvl="0" indent="0" algn="l" defTabSz="933450">
              <a:lnSpc>
                <a:spcPct val="90000"/>
              </a:lnSpc>
              <a:spcBef>
                <a:spcPct val="0"/>
              </a:spcBef>
              <a:spcAft>
                <a:spcPct val="35000"/>
              </a:spcAft>
              <a:buNone/>
            </a:pPr>
            <a:r>
              <a:rPr lang="en-US" sz="2800" kern="1200" dirty="0"/>
              <a:t>Ensure key pieces of trial-specific information are submitted with each application</a:t>
            </a:r>
          </a:p>
        </p:txBody>
      </p:sp>
      <p:sp>
        <p:nvSpPr>
          <p:cNvPr id="10" name="Freeform: Shape 9">
            <a:extLst>
              <a:ext uri="{FF2B5EF4-FFF2-40B4-BE49-F238E27FC236}">
                <a16:creationId xmlns:a16="http://schemas.microsoft.com/office/drawing/2014/main" id="{616BC561-831C-45CC-A961-4C6E441C1686}"/>
              </a:ext>
            </a:extLst>
          </p:cNvPr>
          <p:cNvSpPr/>
          <p:nvPr/>
        </p:nvSpPr>
        <p:spPr>
          <a:xfrm>
            <a:off x="4905052" y="4455696"/>
            <a:ext cx="1333366" cy="1746958"/>
          </a:xfrm>
          <a:custGeom>
            <a:avLst/>
            <a:gdLst>
              <a:gd name="connsiteX0" fmla="*/ 0 w 1333366"/>
              <a:gd name="connsiteY0" fmla="*/ 0 h 1746958"/>
              <a:gd name="connsiteX1" fmla="*/ 1333366 w 1333366"/>
              <a:gd name="connsiteY1" fmla="*/ 0 h 1746958"/>
              <a:gd name="connsiteX2" fmla="*/ 1333366 w 1333366"/>
              <a:gd name="connsiteY2" fmla="*/ 1746958 h 1746958"/>
              <a:gd name="connsiteX3" fmla="*/ 0 w 1333366"/>
              <a:gd name="connsiteY3" fmla="*/ 1746958 h 1746958"/>
              <a:gd name="connsiteX4" fmla="*/ 0 w 1333366"/>
              <a:gd name="connsiteY4" fmla="*/ 0 h 1746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66" h="1746958">
                <a:moveTo>
                  <a:pt x="0" y="0"/>
                </a:moveTo>
                <a:lnTo>
                  <a:pt x="1333366" y="0"/>
                </a:lnTo>
                <a:lnTo>
                  <a:pt x="1333366" y="1746958"/>
                </a:lnTo>
                <a:lnTo>
                  <a:pt x="0" y="1746958"/>
                </a:lnTo>
                <a:lnTo>
                  <a:pt x="0" y="0"/>
                </a:lnTo>
                <a:close/>
              </a:path>
            </a:pathLst>
          </a:custGeom>
        </p:spPr>
        <p:style>
          <a:lnRef idx="1">
            <a:schemeClr val="accent5">
              <a:hueOff val="-69626"/>
              <a:satOff val="-11113"/>
              <a:lumOff val="-1373"/>
              <a:alphaOff val="0"/>
            </a:schemeClr>
          </a:lnRef>
          <a:fillRef idx="3">
            <a:schemeClr val="accent5">
              <a:hueOff val="-69626"/>
              <a:satOff val="-11113"/>
              <a:lumOff val="-1373"/>
              <a:alphaOff val="0"/>
            </a:schemeClr>
          </a:fillRef>
          <a:effectRef idx="2">
            <a:schemeClr val="accent5">
              <a:hueOff val="-69626"/>
              <a:satOff val="-11113"/>
              <a:lumOff val="-1373"/>
              <a:alphaOff val="0"/>
            </a:schemeClr>
          </a:effectRef>
          <a:fontRef idx="minor">
            <a:schemeClr val="lt1"/>
          </a:fontRef>
        </p:style>
        <p:txBody>
          <a:bodyPr spcFirstLastPara="0" vert="horz" wrap="square" lIns="70557" tIns="172561" rIns="70557" bIns="172561" numCol="1" spcCol="1270" anchor="ctr" anchorCtr="0">
            <a:noAutofit/>
          </a:bodyPr>
          <a:lstStyle/>
          <a:p>
            <a:pPr marL="0" lvl="0" indent="0" algn="ctr" defTabSz="1155700">
              <a:lnSpc>
                <a:spcPct val="90000"/>
              </a:lnSpc>
              <a:spcBef>
                <a:spcPct val="0"/>
              </a:spcBef>
              <a:spcAft>
                <a:spcPct val="35000"/>
              </a:spcAft>
              <a:buNone/>
            </a:pPr>
            <a:r>
              <a:rPr lang="en-US" sz="2600" kern="1200" dirty="0"/>
              <a:t>Apply</a:t>
            </a:r>
          </a:p>
        </p:txBody>
      </p:sp>
      <p:sp>
        <p:nvSpPr>
          <p:cNvPr id="9" name="Freeform: Shape 8">
            <a:extLst>
              <a:ext uri="{FF2B5EF4-FFF2-40B4-BE49-F238E27FC236}">
                <a16:creationId xmlns:a16="http://schemas.microsoft.com/office/drawing/2014/main" id="{BD09086A-43E7-4D9E-97A7-4714DCFCB9F9}"/>
              </a:ext>
            </a:extLst>
          </p:cNvPr>
          <p:cNvSpPr/>
          <p:nvPr/>
        </p:nvSpPr>
        <p:spPr>
          <a:xfrm>
            <a:off x="6238418" y="4455696"/>
            <a:ext cx="5333466" cy="1746958"/>
          </a:xfrm>
          <a:custGeom>
            <a:avLst/>
            <a:gdLst>
              <a:gd name="connsiteX0" fmla="*/ 0 w 5333466"/>
              <a:gd name="connsiteY0" fmla="*/ 0 h 1746958"/>
              <a:gd name="connsiteX1" fmla="*/ 5333466 w 5333466"/>
              <a:gd name="connsiteY1" fmla="*/ 0 h 1746958"/>
              <a:gd name="connsiteX2" fmla="*/ 5333466 w 5333466"/>
              <a:gd name="connsiteY2" fmla="*/ 1746958 h 1746958"/>
              <a:gd name="connsiteX3" fmla="*/ 0 w 5333466"/>
              <a:gd name="connsiteY3" fmla="*/ 1746958 h 1746958"/>
              <a:gd name="connsiteX4" fmla="*/ 0 w 5333466"/>
              <a:gd name="connsiteY4" fmla="*/ 0 h 1746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466" h="1746958">
                <a:moveTo>
                  <a:pt x="0" y="0"/>
                </a:moveTo>
                <a:lnTo>
                  <a:pt x="5333466" y="0"/>
                </a:lnTo>
                <a:lnTo>
                  <a:pt x="5333466" y="1746958"/>
                </a:lnTo>
                <a:lnTo>
                  <a:pt x="0" y="1746958"/>
                </a:lnTo>
                <a:lnTo>
                  <a:pt x="0" y="0"/>
                </a:lnTo>
                <a:close/>
              </a:path>
            </a:pathLst>
          </a:custGeom>
        </p:spPr>
        <p:style>
          <a:lnRef idx="1">
            <a:schemeClr val="accent5">
              <a:tint val="40000"/>
              <a:alpha val="90000"/>
              <a:hueOff val="-165995"/>
              <a:satOff val="-2665"/>
              <a:lumOff val="-410"/>
              <a:alphaOff val="0"/>
            </a:schemeClr>
          </a:lnRef>
          <a:fillRef idx="1">
            <a:schemeClr val="accent5">
              <a:tint val="40000"/>
              <a:alpha val="90000"/>
              <a:hueOff val="-165995"/>
              <a:satOff val="-2665"/>
              <a:lumOff val="-410"/>
              <a:alphaOff val="0"/>
            </a:schemeClr>
          </a:fillRef>
          <a:effectRef idx="0">
            <a:schemeClr val="accent5">
              <a:tint val="40000"/>
              <a:alpha val="90000"/>
              <a:hueOff val="-165995"/>
              <a:satOff val="-2665"/>
              <a:lumOff val="-410"/>
              <a:alphaOff val="0"/>
            </a:schemeClr>
          </a:effectRef>
          <a:fontRef idx="minor">
            <a:schemeClr val="dk1">
              <a:hueOff val="0"/>
              <a:satOff val="0"/>
              <a:lumOff val="0"/>
              <a:alphaOff val="0"/>
            </a:schemeClr>
          </a:fontRef>
        </p:style>
        <p:txBody>
          <a:bodyPr spcFirstLastPara="0" vert="horz" wrap="square" lIns="103484" tIns="443728" rIns="103484" bIns="443728" numCol="1" spcCol="1270" anchor="ctr" anchorCtr="0">
            <a:noAutofit/>
          </a:bodyPr>
          <a:lstStyle/>
          <a:p>
            <a:pPr marL="0" lvl="0" indent="0" algn="l" defTabSz="933450">
              <a:lnSpc>
                <a:spcPct val="90000"/>
              </a:lnSpc>
              <a:spcBef>
                <a:spcPct val="0"/>
              </a:spcBef>
              <a:spcAft>
                <a:spcPct val="35000"/>
              </a:spcAft>
              <a:buNone/>
            </a:pPr>
            <a:r>
              <a:rPr lang="en-US" sz="2800" kern="1200" dirty="0"/>
              <a:t>Uniformly apply trial-specific review criteria</a:t>
            </a:r>
          </a:p>
        </p:txBody>
      </p:sp>
      <p:sp>
        <p:nvSpPr>
          <p:cNvPr id="4" name="Slide Number Placeholder 3">
            <a:extLst>
              <a:ext uri="{FF2B5EF4-FFF2-40B4-BE49-F238E27FC236}">
                <a16:creationId xmlns:a16="http://schemas.microsoft.com/office/drawing/2014/main" id="{4090FFA7-4B16-47B1-B206-18AA2EBFC9B0}"/>
              </a:ext>
            </a:extLst>
          </p:cNvPr>
          <p:cNvSpPr>
            <a:spLocks noGrp="1"/>
          </p:cNvSpPr>
          <p:nvPr>
            <p:ph type="sldNum" sz="quarter" idx="12"/>
          </p:nvPr>
        </p:nvSpPr>
        <p:spPr>
          <a:xfrm>
            <a:off x="11704320" y="6455664"/>
            <a:ext cx="448056" cy="365125"/>
          </a:xfrm>
        </p:spPr>
        <p:txBody>
          <a:bodyPr>
            <a:normAutofit fontScale="92500" lnSpcReduction="20000"/>
          </a:bodyPr>
          <a:lstStyle/>
          <a:p>
            <a:pPr>
              <a:lnSpc>
                <a:spcPct val="90000"/>
              </a:lnSpc>
              <a:spcAft>
                <a:spcPts val="600"/>
              </a:spcAft>
            </a:pPr>
            <a:r>
              <a:rPr lang="en-US" sz="900" spc="5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z="900" spc="10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sz="90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z="900">
                <a:solidFill>
                  <a:schemeClr val="tx1">
                    <a:lumMod val="50000"/>
                    <a:lumOff val="50000"/>
                  </a:schemeClr>
                </a:solidFill>
                <a:latin typeface="Roboto black" panose="02000000000000000000" pitchFamily="2" charset="0"/>
                <a:ea typeface="Roboto black" panose="02000000000000000000" pitchFamily="2" charset="0"/>
              </a:rPr>
              <a:pPr>
                <a:lnSpc>
                  <a:spcPct val="90000"/>
                </a:lnSpc>
                <a:spcAft>
                  <a:spcPts val="600"/>
                </a:spcAft>
              </a:pPr>
              <a:t>10</a:t>
            </a:fld>
            <a:endParaRPr lang="en-US" sz="900">
              <a:solidFill>
                <a:schemeClr val="tx1">
                  <a:lumMod val="50000"/>
                  <a:lumOff val="50000"/>
                </a:schemeClr>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97471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686834" y="1153572"/>
            <a:ext cx="3200400" cy="4461163"/>
          </a:xfrm>
        </p:spPr>
        <p:txBody>
          <a:bodyPr>
            <a:normAutofit/>
          </a:bodyPr>
          <a:lstStyle/>
          <a:p>
            <a:r>
              <a:rPr lang="en-US">
                <a:solidFill>
                  <a:srgbClr val="FFFFFF"/>
                </a:solidFill>
              </a:rPr>
              <a:t>FOA Policy for CT Requires:</a:t>
            </a:r>
          </a:p>
        </p:txBody>
      </p:sp>
      <p:sp>
        <p:nvSpPr>
          <p:cNvPr id="35"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4167272" y="408781"/>
            <a:ext cx="6906491" cy="6040438"/>
          </a:xfrm>
        </p:spPr>
        <p:txBody>
          <a:bodyPr anchor="ctr">
            <a:normAutofit lnSpcReduction="10000"/>
          </a:bodyPr>
          <a:lstStyle/>
          <a:p>
            <a:pPr lvl="1">
              <a:buFont typeface="Wingdings" panose="05000000000000000000" pitchFamily="2" charset="2"/>
              <a:buChar char="§"/>
            </a:pPr>
            <a:r>
              <a:rPr lang="en-US" b="0" i="0" dirty="0">
                <a:effectLst/>
                <a:latin typeface="Helvetica Neue"/>
              </a:rPr>
              <a:t>All applications with receipt dates on or after January 25, 2018,</a:t>
            </a:r>
            <a:r>
              <a:rPr lang="en-US" dirty="0">
                <a:latin typeface="Helvetica Neue"/>
              </a:rPr>
              <a:t> </a:t>
            </a:r>
            <a:r>
              <a:rPr lang="en-US" b="0" i="0" dirty="0">
                <a:effectLst/>
                <a:latin typeface="Helvetica Neue"/>
              </a:rPr>
              <a:t>proposing </a:t>
            </a:r>
            <a:r>
              <a:rPr lang="en-US" dirty="0">
                <a:latin typeface="Helvetica Neue"/>
              </a:rPr>
              <a:t>one or more </a:t>
            </a:r>
            <a:r>
              <a:rPr lang="en-US" b="0" i="0" dirty="0">
                <a:effectLst/>
                <a:latin typeface="Helvetica Neue"/>
              </a:rPr>
              <a:t>clinical trials must be submitted in response to a clinical trial-specific FOA.</a:t>
            </a:r>
          </a:p>
          <a:p>
            <a:pPr lvl="1">
              <a:buFont typeface="Wingdings" panose="05000000000000000000" pitchFamily="2" charset="2"/>
              <a:buChar char="§"/>
            </a:pPr>
            <a:endParaRPr lang="en-US" b="0" i="0" dirty="0">
              <a:effectLst/>
              <a:latin typeface="Helvetica Neue"/>
            </a:endParaRPr>
          </a:p>
          <a:p>
            <a:pPr lvl="1">
              <a:buFont typeface="Wingdings" panose="05000000000000000000" pitchFamily="2" charset="2"/>
              <a:buChar char="§"/>
            </a:pPr>
            <a:r>
              <a:rPr lang="en-US" dirty="0"/>
              <a:t>Applications submitted to incorrect FOA </a:t>
            </a:r>
            <a:r>
              <a:rPr lang="en-US" b="1" dirty="0"/>
              <a:t>are to be administratively withdrawn</a:t>
            </a:r>
            <a:endParaRPr lang="en-US" dirty="0"/>
          </a:p>
          <a:p>
            <a:pPr lvl="1">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a:xfrm>
            <a:off x="10290594" y="6426201"/>
            <a:ext cx="1812235" cy="365125"/>
          </a:xfrm>
        </p:spPr>
        <p:txBody>
          <a:bodyPr>
            <a:normAutofit/>
          </a:bodyPr>
          <a:lstStyle/>
          <a:p>
            <a:pPr>
              <a:spcAft>
                <a:spcPts val="600"/>
              </a:spcAft>
            </a:pPr>
            <a:r>
              <a:rPr lang="en-US" spc="50" dirty="0">
                <a:latin typeface="Roboto light" panose="02000000000000000000" pitchFamily="2" charset="0"/>
                <a:ea typeface="Roboto light" panose="02000000000000000000" pitchFamily="2" charset="0"/>
                <a:cs typeface="Open Sans" panose="020B0606030504020204" pitchFamily="34" charset="0"/>
              </a:rPr>
              <a:t>SLIDE</a:t>
            </a:r>
            <a:r>
              <a:rPr lang="en-US" spc="100" dirty="0">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11</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95784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33E6-A2A5-43B1-B8A4-E4A1E5408C21}"/>
              </a:ext>
            </a:extLst>
          </p:cNvPr>
          <p:cNvSpPr>
            <a:spLocks noGrp="1"/>
          </p:cNvSpPr>
          <p:nvPr>
            <p:ph type="title"/>
          </p:nvPr>
        </p:nvSpPr>
        <p:spPr>
          <a:xfrm>
            <a:off x="838200" y="225165"/>
            <a:ext cx="10515600" cy="969153"/>
          </a:xfrm>
        </p:spPr>
        <p:txBody>
          <a:bodyPr/>
          <a:lstStyle/>
          <a:p>
            <a:r>
              <a:rPr lang="en-US" dirty="0"/>
              <a:t>Types of FOAs</a:t>
            </a:r>
          </a:p>
        </p:txBody>
      </p:sp>
      <p:graphicFrame>
        <p:nvGraphicFramePr>
          <p:cNvPr id="4" name="Content Placeholder 4" descr="Table of FOA types">
            <a:extLst>
              <a:ext uri="{FF2B5EF4-FFF2-40B4-BE49-F238E27FC236}">
                <a16:creationId xmlns:a16="http://schemas.microsoft.com/office/drawing/2014/main" id="{CDFC0FEC-F199-49C3-9CE6-0FFC1C6A8354}"/>
              </a:ext>
            </a:extLst>
          </p:cNvPr>
          <p:cNvGraphicFramePr>
            <a:graphicFrameLocks/>
          </p:cNvGraphicFramePr>
          <p:nvPr>
            <p:extLst>
              <p:ext uri="{D42A27DB-BD31-4B8C-83A1-F6EECF244321}">
                <p14:modId xmlns:p14="http://schemas.microsoft.com/office/powerpoint/2010/main" val="884716107"/>
              </p:ext>
            </p:extLst>
          </p:nvPr>
        </p:nvGraphicFramePr>
        <p:xfrm>
          <a:off x="754224" y="1194318"/>
          <a:ext cx="10861431" cy="4530486"/>
        </p:xfrm>
        <a:graphic>
          <a:graphicData uri="http://schemas.openxmlformats.org/drawingml/2006/table">
            <a:tbl>
              <a:tblPr firstRow="1"/>
              <a:tblGrid>
                <a:gridCol w="3984999">
                  <a:extLst>
                    <a:ext uri="{9D8B030D-6E8A-4147-A177-3AD203B41FA5}">
                      <a16:colId xmlns:a16="http://schemas.microsoft.com/office/drawing/2014/main" val="1375273607"/>
                    </a:ext>
                  </a:extLst>
                </a:gridCol>
                <a:gridCol w="6876432">
                  <a:extLst>
                    <a:ext uri="{9D8B030D-6E8A-4147-A177-3AD203B41FA5}">
                      <a16:colId xmlns:a16="http://schemas.microsoft.com/office/drawing/2014/main" val="2030734134"/>
                    </a:ext>
                  </a:extLst>
                </a:gridCol>
              </a:tblGrid>
              <a:tr h="0">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b="0" dirty="0">
                          <a:effectLst/>
                        </a:rPr>
                        <a:t>Title Designation</a:t>
                      </a:r>
                    </a:p>
                  </a:txBody>
                  <a:tcPr marL="76200" marR="76200" marT="76200" marB="76200" anchor="ctr">
                    <a:lnL w="38100" cap="flat" cmpd="sng" algn="ctr">
                      <a:solidFill>
                        <a:srgbClr val="F96A1B"/>
                      </a:solidFill>
                      <a:prstDash val="solid"/>
                      <a:round/>
                      <a:headEnd type="none" w="med" len="med"/>
                      <a:tailEnd type="none" w="med" len="med"/>
                    </a:lnL>
                    <a:lnR w="28575" cap="flat" cmpd="sng" algn="ctr">
                      <a:solidFill>
                        <a:srgbClr val="F96A1B"/>
                      </a:solidFill>
                      <a:prstDash val="solid"/>
                      <a:round/>
                      <a:headEnd type="none" w="med" len="med"/>
                      <a:tailEnd type="none" w="med" len="med"/>
                    </a:lnR>
                    <a:lnT w="38100" cap="flat" cmpd="sng" algn="ctr">
                      <a:solidFill>
                        <a:srgbClr val="F96A1B"/>
                      </a:solidFill>
                      <a:prstDash val="solid"/>
                      <a:round/>
                      <a:headEnd type="none" w="med" len="med"/>
                      <a:tailEnd type="none" w="med" len="med"/>
                    </a:lnT>
                    <a:lnB w="28575"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797B7E">
                        <a:lumMod val="20000"/>
                        <a:lumOff val="80000"/>
                      </a:srgbClr>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dirty="0">
                          <a:effectLst/>
                        </a:rPr>
                        <a:t>Description</a:t>
                      </a:r>
                    </a:p>
                  </a:txBody>
                  <a:tcPr marL="76200" marR="76200" marT="76200" marB="76200" anchor="ctr">
                    <a:lnL w="28575" cap="flat" cmpd="sng" algn="ctr">
                      <a:solidFill>
                        <a:srgbClr val="F96A1B"/>
                      </a:solidFill>
                      <a:prstDash val="solid"/>
                      <a:round/>
                      <a:headEnd type="none" w="med" len="med"/>
                      <a:tailEnd type="none" w="med" len="med"/>
                    </a:lnL>
                    <a:lnR w="38100" cap="flat" cmpd="sng" algn="ctr">
                      <a:solidFill>
                        <a:srgbClr val="F96A1B"/>
                      </a:solidFill>
                      <a:prstDash val="solid"/>
                      <a:round/>
                      <a:headEnd type="none" w="med" len="med"/>
                      <a:tailEnd type="none" w="med" len="med"/>
                    </a:lnR>
                    <a:lnT w="38100" cap="flat" cmpd="sng" algn="ctr">
                      <a:solidFill>
                        <a:srgbClr val="F96A1B"/>
                      </a:solidFill>
                      <a:prstDash val="solid"/>
                      <a:round/>
                      <a:headEnd type="none" w="med" len="med"/>
                      <a:tailEnd type="none" w="med" len="med"/>
                    </a:lnT>
                    <a:lnB w="28575"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797B7E">
                        <a:lumMod val="20000"/>
                        <a:lumOff val="80000"/>
                      </a:srgbClr>
                    </a:solidFill>
                  </a:tcPr>
                </a:tc>
                <a:extLst>
                  <a:ext uri="{0D108BD9-81ED-4DB2-BD59-A6C34878D82A}">
                    <a16:rowId xmlns:a16="http://schemas.microsoft.com/office/drawing/2014/main" val="167444910"/>
                  </a:ext>
                </a:extLst>
              </a:tr>
              <a:tr h="920639">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b="1" dirty="0">
                          <a:effectLst/>
                        </a:rPr>
                        <a:t>Clinical Trial Not Allowed</a:t>
                      </a:r>
                    </a:p>
                  </a:txBody>
                  <a:tcPr marL="76200" marR="76200" marT="76200" marB="76200" anchor="ctr">
                    <a:lnL w="38100" cap="flat" cmpd="sng" algn="ctr">
                      <a:solidFill>
                        <a:srgbClr val="F96A1B"/>
                      </a:solidFill>
                      <a:prstDash val="solid"/>
                      <a:round/>
                      <a:headEnd type="none" w="med" len="med"/>
                      <a:tailEnd type="none" w="med" len="med"/>
                    </a:lnL>
                    <a:lnR w="28575" cap="flat" cmpd="sng" algn="ctr">
                      <a:solidFill>
                        <a:srgbClr val="F96A1B"/>
                      </a:solidFill>
                      <a:prstDash val="solid"/>
                      <a:round/>
                      <a:headEnd type="none" w="med" len="med"/>
                      <a:tailEnd type="none" w="med" len="med"/>
                    </a:lnR>
                    <a:lnT w="28575" cap="flat" cmpd="sng" algn="ctr">
                      <a:solidFill>
                        <a:srgbClr val="F96A1B"/>
                      </a:solidFill>
                      <a:prstDash val="solid"/>
                      <a:round/>
                      <a:headEnd type="none" w="med" len="med"/>
                      <a:tailEnd type="none" w="med" len="med"/>
                    </a:lnT>
                    <a:lnB w="28575"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dirty="0">
                          <a:effectLst/>
                        </a:rPr>
                        <a:t>Only accepts applications that do not propose clinical trial(s)</a:t>
                      </a:r>
                    </a:p>
                  </a:txBody>
                  <a:tcPr marL="76200" marR="76200" marT="76200" marB="76200" anchor="ctr">
                    <a:lnL w="28575" cap="flat" cmpd="sng" algn="ctr">
                      <a:solidFill>
                        <a:srgbClr val="F96A1B"/>
                      </a:solidFill>
                      <a:prstDash val="solid"/>
                      <a:round/>
                      <a:headEnd type="none" w="med" len="med"/>
                      <a:tailEnd type="none" w="med" len="med"/>
                    </a:lnL>
                    <a:lnR w="38100" cap="flat" cmpd="sng" algn="ctr">
                      <a:solidFill>
                        <a:srgbClr val="F96A1B"/>
                      </a:solidFill>
                      <a:prstDash val="solid"/>
                      <a:round/>
                      <a:headEnd type="none" w="med" len="med"/>
                      <a:tailEnd type="none" w="med" len="med"/>
                    </a:lnR>
                    <a:lnT w="28575" cap="flat" cmpd="sng" algn="ctr">
                      <a:solidFill>
                        <a:srgbClr val="F96A1B"/>
                      </a:solidFill>
                      <a:prstDash val="solid"/>
                      <a:round/>
                      <a:headEnd type="none" w="med" len="med"/>
                      <a:tailEnd type="none" w="med" len="med"/>
                    </a:lnT>
                    <a:lnB w="28575"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74497337"/>
                  </a:ext>
                </a:extLst>
              </a:tr>
              <a:tr h="920639">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b="1" dirty="0">
                          <a:effectLst/>
                        </a:rPr>
                        <a:t>Clinical Trial Optional </a:t>
                      </a:r>
                    </a:p>
                  </a:txBody>
                  <a:tcPr marL="76200" marR="76200" marT="76200" marB="76200" anchor="ctr">
                    <a:lnL w="38100" cap="flat" cmpd="sng" algn="ctr">
                      <a:solidFill>
                        <a:srgbClr val="F96A1B"/>
                      </a:solidFill>
                      <a:prstDash val="solid"/>
                      <a:round/>
                      <a:headEnd type="none" w="med" len="med"/>
                      <a:tailEnd type="none" w="med" len="med"/>
                    </a:lnL>
                    <a:lnR w="28575" cap="flat" cmpd="sng" algn="ctr">
                      <a:solidFill>
                        <a:srgbClr val="F96A1B"/>
                      </a:solidFill>
                      <a:prstDash val="solid"/>
                      <a:round/>
                      <a:headEnd type="none" w="med" len="med"/>
                      <a:tailEnd type="none" w="med" len="med"/>
                    </a:lnR>
                    <a:lnT w="28575" cap="flat" cmpd="sng" algn="ctr">
                      <a:solidFill>
                        <a:srgbClr val="F96A1B"/>
                      </a:solidFill>
                      <a:prstDash val="solid"/>
                      <a:round/>
                      <a:headEnd type="none" w="med" len="med"/>
                      <a:tailEnd type="none" w="med" len="med"/>
                    </a:lnT>
                    <a:lnB w="28575"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dirty="0">
                          <a:effectLst/>
                        </a:rPr>
                        <a:t>Accepts applications that either propose or do not propose clinical trial(s)</a:t>
                      </a:r>
                    </a:p>
                  </a:txBody>
                  <a:tcPr marL="76200" marR="76200" marT="76200" marB="76200" anchor="ctr">
                    <a:lnL w="28575" cap="flat" cmpd="sng" algn="ctr">
                      <a:solidFill>
                        <a:srgbClr val="F96A1B"/>
                      </a:solidFill>
                      <a:prstDash val="solid"/>
                      <a:round/>
                      <a:headEnd type="none" w="med" len="med"/>
                      <a:tailEnd type="none" w="med" len="med"/>
                    </a:lnL>
                    <a:lnR w="38100" cap="flat" cmpd="sng" algn="ctr">
                      <a:solidFill>
                        <a:srgbClr val="F96A1B"/>
                      </a:solidFill>
                      <a:prstDash val="solid"/>
                      <a:round/>
                      <a:headEnd type="none" w="med" len="med"/>
                      <a:tailEnd type="none" w="med" len="med"/>
                    </a:lnR>
                    <a:lnT w="28575" cap="flat" cmpd="sng" algn="ctr">
                      <a:solidFill>
                        <a:srgbClr val="F96A1B"/>
                      </a:solidFill>
                      <a:prstDash val="solid"/>
                      <a:round/>
                      <a:headEnd type="none" w="med" len="med"/>
                      <a:tailEnd type="none" w="med" len="med"/>
                    </a:lnT>
                    <a:lnB w="28575"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5628807"/>
                  </a:ext>
                </a:extLst>
              </a:tr>
              <a:tr h="920639">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b="1" dirty="0">
                          <a:effectLst/>
                        </a:rPr>
                        <a:t>Clinical Trial Required</a:t>
                      </a:r>
                    </a:p>
                  </a:txBody>
                  <a:tcPr marL="76200" marR="76200" marT="76200" marB="76200" anchor="ctr">
                    <a:lnL w="38100" cap="flat" cmpd="sng" algn="ctr">
                      <a:solidFill>
                        <a:srgbClr val="F96A1B"/>
                      </a:solidFill>
                      <a:prstDash val="solid"/>
                      <a:round/>
                      <a:headEnd type="none" w="med" len="med"/>
                      <a:tailEnd type="none" w="med" len="med"/>
                    </a:lnL>
                    <a:lnR w="28575" cap="flat" cmpd="sng" algn="ctr">
                      <a:solidFill>
                        <a:srgbClr val="F96A1B"/>
                      </a:solidFill>
                      <a:prstDash val="solid"/>
                      <a:round/>
                      <a:headEnd type="none" w="med" len="med"/>
                      <a:tailEnd type="none" w="med" len="med"/>
                    </a:lnR>
                    <a:lnT w="28575" cap="flat" cmpd="sng" algn="ctr">
                      <a:solidFill>
                        <a:srgbClr val="F96A1B"/>
                      </a:solidFill>
                      <a:prstDash val="solid"/>
                      <a:round/>
                      <a:headEnd type="none" w="med" len="med"/>
                      <a:tailEnd type="none" w="med" len="med"/>
                    </a:lnT>
                    <a:lnB w="28575"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dirty="0">
                          <a:effectLst/>
                        </a:rPr>
                        <a:t>Only accepts applications that propose clinical trial(s)</a:t>
                      </a:r>
                    </a:p>
                  </a:txBody>
                  <a:tcPr marL="76200" marR="76200" marT="76200" marB="76200" anchor="ctr">
                    <a:lnL w="28575" cap="flat" cmpd="sng" algn="ctr">
                      <a:solidFill>
                        <a:srgbClr val="F96A1B"/>
                      </a:solidFill>
                      <a:prstDash val="solid"/>
                      <a:round/>
                      <a:headEnd type="none" w="med" len="med"/>
                      <a:tailEnd type="none" w="med" len="med"/>
                    </a:lnL>
                    <a:lnR w="38100" cap="flat" cmpd="sng" algn="ctr">
                      <a:solidFill>
                        <a:srgbClr val="F96A1B"/>
                      </a:solidFill>
                      <a:prstDash val="solid"/>
                      <a:round/>
                      <a:headEnd type="none" w="med" len="med"/>
                      <a:tailEnd type="none" w="med" len="med"/>
                    </a:lnR>
                    <a:lnT w="28575" cap="flat" cmpd="sng" algn="ctr">
                      <a:solidFill>
                        <a:srgbClr val="F96A1B"/>
                      </a:solidFill>
                      <a:prstDash val="solid"/>
                      <a:round/>
                      <a:headEnd type="none" w="med" len="med"/>
                      <a:tailEnd type="none" w="med" len="med"/>
                    </a:lnT>
                    <a:lnB w="28575"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72786134"/>
                  </a:ext>
                </a:extLst>
              </a:tr>
              <a:tr h="1280889">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b="1" dirty="0">
                          <a:effectLst/>
                        </a:rPr>
                        <a:t>Basic Experimental Studies with Humans (BESH) Required</a:t>
                      </a:r>
                    </a:p>
                  </a:txBody>
                  <a:tcPr marL="76200" marR="76200" marT="76200" marB="76200" anchor="ctr">
                    <a:lnL w="38100" cap="flat" cmpd="sng" algn="ctr">
                      <a:solidFill>
                        <a:srgbClr val="F96A1B"/>
                      </a:solidFill>
                      <a:prstDash val="solid"/>
                      <a:round/>
                      <a:headEnd type="none" w="med" len="med"/>
                      <a:tailEnd type="none" w="med" len="med"/>
                    </a:lnL>
                    <a:lnR w="28575" cap="flat" cmpd="sng" algn="ctr">
                      <a:solidFill>
                        <a:srgbClr val="F96A1B"/>
                      </a:solidFill>
                      <a:prstDash val="solid"/>
                      <a:round/>
                      <a:headEnd type="none" w="med" len="med"/>
                      <a:tailEnd type="none" w="med" len="med"/>
                    </a:lnR>
                    <a:lnT w="28575" cap="flat" cmpd="sng" algn="ctr">
                      <a:solidFill>
                        <a:srgbClr val="F96A1B"/>
                      </a:solidFill>
                      <a:prstDash val="solid"/>
                      <a:round/>
                      <a:headEnd type="none" w="med" len="med"/>
                      <a:tailEnd type="none" w="med" len="med"/>
                    </a:lnT>
                    <a:lnB w="38100"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ea typeface="ＭＳ Ｐゴシック"/>
                          <a:cs typeface="Arial"/>
                        </a:defRPr>
                      </a:lvl1pPr>
                      <a:lvl2pPr marL="457200" algn="l" defTabSz="914400" rtl="0" eaLnBrk="1" latinLnBrk="0" hangingPunct="1">
                        <a:defRPr sz="1800" kern="1200">
                          <a:solidFill>
                            <a:schemeClr val="tx1"/>
                          </a:solidFill>
                          <a:latin typeface="Arial"/>
                          <a:ea typeface="ＭＳ Ｐゴシック"/>
                          <a:cs typeface="Arial"/>
                        </a:defRPr>
                      </a:lvl2pPr>
                      <a:lvl3pPr marL="914400" algn="l" defTabSz="914400" rtl="0" eaLnBrk="1" latinLnBrk="0" hangingPunct="1">
                        <a:defRPr sz="1800" kern="1200">
                          <a:solidFill>
                            <a:schemeClr val="tx1"/>
                          </a:solidFill>
                          <a:latin typeface="Arial"/>
                          <a:ea typeface="ＭＳ Ｐゴシック"/>
                          <a:cs typeface="Arial"/>
                        </a:defRPr>
                      </a:lvl3pPr>
                      <a:lvl4pPr marL="1371600" algn="l" defTabSz="914400" rtl="0" eaLnBrk="1" latinLnBrk="0" hangingPunct="1">
                        <a:defRPr sz="1800" kern="1200">
                          <a:solidFill>
                            <a:schemeClr val="tx1"/>
                          </a:solidFill>
                          <a:latin typeface="Arial"/>
                          <a:ea typeface="ＭＳ Ｐゴシック"/>
                          <a:cs typeface="Arial"/>
                        </a:defRPr>
                      </a:lvl4pPr>
                      <a:lvl5pPr marL="1828800" algn="l" defTabSz="914400" rtl="0" eaLnBrk="1" latinLnBrk="0" hangingPunct="1">
                        <a:defRPr sz="1800" kern="1200">
                          <a:solidFill>
                            <a:schemeClr val="tx1"/>
                          </a:solidFill>
                          <a:latin typeface="Arial"/>
                          <a:ea typeface="ＭＳ Ｐゴシック"/>
                          <a:cs typeface="Arial"/>
                        </a:defRPr>
                      </a:lvl5pPr>
                      <a:lvl6pPr marL="2286000" algn="l" defTabSz="914400" rtl="0" eaLnBrk="1" latinLnBrk="0" hangingPunct="1">
                        <a:defRPr sz="1800" kern="1200">
                          <a:solidFill>
                            <a:schemeClr val="tx1"/>
                          </a:solidFill>
                          <a:latin typeface="Arial"/>
                          <a:ea typeface="ＭＳ Ｐゴシック"/>
                          <a:cs typeface="Arial"/>
                        </a:defRPr>
                      </a:lvl6pPr>
                      <a:lvl7pPr marL="2743200" algn="l" defTabSz="914400" rtl="0" eaLnBrk="1" latinLnBrk="0" hangingPunct="1">
                        <a:defRPr sz="1800" kern="1200">
                          <a:solidFill>
                            <a:schemeClr val="tx1"/>
                          </a:solidFill>
                          <a:latin typeface="Arial"/>
                          <a:ea typeface="ＭＳ Ｐゴシック"/>
                          <a:cs typeface="Arial"/>
                        </a:defRPr>
                      </a:lvl7pPr>
                      <a:lvl8pPr marL="3200400" algn="l" defTabSz="914400" rtl="0" eaLnBrk="1" latinLnBrk="0" hangingPunct="1">
                        <a:defRPr sz="1800" kern="1200">
                          <a:solidFill>
                            <a:schemeClr val="tx1"/>
                          </a:solidFill>
                          <a:latin typeface="Arial"/>
                          <a:ea typeface="ＭＳ Ｐゴシック"/>
                          <a:cs typeface="Arial"/>
                        </a:defRPr>
                      </a:lvl8pPr>
                      <a:lvl9pPr marL="3657600" algn="l" defTabSz="914400" rtl="0" eaLnBrk="1" latinLnBrk="0" hangingPunct="1">
                        <a:defRPr sz="1800" kern="1200">
                          <a:solidFill>
                            <a:schemeClr val="tx1"/>
                          </a:solidFill>
                          <a:latin typeface="Arial"/>
                          <a:ea typeface="ＭＳ Ｐゴシック"/>
                          <a:cs typeface="Arial"/>
                        </a:defRPr>
                      </a:lvl9pPr>
                    </a:lstStyle>
                    <a:p>
                      <a:pPr algn="l" fontAlgn="t"/>
                      <a:r>
                        <a:rPr lang="en-US" sz="2200" dirty="0">
                          <a:effectLst/>
                        </a:rPr>
                        <a:t>Only accepts applications that propose clinical trial(s) that also meet the definition of basic research</a:t>
                      </a:r>
                    </a:p>
                  </a:txBody>
                  <a:tcPr marL="76200" marR="76200" marT="76200" marB="76200" anchor="ctr">
                    <a:lnL w="28575" cap="flat" cmpd="sng" algn="ctr">
                      <a:solidFill>
                        <a:srgbClr val="F96A1B"/>
                      </a:solidFill>
                      <a:prstDash val="solid"/>
                      <a:round/>
                      <a:headEnd type="none" w="med" len="med"/>
                      <a:tailEnd type="none" w="med" len="med"/>
                    </a:lnL>
                    <a:lnR w="38100" cap="flat" cmpd="sng" algn="ctr">
                      <a:solidFill>
                        <a:srgbClr val="F96A1B"/>
                      </a:solidFill>
                      <a:prstDash val="solid"/>
                      <a:round/>
                      <a:headEnd type="none" w="med" len="med"/>
                      <a:tailEnd type="none" w="med" len="med"/>
                    </a:lnR>
                    <a:lnT w="28575" cap="flat" cmpd="sng" algn="ctr">
                      <a:solidFill>
                        <a:srgbClr val="F96A1B"/>
                      </a:solidFill>
                      <a:prstDash val="solid"/>
                      <a:round/>
                      <a:headEnd type="none" w="med" len="med"/>
                      <a:tailEnd type="none" w="med" len="med"/>
                    </a:lnT>
                    <a:lnB w="38100" cap="flat" cmpd="sng" algn="ctr">
                      <a:solidFill>
                        <a:srgbClr val="F96A1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601633"/>
                  </a:ext>
                </a:extLst>
              </a:tr>
            </a:tbl>
          </a:graphicData>
        </a:graphic>
      </p:graphicFrame>
      <p:sp>
        <p:nvSpPr>
          <p:cNvPr id="5" name="TextBox 4" descr="Tip: When in doubt, contact your program officer&#10;">
            <a:extLst>
              <a:ext uri="{FF2B5EF4-FFF2-40B4-BE49-F238E27FC236}">
                <a16:creationId xmlns:a16="http://schemas.microsoft.com/office/drawing/2014/main" id="{BE90DE7E-9E30-4D00-AC4A-F95F8BCED521}"/>
              </a:ext>
            </a:extLst>
          </p:cNvPr>
          <p:cNvSpPr txBox="1"/>
          <p:nvPr/>
        </p:nvSpPr>
        <p:spPr>
          <a:xfrm>
            <a:off x="2891211" y="5809744"/>
            <a:ext cx="6409577" cy="461665"/>
          </a:xfrm>
          <a:prstGeom prst="rect">
            <a:avLst/>
          </a:prstGeom>
          <a:solidFill>
            <a:srgbClr val="797B7E">
              <a:lumMod val="20000"/>
              <a:lumOff val="80000"/>
            </a:srgbClr>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charset="0"/>
                <a:ea typeface="ＭＳ Ｐゴシック" charset="0"/>
                <a:cs typeface="Arial" charset="0"/>
              </a:rPr>
              <a:t>See </a:t>
            </a:r>
            <a:r>
              <a:rPr kumimoji="0" lang="en-US" sz="2400" b="0" i="0" u="none" strike="noStrike" kern="0" cap="none" spc="0" normalizeH="0" baseline="0" noProof="0" dirty="0">
                <a:ln>
                  <a:noFill/>
                </a:ln>
                <a:solidFill>
                  <a:srgbClr val="000000"/>
                </a:solidFill>
                <a:effectLst/>
                <a:uLnTx/>
                <a:uFillTx/>
                <a:latin typeface="Arial" charset="0"/>
                <a:ea typeface="ＭＳ Ｐゴシック" charset="0"/>
                <a:cs typeface="Arial" charset="0"/>
                <a:hlinkClick r:id="rId2"/>
              </a:rPr>
              <a:t>Table of FOA Types </a:t>
            </a:r>
            <a:r>
              <a:rPr kumimoji="0" lang="en-US" sz="2400" b="0" i="0" u="none" strike="noStrike" kern="0" cap="none" spc="0" normalizeH="0" baseline="0" noProof="0" dirty="0">
                <a:ln>
                  <a:noFill/>
                </a:ln>
                <a:solidFill>
                  <a:srgbClr val="000000"/>
                </a:solidFill>
                <a:effectLst/>
                <a:uLnTx/>
                <a:uFillTx/>
                <a:latin typeface="Arial" charset="0"/>
                <a:ea typeface="ＭＳ Ｐゴシック" charset="0"/>
                <a:cs typeface="Arial" charset="0"/>
              </a:rPr>
              <a:t>for additional details</a:t>
            </a:r>
          </a:p>
        </p:txBody>
      </p:sp>
      <p:sp>
        <p:nvSpPr>
          <p:cNvPr id="3" name="Slide Number Placeholder 2">
            <a:extLst>
              <a:ext uri="{FF2B5EF4-FFF2-40B4-BE49-F238E27FC236}">
                <a16:creationId xmlns:a16="http://schemas.microsoft.com/office/drawing/2014/main" id="{2235069B-D92F-4216-A22E-FA644A2412FD}"/>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12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0232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1F4F7A3-E1FE-4D20-8F5A-9C8A00E539B6}"/>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b="1" kern="1200" dirty="0">
                <a:solidFill>
                  <a:srgbClr val="FFFFFF"/>
                </a:solidFill>
                <a:latin typeface="+mj-lt"/>
                <a:ea typeface="+mj-ea"/>
                <a:cs typeface="+mj-cs"/>
              </a:rPr>
              <a:t>What does the CT FOA Policy mean for you? </a:t>
            </a:r>
          </a:p>
        </p:txBody>
      </p:sp>
      <p:sp>
        <p:nvSpPr>
          <p:cNvPr id="4" name="TextBox 3">
            <a:extLst>
              <a:ext uri="{FF2B5EF4-FFF2-40B4-BE49-F238E27FC236}">
                <a16:creationId xmlns:a16="http://schemas.microsoft.com/office/drawing/2014/main" id="{8FD2F632-3492-4F1A-81F1-DA2E62BCD7D2}"/>
              </a:ext>
            </a:extLst>
          </p:cNvPr>
          <p:cNvSpPr txBox="1"/>
          <p:nvPr/>
        </p:nvSpPr>
        <p:spPr>
          <a:xfrm>
            <a:off x="1367624" y="2490436"/>
            <a:ext cx="9708995" cy="3567173"/>
          </a:xfrm>
          <a:prstGeom prst="rect">
            <a:avLst/>
          </a:prstGeom>
        </p:spPr>
        <p:txBody>
          <a:bodyPr vert="horz" lIns="91440" tIns="45720" rIns="91440" bIns="45720" rtlCol="0" anchor="ctr">
            <a:normAutofit/>
          </a:bodyPr>
          <a:lstStyle/>
          <a:p>
            <a:pPr marL="571500" indent="-228600">
              <a:lnSpc>
                <a:spcPct val="90000"/>
              </a:lnSpc>
              <a:spcAft>
                <a:spcPts val="600"/>
              </a:spcAft>
              <a:buFont typeface="Arial" panose="020B0604020202020204" pitchFamily="34" charset="0"/>
              <a:buChar char="•"/>
            </a:pPr>
            <a:r>
              <a:rPr lang="en-US" sz="4400" b="1" dirty="0">
                <a:highlight>
                  <a:srgbClr val="FFFF00"/>
                </a:highlight>
              </a:rPr>
              <a:t>Carefully consider </a:t>
            </a:r>
            <a:r>
              <a:rPr lang="en-US" sz="4400" dirty="0"/>
              <a:t>the work you are proposing: </a:t>
            </a:r>
            <a:r>
              <a:rPr lang="en-US" sz="4400" b="1" dirty="0">
                <a:highlight>
                  <a:srgbClr val="FFFF00"/>
                </a:highlight>
              </a:rPr>
              <a:t>Is it an NIH defined CT</a:t>
            </a:r>
            <a:r>
              <a:rPr lang="en-US" sz="4400" dirty="0"/>
              <a:t>?</a:t>
            </a:r>
          </a:p>
          <a:p>
            <a:pPr marL="1028700" lvl="1" indent="-228600">
              <a:lnSpc>
                <a:spcPct val="90000"/>
              </a:lnSpc>
              <a:spcAft>
                <a:spcPts val="600"/>
              </a:spcAft>
              <a:buFont typeface="Arial" panose="020B0604020202020204" pitchFamily="34" charset="0"/>
              <a:buChar char="•"/>
            </a:pPr>
            <a:r>
              <a:rPr lang="en-US" sz="4400" b="1" dirty="0">
                <a:highlight>
                  <a:srgbClr val="FFFF00"/>
                </a:highlight>
              </a:rPr>
              <a:t>*Be sure! </a:t>
            </a:r>
            <a:r>
              <a:rPr lang="en-US" sz="4400" dirty="0"/>
              <a:t>– NIH defined CT are much more than “classic drug study CTs”</a:t>
            </a:r>
          </a:p>
          <a:p>
            <a:pPr marL="571500" indent="-228600">
              <a:lnSpc>
                <a:spcPct val="90000"/>
              </a:lnSpc>
              <a:spcAft>
                <a:spcPts val="600"/>
              </a:spcAft>
              <a:buFont typeface="Arial" panose="020B0604020202020204" pitchFamily="34" charset="0"/>
              <a:buChar char="•"/>
            </a:pPr>
            <a:r>
              <a:rPr lang="en-US" sz="4400" dirty="0"/>
              <a:t>Choose a </a:t>
            </a:r>
            <a:r>
              <a:rPr lang="en-US" sz="4400" b="1" dirty="0"/>
              <a:t>concordant FOA</a:t>
            </a:r>
          </a:p>
        </p:txBody>
      </p:sp>
      <p:sp>
        <p:nvSpPr>
          <p:cNvPr id="3" name="Slide Number Placeholder 2">
            <a:extLst>
              <a:ext uri="{FF2B5EF4-FFF2-40B4-BE49-F238E27FC236}">
                <a16:creationId xmlns:a16="http://schemas.microsoft.com/office/drawing/2014/main" id="{4177A11E-8687-46CB-9DF8-2A0EEA88550E}"/>
              </a:ext>
            </a:extLst>
          </p:cNvPr>
          <p:cNvSpPr>
            <a:spLocks noGrp="1"/>
          </p:cNvSpPr>
          <p:nvPr>
            <p:ph type="sldNum" sz="quarter" idx="12"/>
          </p:nvPr>
        </p:nvSpPr>
        <p:spPr>
          <a:xfrm>
            <a:off x="10707624" y="6382512"/>
            <a:ext cx="685800" cy="320040"/>
          </a:xfrm>
        </p:spPr>
        <p:txBody>
          <a:bodyPr vert="horz" lIns="91440" tIns="45720" rIns="91440" bIns="45720" rtlCol="0" anchor="ctr">
            <a:normAutofit fontScale="92500"/>
          </a:bodyPr>
          <a:lstStyle/>
          <a:p>
            <a:pPr algn="r">
              <a:spcAft>
                <a:spcPts val="600"/>
              </a:spcAft>
            </a:pPr>
            <a:r>
              <a:rPr lang="en-US" sz="900" spc="50">
                <a:solidFill>
                  <a:schemeClr val="tx1">
                    <a:tint val="75000"/>
                  </a:schemeClr>
                </a:solidFill>
                <a:latin typeface="+mn-lt"/>
                <a:ea typeface="+mn-ea"/>
                <a:cs typeface="+mn-cs"/>
              </a:rPr>
              <a:t>SLIDE</a:t>
            </a:r>
            <a:r>
              <a:rPr lang="en-US" sz="900" spc="100">
                <a:solidFill>
                  <a:schemeClr val="tx1">
                    <a:tint val="75000"/>
                  </a:schemeClr>
                </a:solidFill>
                <a:latin typeface="+mn-lt"/>
                <a:ea typeface="+mn-ea"/>
                <a:cs typeface="+mn-cs"/>
              </a:rPr>
              <a:t> |</a:t>
            </a:r>
            <a:r>
              <a:rPr lang="en-US" sz="900">
                <a:solidFill>
                  <a:schemeClr val="tx1">
                    <a:tint val="75000"/>
                  </a:schemeClr>
                </a:solidFill>
                <a:latin typeface="+mn-lt"/>
                <a:ea typeface="+mn-ea"/>
                <a:cs typeface="+mn-cs"/>
              </a:rPr>
              <a:t> </a:t>
            </a:r>
            <a:fld id="{A7DDB576-49B3-42E2-89EA-6E35EA8EF806}" type="slidenum">
              <a:rPr lang="en-US" sz="900">
                <a:solidFill>
                  <a:schemeClr val="tx1">
                    <a:tint val="75000"/>
                  </a:schemeClr>
                </a:solidFill>
                <a:latin typeface="+mn-lt"/>
                <a:ea typeface="+mn-ea"/>
                <a:cs typeface="+mn-cs"/>
              </a:rPr>
              <a:pPr algn="r">
                <a:spcAft>
                  <a:spcPts val="600"/>
                </a:spcAft>
              </a:pPr>
              <a:t>13</a:t>
            </a:fld>
            <a:endParaRPr lang="en-US" sz="9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09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720271" y="336410"/>
            <a:ext cx="10515600" cy="2065137"/>
          </a:xfrm>
        </p:spPr>
        <p:txBody>
          <a:bodyPr>
            <a:normAutofit/>
          </a:bodyPr>
          <a:lstStyle/>
          <a:p>
            <a:r>
              <a:rPr lang="en-US" dirty="0"/>
              <a:t>Policy on Good Clinical Practice(GCP) Training for NIH Awardees Involved in NIH-funded Clinical Trials</a:t>
            </a:r>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1086758" y="2677267"/>
            <a:ext cx="10515600" cy="4180733"/>
          </a:xfrm>
        </p:spPr>
        <p:txBody>
          <a:bodyPr>
            <a:noAutofit/>
          </a:bodyPr>
          <a:lstStyle/>
          <a:p>
            <a:pPr>
              <a:buFont typeface="Wingdings" panose="05000000000000000000" pitchFamily="2" charset="2"/>
              <a:buChar char="§"/>
            </a:pPr>
            <a:r>
              <a:rPr lang="en-US" dirty="0">
                <a:solidFill>
                  <a:schemeClr val="accent1"/>
                </a:solidFill>
                <a:hlinkClick r:id="rId3">
                  <a:extLst>
                    <a:ext uri="{A12FA001-AC4F-418D-AE19-62706E023703}">
                      <ahyp:hlinkClr xmlns:ahyp="http://schemas.microsoft.com/office/drawing/2018/hyperlinkcolor" val="tx"/>
                    </a:ext>
                  </a:extLst>
                </a:hlinkClick>
              </a:rPr>
              <a:t>NOT-OD-16-148</a:t>
            </a:r>
            <a:endParaRPr lang="en-US" dirty="0">
              <a:solidFill>
                <a:schemeClr val="accent1"/>
              </a:solidFill>
            </a:endParaRPr>
          </a:p>
          <a:p>
            <a:pPr>
              <a:buFont typeface="Wingdings" panose="05000000000000000000" pitchFamily="2" charset="2"/>
              <a:buChar char="§"/>
            </a:pPr>
            <a:r>
              <a:rPr lang="en-US" dirty="0"/>
              <a:t>Effective date January 1, 2017</a:t>
            </a:r>
          </a:p>
          <a:p>
            <a:pPr>
              <a:buFont typeface="Wingdings" panose="05000000000000000000" pitchFamily="2" charset="2"/>
              <a:buChar char="§"/>
            </a:pPr>
            <a:r>
              <a:rPr lang="en-US" dirty="0"/>
              <a:t>Outlines GCP training requirements</a:t>
            </a:r>
          </a:p>
          <a:p>
            <a:pPr>
              <a:buFont typeface="Wingdings" panose="05000000000000000000" pitchFamily="2" charset="2"/>
              <a:buChar char="§"/>
            </a:pPr>
            <a:r>
              <a:rPr lang="en-US" dirty="0">
                <a:hlinkClick r:id="rId4"/>
              </a:rPr>
              <a:t>NIH Grants and Funding GCP webpage</a:t>
            </a:r>
            <a:endParaRPr lang="en-US" dirty="0"/>
          </a:p>
        </p:txBody>
      </p:sp>
      <p:pic>
        <p:nvPicPr>
          <p:cNvPr id="5" name="Picture 4" descr="A group of healthcare providers&#10;">
            <a:extLst>
              <a:ext uri="{FF2B5EF4-FFF2-40B4-BE49-F238E27FC236}">
                <a16:creationId xmlns:a16="http://schemas.microsoft.com/office/drawing/2014/main" id="{70386954-DDAF-4C38-B361-BD052130C40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738082" y="2294583"/>
            <a:ext cx="3122827" cy="1885122"/>
          </a:xfrm>
          <a:prstGeom prst="rect">
            <a:avLst/>
          </a:prstGeom>
        </p:spPr>
      </p:pic>
      <p:sp>
        <p:nvSpPr>
          <p:cNvPr id="4" name="Slide Number Placeholder 3">
            <a:extLst>
              <a:ext uri="{FF2B5EF4-FFF2-40B4-BE49-F238E27FC236}">
                <a16:creationId xmlns:a16="http://schemas.microsoft.com/office/drawing/2014/main" id="{C9DEC3F0-E505-46C8-98AC-086DF99ED05C}"/>
              </a:ext>
              <a:ext uri="{C183D7F6-B498-43B3-948B-1728B52AA6E4}">
                <adec:decorative xmlns:adec="http://schemas.microsoft.com/office/drawing/2017/decorative" val="0"/>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3637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Purposes of the GCP Training Policy:</a:t>
            </a:r>
          </a:p>
        </p:txBody>
      </p:sp>
      <p:sp>
        <p:nvSpPr>
          <p:cNvPr id="12" name="Freeform: Shape 11">
            <a:extLst>
              <a:ext uri="{FF2B5EF4-FFF2-40B4-BE49-F238E27FC236}">
                <a16:creationId xmlns:a16="http://schemas.microsoft.com/office/drawing/2014/main" id="{7BB1872A-DE98-4061-8995-9E7023919A96}"/>
              </a:ext>
            </a:extLst>
          </p:cNvPr>
          <p:cNvSpPr/>
          <p:nvPr/>
        </p:nvSpPr>
        <p:spPr>
          <a:xfrm>
            <a:off x="5323840" y="833120"/>
            <a:ext cx="6343419" cy="2264233"/>
          </a:xfrm>
          <a:custGeom>
            <a:avLst/>
            <a:gdLst>
              <a:gd name="connsiteX0" fmla="*/ 0 w 6263640"/>
              <a:gd name="connsiteY0" fmla="*/ 217460 h 1304732"/>
              <a:gd name="connsiteX1" fmla="*/ 217460 w 6263640"/>
              <a:gd name="connsiteY1" fmla="*/ 0 h 1304732"/>
              <a:gd name="connsiteX2" fmla="*/ 6046180 w 6263640"/>
              <a:gd name="connsiteY2" fmla="*/ 0 h 1304732"/>
              <a:gd name="connsiteX3" fmla="*/ 6263640 w 6263640"/>
              <a:gd name="connsiteY3" fmla="*/ 217460 h 1304732"/>
              <a:gd name="connsiteX4" fmla="*/ 6263640 w 6263640"/>
              <a:gd name="connsiteY4" fmla="*/ 1087272 h 1304732"/>
              <a:gd name="connsiteX5" fmla="*/ 6046180 w 6263640"/>
              <a:gd name="connsiteY5" fmla="*/ 1304732 h 1304732"/>
              <a:gd name="connsiteX6" fmla="*/ 217460 w 6263640"/>
              <a:gd name="connsiteY6" fmla="*/ 1304732 h 1304732"/>
              <a:gd name="connsiteX7" fmla="*/ 0 w 6263640"/>
              <a:gd name="connsiteY7" fmla="*/ 1087272 h 1304732"/>
              <a:gd name="connsiteX8" fmla="*/ 0 w 6263640"/>
              <a:gd name="connsiteY8" fmla="*/ 217460 h 13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304732">
                <a:moveTo>
                  <a:pt x="0" y="217460"/>
                </a:moveTo>
                <a:cubicBezTo>
                  <a:pt x="0" y="97360"/>
                  <a:pt x="97360" y="0"/>
                  <a:pt x="217460" y="0"/>
                </a:cubicBezTo>
                <a:lnTo>
                  <a:pt x="6046180" y="0"/>
                </a:lnTo>
                <a:cubicBezTo>
                  <a:pt x="6166280" y="0"/>
                  <a:pt x="6263640" y="97360"/>
                  <a:pt x="6263640" y="217460"/>
                </a:cubicBezTo>
                <a:lnTo>
                  <a:pt x="6263640" y="1087272"/>
                </a:lnTo>
                <a:cubicBezTo>
                  <a:pt x="6263640" y="1207372"/>
                  <a:pt x="6166280" y="1304732"/>
                  <a:pt x="6046180" y="1304732"/>
                </a:cubicBezTo>
                <a:lnTo>
                  <a:pt x="217460" y="1304732"/>
                </a:lnTo>
                <a:cubicBezTo>
                  <a:pt x="97360" y="1304732"/>
                  <a:pt x="0" y="1207372"/>
                  <a:pt x="0" y="1087272"/>
                </a:cubicBezTo>
                <a:lnTo>
                  <a:pt x="0" y="21746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0842" tIns="120842" rIns="120842" bIns="120842" numCol="1" spcCol="1270" anchor="ctr" anchorCtr="0">
            <a:noAutofit/>
          </a:bodyPr>
          <a:lstStyle/>
          <a:p>
            <a:pPr marL="0" lvl="0" indent="0" algn="l" defTabSz="666750">
              <a:lnSpc>
                <a:spcPct val="90000"/>
              </a:lnSpc>
              <a:spcBef>
                <a:spcPct val="0"/>
              </a:spcBef>
              <a:spcAft>
                <a:spcPct val="35000"/>
              </a:spcAft>
              <a:buNone/>
            </a:pPr>
            <a:r>
              <a:rPr lang="en-US" sz="3200" kern="1200" baseline="0" dirty="0"/>
              <a:t>Imparts fundamental knowledge of quality standards for designing, conducting, recording and reporting trials</a:t>
            </a:r>
            <a:endParaRPr lang="en-US" sz="3200" kern="1200" dirty="0"/>
          </a:p>
        </p:txBody>
      </p:sp>
      <p:sp>
        <p:nvSpPr>
          <p:cNvPr id="15" name="Freeform: Shape 14">
            <a:extLst>
              <a:ext uri="{FF2B5EF4-FFF2-40B4-BE49-F238E27FC236}">
                <a16:creationId xmlns:a16="http://schemas.microsoft.com/office/drawing/2014/main" id="{679B7145-BAF6-4285-8DFB-5AB5AC36CF17}"/>
              </a:ext>
            </a:extLst>
          </p:cNvPr>
          <p:cNvSpPr/>
          <p:nvPr/>
        </p:nvSpPr>
        <p:spPr>
          <a:xfrm>
            <a:off x="5323840" y="3429000"/>
            <a:ext cx="6272299" cy="2013464"/>
          </a:xfrm>
          <a:custGeom>
            <a:avLst/>
            <a:gdLst>
              <a:gd name="connsiteX0" fmla="*/ 0 w 6263640"/>
              <a:gd name="connsiteY0" fmla="*/ 217460 h 1304732"/>
              <a:gd name="connsiteX1" fmla="*/ 217460 w 6263640"/>
              <a:gd name="connsiteY1" fmla="*/ 0 h 1304732"/>
              <a:gd name="connsiteX2" fmla="*/ 6046180 w 6263640"/>
              <a:gd name="connsiteY2" fmla="*/ 0 h 1304732"/>
              <a:gd name="connsiteX3" fmla="*/ 6263640 w 6263640"/>
              <a:gd name="connsiteY3" fmla="*/ 217460 h 1304732"/>
              <a:gd name="connsiteX4" fmla="*/ 6263640 w 6263640"/>
              <a:gd name="connsiteY4" fmla="*/ 1087272 h 1304732"/>
              <a:gd name="connsiteX5" fmla="*/ 6046180 w 6263640"/>
              <a:gd name="connsiteY5" fmla="*/ 1304732 h 1304732"/>
              <a:gd name="connsiteX6" fmla="*/ 217460 w 6263640"/>
              <a:gd name="connsiteY6" fmla="*/ 1304732 h 1304732"/>
              <a:gd name="connsiteX7" fmla="*/ 0 w 6263640"/>
              <a:gd name="connsiteY7" fmla="*/ 1087272 h 1304732"/>
              <a:gd name="connsiteX8" fmla="*/ 0 w 6263640"/>
              <a:gd name="connsiteY8" fmla="*/ 217460 h 13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304732">
                <a:moveTo>
                  <a:pt x="0" y="217460"/>
                </a:moveTo>
                <a:cubicBezTo>
                  <a:pt x="0" y="97360"/>
                  <a:pt x="97360" y="0"/>
                  <a:pt x="217460" y="0"/>
                </a:cubicBezTo>
                <a:lnTo>
                  <a:pt x="6046180" y="0"/>
                </a:lnTo>
                <a:cubicBezTo>
                  <a:pt x="6166280" y="0"/>
                  <a:pt x="6263640" y="97360"/>
                  <a:pt x="6263640" y="217460"/>
                </a:cubicBezTo>
                <a:lnTo>
                  <a:pt x="6263640" y="1087272"/>
                </a:lnTo>
                <a:cubicBezTo>
                  <a:pt x="6263640" y="1207372"/>
                  <a:pt x="6166280" y="1304732"/>
                  <a:pt x="6046180" y="1304732"/>
                </a:cubicBezTo>
                <a:lnTo>
                  <a:pt x="217460" y="1304732"/>
                </a:lnTo>
                <a:cubicBezTo>
                  <a:pt x="97360" y="1304732"/>
                  <a:pt x="0" y="1207372"/>
                  <a:pt x="0" y="1087272"/>
                </a:cubicBezTo>
                <a:lnTo>
                  <a:pt x="0" y="217460"/>
                </a:lnTo>
                <a:close/>
              </a:path>
            </a:pathLst>
          </a:custGeom>
        </p:spPr>
        <p:style>
          <a:lnRef idx="2">
            <a:schemeClr val="lt1">
              <a:hueOff val="0"/>
              <a:satOff val="0"/>
              <a:lumOff val="0"/>
              <a:alphaOff val="0"/>
            </a:schemeClr>
          </a:lnRef>
          <a:fillRef idx="1">
            <a:schemeClr val="accent5">
              <a:hueOff val="-23209"/>
              <a:satOff val="-3704"/>
              <a:lumOff val="-458"/>
              <a:alphaOff val="0"/>
            </a:schemeClr>
          </a:fillRef>
          <a:effectRef idx="0">
            <a:schemeClr val="accent5">
              <a:hueOff val="-23209"/>
              <a:satOff val="-3704"/>
              <a:lumOff val="-458"/>
              <a:alphaOff val="0"/>
            </a:schemeClr>
          </a:effectRef>
          <a:fontRef idx="minor">
            <a:schemeClr val="lt1"/>
          </a:fontRef>
        </p:style>
        <p:txBody>
          <a:bodyPr spcFirstLastPara="0" vert="horz" wrap="square" lIns="120842" tIns="120842" rIns="120842" bIns="120842" numCol="1" spcCol="1270" anchor="ctr" anchorCtr="0">
            <a:noAutofit/>
          </a:bodyPr>
          <a:lstStyle/>
          <a:p>
            <a:pPr marL="0" lvl="0" indent="0" algn="l" defTabSz="666750">
              <a:lnSpc>
                <a:spcPct val="90000"/>
              </a:lnSpc>
              <a:spcBef>
                <a:spcPct val="0"/>
              </a:spcBef>
              <a:spcAft>
                <a:spcPct val="35000"/>
              </a:spcAft>
              <a:buNone/>
            </a:pPr>
            <a:r>
              <a:rPr lang="en-US" sz="3200" b="0" i="0" kern="1200" baseline="0" dirty="0"/>
              <a:t>Help assure the safety, integrity, and quality of clinical trials </a:t>
            </a:r>
            <a:endParaRPr lang="en-US" sz="3200" kern="1200" dirty="0"/>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en-US" spc="50">
                <a:latin typeface="Roboto light" panose="02000000000000000000" pitchFamily="2" charset="0"/>
                <a:ea typeface="Roboto light" panose="02000000000000000000" pitchFamily="2" charset="0"/>
                <a:cs typeface="Open Sans" panose="020B0606030504020204" pitchFamily="34" charset="0"/>
              </a:rPr>
              <a:t>SLIDE</a:t>
            </a:r>
            <a:r>
              <a:rPr lang="en-US" spc="100">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15</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21998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The GCP Training Policy Requires: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4398670" y="591343"/>
            <a:ext cx="7421855" cy="5585619"/>
          </a:xfrm>
        </p:spPr>
        <p:txBody>
          <a:bodyPr anchor="ctr">
            <a:normAutofit/>
          </a:bodyPr>
          <a:lstStyle/>
          <a:p>
            <a:pPr>
              <a:buFont typeface="Wingdings" panose="05000000000000000000" pitchFamily="2" charset="2"/>
              <a:buChar char="§"/>
            </a:pPr>
            <a:r>
              <a:rPr lang="en-US" sz="2800" dirty="0"/>
              <a:t>All NIH-funded clinical investigators and clinical trial </a:t>
            </a:r>
            <a:r>
              <a:rPr lang="en-US" sz="2800" b="1" dirty="0"/>
              <a:t>staff involved in the design, conduct, oversight, or management of clinical trials </a:t>
            </a:r>
            <a:r>
              <a:rPr lang="en-US" sz="2800" dirty="0"/>
              <a:t>should be trained in GCP</a:t>
            </a:r>
          </a:p>
          <a:p>
            <a:pPr>
              <a:buFont typeface="Wingdings" panose="05000000000000000000" pitchFamily="2" charset="2"/>
              <a:buChar char="§"/>
            </a:pPr>
            <a:r>
              <a:rPr lang="en-US" sz="2800" dirty="0"/>
              <a:t>Training is to be </a:t>
            </a:r>
            <a:r>
              <a:rPr lang="en-US" sz="2800" b="1" dirty="0"/>
              <a:t>consistent with </a:t>
            </a:r>
            <a:r>
              <a:rPr lang="en-US" sz="2800" dirty="0"/>
              <a:t>principles of the International Conference on </a:t>
            </a:r>
            <a:r>
              <a:rPr lang="en-US" sz="2800" dirty="0" err="1"/>
              <a:t>Harmonisation</a:t>
            </a:r>
            <a:r>
              <a:rPr lang="en-US" sz="2800" dirty="0"/>
              <a:t> </a:t>
            </a:r>
            <a:r>
              <a:rPr lang="en-US" sz="2800" b="1" dirty="0">
                <a:hlinkClick r:id="rId3"/>
              </a:rPr>
              <a:t>(ICH) E6 (R2)</a:t>
            </a:r>
            <a:endParaRPr lang="en-US" sz="2800" b="1" dirty="0"/>
          </a:p>
          <a:p>
            <a:pPr>
              <a:buFont typeface="Wingdings" panose="05000000000000000000" pitchFamily="2" charset="2"/>
              <a:buChar char="§"/>
            </a:pPr>
            <a:r>
              <a:rPr lang="en-US" sz="2800" dirty="0">
                <a:latin typeface="Roboto" panose="02000000000000000000" pitchFamily="2" charset="0"/>
                <a:ea typeface="Roboto" panose="02000000000000000000" pitchFamily="2" charset="0"/>
              </a:rPr>
              <a:t>Training should be </a:t>
            </a:r>
            <a:r>
              <a:rPr lang="en-US" sz="2800" b="1" dirty="0">
                <a:latin typeface="Roboto" panose="02000000000000000000" pitchFamily="2" charset="0"/>
                <a:ea typeface="Roboto" panose="02000000000000000000" pitchFamily="2" charset="0"/>
              </a:rPr>
              <a:t>refreshed every 3 years</a:t>
            </a:r>
          </a:p>
          <a:p>
            <a:pPr>
              <a:buFont typeface="Wingdings" panose="05000000000000000000" pitchFamily="2" charset="2"/>
              <a:buChar char="§"/>
            </a:pPr>
            <a:r>
              <a:rPr lang="en-US" sz="2800" dirty="0">
                <a:latin typeface="Roboto" panose="02000000000000000000" pitchFamily="2" charset="0"/>
                <a:ea typeface="Roboto" panose="02000000000000000000" pitchFamily="2" charset="0"/>
              </a:rPr>
              <a:t>Recipients of GCP training are expected to </a:t>
            </a:r>
            <a:r>
              <a:rPr lang="en-US" sz="2800" b="1" dirty="0">
                <a:latin typeface="Roboto" panose="02000000000000000000" pitchFamily="2" charset="0"/>
                <a:ea typeface="Roboto" panose="02000000000000000000" pitchFamily="2" charset="0"/>
              </a:rPr>
              <a:t>retain documentation</a:t>
            </a:r>
            <a:r>
              <a:rPr lang="en-US" sz="2800" dirty="0">
                <a:latin typeface="Roboto" panose="02000000000000000000" pitchFamily="2" charset="0"/>
                <a:ea typeface="Roboto" panose="02000000000000000000" pitchFamily="2" charset="0"/>
              </a:rPr>
              <a:t>.</a:t>
            </a:r>
          </a:p>
          <a:p>
            <a:pPr>
              <a:buFont typeface="Wingdings" panose="05000000000000000000" pitchFamily="2" charset="2"/>
              <a:buChar char="§"/>
            </a:pPr>
            <a:endParaRPr lang="en-US" sz="2800" b="1" dirty="0"/>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a:xfrm>
            <a:off x="10399043" y="6430963"/>
            <a:ext cx="1812235" cy="365125"/>
          </a:xfrm>
        </p:spPr>
        <p:txBody>
          <a:bodyPr>
            <a:normAutofit/>
          </a:bodyPr>
          <a:lstStyle/>
          <a:p>
            <a:pPr>
              <a:spcAft>
                <a:spcPts val="600"/>
              </a:spcAft>
            </a:pPr>
            <a:r>
              <a:rPr lang="en-US" spc="50" dirty="0">
                <a:latin typeface="Roboto light" panose="02000000000000000000" pitchFamily="2" charset="0"/>
                <a:ea typeface="Roboto light" panose="02000000000000000000" pitchFamily="2" charset="0"/>
                <a:cs typeface="Open Sans" panose="020B0606030504020204" pitchFamily="34" charset="0"/>
              </a:rPr>
              <a:t>SLIDE</a:t>
            </a:r>
            <a:r>
              <a:rPr lang="en-US" spc="100" dirty="0">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16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09134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GCP Training can be achieved by:</a:t>
            </a:r>
          </a:p>
        </p:txBody>
      </p:sp>
      <p:sp>
        <p:nvSpPr>
          <p:cNvPr id="61" name="Freeform: Shape 60">
            <a:extLst>
              <a:ext uri="{FF2B5EF4-FFF2-40B4-BE49-F238E27FC236}">
                <a16:creationId xmlns:a16="http://schemas.microsoft.com/office/drawing/2014/main" id="{698D1409-B896-43DC-9AD5-F718E60A2899}"/>
              </a:ext>
            </a:extLst>
          </p:cNvPr>
          <p:cNvSpPr/>
          <p:nvPr/>
        </p:nvSpPr>
        <p:spPr>
          <a:xfrm>
            <a:off x="5403619" y="495681"/>
            <a:ext cx="6263640" cy="1471860"/>
          </a:xfrm>
          <a:custGeom>
            <a:avLst/>
            <a:gdLst>
              <a:gd name="connsiteX0" fmla="*/ 0 w 6263640"/>
              <a:gd name="connsiteY0" fmla="*/ 245315 h 1471860"/>
              <a:gd name="connsiteX1" fmla="*/ 245315 w 6263640"/>
              <a:gd name="connsiteY1" fmla="*/ 0 h 1471860"/>
              <a:gd name="connsiteX2" fmla="*/ 6018325 w 6263640"/>
              <a:gd name="connsiteY2" fmla="*/ 0 h 1471860"/>
              <a:gd name="connsiteX3" fmla="*/ 6263640 w 6263640"/>
              <a:gd name="connsiteY3" fmla="*/ 245315 h 1471860"/>
              <a:gd name="connsiteX4" fmla="*/ 6263640 w 6263640"/>
              <a:gd name="connsiteY4" fmla="*/ 1226545 h 1471860"/>
              <a:gd name="connsiteX5" fmla="*/ 6018325 w 6263640"/>
              <a:gd name="connsiteY5" fmla="*/ 1471860 h 1471860"/>
              <a:gd name="connsiteX6" fmla="*/ 245315 w 6263640"/>
              <a:gd name="connsiteY6" fmla="*/ 1471860 h 1471860"/>
              <a:gd name="connsiteX7" fmla="*/ 0 w 6263640"/>
              <a:gd name="connsiteY7" fmla="*/ 1226545 h 1471860"/>
              <a:gd name="connsiteX8" fmla="*/ 0 w 6263640"/>
              <a:gd name="connsiteY8" fmla="*/ 245315 h 14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471860">
                <a:moveTo>
                  <a:pt x="0" y="245315"/>
                </a:moveTo>
                <a:cubicBezTo>
                  <a:pt x="0" y="109831"/>
                  <a:pt x="109831" y="0"/>
                  <a:pt x="245315" y="0"/>
                </a:cubicBezTo>
                <a:lnTo>
                  <a:pt x="6018325" y="0"/>
                </a:lnTo>
                <a:cubicBezTo>
                  <a:pt x="6153809" y="0"/>
                  <a:pt x="6263640" y="109831"/>
                  <a:pt x="6263640" y="245315"/>
                </a:cubicBezTo>
                <a:lnTo>
                  <a:pt x="6263640" y="1226545"/>
                </a:lnTo>
                <a:cubicBezTo>
                  <a:pt x="6263640" y="1362029"/>
                  <a:pt x="6153809" y="1471860"/>
                  <a:pt x="6018325" y="1471860"/>
                </a:cubicBezTo>
                <a:lnTo>
                  <a:pt x="245315" y="1471860"/>
                </a:lnTo>
                <a:cubicBezTo>
                  <a:pt x="109831" y="1471860"/>
                  <a:pt x="0" y="1362029"/>
                  <a:pt x="0" y="1226545"/>
                </a:cubicBezTo>
                <a:lnTo>
                  <a:pt x="0" y="24531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2820" tIns="212820" rIns="212820" bIns="212820" numCol="1" spcCol="1270" anchor="ctr" anchorCtr="0">
            <a:noAutofit/>
          </a:bodyPr>
          <a:lstStyle/>
          <a:p>
            <a:pPr marL="0" lvl="0" indent="0" algn="l" defTabSz="1644650">
              <a:lnSpc>
                <a:spcPct val="90000"/>
              </a:lnSpc>
              <a:spcBef>
                <a:spcPct val="0"/>
              </a:spcBef>
              <a:spcAft>
                <a:spcPct val="35000"/>
              </a:spcAft>
              <a:buNone/>
            </a:pPr>
            <a:r>
              <a:rPr lang="en-US" sz="3700" b="1" kern="1200" baseline="0" dirty="0"/>
              <a:t>No specific course or program is required</a:t>
            </a:r>
            <a:r>
              <a:rPr lang="en-US" sz="3700" kern="1200" baseline="0" dirty="0"/>
              <a:t>!</a:t>
            </a:r>
            <a:endParaRPr lang="en-US" sz="3700" kern="1200" dirty="0"/>
          </a:p>
        </p:txBody>
      </p:sp>
      <p:sp>
        <p:nvSpPr>
          <p:cNvPr id="67" name="Freeform: Shape 66">
            <a:extLst>
              <a:ext uri="{FF2B5EF4-FFF2-40B4-BE49-F238E27FC236}">
                <a16:creationId xmlns:a16="http://schemas.microsoft.com/office/drawing/2014/main" id="{0A0C62B9-50A2-4D65-8A3E-DE52F2DE1CC5}"/>
              </a:ext>
            </a:extLst>
          </p:cNvPr>
          <p:cNvSpPr/>
          <p:nvPr/>
        </p:nvSpPr>
        <p:spPr>
          <a:xfrm>
            <a:off x="5403619" y="2122354"/>
            <a:ext cx="6263640" cy="1471860"/>
          </a:xfrm>
          <a:custGeom>
            <a:avLst/>
            <a:gdLst>
              <a:gd name="connsiteX0" fmla="*/ 0 w 6263640"/>
              <a:gd name="connsiteY0" fmla="*/ 245315 h 1471860"/>
              <a:gd name="connsiteX1" fmla="*/ 245315 w 6263640"/>
              <a:gd name="connsiteY1" fmla="*/ 0 h 1471860"/>
              <a:gd name="connsiteX2" fmla="*/ 6018325 w 6263640"/>
              <a:gd name="connsiteY2" fmla="*/ 0 h 1471860"/>
              <a:gd name="connsiteX3" fmla="*/ 6263640 w 6263640"/>
              <a:gd name="connsiteY3" fmla="*/ 245315 h 1471860"/>
              <a:gd name="connsiteX4" fmla="*/ 6263640 w 6263640"/>
              <a:gd name="connsiteY4" fmla="*/ 1226545 h 1471860"/>
              <a:gd name="connsiteX5" fmla="*/ 6018325 w 6263640"/>
              <a:gd name="connsiteY5" fmla="*/ 1471860 h 1471860"/>
              <a:gd name="connsiteX6" fmla="*/ 245315 w 6263640"/>
              <a:gd name="connsiteY6" fmla="*/ 1471860 h 1471860"/>
              <a:gd name="connsiteX7" fmla="*/ 0 w 6263640"/>
              <a:gd name="connsiteY7" fmla="*/ 1226545 h 1471860"/>
              <a:gd name="connsiteX8" fmla="*/ 0 w 6263640"/>
              <a:gd name="connsiteY8" fmla="*/ 245315 h 14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471860">
                <a:moveTo>
                  <a:pt x="0" y="245315"/>
                </a:moveTo>
                <a:cubicBezTo>
                  <a:pt x="0" y="109831"/>
                  <a:pt x="109831" y="0"/>
                  <a:pt x="245315" y="0"/>
                </a:cubicBezTo>
                <a:lnTo>
                  <a:pt x="6018325" y="0"/>
                </a:lnTo>
                <a:cubicBezTo>
                  <a:pt x="6153809" y="0"/>
                  <a:pt x="6263640" y="109831"/>
                  <a:pt x="6263640" y="245315"/>
                </a:cubicBezTo>
                <a:lnTo>
                  <a:pt x="6263640" y="1226545"/>
                </a:lnTo>
                <a:cubicBezTo>
                  <a:pt x="6263640" y="1362029"/>
                  <a:pt x="6153809" y="1471860"/>
                  <a:pt x="6018325" y="1471860"/>
                </a:cubicBezTo>
                <a:lnTo>
                  <a:pt x="245315" y="1471860"/>
                </a:lnTo>
                <a:cubicBezTo>
                  <a:pt x="109831" y="1471860"/>
                  <a:pt x="0" y="1362029"/>
                  <a:pt x="0" y="1226545"/>
                </a:cubicBezTo>
                <a:lnTo>
                  <a:pt x="0" y="245315"/>
                </a:lnTo>
                <a:close/>
              </a:path>
            </a:pathLst>
          </a:custGeom>
        </p:spPr>
        <p:style>
          <a:lnRef idx="2">
            <a:schemeClr val="lt1">
              <a:hueOff val="0"/>
              <a:satOff val="0"/>
              <a:lumOff val="0"/>
              <a:alphaOff val="0"/>
            </a:schemeClr>
          </a:lnRef>
          <a:fillRef idx="1">
            <a:schemeClr val="accent5">
              <a:hueOff val="-69626"/>
              <a:satOff val="-11113"/>
              <a:lumOff val="-1373"/>
              <a:alphaOff val="0"/>
            </a:schemeClr>
          </a:fillRef>
          <a:effectRef idx="0">
            <a:schemeClr val="accent5">
              <a:hueOff val="-69626"/>
              <a:satOff val="-11113"/>
              <a:lumOff val="-1373"/>
              <a:alphaOff val="0"/>
            </a:schemeClr>
          </a:effectRef>
          <a:fontRef idx="minor">
            <a:schemeClr val="lt1"/>
          </a:fontRef>
        </p:style>
        <p:txBody>
          <a:bodyPr spcFirstLastPara="0" vert="horz" wrap="square" lIns="212820" tIns="212820" rIns="212820" bIns="212820" numCol="1" spcCol="1270" anchor="ctr" anchorCtr="0">
            <a:noAutofit/>
          </a:bodyPr>
          <a:lstStyle/>
          <a:p>
            <a:pPr marL="0" lvl="0" indent="0" algn="l" defTabSz="1644650">
              <a:lnSpc>
                <a:spcPct val="90000"/>
              </a:lnSpc>
              <a:spcBef>
                <a:spcPct val="0"/>
              </a:spcBef>
              <a:spcAft>
                <a:spcPct val="35000"/>
              </a:spcAft>
              <a:buNone/>
            </a:pPr>
            <a:r>
              <a:rPr lang="en-US" sz="3700" kern="1200" baseline="0"/>
              <a:t>GCP training can be achieved through :</a:t>
            </a:r>
            <a:endParaRPr lang="en-US" sz="3700" kern="1200"/>
          </a:p>
        </p:txBody>
      </p:sp>
      <p:sp>
        <p:nvSpPr>
          <p:cNvPr id="71" name="Freeform: Shape 70">
            <a:extLst>
              <a:ext uri="{FF2B5EF4-FFF2-40B4-BE49-F238E27FC236}">
                <a16:creationId xmlns:a16="http://schemas.microsoft.com/office/drawing/2014/main" id="{C6CAAF68-399E-4F3F-80FD-6473CE5BA081}"/>
              </a:ext>
            </a:extLst>
          </p:cNvPr>
          <p:cNvSpPr/>
          <p:nvPr/>
        </p:nvSpPr>
        <p:spPr>
          <a:xfrm>
            <a:off x="5714030" y="3580827"/>
            <a:ext cx="6263640" cy="2297700"/>
          </a:xfrm>
          <a:custGeom>
            <a:avLst/>
            <a:gdLst>
              <a:gd name="connsiteX0" fmla="*/ 0 w 6263640"/>
              <a:gd name="connsiteY0" fmla="*/ 0 h 2297700"/>
              <a:gd name="connsiteX1" fmla="*/ 6263640 w 6263640"/>
              <a:gd name="connsiteY1" fmla="*/ 0 h 2297700"/>
              <a:gd name="connsiteX2" fmla="*/ 6263640 w 6263640"/>
              <a:gd name="connsiteY2" fmla="*/ 2297700 h 2297700"/>
              <a:gd name="connsiteX3" fmla="*/ 0 w 6263640"/>
              <a:gd name="connsiteY3" fmla="*/ 2297700 h 2297700"/>
              <a:gd name="connsiteX4" fmla="*/ 0 w 6263640"/>
              <a:gd name="connsiteY4" fmla="*/ 0 h 229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297700">
                <a:moveTo>
                  <a:pt x="0" y="0"/>
                </a:moveTo>
                <a:lnTo>
                  <a:pt x="6263640" y="0"/>
                </a:lnTo>
                <a:lnTo>
                  <a:pt x="6263640" y="2297700"/>
                </a:lnTo>
                <a:lnTo>
                  <a:pt x="0" y="2297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887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3200" kern="1200" baseline="0" dirty="0"/>
              <a:t>class or course</a:t>
            </a:r>
            <a:endParaRPr lang="en-US" sz="3200" kern="1200" dirty="0"/>
          </a:p>
          <a:p>
            <a:pPr marL="285750" lvl="1" indent="-285750" algn="l" defTabSz="1289050">
              <a:lnSpc>
                <a:spcPct val="90000"/>
              </a:lnSpc>
              <a:spcBef>
                <a:spcPct val="0"/>
              </a:spcBef>
              <a:spcAft>
                <a:spcPct val="20000"/>
              </a:spcAft>
              <a:buChar char="•"/>
            </a:pPr>
            <a:r>
              <a:rPr lang="en-US" sz="3200" kern="1200" baseline="0" dirty="0"/>
              <a:t>academic training program</a:t>
            </a:r>
            <a:endParaRPr lang="en-US" sz="3200" kern="1200" dirty="0"/>
          </a:p>
          <a:p>
            <a:pPr marL="285750" lvl="1" indent="-285750" algn="l" defTabSz="1289050">
              <a:lnSpc>
                <a:spcPct val="90000"/>
              </a:lnSpc>
              <a:spcBef>
                <a:spcPct val="0"/>
              </a:spcBef>
              <a:spcAft>
                <a:spcPct val="20000"/>
              </a:spcAft>
              <a:buChar char="•"/>
            </a:pPr>
            <a:r>
              <a:rPr lang="en-US" sz="3200" kern="1200" baseline="0" dirty="0"/>
              <a:t>certification from a recognized clinical research professional organization</a:t>
            </a:r>
            <a:endParaRPr lang="en-US" sz="3200" kern="1200" dirty="0"/>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en-US" spc="50" dirty="0">
                <a:latin typeface="Roboto light" panose="02000000000000000000" pitchFamily="2" charset="0"/>
                <a:ea typeface="Roboto light" panose="02000000000000000000" pitchFamily="2" charset="0"/>
                <a:cs typeface="Open Sans" panose="020B0606030504020204" pitchFamily="34" charset="0"/>
              </a:rPr>
              <a:t>SLIDE</a:t>
            </a:r>
            <a:r>
              <a:rPr lang="en-US" spc="100" dirty="0">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17</a:t>
            </a:fld>
            <a:r>
              <a:rPr lang="en-US" dirty="0">
                <a:latin typeface="Roboto black" panose="02000000000000000000" pitchFamily="2" charset="0"/>
                <a:ea typeface="Roboto black" panose="02000000000000000000" pitchFamily="2" charset="0"/>
              </a:rPr>
              <a:t> </a:t>
            </a:r>
          </a:p>
        </p:txBody>
      </p:sp>
    </p:spTree>
    <p:extLst>
      <p:ext uri="{BB962C8B-B14F-4D97-AF65-F5344CB8AC3E}">
        <p14:creationId xmlns:p14="http://schemas.microsoft.com/office/powerpoint/2010/main" val="1105045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418225" y="1481377"/>
            <a:ext cx="3201366" cy="3387497"/>
          </a:xfrm>
        </p:spPr>
        <p:txBody>
          <a:bodyPr anchor="b">
            <a:normAutofit/>
          </a:bodyPr>
          <a:lstStyle/>
          <a:p>
            <a:pPr algn="r"/>
            <a:r>
              <a:rPr lang="en-US" sz="4000" dirty="0">
                <a:solidFill>
                  <a:srgbClr val="FFFFFF"/>
                </a:solidFill>
              </a:rPr>
              <a:t>NIH also offers training free-of-charge:</a:t>
            </a:r>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4414543" y="511388"/>
            <a:ext cx="7441017" cy="5546047"/>
          </a:xfrm>
        </p:spPr>
        <p:txBody>
          <a:bodyPr anchor="ctr">
            <a:noAutofit/>
          </a:bodyPr>
          <a:lstStyle/>
          <a:p>
            <a:pPr>
              <a:buFont typeface="Wingdings" panose="05000000000000000000" pitchFamily="2" charset="2"/>
              <a:buChar char="§"/>
            </a:pPr>
            <a:r>
              <a:rPr lang="en-US" sz="3200" b="0" i="0" u="sng" dirty="0">
                <a:effectLst/>
                <a:latin typeface="Roboto" panose="02000000000000000000" pitchFamily="2" charset="0"/>
                <a:ea typeface="Roboto" panose="02000000000000000000" pitchFamily="2" charset="0"/>
                <a:hlinkClick r:id="rId3"/>
              </a:rPr>
              <a:t>Good Clinical Practice Learning Center</a:t>
            </a:r>
            <a:r>
              <a:rPr lang="en-US" sz="3200" b="0" i="0" dirty="0">
                <a:effectLst/>
                <a:latin typeface="Roboto" panose="02000000000000000000" pitchFamily="2" charset="0"/>
                <a:ea typeface="Roboto" panose="02000000000000000000" pitchFamily="2" charset="0"/>
              </a:rPr>
              <a:t> (NIAID)</a:t>
            </a:r>
          </a:p>
          <a:p>
            <a:pPr>
              <a:buFont typeface="Wingdings" panose="05000000000000000000" pitchFamily="2" charset="2"/>
              <a:buChar char="§"/>
            </a:pPr>
            <a:r>
              <a:rPr lang="en-US" sz="3200" b="0" i="0" u="none" strike="noStrike" dirty="0">
                <a:effectLst/>
                <a:latin typeface="Roboto" panose="02000000000000000000" pitchFamily="2" charset="0"/>
                <a:ea typeface="Roboto" panose="02000000000000000000" pitchFamily="2" charset="0"/>
                <a:hlinkClick r:id="rId4"/>
              </a:rPr>
              <a:t>Good Clinical Practice Course</a:t>
            </a:r>
            <a:r>
              <a:rPr lang="en-US" sz="3200" b="0" i="0" dirty="0">
                <a:effectLst/>
                <a:latin typeface="Roboto" panose="02000000000000000000" pitchFamily="2" charset="0"/>
                <a:ea typeface="Roboto" panose="02000000000000000000" pitchFamily="2" charset="0"/>
              </a:rPr>
              <a:t> (NIDA)</a:t>
            </a:r>
          </a:p>
          <a:p>
            <a:pPr>
              <a:buFont typeface="Wingdings" panose="05000000000000000000" pitchFamily="2" charset="2"/>
              <a:buChar char="§"/>
            </a:pPr>
            <a:r>
              <a:rPr lang="en-US" sz="3200" b="0" i="0" dirty="0">
                <a:effectLst/>
                <a:latin typeface="Roboto" panose="02000000000000000000" pitchFamily="2" charset="0"/>
                <a:ea typeface="Roboto" panose="02000000000000000000" pitchFamily="2" charset="0"/>
              </a:rPr>
              <a:t>Good Clinical Practice in Social &amp; Behavioral Research (NCATS/OBSSR)</a:t>
            </a:r>
          </a:p>
          <a:p>
            <a:pPr lvl="1">
              <a:buFont typeface="Wingdings" panose="05000000000000000000" pitchFamily="2" charset="2"/>
              <a:buChar char="§"/>
            </a:pPr>
            <a:r>
              <a:rPr lang="en-US" sz="3200" b="0" i="0" dirty="0">
                <a:effectLst/>
                <a:latin typeface="Roboto" panose="02000000000000000000" pitchFamily="2" charset="0"/>
                <a:ea typeface="Roboto" panose="02000000000000000000" pitchFamily="2" charset="0"/>
              </a:rPr>
              <a:t>For NIH Researchers, </a:t>
            </a:r>
            <a:r>
              <a:rPr lang="en-US" sz="3200" b="0" i="0" u="none" strike="noStrike" dirty="0">
                <a:effectLst/>
                <a:latin typeface="Roboto" panose="02000000000000000000" pitchFamily="2" charset="0"/>
                <a:ea typeface="Roboto" panose="02000000000000000000" pitchFamily="2" charset="0"/>
                <a:hlinkClick r:id="rId5"/>
              </a:rPr>
              <a:t>click here</a:t>
            </a:r>
            <a:endParaRPr lang="en-US" sz="3200" b="0" i="0" u="none" strike="noStrike" dirty="0">
              <a:effectLst/>
              <a:latin typeface="Roboto" panose="02000000000000000000" pitchFamily="2" charset="0"/>
              <a:ea typeface="Roboto" panose="02000000000000000000" pitchFamily="2" charset="0"/>
            </a:endParaRPr>
          </a:p>
          <a:p>
            <a:pPr lvl="1">
              <a:buFont typeface="Wingdings" panose="05000000000000000000" pitchFamily="2" charset="2"/>
              <a:buChar char="§"/>
            </a:pPr>
            <a:endParaRPr lang="en-US" sz="3200" dirty="0">
              <a:latin typeface="Roboto" panose="02000000000000000000" pitchFamily="2" charset="0"/>
              <a:ea typeface="Roboto" panose="02000000000000000000" pitchFamily="2" charset="0"/>
            </a:endParaRPr>
          </a:p>
          <a:p>
            <a:pPr marL="288925" lvl="1" indent="-288925">
              <a:buFont typeface="Wingdings" panose="05000000000000000000" pitchFamily="2" charset="2"/>
              <a:buChar char="§"/>
            </a:pPr>
            <a:r>
              <a:rPr lang="en-US" sz="3200" b="0" i="0" dirty="0">
                <a:effectLst/>
                <a:latin typeface="Roboto" panose="02000000000000000000" pitchFamily="2" charset="0"/>
                <a:ea typeface="Roboto" panose="02000000000000000000" pitchFamily="2" charset="0"/>
              </a:rPr>
              <a:t>Remember – GCP training does </a:t>
            </a:r>
            <a:r>
              <a:rPr lang="en-US" sz="3200" b="1" i="0" dirty="0">
                <a:effectLst/>
                <a:latin typeface="Roboto" panose="02000000000000000000" pitchFamily="2" charset="0"/>
                <a:ea typeface="Roboto" panose="02000000000000000000" pitchFamily="2" charset="0"/>
              </a:rPr>
              <a:t>NOT</a:t>
            </a:r>
            <a:r>
              <a:rPr lang="en-US" sz="3200" b="0" i="0" dirty="0">
                <a:effectLst/>
                <a:latin typeface="Roboto" panose="02000000000000000000" pitchFamily="2" charset="0"/>
                <a:ea typeface="Roboto" panose="02000000000000000000" pitchFamily="2" charset="0"/>
              </a:rPr>
              <a:t> have to be from NIH!</a:t>
            </a:r>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a:xfrm>
            <a:off x="11704320" y="6455664"/>
            <a:ext cx="448056" cy="365125"/>
          </a:xfrm>
        </p:spPr>
        <p:txBody>
          <a:bodyPr>
            <a:normAutofit fontScale="92500" lnSpcReduction="20000"/>
          </a:bodyPr>
          <a:lstStyle/>
          <a:p>
            <a:pPr>
              <a:lnSpc>
                <a:spcPct val="90000"/>
              </a:lnSpc>
              <a:spcAft>
                <a:spcPts val="600"/>
              </a:spcAft>
            </a:pPr>
            <a:r>
              <a:rPr lang="en-US" sz="900" spc="5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z="900" spc="10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sz="900">
                <a:solidFill>
                  <a:schemeClr val="tx1">
                    <a:lumMod val="50000"/>
                    <a:lumOff val="50000"/>
                  </a:schemeClr>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z="900">
                <a:solidFill>
                  <a:schemeClr val="tx1">
                    <a:lumMod val="50000"/>
                    <a:lumOff val="50000"/>
                  </a:schemeClr>
                </a:solidFill>
                <a:latin typeface="Roboto black" panose="02000000000000000000" pitchFamily="2" charset="0"/>
                <a:ea typeface="Roboto black" panose="02000000000000000000" pitchFamily="2" charset="0"/>
              </a:rPr>
              <a:pPr>
                <a:lnSpc>
                  <a:spcPct val="90000"/>
                </a:lnSpc>
                <a:spcAft>
                  <a:spcPts val="600"/>
                </a:spcAft>
              </a:pPr>
              <a:t>18</a:t>
            </a:fld>
            <a:endParaRPr lang="en-US" sz="900">
              <a:solidFill>
                <a:schemeClr val="tx1">
                  <a:lumMod val="50000"/>
                  <a:lumOff val="50000"/>
                </a:schemeClr>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1958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F4F7A3-E1FE-4D20-8F5A-9C8A00E539B6}"/>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b="1" kern="1200" dirty="0">
                <a:solidFill>
                  <a:srgbClr val="FFFFFF"/>
                </a:solidFill>
                <a:latin typeface="+mj-lt"/>
                <a:ea typeface="+mj-ea"/>
                <a:cs typeface="+mj-cs"/>
              </a:rPr>
              <a:t>What does the GCP Training Policy mean for you? </a:t>
            </a:r>
          </a:p>
        </p:txBody>
      </p:sp>
      <p:sp>
        <p:nvSpPr>
          <p:cNvPr id="4" name="TextBox 3">
            <a:extLst>
              <a:ext uri="{FF2B5EF4-FFF2-40B4-BE49-F238E27FC236}">
                <a16:creationId xmlns:a16="http://schemas.microsoft.com/office/drawing/2014/main" id="{8FD2F632-3492-4F1A-81F1-DA2E62BCD7D2}"/>
              </a:ext>
            </a:extLst>
          </p:cNvPr>
          <p:cNvSpPr txBox="1"/>
          <p:nvPr/>
        </p:nvSpPr>
        <p:spPr>
          <a:xfrm>
            <a:off x="1367624" y="2490436"/>
            <a:ext cx="9708995" cy="3567173"/>
          </a:xfrm>
          <a:prstGeom prst="rect">
            <a:avLst/>
          </a:prstGeom>
        </p:spPr>
        <p:txBody>
          <a:bodyPr vert="horz" lIns="91440" tIns="45720" rIns="91440" bIns="45720" rtlCol="0" anchor="ctr">
            <a:normAutofit lnSpcReduction="10000"/>
          </a:bodyPr>
          <a:lstStyle/>
          <a:p>
            <a:pPr marL="5715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400" i="0" u="none" strike="noStrike" kern="1200" cap="none" spc="0" normalizeH="0" baseline="0" noProof="0" dirty="0">
                <a:ln>
                  <a:noFill/>
                </a:ln>
                <a:solidFill>
                  <a:prstClr val="black"/>
                </a:solidFill>
                <a:effectLst/>
                <a:uLnTx/>
                <a:uFillTx/>
                <a:latin typeface="Calibri" panose="020F0502020204030204"/>
              </a:rPr>
              <a:t>Identify</a:t>
            </a:r>
            <a:r>
              <a:rPr kumimoji="0" lang="en-US" sz="4400" i="0" u="none" strike="noStrike" kern="1200" cap="none" spc="0" normalizeH="0" noProof="0" dirty="0">
                <a:ln>
                  <a:noFill/>
                </a:ln>
                <a:solidFill>
                  <a:prstClr val="black"/>
                </a:solidFill>
                <a:effectLst/>
                <a:uLnTx/>
                <a:uFillTx/>
                <a:latin typeface="Calibri" panose="020F0502020204030204"/>
              </a:rPr>
              <a:t> relevant staff</a:t>
            </a:r>
          </a:p>
          <a:p>
            <a:pPr marL="5715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4400" baseline="0" dirty="0">
                <a:solidFill>
                  <a:prstClr val="black"/>
                </a:solidFill>
                <a:latin typeface="Calibri" panose="020F0502020204030204"/>
              </a:rPr>
              <a:t>Arrange</a:t>
            </a:r>
            <a:r>
              <a:rPr lang="en-US" sz="4400" dirty="0">
                <a:solidFill>
                  <a:prstClr val="black"/>
                </a:solidFill>
                <a:latin typeface="Calibri" panose="020F0502020204030204"/>
              </a:rPr>
              <a:t> for adequate initial GCP training</a:t>
            </a:r>
          </a:p>
          <a:p>
            <a:pPr marL="5715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4400" noProof="0" dirty="0">
                <a:solidFill>
                  <a:prstClr val="black"/>
                </a:solidFill>
                <a:latin typeface="Calibri" panose="020F0502020204030204"/>
              </a:rPr>
              <a:t>Retain documentation!!!</a:t>
            </a:r>
            <a:endParaRPr lang="en-US" sz="4400" dirty="0">
              <a:solidFill>
                <a:prstClr val="black"/>
              </a:solidFill>
              <a:latin typeface="Calibri" panose="020F0502020204030204"/>
            </a:endParaRPr>
          </a:p>
          <a:p>
            <a:pPr marL="5715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400" i="0" u="none" strike="noStrike" kern="1200" cap="none" spc="0" normalizeH="0" baseline="0" noProof="0" dirty="0">
                <a:ln>
                  <a:noFill/>
                </a:ln>
                <a:solidFill>
                  <a:prstClr val="black"/>
                </a:solidFill>
                <a:effectLst/>
                <a:uLnTx/>
                <a:uFillTx/>
                <a:latin typeface="Calibri" panose="020F0502020204030204"/>
              </a:rPr>
              <a:t>Arrange</a:t>
            </a:r>
            <a:r>
              <a:rPr kumimoji="0" lang="en-US" sz="4400" i="0" u="none" strike="noStrike" kern="1200" cap="none" spc="0" normalizeH="0" noProof="0" dirty="0">
                <a:ln>
                  <a:noFill/>
                </a:ln>
                <a:solidFill>
                  <a:prstClr val="black"/>
                </a:solidFill>
                <a:effectLst/>
                <a:uLnTx/>
                <a:uFillTx/>
                <a:latin typeface="Calibri" panose="020F0502020204030204"/>
              </a:rPr>
              <a:t> and document training every 3 years</a:t>
            </a:r>
            <a:endParaRPr kumimoji="0" lang="en-US" sz="4400" i="0" u="none" strike="noStrike" kern="1200" cap="none" spc="0" normalizeH="0" baseline="0" noProof="0" dirty="0">
              <a:ln>
                <a:noFill/>
              </a:ln>
              <a:solidFill>
                <a:prstClr val="black"/>
              </a:solidFill>
              <a:effectLst/>
              <a:uLnTx/>
              <a:uFillTx/>
              <a:latin typeface="Calibri" panose="020F0502020204030204"/>
            </a:endParaRPr>
          </a:p>
        </p:txBody>
      </p:sp>
      <p:sp>
        <p:nvSpPr>
          <p:cNvPr id="3" name="Slide Number Placeholder 2">
            <a:extLst>
              <a:ext uri="{FF2B5EF4-FFF2-40B4-BE49-F238E27FC236}">
                <a16:creationId xmlns:a16="http://schemas.microsoft.com/office/drawing/2014/main" id="{4177A11E-8687-46CB-9DF8-2A0EEA88550E}"/>
              </a:ext>
            </a:extLst>
          </p:cNvPr>
          <p:cNvSpPr>
            <a:spLocks noGrp="1"/>
          </p:cNvSpPr>
          <p:nvPr>
            <p:ph type="sldNum" sz="quarter" idx="12"/>
          </p:nvPr>
        </p:nvSpPr>
        <p:spPr>
          <a:xfrm>
            <a:off x="10707624" y="6382512"/>
            <a:ext cx="685800" cy="320040"/>
          </a:xfrm>
        </p:spPr>
        <p:txBody>
          <a:bodyPr vert="horz" lIns="91440" tIns="45720" rIns="91440" bIns="45720" rtlCol="0" anchor="ctr">
            <a:normAutofit fontScale="92500"/>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5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t>SLIDE</a:t>
            </a:r>
            <a:r>
              <a:rPr kumimoji="0" lang="en-US" sz="900" b="0" i="0" u="none" strike="noStrike" kern="1200" cap="none" spc="10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t>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t> </a:t>
            </a:r>
            <a:fld id="{A7DDB576-49B3-42E2-89EA-6E35EA8EF806}"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5961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a:xfrm>
            <a:off x="637477" y="437880"/>
            <a:ext cx="11260873" cy="1325563"/>
          </a:xfrm>
        </p:spPr>
        <p:txBody>
          <a:bodyPr>
            <a:normAutofit fontScale="90000"/>
          </a:bodyPr>
          <a:lstStyle/>
          <a:p>
            <a:br>
              <a:rPr lang="en-US" sz="5400" dirty="0"/>
            </a:br>
            <a:br>
              <a:rPr lang="en-US" sz="5400" dirty="0"/>
            </a:br>
            <a:r>
              <a:rPr lang="en-US" sz="6700" b="1" dirty="0">
                <a:latin typeface="Roboto" panose="02000000000000000000" pitchFamily="2" charset="0"/>
                <a:ea typeface="Roboto" panose="02000000000000000000" pitchFamily="2" charset="0"/>
              </a:rPr>
              <a:t>Goals:  </a:t>
            </a:r>
            <a:br>
              <a:rPr lang="en-US" sz="5400" b="1" i="1" dirty="0"/>
            </a:br>
            <a:br>
              <a:rPr lang="en-US" sz="5400" b="1" i="1" dirty="0"/>
            </a:br>
            <a:endParaRPr lang="en-US" sz="5400" dirty="0"/>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720182" y="1884227"/>
            <a:ext cx="11095462" cy="3749657"/>
          </a:xfrm>
        </p:spPr>
        <p:txBody>
          <a:bodyPr>
            <a:noAutofit/>
          </a:bodyPr>
          <a:lstStyle/>
          <a:p>
            <a:pPr>
              <a:buFont typeface="Wingdings" panose="05000000000000000000" pitchFamily="2" charset="2"/>
              <a:buChar char="§"/>
            </a:pPr>
            <a:r>
              <a:rPr lang="en-US" sz="4800" dirty="0"/>
              <a:t>Review NIH Clinical Trial Policies</a:t>
            </a:r>
          </a:p>
          <a:p>
            <a:pPr>
              <a:buFont typeface="Wingdings" panose="05000000000000000000" pitchFamily="2" charset="2"/>
              <a:buChar char="§"/>
            </a:pPr>
            <a:r>
              <a:rPr lang="en-US" sz="4800" dirty="0"/>
              <a:t>Review and practice CT determinations</a:t>
            </a:r>
          </a:p>
          <a:p>
            <a:pPr>
              <a:buFont typeface="Wingdings" panose="05000000000000000000" pitchFamily="2" charset="2"/>
              <a:buChar char="§"/>
            </a:pPr>
            <a:r>
              <a:rPr lang="en-US" sz="4800" dirty="0"/>
              <a:t>Understand where to find CT resources</a:t>
            </a:r>
          </a:p>
          <a:p>
            <a:endParaRPr lang="en-US" sz="4800" dirty="0"/>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190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a:xfrm>
            <a:off x="838200" y="328611"/>
            <a:ext cx="10515600" cy="1325563"/>
          </a:xfrm>
        </p:spPr>
        <p:txBody>
          <a:bodyPr>
            <a:normAutofit/>
          </a:bodyPr>
          <a:lstStyle/>
          <a:p>
            <a:r>
              <a:rPr lang="en-US" b="1" dirty="0">
                <a:solidFill>
                  <a:schemeClr val="accent1"/>
                </a:solidFill>
              </a:rPr>
              <a:t>NIH Policy for Data and Safety Monitoring</a:t>
            </a:r>
          </a:p>
        </p:txBody>
      </p:sp>
      <p:sp>
        <p:nvSpPr>
          <p:cNvPr id="6" name="Slide Number Placeholder 3"/>
          <p:cNvSpPr>
            <a:spLocks noGrp="1"/>
          </p:cNvSpPr>
          <p:nvPr>
            <p:ph type="sldNum" sz="quarter" idx="12"/>
          </p:nvPr>
        </p:nvSpPr>
        <p:spPr/>
        <p:txBody>
          <a:bodyPr/>
          <a:lstStyle/>
          <a:p>
            <a:fld id="{C93608B9-8D40-47A1-B128-D616EC3A92D6}" type="slidenum">
              <a:rPr lang="en-US" sz="1200">
                <a:solidFill>
                  <a:srgbClr val="20558A"/>
                </a:solidFill>
              </a:rPr>
              <a:pPr/>
              <a:t>20</a:t>
            </a:fld>
            <a:endParaRPr lang="en-US" sz="1200" dirty="0">
              <a:solidFill>
                <a:srgbClr val="20558A"/>
              </a:solidFill>
            </a:endParaRPr>
          </a:p>
        </p:txBody>
      </p:sp>
      <p:sp>
        <p:nvSpPr>
          <p:cNvPr id="845829" name="Rectangle 6"/>
          <p:cNvSpPr>
            <a:spLocks noGrp="1" noChangeArrowheads="1"/>
          </p:cNvSpPr>
          <p:nvPr>
            <p:ph idx="1"/>
          </p:nvPr>
        </p:nvSpPr>
        <p:spPr>
          <a:xfrm>
            <a:off x="838200" y="1975722"/>
            <a:ext cx="9205685" cy="3842274"/>
          </a:xfrm>
        </p:spPr>
        <p:txBody>
          <a:bodyPr>
            <a:normAutofit/>
          </a:bodyPr>
          <a:lstStyle/>
          <a:p>
            <a:pPr>
              <a:spcBef>
                <a:spcPts val="600"/>
              </a:spcBef>
              <a:buFont typeface="Wingdings" panose="05000000000000000000" pitchFamily="2" charset="2"/>
              <a:buChar char="§"/>
            </a:pPr>
            <a:r>
              <a:rPr lang="en-US" sz="3200" dirty="0">
                <a:solidFill>
                  <a:schemeClr val="accent1"/>
                </a:solidFill>
                <a:hlinkClick r:id="rId3">
                  <a:extLst>
                    <a:ext uri="{A12FA001-AC4F-418D-AE19-62706E023703}">
                      <ahyp:hlinkClr xmlns:ahyp="http://schemas.microsoft.com/office/drawing/2018/hyperlinkcolor" val="tx"/>
                    </a:ext>
                  </a:extLst>
                </a:hlinkClick>
              </a:rPr>
              <a:t>NOT-98-084</a:t>
            </a:r>
            <a:r>
              <a:rPr lang="en-US" sz="3200" dirty="0"/>
              <a:t> &amp; </a:t>
            </a:r>
            <a:r>
              <a:rPr lang="en-US" sz="3200" b="0" i="0" u="none" strike="noStrike" dirty="0">
                <a:solidFill>
                  <a:srgbClr val="337AB7"/>
                </a:solidFill>
                <a:effectLst/>
                <a:latin typeface="Roboto" panose="02000000000000000000" pitchFamily="2" charset="0"/>
                <a:ea typeface="Roboto" panose="02000000000000000000" pitchFamily="2" charset="0"/>
                <a:hlinkClick r:id="rId4"/>
              </a:rPr>
              <a:t>NOT-OD-00-038 </a:t>
            </a:r>
            <a:endParaRPr lang="en-US" sz="3200" b="0" i="0" u="none" strike="noStrike" dirty="0">
              <a:solidFill>
                <a:srgbClr val="337AB7"/>
              </a:solidFill>
              <a:effectLst/>
              <a:latin typeface="Roboto" panose="02000000000000000000" pitchFamily="2" charset="0"/>
              <a:ea typeface="Roboto" panose="02000000000000000000" pitchFamily="2" charset="0"/>
            </a:endParaRPr>
          </a:p>
          <a:p>
            <a:pPr>
              <a:spcBef>
                <a:spcPts val="600"/>
              </a:spcBef>
              <a:buFont typeface="Wingdings" panose="05000000000000000000" pitchFamily="2" charset="2"/>
              <a:buChar char="§"/>
            </a:pPr>
            <a:r>
              <a:rPr lang="en-US" sz="3200" dirty="0">
                <a:ea typeface="Roboto" panose="020B0604020202020204" charset="0"/>
                <a:hlinkClick r:id="rId5"/>
              </a:rPr>
              <a:t>NIH Grants Website on Data and Safety Monitoring</a:t>
            </a:r>
            <a:endParaRPr lang="en-US" sz="3200" dirty="0">
              <a:latin typeface="Roboto" panose="020B0604020202020204" charset="0"/>
              <a:ea typeface="Roboto" panose="020B0604020202020204" charset="0"/>
            </a:endParaRPr>
          </a:p>
          <a:p>
            <a:pPr>
              <a:spcBef>
                <a:spcPts val="600"/>
              </a:spcBef>
              <a:buFont typeface="Wingdings" panose="05000000000000000000" pitchFamily="2" charset="2"/>
              <a:buChar char="§"/>
            </a:pPr>
            <a:r>
              <a:rPr lang="en-US" sz="3200" dirty="0">
                <a:ea typeface="Roboto" panose="020B0604020202020204" charset="0"/>
              </a:rPr>
              <a:t>Outlines requirement that “every clinical trial should have provision for data and safety monitoring.”</a:t>
            </a:r>
            <a:endParaRPr lang="en-US" sz="2800" dirty="0">
              <a:latin typeface="Roboto" panose="020B0604020202020204" charset="0"/>
              <a:ea typeface="Roboto" panose="020B0604020202020204" charset="0"/>
            </a:endParaRPr>
          </a:p>
          <a:p>
            <a:pPr>
              <a:spcBef>
                <a:spcPts val="600"/>
              </a:spcBef>
            </a:pPr>
            <a:endParaRPr lang="en-US" sz="2800" dirty="0">
              <a:latin typeface="Roboto" panose="020B0604020202020204" charset="0"/>
              <a:ea typeface="Roboto" panose="020B0604020202020204" charset="0"/>
            </a:endParaRPr>
          </a:p>
          <a:p>
            <a:pPr marL="274320" lvl="1" indent="0">
              <a:lnSpc>
                <a:spcPct val="65000"/>
              </a:lnSpc>
              <a:buNone/>
            </a:pPr>
            <a:endParaRPr lang="en-US" sz="2400" b="1" dirty="0"/>
          </a:p>
        </p:txBody>
      </p:sp>
      <p:pic>
        <p:nvPicPr>
          <p:cNvPr id="7" name="Picture 6" descr="A group of healthcare providers&#10;">
            <a:extLst>
              <a:ext uri="{FF2B5EF4-FFF2-40B4-BE49-F238E27FC236}">
                <a16:creationId xmlns:a16="http://schemas.microsoft.com/office/drawing/2014/main" id="{8992F64F-F440-4B9D-9739-E419EC6DB893}"/>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8482471" y="1647824"/>
            <a:ext cx="3122827" cy="1885122"/>
          </a:xfrm>
          <a:prstGeom prst="rect">
            <a:avLst/>
          </a:prstGeom>
        </p:spPr>
      </p:pic>
    </p:spTree>
    <p:extLst>
      <p:ext uri="{BB962C8B-B14F-4D97-AF65-F5344CB8AC3E}">
        <p14:creationId xmlns:p14="http://schemas.microsoft.com/office/powerpoint/2010/main" val="313236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5835" name="Rectangle 84583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837" name="Freeform: Shape 845836">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957" name="Rectangle 5"/>
          <p:cNvSpPr>
            <a:spLocks noGrp="1" noChangeArrowheads="1"/>
          </p:cNvSpPr>
          <p:nvPr>
            <p:ph type="title"/>
          </p:nvPr>
        </p:nvSpPr>
        <p:spPr>
          <a:xfrm>
            <a:off x="838200" y="673770"/>
            <a:ext cx="3220329" cy="2027227"/>
          </a:xfrm>
        </p:spPr>
        <p:txBody>
          <a:bodyPr anchor="t">
            <a:normAutofit/>
          </a:bodyPr>
          <a:lstStyle/>
          <a:p>
            <a:r>
              <a:rPr lang="en-US" sz="4200" b="1" dirty="0">
                <a:solidFill>
                  <a:srgbClr val="FFFFFF"/>
                </a:solidFill>
              </a:rPr>
              <a:t>Data and Safety Monitoring:</a:t>
            </a:r>
          </a:p>
        </p:txBody>
      </p:sp>
      <p:sp>
        <p:nvSpPr>
          <p:cNvPr id="4" name="Freeform: Shape 3">
            <a:extLst>
              <a:ext uri="{FF2B5EF4-FFF2-40B4-BE49-F238E27FC236}">
                <a16:creationId xmlns:a16="http://schemas.microsoft.com/office/drawing/2014/main" id="{13D350FF-E58A-402D-9CA5-C4BFFE02E404}"/>
              </a:ext>
            </a:extLst>
          </p:cNvPr>
          <p:cNvSpPr/>
          <p:nvPr/>
        </p:nvSpPr>
        <p:spPr>
          <a:xfrm>
            <a:off x="5543693" y="511424"/>
            <a:ext cx="2521784" cy="1386764"/>
          </a:xfrm>
          <a:custGeom>
            <a:avLst/>
            <a:gdLst>
              <a:gd name="connsiteX0" fmla="*/ 0 w 2420451"/>
              <a:gd name="connsiteY0" fmla="*/ 121023 h 1210225"/>
              <a:gd name="connsiteX1" fmla="*/ 121023 w 2420451"/>
              <a:gd name="connsiteY1" fmla="*/ 0 h 1210225"/>
              <a:gd name="connsiteX2" fmla="*/ 2299429 w 2420451"/>
              <a:gd name="connsiteY2" fmla="*/ 0 h 1210225"/>
              <a:gd name="connsiteX3" fmla="*/ 2420452 w 2420451"/>
              <a:gd name="connsiteY3" fmla="*/ 121023 h 1210225"/>
              <a:gd name="connsiteX4" fmla="*/ 2420451 w 2420451"/>
              <a:gd name="connsiteY4" fmla="*/ 1089203 h 1210225"/>
              <a:gd name="connsiteX5" fmla="*/ 2299428 w 2420451"/>
              <a:gd name="connsiteY5" fmla="*/ 1210226 h 1210225"/>
              <a:gd name="connsiteX6" fmla="*/ 121023 w 2420451"/>
              <a:gd name="connsiteY6" fmla="*/ 1210225 h 1210225"/>
              <a:gd name="connsiteX7" fmla="*/ 0 w 2420451"/>
              <a:gd name="connsiteY7" fmla="*/ 1089202 h 1210225"/>
              <a:gd name="connsiteX8" fmla="*/ 0 w 2420451"/>
              <a:gd name="connsiteY8" fmla="*/ 121023 h 12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451" h="1210225">
                <a:moveTo>
                  <a:pt x="0" y="121023"/>
                </a:moveTo>
                <a:cubicBezTo>
                  <a:pt x="0" y="54184"/>
                  <a:pt x="54184" y="0"/>
                  <a:pt x="121023" y="0"/>
                </a:cubicBezTo>
                <a:lnTo>
                  <a:pt x="2299429" y="0"/>
                </a:lnTo>
                <a:cubicBezTo>
                  <a:pt x="2366268" y="0"/>
                  <a:pt x="2420452" y="54184"/>
                  <a:pt x="2420452" y="121023"/>
                </a:cubicBezTo>
                <a:cubicBezTo>
                  <a:pt x="2420452" y="443750"/>
                  <a:pt x="2420451" y="766476"/>
                  <a:pt x="2420451" y="1089203"/>
                </a:cubicBezTo>
                <a:cubicBezTo>
                  <a:pt x="2420451" y="1156042"/>
                  <a:pt x="2366267" y="1210226"/>
                  <a:pt x="2299428" y="1210226"/>
                </a:cubicBezTo>
                <a:lnTo>
                  <a:pt x="121023" y="1210225"/>
                </a:lnTo>
                <a:cubicBezTo>
                  <a:pt x="54184" y="1210225"/>
                  <a:pt x="0" y="1156041"/>
                  <a:pt x="0" y="1089202"/>
                </a:cubicBezTo>
                <a:lnTo>
                  <a:pt x="0" y="12102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0051" tIns="50051" rIns="50051" bIns="50051" numCol="1" spcCol="1270" anchor="ctr" anchorCtr="0">
            <a:noAutofit/>
          </a:bodyPr>
          <a:lstStyle/>
          <a:p>
            <a:pPr marL="0" lvl="0" indent="0" algn="ctr" defTabSz="1022350">
              <a:lnSpc>
                <a:spcPct val="90000"/>
              </a:lnSpc>
              <a:spcBef>
                <a:spcPct val="0"/>
              </a:spcBef>
              <a:spcAft>
                <a:spcPct val="35000"/>
              </a:spcAft>
              <a:buNone/>
            </a:pPr>
            <a:r>
              <a:rPr lang="en-US" sz="2400" b="1" i="0" kern="1200" baseline="0" dirty="0"/>
              <a:t>Is required for all CT </a:t>
            </a:r>
            <a:endParaRPr lang="en-US" sz="2400" b="1" kern="1200" dirty="0"/>
          </a:p>
        </p:txBody>
      </p:sp>
      <p:sp>
        <p:nvSpPr>
          <p:cNvPr id="5" name="Freeform: Shape 4">
            <a:extLst>
              <a:ext uri="{FF2B5EF4-FFF2-40B4-BE49-F238E27FC236}">
                <a16:creationId xmlns:a16="http://schemas.microsoft.com/office/drawing/2014/main" id="{3EEEED08-5B1D-4943-83DF-C25D3F527236}"/>
              </a:ext>
            </a:extLst>
          </p:cNvPr>
          <p:cNvSpPr/>
          <p:nvPr/>
        </p:nvSpPr>
        <p:spPr>
          <a:xfrm>
            <a:off x="5543693" y="2004532"/>
            <a:ext cx="2521784" cy="1285416"/>
          </a:xfrm>
          <a:custGeom>
            <a:avLst/>
            <a:gdLst>
              <a:gd name="connsiteX0" fmla="*/ 0 w 2420451"/>
              <a:gd name="connsiteY0" fmla="*/ 121023 h 1210225"/>
              <a:gd name="connsiteX1" fmla="*/ 121023 w 2420451"/>
              <a:gd name="connsiteY1" fmla="*/ 0 h 1210225"/>
              <a:gd name="connsiteX2" fmla="*/ 2299429 w 2420451"/>
              <a:gd name="connsiteY2" fmla="*/ 0 h 1210225"/>
              <a:gd name="connsiteX3" fmla="*/ 2420452 w 2420451"/>
              <a:gd name="connsiteY3" fmla="*/ 121023 h 1210225"/>
              <a:gd name="connsiteX4" fmla="*/ 2420451 w 2420451"/>
              <a:gd name="connsiteY4" fmla="*/ 1089203 h 1210225"/>
              <a:gd name="connsiteX5" fmla="*/ 2299428 w 2420451"/>
              <a:gd name="connsiteY5" fmla="*/ 1210226 h 1210225"/>
              <a:gd name="connsiteX6" fmla="*/ 121023 w 2420451"/>
              <a:gd name="connsiteY6" fmla="*/ 1210225 h 1210225"/>
              <a:gd name="connsiteX7" fmla="*/ 0 w 2420451"/>
              <a:gd name="connsiteY7" fmla="*/ 1089202 h 1210225"/>
              <a:gd name="connsiteX8" fmla="*/ 0 w 2420451"/>
              <a:gd name="connsiteY8" fmla="*/ 121023 h 12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451" h="1210225">
                <a:moveTo>
                  <a:pt x="0" y="121023"/>
                </a:moveTo>
                <a:cubicBezTo>
                  <a:pt x="0" y="54184"/>
                  <a:pt x="54184" y="0"/>
                  <a:pt x="121023" y="0"/>
                </a:cubicBezTo>
                <a:lnTo>
                  <a:pt x="2299429" y="0"/>
                </a:lnTo>
                <a:cubicBezTo>
                  <a:pt x="2366268" y="0"/>
                  <a:pt x="2420452" y="54184"/>
                  <a:pt x="2420452" y="121023"/>
                </a:cubicBezTo>
                <a:cubicBezTo>
                  <a:pt x="2420452" y="443750"/>
                  <a:pt x="2420451" y="766476"/>
                  <a:pt x="2420451" y="1089203"/>
                </a:cubicBezTo>
                <a:cubicBezTo>
                  <a:pt x="2420451" y="1156042"/>
                  <a:pt x="2366267" y="1210226"/>
                  <a:pt x="2299428" y="1210226"/>
                </a:cubicBezTo>
                <a:lnTo>
                  <a:pt x="121023" y="1210225"/>
                </a:lnTo>
                <a:cubicBezTo>
                  <a:pt x="54184" y="1210225"/>
                  <a:pt x="0" y="1156041"/>
                  <a:pt x="0" y="1089202"/>
                </a:cubicBezTo>
                <a:lnTo>
                  <a:pt x="0" y="12102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0051" tIns="50051" rIns="50051" bIns="50051" numCol="1" spcCol="1270" anchor="ctr" anchorCtr="0">
            <a:noAutofit/>
          </a:bodyPr>
          <a:lstStyle/>
          <a:p>
            <a:pPr marL="0" lvl="0" indent="0" algn="ctr" defTabSz="1022350">
              <a:lnSpc>
                <a:spcPct val="90000"/>
              </a:lnSpc>
              <a:spcBef>
                <a:spcPct val="0"/>
              </a:spcBef>
              <a:spcAft>
                <a:spcPct val="35000"/>
              </a:spcAft>
              <a:buNone/>
            </a:pPr>
            <a:r>
              <a:rPr lang="en-US" sz="2400" b="1" kern="1200" dirty="0"/>
              <a:t>Is distinct from IRB review </a:t>
            </a:r>
          </a:p>
        </p:txBody>
      </p:sp>
      <p:sp>
        <p:nvSpPr>
          <p:cNvPr id="8" name="Freeform: Shape 7">
            <a:extLst>
              <a:ext uri="{FF2B5EF4-FFF2-40B4-BE49-F238E27FC236}">
                <a16:creationId xmlns:a16="http://schemas.microsoft.com/office/drawing/2014/main" id="{3AB24091-A693-4418-95DC-22BE79EE3C5A}"/>
              </a:ext>
            </a:extLst>
          </p:cNvPr>
          <p:cNvSpPr/>
          <p:nvPr/>
        </p:nvSpPr>
        <p:spPr>
          <a:xfrm>
            <a:off x="5543693" y="3429000"/>
            <a:ext cx="2521784" cy="1252707"/>
          </a:xfrm>
          <a:custGeom>
            <a:avLst/>
            <a:gdLst>
              <a:gd name="connsiteX0" fmla="*/ 0 w 2420451"/>
              <a:gd name="connsiteY0" fmla="*/ 121023 h 1210225"/>
              <a:gd name="connsiteX1" fmla="*/ 121023 w 2420451"/>
              <a:gd name="connsiteY1" fmla="*/ 0 h 1210225"/>
              <a:gd name="connsiteX2" fmla="*/ 2299429 w 2420451"/>
              <a:gd name="connsiteY2" fmla="*/ 0 h 1210225"/>
              <a:gd name="connsiteX3" fmla="*/ 2420452 w 2420451"/>
              <a:gd name="connsiteY3" fmla="*/ 121023 h 1210225"/>
              <a:gd name="connsiteX4" fmla="*/ 2420451 w 2420451"/>
              <a:gd name="connsiteY4" fmla="*/ 1089203 h 1210225"/>
              <a:gd name="connsiteX5" fmla="*/ 2299428 w 2420451"/>
              <a:gd name="connsiteY5" fmla="*/ 1210226 h 1210225"/>
              <a:gd name="connsiteX6" fmla="*/ 121023 w 2420451"/>
              <a:gd name="connsiteY6" fmla="*/ 1210225 h 1210225"/>
              <a:gd name="connsiteX7" fmla="*/ 0 w 2420451"/>
              <a:gd name="connsiteY7" fmla="*/ 1089202 h 1210225"/>
              <a:gd name="connsiteX8" fmla="*/ 0 w 2420451"/>
              <a:gd name="connsiteY8" fmla="*/ 121023 h 12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451" h="1210225">
                <a:moveTo>
                  <a:pt x="0" y="121023"/>
                </a:moveTo>
                <a:cubicBezTo>
                  <a:pt x="0" y="54184"/>
                  <a:pt x="54184" y="0"/>
                  <a:pt x="121023" y="0"/>
                </a:cubicBezTo>
                <a:lnTo>
                  <a:pt x="2299429" y="0"/>
                </a:lnTo>
                <a:cubicBezTo>
                  <a:pt x="2366268" y="0"/>
                  <a:pt x="2420452" y="54184"/>
                  <a:pt x="2420452" y="121023"/>
                </a:cubicBezTo>
                <a:cubicBezTo>
                  <a:pt x="2420452" y="443750"/>
                  <a:pt x="2420451" y="766476"/>
                  <a:pt x="2420451" y="1089203"/>
                </a:cubicBezTo>
                <a:cubicBezTo>
                  <a:pt x="2420451" y="1156042"/>
                  <a:pt x="2366267" y="1210226"/>
                  <a:pt x="2299428" y="1210226"/>
                </a:cubicBezTo>
                <a:lnTo>
                  <a:pt x="121023" y="1210225"/>
                </a:lnTo>
                <a:cubicBezTo>
                  <a:pt x="54184" y="1210225"/>
                  <a:pt x="0" y="1156041"/>
                  <a:pt x="0" y="1089202"/>
                </a:cubicBezTo>
                <a:lnTo>
                  <a:pt x="0" y="12102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0051" tIns="50051" rIns="50051" bIns="50051" numCol="1" spcCol="1270" anchor="ctr" anchorCtr="0">
            <a:noAutofit/>
          </a:bodyPr>
          <a:lstStyle/>
          <a:p>
            <a:pPr marL="0" lvl="0" indent="0" algn="ctr" defTabSz="1022350">
              <a:lnSpc>
                <a:spcPct val="90000"/>
              </a:lnSpc>
              <a:spcBef>
                <a:spcPct val="0"/>
              </a:spcBef>
              <a:spcAft>
                <a:spcPct val="35000"/>
              </a:spcAft>
              <a:buNone/>
            </a:pPr>
            <a:r>
              <a:rPr lang="en-US" sz="2400" b="1" kern="1200" dirty="0"/>
              <a:t>Is the method in the protocol to MONITOR: </a:t>
            </a:r>
          </a:p>
        </p:txBody>
      </p:sp>
      <p:sp>
        <p:nvSpPr>
          <p:cNvPr id="9" name="Freeform: Shape 8">
            <a:extLst>
              <a:ext uri="{FF2B5EF4-FFF2-40B4-BE49-F238E27FC236}">
                <a16:creationId xmlns:a16="http://schemas.microsoft.com/office/drawing/2014/main" id="{746AD689-D798-49DE-B208-96D200F16584}"/>
              </a:ext>
              <a:ext uri="{C183D7F6-B498-43B3-948B-1728B52AA6E4}">
                <adec:decorative xmlns:adec="http://schemas.microsoft.com/office/drawing/2017/decorative" val="1"/>
              </a:ext>
            </a:extLst>
          </p:cNvPr>
          <p:cNvSpPr/>
          <p:nvPr/>
        </p:nvSpPr>
        <p:spPr>
          <a:xfrm rot="19457599">
            <a:off x="7951304" y="3725695"/>
            <a:ext cx="1192318" cy="38364"/>
          </a:xfrm>
          <a:custGeom>
            <a:avLst/>
            <a:gdLst>
              <a:gd name="connsiteX0" fmla="*/ 0 w 1192318"/>
              <a:gd name="connsiteY0" fmla="*/ 19182 h 38364"/>
              <a:gd name="connsiteX1" fmla="*/ 1192318 w 1192318"/>
              <a:gd name="connsiteY1" fmla="*/ 19182 h 38364"/>
            </a:gdLst>
            <a:ahLst/>
            <a:cxnLst>
              <a:cxn ang="0">
                <a:pos x="connsiteX0" y="connsiteY0"/>
              </a:cxn>
              <a:cxn ang="0">
                <a:pos x="connsiteX1" y="connsiteY1"/>
              </a:cxn>
            </a:cxnLst>
            <a:rect l="l" t="t" r="r" b="b"/>
            <a:pathLst>
              <a:path w="1192318" h="38364">
                <a:moveTo>
                  <a:pt x="0" y="19182"/>
                </a:moveTo>
                <a:lnTo>
                  <a:pt x="1192318" y="19182"/>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579052" tIns="-10626" rIns="579050" bIns="-10626"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0" name="Freeform: Shape 9">
            <a:extLst>
              <a:ext uri="{FF2B5EF4-FFF2-40B4-BE49-F238E27FC236}">
                <a16:creationId xmlns:a16="http://schemas.microsoft.com/office/drawing/2014/main" id="{C2619CBC-C6F8-4449-A147-D3C8B718420E}"/>
              </a:ext>
            </a:extLst>
          </p:cNvPr>
          <p:cNvSpPr/>
          <p:nvPr/>
        </p:nvSpPr>
        <p:spPr>
          <a:xfrm>
            <a:off x="8991700" y="2749819"/>
            <a:ext cx="2420451" cy="1210225"/>
          </a:xfrm>
          <a:custGeom>
            <a:avLst/>
            <a:gdLst>
              <a:gd name="connsiteX0" fmla="*/ 0 w 2420451"/>
              <a:gd name="connsiteY0" fmla="*/ 121023 h 1210225"/>
              <a:gd name="connsiteX1" fmla="*/ 121023 w 2420451"/>
              <a:gd name="connsiteY1" fmla="*/ 0 h 1210225"/>
              <a:gd name="connsiteX2" fmla="*/ 2299429 w 2420451"/>
              <a:gd name="connsiteY2" fmla="*/ 0 h 1210225"/>
              <a:gd name="connsiteX3" fmla="*/ 2420452 w 2420451"/>
              <a:gd name="connsiteY3" fmla="*/ 121023 h 1210225"/>
              <a:gd name="connsiteX4" fmla="*/ 2420451 w 2420451"/>
              <a:gd name="connsiteY4" fmla="*/ 1089203 h 1210225"/>
              <a:gd name="connsiteX5" fmla="*/ 2299428 w 2420451"/>
              <a:gd name="connsiteY5" fmla="*/ 1210226 h 1210225"/>
              <a:gd name="connsiteX6" fmla="*/ 121023 w 2420451"/>
              <a:gd name="connsiteY6" fmla="*/ 1210225 h 1210225"/>
              <a:gd name="connsiteX7" fmla="*/ 0 w 2420451"/>
              <a:gd name="connsiteY7" fmla="*/ 1089202 h 1210225"/>
              <a:gd name="connsiteX8" fmla="*/ 0 w 2420451"/>
              <a:gd name="connsiteY8" fmla="*/ 121023 h 12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451" h="1210225">
                <a:moveTo>
                  <a:pt x="0" y="121023"/>
                </a:moveTo>
                <a:cubicBezTo>
                  <a:pt x="0" y="54184"/>
                  <a:pt x="54184" y="0"/>
                  <a:pt x="121023" y="0"/>
                </a:cubicBezTo>
                <a:lnTo>
                  <a:pt x="2299429" y="0"/>
                </a:lnTo>
                <a:cubicBezTo>
                  <a:pt x="2366268" y="0"/>
                  <a:pt x="2420452" y="54184"/>
                  <a:pt x="2420452" y="121023"/>
                </a:cubicBezTo>
                <a:cubicBezTo>
                  <a:pt x="2420452" y="443750"/>
                  <a:pt x="2420451" y="766476"/>
                  <a:pt x="2420451" y="1089203"/>
                </a:cubicBezTo>
                <a:cubicBezTo>
                  <a:pt x="2420451" y="1156042"/>
                  <a:pt x="2366267" y="1210226"/>
                  <a:pt x="2299428" y="1210226"/>
                </a:cubicBezTo>
                <a:lnTo>
                  <a:pt x="121023" y="1210225"/>
                </a:lnTo>
                <a:cubicBezTo>
                  <a:pt x="54184" y="1210225"/>
                  <a:pt x="0" y="1156041"/>
                  <a:pt x="0" y="1089202"/>
                </a:cubicBezTo>
                <a:lnTo>
                  <a:pt x="0" y="121023"/>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0051" tIns="50051" rIns="50051" bIns="50051" numCol="1" spcCol="1270" anchor="ctr" anchorCtr="0">
            <a:noAutofit/>
          </a:bodyPr>
          <a:lstStyle/>
          <a:p>
            <a:pPr marL="0" lvl="0" indent="0" algn="ctr" defTabSz="1022350">
              <a:lnSpc>
                <a:spcPct val="90000"/>
              </a:lnSpc>
              <a:spcBef>
                <a:spcPct val="0"/>
              </a:spcBef>
              <a:spcAft>
                <a:spcPct val="35000"/>
              </a:spcAft>
              <a:buNone/>
            </a:pPr>
            <a:r>
              <a:rPr lang="en-US" sz="2400" b="1" kern="1200" dirty="0"/>
              <a:t>the safety of participants</a:t>
            </a:r>
          </a:p>
        </p:txBody>
      </p:sp>
      <p:sp>
        <p:nvSpPr>
          <p:cNvPr id="11" name="Freeform: Shape 10">
            <a:extLst>
              <a:ext uri="{FF2B5EF4-FFF2-40B4-BE49-F238E27FC236}">
                <a16:creationId xmlns:a16="http://schemas.microsoft.com/office/drawing/2014/main" id="{D79F988B-27BE-43B2-8DCF-1ED7ACBB63B2}"/>
              </a:ext>
              <a:ext uri="{C183D7F6-B498-43B3-948B-1728B52AA6E4}">
                <adec:decorative xmlns:adec="http://schemas.microsoft.com/office/drawing/2017/decorative" val="1"/>
              </a:ext>
            </a:extLst>
          </p:cNvPr>
          <p:cNvSpPr/>
          <p:nvPr/>
        </p:nvSpPr>
        <p:spPr>
          <a:xfrm rot="2142401">
            <a:off x="7852076" y="4405353"/>
            <a:ext cx="1192318" cy="38364"/>
          </a:xfrm>
          <a:custGeom>
            <a:avLst/>
            <a:gdLst>
              <a:gd name="connsiteX0" fmla="*/ 0 w 1192318"/>
              <a:gd name="connsiteY0" fmla="*/ 19182 h 38364"/>
              <a:gd name="connsiteX1" fmla="*/ 1192318 w 1192318"/>
              <a:gd name="connsiteY1" fmla="*/ 19182 h 38364"/>
            </a:gdLst>
            <a:ahLst/>
            <a:cxnLst>
              <a:cxn ang="0">
                <a:pos x="connsiteX0" y="connsiteY0"/>
              </a:cxn>
              <a:cxn ang="0">
                <a:pos x="connsiteX1" y="connsiteY1"/>
              </a:cxn>
            </a:cxnLst>
            <a:rect l="l" t="t" r="r" b="b"/>
            <a:pathLst>
              <a:path w="1192318" h="38364">
                <a:moveTo>
                  <a:pt x="0" y="19182"/>
                </a:moveTo>
                <a:lnTo>
                  <a:pt x="1192318" y="19182"/>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579051" tIns="-10627" rIns="579051" bIns="-1062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2" name="Freeform: Shape 11">
            <a:extLst>
              <a:ext uri="{FF2B5EF4-FFF2-40B4-BE49-F238E27FC236}">
                <a16:creationId xmlns:a16="http://schemas.microsoft.com/office/drawing/2014/main" id="{5A0D1A8A-4DE0-4F6F-9B39-F845C090BAD1}"/>
              </a:ext>
            </a:extLst>
          </p:cNvPr>
          <p:cNvSpPr/>
          <p:nvPr/>
        </p:nvSpPr>
        <p:spPr>
          <a:xfrm>
            <a:off x="8932326" y="4167362"/>
            <a:ext cx="2420451" cy="1210225"/>
          </a:xfrm>
          <a:custGeom>
            <a:avLst/>
            <a:gdLst>
              <a:gd name="connsiteX0" fmla="*/ 0 w 2420451"/>
              <a:gd name="connsiteY0" fmla="*/ 121023 h 1210225"/>
              <a:gd name="connsiteX1" fmla="*/ 121023 w 2420451"/>
              <a:gd name="connsiteY1" fmla="*/ 0 h 1210225"/>
              <a:gd name="connsiteX2" fmla="*/ 2299429 w 2420451"/>
              <a:gd name="connsiteY2" fmla="*/ 0 h 1210225"/>
              <a:gd name="connsiteX3" fmla="*/ 2420452 w 2420451"/>
              <a:gd name="connsiteY3" fmla="*/ 121023 h 1210225"/>
              <a:gd name="connsiteX4" fmla="*/ 2420451 w 2420451"/>
              <a:gd name="connsiteY4" fmla="*/ 1089203 h 1210225"/>
              <a:gd name="connsiteX5" fmla="*/ 2299428 w 2420451"/>
              <a:gd name="connsiteY5" fmla="*/ 1210226 h 1210225"/>
              <a:gd name="connsiteX6" fmla="*/ 121023 w 2420451"/>
              <a:gd name="connsiteY6" fmla="*/ 1210225 h 1210225"/>
              <a:gd name="connsiteX7" fmla="*/ 0 w 2420451"/>
              <a:gd name="connsiteY7" fmla="*/ 1089202 h 1210225"/>
              <a:gd name="connsiteX8" fmla="*/ 0 w 2420451"/>
              <a:gd name="connsiteY8" fmla="*/ 121023 h 12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451" h="1210225">
                <a:moveTo>
                  <a:pt x="0" y="121023"/>
                </a:moveTo>
                <a:cubicBezTo>
                  <a:pt x="0" y="54184"/>
                  <a:pt x="54184" y="0"/>
                  <a:pt x="121023" y="0"/>
                </a:cubicBezTo>
                <a:lnTo>
                  <a:pt x="2299429" y="0"/>
                </a:lnTo>
                <a:cubicBezTo>
                  <a:pt x="2366268" y="0"/>
                  <a:pt x="2420452" y="54184"/>
                  <a:pt x="2420452" y="121023"/>
                </a:cubicBezTo>
                <a:cubicBezTo>
                  <a:pt x="2420452" y="443750"/>
                  <a:pt x="2420451" y="766476"/>
                  <a:pt x="2420451" y="1089203"/>
                </a:cubicBezTo>
                <a:cubicBezTo>
                  <a:pt x="2420451" y="1156042"/>
                  <a:pt x="2366267" y="1210226"/>
                  <a:pt x="2299428" y="1210226"/>
                </a:cubicBezTo>
                <a:lnTo>
                  <a:pt x="121023" y="1210225"/>
                </a:lnTo>
                <a:cubicBezTo>
                  <a:pt x="54184" y="1210225"/>
                  <a:pt x="0" y="1156041"/>
                  <a:pt x="0" y="1089202"/>
                </a:cubicBezTo>
                <a:lnTo>
                  <a:pt x="0" y="121023"/>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0051" tIns="50051" rIns="50051" bIns="50051" numCol="1" spcCol="1270" anchor="ctr" anchorCtr="0">
            <a:noAutofit/>
          </a:bodyPr>
          <a:lstStyle/>
          <a:p>
            <a:pPr marL="0" lvl="0" indent="0" algn="ctr" defTabSz="1022350">
              <a:lnSpc>
                <a:spcPct val="90000"/>
              </a:lnSpc>
              <a:spcBef>
                <a:spcPct val="0"/>
              </a:spcBef>
              <a:spcAft>
                <a:spcPct val="35000"/>
              </a:spcAft>
              <a:buNone/>
            </a:pPr>
            <a:r>
              <a:rPr lang="en-US" sz="2400" b="1" kern="1200" dirty="0"/>
              <a:t>integrity of data</a:t>
            </a:r>
          </a:p>
        </p:txBody>
      </p:sp>
      <p:sp>
        <p:nvSpPr>
          <p:cNvPr id="13" name="Freeform: Shape 12">
            <a:extLst>
              <a:ext uri="{FF2B5EF4-FFF2-40B4-BE49-F238E27FC236}">
                <a16:creationId xmlns:a16="http://schemas.microsoft.com/office/drawing/2014/main" id="{B89AD3F6-DB1C-423C-A94B-2182B414F062}"/>
              </a:ext>
            </a:extLst>
          </p:cNvPr>
          <p:cNvSpPr/>
          <p:nvPr/>
        </p:nvSpPr>
        <p:spPr>
          <a:xfrm>
            <a:off x="5543693" y="4820760"/>
            <a:ext cx="2508484" cy="1252708"/>
          </a:xfrm>
          <a:custGeom>
            <a:avLst/>
            <a:gdLst>
              <a:gd name="connsiteX0" fmla="*/ 0 w 2420451"/>
              <a:gd name="connsiteY0" fmla="*/ 121023 h 1210225"/>
              <a:gd name="connsiteX1" fmla="*/ 121023 w 2420451"/>
              <a:gd name="connsiteY1" fmla="*/ 0 h 1210225"/>
              <a:gd name="connsiteX2" fmla="*/ 2299429 w 2420451"/>
              <a:gd name="connsiteY2" fmla="*/ 0 h 1210225"/>
              <a:gd name="connsiteX3" fmla="*/ 2420452 w 2420451"/>
              <a:gd name="connsiteY3" fmla="*/ 121023 h 1210225"/>
              <a:gd name="connsiteX4" fmla="*/ 2420451 w 2420451"/>
              <a:gd name="connsiteY4" fmla="*/ 1089203 h 1210225"/>
              <a:gd name="connsiteX5" fmla="*/ 2299428 w 2420451"/>
              <a:gd name="connsiteY5" fmla="*/ 1210226 h 1210225"/>
              <a:gd name="connsiteX6" fmla="*/ 121023 w 2420451"/>
              <a:gd name="connsiteY6" fmla="*/ 1210225 h 1210225"/>
              <a:gd name="connsiteX7" fmla="*/ 0 w 2420451"/>
              <a:gd name="connsiteY7" fmla="*/ 1089202 h 1210225"/>
              <a:gd name="connsiteX8" fmla="*/ 0 w 2420451"/>
              <a:gd name="connsiteY8" fmla="*/ 121023 h 12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451" h="1210225">
                <a:moveTo>
                  <a:pt x="0" y="121023"/>
                </a:moveTo>
                <a:cubicBezTo>
                  <a:pt x="0" y="54184"/>
                  <a:pt x="54184" y="0"/>
                  <a:pt x="121023" y="0"/>
                </a:cubicBezTo>
                <a:lnTo>
                  <a:pt x="2299429" y="0"/>
                </a:lnTo>
                <a:cubicBezTo>
                  <a:pt x="2366268" y="0"/>
                  <a:pt x="2420452" y="54184"/>
                  <a:pt x="2420452" y="121023"/>
                </a:cubicBezTo>
                <a:cubicBezTo>
                  <a:pt x="2420452" y="443750"/>
                  <a:pt x="2420451" y="766476"/>
                  <a:pt x="2420451" y="1089203"/>
                </a:cubicBezTo>
                <a:cubicBezTo>
                  <a:pt x="2420451" y="1156042"/>
                  <a:pt x="2366267" y="1210226"/>
                  <a:pt x="2299428" y="1210226"/>
                </a:cubicBezTo>
                <a:lnTo>
                  <a:pt x="121023" y="1210225"/>
                </a:lnTo>
                <a:cubicBezTo>
                  <a:pt x="54184" y="1210225"/>
                  <a:pt x="0" y="1156041"/>
                  <a:pt x="0" y="1089202"/>
                </a:cubicBezTo>
                <a:lnTo>
                  <a:pt x="0" y="12102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0051" tIns="50051" rIns="50051" bIns="50051" numCol="1" spcCol="1270" anchor="ctr" anchorCtr="0">
            <a:noAutofit/>
          </a:bodyPr>
          <a:lstStyle/>
          <a:p>
            <a:pPr marL="0" lvl="0" indent="0" algn="ctr" defTabSz="1022350">
              <a:lnSpc>
                <a:spcPct val="90000"/>
              </a:lnSpc>
              <a:spcBef>
                <a:spcPct val="0"/>
              </a:spcBef>
              <a:spcAft>
                <a:spcPct val="35000"/>
              </a:spcAft>
              <a:buNone/>
            </a:pPr>
            <a:r>
              <a:rPr lang="en-US" sz="2400" b="1" kern="1200" dirty="0"/>
              <a:t>Type of monitoring commensurate with risk</a:t>
            </a:r>
          </a:p>
        </p:txBody>
      </p:sp>
      <p:sp>
        <p:nvSpPr>
          <p:cNvPr id="6"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C93608B9-8D40-47A1-B128-D616EC3A92D6}" type="slidenum">
              <a:rPr lang="en-US"/>
              <a:pPr>
                <a:spcAft>
                  <a:spcPts val="600"/>
                </a:spcAft>
              </a:pPr>
              <a:t>21</a:t>
            </a:fld>
            <a:endParaRPr lang="en-US"/>
          </a:p>
        </p:txBody>
      </p:sp>
    </p:spTree>
    <p:extLst>
      <p:ext uri="{BB962C8B-B14F-4D97-AF65-F5344CB8AC3E}">
        <p14:creationId xmlns:p14="http://schemas.microsoft.com/office/powerpoint/2010/main" val="285720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a:xfrm>
            <a:off x="371144" y="561162"/>
            <a:ext cx="4568466" cy="5504688"/>
          </a:xfrm>
        </p:spPr>
        <p:txBody>
          <a:bodyPr>
            <a:normAutofit/>
          </a:bodyPr>
          <a:lstStyle/>
          <a:p>
            <a:r>
              <a:rPr lang="en-US" sz="4700" b="1" dirty="0">
                <a:solidFill>
                  <a:schemeClr val="accent5"/>
                </a:solidFill>
              </a:rPr>
              <a:t>Types of Data and Safety Monitoring</a:t>
            </a:r>
            <a:br>
              <a:rPr lang="en-US" sz="4700" b="1" dirty="0">
                <a:solidFill>
                  <a:schemeClr val="accent5"/>
                </a:solidFill>
              </a:rPr>
            </a:br>
            <a:br>
              <a:rPr lang="en-US" sz="4700" b="1" dirty="0">
                <a:solidFill>
                  <a:schemeClr val="accent5"/>
                </a:solidFill>
              </a:rPr>
            </a:br>
            <a:r>
              <a:rPr lang="en-US" sz="4700" dirty="0">
                <a:solidFill>
                  <a:schemeClr val="accent5"/>
                </a:solidFill>
                <a:latin typeface="Arial Unicode MS"/>
              </a:rPr>
              <a:t>C</a:t>
            </a:r>
            <a:r>
              <a:rPr kumimoji="0" lang="en-US" altLang="en-US" sz="4700" b="0" i="0" u="none" cap="none" normalizeH="0" baseline="0" dirty="0">
                <a:ln>
                  <a:noFill/>
                </a:ln>
                <a:solidFill>
                  <a:schemeClr val="accent5"/>
                </a:solidFill>
                <a:effectLst/>
                <a:latin typeface="Arial Unicode MS"/>
              </a:rPr>
              <a:t>ommensurate with RISK</a:t>
            </a:r>
            <a:endParaRPr lang="en-US" sz="4700" b="1" dirty="0">
              <a:solidFill>
                <a:schemeClr val="accent5"/>
              </a:solidFill>
            </a:endParaRPr>
          </a:p>
        </p:txBody>
      </p:sp>
      <p:sp>
        <p:nvSpPr>
          <p:cNvPr id="5" name="Freeform: Shape 4">
            <a:extLst>
              <a:ext uri="{FF2B5EF4-FFF2-40B4-BE49-F238E27FC236}">
                <a16:creationId xmlns:a16="http://schemas.microsoft.com/office/drawing/2014/main" id="{D46E0F0E-86D1-4ADC-ABEF-C19DB0A2EA3D}"/>
              </a:ext>
            </a:extLst>
          </p:cNvPr>
          <p:cNvSpPr/>
          <p:nvPr/>
        </p:nvSpPr>
        <p:spPr>
          <a:xfrm>
            <a:off x="5093208" y="620392"/>
            <a:ext cx="5010912" cy="1211031"/>
          </a:xfrm>
          <a:custGeom>
            <a:avLst/>
            <a:gdLst>
              <a:gd name="connsiteX0" fmla="*/ 0 w 5010912"/>
              <a:gd name="connsiteY0" fmla="*/ 121103 h 1211031"/>
              <a:gd name="connsiteX1" fmla="*/ 121103 w 5010912"/>
              <a:gd name="connsiteY1" fmla="*/ 0 h 1211031"/>
              <a:gd name="connsiteX2" fmla="*/ 4889809 w 5010912"/>
              <a:gd name="connsiteY2" fmla="*/ 0 h 1211031"/>
              <a:gd name="connsiteX3" fmla="*/ 5010912 w 5010912"/>
              <a:gd name="connsiteY3" fmla="*/ 121103 h 1211031"/>
              <a:gd name="connsiteX4" fmla="*/ 5010912 w 5010912"/>
              <a:gd name="connsiteY4" fmla="*/ 1089928 h 1211031"/>
              <a:gd name="connsiteX5" fmla="*/ 4889809 w 5010912"/>
              <a:gd name="connsiteY5" fmla="*/ 1211031 h 1211031"/>
              <a:gd name="connsiteX6" fmla="*/ 121103 w 5010912"/>
              <a:gd name="connsiteY6" fmla="*/ 1211031 h 1211031"/>
              <a:gd name="connsiteX7" fmla="*/ 0 w 5010912"/>
              <a:gd name="connsiteY7" fmla="*/ 1089928 h 1211031"/>
              <a:gd name="connsiteX8" fmla="*/ 0 w 5010912"/>
              <a:gd name="connsiteY8" fmla="*/ 121103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912" h="1211031">
                <a:moveTo>
                  <a:pt x="0" y="121103"/>
                </a:moveTo>
                <a:cubicBezTo>
                  <a:pt x="0" y="54220"/>
                  <a:pt x="54220" y="0"/>
                  <a:pt x="121103" y="0"/>
                </a:cubicBezTo>
                <a:lnTo>
                  <a:pt x="4889809" y="0"/>
                </a:lnTo>
                <a:cubicBezTo>
                  <a:pt x="4956692" y="0"/>
                  <a:pt x="5010912" y="54220"/>
                  <a:pt x="5010912" y="121103"/>
                </a:cubicBezTo>
                <a:lnTo>
                  <a:pt x="5010912" y="1089928"/>
                </a:lnTo>
                <a:cubicBezTo>
                  <a:pt x="5010912" y="1156811"/>
                  <a:pt x="4956692" y="1211031"/>
                  <a:pt x="4889809" y="1211031"/>
                </a:cubicBezTo>
                <a:lnTo>
                  <a:pt x="121103" y="1211031"/>
                </a:lnTo>
                <a:cubicBezTo>
                  <a:pt x="54220" y="1211031"/>
                  <a:pt x="0" y="1156811"/>
                  <a:pt x="0" y="1089928"/>
                </a:cubicBezTo>
                <a:lnTo>
                  <a:pt x="0" y="12110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3100" tIns="123100" rIns="1461290" bIns="12310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t>Principal investigator</a:t>
            </a:r>
            <a:endParaRPr lang="en-US" sz="2300" b="1" kern="1200" dirty="0"/>
          </a:p>
        </p:txBody>
      </p:sp>
      <p:sp>
        <p:nvSpPr>
          <p:cNvPr id="2" name="TextBox 1">
            <a:extLst>
              <a:ext uri="{FF2B5EF4-FFF2-40B4-BE49-F238E27FC236}">
                <a16:creationId xmlns:a16="http://schemas.microsoft.com/office/drawing/2014/main" id="{76DF9FBC-ACE4-42B9-AAD3-BCE8B53F6505}"/>
              </a:ext>
            </a:extLst>
          </p:cNvPr>
          <p:cNvSpPr txBox="1"/>
          <p:nvPr/>
        </p:nvSpPr>
        <p:spPr>
          <a:xfrm>
            <a:off x="10083003" y="947328"/>
            <a:ext cx="1270797" cy="369332"/>
          </a:xfrm>
          <a:prstGeom prst="rect">
            <a:avLst/>
          </a:prstGeom>
          <a:noFill/>
        </p:spPr>
        <p:txBody>
          <a:bodyPr wrap="none" rtlCol="0">
            <a:spAutoFit/>
          </a:bodyPr>
          <a:lstStyle/>
          <a:p>
            <a:r>
              <a:rPr lang="en-US" dirty="0">
                <a:highlight>
                  <a:srgbClr val="FFFF00"/>
                </a:highlight>
              </a:rPr>
              <a:t>Lowest Risk</a:t>
            </a:r>
          </a:p>
        </p:txBody>
      </p:sp>
      <p:sp>
        <p:nvSpPr>
          <p:cNvPr id="7" name="Freeform: Shape 6">
            <a:extLst>
              <a:ext uri="{FF2B5EF4-FFF2-40B4-BE49-F238E27FC236}">
                <a16:creationId xmlns:a16="http://schemas.microsoft.com/office/drawing/2014/main" id="{84A58895-8345-4A07-AE75-113CC9577B99}"/>
              </a:ext>
            </a:extLst>
          </p:cNvPr>
          <p:cNvSpPr/>
          <p:nvPr/>
        </p:nvSpPr>
        <p:spPr>
          <a:xfrm>
            <a:off x="5512871" y="2051610"/>
            <a:ext cx="5010912" cy="1211031"/>
          </a:xfrm>
          <a:custGeom>
            <a:avLst/>
            <a:gdLst>
              <a:gd name="connsiteX0" fmla="*/ 0 w 5010912"/>
              <a:gd name="connsiteY0" fmla="*/ 121103 h 1211031"/>
              <a:gd name="connsiteX1" fmla="*/ 121103 w 5010912"/>
              <a:gd name="connsiteY1" fmla="*/ 0 h 1211031"/>
              <a:gd name="connsiteX2" fmla="*/ 4889809 w 5010912"/>
              <a:gd name="connsiteY2" fmla="*/ 0 h 1211031"/>
              <a:gd name="connsiteX3" fmla="*/ 5010912 w 5010912"/>
              <a:gd name="connsiteY3" fmla="*/ 121103 h 1211031"/>
              <a:gd name="connsiteX4" fmla="*/ 5010912 w 5010912"/>
              <a:gd name="connsiteY4" fmla="*/ 1089928 h 1211031"/>
              <a:gd name="connsiteX5" fmla="*/ 4889809 w 5010912"/>
              <a:gd name="connsiteY5" fmla="*/ 1211031 h 1211031"/>
              <a:gd name="connsiteX6" fmla="*/ 121103 w 5010912"/>
              <a:gd name="connsiteY6" fmla="*/ 1211031 h 1211031"/>
              <a:gd name="connsiteX7" fmla="*/ 0 w 5010912"/>
              <a:gd name="connsiteY7" fmla="*/ 1089928 h 1211031"/>
              <a:gd name="connsiteX8" fmla="*/ 0 w 5010912"/>
              <a:gd name="connsiteY8" fmla="*/ 121103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912" h="1211031">
                <a:moveTo>
                  <a:pt x="0" y="121103"/>
                </a:moveTo>
                <a:cubicBezTo>
                  <a:pt x="0" y="54220"/>
                  <a:pt x="54220" y="0"/>
                  <a:pt x="121103" y="0"/>
                </a:cubicBezTo>
                <a:lnTo>
                  <a:pt x="4889809" y="0"/>
                </a:lnTo>
                <a:cubicBezTo>
                  <a:pt x="4956692" y="0"/>
                  <a:pt x="5010912" y="54220"/>
                  <a:pt x="5010912" y="121103"/>
                </a:cubicBezTo>
                <a:lnTo>
                  <a:pt x="5010912" y="1089928"/>
                </a:lnTo>
                <a:cubicBezTo>
                  <a:pt x="5010912" y="1156811"/>
                  <a:pt x="4956692" y="1211031"/>
                  <a:pt x="4889809" y="1211031"/>
                </a:cubicBezTo>
                <a:lnTo>
                  <a:pt x="121103" y="1211031"/>
                </a:lnTo>
                <a:cubicBezTo>
                  <a:pt x="54220" y="1211031"/>
                  <a:pt x="0" y="1156811"/>
                  <a:pt x="0" y="1089928"/>
                </a:cubicBezTo>
                <a:lnTo>
                  <a:pt x="0" y="121103"/>
                </a:lnTo>
                <a:close/>
              </a:path>
            </a:pathLst>
          </a:custGeom>
        </p:spPr>
        <p:style>
          <a:lnRef idx="2">
            <a:schemeClr val="lt1">
              <a:hueOff val="0"/>
              <a:satOff val="0"/>
              <a:lumOff val="0"/>
              <a:alphaOff val="0"/>
            </a:schemeClr>
          </a:lnRef>
          <a:fillRef idx="1">
            <a:schemeClr val="accent5">
              <a:hueOff val="-23209"/>
              <a:satOff val="-3704"/>
              <a:lumOff val="-458"/>
              <a:alphaOff val="0"/>
            </a:schemeClr>
          </a:fillRef>
          <a:effectRef idx="0">
            <a:schemeClr val="accent5">
              <a:hueOff val="-23209"/>
              <a:satOff val="-3704"/>
              <a:lumOff val="-458"/>
              <a:alphaOff val="0"/>
            </a:schemeClr>
          </a:effectRef>
          <a:fontRef idx="minor">
            <a:schemeClr val="lt1"/>
          </a:fontRef>
        </p:style>
        <p:txBody>
          <a:bodyPr spcFirstLastPara="0" vert="horz" wrap="square" lIns="123100" tIns="123100" rIns="1329935" bIns="123100" numCol="1" spcCol="1270" anchor="ctr" anchorCtr="0">
            <a:noAutofit/>
          </a:bodyPr>
          <a:lstStyle/>
          <a:p>
            <a:pPr marL="0" lvl="0" indent="0" algn="l" defTabSz="1022350">
              <a:lnSpc>
                <a:spcPct val="90000"/>
              </a:lnSpc>
              <a:spcBef>
                <a:spcPct val="0"/>
              </a:spcBef>
              <a:spcAft>
                <a:spcPct val="35000"/>
              </a:spcAft>
              <a:buNone/>
            </a:pPr>
            <a:r>
              <a:rPr lang="en-US" sz="2300" b="1" kern="1200" dirty="0"/>
              <a:t>Independent monitor</a:t>
            </a:r>
          </a:p>
        </p:txBody>
      </p:sp>
      <p:sp>
        <p:nvSpPr>
          <p:cNvPr id="8" name="Freeform: Shape 7">
            <a:extLst>
              <a:ext uri="{FF2B5EF4-FFF2-40B4-BE49-F238E27FC236}">
                <a16:creationId xmlns:a16="http://schemas.microsoft.com/office/drawing/2014/main" id="{5A05033D-FE9A-4AA4-83FD-3C45A7C3C1C0}"/>
              </a:ext>
            </a:extLst>
          </p:cNvPr>
          <p:cNvSpPr/>
          <p:nvPr/>
        </p:nvSpPr>
        <p:spPr>
          <a:xfrm>
            <a:off x="5926272" y="3482829"/>
            <a:ext cx="5010912" cy="1211031"/>
          </a:xfrm>
          <a:custGeom>
            <a:avLst/>
            <a:gdLst>
              <a:gd name="connsiteX0" fmla="*/ 0 w 5010912"/>
              <a:gd name="connsiteY0" fmla="*/ 121103 h 1211031"/>
              <a:gd name="connsiteX1" fmla="*/ 121103 w 5010912"/>
              <a:gd name="connsiteY1" fmla="*/ 0 h 1211031"/>
              <a:gd name="connsiteX2" fmla="*/ 4889809 w 5010912"/>
              <a:gd name="connsiteY2" fmla="*/ 0 h 1211031"/>
              <a:gd name="connsiteX3" fmla="*/ 5010912 w 5010912"/>
              <a:gd name="connsiteY3" fmla="*/ 121103 h 1211031"/>
              <a:gd name="connsiteX4" fmla="*/ 5010912 w 5010912"/>
              <a:gd name="connsiteY4" fmla="*/ 1089928 h 1211031"/>
              <a:gd name="connsiteX5" fmla="*/ 4889809 w 5010912"/>
              <a:gd name="connsiteY5" fmla="*/ 1211031 h 1211031"/>
              <a:gd name="connsiteX6" fmla="*/ 121103 w 5010912"/>
              <a:gd name="connsiteY6" fmla="*/ 1211031 h 1211031"/>
              <a:gd name="connsiteX7" fmla="*/ 0 w 5010912"/>
              <a:gd name="connsiteY7" fmla="*/ 1089928 h 1211031"/>
              <a:gd name="connsiteX8" fmla="*/ 0 w 5010912"/>
              <a:gd name="connsiteY8" fmla="*/ 121103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912" h="1211031">
                <a:moveTo>
                  <a:pt x="0" y="121103"/>
                </a:moveTo>
                <a:cubicBezTo>
                  <a:pt x="0" y="54220"/>
                  <a:pt x="54220" y="0"/>
                  <a:pt x="121103" y="0"/>
                </a:cubicBezTo>
                <a:lnTo>
                  <a:pt x="4889809" y="0"/>
                </a:lnTo>
                <a:cubicBezTo>
                  <a:pt x="4956692" y="0"/>
                  <a:pt x="5010912" y="54220"/>
                  <a:pt x="5010912" y="121103"/>
                </a:cubicBezTo>
                <a:lnTo>
                  <a:pt x="5010912" y="1089928"/>
                </a:lnTo>
                <a:cubicBezTo>
                  <a:pt x="5010912" y="1156811"/>
                  <a:pt x="4956692" y="1211031"/>
                  <a:pt x="4889809" y="1211031"/>
                </a:cubicBezTo>
                <a:lnTo>
                  <a:pt x="121103" y="1211031"/>
                </a:lnTo>
                <a:cubicBezTo>
                  <a:pt x="54220" y="1211031"/>
                  <a:pt x="0" y="1156811"/>
                  <a:pt x="0" y="1089928"/>
                </a:cubicBezTo>
                <a:lnTo>
                  <a:pt x="0" y="121103"/>
                </a:lnTo>
                <a:close/>
              </a:path>
            </a:pathLst>
          </a:custGeom>
        </p:spPr>
        <p:style>
          <a:lnRef idx="2">
            <a:schemeClr val="lt1">
              <a:hueOff val="0"/>
              <a:satOff val="0"/>
              <a:lumOff val="0"/>
              <a:alphaOff val="0"/>
            </a:schemeClr>
          </a:lnRef>
          <a:fillRef idx="1">
            <a:schemeClr val="accent5">
              <a:hueOff val="-46417"/>
              <a:satOff val="-7409"/>
              <a:lumOff val="-915"/>
              <a:alphaOff val="0"/>
            </a:schemeClr>
          </a:fillRef>
          <a:effectRef idx="0">
            <a:schemeClr val="accent5">
              <a:hueOff val="-46417"/>
              <a:satOff val="-7409"/>
              <a:lumOff val="-915"/>
              <a:alphaOff val="0"/>
            </a:schemeClr>
          </a:effectRef>
          <a:fontRef idx="minor">
            <a:schemeClr val="lt1"/>
          </a:fontRef>
        </p:style>
        <p:txBody>
          <a:bodyPr spcFirstLastPara="0" vert="horz" wrap="square" lIns="123100" tIns="123100" rIns="1323671" bIns="123100" numCol="1" spcCol="1270" anchor="ctr" anchorCtr="0">
            <a:noAutofit/>
          </a:bodyPr>
          <a:lstStyle/>
          <a:p>
            <a:pPr marL="0" lvl="0" indent="0" algn="l" defTabSz="1022350">
              <a:lnSpc>
                <a:spcPct val="90000"/>
              </a:lnSpc>
              <a:spcBef>
                <a:spcPct val="0"/>
              </a:spcBef>
              <a:spcAft>
                <a:spcPct val="35000"/>
              </a:spcAft>
              <a:buNone/>
            </a:pPr>
            <a:r>
              <a:rPr lang="en-US" sz="2300" kern="1200" dirty="0"/>
              <a:t>Independent monitoring committee</a:t>
            </a:r>
          </a:p>
        </p:txBody>
      </p:sp>
      <p:sp>
        <p:nvSpPr>
          <p:cNvPr id="9" name="Freeform: Shape 8">
            <a:extLst>
              <a:ext uri="{FF2B5EF4-FFF2-40B4-BE49-F238E27FC236}">
                <a16:creationId xmlns:a16="http://schemas.microsoft.com/office/drawing/2014/main" id="{02C1E2B2-3CB7-47D9-9DD8-F6F53A71980B}"/>
              </a:ext>
            </a:extLst>
          </p:cNvPr>
          <p:cNvSpPr/>
          <p:nvPr/>
        </p:nvSpPr>
        <p:spPr>
          <a:xfrm>
            <a:off x="6345936" y="4914048"/>
            <a:ext cx="5010912" cy="1211031"/>
          </a:xfrm>
          <a:custGeom>
            <a:avLst/>
            <a:gdLst>
              <a:gd name="connsiteX0" fmla="*/ 0 w 5010912"/>
              <a:gd name="connsiteY0" fmla="*/ 121103 h 1211031"/>
              <a:gd name="connsiteX1" fmla="*/ 121103 w 5010912"/>
              <a:gd name="connsiteY1" fmla="*/ 0 h 1211031"/>
              <a:gd name="connsiteX2" fmla="*/ 4889809 w 5010912"/>
              <a:gd name="connsiteY2" fmla="*/ 0 h 1211031"/>
              <a:gd name="connsiteX3" fmla="*/ 5010912 w 5010912"/>
              <a:gd name="connsiteY3" fmla="*/ 121103 h 1211031"/>
              <a:gd name="connsiteX4" fmla="*/ 5010912 w 5010912"/>
              <a:gd name="connsiteY4" fmla="*/ 1089928 h 1211031"/>
              <a:gd name="connsiteX5" fmla="*/ 4889809 w 5010912"/>
              <a:gd name="connsiteY5" fmla="*/ 1211031 h 1211031"/>
              <a:gd name="connsiteX6" fmla="*/ 121103 w 5010912"/>
              <a:gd name="connsiteY6" fmla="*/ 1211031 h 1211031"/>
              <a:gd name="connsiteX7" fmla="*/ 0 w 5010912"/>
              <a:gd name="connsiteY7" fmla="*/ 1089928 h 1211031"/>
              <a:gd name="connsiteX8" fmla="*/ 0 w 5010912"/>
              <a:gd name="connsiteY8" fmla="*/ 121103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0912" h="1211031">
                <a:moveTo>
                  <a:pt x="0" y="121103"/>
                </a:moveTo>
                <a:cubicBezTo>
                  <a:pt x="0" y="54220"/>
                  <a:pt x="54220" y="0"/>
                  <a:pt x="121103" y="0"/>
                </a:cubicBezTo>
                <a:lnTo>
                  <a:pt x="4889809" y="0"/>
                </a:lnTo>
                <a:cubicBezTo>
                  <a:pt x="4956692" y="0"/>
                  <a:pt x="5010912" y="54220"/>
                  <a:pt x="5010912" y="121103"/>
                </a:cubicBezTo>
                <a:lnTo>
                  <a:pt x="5010912" y="1089928"/>
                </a:lnTo>
                <a:cubicBezTo>
                  <a:pt x="5010912" y="1156811"/>
                  <a:pt x="4956692" y="1211031"/>
                  <a:pt x="4889809" y="1211031"/>
                </a:cubicBezTo>
                <a:lnTo>
                  <a:pt x="121103" y="1211031"/>
                </a:lnTo>
                <a:cubicBezTo>
                  <a:pt x="54220" y="1211031"/>
                  <a:pt x="0" y="1156811"/>
                  <a:pt x="0" y="1089928"/>
                </a:cubicBezTo>
                <a:lnTo>
                  <a:pt x="0" y="121103"/>
                </a:lnTo>
                <a:close/>
              </a:path>
            </a:pathLst>
          </a:custGeom>
        </p:spPr>
        <p:style>
          <a:lnRef idx="2">
            <a:schemeClr val="lt1">
              <a:hueOff val="0"/>
              <a:satOff val="0"/>
              <a:lumOff val="0"/>
              <a:alphaOff val="0"/>
            </a:schemeClr>
          </a:lnRef>
          <a:fillRef idx="1">
            <a:schemeClr val="accent5">
              <a:hueOff val="-69626"/>
              <a:satOff val="-11113"/>
              <a:lumOff val="-1373"/>
              <a:alphaOff val="0"/>
            </a:schemeClr>
          </a:fillRef>
          <a:effectRef idx="0">
            <a:schemeClr val="accent5">
              <a:hueOff val="-69626"/>
              <a:satOff val="-11113"/>
              <a:lumOff val="-1373"/>
              <a:alphaOff val="0"/>
            </a:schemeClr>
          </a:effectRef>
          <a:fontRef idx="minor">
            <a:schemeClr val="lt1"/>
          </a:fontRef>
        </p:style>
        <p:txBody>
          <a:bodyPr spcFirstLastPara="0" vert="horz" wrap="square" lIns="123100" tIns="123100" rIns="1329935" bIns="12310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t>DSMB</a:t>
            </a:r>
            <a:r>
              <a:rPr lang="en-US" sz="2300" b="1" kern="1200" dirty="0"/>
              <a:t>/C  (Data Safety Monitoring Board/Committee)</a:t>
            </a:r>
          </a:p>
        </p:txBody>
      </p:sp>
      <p:sp>
        <p:nvSpPr>
          <p:cNvPr id="3" name="TextBox 2">
            <a:extLst>
              <a:ext uri="{FF2B5EF4-FFF2-40B4-BE49-F238E27FC236}">
                <a16:creationId xmlns:a16="http://schemas.microsoft.com/office/drawing/2014/main" id="{9DD55D76-7656-4695-B049-923F0344C6F4}"/>
              </a:ext>
            </a:extLst>
          </p:cNvPr>
          <p:cNvSpPr txBox="1"/>
          <p:nvPr/>
        </p:nvSpPr>
        <p:spPr>
          <a:xfrm>
            <a:off x="5067764" y="5407899"/>
            <a:ext cx="1317027" cy="369332"/>
          </a:xfrm>
          <a:prstGeom prst="rect">
            <a:avLst/>
          </a:prstGeom>
          <a:noFill/>
        </p:spPr>
        <p:txBody>
          <a:bodyPr wrap="none" rtlCol="0">
            <a:spAutoFit/>
          </a:bodyPr>
          <a:lstStyle/>
          <a:p>
            <a:r>
              <a:rPr lang="en-US" dirty="0">
                <a:highlight>
                  <a:srgbClr val="FFFF00"/>
                </a:highlight>
              </a:rPr>
              <a:t>Highest Risk</a:t>
            </a:r>
          </a:p>
        </p:txBody>
      </p:sp>
      <p:sp>
        <p:nvSpPr>
          <p:cNvPr id="4" name="TextBox 3">
            <a:extLst>
              <a:ext uri="{FF2B5EF4-FFF2-40B4-BE49-F238E27FC236}">
                <a16:creationId xmlns:a16="http://schemas.microsoft.com/office/drawing/2014/main" id="{969C2F21-E27B-4753-BF48-CB7015382B4A}"/>
              </a:ext>
            </a:extLst>
          </p:cNvPr>
          <p:cNvSpPr txBox="1"/>
          <p:nvPr/>
        </p:nvSpPr>
        <p:spPr>
          <a:xfrm>
            <a:off x="9096776" y="5378052"/>
            <a:ext cx="2106474" cy="646331"/>
          </a:xfrm>
          <a:prstGeom prst="rect">
            <a:avLst/>
          </a:prstGeom>
          <a:noFill/>
        </p:spPr>
        <p:txBody>
          <a:bodyPr wrap="non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FDA guidance </a:t>
            </a:r>
            <a:r>
              <a:rPr lang="en-US" b="1" dirty="0">
                <a:solidFill>
                  <a:schemeClr val="bg1"/>
                </a:solidFill>
                <a:hlinkClick r:id="rId3">
                  <a:extLst>
                    <a:ext uri="{A12FA001-AC4F-418D-AE19-62706E023703}">
                      <ahyp:hlinkClr xmlns:ahyp="http://schemas.microsoft.com/office/drawing/2018/hyperlinkcolor" val="tx"/>
                    </a:ext>
                  </a:extLst>
                </a:hlinkClick>
              </a:rPr>
              <a:t>DSMB</a:t>
            </a:r>
            <a:endParaRPr lang="en-US" b="1" dirty="0">
              <a:solidFill>
                <a:schemeClr val="bg1"/>
              </a:solidFill>
            </a:endParaRPr>
          </a:p>
          <a:p>
            <a:endParaRPr lang="en-US" dirty="0"/>
          </a:p>
        </p:txBody>
      </p:sp>
      <p:sp>
        <p:nvSpPr>
          <p:cNvPr id="6"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C93608B9-8D40-47A1-B128-D616EC3A92D6}" type="slidenum">
              <a:rPr lang="en-US" smtClean="0"/>
              <a:pPr>
                <a:spcAft>
                  <a:spcPts val="600"/>
                </a:spcAft>
              </a:pPr>
              <a:t>22</a:t>
            </a:fld>
            <a:endParaRPr lang="en-US"/>
          </a:p>
        </p:txBody>
      </p:sp>
      <p:sp>
        <p:nvSpPr>
          <p:cNvPr id="10" name="Freeform: Shape 9">
            <a:extLst>
              <a:ext uri="{FF2B5EF4-FFF2-40B4-BE49-F238E27FC236}">
                <a16:creationId xmlns:a16="http://schemas.microsoft.com/office/drawing/2014/main" id="{C50C60F5-F47A-485B-B9EA-BB6472A51D3A}"/>
              </a:ext>
              <a:ext uri="{C183D7F6-B498-43B3-948B-1728B52AA6E4}">
                <adec:decorative xmlns:adec="http://schemas.microsoft.com/office/drawing/2017/decorative" val="1"/>
              </a:ext>
            </a:extLst>
          </p:cNvPr>
          <p:cNvSpPr/>
          <p:nvPr/>
        </p:nvSpPr>
        <p:spPr>
          <a:xfrm>
            <a:off x="9316949" y="1547931"/>
            <a:ext cx="787170" cy="787170"/>
          </a:xfrm>
          <a:custGeom>
            <a:avLst/>
            <a:gdLst>
              <a:gd name="connsiteX0" fmla="*/ 0 w 787170"/>
              <a:gd name="connsiteY0" fmla="*/ 432944 h 787170"/>
              <a:gd name="connsiteX1" fmla="*/ 177113 w 787170"/>
              <a:gd name="connsiteY1" fmla="*/ 432944 h 787170"/>
              <a:gd name="connsiteX2" fmla="*/ 177113 w 787170"/>
              <a:gd name="connsiteY2" fmla="*/ 0 h 787170"/>
              <a:gd name="connsiteX3" fmla="*/ 610057 w 787170"/>
              <a:gd name="connsiteY3" fmla="*/ 0 h 787170"/>
              <a:gd name="connsiteX4" fmla="*/ 610057 w 787170"/>
              <a:gd name="connsiteY4" fmla="*/ 432944 h 787170"/>
              <a:gd name="connsiteX5" fmla="*/ 787170 w 787170"/>
              <a:gd name="connsiteY5" fmla="*/ 432944 h 787170"/>
              <a:gd name="connsiteX6" fmla="*/ 393585 w 787170"/>
              <a:gd name="connsiteY6" fmla="*/ 787170 h 787170"/>
              <a:gd name="connsiteX7" fmla="*/ 0 w 787170"/>
              <a:gd name="connsiteY7" fmla="*/ 432944 h 7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70" h="787170">
                <a:moveTo>
                  <a:pt x="0" y="432944"/>
                </a:moveTo>
                <a:lnTo>
                  <a:pt x="177113" y="432944"/>
                </a:lnTo>
                <a:lnTo>
                  <a:pt x="177113" y="0"/>
                </a:lnTo>
                <a:lnTo>
                  <a:pt x="610057" y="0"/>
                </a:lnTo>
                <a:lnTo>
                  <a:pt x="610057" y="432944"/>
                </a:lnTo>
                <a:lnTo>
                  <a:pt x="787170" y="432944"/>
                </a:lnTo>
                <a:lnTo>
                  <a:pt x="393585" y="787170"/>
                </a:lnTo>
                <a:lnTo>
                  <a:pt x="0" y="432944"/>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1563" tIns="44450" rIns="221563" bIns="239275"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
        <p:nvSpPr>
          <p:cNvPr id="11" name="Freeform: Shape 10">
            <a:extLst>
              <a:ext uri="{FF2B5EF4-FFF2-40B4-BE49-F238E27FC236}">
                <a16:creationId xmlns:a16="http://schemas.microsoft.com/office/drawing/2014/main" id="{7F2DC845-F344-4844-847D-BEE580E1C818}"/>
              </a:ext>
              <a:ext uri="{C183D7F6-B498-43B3-948B-1728B52AA6E4}">
                <adec:decorative xmlns:adec="http://schemas.microsoft.com/office/drawing/2017/decorative" val="1"/>
              </a:ext>
            </a:extLst>
          </p:cNvPr>
          <p:cNvSpPr/>
          <p:nvPr/>
        </p:nvSpPr>
        <p:spPr>
          <a:xfrm>
            <a:off x="9736613" y="2979150"/>
            <a:ext cx="787170" cy="787170"/>
          </a:xfrm>
          <a:custGeom>
            <a:avLst/>
            <a:gdLst>
              <a:gd name="connsiteX0" fmla="*/ 0 w 787170"/>
              <a:gd name="connsiteY0" fmla="*/ 432944 h 787170"/>
              <a:gd name="connsiteX1" fmla="*/ 177113 w 787170"/>
              <a:gd name="connsiteY1" fmla="*/ 432944 h 787170"/>
              <a:gd name="connsiteX2" fmla="*/ 177113 w 787170"/>
              <a:gd name="connsiteY2" fmla="*/ 0 h 787170"/>
              <a:gd name="connsiteX3" fmla="*/ 610057 w 787170"/>
              <a:gd name="connsiteY3" fmla="*/ 0 h 787170"/>
              <a:gd name="connsiteX4" fmla="*/ 610057 w 787170"/>
              <a:gd name="connsiteY4" fmla="*/ 432944 h 787170"/>
              <a:gd name="connsiteX5" fmla="*/ 787170 w 787170"/>
              <a:gd name="connsiteY5" fmla="*/ 432944 h 787170"/>
              <a:gd name="connsiteX6" fmla="*/ 393585 w 787170"/>
              <a:gd name="connsiteY6" fmla="*/ 787170 h 787170"/>
              <a:gd name="connsiteX7" fmla="*/ 0 w 787170"/>
              <a:gd name="connsiteY7" fmla="*/ 432944 h 7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70" h="787170">
                <a:moveTo>
                  <a:pt x="0" y="432944"/>
                </a:moveTo>
                <a:lnTo>
                  <a:pt x="177113" y="432944"/>
                </a:lnTo>
                <a:lnTo>
                  <a:pt x="177113" y="0"/>
                </a:lnTo>
                <a:lnTo>
                  <a:pt x="610057" y="0"/>
                </a:lnTo>
                <a:lnTo>
                  <a:pt x="610057" y="432944"/>
                </a:lnTo>
                <a:lnTo>
                  <a:pt x="787170" y="432944"/>
                </a:lnTo>
                <a:lnTo>
                  <a:pt x="393585" y="787170"/>
                </a:lnTo>
                <a:lnTo>
                  <a:pt x="0" y="432944"/>
                </a:lnTo>
                <a:close/>
              </a:path>
            </a:pathLst>
          </a:custGeom>
        </p:spPr>
        <p:style>
          <a:lnRef idx="2">
            <a:schemeClr val="accent5">
              <a:tint val="40000"/>
              <a:alpha val="90000"/>
              <a:hueOff val="0"/>
              <a:satOff val="0"/>
              <a:lumOff val="0"/>
              <a:alphaOff val="0"/>
            </a:schemeClr>
          </a:lnRef>
          <a:fillRef idx="1">
            <a:schemeClr val="accent5">
              <a:tint val="40000"/>
              <a:alpha val="90000"/>
              <a:hueOff val="-82998"/>
              <a:satOff val="-1332"/>
              <a:lumOff val="-205"/>
              <a:alphaOff val="0"/>
            </a:schemeClr>
          </a:fillRef>
          <a:effectRef idx="0">
            <a:schemeClr val="accent5">
              <a:tint val="40000"/>
              <a:alpha val="90000"/>
              <a:hueOff val="-82998"/>
              <a:satOff val="-1332"/>
              <a:lumOff val="-205"/>
              <a:alphaOff val="0"/>
            </a:schemeClr>
          </a:effectRef>
          <a:fontRef idx="minor">
            <a:schemeClr val="dk1">
              <a:hueOff val="0"/>
              <a:satOff val="0"/>
              <a:lumOff val="0"/>
              <a:alphaOff val="0"/>
            </a:schemeClr>
          </a:fontRef>
        </p:style>
        <p:txBody>
          <a:bodyPr spcFirstLastPara="0" vert="horz" wrap="square" lIns="221563" tIns="44450" rIns="221563" bIns="239275"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
        <p:nvSpPr>
          <p:cNvPr id="12" name="Freeform: Shape 11">
            <a:extLst>
              <a:ext uri="{FF2B5EF4-FFF2-40B4-BE49-F238E27FC236}">
                <a16:creationId xmlns:a16="http://schemas.microsoft.com/office/drawing/2014/main" id="{17A7EE2B-DF9B-43A4-9CDB-DA5A200FC9C0}"/>
              </a:ext>
              <a:ext uri="{C183D7F6-B498-43B3-948B-1728B52AA6E4}">
                <adec:decorative xmlns:adec="http://schemas.microsoft.com/office/drawing/2017/decorative" val="1"/>
              </a:ext>
            </a:extLst>
          </p:cNvPr>
          <p:cNvSpPr/>
          <p:nvPr/>
        </p:nvSpPr>
        <p:spPr>
          <a:xfrm>
            <a:off x="10150013" y="4410369"/>
            <a:ext cx="787170" cy="787170"/>
          </a:xfrm>
          <a:custGeom>
            <a:avLst/>
            <a:gdLst>
              <a:gd name="connsiteX0" fmla="*/ 0 w 787170"/>
              <a:gd name="connsiteY0" fmla="*/ 432944 h 787170"/>
              <a:gd name="connsiteX1" fmla="*/ 177113 w 787170"/>
              <a:gd name="connsiteY1" fmla="*/ 432944 h 787170"/>
              <a:gd name="connsiteX2" fmla="*/ 177113 w 787170"/>
              <a:gd name="connsiteY2" fmla="*/ 0 h 787170"/>
              <a:gd name="connsiteX3" fmla="*/ 610057 w 787170"/>
              <a:gd name="connsiteY3" fmla="*/ 0 h 787170"/>
              <a:gd name="connsiteX4" fmla="*/ 610057 w 787170"/>
              <a:gd name="connsiteY4" fmla="*/ 432944 h 787170"/>
              <a:gd name="connsiteX5" fmla="*/ 787170 w 787170"/>
              <a:gd name="connsiteY5" fmla="*/ 432944 h 787170"/>
              <a:gd name="connsiteX6" fmla="*/ 393585 w 787170"/>
              <a:gd name="connsiteY6" fmla="*/ 787170 h 787170"/>
              <a:gd name="connsiteX7" fmla="*/ 0 w 787170"/>
              <a:gd name="connsiteY7" fmla="*/ 432944 h 78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70" h="787170">
                <a:moveTo>
                  <a:pt x="0" y="432944"/>
                </a:moveTo>
                <a:lnTo>
                  <a:pt x="177113" y="432944"/>
                </a:lnTo>
                <a:lnTo>
                  <a:pt x="177113" y="0"/>
                </a:lnTo>
                <a:lnTo>
                  <a:pt x="610057" y="0"/>
                </a:lnTo>
                <a:lnTo>
                  <a:pt x="610057" y="432944"/>
                </a:lnTo>
                <a:lnTo>
                  <a:pt x="787170" y="432944"/>
                </a:lnTo>
                <a:lnTo>
                  <a:pt x="393585" y="787170"/>
                </a:lnTo>
                <a:lnTo>
                  <a:pt x="0" y="432944"/>
                </a:lnTo>
                <a:close/>
              </a:path>
            </a:pathLst>
          </a:custGeom>
        </p:spPr>
        <p:style>
          <a:lnRef idx="2">
            <a:schemeClr val="accent5">
              <a:tint val="40000"/>
              <a:alpha val="90000"/>
              <a:hueOff val="0"/>
              <a:satOff val="0"/>
              <a:lumOff val="0"/>
              <a:alphaOff val="0"/>
            </a:schemeClr>
          </a:lnRef>
          <a:fillRef idx="1">
            <a:schemeClr val="accent5">
              <a:tint val="40000"/>
              <a:alpha val="90000"/>
              <a:hueOff val="-165995"/>
              <a:satOff val="-2665"/>
              <a:lumOff val="-410"/>
              <a:alphaOff val="0"/>
            </a:schemeClr>
          </a:fillRef>
          <a:effectRef idx="0">
            <a:schemeClr val="accent5">
              <a:tint val="40000"/>
              <a:alpha val="90000"/>
              <a:hueOff val="-165995"/>
              <a:satOff val="-2665"/>
              <a:lumOff val="-410"/>
              <a:alphaOff val="0"/>
            </a:schemeClr>
          </a:effectRef>
          <a:fontRef idx="minor">
            <a:schemeClr val="dk1">
              <a:hueOff val="0"/>
              <a:satOff val="0"/>
              <a:lumOff val="0"/>
              <a:alphaOff val="0"/>
            </a:schemeClr>
          </a:fontRef>
        </p:style>
        <p:txBody>
          <a:bodyPr spcFirstLastPara="0" vert="horz" wrap="square" lIns="221563" tIns="44450" rIns="221563" bIns="239275"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Tree>
    <p:extLst>
      <p:ext uri="{BB962C8B-B14F-4D97-AF65-F5344CB8AC3E}">
        <p14:creationId xmlns:p14="http://schemas.microsoft.com/office/powerpoint/2010/main" val="2426889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5834" name="Rectangle 84583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836" name="Freeform: Shape 84583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7" name="Rectangle 5"/>
          <p:cNvSpPr>
            <a:spLocks noGrp="1" noChangeArrowheads="1"/>
          </p:cNvSpPr>
          <p:nvPr>
            <p:ph type="title"/>
          </p:nvPr>
        </p:nvSpPr>
        <p:spPr>
          <a:xfrm>
            <a:off x="686834" y="1153572"/>
            <a:ext cx="3200400" cy="4461163"/>
          </a:xfrm>
        </p:spPr>
        <p:txBody>
          <a:bodyPr>
            <a:normAutofit/>
          </a:bodyPr>
          <a:lstStyle/>
          <a:p>
            <a:r>
              <a:rPr lang="en-US" b="1">
                <a:solidFill>
                  <a:srgbClr val="FFFFFF"/>
                </a:solidFill>
              </a:rPr>
              <a:t>Data and Safety Monitoring Plans (DSMP):</a:t>
            </a:r>
          </a:p>
        </p:txBody>
      </p:sp>
      <p:sp>
        <p:nvSpPr>
          <p:cNvPr id="845838" name="Arc 8458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5829" name="Rectangle 6"/>
          <p:cNvSpPr>
            <a:spLocks noGrp="1" noChangeArrowheads="1"/>
          </p:cNvSpPr>
          <p:nvPr>
            <p:ph idx="1"/>
          </p:nvPr>
        </p:nvSpPr>
        <p:spPr>
          <a:xfrm>
            <a:off x="4319510" y="301918"/>
            <a:ext cx="6906491" cy="6267846"/>
          </a:xfrm>
        </p:spPr>
        <p:txBody>
          <a:bodyPr anchor="ctr">
            <a:normAutofit lnSpcReduction="10000"/>
          </a:bodyPr>
          <a:lstStyle/>
          <a:p>
            <a:pPr>
              <a:lnSpc>
                <a:spcPct val="98000"/>
              </a:lnSpc>
              <a:spcBef>
                <a:spcPts val="600"/>
              </a:spcBef>
              <a:buFont typeface="Wingdings" panose="05000000000000000000" pitchFamily="2" charset="2"/>
              <a:buChar char="§"/>
            </a:pPr>
            <a:endParaRPr lang="en-US" sz="3200" dirty="0">
              <a:ea typeface="Roboto" panose="020B0604020202020204" charset="0"/>
            </a:endParaRPr>
          </a:p>
          <a:p>
            <a:pPr>
              <a:lnSpc>
                <a:spcPct val="98000"/>
              </a:lnSpc>
              <a:spcBef>
                <a:spcPts val="600"/>
              </a:spcBef>
              <a:buFont typeface="Wingdings" panose="05000000000000000000" pitchFamily="2" charset="2"/>
              <a:buChar char="§"/>
            </a:pPr>
            <a:endParaRPr lang="en-US" sz="3200" b="1" dirty="0">
              <a:latin typeface="Roboto" panose="020B0604020202020204" charset="0"/>
              <a:ea typeface="Roboto" panose="020B0604020202020204" charset="0"/>
            </a:endParaRPr>
          </a:p>
          <a:p>
            <a:pPr>
              <a:lnSpc>
                <a:spcPct val="98000"/>
              </a:lnSpc>
              <a:spcBef>
                <a:spcPts val="600"/>
              </a:spcBef>
              <a:buFont typeface="Wingdings" panose="05000000000000000000" pitchFamily="2" charset="2"/>
              <a:buChar char="§"/>
            </a:pPr>
            <a:r>
              <a:rPr lang="en-US" sz="3200" b="1" dirty="0">
                <a:latin typeface="Roboto" panose="020B0604020202020204" charset="0"/>
                <a:ea typeface="Roboto" panose="020B0604020202020204" charset="0"/>
              </a:rPr>
              <a:t>All CTs must submit a DSM</a:t>
            </a:r>
            <a:r>
              <a:rPr lang="en-US" sz="3200" b="1" dirty="0">
                <a:highlight>
                  <a:srgbClr val="FFFF00"/>
                </a:highlight>
                <a:latin typeface="Roboto" panose="020B0604020202020204" charset="0"/>
                <a:ea typeface="Roboto" panose="020B0604020202020204" charset="0"/>
              </a:rPr>
              <a:t>P</a:t>
            </a:r>
            <a:r>
              <a:rPr lang="en-US" sz="3200" b="1" dirty="0">
                <a:latin typeface="Roboto" panose="020B0604020202020204" charset="0"/>
                <a:ea typeface="Roboto" panose="020B0604020202020204" charset="0"/>
              </a:rPr>
              <a:t> in the application which:</a:t>
            </a:r>
          </a:p>
          <a:p>
            <a:pPr>
              <a:lnSpc>
                <a:spcPct val="98000"/>
              </a:lnSpc>
              <a:spcBef>
                <a:spcPts val="600"/>
              </a:spcBef>
              <a:buFont typeface="Wingdings" panose="05000000000000000000" pitchFamily="2" charset="2"/>
              <a:buChar char="§"/>
            </a:pPr>
            <a:endParaRPr lang="en-US" sz="3200" b="1" dirty="0">
              <a:latin typeface="Roboto" panose="020B0604020202020204" charset="0"/>
              <a:ea typeface="Roboto" panose="020B0604020202020204" charset="0"/>
            </a:endParaRPr>
          </a:p>
          <a:p>
            <a:pPr lvl="1">
              <a:lnSpc>
                <a:spcPct val="98000"/>
              </a:lnSpc>
              <a:spcBef>
                <a:spcPts val="600"/>
              </a:spcBef>
              <a:buClr>
                <a:srgbClr val="00B050"/>
              </a:buClr>
              <a:buFont typeface="Wingdings" panose="05000000000000000000" pitchFamily="2" charset="2"/>
              <a:buChar char="§"/>
            </a:pPr>
            <a:r>
              <a:rPr lang="en-US" sz="3200" dirty="0">
                <a:latin typeface="Roboto" panose="020B0604020202020204" charset="0"/>
                <a:ea typeface="Roboto" panose="020B0604020202020204" charset="0"/>
              </a:rPr>
              <a:t>Addresses overall data and safety monitoring framework</a:t>
            </a:r>
          </a:p>
          <a:p>
            <a:pPr lvl="1">
              <a:lnSpc>
                <a:spcPct val="98000"/>
              </a:lnSpc>
              <a:spcBef>
                <a:spcPts val="600"/>
              </a:spcBef>
              <a:buClr>
                <a:srgbClr val="00B050"/>
              </a:buClr>
              <a:buFont typeface="Wingdings" panose="05000000000000000000" pitchFamily="2" charset="2"/>
              <a:buChar char="§"/>
            </a:pPr>
            <a:r>
              <a:rPr lang="en-US" sz="3200" dirty="0">
                <a:ea typeface="Roboto" panose="020B0604020202020204" charset="0"/>
              </a:rPr>
              <a:t>Identifies the monitor (e.g., PI, independent safety monitor, DSMB, etc.)</a:t>
            </a:r>
          </a:p>
          <a:p>
            <a:pPr lvl="1">
              <a:lnSpc>
                <a:spcPct val="98000"/>
              </a:lnSpc>
              <a:spcBef>
                <a:spcPts val="600"/>
              </a:spcBef>
              <a:buClr>
                <a:srgbClr val="00B050"/>
              </a:buClr>
              <a:buFont typeface="Wingdings" panose="05000000000000000000" pitchFamily="2" charset="2"/>
              <a:buChar char="§"/>
            </a:pPr>
            <a:r>
              <a:rPr lang="en-US" sz="3200" dirty="0">
                <a:latin typeface="Roboto" panose="020B0604020202020204" charset="0"/>
                <a:ea typeface="Roboto" panose="020B0604020202020204" charset="0"/>
              </a:rPr>
              <a:t>Describes procedures for adverse event reporting to IRB, FDA, and NIH</a:t>
            </a:r>
          </a:p>
          <a:p>
            <a:pPr>
              <a:lnSpc>
                <a:spcPct val="98000"/>
              </a:lnSpc>
              <a:spcBef>
                <a:spcPts val="600"/>
              </a:spcBef>
              <a:buFont typeface="Wingdings" panose="05000000000000000000" pitchFamily="2" charset="2"/>
              <a:buChar char="§"/>
            </a:pPr>
            <a:endParaRPr lang="en-US" sz="1400" dirty="0">
              <a:latin typeface="Roboto" panose="020B0604020202020204" charset="0"/>
              <a:ea typeface="Roboto" panose="020B0604020202020204" charset="0"/>
            </a:endParaRPr>
          </a:p>
          <a:p>
            <a:pPr>
              <a:lnSpc>
                <a:spcPct val="98000"/>
              </a:lnSpc>
              <a:spcBef>
                <a:spcPts val="600"/>
              </a:spcBef>
              <a:buFont typeface="Wingdings" panose="05000000000000000000" pitchFamily="2" charset="2"/>
              <a:buChar char="§"/>
            </a:pPr>
            <a:endParaRPr lang="en-US" sz="1400" dirty="0">
              <a:ea typeface="Roboto" panose="020B0604020202020204" charset="0"/>
            </a:endParaRPr>
          </a:p>
          <a:p>
            <a:pPr>
              <a:lnSpc>
                <a:spcPct val="98000"/>
              </a:lnSpc>
              <a:spcBef>
                <a:spcPts val="600"/>
              </a:spcBef>
            </a:pPr>
            <a:endParaRPr lang="en-US" sz="1400" dirty="0">
              <a:latin typeface="Roboto" panose="020B0604020202020204" charset="0"/>
              <a:ea typeface="Roboto" panose="020B0604020202020204" charset="0"/>
            </a:endParaRPr>
          </a:p>
          <a:p>
            <a:pPr>
              <a:lnSpc>
                <a:spcPct val="98000"/>
              </a:lnSpc>
              <a:spcBef>
                <a:spcPts val="600"/>
              </a:spcBef>
            </a:pPr>
            <a:endParaRPr lang="en-US" sz="1400" dirty="0">
              <a:latin typeface="Roboto" panose="020B0604020202020204" charset="0"/>
              <a:ea typeface="Roboto" panose="020B0604020202020204" charset="0"/>
            </a:endParaRPr>
          </a:p>
          <a:p>
            <a:pPr>
              <a:lnSpc>
                <a:spcPct val="98000"/>
              </a:lnSpc>
              <a:spcBef>
                <a:spcPts val="600"/>
              </a:spcBef>
            </a:pPr>
            <a:endParaRPr lang="en-US" sz="1400" dirty="0">
              <a:latin typeface="Roboto" panose="020B0604020202020204" charset="0"/>
              <a:ea typeface="Roboto" panose="020B0604020202020204" charset="0"/>
            </a:endParaRPr>
          </a:p>
          <a:p>
            <a:pPr marL="274320" lvl="1" indent="0">
              <a:lnSpc>
                <a:spcPct val="98000"/>
              </a:lnSpc>
              <a:buNone/>
            </a:pPr>
            <a:endParaRPr lang="en-US" sz="1400" b="1" dirty="0"/>
          </a:p>
        </p:txBody>
      </p:sp>
      <p:sp>
        <p:nvSpPr>
          <p:cNvPr id="6" name="Slide Number Placeholder 3"/>
          <p:cNvSpPr>
            <a:spLocks noGrp="1"/>
          </p:cNvSpPr>
          <p:nvPr>
            <p:ph type="sldNum" sz="quarter" idx="12"/>
          </p:nvPr>
        </p:nvSpPr>
        <p:spPr>
          <a:xfrm>
            <a:off x="11006800" y="6356349"/>
            <a:ext cx="627035" cy="365125"/>
          </a:xfrm>
        </p:spPr>
        <p:txBody>
          <a:bodyPr>
            <a:normAutofit/>
          </a:bodyPr>
          <a:lstStyle/>
          <a:p>
            <a:pPr>
              <a:spcAft>
                <a:spcPts val="600"/>
              </a:spcAft>
            </a:pPr>
            <a:fld id="{C93608B9-8D40-47A1-B128-D616EC3A92D6}" type="slidenum">
              <a:rPr lang="en-US"/>
              <a:pPr>
                <a:spcAft>
                  <a:spcPts val="600"/>
                </a:spcAft>
              </a:pPr>
              <a:t>23</a:t>
            </a:fld>
            <a:endParaRPr lang="en-US"/>
          </a:p>
        </p:txBody>
      </p:sp>
    </p:spTree>
    <p:extLst>
      <p:ext uri="{BB962C8B-B14F-4D97-AF65-F5344CB8AC3E}">
        <p14:creationId xmlns:p14="http://schemas.microsoft.com/office/powerpoint/2010/main" val="421792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a:xfrm>
            <a:off x="625225" y="349087"/>
            <a:ext cx="3808268" cy="5087071"/>
          </a:xfrm>
        </p:spPr>
        <p:txBody>
          <a:bodyPr>
            <a:normAutofit/>
          </a:bodyPr>
          <a:lstStyle/>
          <a:p>
            <a:r>
              <a:rPr lang="en-US" sz="4000" b="1" dirty="0">
                <a:solidFill>
                  <a:schemeClr val="accent5"/>
                </a:solidFill>
              </a:rPr>
              <a:t>Data and Safety Monitoring Boards/</a:t>
            </a:r>
            <a:br>
              <a:rPr lang="en-US" sz="4000" b="1" dirty="0">
                <a:solidFill>
                  <a:schemeClr val="accent5"/>
                </a:solidFill>
              </a:rPr>
            </a:br>
            <a:r>
              <a:rPr lang="en-US" sz="4000" b="1" dirty="0">
                <a:solidFill>
                  <a:schemeClr val="accent5"/>
                </a:solidFill>
              </a:rPr>
              <a:t>Committees (DSMB/C) generally required for:</a:t>
            </a:r>
          </a:p>
        </p:txBody>
      </p:sp>
      <p:sp>
        <p:nvSpPr>
          <p:cNvPr id="4" name="Freeform: Shape 3">
            <a:extLst>
              <a:ext uri="{FF2B5EF4-FFF2-40B4-BE49-F238E27FC236}">
                <a16:creationId xmlns:a16="http://schemas.microsoft.com/office/drawing/2014/main" id="{D1AE8C19-43D0-4F26-8A1E-B6AECE181D23}"/>
              </a:ext>
            </a:extLst>
          </p:cNvPr>
          <p:cNvSpPr/>
          <p:nvPr/>
        </p:nvSpPr>
        <p:spPr>
          <a:xfrm>
            <a:off x="5093208" y="693435"/>
            <a:ext cx="6263640" cy="2585700"/>
          </a:xfrm>
          <a:custGeom>
            <a:avLst/>
            <a:gdLst>
              <a:gd name="connsiteX0" fmla="*/ 0 w 6263640"/>
              <a:gd name="connsiteY0" fmla="*/ 430959 h 2585700"/>
              <a:gd name="connsiteX1" fmla="*/ 430959 w 6263640"/>
              <a:gd name="connsiteY1" fmla="*/ 0 h 2585700"/>
              <a:gd name="connsiteX2" fmla="*/ 5832681 w 6263640"/>
              <a:gd name="connsiteY2" fmla="*/ 0 h 2585700"/>
              <a:gd name="connsiteX3" fmla="*/ 6263640 w 6263640"/>
              <a:gd name="connsiteY3" fmla="*/ 430959 h 2585700"/>
              <a:gd name="connsiteX4" fmla="*/ 6263640 w 6263640"/>
              <a:gd name="connsiteY4" fmla="*/ 2154741 h 2585700"/>
              <a:gd name="connsiteX5" fmla="*/ 5832681 w 6263640"/>
              <a:gd name="connsiteY5" fmla="*/ 2585700 h 2585700"/>
              <a:gd name="connsiteX6" fmla="*/ 430959 w 6263640"/>
              <a:gd name="connsiteY6" fmla="*/ 2585700 h 2585700"/>
              <a:gd name="connsiteX7" fmla="*/ 0 w 6263640"/>
              <a:gd name="connsiteY7" fmla="*/ 2154741 h 2585700"/>
              <a:gd name="connsiteX8" fmla="*/ 0 w 6263640"/>
              <a:gd name="connsiteY8" fmla="*/ 430959 h 258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2585700">
                <a:moveTo>
                  <a:pt x="0" y="430959"/>
                </a:moveTo>
                <a:cubicBezTo>
                  <a:pt x="0" y="192947"/>
                  <a:pt x="192947" y="0"/>
                  <a:pt x="430959" y="0"/>
                </a:cubicBezTo>
                <a:lnTo>
                  <a:pt x="5832681" y="0"/>
                </a:lnTo>
                <a:cubicBezTo>
                  <a:pt x="6070693" y="0"/>
                  <a:pt x="6263640" y="192947"/>
                  <a:pt x="6263640" y="430959"/>
                </a:cubicBezTo>
                <a:lnTo>
                  <a:pt x="6263640" y="2154741"/>
                </a:lnTo>
                <a:cubicBezTo>
                  <a:pt x="6263640" y="2392753"/>
                  <a:pt x="6070693" y="2585700"/>
                  <a:pt x="5832681" y="2585700"/>
                </a:cubicBezTo>
                <a:lnTo>
                  <a:pt x="430959" y="2585700"/>
                </a:lnTo>
                <a:cubicBezTo>
                  <a:pt x="192947" y="2585700"/>
                  <a:pt x="0" y="2392753"/>
                  <a:pt x="0" y="2154741"/>
                </a:cubicBezTo>
                <a:lnTo>
                  <a:pt x="0" y="43095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73873" tIns="373873" rIns="373873" bIns="373873" numCol="1" spcCol="1270" anchor="ctr" anchorCtr="0">
            <a:noAutofit/>
          </a:bodyPr>
          <a:lstStyle/>
          <a:p>
            <a:pPr marL="0" lvl="0" indent="0" algn="l" defTabSz="2889250">
              <a:lnSpc>
                <a:spcPct val="90000"/>
              </a:lnSpc>
              <a:spcBef>
                <a:spcPct val="0"/>
              </a:spcBef>
              <a:spcAft>
                <a:spcPct val="35000"/>
              </a:spcAft>
              <a:buNone/>
            </a:pPr>
            <a:r>
              <a:rPr lang="en-US" sz="6500" kern="1200" dirty="0"/>
              <a:t>NIH-defined phase III trials</a:t>
            </a:r>
          </a:p>
        </p:txBody>
      </p:sp>
      <p:sp>
        <p:nvSpPr>
          <p:cNvPr id="5" name="Freeform: Shape 4">
            <a:extLst>
              <a:ext uri="{FF2B5EF4-FFF2-40B4-BE49-F238E27FC236}">
                <a16:creationId xmlns:a16="http://schemas.microsoft.com/office/drawing/2014/main" id="{5AF19B65-92AB-43C8-8A36-CDE80DC7948A}"/>
              </a:ext>
            </a:extLst>
          </p:cNvPr>
          <p:cNvSpPr/>
          <p:nvPr/>
        </p:nvSpPr>
        <p:spPr>
          <a:xfrm>
            <a:off x="5093208" y="3466335"/>
            <a:ext cx="6263640" cy="2585700"/>
          </a:xfrm>
          <a:custGeom>
            <a:avLst/>
            <a:gdLst>
              <a:gd name="connsiteX0" fmla="*/ 0 w 6263640"/>
              <a:gd name="connsiteY0" fmla="*/ 430959 h 2585700"/>
              <a:gd name="connsiteX1" fmla="*/ 430959 w 6263640"/>
              <a:gd name="connsiteY1" fmla="*/ 0 h 2585700"/>
              <a:gd name="connsiteX2" fmla="*/ 5832681 w 6263640"/>
              <a:gd name="connsiteY2" fmla="*/ 0 h 2585700"/>
              <a:gd name="connsiteX3" fmla="*/ 6263640 w 6263640"/>
              <a:gd name="connsiteY3" fmla="*/ 430959 h 2585700"/>
              <a:gd name="connsiteX4" fmla="*/ 6263640 w 6263640"/>
              <a:gd name="connsiteY4" fmla="*/ 2154741 h 2585700"/>
              <a:gd name="connsiteX5" fmla="*/ 5832681 w 6263640"/>
              <a:gd name="connsiteY5" fmla="*/ 2585700 h 2585700"/>
              <a:gd name="connsiteX6" fmla="*/ 430959 w 6263640"/>
              <a:gd name="connsiteY6" fmla="*/ 2585700 h 2585700"/>
              <a:gd name="connsiteX7" fmla="*/ 0 w 6263640"/>
              <a:gd name="connsiteY7" fmla="*/ 2154741 h 2585700"/>
              <a:gd name="connsiteX8" fmla="*/ 0 w 6263640"/>
              <a:gd name="connsiteY8" fmla="*/ 430959 h 258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2585700">
                <a:moveTo>
                  <a:pt x="0" y="430959"/>
                </a:moveTo>
                <a:cubicBezTo>
                  <a:pt x="0" y="192947"/>
                  <a:pt x="192947" y="0"/>
                  <a:pt x="430959" y="0"/>
                </a:cubicBezTo>
                <a:lnTo>
                  <a:pt x="5832681" y="0"/>
                </a:lnTo>
                <a:cubicBezTo>
                  <a:pt x="6070693" y="0"/>
                  <a:pt x="6263640" y="192947"/>
                  <a:pt x="6263640" y="430959"/>
                </a:cubicBezTo>
                <a:lnTo>
                  <a:pt x="6263640" y="2154741"/>
                </a:lnTo>
                <a:cubicBezTo>
                  <a:pt x="6263640" y="2392753"/>
                  <a:pt x="6070693" y="2585700"/>
                  <a:pt x="5832681" y="2585700"/>
                </a:cubicBezTo>
                <a:lnTo>
                  <a:pt x="430959" y="2585700"/>
                </a:lnTo>
                <a:cubicBezTo>
                  <a:pt x="192947" y="2585700"/>
                  <a:pt x="0" y="2392753"/>
                  <a:pt x="0" y="2154741"/>
                </a:cubicBezTo>
                <a:lnTo>
                  <a:pt x="0" y="430959"/>
                </a:lnTo>
                <a:close/>
              </a:path>
            </a:pathLst>
          </a:custGeom>
        </p:spPr>
        <p:style>
          <a:lnRef idx="2">
            <a:schemeClr val="lt1">
              <a:hueOff val="0"/>
              <a:satOff val="0"/>
              <a:lumOff val="0"/>
              <a:alphaOff val="0"/>
            </a:schemeClr>
          </a:lnRef>
          <a:fillRef idx="1">
            <a:schemeClr val="accent5">
              <a:hueOff val="-69626"/>
              <a:satOff val="-11113"/>
              <a:lumOff val="-1373"/>
              <a:alphaOff val="0"/>
            </a:schemeClr>
          </a:fillRef>
          <a:effectRef idx="0">
            <a:schemeClr val="accent5">
              <a:hueOff val="-69626"/>
              <a:satOff val="-11113"/>
              <a:lumOff val="-1373"/>
              <a:alphaOff val="0"/>
            </a:schemeClr>
          </a:effectRef>
          <a:fontRef idx="minor">
            <a:schemeClr val="lt1"/>
          </a:fontRef>
        </p:style>
        <p:txBody>
          <a:bodyPr spcFirstLastPara="0" vert="horz" wrap="square" lIns="373873" tIns="373873" rIns="373873" bIns="373873" numCol="1" spcCol="1270" anchor="ctr" anchorCtr="0">
            <a:noAutofit/>
          </a:bodyPr>
          <a:lstStyle/>
          <a:p>
            <a:pPr marL="0" lvl="0" indent="0" algn="l" defTabSz="2889250">
              <a:lnSpc>
                <a:spcPct val="90000"/>
              </a:lnSpc>
              <a:spcBef>
                <a:spcPct val="0"/>
              </a:spcBef>
              <a:spcAft>
                <a:spcPct val="35000"/>
              </a:spcAft>
              <a:buNone/>
            </a:pPr>
            <a:r>
              <a:rPr lang="en-US" sz="6500" kern="1200"/>
              <a:t>All multisite CTs</a:t>
            </a:r>
          </a:p>
        </p:txBody>
      </p:sp>
      <p:sp>
        <p:nvSpPr>
          <p:cNvPr id="11" name="TextBox 10">
            <a:extLst>
              <a:ext uri="{FF2B5EF4-FFF2-40B4-BE49-F238E27FC236}">
                <a16:creationId xmlns:a16="http://schemas.microsoft.com/office/drawing/2014/main" id="{B1B206BB-62C6-45AF-A1FF-727173DAB2DE}"/>
              </a:ext>
            </a:extLst>
          </p:cNvPr>
          <p:cNvSpPr txBox="1"/>
          <p:nvPr/>
        </p:nvSpPr>
        <p:spPr>
          <a:xfrm>
            <a:off x="625225" y="5585583"/>
            <a:ext cx="4662435" cy="923330"/>
          </a:xfrm>
          <a:prstGeom prst="rect">
            <a:avLst/>
          </a:prstGeom>
          <a:noFill/>
        </p:spPr>
        <p:txBody>
          <a:bodyPr wrap="square" rtlCol="0">
            <a:spAutoFit/>
          </a:bodyPr>
          <a:lstStyle/>
          <a:p>
            <a:r>
              <a:rPr lang="en-US" sz="3600" dirty="0">
                <a:solidFill>
                  <a:schemeClr val="accent2"/>
                </a:solidFill>
                <a:hlinkClick r:id="rId3">
                  <a:extLst>
                    <a:ext uri="{A12FA001-AC4F-418D-AE19-62706E023703}">
                      <ahyp:hlinkClr xmlns:ahyp="http://schemas.microsoft.com/office/drawing/2018/hyperlinkcolor" val="tx"/>
                    </a:ext>
                  </a:extLst>
                </a:hlinkClick>
              </a:rPr>
              <a:t>FDA guidance </a:t>
            </a:r>
            <a:r>
              <a:rPr lang="en-US" sz="3600" b="1" dirty="0">
                <a:solidFill>
                  <a:schemeClr val="accent2"/>
                </a:solidFill>
                <a:hlinkClick r:id="rId3">
                  <a:extLst>
                    <a:ext uri="{A12FA001-AC4F-418D-AE19-62706E023703}">
                      <ahyp:hlinkClr xmlns:ahyp="http://schemas.microsoft.com/office/drawing/2018/hyperlinkcolor" val="tx"/>
                    </a:ext>
                  </a:extLst>
                </a:hlinkClick>
              </a:rPr>
              <a:t>DSMB</a:t>
            </a:r>
            <a:endParaRPr lang="en-US" sz="3600" b="1" dirty="0">
              <a:solidFill>
                <a:schemeClr val="accent2"/>
              </a:solidFill>
            </a:endParaRPr>
          </a:p>
          <a:p>
            <a:endParaRPr lang="en-US" dirty="0"/>
          </a:p>
        </p:txBody>
      </p:sp>
      <p:sp>
        <p:nvSpPr>
          <p:cNvPr id="6"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C93608B9-8D40-47A1-B128-D616EC3A92D6}" type="slidenum">
              <a:rPr lang="en-US"/>
              <a:pPr>
                <a:spcAft>
                  <a:spcPts val="600"/>
                </a:spcAft>
              </a:pPr>
              <a:t>24</a:t>
            </a:fld>
            <a:endParaRPr lang="en-US"/>
          </a:p>
        </p:txBody>
      </p:sp>
    </p:spTree>
    <p:extLst>
      <p:ext uri="{BB962C8B-B14F-4D97-AF65-F5344CB8AC3E}">
        <p14:creationId xmlns:p14="http://schemas.microsoft.com/office/powerpoint/2010/main" val="3818891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F4F7A3-E1FE-4D20-8F5A-9C8A00E539B6}"/>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b="1" dirty="0">
                <a:solidFill>
                  <a:schemeClr val="bg1"/>
                </a:solidFill>
              </a:rPr>
              <a:t>What does the Data and Safety Monitoring Policy mean for you?</a:t>
            </a:r>
            <a:endParaRPr lang="en-US" sz="4000" b="1" kern="1200" dirty="0">
              <a:solidFill>
                <a:schemeClr val="bg1"/>
              </a:solidFill>
              <a:latin typeface="+mj-lt"/>
              <a:ea typeface="+mj-ea"/>
              <a:cs typeface="+mj-cs"/>
            </a:endParaRPr>
          </a:p>
        </p:txBody>
      </p:sp>
      <p:sp>
        <p:nvSpPr>
          <p:cNvPr id="4" name="TextBox 3">
            <a:extLst>
              <a:ext uri="{FF2B5EF4-FFF2-40B4-BE49-F238E27FC236}">
                <a16:creationId xmlns:a16="http://schemas.microsoft.com/office/drawing/2014/main" id="{8FD2F632-3492-4F1A-81F1-DA2E62BCD7D2}"/>
              </a:ext>
            </a:extLst>
          </p:cNvPr>
          <p:cNvSpPr txBox="1"/>
          <p:nvPr/>
        </p:nvSpPr>
        <p:spPr>
          <a:xfrm>
            <a:off x="1287119" y="2470725"/>
            <a:ext cx="10264696" cy="4018399"/>
          </a:xfrm>
          <a:prstGeom prst="rect">
            <a:avLst/>
          </a:prstGeom>
        </p:spPr>
        <p:txBody>
          <a:bodyPr vert="horz" lIns="91440" tIns="45720" rIns="91440" bIns="45720" rtlCol="0" anchor="ctr">
            <a:normAutofit/>
          </a:bodyPr>
          <a:lstStyle/>
          <a:p>
            <a:pPr>
              <a:spcBef>
                <a:spcPts val="600"/>
              </a:spcBef>
              <a:buFont typeface="Wingdings" panose="05000000000000000000" pitchFamily="2" charset="2"/>
              <a:buChar char="§"/>
            </a:pPr>
            <a:r>
              <a:rPr lang="en-US" sz="3000" dirty="0">
                <a:latin typeface="Roboto" panose="02000000000000000000" pitchFamily="2" charset="0"/>
                <a:ea typeface="Roboto" panose="02000000000000000000" pitchFamily="2" charset="0"/>
              </a:rPr>
              <a:t>Chose appropriate monitoring  (risk, complexity, and size)</a:t>
            </a:r>
          </a:p>
          <a:p>
            <a:pPr>
              <a:spcBef>
                <a:spcPts val="600"/>
              </a:spcBef>
              <a:buFont typeface="Wingdings" panose="05000000000000000000" pitchFamily="2" charset="2"/>
              <a:buChar char="§"/>
            </a:pPr>
            <a:r>
              <a:rPr lang="en-US" sz="3000" dirty="0">
                <a:latin typeface="Roboto" panose="02000000000000000000" pitchFamily="2" charset="0"/>
                <a:ea typeface="Roboto" panose="02000000000000000000" pitchFamily="2" charset="0"/>
              </a:rPr>
              <a:t>Use a DSM</a:t>
            </a:r>
            <a:r>
              <a:rPr lang="en-US" sz="3000" dirty="0">
                <a:highlight>
                  <a:srgbClr val="FFFF00"/>
                </a:highlight>
                <a:latin typeface="Roboto" panose="02000000000000000000" pitchFamily="2" charset="0"/>
                <a:ea typeface="Roboto" panose="02000000000000000000" pitchFamily="2" charset="0"/>
              </a:rPr>
              <a:t>B/C</a:t>
            </a:r>
            <a:r>
              <a:rPr lang="en-US" sz="3000" dirty="0">
                <a:latin typeface="Roboto" panose="02000000000000000000" pitchFamily="2" charset="0"/>
                <a:ea typeface="Roboto" panose="02000000000000000000" pitchFamily="2" charset="0"/>
              </a:rPr>
              <a:t> if required</a:t>
            </a:r>
          </a:p>
          <a:p>
            <a:pPr>
              <a:spcBef>
                <a:spcPts val="600"/>
              </a:spcBef>
              <a:buFont typeface="Wingdings" panose="05000000000000000000" pitchFamily="2" charset="2"/>
              <a:buChar char="§"/>
            </a:pPr>
            <a:r>
              <a:rPr lang="en-US" sz="3000" dirty="0">
                <a:latin typeface="Roboto" panose="02000000000000000000" pitchFamily="2" charset="0"/>
                <a:ea typeface="Roboto" panose="02000000000000000000" pitchFamily="2" charset="0"/>
              </a:rPr>
              <a:t>Submit an appropriate DSM</a:t>
            </a:r>
            <a:r>
              <a:rPr lang="en-US" sz="3000" dirty="0">
                <a:highlight>
                  <a:srgbClr val="FFFF00"/>
                </a:highlight>
                <a:latin typeface="Roboto" panose="02000000000000000000" pitchFamily="2" charset="0"/>
                <a:ea typeface="Roboto" panose="02000000000000000000" pitchFamily="2" charset="0"/>
              </a:rPr>
              <a:t>P</a:t>
            </a:r>
            <a:r>
              <a:rPr lang="en-US" sz="3000" dirty="0">
                <a:latin typeface="Roboto" panose="02000000000000000000" pitchFamily="2" charset="0"/>
                <a:ea typeface="Roboto" panose="02000000000000000000" pitchFamily="2" charset="0"/>
              </a:rPr>
              <a:t> with your application</a:t>
            </a:r>
          </a:p>
          <a:p>
            <a:pPr lvl="1">
              <a:spcBef>
                <a:spcPts val="600"/>
              </a:spcBef>
              <a:buFont typeface="Wingdings" panose="05000000000000000000" pitchFamily="2" charset="2"/>
              <a:buChar char="§"/>
            </a:pPr>
            <a:r>
              <a:rPr lang="en-US" sz="2800" dirty="0">
                <a:ea typeface="Roboto" panose="020B0604020202020204" charset="0"/>
              </a:rPr>
              <a:t>Monitor your study per the plan </a:t>
            </a:r>
          </a:p>
          <a:p>
            <a:pPr lvl="1">
              <a:spcBef>
                <a:spcPts val="600"/>
              </a:spcBef>
              <a:buFont typeface="Wingdings" panose="05000000000000000000" pitchFamily="2" charset="2"/>
              <a:buChar char="§"/>
            </a:pPr>
            <a:r>
              <a:rPr lang="en-US" sz="2800" dirty="0">
                <a:ea typeface="Roboto" panose="020B0604020202020204" charset="0"/>
              </a:rPr>
              <a:t>Report AEs as required by policy, regulations, and your plan</a:t>
            </a:r>
          </a:p>
          <a:p>
            <a:pPr lvl="1">
              <a:spcBef>
                <a:spcPts val="600"/>
              </a:spcBef>
              <a:buFont typeface="Wingdings" panose="05000000000000000000" pitchFamily="2" charset="2"/>
              <a:buChar char="§"/>
            </a:pPr>
            <a:r>
              <a:rPr lang="en-US" sz="2800" dirty="0">
                <a:ea typeface="Roboto" panose="020B0604020202020204" charset="0"/>
              </a:rPr>
              <a:t>Adherence is part of the Terms and Conditions of your award!</a:t>
            </a:r>
          </a:p>
          <a:p>
            <a:pPr lvl="1">
              <a:spcBef>
                <a:spcPts val="600"/>
              </a:spcBef>
              <a:buFont typeface="Wingdings" panose="05000000000000000000" pitchFamily="2" charset="2"/>
              <a:buChar char="§"/>
            </a:pPr>
            <a:endParaRPr lang="en-US" sz="2800" dirty="0">
              <a:ea typeface="Roboto" panose="020B0604020202020204" charset="0"/>
            </a:endParaRPr>
          </a:p>
        </p:txBody>
      </p:sp>
      <p:sp>
        <p:nvSpPr>
          <p:cNvPr id="3" name="Slide Number Placeholder 2">
            <a:extLst>
              <a:ext uri="{FF2B5EF4-FFF2-40B4-BE49-F238E27FC236}">
                <a16:creationId xmlns:a16="http://schemas.microsoft.com/office/drawing/2014/main" id="{4177A11E-8687-46CB-9DF8-2A0EEA88550E}"/>
              </a:ext>
            </a:extLst>
          </p:cNvPr>
          <p:cNvSpPr>
            <a:spLocks noGrp="1"/>
          </p:cNvSpPr>
          <p:nvPr>
            <p:ph type="sldNum" sz="quarter" idx="12"/>
          </p:nvPr>
        </p:nvSpPr>
        <p:spPr>
          <a:xfrm>
            <a:off x="10707624" y="6382512"/>
            <a:ext cx="685800" cy="320040"/>
          </a:xfrm>
        </p:spPr>
        <p:txBody>
          <a:bodyPr vert="horz" lIns="91440" tIns="45720" rIns="91440" bIns="45720" rtlCol="0" anchor="ctr">
            <a:normAutofit fontScale="92500"/>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5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t>SLIDE</a:t>
            </a:r>
            <a:r>
              <a:rPr kumimoji="0" lang="en-US" sz="900" b="0" i="0" u="none" strike="noStrike" kern="1200" cap="none" spc="10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t> |</a:t>
            </a: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t> </a:t>
            </a:r>
            <a:fld id="{A7DDB576-49B3-42E2-89EA-6E35EA8EF806}"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4375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0518-A732-44C6-A9A3-1D37632EBA74}"/>
              </a:ext>
            </a:extLst>
          </p:cNvPr>
          <p:cNvSpPr>
            <a:spLocks noGrp="1"/>
          </p:cNvSpPr>
          <p:nvPr>
            <p:ph type="title"/>
          </p:nvPr>
        </p:nvSpPr>
        <p:spPr>
          <a:xfrm>
            <a:off x="552450" y="431635"/>
            <a:ext cx="10610850" cy="1325563"/>
          </a:xfrm>
        </p:spPr>
        <p:txBody>
          <a:bodyPr/>
          <a:lstStyle/>
          <a:p>
            <a:r>
              <a:rPr lang="en-US" dirty="0"/>
              <a:t>Dissemination of NIH-Funded Clinical Trial Information</a:t>
            </a:r>
          </a:p>
        </p:txBody>
      </p:sp>
      <p:sp>
        <p:nvSpPr>
          <p:cNvPr id="3" name="Content Placeholder 2">
            <a:extLst>
              <a:ext uri="{FF2B5EF4-FFF2-40B4-BE49-F238E27FC236}">
                <a16:creationId xmlns:a16="http://schemas.microsoft.com/office/drawing/2014/main" id="{0B28E305-934F-4AD0-A28E-F95A889F55C4}"/>
              </a:ext>
            </a:extLst>
          </p:cNvPr>
          <p:cNvSpPr>
            <a:spLocks noGrp="1"/>
          </p:cNvSpPr>
          <p:nvPr>
            <p:ph idx="1"/>
          </p:nvPr>
        </p:nvSpPr>
        <p:spPr>
          <a:xfrm>
            <a:off x="1317994" y="2070893"/>
            <a:ext cx="9278257" cy="3905250"/>
          </a:xfrm>
        </p:spPr>
        <p:txBody>
          <a:bodyPr>
            <a:normAutofit/>
          </a:bodyPr>
          <a:lstStyle/>
          <a:p>
            <a:pPr>
              <a:buFont typeface="Wingdings" panose="05000000000000000000" pitchFamily="2" charset="2"/>
              <a:buChar char="§"/>
            </a:pPr>
            <a:r>
              <a:rPr lang="en-US" sz="3600" dirty="0">
                <a:hlinkClick r:id="rId3"/>
              </a:rPr>
              <a:t>NOT-OD-16-149</a:t>
            </a:r>
            <a:endParaRPr lang="en-US" sz="3600" dirty="0"/>
          </a:p>
          <a:p>
            <a:pPr>
              <a:buFont typeface="Wingdings" panose="05000000000000000000" pitchFamily="2" charset="2"/>
              <a:buChar char="§"/>
            </a:pPr>
            <a:r>
              <a:rPr lang="en-US" sz="3600" dirty="0"/>
              <a:t>Complementary to:</a:t>
            </a:r>
          </a:p>
          <a:p>
            <a:pPr lvl="1">
              <a:buFont typeface="Wingdings" panose="05000000000000000000" pitchFamily="2" charset="2"/>
              <a:buChar char="§"/>
            </a:pPr>
            <a:r>
              <a:rPr lang="en-US" sz="3200" dirty="0"/>
              <a:t>Statutory: section 402(j) of Public Health Services Act as amended by </a:t>
            </a:r>
            <a:r>
              <a:rPr lang="en-US" sz="3200" dirty="0">
                <a:hlinkClick r:id="rId4"/>
              </a:rPr>
              <a:t>FDAAA</a:t>
            </a:r>
            <a:endParaRPr lang="en-US" sz="3200" dirty="0"/>
          </a:p>
          <a:p>
            <a:pPr lvl="1">
              <a:buFont typeface="Wingdings" panose="05000000000000000000" pitchFamily="2" charset="2"/>
              <a:buChar char="§"/>
            </a:pPr>
            <a:r>
              <a:rPr lang="en-US" sz="3200" dirty="0"/>
              <a:t>Regulatory:  </a:t>
            </a:r>
            <a:r>
              <a:rPr lang="en-US" sz="3200" dirty="0">
                <a:hlinkClick r:id="rId5"/>
              </a:rPr>
              <a:t>42 CFR Part 11</a:t>
            </a:r>
            <a:endParaRPr lang="en-US" sz="3200" dirty="0"/>
          </a:p>
        </p:txBody>
      </p:sp>
      <p:pic>
        <p:nvPicPr>
          <p:cNvPr id="5" name="Picture 4" descr="A group of health care workers">
            <a:extLst>
              <a:ext uri="{FF2B5EF4-FFF2-40B4-BE49-F238E27FC236}">
                <a16:creationId xmlns:a16="http://schemas.microsoft.com/office/drawing/2014/main" id="{5548EC7A-0CD9-40B6-90CA-1E3A6037C108}"/>
              </a:ext>
            </a:extLst>
          </p:cNvPr>
          <p:cNvPicPr>
            <a:picLocks noChangeAspect="1"/>
          </p:cNvPicPr>
          <p:nvPr/>
        </p:nvPicPr>
        <p:blipFill>
          <a:blip r:embed="rId6"/>
          <a:stretch>
            <a:fillRect/>
          </a:stretch>
        </p:blipFill>
        <p:spPr>
          <a:xfrm>
            <a:off x="8750136" y="1128980"/>
            <a:ext cx="3127519" cy="1883827"/>
          </a:xfrm>
          <a:prstGeom prst="rect">
            <a:avLst/>
          </a:prstGeom>
        </p:spPr>
      </p:pic>
      <p:sp>
        <p:nvSpPr>
          <p:cNvPr id="4" name="Slide Number Placeholder 3">
            <a:extLst>
              <a:ext uri="{FF2B5EF4-FFF2-40B4-BE49-F238E27FC236}">
                <a16:creationId xmlns:a16="http://schemas.microsoft.com/office/drawing/2014/main" id="{9ADBA8F1-FF9D-48CC-9033-8F2C74035148}"/>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06094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0518-A732-44C6-A9A3-1D37632EBA74}"/>
              </a:ext>
            </a:extLst>
          </p:cNvPr>
          <p:cNvSpPr>
            <a:spLocks noGrp="1"/>
          </p:cNvSpPr>
          <p:nvPr>
            <p:ph type="title"/>
          </p:nvPr>
        </p:nvSpPr>
        <p:spPr>
          <a:xfrm>
            <a:off x="552450" y="431635"/>
            <a:ext cx="10610850" cy="1325563"/>
          </a:xfrm>
        </p:spPr>
        <p:txBody>
          <a:bodyPr/>
          <a:lstStyle/>
          <a:p>
            <a:r>
              <a:rPr lang="en-US" dirty="0"/>
              <a:t>Dissemination of NIH-Funded Clinical Trial Information</a:t>
            </a:r>
            <a:r>
              <a:rPr lang="en-US" dirty="0">
                <a:solidFill>
                  <a:schemeClr val="bg1"/>
                </a:solidFill>
              </a:rPr>
              <a:t>.2</a:t>
            </a:r>
          </a:p>
        </p:txBody>
      </p:sp>
      <p:sp>
        <p:nvSpPr>
          <p:cNvPr id="3" name="Content Placeholder 2">
            <a:extLst>
              <a:ext uri="{FF2B5EF4-FFF2-40B4-BE49-F238E27FC236}">
                <a16:creationId xmlns:a16="http://schemas.microsoft.com/office/drawing/2014/main" id="{0B28E305-934F-4AD0-A28E-F95A889F55C4}"/>
              </a:ext>
            </a:extLst>
          </p:cNvPr>
          <p:cNvSpPr>
            <a:spLocks noGrp="1"/>
          </p:cNvSpPr>
          <p:nvPr>
            <p:ph idx="1"/>
          </p:nvPr>
        </p:nvSpPr>
        <p:spPr>
          <a:xfrm>
            <a:off x="737801" y="1825980"/>
            <a:ext cx="9283528" cy="4600385"/>
          </a:xfrm>
        </p:spPr>
        <p:txBody>
          <a:bodyPr>
            <a:normAutofit fontScale="92500" lnSpcReduction="20000"/>
          </a:bodyPr>
          <a:lstStyle/>
          <a:p>
            <a:pPr>
              <a:buFont typeface="Wingdings" panose="05000000000000000000" pitchFamily="2" charset="2"/>
              <a:buChar char="§"/>
            </a:pPr>
            <a:r>
              <a:rPr lang="en-US" sz="3900" dirty="0"/>
              <a:t>All NIH defined CTs to register and report results in </a:t>
            </a:r>
            <a:r>
              <a:rPr lang="en-US" sz="3900" dirty="0">
                <a:hlinkClick r:id="rId3"/>
              </a:rPr>
              <a:t>ClinicalTrials.gov</a:t>
            </a:r>
            <a:endParaRPr lang="en-US" sz="3900" dirty="0"/>
          </a:p>
          <a:p>
            <a:pPr>
              <a:buFont typeface="Wingdings" panose="05000000000000000000" pitchFamily="2" charset="2"/>
              <a:buChar char="§"/>
            </a:pPr>
            <a:r>
              <a:rPr lang="en-US" sz="3900" dirty="0"/>
              <a:t>Regardless of:</a:t>
            </a:r>
          </a:p>
          <a:p>
            <a:pPr lvl="1">
              <a:buFont typeface="Wingdings" panose="05000000000000000000" pitchFamily="2" charset="2"/>
              <a:buChar char="§"/>
            </a:pPr>
            <a:r>
              <a:rPr lang="en-US" dirty="0"/>
              <a:t>Study Phase</a:t>
            </a:r>
          </a:p>
          <a:p>
            <a:pPr lvl="1">
              <a:buFont typeface="Wingdings" panose="05000000000000000000" pitchFamily="2" charset="2"/>
              <a:buChar char="§"/>
            </a:pPr>
            <a:r>
              <a:rPr lang="en-US" dirty="0"/>
              <a:t>Type of intervention</a:t>
            </a:r>
          </a:p>
          <a:p>
            <a:pPr lvl="1">
              <a:buFont typeface="Wingdings" panose="05000000000000000000" pitchFamily="2" charset="2"/>
              <a:buChar char="§"/>
            </a:pPr>
            <a:r>
              <a:rPr lang="en-US" dirty="0"/>
              <a:t>Subject to regulation</a:t>
            </a:r>
            <a:endParaRPr lang="en-US" sz="3800" dirty="0"/>
          </a:p>
          <a:p>
            <a:pPr>
              <a:buFont typeface="Wingdings" panose="05000000000000000000" pitchFamily="2" charset="2"/>
              <a:buChar char="§"/>
            </a:pPr>
            <a:r>
              <a:rPr lang="en-US" sz="3900" dirty="0">
                <a:hlinkClick r:id="rId4"/>
              </a:rPr>
              <a:t>NIH Grants Website regarding CT Registration and Results Reporting</a:t>
            </a:r>
            <a:endParaRPr lang="en-US" sz="3900" dirty="0"/>
          </a:p>
        </p:txBody>
      </p:sp>
      <p:pic>
        <p:nvPicPr>
          <p:cNvPr id="5" name="Picture 4" descr="A group of health care workers">
            <a:extLst>
              <a:ext uri="{FF2B5EF4-FFF2-40B4-BE49-F238E27FC236}">
                <a16:creationId xmlns:a16="http://schemas.microsoft.com/office/drawing/2014/main" id="{5548EC7A-0CD9-40B6-90CA-1E3A6037C108}"/>
              </a:ext>
            </a:extLst>
          </p:cNvPr>
          <p:cNvPicPr>
            <a:picLocks noChangeAspect="1"/>
          </p:cNvPicPr>
          <p:nvPr/>
        </p:nvPicPr>
        <p:blipFill>
          <a:blip r:embed="rId5"/>
          <a:stretch>
            <a:fillRect/>
          </a:stretch>
        </p:blipFill>
        <p:spPr>
          <a:xfrm>
            <a:off x="8871675" y="1314343"/>
            <a:ext cx="3127519" cy="1883827"/>
          </a:xfrm>
          <a:prstGeom prst="rect">
            <a:avLst/>
          </a:prstGeom>
        </p:spPr>
      </p:pic>
      <p:sp>
        <p:nvSpPr>
          <p:cNvPr id="4" name="Slide Number Placeholder 3">
            <a:extLst>
              <a:ext uri="{FF2B5EF4-FFF2-40B4-BE49-F238E27FC236}">
                <a16:creationId xmlns:a16="http://schemas.microsoft.com/office/drawing/2014/main" id="{9ADBA8F1-FF9D-48CC-9033-8F2C74035148}"/>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27</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784451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40518-A732-44C6-A9A3-1D37632EBA74}"/>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CT Registration and Results Reporting Policy requires: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B28E305-934F-4AD0-A28E-F95A889F55C4}"/>
              </a:ext>
            </a:extLst>
          </p:cNvPr>
          <p:cNvSpPr>
            <a:spLocks noGrp="1"/>
          </p:cNvSpPr>
          <p:nvPr>
            <p:ph idx="1"/>
          </p:nvPr>
        </p:nvSpPr>
        <p:spPr>
          <a:xfrm>
            <a:off x="4038601" y="215643"/>
            <a:ext cx="7466565" cy="6176963"/>
          </a:xfrm>
        </p:spPr>
        <p:txBody>
          <a:bodyPr anchor="ctr">
            <a:normAutofit/>
          </a:bodyPr>
          <a:lstStyle/>
          <a:p>
            <a:pPr lvl="1">
              <a:lnSpc>
                <a:spcPct val="98000"/>
              </a:lnSpc>
              <a:spcBef>
                <a:spcPts val="1800"/>
              </a:spcBef>
              <a:buClr>
                <a:srgbClr val="70AD47"/>
              </a:buClr>
              <a:buFont typeface="Wingdings" panose="05000000000000000000" pitchFamily="2" charset="2"/>
              <a:buChar char="§"/>
            </a:pPr>
            <a:r>
              <a:rPr lang="en-US" sz="2800" b="1" u="sng" dirty="0">
                <a:solidFill>
                  <a:schemeClr val="accent2"/>
                </a:solidFill>
              </a:rPr>
              <a:t>Submitting a PLAN in the application </a:t>
            </a:r>
            <a:r>
              <a:rPr lang="en-US" sz="2800" b="1" dirty="0"/>
              <a:t>– </a:t>
            </a:r>
            <a:r>
              <a:rPr lang="en-US" sz="2800" dirty="0"/>
              <a:t>outlining compliance with the policy - becomes part of Terms and Conditions!</a:t>
            </a:r>
          </a:p>
          <a:p>
            <a:pPr lvl="1">
              <a:lnSpc>
                <a:spcPct val="98000"/>
              </a:lnSpc>
              <a:spcBef>
                <a:spcPts val="1800"/>
              </a:spcBef>
              <a:buClr>
                <a:srgbClr val="70AD47"/>
              </a:buClr>
              <a:buFont typeface="Wingdings" panose="05000000000000000000" pitchFamily="2" charset="2"/>
              <a:buChar char="§"/>
            </a:pPr>
            <a:r>
              <a:rPr lang="en-US" sz="2800" b="1" u="sng" dirty="0">
                <a:solidFill>
                  <a:schemeClr val="accent2"/>
                </a:solidFill>
              </a:rPr>
              <a:t>Including a statement in the CT consent forms</a:t>
            </a:r>
            <a:r>
              <a:rPr lang="en-US" sz="2800" b="1" u="sng" dirty="0"/>
              <a:t> </a:t>
            </a:r>
            <a:r>
              <a:rPr lang="en-US" sz="2800" b="1" dirty="0"/>
              <a:t>– </a:t>
            </a:r>
            <a:r>
              <a:rPr lang="en-US" sz="2800" dirty="0"/>
              <a:t>RE posting of CT information at ClinicalTrials.gov</a:t>
            </a:r>
          </a:p>
          <a:p>
            <a:pPr lvl="1">
              <a:lnSpc>
                <a:spcPct val="98000"/>
              </a:lnSpc>
              <a:spcBef>
                <a:spcPts val="1800"/>
              </a:spcBef>
              <a:buClr>
                <a:srgbClr val="70AD47"/>
              </a:buClr>
              <a:buFont typeface="Wingdings" panose="05000000000000000000" pitchFamily="2" charset="2"/>
              <a:buChar char="§"/>
            </a:pPr>
            <a:r>
              <a:rPr lang="en-US" sz="2800" b="1" u="sng" dirty="0">
                <a:solidFill>
                  <a:schemeClr val="accent2"/>
                </a:solidFill>
              </a:rPr>
              <a:t>REGISTERING</a:t>
            </a:r>
            <a:r>
              <a:rPr lang="en-US" sz="2800" u="sng" dirty="0">
                <a:solidFill>
                  <a:schemeClr val="accent2"/>
                </a:solidFill>
              </a:rPr>
              <a:t> </a:t>
            </a:r>
            <a:r>
              <a:rPr lang="en-US" sz="2800" b="1" u="sng" dirty="0">
                <a:solidFill>
                  <a:schemeClr val="accent2"/>
                </a:solidFill>
              </a:rPr>
              <a:t>in ClinicalTrials.gov </a:t>
            </a:r>
            <a:r>
              <a:rPr lang="en-US" sz="2800" dirty="0"/>
              <a:t>- </a:t>
            </a:r>
            <a:r>
              <a:rPr lang="en-US" sz="2800" b="1" dirty="0"/>
              <a:t>no later than </a:t>
            </a:r>
            <a:r>
              <a:rPr lang="en-US" sz="2800" b="1" u="sng" dirty="0"/>
              <a:t>21 days </a:t>
            </a:r>
            <a:r>
              <a:rPr lang="en-US" sz="2800" b="1" dirty="0"/>
              <a:t>after enrolling the first participant</a:t>
            </a:r>
          </a:p>
          <a:p>
            <a:pPr lvl="1">
              <a:lnSpc>
                <a:spcPct val="98000"/>
              </a:lnSpc>
              <a:spcBef>
                <a:spcPts val="1800"/>
              </a:spcBef>
              <a:buClr>
                <a:srgbClr val="70AD47"/>
              </a:buClr>
              <a:buFont typeface="Wingdings" panose="05000000000000000000" pitchFamily="2" charset="2"/>
              <a:buChar char="§"/>
            </a:pPr>
            <a:r>
              <a:rPr lang="en-US" sz="2800" b="1" u="sng" dirty="0">
                <a:solidFill>
                  <a:schemeClr val="accent2"/>
                </a:solidFill>
              </a:rPr>
              <a:t>REPORTING</a:t>
            </a:r>
            <a:r>
              <a:rPr lang="en-US" sz="2800" u="sng" dirty="0">
                <a:solidFill>
                  <a:schemeClr val="accent2"/>
                </a:solidFill>
              </a:rPr>
              <a:t> </a:t>
            </a:r>
            <a:r>
              <a:rPr lang="en-US" sz="2800" b="1" u="sng" dirty="0">
                <a:solidFill>
                  <a:schemeClr val="accent2"/>
                </a:solidFill>
              </a:rPr>
              <a:t>summary results ClinicalTrials.gov </a:t>
            </a:r>
            <a:r>
              <a:rPr lang="en-US" sz="2800" dirty="0"/>
              <a:t>– </a:t>
            </a:r>
            <a:r>
              <a:rPr lang="en-US" sz="2800" b="1" dirty="0"/>
              <a:t>no later than </a:t>
            </a:r>
            <a:r>
              <a:rPr lang="en-US" sz="2800" b="1" u="sng" dirty="0"/>
              <a:t>one year </a:t>
            </a:r>
            <a:r>
              <a:rPr lang="en-US" sz="2800" b="1" dirty="0"/>
              <a:t>after primary completion date</a:t>
            </a:r>
          </a:p>
          <a:p>
            <a:pPr lvl="1">
              <a:lnSpc>
                <a:spcPct val="98000"/>
              </a:lnSpc>
            </a:pPr>
            <a:endParaRPr lang="en-US" sz="2500" dirty="0"/>
          </a:p>
        </p:txBody>
      </p:sp>
      <p:sp>
        <p:nvSpPr>
          <p:cNvPr id="4" name="Slide Number Placeholder 3">
            <a:extLst>
              <a:ext uri="{FF2B5EF4-FFF2-40B4-BE49-F238E27FC236}">
                <a16:creationId xmlns:a16="http://schemas.microsoft.com/office/drawing/2014/main" id="{9ADBA8F1-FF9D-48CC-9033-8F2C74035148}"/>
              </a:ext>
            </a:extLst>
          </p:cNvPr>
          <p:cNvSpPr>
            <a:spLocks noGrp="1"/>
          </p:cNvSpPr>
          <p:nvPr>
            <p:ph type="sldNum" sz="quarter" idx="12"/>
          </p:nvPr>
        </p:nvSpPr>
        <p:spPr>
          <a:xfrm>
            <a:off x="10771249" y="6266656"/>
            <a:ext cx="1165100" cy="375701"/>
          </a:xfrm>
        </p:spPr>
        <p:txBody>
          <a:bodyPr>
            <a:normAutofit/>
          </a:bodyPr>
          <a:lstStyle/>
          <a:p>
            <a:pPr>
              <a:spcAft>
                <a:spcPts val="600"/>
              </a:spcAft>
            </a:pPr>
            <a:r>
              <a:rPr lang="en-US" spc="50" dirty="0">
                <a:latin typeface="Roboto light" panose="02000000000000000000" pitchFamily="2" charset="0"/>
                <a:ea typeface="Roboto light" panose="02000000000000000000" pitchFamily="2" charset="0"/>
                <a:cs typeface="Open Sans" panose="020B0606030504020204" pitchFamily="34" charset="0"/>
              </a:rPr>
              <a:t>SLIDE</a:t>
            </a:r>
            <a:r>
              <a:rPr lang="en-US" spc="100" dirty="0">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28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658620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B40518-A732-44C6-A9A3-1D37632EBA74}"/>
              </a:ext>
            </a:extLst>
          </p:cNvPr>
          <p:cNvSpPr>
            <a:spLocks noGrp="1"/>
          </p:cNvSpPr>
          <p:nvPr>
            <p:ph type="title"/>
          </p:nvPr>
        </p:nvSpPr>
        <p:spPr>
          <a:xfrm>
            <a:off x="524741" y="620392"/>
            <a:ext cx="3808268" cy="5504688"/>
          </a:xfrm>
        </p:spPr>
        <p:txBody>
          <a:bodyPr>
            <a:normAutofit/>
          </a:bodyPr>
          <a:lstStyle/>
          <a:p>
            <a:r>
              <a:rPr lang="en-US" sz="3800" dirty="0">
                <a:solidFill>
                  <a:schemeClr val="bg1"/>
                </a:solidFill>
              </a:rPr>
              <a:t>Potential Consequences for Non Compliance </a:t>
            </a:r>
          </a:p>
        </p:txBody>
      </p:sp>
      <p:sp>
        <p:nvSpPr>
          <p:cNvPr id="8" name="Freeform: Shape 7">
            <a:extLst>
              <a:ext uri="{FF2B5EF4-FFF2-40B4-BE49-F238E27FC236}">
                <a16:creationId xmlns:a16="http://schemas.microsoft.com/office/drawing/2014/main" id="{F3553ABE-7773-4AD4-AC0E-E9D33A4EFB05}"/>
              </a:ext>
            </a:extLst>
          </p:cNvPr>
          <p:cNvSpPr/>
          <p:nvPr/>
        </p:nvSpPr>
        <p:spPr>
          <a:xfrm>
            <a:off x="5432180" y="4606090"/>
            <a:ext cx="6356840" cy="1803806"/>
          </a:xfrm>
          <a:custGeom>
            <a:avLst/>
            <a:gdLst>
              <a:gd name="connsiteX0" fmla="*/ 0 w 6263640"/>
              <a:gd name="connsiteY0" fmla="*/ 293286 h 1759680"/>
              <a:gd name="connsiteX1" fmla="*/ 293286 w 6263640"/>
              <a:gd name="connsiteY1" fmla="*/ 0 h 1759680"/>
              <a:gd name="connsiteX2" fmla="*/ 5970354 w 6263640"/>
              <a:gd name="connsiteY2" fmla="*/ 0 h 1759680"/>
              <a:gd name="connsiteX3" fmla="*/ 6263640 w 6263640"/>
              <a:gd name="connsiteY3" fmla="*/ 293286 h 1759680"/>
              <a:gd name="connsiteX4" fmla="*/ 6263640 w 6263640"/>
              <a:gd name="connsiteY4" fmla="*/ 1466394 h 1759680"/>
              <a:gd name="connsiteX5" fmla="*/ 5970354 w 6263640"/>
              <a:gd name="connsiteY5" fmla="*/ 1759680 h 1759680"/>
              <a:gd name="connsiteX6" fmla="*/ 293286 w 6263640"/>
              <a:gd name="connsiteY6" fmla="*/ 1759680 h 1759680"/>
              <a:gd name="connsiteX7" fmla="*/ 0 w 6263640"/>
              <a:gd name="connsiteY7" fmla="*/ 1466394 h 1759680"/>
              <a:gd name="connsiteX8" fmla="*/ 0 w 6263640"/>
              <a:gd name="connsiteY8" fmla="*/ 293286 h 17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759680">
                <a:moveTo>
                  <a:pt x="0" y="293286"/>
                </a:moveTo>
                <a:cubicBezTo>
                  <a:pt x="0" y="131309"/>
                  <a:pt x="131309" y="0"/>
                  <a:pt x="293286" y="0"/>
                </a:cubicBezTo>
                <a:lnTo>
                  <a:pt x="5970354" y="0"/>
                </a:lnTo>
                <a:cubicBezTo>
                  <a:pt x="6132331" y="0"/>
                  <a:pt x="6263640" y="131309"/>
                  <a:pt x="6263640" y="293286"/>
                </a:cubicBezTo>
                <a:lnTo>
                  <a:pt x="6263640" y="1466394"/>
                </a:lnTo>
                <a:cubicBezTo>
                  <a:pt x="6263640" y="1628371"/>
                  <a:pt x="6132331" y="1759680"/>
                  <a:pt x="5970354" y="1759680"/>
                </a:cubicBezTo>
                <a:lnTo>
                  <a:pt x="293286" y="1759680"/>
                </a:lnTo>
                <a:cubicBezTo>
                  <a:pt x="131309" y="1759680"/>
                  <a:pt x="0" y="1628371"/>
                  <a:pt x="0" y="1466394"/>
                </a:cubicBezTo>
                <a:lnTo>
                  <a:pt x="0" y="293286"/>
                </a:lnTo>
                <a:close/>
              </a:path>
            </a:pathLst>
          </a:custGeom>
        </p:spPr>
        <p:style>
          <a:lnRef idx="2">
            <a:schemeClr val="lt1">
              <a:hueOff val="0"/>
              <a:satOff val="0"/>
              <a:lumOff val="0"/>
              <a:alphaOff val="0"/>
            </a:schemeClr>
          </a:lnRef>
          <a:fillRef idx="1">
            <a:schemeClr val="accent5">
              <a:hueOff val="-34813"/>
              <a:satOff val="-5556"/>
              <a:lumOff val="-687"/>
              <a:alphaOff val="0"/>
            </a:schemeClr>
          </a:fillRef>
          <a:effectRef idx="0">
            <a:schemeClr val="accent5">
              <a:hueOff val="-34813"/>
              <a:satOff val="-5556"/>
              <a:lumOff val="-687"/>
              <a:alphaOff val="0"/>
            </a:schemeClr>
          </a:effectRef>
          <a:fontRef idx="minor">
            <a:schemeClr val="lt1"/>
          </a:fontRef>
        </p:style>
        <p:txBody>
          <a:bodyPr spcFirstLastPara="0" vert="horz" wrap="square" lIns="207820" tIns="207820" rIns="207820" bIns="207820" numCol="1" spcCol="1270" anchor="ctr" anchorCtr="0">
            <a:noAutofit/>
          </a:bodyPr>
          <a:lstStyle/>
          <a:p>
            <a:pPr marL="0" lvl="0" indent="0" algn="l" defTabSz="1422400">
              <a:lnSpc>
                <a:spcPct val="90000"/>
              </a:lnSpc>
              <a:spcBef>
                <a:spcPct val="0"/>
              </a:spcBef>
              <a:spcAft>
                <a:spcPct val="35000"/>
              </a:spcAft>
              <a:buNone/>
            </a:pPr>
            <a:r>
              <a:rPr lang="en-US" sz="3200" kern="1200" dirty="0"/>
              <a:t>For Applicable CTs (ACT) – may lead to actions described in 42 CFR 11.66</a:t>
            </a:r>
          </a:p>
        </p:txBody>
      </p:sp>
      <p:sp>
        <p:nvSpPr>
          <p:cNvPr id="9" name="Freeform: Shape 8">
            <a:extLst>
              <a:ext uri="{FF2B5EF4-FFF2-40B4-BE49-F238E27FC236}">
                <a16:creationId xmlns:a16="http://schemas.microsoft.com/office/drawing/2014/main" id="{B2C492C0-80E9-4D57-99CD-D51F1173AF45}"/>
              </a:ext>
            </a:extLst>
          </p:cNvPr>
          <p:cNvSpPr/>
          <p:nvPr/>
        </p:nvSpPr>
        <p:spPr>
          <a:xfrm>
            <a:off x="5432180" y="313831"/>
            <a:ext cx="6356840" cy="2011614"/>
          </a:xfrm>
          <a:custGeom>
            <a:avLst/>
            <a:gdLst>
              <a:gd name="connsiteX0" fmla="*/ 0 w 6263640"/>
              <a:gd name="connsiteY0" fmla="*/ 293286 h 1759680"/>
              <a:gd name="connsiteX1" fmla="*/ 293286 w 6263640"/>
              <a:gd name="connsiteY1" fmla="*/ 0 h 1759680"/>
              <a:gd name="connsiteX2" fmla="*/ 5970354 w 6263640"/>
              <a:gd name="connsiteY2" fmla="*/ 0 h 1759680"/>
              <a:gd name="connsiteX3" fmla="*/ 6263640 w 6263640"/>
              <a:gd name="connsiteY3" fmla="*/ 293286 h 1759680"/>
              <a:gd name="connsiteX4" fmla="*/ 6263640 w 6263640"/>
              <a:gd name="connsiteY4" fmla="*/ 1466394 h 1759680"/>
              <a:gd name="connsiteX5" fmla="*/ 5970354 w 6263640"/>
              <a:gd name="connsiteY5" fmla="*/ 1759680 h 1759680"/>
              <a:gd name="connsiteX6" fmla="*/ 293286 w 6263640"/>
              <a:gd name="connsiteY6" fmla="*/ 1759680 h 1759680"/>
              <a:gd name="connsiteX7" fmla="*/ 0 w 6263640"/>
              <a:gd name="connsiteY7" fmla="*/ 1466394 h 1759680"/>
              <a:gd name="connsiteX8" fmla="*/ 0 w 6263640"/>
              <a:gd name="connsiteY8" fmla="*/ 293286 h 17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759680">
                <a:moveTo>
                  <a:pt x="0" y="293286"/>
                </a:moveTo>
                <a:cubicBezTo>
                  <a:pt x="0" y="131309"/>
                  <a:pt x="131309" y="0"/>
                  <a:pt x="293286" y="0"/>
                </a:cubicBezTo>
                <a:lnTo>
                  <a:pt x="5970354" y="0"/>
                </a:lnTo>
                <a:cubicBezTo>
                  <a:pt x="6132331" y="0"/>
                  <a:pt x="6263640" y="131309"/>
                  <a:pt x="6263640" y="293286"/>
                </a:cubicBezTo>
                <a:lnTo>
                  <a:pt x="6263640" y="1466394"/>
                </a:lnTo>
                <a:cubicBezTo>
                  <a:pt x="6263640" y="1628371"/>
                  <a:pt x="6132331" y="1759680"/>
                  <a:pt x="5970354" y="1759680"/>
                </a:cubicBezTo>
                <a:lnTo>
                  <a:pt x="293286" y="1759680"/>
                </a:lnTo>
                <a:cubicBezTo>
                  <a:pt x="131309" y="1759680"/>
                  <a:pt x="0" y="1628371"/>
                  <a:pt x="0" y="1466394"/>
                </a:cubicBezTo>
                <a:lnTo>
                  <a:pt x="0" y="293286"/>
                </a:lnTo>
                <a:close/>
              </a:path>
            </a:pathLst>
          </a:custGeom>
        </p:spPr>
        <p:style>
          <a:lnRef idx="2">
            <a:schemeClr val="lt1">
              <a:hueOff val="0"/>
              <a:satOff val="0"/>
              <a:lumOff val="0"/>
              <a:alphaOff val="0"/>
            </a:schemeClr>
          </a:lnRef>
          <a:fillRef idx="1">
            <a:schemeClr val="accent5">
              <a:hueOff val="-69626"/>
              <a:satOff val="-11113"/>
              <a:lumOff val="-1373"/>
              <a:alphaOff val="0"/>
            </a:schemeClr>
          </a:fillRef>
          <a:effectRef idx="0">
            <a:schemeClr val="accent5">
              <a:hueOff val="-69626"/>
              <a:satOff val="-11113"/>
              <a:lumOff val="-1373"/>
              <a:alphaOff val="0"/>
            </a:schemeClr>
          </a:effectRef>
          <a:fontRef idx="minor">
            <a:schemeClr val="lt1"/>
          </a:fontRef>
        </p:style>
        <p:txBody>
          <a:bodyPr spcFirstLastPara="0" vert="horz" wrap="square" lIns="207820" tIns="207820" rIns="207820" bIns="207820" numCol="1" spcCol="1270" anchor="ctr" anchorCtr="0">
            <a:noAutofit/>
          </a:bodyPr>
          <a:lstStyle/>
          <a:p>
            <a:pPr marL="0" lvl="0" indent="0" algn="l" defTabSz="1422400">
              <a:lnSpc>
                <a:spcPct val="90000"/>
              </a:lnSpc>
              <a:spcBef>
                <a:spcPct val="0"/>
              </a:spcBef>
              <a:spcAft>
                <a:spcPct val="35000"/>
              </a:spcAft>
              <a:buNone/>
            </a:pPr>
            <a:r>
              <a:rPr lang="en-US" sz="3200" kern="1200" dirty="0"/>
              <a:t>Registration and </a:t>
            </a:r>
            <a:r>
              <a:rPr lang="en-US" sz="3200" dirty="0"/>
              <a:t>Reporting will be verified by NIH before releasing remaining funds or funds for a future grant</a:t>
            </a:r>
            <a:endParaRPr lang="en-US" sz="3200" kern="1200" dirty="0"/>
          </a:p>
        </p:txBody>
      </p:sp>
      <p:sp>
        <p:nvSpPr>
          <p:cNvPr id="7" name="Freeform: Shape 6">
            <a:extLst>
              <a:ext uri="{FF2B5EF4-FFF2-40B4-BE49-F238E27FC236}">
                <a16:creationId xmlns:a16="http://schemas.microsoft.com/office/drawing/2014/main" id="{F0433739-B3FC-4875-BF1D-5F8959916242}"/>
              </a:ext>
            </a:extLst>
          </p:cNvPr>
          <p:cNvSpPr/>
          <p:nvPr/>
        </p:nvSpPr>
        <p:spPr>
          <a:xfrm>
            <a:off x="5432180" y="2542842"/>
            <a:ext cx="6356840" cy="1798055"/>
          </a:xfrm>
          <a:custGeom>
            <a:avLst/>
            <a:gdLst>
              <a:gd name="connsiteX0" fmla="*/ 0 w 6263640"/>
              <a:gd name="connsiteY0" fmla="*/ 293286 h 1759680"/>
              <a:gd name="connsiteX1" fmla="*/ 293286 w 6263640"/>
              <a:gd name="connsiteY1" fmla="*/ 0 h 1759680"/>
              <a:gd name="connsiteX2" fmla="*/ 5970354 w 6263640"/>
              <a:gd name="connsiteY2" fmla="*/ 0 h 1759680"/>
              <a:gd name="connsiteX3" fmla="*/ 6263640 w 6263640"/>
              <a:gd name="connsiteY3" fmla="*/ 293286 h 1759680"/>
              <a:gd name="connsiteX4" fmla="*/ 6263640 w 6263640"/>
              <a:gd name="connsiteY4" fmla="*/ 1466394 h 1759680"/>
              <a:gd name="connsiteX5" fmla="*/ 5970354 w 6263640"/>
              <a:gd name="connsiteY5" fmla="*/ 1759680 h 1759680"/>
              <a:gd name="connsiteX6" fmla="*/ 293286 w 6263640"/>
              <a:gd name="connsiteY6" fmla="*/ 1759680 h 1759680"/>
              <a:gd name="connsiteX7" fmla="*/ 0 w 6263640"/>
              <a:gd name="connsiteY7" fmla="*/ 1466394 h 1759680"/>
              <a:gd name="connsiteX8" fmla="*/ 0 w 6263640"/>
              <a:gd name="connsiteY8" fmla="*/ 293286 h 17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759680">
                <a:moveTo>
                  <a:pt x="0" y="293286"/>
                </a:moveTo>
                <a:cubicBezTo>
                  <a:pt x="0" y="131309"/>
                  <a:pt x="131309" y="0"/>
                  <a:pt x="293286" y="0"/>
                </a:cubicBezTo>
                <a:lnTo>
                  <a:pt x="5970354" y="0"/>
                </a:lnTo>
                <a:cubicBezTo>
                  <a:pt x="6132331" y="0"/>
                  <a:pt x="6263640" y="131309"/>
                  <a:pt x="6263640" y="293286"/>
                </a:cubicBezTo>
                <a:lnTo>
                  <a:pt x="6263640" y="1466394"/>
                </a:lnTo>
                <a:cubicBezTo>
                  <a:pt x="6263640" y="1628371"/>
                  <a:pt x="6132331" y="1759680"/>
                  <a:pt x="5970354" y="1759680"/>
                </a:cubicBezTo>
                <a:lnTo>
                  <a:pt x="293286" y="1759680"/>
                </a:lnTo>
                <a:cubicBezTo>
                  <a:pt x="131309" y="1759680"/>
                  <a:pt x="0" y="1628371"/>
                  <a:pt x="0" y="1466394"/>
                </a:cubicBezTo>
                <a:lnTo>
                  <a:pt x="0" y="29328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7820" tIns="207820" rIns="207820" bIns="207820" numCol="1" spcCol="1270" anchor="ctr" anchorCtr="0">
            <a:noAutofit/>
          </a:bodyPr>
          <a:lstStyle/>
          <a:p>
            <a:pPr marL="0" lvl="0" indent="0" algn="l" defTabSz="1422400">
              <a:lnSpc>
                <a:spcPct val="90000"/>
              </a:lnSpc>
              <a:spcBef>
                <a:spcPct val="0"/>
              </a:spcBef>
              <a:spcAft>
                <a:spcPct val="35000"/>
              </a:spcAft>
              <a:buNone/>
            </a:pPr>
            <a:r>
              <a:rPr lang="en-US" sz="3200" dirty="0"/>
              <a:t>RPPR cannot be submitted if registration or results reporting is overdue</a:t>
            </a:r>
            <a:endParaRPr lang="en-US" sz="3200" kern="1200" dirty="0"/>
          </a:p>
        </p:txBody>
      </p:sp>
      <p:sp>
        <p:nvSpPr>
          <p:cNvPr id="4" name="Slide Number Placeholder 3">
            <a:extLst>
              <a:ext uri="{FF2B5EF4-FFF2-40B4-BE49-F238E27FC236}">
                <a16:creationId xmlns:a16="http://schemas.microsoft.com/office/drawing/2014/main" id="{9ADBA8F1-FF9D-48CC-9033-8F2C74035148}"/>
              </a:ext>
            </a:extLst>
          </p:cNvPr>
          <p:cNvSpPr>
            <a:spLocks noGrp="1"/>
          </p:cNvSpPr>
          <p:nvPr>
            <p:ph type="sldNum" sz="quarter" idx="12"/>
          </p:nvPr>
        </p:nvSpPr>
        <p:spPr>
          <a:xfrm>
            <a:off x="8610600" y="6356350"/>
            <a:ext cx="2743200" cy="365125"/>
          </a:xfrm>
        </p:spPr>
        <p:txBody>
          <a:bodyPr>
            <a:normAutofit/>
          </a:bodyPr>
          <a:lstStyle/>
          <a:p>
            <a:pPr>
              <a:spcAft>
                <a:spcPts val="600"/>
              </a:spcAft>
            </a:pPr>
            <a:r>
              <a:rPr lang="en-US" spc="50">
                <a:latin typeface="Roboto light" panose="02000000000000000000" pitchFamily="2" charset="0"/>
                <a:ea typeface="Roboto light" panose="02000000000000000000" pitchFamily="2" charset="0"/>
                <a:cs typeface="Open Sans" panose="020B0606030504020204" pitchFamily="34" charset="0"/>
              </a:rPr>
              <a:t>SLIDE</a:t>
            </a:r>
            <a:r>
              <a:rPr lang="en-US" spc="100">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spcAft>
                  <a:spcPts val="600"/>
                </a:spcAft>
              </a:pPr>
              <a:t>29</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11273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50EF34-8384-4CC2-9A12-78C0E796FAB5}"/>
              </a:ext>
              <a:ext uri="{C183D7F6-B498-43B3-948B-1728B52AA6E4}">
                <adec:decorative xmlns:adec="http://schemas.microsoft.com/office/drawing/2017/decorative" val="1"/>
              </a:ext>
            </a:extLst>
          </p:cNvPr>
          <p:cNvSpPr/>
          <p:nvPr/>
        </p:nvSpPr>
        <p:spPr>
          <a:xfrm>
            <a:off x="2477189" y="1040441"/>
            <a:ext cx="6854397" cy="383557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F7FC9"/>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0EBB80B-AC01-44BF-BE6B-C2945C5AA63E}"/>
              </a:ext>
              <a:ext uri="{C183D7F6-B498-43B3-948B-1728B52AA6E4}">
                <adec:decorative xmlns:adec="http://schemas.microsoft.com/office/drawing/2017/decorative" val="0"/>
              </a:ext>
            </a:extLst>
          </p:cNvPr>
          <p:cNvSpPr>
            <a:spLocks noGrp="1"/>
          </p:cNvSpPr>
          <p:nvPr>
            <p:ph type="title" idx="4294967295"/>
          </p:nvPr>
        </p:nvSpPr>
        <p:spPr>
          <a:xfrm>
            <a:off x="3234331" y="1720204"/>
            <a:ext cx="5340115" cy="230832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014273"/>
                  </a:solidFill>
                  <a:prstDash val="solid"/>
                </a:ln>
                <a:solidFill>
                  <a:srgbClr val="FFFFFF"/>
                </a:solidFill>
                <a:effectLst/>
                <a:uLnTx/>
                <a:uFillTx/>
                <a:latin typeface="Calibri" panose="020F0502020204030204"/>
                <a:ea typeface="+mn-ea"/>
                <a:cs typeface="+mn-cs"/>
              </a:rPr>
              <a:t>NIH Defined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014273"/>
                  </a:solidFill>
                  <a:prstDash val="solid"/>
                </a:ln>
                <a:solidFill>
                  <a:srgbClr val="FFFFFF"/>
                </a:solidFill>
                <a:effectLst/>
                <a:uLnTx/>
                <a:uFillTx/>
                <a:latin typeface="Calibri" panose="020F0502020204030204"/>
                <a:ea typeface="+mn-ea"/>
                <a:cs typeface="+mn-cs"/>
              </a:rPr>
              <a:t>Clinical Trials </a:t>
            </a:r>
          </a:p>
        </p:txBody>
      </p:sp>
      <p:sp>
        <p:nvSpPr>
          <p:cNvPr id="4" name="Slide Number Placeholder 3">
            <a:extLst>
              <a:ext uri="{FF2B5EF4-FFF2-40B4-BE49-F238E27FC236}">
                <a16:creationId xmlns:a16="http://schemas.microsoft.com/office/drawing/2014/main" id="{B0884216-4664-4C09-B998-8281DC46F9D2}"/>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223306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4D84-823B-4508-AF65-63728A4C7CB8}"/>
              </a:ext>
            </a:extLst>
          </p:cNvPr>
          <p:cNvSpPr>
            <a:spLocks noGrp="1"/>
          </p:cNvSpPr>
          <p:nvPr>
            <p:ph type="title"/>
          </p:nvPr>
        </p:nvSpPr>
        <p:spPr>
          <a:xfrm>
            <a:off x="838200" y="365125"/>
            <a:ext cx="10515600" cy="783451"/>
          </a:xfrm>
        </p:spPr>
        <p:txBody>
          <a:bodyPr>
            <a:normAutofit fontScale="90000"/>
          </a:bodyPr>
          <a:lstStyle/>
          <a:p>
            <a:r>
              <a:rPr lang="en-US" dirty="0"/>
              <a:t>Temporary Flexibilities for Certain BESH</a:t>
            </a:r>
            <a:r>
              <a:rPr lang="en-US" dirty="0">
                <a:solidFill>
                  <a:schemeClr val="bg1"/>
                </a:solidFill>
              </a:rPr>
              <a:t>.1</a:t>
            </a:r>
          </a:p>
        </p:txBody>
      </p:sp>
      <p:sp>
        <p:nvSpPr>
          <p:cNvPr id="5" name="Rectangle 4">
            <a:extLst>
              <a:ext uri="{FF2B5EF4-FFF2-40B4-BE49-F238E27FC236}">
                <a16:creationId xmlns:a16="http://schemas.microsoft.com/office/drawing/2014/main" id="{C6D87C3B-D6F0-4081-BE7A-1EF314BA5AFB}"/>
              </a:ext>
            </a:extLst>
          </p:cNvPr>
          <p:cNvSpPr/>
          <p:nvPr/>
        </p:nvSpPr>
        <p:spPr>
          <a:xfrm>
            <a:off x="962498" y="1583977"/>
            <a:ext cx="4601817"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B</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asic </a:t>
            </a:r>
            <a:r>
              <a:rPr kumimoji="0" lang="en-US" sz="54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E</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xperimental </a:t>
            </a:r>
            <a:r>
              <a:rPr kumimoji="0" lang="en-US" sz="54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S</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tudies with </a:t>
            </a:r>
            <a:r>
              <a:rPr kumimoji="0" lang="en-US" sz="5400" b="1" i="0" u="none" strike="noStrike" kern="1200" cap="none" spc="0" normalizeH="0" baseline="0" noProof="0" dirty="0">
                <a:ln>
                  <a:noFill/>
                </a:ln>
                <a:solidFill>
                  <a:srgbClr val="002060"/>
                </a:solidFill>
                <a:effectLst/>
                <a:highlight>
                  <a:srgbClr val="FFFF00"/>
                </a:highlight>
                <a:uLnTx/>
                <a:uFillTx/>
                <a:latin typeface="Calibri" panose="020F0502020204030204"/>
                <a:ea typeface="+mn-ea"/>
                <a:cs typeface="+mn-cs"/>
              </a:rPr>
              <a:t>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umans</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D6A3B83-CB6B-4F0E-B0D5-572B667F275E}"/>
              </a:ext>
            </a:extLst>
          </p:cNvPr>
          <p:cNvSpPr txBox="1"/>
          <p:nvPr/>
        </p:nvSpPr>
        <p:spPr>
          <a:xfrm>
            <a:off x="6276870" y="1722477"/>
            <a:ext cx="4724400" cy="3139321"/>
          </a:xfrm>
          <a:prstGeom prst="rect">
            <a:avLst/>
          </a:prstGeom>
          <a:no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Are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BOTH: </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 Clinical Trial per the NIH definition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AND</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Basic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52318A-ABB2-49D3-BCE4-840EAB242014}"/>
              </a:ext>
            </a:extLst>
          </p:cNvPr>
          <p:cNvSpPr txBox="1"/>
          <p:nvPr/>
        </p:nvSpPr>
        <p:spPr>
          <a:xfrm>
            <a:off x="4626733" y="4881368"/>
            <a:ext cx="3107517" cy="1231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BESH Website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All About Grants BESH Podcast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Slide Number Placeholder 3">
            <a:extLst>
              <a:ext uri="{FF2B5EF4-FFF2-40B4-BE49-F238E27FC236}">
                <a16:creationId xmlns:a16="http://schemas.microsoft.com/office/drawing/2014/main" id="{BC1C4D73-AC88-42BE-BCCD-3A9F6B346D2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3469162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094F1-168E-47CC-B92F-5B15DA066097}"/>
              </a:ext>
            </a:extLst>
          </p:cNvPr>
          <p:cNvSpPr>
            <a:spLocks noGrp="1"/>
          </p:cNvSpPr>
          <p:nvPr>
            <p:ph type="title"/>
          </p:nvPr>
        </p:nvSpPr>
        <p:spPr/>
        <p:txBody>
          <a:bodyPr/>
          <a:lstStyle/>
          <a:p>
            <a:r>
              <a:rPr lang="en-US"/>
              <a:t>Basic Research</a:t>
            </a:r>
            <a:endParaRPr lang="en-US" dirty="0"/>
          </a:p>
        </p:txBody>
      </p:sp>
      <p:sp>
        <p:nvSpPr>
          <p:cNvPr id="3" name="Content Placeholder 2">
            <a:extLst>
              <a:ext uri="{FF2B5EF4-FFF2-40B4-BE49-F238E27FC236}">
                <a16:creationId xmlns:a16="http://schemas.microsoft.com/office/drawing/2014/main" id="{753F8289-82DE-4C53-AAAA-2AFC07172E9C}"/>
              </a:ext>
            </a:extLst>
          </p:cNvPr>
          <p:cNvSpPr>
            <a:spLocks noGrp="1"/>
          </p:cNvSpPr>
          <p:nvPr>
            <p:ph idx="1"/>
          </p:nvPr>
        </p:nvSpPr>
        <p:spPr>
          <a:xfrm>
            <a:off x="838200" y="1825625"/>
            <a:ext cx="10515600" cy="3749985"/>
          </a:xfrm>
        </p:spPr>
        <p:txBody>
          <a:bodyPr>
            <a:normAutofit/>
          </a:bodyPr>
          <a:lstStyle/>
          <a:p>
            <a:pPr marL="0" indent="0">
              <a:buNone/>
            </a:pPr>
            <a:r>
              <a:rPr lang="en-US" b="0" i="0" dirty="0">
                <a:solidFill>
                  <a:srgbClr val="333333"/>
                </a:solidFill>
                <a:effectLst/>
                <a:latin typeface="Source Sans Pro" panose="020B0503030403020204" pitchFamily="34" charset="0"/>
              </a:rPr>
              <a:t>A systematic study directed toward greater knowledge or understanding of the fundamental aspects of phenomena and of observable facts without specific applications towards processes or products in mind. (32 CFR 272.3)</a:t>
            </a:r>
            <a:endParaRPr lang="en-US" dirty="0"/>
          </a:p>
        </p:txBody>
      </p:sp>
      <p:sp>
        <p:nvSpPr>
          <p:cNvPr id="4" name="Slide Number Placeholder 3">
            <a:extLst>
              <a:ext uri="{FF2B5EF4-FFF2-40B4-BE49-F238E27FC236}">
                <a16:creationId xmlns:a16="http://schemas.microsoft.com/office/drawing/2014/main" id="{15BA9CB9-9FBE-471F-B669-E364064084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2312533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7094F1-168E-47CC-B92F-5B15DA066097}"/>
              </a:ext>
            </a:extLst>
          </p:cNvPr>
          <p:cNvSpPr>
            <a:spLocks noGrp="1"/>
          </p:cNvSpPr>
          <p:nvPr>
            <p:ph type="title"/>
          </p:nvPr>
        </p:nvSpPr>
        <p:spPr>
          <a:xfrm>
            <a:off x="686834" y="1153572"/>
            <a:ext cx="3200400" cy="4461163"/>
          </a:xfrm>
        </p:spPr>
        <p:txBody>
          <a:bodyPr>
            <a:normAutofit/>
          </a:bodyPr>
          <a:lstStyle/>
          <a:p>
            <a:r>
              <a:rPr lang="en-US" sz="4100" dirty="0">
                <a:solidFill>
                  <a:srgbClr val="FFFFFF"/>
                </a:solidFill>
              </a:rPr>
              <a:t>Temporary Flexibilities for Certain BESH</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53F8289-82DE-4C53-AAAA-2AFC07172E9C}"/>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
            </a:pPr>
            <a:r>
              <a:rPr lang="en-US" i="0" dirty="0">
                <a:effectLst/>
                <a:latin typeface="Source Sans Pro" panose="020B0503030403020204" pitchFamily="34" charset="0"/>
                <a:hlinkClick r:id="rId2"/>
              </a:rPr>
              <a:t>NOT-OD-22-205</a:t>
            </a:r>
            <a:endParaRPr lang="en-US" i="0" dirty="0">
              <a:effectLst/>
              <a:latin typeface="Source Sans Pro" panose="020B0503030403020204" pitchFamily="34" charset="0"/>
            </a:endParaRPr>
          </a:p>
          <a:p>
            <a:pPr>
              <a:buFont typeface="Wingdings" panose="05000000000000000000" pitchFamily="2" charset="2"/>
              <a:buChar char="§"/>
            </a:pPr>
            <a:r>
              <a:rPr lang="en-US" b="1" dirty="0">
                <a:latin typeface="Source Sans Pro" panose="020B0503030403020204" pitchFamily="34" charset="0"/>
              </a:rPr>
              <a:t>BESH submitted to designated BESH FOAs </a:t>
            </a:r>
            <a:r>
              <a:rPr lang="en-US" dirty="0">
                <a:latin typeface="Source Sans Pro" panose="020B0503030403020204" pitchFamily="34" charset="0"/>
              </a:rPr>
              <a:t>may register and report results in platforms other than ClinicalTrials.gov</a:t>
            </a:r>
          </a:p>
          <a:p>
            <a:pPr>
              <a:buFont typeface="Wingdings" panose="05000000000000000000" pitchFamily="2" charset="2"/>
              <a:buChar char="§"/>
            </a:pPr>
            <a:r>
              <a:rPr lang="en-US" dirty="0">
                <a:latin typeface="Source Sans Pro" panose="020B0503030403020204" pitchFamily="34" charset="0"/>
              </a:rPr>
              <a:t>Through September 24, 2024</a:t>
            </a:r>
          </a:p>
          <a:p>
            <a:pPr>
              <a:buFont typeface="Wingdings" panose="05000000000000000000" pitchFamily="2" charset="2"/>
              <a:buChar char="§"/>
            </a:pPr>
            <a:endParaRPr lang="en-US" b="1" dirty="0"/>
          </a:p>
        </p:txBody>
      </p:sp>
      <p:sp>
        <p:nvSpPr>
          <p:cNvPr id="4" name="Slide Number Placeholder 3">
            <a:extLst>
              <a:ext uri="{FF2B5EF4-FFF2-40B4-BE49-F238E27FC236}">
                <a16:creationId xmlns:a16="http://schemas.microsoft.com/office/drawing/2014/main" id="{15BA9CB9-9FBE-471F-B669-E36406408478}"/>
              </a:ext>
            </a:extLst>
          </p:cNvPr>
          <p:cNvSpPr>
            <a:spLocks noGrp="1"/>
          </p:cNvSpPr>
          <p:nvPr>
            <p:ph type="sldNum" sz="quarter" idx="12"/>
          </p:nvPr>
        </p:nvSpPr>
        <p:spPr>
          <a:xfrm>
            <a:off x="10658847" y="6426055"/>
            <a:ext cx="1812235"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50" normalizeH="0" baseline="0" noProof="0">
                <a:ln>
                  <a:noFill/>
                </a:ln>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b="0" i="0" u="none" strike="noStrike" kern="1200" cap="none" spc="100" normalizeH="0" baseline="0" noProof="0">
                <a:ln>
                  <a:noFill/>
                </a:ln>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b="0" i="0" u="none" strike="noStrike" kern="1200" cap="none" spc="0" normalizeH="0" baseline="0" noProof="0">
                <a:ln>
                  <a:noFill/>
                </a:ln>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b="0" i="0" u="none" strike="noStrike" kern="1200" cap="none" spc="0" normalizeH="0" baseline="0" noProof="0" smtClean="0">
                <a:ln>
                  <a:noFill/>
                </a:ln>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defTabSz="914400" rtl="0" eaLnBrk="1" fontAlgn="auto" latinLnBrk="0" hangingPunct="1">
                <a:spcBef>
                  <a:spcPts val="0"/>
                </a:spcBef>
                <a:spcAft>
                  <a:spcPts val="600"/>
                </a:spcAft>
                <a:buClrTx/>
                <a:buSzTx/>
                <a:buFontTx/>
                <a:buNone/>
                <a:tabLst/>
                <a:defRPr/>
              </a:pPr>
              <a:t>32</a:t>
            </a:fld>
            <a:endParaRPr kumimoji="0" lang="en-US" b="0" i="0" u="none" strike="noStrike" kern="1200" cap="none" spc="0" normalizeH="0" baseline="0" noProof="0">
              <a:ln>
                <a:noFill/>
              </a:ln>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2834893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F4F7A3-E1FE-4D20-8F5A-9C8A00E539B6}"/>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b="1" dirty="0">
                <a:solidFill>
                  <a:schemeClr val="bg1"/>
                </a:solidFill>
              </a:rPr>
              <a:t>What does the CT Registration and Reporting Policy mean for you?</a:t>
            </a:r>
            <a:endParaRPr lang="en-US" sz="4000" b="1" kern="1200" dirty="0">
              <a:solidFill>
                <a:schemeClr val="bg1"/>
              </a:solidFill>
              <a:latin typeface="+mj-lt"/>
              <a:ea typeface="+mj-ea"/>
              <a:cs typeface="+mj-cs"/>
            </a:endParaRPr>
          </a:p>
        </p:txBody>
      </p:sp>
      <p:sp>
        <p:nvSpPr>
          <p:cNvPr id="4" name="TextBox 3">
            <a:extLst>
              <a:ext uri="{FF2B5EF4-FFF2-40B4-BE49-F238E27FC236}">
                <a16:creationId xmlns:a16="http://schemas.microsoft.com/office/drawing/2014/main" id="{8FD2F632-3492-4F1A-81F1-DA2E62BCD7D2}"/>
              </a:ext>
            </a:extLst>
          </p:cNvPr>
          <p:cNvSpPr txBox="1"/>
          <p:nvPr/>
        </p:nvSpPr>
        <p:spPr>
          <a:xfrm>
            <a:off x="850622" y="2223403"/>
            <a:ext cx="10050554" cy="4018399"/>
          </a:xfrm>
          <a:prstGeom prst="rect">
            <a:avLst/>
          </a:prstGeom>
        </p:spPr>
        <p:txBody>
          <a:bodyPr vert="horz" lIns="91440" tIns="45720" rIns="91440" bIns="45720" rtlCol="0" anchor="ctr">
            <a:normAutofit lnSpcReduction="10000"/>
          </a:bodyPr>
          <a:lstStyle/>
          <a:p>
            <a:pPr lvl="1">
              <a:spcBef>
                <a:spcPts val="1800"/>
              </a:spcBef>
              <a:buClr>
                <a:srgbClr val="70AD47"/>
              </a:buClr>
              <a:buFont typeface="Wingdings" panose="05000000000000000000" pitchFamily="2" charset="2"/>
              <a:buChar char="§"/>
            </a:pPr>
            <a:r>
              <a:rPr lang="en-US" sz="3200" b="1" dirty="0">
                <a:solidFill>
                  <a:schemeClr val="accent4"/>
                </a:solidFill>
              </a:rPr>
              <a:t>SUBMIT</a:t>
            </a:r>
            <a:r>
              <a:rPr lang="en-US" sz="3200" dirty="0"/>
              <a:t> - a plan in the application outlining compliance with the policy</a:t>
            </a:r>
          </a:p>
          <a:p>
            <a:pPr lvl="1">
              <a:spcBef>
                <a:spcPts val="1800"/>
              </a:spcBef>
              <a:buClr>
                <a:srgbClr val="70AD47"/>
              </a:buClr>
              <a:buFont typeface="Wingdings" panose="05000000000000000000" pitchFamily="2" charset="2"/>
              <a:buChar char="§"/>
            </a:pPr>
            <a:r>
              <a:rPr lang="en-US" sz="3200" b="1" dirty="0">
                <a:solidFill>
                  <a:schemeClr val="accent4"/>
                </a:solidFill>
              </a:rPr>
              <a:t>REGISTER</a:t>
            </a:r>
            <a:r>
              <a:rPr lang="en-US" sz="3200" dirty="0"/>
              <a:t> – (ClinicalTrials.gov) no later than </a:t>
            </a:r>
            <a:r>
              <a:rPr lang="en-US" sz="3200" b="1" dirty="0"/>
              <a:t>21 days </a:t>
            </a:r>
            <a:r>
              <a:rPr lang="en-US" sz="3200" dirty="0"/>
              <a:t>after enrolling the first participant</a:t>
            </a:r>
          </a:p>
          <a:p>
            <a:pPr lvl="1">
              <a:spcBef>
                <a:spcPts val="1800"/>
              </a:spcBef>
              <a:buClr>
                <a:srgbClr val="70AD47"/>
              </a:buClr>
              <a:buFont typeface="Wingdings" panose="05000000000000000000" pitchFamily="2" charset="2"/>
              <a:buChar char="§"/>
            </a:pPr>
            <a:r>
              <a:rPr lang="en-US" sz="3200" b="1" dirty="0">
                <a:solidFill>
                  <a:schemeClr val="accent4"/>
                </a:solidFill>
              </a:rPr>
              <a:t>REPORT</a:t>
            </a:r>
            <a:r>
              <a:rPr lang="en-US" sz="3200" b="1" dirty="0"/>
              <a:t> </a:t>
            </a:r>
            <a:r>
              <a:rPr lang="en-US" sz="3200" dirty="0"/>
              <a:t>– (ClinicalTrials.gov) summary results </a:t>
            </a:r>
            <a:r>
              <a:rPr lang="en-US" sz="3200" b="1" dirty="0"/>
              <a:t>no later than one year</a:t>
            </a:r>
            <a:r>
              <a:rPr lang="en-US" sz="3200" dirty="0"/>
              <a:t> after primary completion date</a:t>
            </a:r>
          </a:p>
          <a:p>
            <a:pPr lvl="1">
              <a:spcBef>
                <a:spcPts val="1800"/>
              </a:spcBef>
              <a:buClr>
                <a:srgbClr val="70AD47"/>
              </a:buClr>
              <a:buFont typeface="Wingdings" panose="05000000000000000000" pitchFamily="2" charset="2"/>
              <a:buChar char="§"/>
            </a:pPr>
            <a:r>
              <a:rPr lang="en-US" sz="3200" b="1" dirty="0">
                <a:solidFill>
                  <a:schemeClr val="accent2"/>
                </a:solidFill>
              </a:rPr>
              <a:t>INCLUDE</a:t>
            </a:r>
            <a:r>
              <a:rPr lang="en-US" sz="3200" dirty="0"/>
              <a:t> – statement in CT consents</a:t>
            </a:r>
          </a:p>
        </p:txBody>
      </p:sp>
      <p:sp>
        <p:nvSpPr>
          <p:cNvPr id="3" name="Slide Number Placeholder 2">
            <a:extLst>
              <a:ext uri="{FF2B5EF4-FFF2-40B4-BE49-F238E27FC236}">
                <a16:creationId xmlns:a16="http://schemas.microsoft.com/office/drawing/2014/main" id="{4177A11E-8687-46CB-9DF8-2A0EEA88550E}"/>
              </a:ext>
            </a:extLst>
          </p:cNvPr>
          <p:cNvSpPr>
            <a:spLocks noGrp="1"/>
          </p:cNvSpPr>
          <p:nvPr>
            <p:ph type="sldNum" sz="quarter" idx="12"/>
          </p:nvPr>
        </p:nvSpPr>
        <p:spPr>
          <a:xfrm>
            <a:off x="10707624" y="6382512"/>
            <a:ext cx="685800" cy="320040"/>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5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t>SLIDE</a:t>
            </a:r>
            <a:r>
              <a:rPr kumimoji="0" lang="en-US" b="0" i="0" u="none" strike="noStrike" kern="1200" cap="none" spc="10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t> |</a:t>
            </a:r>
            <a:r>
              <a:rPr kumimoji="0" lang="en-US" b="0" i="0" u="none" strike="noStrike" kern="1200" cap="none" spc="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t> </a:t>
            </a:r>
            <a:fld id="{A7DDB576-49B3-42E2-89EA-6E35EA8EF806}" type="slidenum">
              <a:rPr kumimoji="0" lang="en-US" b="0" i="0" u="none" strike="noStrike" kern="1200" cap="none" spc="0" normalizeH="0" baseline="0" noProof="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b="0" i="0" u="none" strike="noStrike" kern="1200" cap="none" spc="0" normalizeH="0" baseline="0" noProof="0" dirty="0">
              <a:ln>
                <a:noFill/>
              </a:ln>
              <a:solidFill>
                <a:prstClr val="black">
                  <a:tint val="75000"/>
                </a:prstClr>
              </a:solidFill>
              <a:effectLst/>
              <a:uLnTx/>
              <a:uFillTx/>
              <a:latin typeface="Calibri" panose="020F0502020204030204"/>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80568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A2ED-3782-46D7-AAFD-B05DB9F52A54}"/>
              </a:ext>
            </a:extLst>
          </p:cNvPr>
          <p:cNvSpPr>
            <a:spLocks noGrp="1"/>
          </p:cNvSpPr>
          <p:nvPr>
            <p:ph type="title"/>
          </p:nvPr>
        </p:nvSpPr>
        <p:spPr>
          <a:xfrm>
            <a:off x="498184" y="483615"/>
            <a:ext cx="10515600" cy="730555"/>
          </a:xfrm>
        </p:spPr>
        <p:txBody>
          <a:bodyPr/>
          <a:lstStyle/>
          <a:p>
            <a:r>
              <a:rPr lang="en-US" dirty="0"/>
              <a:t>Informed Consent Posting</a:t>
            </a:r>
          </a:p>
        </p:txBody>
      </p:sp>
      <p:sp>
        <p:nvSpPr>
          <p:cNvPr id="3" name="Content Placeholder 2">
            <a:extLst>
              <a:ext uri="{FF2B5EF4-FFF2-40B4-BE49-F238E27FC236}">
                <a16:creationId xmlns:a16="http://schemas.microsoft.com/office/drawing/2014/main" id="{1F014685-75B7-4431-B1FD-4043D2833943}"/>
              </a:ext>
            </a:extLst>
          </p:cNvPr>
          <p:cNvSpPr>
            <a:spLocks noGrp="1"/>
          </p:cNvSpPr>
          <p:nvPr>
            <p:ph idx="1"/>
          </p:nvPr>
        </p:nvSpPr>
        <p:spPr>
          <a:xfrm>
            <a:off x="498184" y="2170229"/>
            <a:ext cx="10515600" cy="3649804"/>
          </a:xfrm>
        </p:spPr>
        <p:txBody>
          <a:bodyPr>
            <a:normAutofit/>
          </a:bodyPr>
          <a:lstStyle/>
          <a:p>
            <a:pPr>
              <a:buFont typeface="Wingdings" panose="05000000000000000000" pitchFamily="2" charset="2"/>
              <a:buChar char="§"/>
            </a:pPr>
            <a:r>
              <a:rPr lang="en-US" sz="4400" dirty="0">
                <a:hlinkClick r:id="rId2"/>
              </a:rPr>
              <a:t>45CFR46.116</a:t>
            </a:r>
            <a:r>
              <a:rPr lang="en-US" sz="4400" dirty="0"/>
              <a:t> (h) and </a:t>
            </a:r>
            <a:r>
              <a:rPr lang="en-US" sz="4400" dirty="0">
                <a:hlinkClick r:id="rId3"/>
              </a:rPr>
              <a:t>NOT-OD-19-110</a:t>
            </a:r>
            <a:endParaRPr lang="en-US" sz="4400" dirty="0"/>
          </a:p>
          <a:p>
            <a:pPr>
              <a:buFont typeface="Wingdings" panose="05000000000000000000" pitchFamily="2" charset="2"/>
              <a:buChar char="§"/>
            </a:pPr>
            <a:r>
              <a:rPr lang="en-US" sz="4400" dirty="0"/>
              <a:t>All clinical trials must post a copy of a consent form used during the study on a Federal website</a:t>
            </a:r>
          </a:p>
        </p:txBody>
      </p:sp>
      <p:sp>
        <p:nvSpPr>
          <p:cNvPr id="4" name="Slide Number Placeholder 3">
            <a:extLst>
              <a:ext uri="{FF2B5EF4-FFF2-40B4-BE49-F238E27FC236}">
                <a16:creationId xmlns:a16="http://schemas.microsoft.com/office/drawing/2014/main" id="{736D5379-5E9A-4C91-BFEA-62197017732D}"/>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34</a:t>
            </a:fld>
            <a:endParaRPr lang="en-US" dirty="0">
              <a:latin typeface="Roboto black" panose="02000000000000000000" pitchFamily="2" charset="0"/>
              <a:ea typeface="Roboto black" panose="02000000000000000000" pitchFamily="2" charset="0"/>
            </a:endParaRPr>
          </a:p>
        </p:txBody>
      </p:sp>
      <p:pic>
        <p:nvPicPr>
          <p:cNvPr id="6" name="Picture 5" descr="A group of health care workers">
            <a:extLst>
              <a:ext uri="{FF2B5EF4-FFF2-40B4-BE49-F238E27FC236}">
                <a16:creationId xmlns:a16="http://schemas.microsoft.com/office/drawing/2014/main" id="{534EEFB2-2789-4168-9D48-4E806C2C2DB3}"/>
              </a:ext>
            </a:extLst>
          </p:cNvPr>
          <p:cNvPicPr>
            <a:picLocks noChangeAspect="1"/>
          </p:cNvPicPr>
          <p:nvPr/>
        </p:nvPicPr>
        <p:blipFill>
          <a:blip r:embed="rId4"/>
          <a:stretch>
            <a:fillRect/>
          </a:stretch>
        </p:blipFill>
        <p:spPr>
          <a:xfrm>
            <a:off x="8566297" y="153766"/>
            <a:ext cx="3127519" cy="1883827"/>
          </a:xfrm>
          <a:prstGeom prst="rect">
            <a:avLst/>
          </a:prstGeom>
        </p:spPr>
      </p:pic>
    </p:spTree>
    <p:extLst>
      <p:ext uri="{BB962C8B-B14F-4D97-AF65-F5344CB8AC3E}">
        <p14:creationId xmlns:p14="http://schemas.microsoft.com/office/powerpoint/2010/main" val="2650668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A2ED-3782-46D7-AAFD-B05DB9F52A54}"/>
              </a:ext>
            </a:extLst>
          </p:cNvPr>
          <p:cNvSpPr>
            <a:spLocks noGrp="1"/>
          </p:cNvSpPr>
          <p:nvPr>
            <p:ph type="title"/>
          </p:nvPr>
        </p:nvSpPr>
        <p:spPr>
          <a:xfrm>
            <a:off x="498184" y="333737"/>
            <a:ext cx="10515600" cy="730555"/>
          </a:xfrm>
        </p:spPr>
        <p:txBody>
          <a:bodyPr/>
          <a:lstStyle/>
          <a:p>
            <a:r>
              <a:rPr lang="en-US" dirty="0"/>
              <a:t>Informed Consent Posting</a:t>
            </a:r>
            <a:r>
              <a:rPr lang="en-US" dirty="0">
                <a:solidFill>
                  <a:schemeClr val="bg1"/>
                </a:solidFill>
              </a:rPr>
              <a:t>.2</a:t>
            </a:r>
          </a:p>
        </p:txBody>
      </p:sp>
      <p:sp>
        <p:nvSpPr>
          <p:cNvPr id="3" name="Content Placeholder 2">
            <a:extLst>
              <a:ext uri="{FF2B5EF4-FFF2-40B4-BE49-F238E27FC236}">
                <a16:creationId xmlns:a16="http://schemas.microsoft.com/office/drawing/2014/main" id="{1F014685-75B7-4431-B1FD-4043D2833943}"/>
              </a:ext>
            </a:extLst>
          </p:cNvPr>
          <p:cNvSpPr>
            <a:spLocks noGrp="1"/>
          </p:cNvSpPr>
          <p:nvPr>
            <p:ph idx="1"/>
          </p:nvPr>
        </p:nvSpPr>
        <p:spPr>
          <a:xfrm>
            <a:off x="362916" y="1426825"/>
            <a:ext cx="11076362" cy="5112087"/>
          </a:xfrm>
        </p:spPr>
        <p:txBody>
          <a:bodyPr>
            <a:normAutofit/>
          </a:bodyPr>
          <a:lstStyle/>
          <a:p>
            <a:pPr>
              <a:buFont typeface="Wingdings" panose="05000000000000000000" pitchFamily="2" charset="2"/>
              <a:buChar char="§"/>
            </a:pPr>
            <a:r>
              <a:rPr lang="en-US" dirty="0"/>
              <a:t>English Language consent forms either:</a:t>
            </a:r>
          </a:p>
          <a:p>
            <a:pPr lvl="1">
              <a:buFont typeface="Wingdings" panose="05000000000000000000" pitchFamily="2" charset="2"/>
              <a:buChar char="§"/>
            </a:pPr>
            <a:r>
              <a:rPr lang="en-US" dirty="0">
                <a:hlinkClick r:id="rId2"/>
              </a:rPr>
              <a:t>clinicaltrials.gov </a:t>
            </a:r>
            <a:r>
              <a:rPr lang="en-US" dirty="0"/>
              <a:t> (</a:t>
            </a:r>
            <a:r>
              <a:rPr lang="fr-FR" b="0" i="0" dirty="0">
                <a:solidFill>
                  <a:srgbClr val="333333"/>
                </a:solidFill>
                <a:effectLst/>
                <a:latin typeface="Helvetica Neue"/>
              </a:rPr>
              <a:t>instructions at </a:t>
            </a:r>
            <a:r>
              <a:rPr lang="fr-FR" b="0" i="0" u="none" strike="noStrike" dirty="0">
                <a:solidFill>
                  <a:srgbClr val="428BCA"/>
                </a:solidFill>
                <a:effectLst/>
                <a:latin typeface="Helvetica Neue"/>
                <a:hlinkClick r:id="rId3"/>
              </a:rPr>
              <a:t>https://prsinfo.clinicaltrials.gov/</a:t>
            </a:r>
            <a:r>
              <a:rPr lang="fr-FR" b="0" i="0" u="none" strike="noStrike" dirty="0">
                <a:solidFill>
                  <a:srgbClr val="428BCA"/>
                </a:solidFill>
                <a:effectLst/>
                <a:latin typeface="Helvetica Neue"/>
              </a:rPr>
              <a:t> </a:t>
            </a:r>
            <a:endParaRPr lang="fr-FR" b="0" i="0" u="none" strike="noStrike" dirty="0">
              <a:effectLst/>
              <a:latin typeface="Helvetica Neue"/>
            </a:endParaRPr>
          </a:p>
          <a:p>
            <a:pPr marL="747713" lvl="1" indent="-236538">
              <a:buFont typeface="Wingdings" panose="05000000000000000000" pitchFamily="2" charset="2"/>
              <a:buChar char="§"/>
            </a:pPr>
            <a:r>
              <a:rPr lang="fr-FR" dirty="0">
                <a:latin typeface="Helvetica Neue"/>
              </a:rPr>
              <a:t>Regulations.gov (</a:t>
            </a:r>
            <a:r>
              <a:rPr lang="en-US" b="0" i="0" u="none" strike="noStrike" dirty="0">
                <a:solidFill>
                  <a:srgbClr val="428BCA"/>
                </a:solidFill>
                <a:effectLst/>
                <a:latin typeface="Helvetica Neue"/>
                <a:hlinkClick r:id="rId4"/>
              </a:rPr>
              <a:t>Docket ID: HHS-OPHS-2018-0021</a:t>
            </a:r>
            <a:r>
              <a:rPr lang="en-US" b="0" i="0" u="none" strike="noStrike" dirty="0">
                <a:solidFill>
                  <a:srgbClr val="428BCA"/>
                </a:solidFill>
                <a:effectLst/>
                <a:latin typeface="Helvetica Neue"/>
              </a:rPr>
              <a:t>)</a:t>
            </a:r>
            <a:endParaRPr lang="en-US" b="0" i="0" u="none" strike="noStrike" dirty="0">
              <a:effectLst/>
              <a:latin typeface="Helvetica Neue"/>
            </a:endParaRPr>
          </a:p>
          <a:p>
            <a:pPr marL="285750" lvl="1" indent="-227013">
              <a:buFont typeface="Wingdings" panose="05000000000000000000" pitchFamily="2" charset="2"/>
              <a:buChar char="§"/>
            </a:pPr>
            <a:r>
              <a:rPr lang="en-US" dirty="0">
                <a:latin typeface="Helvetica Neue"/>
              </a:rPr>
              <a:t>Non-English Language consent forms to Regulations.gov only</a:t>
            </a:r>
            <a:endParaRPr lang="en-US" b="0" i="0" u="none" strike="noStrike" dirty="0">
              <a:effectLst/>
              <a:latin typeface="Helvetica Neue"/>
            </a:endParaRPr>
          </a:p>
          <a:p>
            <a:pPr lvl="1">
              <a:buFont typeface="Wingdings" panose="05000000000000000000" pitchFamily="2" charset="2"/>
              <a:buChar char="§"/>
            </a:pPr>
            <a:endParaRPr lang="en-US" dirty="0">
              <a:solidFill>
                <a:srgbClr val="428BCA"/>
              </a:solidFill>
              <a:latin typeface="Helvetica Neue"/>
            </a:endParaRPr>
          </a:p>
          <a:p>
            <a:pPr lvl="1">
              <a:buFont typeface="Wingdings" panose="05000000000000000000" pitchFamily="2" charset="2"/>
              <a:buChar char="§"/>
            </a:pPr>
            <a:endParaRPr lang="en-US" b="0" i="0" u="none" strike="noStrike" dirty="0">
              <a:solidFill>
                <a:srgbClr val="428BCA"/>
              </a:solidFill>
              <a:effectLst/>
              <a:latin typeface="Helvetica Neue"/>
            </a:endParaRPr>
          </a:p>
        </p:txBody>
      </p:sp>
      <p:sp>
        <p:nvSpPr>
          <p:cNvPr id="4" name="Slide Number Placeholder 3">
            <a:extLst>
              <a:ext uri="{FF2B5EF4-FFF2-40B4-BE49-F238E27FC236}">
                <a16:creationId xmlns:a16="http://schemas.microsoft.com/office/drawing/2014/main" id="{736D5379-5E9A-4C91-BFEA-62197017732D}"/>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35</a:t>
            </a:fld>
            <a:endParaRPr lang="en-US" dirty="0">
              <a:latin typeface="Roboto black" panose="02000000000000000000" pitchFamily="2" charset="0"/>
              <a:ea typeface="Roboto black" panose="02000000000000000000" pitchFamily="2" charset="0"/>
            </a:endParaRPr>
          </a:p>
        </p:txBody>
      </p:sp>
      <p:pic>
        <p:nvPicPr>
          <p:cNvPr id="6" name="Picture 5" descr="A group of health care workers">
            <a:extLst>
              <a:ext uri="{FF2B5EF4-FFF2-40B4-BE49-F238E27FC236}">
                <a16:creationId xmlns:a16="http://schemas.microsoft.com/office/drawing/2014/main" id="{534EEFB2-2789-4168-9D48-4E806C2C2DB3}"/>
              </a:ext>
            </a:extLst>
          </p:cNvPr>
          <p:cNvPicPr>
            <a:picLocks noChangeAspect="1"/>
          </p:cNvPicPr>
          <p:nvPr/>
        </p:nvPicPr>
        <p:blipFill>
          <a:blip r:embed="rId5"/>
          <a:stretch>
            <a:fillRect/>
          </a:stretch>
        </p:blipFill>
        <p:spPr>
          <a:xfrm>
            <a:off x="9151448" y="122378"/>
            <a:ext cx="2677636" cy="1612845"/>
          </a:xfrm>
          <a:prstGeom prst="rect">
            <a:avLst/>
          </a:prstGeom>
        </p:spPr>
      </p:pic>
    </p:spTree>
    <p:extLst>
      <p:ext uri="{BB962C8B-B14F-4D97-AF65-F5344CB8AC3E}">
        <p14:creationId xmlns:p14="http://schemas.microsoft.com/office/powerpoint/2010/main" val="2996575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A2ED-3782-46D7-AAFD-B05DB9F52A54}"/>
              </a:ext>
            </a:extLst>
          </p:cNvPr>
          <p:cNvSpPr>
            <a:spLocks noGrp="1"/>
          </p:cNvSpPr>
          <p:nvPr>
            <p:ph type="title"/>
          </p:nvPr>
        </p:nvSpPr>
        <p:spPr>
          <a:xfrm>
            <a:off x="498184" y="1095679"/>
            <a:ext cx="10515600" cy="730555"/>
          </a:xfrm>
        </p:spPr>
        <p:txBody>
          <a:bodyPr/>
          <a:lstStyle/>
          <a:p>
            <a:r>
              <a:rPr lang="en-US" dirty="0"/>
              <a:t>Informed Consent Posting</a:t>
            </a:r>
            <a:r>
              <a:rPr lang="en-US" dirty="0">
                <a:solidFill>
                  <a:schemeClr val="bg1"/>
                </a:solidFill>
              </a:rPr>
              <a:t>.3</a:t>
            </a:r>
          </a:p>
        </p:txBody>
      </p:sp>
      <p:sp>
        <p:nvSpPr>
          <p:cNvPr id="3" name="Content Placeholder 2">
            <a:extLst>
              <a:ext uri="{FF2B5EF4-FFF2-40B4-BE49-F238E27FC236}">
                <a16:creationId xmlns:a16="http://schemas.microsoft.com/office/drawing/2014/main" id="{1F014685-75B7-4431-B1FD-4043D2833943}"/>
              </a:ext>
            </a:extLst>
          </p:cNvPr>
          <p:cNvSpPr>
            <a:spLocks noGrp="1"/>
          </p:cNvSpPr>
          <p:nvPr>
            <p:ph idx="1"/>
          </p:nvPr>
        </p:nvSpPr>
        <p:spPr>
          <a:xfrm>
            <a:off x="981247" y="2371890"/>
            <a:ext cx="10515600" cy="3390431"/>
          </a:xfrm>
        </p:spPr>
        <p:txBody>
          <a:bodyPr>
            <a:normAutofit fontScale="92500" lnSpcReduction="20000"/>
          </a:bodyPr>
          <a:lstStyle/>
          <a:p>
            <a:pPr marL="0" indent="0">
              <a:buNone/>
            </a:pPr>
            <a:r>
              <a:rPr lang="en-US" dirty="0"/>
              <a:t>Must be posted </a:t>
            </a:r>
            <a:r>
              <a:rPr lang="en-US" b="1" dirty="0"/>
              <a:t>AFTER enrollment closes </a:t>
            </a:r>
            <a:r>
              <a:rPr lang="en-US" dirty="0"/>
              <a:t>and </a:t>
            </a:r>
            <a:r>
              <a:rPr lang="en-US" b="1" dirty="0"/>
              <a:t>no later than 60 days after the last study visit </a:t>
            </a:r>
            <a:r>
              <a:rPr lang="en-US" dirty="0"/>
              <a:t>of any participant</a:t>
            </a:r>
          </a:p>
          <a:p>
            <a:pPr marL="0" indent="0">
              <a:buNone/>
            </a:pPr>
            <a:endParaRPr lang="en-US" dirty="0"/>
          </a:p>
          <a:p>
            <a:pPr marL="0" indent="0">
              <a:buNone/>
            </a:pPr>
            <a:r>
              <a:rPr lang="en-US" dirty="0"/>
              <a:t>Note – Posting before enrollment closes “doesn’t count”</a:t>
            </a:r>
          </a:p>
        </p:txBody>
      </p:sp>
      <p:sp>
        <p:nvSpPr>
          <p:cNvPr id="4" name="Slide Number Placeholder 3">
            <a:extLst>
              <a:ext uri="{FF2B5EF4-FFF2-40B4-BE49-F238E27FC236}">
                <a16:creationId xmlns:a16="http://schemas.microsoft.com/office/drawing/2014/main" id="{736D5379-5E9A-4C91-BFEA-62197017732D}"/>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36</a:t>
            </a:fld>
            <a:endParaRPr lang="en-US" dirty="0">
              <a:latin typeface="Roboto black" panose="02000000000000000000" pitchFamily="2" charset="0"/>
              <a:ea typeface="Roboto black" panose="02000000000000000000" pitchFamily="2" charset="0"/>
            </a:endParaRPr>
          </a:p>
        </p:txBody>
      </p:sp>
      <p:pic>
        <p:nvPicPr>
          <p:cNvPr id="6" name="Picture 5" descr="A group of health care workers">
            <a:extLst>
              <a:ext uri="{FF2B5EF4-FFF2-40B4-BE49-F238E27FC236}">
                <a16:creationId xmlns:a16="http://schemas.microsoft.com/office/drawing/2014/main" id="{534EEFB2-2789-4168-9D48-4E806C2C2DB3}"/>
              </a:ext>
            </a:extLst>
          </p:cNvPr>
          <p:cNvPicPr>
            <a:picLocks noChangeAspect="1"/>
          </p:cNvPicPr>
          <p:nvPr/>
        </p:nvPicPr>
        <p:blipFill>
          <a:blip r:embed="rId2"/>
          <a:stretch>
            <a:fillRect/>
          </a:stretch>
        </p:blipFill>
        <p:spPr>
          <a:xfrm>
            <a:off x="8566297" y="153766"/>
            <a:ext cx="3127519" cy="1883827"/>
          </a:xfrm>
          <a:prstGeom prst="rect">
            <a:avLst/>
          </a:prstGeom>
        </p:spPr>
      </p:pic>
    </p:spTree>
    <p:extLst>
      <p:ext uri="{BB962C8B-B14F-4D97-AF65-F5344CB8AC3E}">
        <p14:creationId xmlns:p14="http://schemas.microsoft.com/office/powerpoint/2010/main" val="1575530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50EF34-8384-4CC2-9A12-78C0E796FAB5}"/>
              </a:ext>
              <a:ext uri="{C183D7F6-B498-43B3-948B-1728B52AA6E4}">
                <adec:decorative xmlns:adec="http://schemas.microsoft.com/office/drawing/2017/decorative" val="1"/>
              </a:ext>
            </a:extLst>
          </p:cNvPr>
          <p:cNvSpPr/>
          <p:nvPr/>
        </p:nvSpPr>
        <p:spPr>
          <a:xfrm>
            <a:off x="2477187" y="1018771"/>
            <a:ext cx="6854397" cy="383557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F7FC9"/>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0EBB80B-AC01-44BF-BE6B-C2945C5AA63E}"/>
              </a:ext>
            </a:extLst>
          </p:cNvPr>
          <p:cNvSpPr>
            <a:spLocks noGrp="1"/>
          </p:cNvSpPr>
          <p:nvPr>
            <p:ph type="title" idx="4294967295"/>
          </p:nvPr>
        </p:nvSpPr>
        <p:spPr>
          <a:xfrm>
            <a:off x="2826717" y="1661905"/>
            <a:ext cx="6155339" cy="230832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014273"/>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Clinical Trial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014273"/>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Determinations</a:t>
            </a:r>
          </a:p>
        </p:txBody>
      </p:sp>
      <p:sp>
        <p:nvSpPr>
          <p:cNvPr id="4" name="Slide Number Placeholder 3">
            <a:extLst>
              <a:ext uri="{FF2B5EF4-FFF2-40B4-BE49-F238E27FC236}">
                <a16:creationId xmlns:a16="http://schemas.microsoft.com/office/drawing/2014/main" id="{B0884216-4664-4C09-B998-8281DC46F9D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713010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F21D8F-B945-4052-9461-FBEB2CA3193A}"/>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b="1" kern="1200" dirty="0">
                <a:solidFill>
                  <a:schemeClr val="bg1"/>
                </a:solidFill>
                <a:latin typeface="+mj-lt"/>
                <a:ea typeface="+mj-ea"/>
                <a:cs typeface="+mj-cs"/>
              </a:rPr>
              <a:t>Am I proposing an NIH Defined CT?</a:t>
            </a:r>
          </a:p>
        </p:txBody>
      </p:sp>
      <p:sp>
        <p:nvSpPr>
          <p:cNvPr id="14" name="Freeform: Shape 13">
            <a:extLst>
              <a:ext uri="{FF2B5EF4-FFF2-40B4-BE49-F238E27FC236}">
                <a16:creationId xmlns:a16="http://schemas.microsoft.com/office/drawing/2014/main" id="{B6A5BA19-C583-4619-8F7C-BAC569961631}"/>
              </a:ext>
            </a:extLst>
          </p:cNvPr>
          <p:cNvSpPr/>
          <p:nvPr/>
        </p:nvSpPr>
        <p:spPr>
          <a:xfrm>
            <a:off x="5403619" y="225275"/>
            <a:ext cx="6263640" cy="911430"/>
          </a:xfrm>
          <a:custGeom>
            <a:avLst/>
            <a:gdLst>
              <a:gd name="connsiteX0" fmla="*/ 0 w 6263640"/>
              <a:gd name="connsiteY0" fmla="*/ 151908 h 911430"/>
              <a:gd name="connsiteX1" fmla="*/ 151908 w 6263640"/>
              <a:gd name="connsiteY1" fmla="*/ 0 h 911430"/>
              <a:gd name="connsiteX2" fmla="*/ 6111732 w 6263640"/>
              <a:gd name="connsiteY2" fmla="*/ 0 h 911430"/>
              <a:gd name="connsiteX3" fmla="*/ 6263640 w 6263640"/>
              <a:gd name="connsiteY3" fmla="*/ 151908 h 911430"/>
              <a:gd name="connsiteX4" fmla="*/ 6263640 w 6263640"/>
              <a:gd name="connsiteY4" fmla="*/ 759522 h 911430"/>
              <a:gd name="connsiteX5" fmla="*/ 6111732 w 6263640"/>
              <a:gd name="connsiteY5" fmla="*/ 911430 h 911430"/>
              <a:gd name="connsiteX6" fmla="*/ 151908 w 6263640"/>
              <a:gd name="connsiteY6" fmla="*/ 911430 h 911430"/>
              <a:gd name="connsiteX7" fmla="*/ 0 w 6263640"/>
              <a:gd name="connsiteY7" fmla="*/ 759522 h 911430"/>
              <a:gd name="connsiteX8" fmla="*/ 0 w 6263640"/>
              <a:gd name="connsiteY8" fmla="*/ 151908 h 9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911430">
                <a:moveTo>
                  <a:pt x="0" y="151908"/>
                </a:moveTo>
                <a:cubicBezTo>
                  <a:pt x="0" y="68012"/>
                  <a:pt x="68012" y="0"/>
                  <a:pt x="151908" y="0"/>
                </a:cubicBezTo>
                <a:lnTo>
                  <a:pt x="6111732" y="0"/>
                </a:lnTo>
                <a:cubicBezTo>
                  <a:pt x="6195628" y="0"/>
                  <a:pt x="6263640" y="68012"/>
                  <a:pt x="6263640" y="151908"/>
                </a:cubicBezTo>
                <a:lnTo>
                  <a:pt x="6263640" y="759522"/>
                </a:lnTo>
                <a:cubicBezTo>
                  <a:pt x="6263640" y="843418"/>
                  <a:pt x="6195628" y="911430"/>
                  <a:pt x="6111732" y="911430"/>
                </a:cubicBezTo>
                <a:lnTo>
                  <a:pt x="151908" y="911430"/>
                </a:lnTo>
                <a:cubicBezTo>
                  <a:pt x="68012" y="911430"/>
                  <a:pt x="0" y="843418"/>
                  <a:pt x="0" y="759522"/>
                </a:cubicBezTo>
                <a:lnTo>
                  <a:pt x="0" y="15190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9272" tIns="189272" rIns="189272" bIns="189272" numCol="1" spcCol="1270" anchor="ctr" anchorCtr="0">
            <a:noAutofit/>
          </a:bodyPr>
          <a:lstStyle/>
          <a:p>
            <a:pPr marL="0" lvl="0" indent="0" algn="l" defTabSz="1689100">
              <a:lnSpc>
                <a:spcPct val="90000"/>
              </a:lnSpc>
              <a:spcBef>
                <a:spcPct val="0"/>
              </a:spcBef>
              <a:spcAft>
                <a:spcPct val="35000"/>
              </a:spcAft>
              <a:buNone/>
            </a:pPr>
            <a:r>
              <a:rPr lang="en-US" sz="3800" b="1" i="0" kern="1200" baseline="0" dirty="0"/>
              <a:t>The 4 CT Questions</a:t>
            </a:r>
            <a:endParaRPr lang="en-US" sz="3800" kern="1200" dirty="0"/>
          </a:p>
        </p:txBody>
      </p:sp>
      <p:sp>
        <p:nvSpPr>
          <p:cNvPr id="15" name="Freeform: Shape 14">
            <a:extLst>
              <a:ext uri="{FF2B5EF4-FFF2-40B4-BE49-F238E27FC236}">
                <a16:creationId xmlns:a16="http://schemas.microsoft.com/office/drawing/2014/main" id="{9035C71F-BC3E-4CCE-8A38-CDA088308D8F}"/>
              </a:ext>
            </a:extLst>
          </p:cNvPr>
          <p:cNvSpPr/>
          <p:nvPr/>
        </p:nvSpPr>
        <p:spPr>
          <a:xfrm>
            <a:off x="5403618" y="1159015"/>
            <a:ext cx="6712181" cy="4562280"/>
          </a:xfrm>
          <a:custGeom>
            <a:avLst/>
            <a:gdLst>
              <a:gd name="connsiteX0" fmla="*/ 0 w 6263640"/>
              <a:gd name="connsiteY0" fmla="*/ 0 h 4562280"/>
              <a:gd name="connsiteX1" fmla="*/ 6263640 w 6263640"/>
              <a:gd name="connsiteY1" fmla="*/ 0 h 4562280"/>
              <a:gd name="connsiteX2" fmla="*/ 6263640 w 6263640"/>
              <a:gd name="connsiteY2" fmla="*/ 4562280 h 4562280"/>
              <a:gd name="connsiteX3" fmla="*/ 0 w 6263640"/>
              <a:gd name="connsiteY3" fmla="*/ 4562280 h 4562280"/>
              <a:gd name="connsiteX4" fmla="*/ 0 w 6263640"/>
              <a:gd name="connsiteY4" fmla="*/ 0 h 456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4562280">
                <a:moveTo>
                  <a:pt x="0" y="0"/>
                </a:moveTo>
                <a:lnTo>
                  <a:pt x="6263640" y="0"/>
                </a:lnTo>
                <a:lnTo>
                  <a:pt x="6263640" y="4562280"/>
                </a:lnTo>
                <a:lnTo>
                  <a:pt x="0" y="4562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8871" tIns="48260" rIns="270256" bIns="48260" numCol="1" spcCol="1270" anchor="t" anchorCtr="0">
            <a:noAutofit/>
          </a:bodyPr>
          <a:lstStyle/>
          <a:p>
            <a:pPr marL="514350" lvl="1" indent="-514350" algn="l" defTabSz="1333500">
              <a:lnSpc>
                <a:spcPct val="90000"/>
              </a:lnSpc>
              <a:spcBef>
                <a:spcPct val="0"/>
              </a:spcBef>
              <a:spcAft>
                <a:spcPct val="20000"/>
              </a:spcAft>
              <a:buFont typeface="+mj-lt"/>
              <a:buAutoNum type="arabicPeriod"/>
            </a:pPr>
            <a:r>
              <a:rPr lang="en-US" sz="3000" b="0" i="0" kern="1200" baseline="0" dirty="0"/>
              <a:t>Does the study involve </a:t>
            </a:r>
            <a:r>
              <a:rPr lang="en-US" sz="3000" b="1" i="0" kern="1200" baseline="0" dirty="0"/>
              <a:t>human participants</a:t>
            </a:r>
            <a:r>
              <a:rPr lang="en-US" sz="3000" b="0" i="0" kern="1200" baseline="0" dirty="0"/>
              <a:t>? </a:t>
            </a:r>
            <a:endParaRPr lang="en-US" sz="3000" kern="1200" dirty="0"/>
          </a:p>
          <a:p>
            <a:pPr marL="514350" lvl="1" indent="-514350" algn="l" defTabSz="1333500">
              <a:lnSpc>
                <a:spcPct val="90000"/>
              </a:lnSpc>
              <a:spcBef>
                <a:spcPct val="0"/>
              </a:spcBef>
              <a:spcAft>
                <a:spcPct val="20000"/>
              </a:spcAft>
              <a:buFont typeface="+mj-lt"/>
              <a:buAutoNum type="arabicPeriod"/>
            </a:pPr>
            <a:r>
              <a:rPr lang="en-US" sz="3000" b="0" i="0" kern="1200" baseline="0" dirty="0"/>
              <a:t>Are the participants </a:t>
            </a:r>
            <a:r>
              <a:rPr lang="en-US" sz="3000" b="1" i="0" kern="1200" baseline="0" dirty="0"/>
              <a:t>prospectively assigned </a:t>
            </a:r>
            <a:r>
              <a:rPr lang="en-US" sz="3000" b="0" i="0" kern="1200" baseline="0" dirty="0"/>
              <a:t>to an </a:t>
            </a:r>
            <a:r>
              <a:rPr lang="en-US" sz="3000" b="1" i="0" kern="1200" baseline="0" dirty="0"/>
              <a:t>intervention</a:t>
            </a:r>
            <a:r>
              <a:rPr lang="en-US" sz="3000" b="0" i="0" kern="1200" baseline="0" dirty="0"/>
              <a:t>? </a:t>
            </a:r>
            <a:endParaRPr lang="en-US" sz="3000" kern="1200" dirty="0"/>
          </a:p>
          <a:p>
            <a:pPr marL="514350" lvl="1" indent="-514350" algn="l" defTabSz="1333500">
              <a:lnSpc>
                <a:spcPct val="90000"/>
              </a:lnSpc>
              <a:spcBef>
                <a:spcPct val="0"/>
              </a:spcBef>
              <a:spcAft>
                <a:spcPct val="20000"/>
              </a:spcAft>
              <a:buFont typeface="+mj-lt"/>
              <a:buAutoNum type="arabicPeriod"/>
            </a:pPr>
            <a:r>
              <a:rPr lang="en-US" sz="3000" b="0" i="0" kern="1200" baseline="0" dirty="0"/>
              <a:t>Is the study designed to </a:t>
            </a:r>
            <a:r>
              <a:rPr lang="en-US" sz="3000" b="1" i="0" kern="1200" baseline="0" dirty="0"/>
              <a:t>evaluate the effect </a:t>
            </a:r>
            <a:r>
              <a:rPr lang="en-US" sz="3000" b="0" i="0" kern="1200" baseline="0" dirty="0"/>
              <a:t>of the intervention on the participants? </a:t>
            </a:r>
            <a:endParaRPr lang="en-US" sz="3000" kern="1200" dirty="0"/>
          </a:p>
          <a:p>
            <a:pPr marL="514350" lvl="1" indent="-514350" algn="l" defTabSz="1333500">
              <a:lnSpc>
                <a:spcPct val="90000"/>
              </a:lnSpc>
              <a:spcBef>
                <a:spcPct val="0"/>
              </a:spcBef>
              <a:spcAft>
                <a:spcPct val="20000"/>
              </a:spcAft>
              <a:buFont typeface="+mj-lt"/>
              <a:buAutoNum type="arabicPeriod"/>
            </a:pPr>
            <a:r>
              <a:rPr lang="en-US" sz="3000" b="0" i="0" kern="1200" baseline="0" dirty="0"/>
              <a:t>Is the effect that will be evaluated a </a:t>
            </a:r>
            <a:r>
              <a:rPr lang="en-US" sz="3000" b="1" i="0" kern="1200" baseline="0" dirty="0"/>
              <a:t>health-related biomedical or behavioral outcome</a:t>
            </a:r>
            <a:r>
              <a:rPr lang="en-US" sz="3000" b="0" i="0" kern="1200" baseline="0" dirty="0"/>
              <a:t>? </a:t>
            </a:r>
            <a:endParaRPr lang="en-US" sz="3000" kern="1200" dirty="0"/>
          </a:p>
        </p:txBody>
      </p:sp>
      <p:sp>
        <p:nvSpPr>
          <p:cNvPr id="3" name="TextBox 2">
            <a:extLst>
              <a:ext uri="{FF2B5EF4-FFF2-40B4-BE49-F238E27FC236}">
                <a16:creationId xmlns:a16="http://schemas.microsoft.com/office/drawing/2014/main" id="{8DF489A5-A67D-4A7E-9ACA-60E0CCD6F56C}"/>
              </a:ext>
            </a:extLst>
          </p:cNvPr>
          <p:cNvSpPr txBox="1"/>
          <p:nvPr/>
        </p:nvSpPr>
        <p:spPr>
          <a:xfrm>
            <a:off x="5951699" y="5743605"/>
            <a:ext cx="5317802" cy="646331"/>
          </a:xfrm>
          <a:prstGeom prst="rect">
            <a:avLst/>
          </a:prstGeom>
          <a:noFill/>
        </p:spPr>
        <p:txBody>
          <a:bodyPr wrap="none" rtlCol="0">
            <a:spAutoFit/>
          </a:bodyPr>
          <a:lstStyle/>
          <a:p>
            <a:r>
              <a:rPr lang="en-US" sz="3600" b="1" dirty="0">
                <a:solidFill>
                  <a:schemeClr val="accent1"/>
                </a:solidFill>
              </a:rPr>
              <a:t>ALL 4 YES = CLINICAL TRIAL</a:t>
            </a:r>
          </a:p>
        </p:txBody>
      </p:sp>
      <p:sp>
        <p:nvSpPr>
          <p:cNvPr id="4" name="Slide Number Placeholder 3">
            <a:extLst>
              <a:ext uri="{FF2B5EF4-FFF2-40B4-BE49-F238E27FC236}">
                <a16:creationId xmlns:a16="http://schemas.microsoft.com/office/drawing/2014/main" id="{3CC211BD-6BCF-46D5-9E1F-F38CC922856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r>
              <a:rPr kumimoji="0" lang="en-US" sz="1200" b="0" i="0" u="none" strike="noStrike" cap="none" spc="50" normalizeH="0" baseline="0" noProof="0">
                <a:ln>
                  <a:noFill/>
                </a:ln>
                <a:solidFill>
                  <a:schemeClr val="tx1">
                    <a:tint val="75000"/>
                  </a:schemeClr>
                </a:solidFill>
                <a:effectLst/>
                <a:uLnTx/>
                <a:uFillTx/>
                <a:latin typeface="+mn-lt"/>
                <a:ea typeface="+mn-ea"/>
                <a:cs typeface="+mn-cs"/>
              </a:rPr>
              <a:t>SLIDE</a:t>
            </a:r>
            <a:r>
              <a:rPr kumimoji="0" lang="en-US" sz="1200" b="0" i="0" u="none" strike="noStrike" cap="none" spc="100" normalizeH="0" baseline="0" noProof="0">
                <a:ln>
                  <a:noFill/>
                </a:ln>
                <a:solidFill>
                  <a:schemeClr val="tx1">
                    <a:tint val="75000"/>
                  </a:schemeClr>
                </a:solidFill>
                <a:effectLst/>
                <a:uLnTx/>
                <a:uFillTx/>
                <a:latin typeface="+mn-lt"/>
                <a:ea typeface="+mn-ea"/>
                <a:cs typeface="+mn-cs"/>
              </a:rPr>
              <a:t> |</a:t>
            </a:r>
            <a:r>
              <a:rPr kumimoji="0" lang="en-US" sz="1200" b="0" i="0" u="none" strike="noStrike" cap="none" spc="0" normalizeH="0" baseline="0" noProof="0">
                <a:ln>
                  <a:noFill/>
                </a:ln>
                <a:solidFill>
                  <a:schemeClr val="tx1">
                    <a:tint val="75000"/>
                  </a:schemeClr>
                </a:solidFill>
                <a:effectLst/>
                <a:uLnTx/>
                <a:uFillTx/>
                <a:latin typeface="+mn-lt"/>
                <a:ea typeface="+mn-ea"/>
                <a:cs typeface="+mn-cs"/>
              </a:rPr>
              <a:t> </a:t>
            </a:r>
            <a:fld id="{A7DDB576-49B3-42E2-89EA-6E35EA8EF806}" type="slidenum">
              <a:rPr kumimoji="0" lang="en-US" sz="1200" b="0" i="0" u="none" strike="noStrike" cap="none" spc="0" normalizeH="0" baseline="0" noProof="0" smtClean="0">
                <a:ln>
                  <a:noFill/>
                </a:ln>
                <a:solidFill>
                  <a:schemeClr val="tx1">
                    <a:tint val="75000"/>
                  </a:schemeClr>
                </a:solidFill>
                <a:effectLst/>
                <a:uLnTx/>
                <a:uFillTx/>
                <a:latin typeface="+mn-lt"/>
                <a:ea typeface="+mn-ea"/>
                <a:cs typeface="+mn-cs"/>
              </a:rPr>
              <a:pPr marR="0" lvl="0" indent="0" algn="r" fontAlgn="auto">
                <a:spcBef>
                  <a:spcPts val="0"/>
                </a:spcBef>
                <a:spcAft>
                  <a:spcPts val="600"/>
                </a:spcAft>
                <a:buClrTx/>
                <a:buSzTx/>
                <a:buFontTx/>
                <a:buNone/>
                <a:tabLst/>
                <a:defRPr/>
              </a:pPr>
              <a:t>38</a:t>
            </a:fld>
            <a:endParaRPr kumimoji="0" lang="en-US" sz="1200" b="0" i="0" u="none" strike="noStrike"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808351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1A8F-DBDC-4302-8395-2AB96681A6B0}"/>
              </a:ext>
            </a:extLst>
          </p:cNvPr>
          <p:cNvSpPr>
            <a:spLocks noGrp="1"/>
          </p:cNvSpPr>
          <p:nvPr>
            <p:ph type="title"/>
          </p:nvPr>
        </p:nvSpPr>
        <p:spPr>
          <a:xfrm>
            <a:off x="595747" y="186221"/>
            <a:ext cx="10515600" cy="1325563"/>
          </a:xfrm>
        </p:spPr>
        <p:txBody>
          <a:bodyPr/>
          <a:lstStyle/>
          <a:p>
            <a:r>
              <a:rPr lang="en-US" dirty="0"/>
              <a:t>Reminders</a:t>
            </a:r>
          </a:p>
        </p:txBody>
      </p:sp>
      <p:sp>
        <p:nvSpPr>
          <p:cNvPr id="3" name="Content Placeholder 2">
            <a:extLst>
              <a:ext uri="{FF2B5EF4-FFF2-40B4-BE49-F238E27FC236}">
                <a16:creationId xmlns:a16="http://schemas.microsoft.com/office/drawing/2014/main" id="{681B8F1C-5C8B-461E-A361-F7DB78FD37FA}"/>
              </a:ext>
            </a:extLst>
          </p:cNvPr>
          <p:cNvSpPr>
            <a:spLocks noGrp="1"/>
          </p:cNvSpPr>
          <p:nvPr>
            <p:ph idx="1"/>
          </p:nvPr>
        </p:nvSpPr>
        <p:spPr>
          <a:xfrm>
            <a:off x="838200" y="1618016"/>
            <a:ext cx="10515600" cy="4351338"/>
          </a:xfrm>
        </p:spPr>
        <p:txBody>
          <a:bodyPr>
            <a:normAutofit/>
          </a:bodyPr>
          <a:lstStyle/>
          <a:p>
            <a:r>
              <a:rPr lang="en-US" b="1" dirty="0"/>
              <a:t>The devil is always in the details!</a:t>
            </a:r>
            <a:endParaRPr lang="en-US" dirty="0"/>
          </a:p>
          <a:p>
            <a:r>
              <a:rPr lang="en-US" dirty="0"/>
              <a:t>NIH defined clinical trials are much more than classic “drug studies” </a:t>
            </a:r>
          </a:p>
          <a:p>
            <a:r>
              <a:rPr lang="en-US" dirty="0"/>
              <a:t>If </a:t>
            </a:r>
            <a:r>
              <a:rPr lang="en-US" b="1" u="sng" dirty="0"/>
              <a:t>any ONE part </a:t>
            </a:r>
            <a:r>
              <a:rPr lang="en-US" dirty="0"/>
              <a:t>of the application is a CT, </a:t>
            </a:r>
            <a:r>
              <a:rPr lang="en-US" b="1" u="sng" dirty="0"/>
              <a:t>the application is a CT</a:t>
            </a:r>
            <a:r>
              <a:rPr lang="en-US" dirty="0"/>
              <a:t>!</a:t>
            </a:r>
          </a:p>
          <a:p>
            <a:endParaRPr lang="en-US" dirty="0"/>
          </a:p>
        </p:txBody>
      </p:sp>
      <p:pic>
        <p:nvPicPr>
          <p:cNvPr id="6" name="Graphic 5" descr="Spilled glass of liquid with solid fill">
            <a:extLst>
              <a:ext uri="{FF2B5EF4-FFF2-40B4-BE49-F238E27FC236}">
                <a16:creationId xmlns:a16="http://schemas.microsoft.com/office/drawing/2014/main" id="{2990D25C-33A6-4121-B7F3-B29533EB19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72600" y="365125"/>
            <a:ext cx="2223653" cy="2223653"/>
          </a:xfrm>
          <a:prstGeom prst="rect">
            <a:avLst/>
          </a:prstGeom>
        </p:spPr>
      </p:pic>
      <p:sp>
        <p:nvSpPr>
          <p:cNvPr id="4" name="Slide Number Placeholder 3">
            <a:extLst>
              <a:ext uri="{FF2B5EF4-FFF2-40B4-BE49-F238E27FC236}">
                <a16:creationId xmlns:a16="http://schemas.microsoft.com/office/drawing/2014/main" id="{C09A6603-B71B-41F4-BA52-55FA134A079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82162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5 Points 1" descr="This slide is diagram with the question &quot;What is a Clinical Trial&quot; in the middle and numerous words associated with clinical trials scattered around the question in various sizes and colors.  The words are human subjects, mechanistic, other experimental, independent variable, pilot/feasibility, biomedical outcome, exploratory, behavioral, basic research, intervention, developmental, effect, behavioral outcome, and prosptectively assigned">
            <a:extLst>
              <a:ext uri="{FF2B5EF4-FFF2-40B4-BE49-F238E27FC236}">
                <a16:creationId xmlns:a16="http://schemas.microsoft.com/office/drawing/2014/main" id="{C8B38BE0-4D39-43F2-A063-75A3DAD547D3}"/>
              </a:ext>
            </a:extLst>
          </p:cNvPr>
          <p:cNvSpPr/>
          <p:nvPr/>
        </p:nvSpPr>
        <p:spPr>
          <a:xfrm>
            <a:off x="5246384" y="77879"/>
            <a:ext cx="468616" cy="46166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a:extLst>
              <a:ext uri="{FF2B5EF4-FFF2-40B4-BE49-F238E27FC236}">
                <a16:creationId xmlns:a16="http://schemas.microsoft.com/office/drawing/2014/main" id="{1FB2C252-314B-4FB1-9F46-B2AB12448B3C}"/>
              </a:ext>
            </a:extLst>
          </p:cNvPr>
          <p:cNvSpPr>
            <a:spLocks noGrp="1"/>
          </p:cNvSpPr>
          <p:nvPr>
            <p:ph type="title"/>
          </p:nvPr>
        </p:nvSpPr>
        <p:spPr>
          <a:xfrm>
            <a:off x="2555493" y="3070796"/>
            <a:ext cx="7969624" cy="830997"/>
          </a:xfrm>
          <a:ln w="76200">
            <a:solidFill>
              <a:srgbClr val="000000"/>
            </a:solidFill>
          </a:ln>
        </p:spPr>
        <p:txBody>
          <a:bodyPr>
            <a:noAutofit/>
          </a:bodyPr>
          <a:lstStyle/>
          <a:p>
            <a:r>
              <a:rPr lang="en-US" sz="5400" b="1" spc="0" dirty="0">
                <a:ln w="22225">
                  <a:solidFill>
                    <a:schemeClr val="accent2"/>
                  </a:solidFill>
                  <a:prstDash val="solid"/>
                </a:ln>
                <a:solidFill>
                  <a:srgbClr val="0086EA"/>
                </a:solidFill>
                <a:latin typeface="+mn-lt"/>
              </a:rPr>
              <a:t>WHAT IS A</a:t>
            </a:r>
            <a:r>
              <a:rPr lang="en-US" sz="5400" b="1" spc="0" baseline="0" dirty="0">
                <a:ln w="22225">
                  <a:solidFill>
                    <a:schemeClr val="accent2"/>
                  </a:solidFill>
                  <a:prstDash val="solid"/>
                </a:ln>
                <a:solidFill>
                  <a:srgbClr val="0086EA"/>
                </a:solidFill>
                <a:latin typeface="+mn-lt"/>
              </a:rPr>
              <a:t> CLINICAL</a:t>
            </a:r>
            <a:r>
              <a:rPr lang="en-US" sz="5400" b="1" spc="0" dirty="0">
                <a:ln w="22225">
                  <a:solidFill>
                    <a:schemeClr val="accent2"/>
                  </a:solidFill>
                  <a:prstDash val="solid"/>
                </a:ln>
                <a:solidFill>
                  <a:srgbClr val="0086EA"/>
                </a:solidFill>
                <a:latin typeface="+mn-lt"/>
              </a:rPr>
              <a:t> TRIAL</a:t>
            </a:r>
            <a:r>
              <a:rPr lang="en-US" sz="5400" b="1" spc="0" dirty="0">
                <a:ln w="22225">
                  <a:solidFill>
                    <a:schemeClr val="accent2"/>
                  </a:solidFill>
                  <a:prstDash val="solid"/>
                </a:ln>
                <a:solidFill>
                  <a:schemeClr val="accent2">
                    <a:lumMod val="40000"/>
                    <a:lumOff val="60000"/>
                  </a:schemeClr>
                </a:solidFill>
                <a:latin typeface="+mn-lt"/>
              </a:rPr>
              <a:t>?</a:t>
            </a:r>
          </a:p>
        </p:txBody>
      </p:sp>
      <p:sp>
        <p:nvSpPr>
          <p:cNvPr id="7" name="Rectangle 6">
            <a:extLst>
              <a:ext uri="{FF2B5EF4-FFF2-40B4-BE49-F238E27FC236}">
                <a16:creationId xmlns:a16="http://schemas.microsoft.com/office/drawing/2014/main" id="{770A9C6A-C80D-41AC-B510-94DC04E991A6}"/>
              </a:ext>
              <a:ext uri="{C183D7F6-B498-43B3-948B-1728B52AA6E4}">
                <adec:decorative xmlns:adec="http://schemas.microsoft.com/office/drawing/2017/decorative" val="1"/>
              </a:ext>
            </a:extLst>
          </p:cNvPr>
          <p:cNvSpPr/>
          <p:nvPr/>
        </p:nvSpPr>
        <p:spPr>
          <a:xfrm>
            <a:off x="469719" y="492057"/>
            <a:ext cx="501291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2700">
                  <a:solidFill>
                    <a:srgbClr val="BFBFBF">
                      <a:lumMod val="50000"/>
                    </a:srgbClr>
                  </a:solidFill>
                  <a:prstDash val="solid"/>
                </a:ln>
                <a:pattFill prst="narHorz">
                  <a:fgClr>
                    <a:srgbClr val="BFBFBF"/>
                  </a:fgClr>
                  <a:bgClr>
                    <a:srgbClr val="BFBFBF">
                      <a:lumMod val="40000"/>
                      <a:lumOff val="60000"/>
                    </a:srgbClr>
                  </a:bgClr>
                </a:pattFill>
                <a:effectLst>
                  <a:innerShdw blurRad="177800">
                    <a:srgbClr val="BFBFBF">
                      <a:lumMod val="50000"/>
                    </a:srgbClr>
                  </a:innerShdw>
                </a:effectLst>
                <a:uLnTx/>
                <a:uFillTx/>
                <a:latin typeface="Calibri" panose="020F0502020204030204"/>
                <a:ea typeface="+mn-ea"/>
                <a:cs typeface="+mn-cs"/>
              </a:rPr>
              <a:t>Human Subjects</a:t>
            </a:r>
          </a:p>
        </p:txBody>
      </p:sp>
      <p:sp>
        <p:nvSpPr>
          <p:cNvPr id="10" name="TextBox 9">
            <a:extLst>
              <a:ext uri="{FF2B5EF4-FFF2-40B4-BE49-F238E27FC236}">
                <a16:creationId xmlns:a16="http://schemas.microsoft.com/office/drawing/2014/main" id="{97F8823F-13EC-4492-8440-AB63653E4CD1}"/>
              </a:ext>
              <a:ext uri="{C183D7F6-B498-43B3-948B-1728B52AA6E4}">
                <adec:decorative xmlns:adec="http://schemas.microsoft.com/office/drawing/2017/decorative" val="1"/>
              </a:ext>
            </a:extLst>
          </p:cNvPr>
          <p:cNvSpPr txBox="1"/>
          <p:nvPr/>
        </p:nvSpPr>
        <p:spPr>
          <a:xfrm>
            <a:off x="5924537" y="718584"/>
            <a:ext cx="208422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73F66"/>
                </a:solidFill>
                <a:effectLst/>
                <a:uLnTx/>
                <a:uFillTx/>
                <a:latin typeface="Calibri" panose="020F0502020204030204"/>
                <a:ea typeface="+mn-ea"/>
                <a:cs typeface="+mn-cs"/>
              </a:rPr>
              <a:t>Mechanistic</a:t>
            </a:r>
          </a:p>
        </p:txBody>
      </p:sp>
      <p:sp>
        <p:nvSpPr>
          <p:cNvPr id="12" name="TextBox 11">
            <a:extLst>
              <a:ext uri="{FF2B5EF4-FFF2-40B4-BE49-F238E27FC236}">
                <a16:creationId xmlns:a16="http://schemas.microsoft.com/office/drawing/2014/main" id="{2A511DFE-86D5-4547-BEA6-3AA51001974F}"/>
              </a:ext>
              <a:ext uri="{C183D7F6-B498-43B3-948B-1728B52AA6E4}">
                <adec:decorative xmlns:adec="http://schemas.microsoft.com/office/drawing/2017/decorative" val="1"/>
              </a:ext>
            </a:extLst>
          </p:cNvPr>
          <p:cNvSpPr txBox="1"/>
          <p:nvPr/>
        </p:nvSpPr>
        <p:spPr>
          <a:xfrm>
            <a:off x="6465572" y="1634156"/>
            <a:ext cx="38747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Calibri" panose="020F0502020204030204"/>
                <a:ea typeface="+mn-ea"/>
                <a:cs typeface="+mn-cs"/>
              </a:rPr>
              <a:t>Biomedical outcome</a:t>
            </a:r>
          </a:p>
        </p:txBody>
      </p:sp>
      <p:sp>
        <p:nvSpPr>
          <p:cNvPr id="19" name="TextBox 18">
            <a:extLst>
              <a:ext uri="{FF2B5EF4-FFF2-40B4-BE49-F238E27FC236}">
                <a16:creationId xmlns:a16="http://schemas.microsoft.com/office/drawing/2014/main" id="{1102B68E-7872-4FD6-9FB3-B0A78B9E7C49}"/>
              </a:ext>
              <a:ext uri="{C183D7F6-B498-43B3-948B-1728B52AA6E4}">
                <adec:decorative xmlns:adec="http://schemas.microsoft.com/office/drawing/2017/decorative" val="1"/>
              </a:ext>
            </a:extLst>
          </p:cNvPr>
          <p:cNvSpPr txBox="1"/>
          <p:nvPr/>
        </p:nvSpPr>
        <p:spPr>
          <a:xfrm>
            <a:off x="8135058" y="4282828"/>
            <a:ext cx="341471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33CC"/>
                </a:solidFill>
                <a:effectLst/>
                <a:uLnTx/>
                <a:uFillTx/>
                <a:latin typeface="Calibri" panose="020F0502020204030204"/>
                <a:ea typeface="+mn-ea"/>
                <a:cs typeface="+mn-cs"/>
              </a:rPr>
              <a:t>Intervention</a:t>
            </a:r>
          </a:p>
        </p:txBody>
      </p:sp>
      <p:sp>
        <p:nvSpPr>
          <p:cNvPr id="18" name="TextBox 17">
            <a:extLst>
              <a:ext uri="{FF2B5EF4-FFF2-40B4-BE49-F238E27FC236}">
                <a16:creationId xmlns:a16="http://schemas.microsoft.com/office/drawing/2014/main" id="{2496294B-A141-41F6-8508-12510C84A883}"/>
              </a:ext>
              <a:ext uri="{C183D7F6-B498-43B3-948B-1728B52AA6E4}">
                <adec:decorative xmlns:adec="http://schemas.microsoft.com/office/drawing/2017/decorative" val="1"/>
              </a:ext>
            </a:extLst>
          </p:cNvPr>
          <p:cNvSpPr txBox="1"/>
          <p:nvPr/>
        </p:nvSpPr>
        <p:spPr>
          <a:xfrm>
            <a:off x="5833665" y="5063921"/>
            <a:ext cx="13227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Effect</a:t>
            </a:r>
          </a:p>
        </p:txBody>
      </p:sp>
      <p:sp>
        <p:nvSpPr>
          <p:cNvPr id="14" name="TextBox 13">
            <a:extLst>
              <a:ext uri="{FF2B5EF4-FFF2-40B4-BE49-F238E27FC236}">
                <a16:creationId xmlns:a16="http://schemas.microsoft.com/office/drawing/2014/main" id="{B869A59E-FF6A-44DB-B12D-06C9A492274E}"/>
              </a:ext>
              <a:ext uri="{C183D7F6-B498-43B3-948B-1728B52AA6E4}">
                <adec:decorative xmlns:adec="http://schemas.microsoft.com/office/drawing/2017/decorative" val="1"/>
              </a:ext>
            </a:extLst>
          </p:cNvPr>
          <p:cNvSpPr txBox="1"/>
          <p:nvPr/>
        </p:nvSpPr>
        <p:spPr>
          <a:xfrm>
            <a:off x="434401" y="4119687"/>
            <a:ext cx="21210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33FF"/>
                </a:solidFill>
                <a:effectLst/>
                <a:uLnTx/>
                <a:uFillTx/>
                <a:latin typeface="Calibri" panose="020F0502020204030204"/>
                <a:ea typeface="+mn-ea"/>
                <a:cs typeface="+mn-cs"/>
              </a:rPr>
              <a:t>Behavioral</a:t>
            </a:r>
          </a:p>
        </p:txBody>
      </p:sp>
      <p:sp>
        <p:nvSpPr>
          <p:cNvPr id="13" name="Rectangle 12">
            <a:extLst>
              <a:ext uri="{FF2B5EF4-FFF2-40B4-BE49-F238E27FC236}">
                <a16:creationId xmlns:a16="http://schemas.microsoft.com/office/drawing/2014/main" id="{FC6EE807-64F9-4206-B74E-56175527AF5C}"/>
              </a:ext>
              <a:ext uri="{C183D7F6-B498-43B3-948B-1728B52AA6E4}">
                <adec:decorative xmlns:adec="http://schemas.microsoft.com/office/drawing/2017/decorative" val="1"/>
              </a:ext>
            </a:extLst>
          </p:cNvPr>
          <p:cNvSpPr/>
          <p:nvPr/>
        </p:nvSpPr>
        <p:spPr>
          <a:xfrm>
            <a:off x="434401" y="2370547"/>
            <a:ext cx="1877437"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cmpd="sng">
                  <a:solidFill>
                    <a:srgbClr val="015596"/>
                  </a:solidFill>
                  <a:prstDash val="solid"/>
                </a:ln>
                <a:solidFill>
                  <a:srgbClr val="7030A0"/>
                </a:solidFill>
                <a:effectLst/>
                <a:uLnTx/>
                <a:uFillTx/>
                <a:latin typeface="Calibri" panose="020F0502020204030204"/>
                <a:ea typeface="+mn-ea"/>
                <a:cs typeface="+mn-cs"/>
              </a:rPr>
              <a:t>Applied</a:t>
            </a:r>
          </a:p>
        </p:txBody>
      </p:sp>
      <p:sp>
        <p:nvSpPr>
          <p:cNvPr id="21" name="TextBox 20">
            <a:extLst>
              <a:ext uri="{FF2B5EF4-FFF2-40B4-BE49-F238E27FC236}">
                <a16:creationId xmlns:a16="http://schemas.microsoft.com/office/drawing/2014/main" id="{9E9909A2-2386-40AF-A6CD-B138F51F681F}"/>
              </a:ext>
              <a:ext uri="{C183D7F6-B498-43B3-948B-1728B52AA6E4}">
                <adec:decorative xmlns:adec="http://schemas.microsoft.com/office/drawing/2017/decorative" val="1"/>
              </a:ext>
            </a:extLst>
          </p:cNvPr>
          <p:cNvSpPr txBox="1"/>
          <p:nvPr/>
        </p:nvSpPr>
        <p:spPr>
          <a:xfrm>
            <a:off x="7086840" y="5531840"/>
            <a:ext cx="473719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Prospectively assigned</a:t>
            </a:r>
          </a:p>
        </p:txBody>
      </p:sp>
      <p:sp>
        <p:nvSpPr>
          <p:cNvPr id="8" name="TextBox 7">
            <a:extLst>
              <a:ext uri="{FF2B5EF4-FFF2-40B4-BE49-F238E27FC236}">
                <a16:creationId xmlns:a16="http://schemas.microsoft.com/office/drawing/2014/main" id="{F888F333-2FEC-4F48-8EEB-20D0AEBDEF30}"/>
              </a:ext>
              <a:ext uri="{C183D7F6-B498-43B3-948B-1728B52AA6E4}">
                <adec:decorative xmlns:adec="http://schemas.microsoft.com/office/drawing/2017/decorative" val="1"/>
              </a:ext>
            </a:extLst>
          </p:cNvPr>
          <p:cNvSpPr txBox="1"/>
          <p:nvPr/>
        </p:nvSpPr>
        <p:spPr>
          <a:xfrm>
            <a:off x="1489781" y="1724971"/>
            <a:ext cx="2339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Independent variable</a:t>
            </a:r>
          </a:p>
        </p:txBody>
      </p:sp>
      <p:sp>
        <p:nvSpPr>
          <p:cNvPr id="9" name="TextBox 8">
            <a:extLst>
              <a:ext uri="{FF2B5EF4-FFF2-40B4-BE49-F238E27FC236}">
                <a16:creationId xmlns:a16="http://schemas.microsoft.com/office/drawing/2014/main" id="{2C682F5D-B819-4B09-A2EC-7B00D836D619}"/>
              </a:ext>
              <a:ext uri="{C183D7F6-B498-43B3-948B-1728B52AA6E4}">
                <adec:decorative xmlns:adec="http://schemas.microsoft.com/office/drawing/2017/decorative" val="1"/>
              </a:ext>
            </a:extLst>
          </p:cNvPr>
          <p:cNvSpPr txBox="1"/>
          <p:nvPr/>
        </p:nvSpPr>
        <p:spPr>
          <a:xfrm>
            <a:off x="3993903" y="2115696"/>
            <a:ext cx="213712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Pilot/feasibility</a:t>
            </a:r>
          </a:p>
        </p:txBody>
      </p:sp>
      <p:sp>
        <p:nvSpPr>
          <p:cNvPr id="11" name="TextBox 10">
            <a:extLst>
              <a:ext uri="{FF2B5EF4-FFF2-40B4-BE49-F238E27FC236}">
                <a16:creationId xmlns:a16="http://schemas.microsoft.com/office/drawing/2014/main" id="{7DA3C62D-B20D-4482-8C32-4BFE1F59676C}"/>
              </a:ext>
              <a:ext uri="{C183D7F6-B498-43B3-948B-1728B52AA6E4}">
                <adec:decorative xmlns:adec="http://schemas.microsoft.com/office/drawing/2017/decorative" val="1"/>
              </a:ext>
            </a:extLst>
          </p:cNvPr>
          <p:cNvSpPr txBox="1"/>
          <p:nvPr/>
        </p:nvSpPr>
        <p:spPr>
          <a:xfrm>
            <a:off x="9952970" y="2141173"/>
            <a:ext cx="20040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C1C1C"/>
                </a:solidFill>
                <a:effectLst/>
                <a:uLnTx/>
                <a:uFillTx/>
                <a:latin typeface="Calibri" panose="020F0502020204030204"/>
                <a:ea typeface="+mn-ea"/>
                <a:cs typeface="+mn-cs"/>
              </a:rPr>
              <a:t>Exploratory</a:t>
            </a:r>
          </a:p>
        </p:txBody>
      </p:sp>
      <p:sp>
        <p:nvSpPr>
          <p:cNvPr id="15" name="TextBox 14">
            <a:extLst>
              <a:ext uri="{FF2B5EF4-FFF2-40B4-BE49-F238E27FC236}">
                <a16:creationId xmlns:a16="http://schemas.microsoft.com/office/drawing/2014/main" id="{D56E29F6-B551-41A2-8ED0-1D187788A517}"/>
              </a:ext>
              <a:ext uri="{C183D7F6-B498-43B3-948B-1728B52AA6E4}">
                <adec:decorative xmlns:adec="http://schemas.microsoft.com/office/drawing/2017/decorative" val="1"/>
              </a:ext>
            </a:extLst>
          </p:cNvPr>
          <p:cNvSpPr txBox="1"/>
          <p:nvPr/>
        </p:nvSpPr>
        <p:spPr>
          <a:xfrm>
            <a:off x="1642423" y="4939525"/>
            <a:ext cx="18261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88E1A"/>
                </a:solidFill>
                <a:effectLst/>
                <a:uLnTx/>
                <a:uFillTx/>
                <a:latin typeface="Calibri" panose="020F0502020204030204"/>
                <a:ea typeface="+mn-ea"/>
                <a:cs typeface="+mn-cs"/>
              </a:rPr>
              <a:t>Developmental</a:t>
            </a:r>
          </a:p>
        </p:txBody>
      </p:sp>
      <p:sp>
        <p:nvSpPr>
          <p:cNvPr id="16" name="TextBox 15">
            <a:extLst>
              <a:ext uri="{FF2B5EF4-FFF2-40B4-BE49-F238E27FC236}">
                <a16:creationId xmlns:a16="http://schemas.microsoft.com/office/drawing/2014/main" id="{0B8DBC6D-DCC9-45A9-B2D8-27E4A773FCA7}"/>
              </a:ext>
              <a:ext uri="{C183D7F6-B498-43B3-948B-1728B52AA6E4}">
                <adec:decorative xmlns:adec="http://schemas.microsoft.com/office/drawing/2017/decorative" val="1"/>
              </a:ext>
            </a:extLst>
          </p:cNvPr>
          <p:cNvSpPr txBox="1"/>
          <p:nvPr/>
        </p:nvSpPr>
        <p:spPr>
          <a:xfrm>
            <a:off x="3828883" y="4333380"/>
            <a:ext cx="305564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3399"/>
                </a:solidFill>
                <a:effectLst/>
                <a:uLnTx/>
                <a:uFillTx/>
                <a:latin typeface="Calibri" panose="020F0502020204030204"/>
                <a:ea typeface="+mn-ea"/>
                <a:cs typeface="+mn-cs"/>
              </a:rPr>
              <a:t>Basic Research</a:t>
            </a:r>
          </a:p>
        </p:txBody>
      </p:sp>
      <p:sp>
        <p:nvSpPr>
          <p:cNvPr id="17" name="TextBox 16">
            <a:extLst>
              <a:ext uri="{FF2B5EF4-FFF2-40B4-BE49-F238E27FC236}">
                <a16:creationId xmlns:a16="http://schemas.microsoft.com/office/drawing/2014/main" id="{60BA6DF0-4339-4A76-8FA8-9548D7C60C8A}"/>
              </a:ext>
              <a:ext uri="{C183D7F6-B498-43B3-948B-1728B52AA6E4}">
                <adec:decorative xmlns:adec="http://schemas.microsoft.com/office/drawing/2017/decorative" val="1"/>
              </a:ext>
            </a:extLst>
          </p:cNvPr>
          <p:cNvSpPr txBox="1"/>
          <p:nvPr/>
        </p:nvSpPr>
        <p:spPr>
          <a:xfrm>
            <a:off x="2736563" y="5772142"/>
            <a:ext cx="33650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Behavioral outcome</a:t>
            </a:r>
          </a:p>
        </p:txBody>
      </p:sp>
      <p:sp>
        <p:nvSpPr>
          <p:cNvPr id="20" name="TextBox 19">
            <a:extLst>
              <a:ext uri="{FF2B5EF4-FFF2-40B4-BE49-F238E27FC236}">
                <a16:creationId xmlns:a16="http://schemas.microsoft.com/office/drawing/2014/main" id="{C0F0C741-1D9D-449F-9AAB-6D04F62AC1D8}"/>
              </a:ext>
              <a:ext uri="{C183D7F6-B498-43B3-948B-1728B52AA6E4}">
                <adec:decorative xmlns:adec="http://schemas.microsoft.com/office/drawing/2017/decorative" val="1"/>
              </a:ext>
            </a:extLst>
          </p:cNvPr>
          <p:cNvSpPr txBox="1"/>
          <p:nvPr/>
        </p:nvSpPr>
        <p:spPr>
          <a:xfrm>
            <a:off x="9305396" y="874942"/>
            <a:ext cx="251863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Calibri" panose="020F0502020204030204"/>
                <a:ea typeface="+mn-ea"/>
                <a:cs typeface="+mn-cs"/>
              </a:rPr>
              <a:t>Other experimental</a:t>
            </a:r>
          </a:p>
        </p:txBody>
      </p:sp>
      <p:sp>
        <p:nvSpPr>
          <p:cNvPr id="4" name="Slide Number Placeholder 3">
            <a:extLst>
              <a:ext uri="{FF2B5EF4-FFF2-40B4-BE49-F238E27FC236}">
                <a16:creationId xmlns:a16="http://schemas.microsoft.com/office/drawing/2014/main" id="{3960E058-51C1-4DB7-AD1B-3C401809D0C9}"/>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487105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0751-5449-4B7A-9A1A-C51F24235310}"/>
              </a:ext>
            </a:extLst>
          </p:cNvPr>
          <p:cNvSpPr>
            <a:spLocks noGrp="1"/>
          </p:cNvSpPr>
          <p:nvPr>
            <p:ph type="title"/>
          </p:nvPr>
        </p:nvSpPr>
        <p:spPr>
          <a:xfrm>
            <a:off x="428679" y="62020"/>
            <a:ext cx="11498277" cy="1511575"/>
          </a:xfrm>
        </p:spPr>
        <p:txBody>
          <a:bodyPr>
            <a:normAutofit/>
          </a:bodyPr>
          <a:lstStyle/>
          <a:p>
            <a:pPr fontAlgn="base">
              <a:spcBef>
                <a:spcPts val="675"/>
              </a:spcBef>
              <a:spcAft>
                <a:spcPct val="0"/>
              </a:spcAft>
            </a:pPr>
            <a:r>
              <a:rPr lang="en-US" sz="4400" b="1" dirty="0">
                <a:solidFill>
                  <a:schemeClr val="accent1"/>
                </a:solidFill>
                <a:latin typeface="Arial" pitchFamily="34" charset="0"/>
                <a:cs typeface="Arial" pitchFamily="34" charset="0"/>
              </a:rPr>
              <a:t>Does the study involve HUMAN PARTICIPANTS? </a:t>
            </a:r>
          </a:p>
        </p:txBody>
      </p:sp>
      <p:sp>
        <p:nvSpPr>
          <p:cNvPr id="5" name="Content Placeholder 4">
            <a:extLst>
              <a:ext uri="{FF2B5EF4-FFF2-40B4-BE49-F238E27FC236}">
                <a16:creationId xmlns:a16="http://schemas.microsoft.com/office/drawing/2014/main" id="{243F84FE-686E-4FDD-AEE9-2C4A21E3CBE9}"/>
              </a:ext>
            </a:extLst>
          </p:cNvPr>
          <p:cNvSpPr txBox="1">
            <a:spLocks noGrp="1"/>
          </p:cNvSpPr>
          <p:nvPr>
            <p:ph idx="1"/>
          </p:nvPr>
        </p:nvSpPr>
        <p:spPr>
          <a:xfrm>
            <a:off x="724928" y="1677917"/>
            <a:ext cx="10742143" cy="4279826"/>
          </a:xfrm>
          <a:prstGeom prst="rect">
            <a:avLst/>
          </a:prstGeom>
          <a:noFill/>
        </p:spPr>
        <p:txBody>
          <a:bodyPr wrap="square" rtlCol="0">
            <a:spAutoFit/>
          </a:bodyPr>
          <a:lstStyle/>
          <a:p>
            <a:pPr marL="0" indent="0" algn="l">
              <a:buNone/>
            </a:pPr>
            <a:r>
              <a:rPr lang="en-US" sz="3200" b="0" i="1" dirty="0">
                <a:solidFill>
                  <a:srgbClr val="000000"/>
                </a:solidFill>
                <a:effectLst/>
                <a:latin typeface="Helvetica" panose="020B0604020202020204" pitchFamily="34" charset="0"/>
              </a:rPr>
              <a:t>Human subject</a:t>
            </a:r>
            <a:r>
              <a:rPr lang="en-US" sz="3200" b="0" i="0" dirty="0">
                <a:solidFill>
                  <a:srgbClr val="000000"/>
                </a:solidFill>
                <a:effectLst/>
                <a:latin typeface="Helvetica" panose="020B0604020202020204" pitchFamily="34" charset="0"/>
              </a:rPr>
              <a:t> means a </a:t>
            </a:r>
            <a:r>
              <a:rPr lang="en-US" sz="3200" b="1" i="0" dirty="0">
                <a:solidFill>
                  <a:srgbClr val="000000"/>
                </a:solidFill>
                <a:effectLst/>
                <a:latin typeface="Helvetica" panose="020B0604020202020204" pitchFamily="34" charset="0"/>
              </a:rPr>
              <a:t>living </a:t>
            </a:r>
            <a:r>
              <a:rPr lang="en-US" sz="3200" b="0" i="0" dirty="0">
                <a:solidFill>
                  <a:srgbClr val="000000"/>
                </a:solidFill>
                <a:effectLst/>
                <a:latin typeface="Helvetica" panose="020B0604020202020204" pitchFamily="34" charset="0"/>
              </a:rPr>
              <a:t>individual about whom an investigator: </a:t>
            </a:r>
          </a:p>
          <a:p>
            <a:pPr algn="l">
              <a:buFont typeface="Wingdings" panose="05000000000000000000" pitchFamily="2" charset="2"/>
              <a:buChar char="§"/>
            </a:pPr>
            <a:r>
              <a:rPr lang="en-US" sz="3000" b="0" i="0" dirty="0">
                <a:solidFill>
                  <a:srgbClr val="000000"/>
                </a:solidFill>
                <a:effectLst/>
                <a:latin typeface="Helvetica" panose="020B0604020202020204" pitchFamily="34" charset="0"/>
              </a:rPr>
              <a:t>Obtains information or biospecimens through </a:t>
            </a:r>
            <a:r>
              <a:rPr lang="en-US" sz="3000" b="1" i="0" dirty="0">
                <a:solidFill>
                  <a:srgbClr val="000000"/>
                </a:solidFill>
                <a:effectLst/>
                <a:latin typeface="Helvetica" panose="020B0604020202020204" pitchFamily="34" charset="0"/>
              </a:rPr>
              <a:t>intervention or interaction with the individual</a:t>
            </a:r>
            <a:r>
              <a:rPr lang="en-US" sz="3000" b="0" i="0" dirty="0">
                <a:solidFill>
                  <a:srgbClr val="000000"/>
                </a:solidFill>
                <a:effectLst/>
                <a:latin typeface="Helvetica" panose="020B0604020202020204" pitchFamily="34" charset="0"/>
              </a:rPr>
              <a:t>, and uses, studies, or analyzes the information or biospecimens; OR</a:t>
            </a:r>
          </a:p>
          <a:p>
            <a:pPr algn="l">
              <a:buFont typeface="Wingdings" panose="05000000000000000000" pitchFamily="2" charset="2"/>
              <a:buChar char="§"/>
            </a:pPr>
            <a:r>
              <a:rPr lang="en-US" sz="3000" b="0" i="0" dirty="0">
                <a:solidFill>
                  <a:srgbClr val="000000"/>
                </a:solidFill>
                <a:effectLst/>
                <a:latin typeface="Helvetica" panose="020B0604020202020204" pitchFamily="34" charset="0"/>
              </a:rPr>
              <a:t>Obtains, uses, studies, analyzes, or generates identifiable private information or identifiable biospecimens</a:t>
            </a:r>
          </a:p>
          <a:p>
            <a:pPr marL="400050" indent="-400050" algn="l">
              <a:buAutoNum type="romanLcParenBoth"/>
            </a:pPr>
            <a:endParaRPr lang="en-US" sz="1600" dirty="0">
              <a:solidFill>
                <a:srgbClr val="000000"/>
              </a:solidFill>
              <a:latin typeface="Helvetica" panose="020B0604020202020204" pitchFamily="34" charset="0"/>
            </a:endParaRPr>
          </a:p>
        </p:txBody>
      </p:sp>
      <p:sp>
        <p:nvSpPr>
          <p:cNvPr id="4" name="Slide Number Placeholder 3">
            <a:extLst>
              <a:ext uri="{FF2B5EF4-FFF2-40B4-BE49-F238E27FC236}">
                <a16:creationId xmlns:a16="http://schemas.microsoft.com/office/drawing/2014/main" id="{64114C2C-C868-4928-AE81-D66EB11702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
        <p:nvSpPr>
          <p:cNvPr id="3" name="TextBox 2">
            <a:extLst>
              <a:ext uri="{FF2B5EF4-FFF2-40B4-BE49-F238E27FC236}">
                <a16:creationId xmlns:a16="http://schemas.microsoft.com/office/drawing/2014/main" id="{2776ECE9-C078-43E4-8913-CF272A0244D4}"/>
              </a:ext>
            </a:extLst>
          </p:cNvPr>
          <p:cNvSpPr txBox="1"/>
          <p:nvPr/>
        </p:nvSpPr>
        <p:spPr>
          <a:xfrm>
            <a:off x="9909313" y="249404"/>
            <a:ext cx="957313" cy="1015663"/>
          </a:xfrm>
          <a:prstGeom prst="rect">
            <a:avLst/>
          </a:prstGeom>
          <a:noFill/>
        </p:spPr>
        <p:txBody>
          <a:bodyPr wrap="none" rtlCol="0">
            <a:spAutoFit/>
          </a:bodyPr>
          <a:lstStyle/>
          <a:p>
            <a:r>
              <a:rPr lang="en-US" sz="6000" b="1" dirty="0">
                <a:solidFill>
                  <a:schemeClr val="accent1"/>
                </a:solidFill>
              </a:rPr>
              <a:t>#1</a:t>
            </a:r>
          </a:p>
        </p:txBody>
      </p:sp>
    </p:spTree>
    <p:extLst>
      <p:ext uri="{BB962C8B-B14F-4D97-AF65-F5344CB8AC3E}">
        <p14:creationId xmlns:p14="http://schemas.microsoft.com/office/powerpoint/2010/main" val="953002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0751-5449-4B7A-9A1A-C51F24235310}"/>
              </a:ext>
            </a:extLst>
          </p:cNvPr>
          <p:cNvSpPr>
            <a:spLocks noGrp="1"/>
          </p:cNvSpPr>
          <p:nvPr>
            <p:ph type="title"/>
          </p:nvPr>
        </p:nvSpPr>
        <p:spPr>
          <a:xfrm>
            <a:off x="448557" y="397782"/>
            <a:ext cx="11498277" cy="1511575"/>
          </a:xfrm>
        </p:spPr>
        <p:txBody>
          <a:bodyPr>
            <a:normAutofit/>
          </a:bodyPr>
          <a:lstStyle/>
          <a:p>
            <a:pPr fontAlgn="base">
              <a:spcBef>
                <a:spcPts val="675"/>
              </a:spcBef>
              <a:spcAft>
                <a:spcPct val="0"/>
              </a:spcAft>
            </a:pPr>
            <a:r>
              <a:rPr lang="en-US" sz="4400" b="1" dirty="0">
                <a:solidFill>
                  <a:schemeClr val="accent1"/>
                </a:solidFill>
                <a:latin typeface="Arial" pitchFamily="34" charset="0"/>
                <a:cs typeface="Arial" pitchFamily="34" charset="0"/>
              </a:rPr>
              <a:t>Does the study involve HUMAN PARTICIPANTS? </a:t>
            </a:r>
            <a:r>
              <a:rPr lang="en-US" sz="4400" b="1" dirty="0">
                <a:solidFill>
                  <a:schemeClr val="bg1"/>
                </a:solidFill>
                <a:latin typeface="Arial" pitchFamily="34" charset="0"/>
                <a:cs typeface="Arial" pitchFamily="34" charset="0"/>
              </a:rPr>
              <a:t>2</a:t>
            </a:r>
          </a:p>
        </p:txBody>
      </p:sp>
      <p:sp>
        <p:nvSpPr>
          <p:cNvPr id="5" name="Content Placeholder 4">
            <a:extLst>
              <a:ext uri="{FF2B5EF4-FFF2-40B4-BE49-F238E27FC236}">
                <a16:creationId xmlns:a16="http://schemas.microsoft.com/office/drawing/2014/main" id="{243F84FE-686E-4FDD-AEE9-2C4A21E3CBE9}"/>
              </a:ext>
            </a:extLst>
          </p:cNvPr>
          <p:cNvSpPr txBox="1">
            <a:spLocks noGrp="1"/>
          </p:cNvSpPr>
          <p:nvPr>
            <p:ph idx="1"/>
          </p:nvPr>
        </p:nvSpPr>
        <p:spPr>
          <a:xfrm>
            <a:off x="346861" y="1899296"/>
            <a:ext cx="11498277" cy="4457054"/>
          </a:xfrm>
          <a:prstGeom prst="rect">
            <a:avLst/>
          </a:prstGeom>
          <a:noFill/>
        </p:spPr>
        <p:txBody>
          <a:bodyPr wrap="square" rtlCol="0">
            <a:spAutoFit/>
          </a:bodyPr>
          <a:lstStyle/>
          <a:p>
            <a:pPr lvl="1" fontAlgn="base">
              <a:spcBef>
                <a:spcPts val="675"/>
              </a:spcBef>
              <a:spcAft>
                <a:spcPct val="0"/>
              </a:spcAft>
              <a:buFont typeface="Wingdings" panose="05000000000000000000" pitchFamily="2" charset="2"/>
              <a:buChar char="§"/>
            </a:pPr>
            <a:r>
              <a:rPr lang="en-US" sz="3200" dirty="0">
                <a:solidFill>
                  <a:prstClr val="black"/>
                </a:solidFill>
                <a:latin typeface="Arial" pitchFamily="34" charset="0"/>
                <a:cs typeface="Arial" pitchFamily="34" charset="0"/>
              </a:rPr>
              <a:t>Exempt Human Subjects Research (HSR) is STILL HSR!</a:t>
            </a:r>
          </a:p>
          <a:p>
            <a:pPr lvl="1" fontAlgn="base">
              <a:spcBef>
                <a:spcPts val="675"/>
              </a:spcBef>
              <a:spcAft>
                <a:spcPct val="0"/>
              </a:spcAft>
              <a:buFont typeface="Wingdings" panose="05000000000000000000" pitchFamily="2" charset="2"/>
              <a:buChar char="§"/>
            </a:pPr>
            <a:r>
              <a:rPr lang="en-US" sz="3200" b="1" dirty="0">
                <a:solidFill>
                  <a:srgbClr val="FF0000"/>
                </a:solidFill>
                <a:latin typeface="Arial" pitchFamily="34" charset="0"/>
                <a:cs typeface="Arial" pitchFamily="34" charset="0"/>
              </a:rPr>
              <a:t>It is possible for certain Exempt HSR to be Clinical Trials! </a:t>
            </a:r>
          </a:p>
          <a:p>
            <a:pPr lvl="1" fontAlgn="base">
              <a:spcBef>
                <a:spcPts val="675"/>
              </a:spcBef>
              <a:spcAft>
                <a:spcPct val="0"/>
              </a:spcAft>
              <a:buFont typeface="Wingdings" panose="05000000000000000000" pitchFamily="2" charset="2"/>
              <a:buChar char="§"/>
            </a:pPr>
            <a:r>
              <a:rPr lang="en-US" sz="3200" dirty="0">
                <a:solidFill>
                  <a:prstClr val="black"/>
                </a:solidFill>
                <a:latin typeface="Arial" pitchFamily="34" charset="0"/>
                <a:cs typeface="Arial" pitchFamily="34" charset="0"/>
              </a:rPr>
              <a:t>Resources</a:t>
            </a:r>
          </a:p>
          <a:p>
            <a:pPr lvl="2" fontAlgn="base">
              <a:spcBef>
                <a:spcPts val="675"/>
              </a:spcBef>
              <a:spcAft>
                <a:spcPct val="0"/>
              </a:spcAft>
              <a:buFont typeface="Wingdings" panose="05000000000000000000" pitchFamily="2" charset="2"/>
              <a:buChar char="§"/>
            </a:pPr>
            <a:r>
              <a:rPr lang="en-US" sz="2800" dirty="0">
                <a:solidFill>
                  <a:prstClr val="black"/>
                </a:solidFill>
                <a:latin typeface="Arial" pitchFamily="34" charset="0"/>
                <a:cs typeface="Arial" pitchFamily="34" charset="0"/>
              </a:rPr>
              <a:t>See </a:t>
            </a:r>
            <a:r>
              <a:rPr lang="en-US" sz="2800" dirty="0">
                <a:solidFill>
                  <a:prstClr val="black"/>
                </a:solidFill>
                <a:latin typeface="Arial" pitchFamily="34" charset="0"/>
                <a:cs typeface="Arial" pitchFamily="34" charset="0"/>
                <a:hlinkClick r:id="rId2"/>
              </a:rPr>
              <a:t>NIH HSR Website</a:t>
            </a:r>
            <a:endParaRPr lang="en-US" sz="2800" dirty="0">
              <a:solidFill>
                <a:prstClr val="black"/>
              </a:solidFill>
              <a:latin typeface="Arial" pitchFamily="34" charset="0"/>
              <a:cs typeface="Arial" pitchFamily="34" charset="0"/>
            </a:endParaRPr>
          </a:p>
          <a:p>
            <a:pPr lvl="2" fontAlgn="base">
              <a:spcBef>
                <a:spcPts val="675"/>
              </a:spcBef>
              <a:spcAft>
                <a:spcPct val="0"/>
              </a:spcAft>
              <a:buFont typeface="Wingdings" panose="05000000000000000000" pitchFamily="2" charset="2"/>
              <a:buChar char="§"/>
            </a:pPr>
            <a:r>
              <a:rPr lang="en-US" sz="2800" dirty="0">
                <a:solidFill>
                  <a:prstClr val="black"/>
                </a:solidFill>
                <a:latin typeface="Arial" pitchFamily="34" charset="0"/>
                <a:cs typeface="Arial" pitchFamily="34" charset="0"/>
              </a:rPr>
              <a:t>For the purposes of the revised common rule (</a:t>
            </a:r>
            <a:r>
              <a:rPr lang="en-US" sz="2800" dirty="0" err="1">
                <a:solidFill>
                  <a:prstClr val="black"/>
                </a:solidFill>
                <a:latin typeface="Arial" pitchFamily="34" charset="0"/>
                <a:cs typeface="Arial" pitchFamily="34" charset="0"/>
              </a:rPr>
              <a:t>rCR</a:t>
            </a:r>
            <a:r>
              <a:rPr lang="en-US" sz="2800" dirty="0">
                <a:solidFill>
                  <a:prstClr val="black"/>
                </a:solidFill>
                <a:latin typeface="Arial" pitchFamily="34" charset="0"/>
                <a:cs typeface="Arial" pitchFamily="34" charset="0"/>
              </a:rPr>
              <a:t>)</a:t>
            </a:r>
          </a:p>
          <a:p>
            <a:pPr lvl="3" fontAlgn="base">
              <a:spcBef>
                <a:spcPts val="675"/>
              </a:spcBef>
              <a:spcAft>
                <a:spcPct val="0"/>
              </a:spcAft>
              <a:buFont typeface="Wingdings" panose="05000000000000000000" pitchFamily="2" charset="2"/>
              <a:buChar char="§"/>
            </a:pPr>
            <a:r>
              <a:rPr lang="en-US" sz="2400" dirty="0">
                <a:solidFill>
                  <a:prstClr val="black"/>
                </a:solidFill>
                <a:latin typeface="Arial" pitchFamily="34" charset="0"/>
                <a:cs typeface="Arial" pitchFamily="34" charset="0"/>
                <a:hlinkClick r:id="rId3"/>
              </a:rPr>
              <a:t>45CFR46.102</a:t>
            </a:r>
            <a:r>
              <a:rPr lang="en-US" sz="2400" dirty="0">
                <a:solidFill>
                  <a:prstClr val="black"/>
                </a:solidFill>
                <a:latin typeface="Arial" pitchFamily="34" charset="0"/>
                <a:cs typeface="Arial" pitchFamily="34" charset="0"/>
              </a:rPr>
              <a:t>(e)(1) “Human Subject”</a:t>
            </a:r>
          </a:p>
          <a:p>
            <a:pPr lvl="3" fontAlgn="base">
              <a:spcBef>
                <a:spcPts val="675"/>
              </a:spcBef>
              <a:spcAft>
                <a:spcPct val="0"/>
              </a:spcAft>
              <a:buFont typeface="Wingdings" panose="05000000000000000000" pitchFamily="2" charset="2"/>
              <a:buChar char="§"/>
            </a:pPr>
            <a:r>
              <a:rPr lang="en-US" sz="2400" dirty="0">
                <a:solidFill>
                  <a:prstClr val="black"/>
                </a:solidFill>
                <a:latin typeface="Arial" pitchFamily="34" charset="0"/>
                <a:cs typeface="Arial" pitchFamily="34" charset="0"/>
                <a:hlinkClick r:id="rId3"/>
              </a:rPr>
              <a:t>45CFR46.102</a:t>
            </a:r>
            <a:r>
              <a:rPr lang="en-US" sz="2400" dirty="0">
                <a:solidFill>
                  <a:prstClr val="black"/>
                </a:solidFill>
                <a:latin typeface="Arial" pitchFamily="34" charset="0"/>
                <a:cs typeface="Arial" pitchFamily="34" charset="0"/>
              </a:rPr>
              <a:t>(l) “research” </a:t>
            </a:r>
          </a:p>
        </p:txBody>
      </p:sp>
      <p:sp>
        <p:nvSpPr>
          <p:cNvPr id="4" name="Slide Number Placeholder 3">
            <a:extLst>
              <a:ext uri="{FF2B5EF4-FFF2-40B4-BE49-F238E27FC236}">
                <a16:creationId xmlns:a16="http://schemas.microsoft.com/office/drawing/2014/main" id="{64114C2C-C868-4928-AE81-D66EB11702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
        <p:nvSpPr>
          <p:cNvPr id="8" name="TextBox 7">
            <a:extLst>
              <a:ext uri="{FF2B5EF4-FFF2-40B4-BE49-F238E27FC236}">
                <a16:creationId xmlns:a16="http://schemas.microsoft.com/office/drawing/2014/main" id="{A33058F2-8D0A-40B3-8C1B-6C675F957737}"/>
              </a:ext>
            </a:extLst>
          </p:cNvPr>
          <p:cNvSpPr txBox="1"/>
          <p:nvPr/>
        </p:nvSpPr>
        <p:spPr>
          <a:xfrm>
            <a:off x="9698714" y="243511"/>
            <a:ext cx="957313" cy="1015663"/>
          </a:xfrm>
          <a:prstGeom prst="rect">
            <a:avLst/>
          </a:prstGeom>
          <a:noFill/>
        </p:spPr>
        <p:txBody>
          <a:bodyPr wrap="none" rtlCol="0">
            <a:spAutoFit/>
          </a:bodyPr>
          <a:lstStyle/>
          <a:p>
            <a:r>
              <a:rPr lang="en-US" sz="6000" b="1" dirty="0">
                <a:solidFill>
                  <a:schemeClr val="accent1"/>
                </a:solidFill>
              </a:rPr>
              <a:t>#1</a:t>
            </a:r>
          </a:p>
        </p:txBody>
      </p:sp>
    </p:spTree>
    <p:extLst>
      <p:ext uri="{BB962C8B-B14F-4D97-AF65-F5344CB8AC3E}">
        <p14:creationId xmlns:p14="http://schemas.microsoft.com/office/powerpoint/2010/main" val="3724874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0751-5449-4B7A-9A1A-C51F24235310}"/>
              </a:ext>
            </a:extLst>
          </p:cNvPr>
          <p:cNvSpPr>
            <a:spLocks noGrp="1"/>
          </p:cNvSpPr>
          <p:nvPr>
            <p:ph type="title"/>
          </p:nvPr>
        </p:nvSpPr>
        <p:spPr>
          <a:xfrm>
            <a:off x="-244561" y="-307767"/>
            <a:ext cx="10486418" cy="1859015"/>
          </a:xfrm>
        </p:spPr>
        <p:txBody>
          <a:bodyPr>
            <a:normAutofit fontScale="90000"/>
          </a:bodyPr>
          <a:lstStyle/>
          <a:p>
            <a:pPr marL="628650" indent="-628650" fontAlgn="base">
              <a:spcBef>
                <a:spcPts val="675"/>
              </a:spcBef>
              <a:spcAft>
                <a:spcPct val="0"/>
              </a:spcAft>
              <a:buNone/>
            </a:pPr>
            <a:br>
              <a:rPr lang="en-US" sz="4400" b="1" dirty="0">
                <a:solidFill>
                  <a:schemeClr val="accent1"/>
                </a:solidFill>
                <a:latin typeface="Arial" pitchFamily="34" charset="0"/>
                <a:cs typeface="Arial" pitchFamily="34" charset="0"/>
              </a:rPr>
            </a:br>
            <a:r>
              <a:rPr lang="en-US" sz="4400" b="1" dirty="0">
                <a:solidFill>
                  <a:schemeClr val="accent1"/>
                </a:solidFill>
                <a:latin typeface="Arial" pitchFamily="34" charset="0"/>
                <a:cs typeface="Arial" pitchFamily="34" charset="0"/>
              </a:rPr>
              <a:t>Are the participants PROSPECTIVELY ASSIGNED to an intervention?</a:t>
            </a:r>
          </a:p>
        </p:txBody>
      </p:sp>
      <p:sp>
        <p:nvSpPr>
          <p:cNvPr id="6" name="TextBox 5">
            <a:extLst>
              <a:ext uri="{FF2B5EF4-FFF2-40B4-BE49-F238E27FC236}">
                <a16:creationId xmlns:a16="http://schemas.microsoft.com/office/drawing/2014/main" id="{BCDE7D12-2BC3-4A18-8B12-F91685EDB593}"/>
              </a:ext>
            </a:extLst>
          </p:cNvPr>
          <p:cNvSpPr txBox="1"/>
          <p:nvPr/>
        </p:nvSpPr>
        <p:spPr>
          <a:xfrm>
            <a:off x="10347459" y="895365"/>
            <a:ext cx="957313" cy="1015663"/>
          </a:xfrm>
          <a:prstGeom prst="rect">
            <a:avLst/>
          </a:prstGeom>
          <a:noFill/>
        </p:spPr>
        <p:txBody>
          <a:bodyPr wrap="none" rtlCol="0">
            <a:spAutoFit/>
          </a:bodyPr>
          <a:lstStyle/>
          <a:p>
            <a:r>
              <a:rPr lang="en-US" sz="6000" b="1" dirty="0">
                <a:solidFill>
                  <a:schemeClr val="accent1"/>
                </a:solidFill>
              </a:rPr>
              <a:t>#2</a:t>
            </a:r>
          </a:p>
        </p:txBody>
      </p:sp>
      <p:sp>
        <p:nvSpPr>
          <p:cNvPr id="5" name="Content Placeholder 4">
            <a:extLst>
              <a:ext uri="{FF2B5EF4-FFF2-40B4-BE49-F238E27FC236}">
                <a16:creationId xmlns:a16="http://schemas.microsoft.com/office/drawing/2014/main" id="{243F84FE-686E-4FDD-AEE9-2C4A21E3CBE9}"/>
              </a:ext>
            </a:extLst>
          </p:cNvPr>
          <p:cNvSpPr txBox="1">
            <a:spLocks noGrp="1"/>
          </p:cNvSpPr>
          <p:nvPr>
            <p:ph idx="1"/>
          </p:nvPr>
        </p:nvSpPr>
        <p:spPr>
          <a:xfrm>
            <a:off x="560070" y="1708038"/>
            <a:ext cx="11424112" cy="3423245"/>
          </a:xfrm>
          <a:prstGeom prst="rect">
            <a:avLst/>
          </a:prstGeom>
          <a:noFill/>
        </p:spPr>
        <p:txBody>
          <a:bodyPr wrap="square" rtlCol="0">
            <a:spAutoFit/>
          </a:bodyPr>
          <a:lstStyle/>
          <a:p>
            <a:pPr marL="628650" indent="-628650" fontAlgn="base">
              <a:spcBef>
                <a:spcPts val="675"/>
              </a:spcBef>
              <a:spcAft>
                <a:spcPct val="0"/>
              </a:spcAft>
              <a:buNone/>
            </a:pPr>
            <a:r>
              <a:rPr lang="en-US" sz="3200" b="1" dirty="0">
                <a:solidFill>
                  <a:prstClr val="black"/>
                </a:solidFill>
                <a:latin typeface="Arial" pitchFamily="34" charset="0"/>
                <a:cs typeface="Arial" pitchFamily="34" charset="0"/>
              </a:rPr>
              <a:t>Prospectively Assigned:</a:t>
            </a:r>
          </a:p>
          <a:p>
            <a:pPr lvl="2" fontAlgn="base">
              <a:spcBef>
                <a:spcPts val="675"/>
              </a:spcBef>
              <a:spcAft>
                <a:spcPct val="0"/>
              </a:spcAft>
              <a:buFont typeface="Wingdings" panose="05000000000000000000" pitchFamily="2" charset="2"/>
              <a:buChar char="§"/>
            </a:pPr>
            <a:r>
              <a:rPr lang="en-US" dirty="0"/>
              <a:t>Pre-defined process specified in the assigning of research participants to one or more arms of a clinical trial </a:t>
            </a:r>
          </a:p>
          <a:p>
            <a:pPr lvl="2" fontAlgn="base">
              <a:spcBef>
                <a:spcPts val="675"/>
              </a:spcBef>
              <a:spcAft>
                <a:spcPct val="0"/>
              </a:spcAft>
              <a:buFont typeface="Wingdings" panose="05000000000000000000" pitchFamily="2" charset="2"/>
              <a:buChar char="§"/>
            </a:pPr>
            <a:r>
              <a:rPr lang="en-US" b="1" dirty="0">
                <a:solidFill>
                  <a:srgbClr val="FF0000"/>
                </a:solidFill>
                <a:latin typeface="Arial" pitchFamily="34" charset="0"/>
                <a:cs typeface="Arial" pitchFamily="34" charset="0"/>
              </a:rPr>
              <a:t>DOES NOT MATTER</a:t>
            </a:r>
            <a:r>
              <a:rPr lang="en-US" b="1" dirty="0">
                <a:solidFill>
                  <a:prstClr val="black"/>
                </a:solidFill>
                <a:latin typeface="Arial" pitchFamily="34" charset="0"/>
                <a:cs typeface="Arial" pitchFamily="34" charset="0"/>
              </a:rPr>
              <a:t>: </a:t>
            </a:r>
            <a:r>
              <a:rPr lang="en-US" sz="3200" b="1" dirty="0">
                <a:solidFill>
                  <a:prstClr val="black"/>
                </a:solidFill>
                <a:latin typeface="Arial" pitchFamily="34" charset="0"/>
                <a:cs typeface="Arial" pitchFamily="34" charset="0"/>
              </a:rPr>
              <a:t>randomization, number of groups, or method of group assignment</a:t>
            </a:r>
          </a:p>
        </p:txBody>
      </p:sp>
      <p:sp>
        <p:nvSpPr>
          <p:cNvPr id="3" name="TextBox 2">
            <a:extLst>
              <a:ext uri="{FF2B5EF4-FFF2-40B4-BE49-F238E27FC236}">
                <a16:creationId xmlns:a16="http://schemas.microsoft.com/office/drawing/2014/main" id="{4C75F2FF-61E7-469D-B659-EE64AED1AE5A}"/>
              </a:ext>
            </a:extLst>
          </p:cNvPr>
          <p:cNvSpPr txBox="1"/>
          <p:nvPr/>
        </p:nvSpPr>
        <p:spPr>
          <a:xfrm>
            <a:off x="1576408" y="5371465"/>
            <a:ext cx="8665449" cy="984885"/>
          </a:xfrm>
          <a:prstGeom prst="rect">
            <a:avLst/>
          </a:prstGeom>
          <a:noFill/>
        </p:spPr>
        <p:txBody>
          <a:bodyPr wrap="none" rtlCol="0">
            <a:spAutoFit/>
          </a:bodyPr>
          <a:lstStyle/>
          <a:p>
            <a:r>
              <a:rPr lang="en-US" sz="4000" b="1" dirty="0">
                <a:solidFill>
                  <a:srgbClr val="FF0000"/>
                </a:solidFill>
              </a:rPr>
              <a:t>RANDOMIZATION DOES NOT MATTER!!!</a:t>
            </a:r>
          </a:p>
          <a:p>
            <a:endParaRPr lang="en-US" dirty="0"/>
          </a:p>
        </p:txBody>
      </p:sp>
      <p:sp>
        <p:nvSpPr>
          <p:cNvPr id="4" name="Slide Number Placeholder 3">
            <a:extLst>
              <a:ext uri="{FF2B5EF4-FFF2-40B4-BE49-F238E27FC236}">
                <a16:creationId xmlns:a16="http://schemas.microsoft.com/office/drawing/2014/main" id="{64114C2C-C868-4928-AE81-D66EB11702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362771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0751-5449-4B7A-9A1A-C51F24235310}"/>
              </a:ext>
            </a:extLst>
          </p:cNvPr>
          <p:cNvSpPr>
            <a:spLocks noGrp="1"/>
          </p:cNvSpPr>
          <p:nvPr>
            <p:ph type="title"/>
          </p:nvPr>
        </p:nvSpPr>
        <p:spPr>
          <a:xfrm>
            <a:off x="0" y="-146483"/>
            <a:ext cx="11071860" cy="1954963"/>
          </a:xfrm>
        </p:spPr>
        <p:txBody>
          <a:bodyPr>
            <a:normAutofit/>
          </a:bodyPr>
          <a:lstStyle/>
          <a:p>
            <a:pPr marL="628650" indent="-628650" fontAlgn="base">
              <a:spcBef>
                <a:spcPts val="675"/>
              </a:spcBef>
              <a:spcAft>
                <a:spcPct val="0"/>
              </a:spcAft>
              <a:buNone/>
            </a:pPr>
            <a:br>
              <a:rPr lang="en-US" sz="4400" b="1" dirty="0">
                <a:solidFill>
                  <a:schemeClr val="accent1"/>
                </a:solidFill>
                <a:latin typeface="Arial" pitchFamily="34" charset="0"/>
                <a:cs typeface="Arial" pitchFamily="34" charset="0"/>
              </a:rPr>
            </a:br>
            <a:r>
              <a:rPr lang="en-US" sz="4400" b="1" dirty="0">
                <a:solidFill>
                  <a:schemeClr val="accent1"/>
                </a:solidFill>
                <a:latin typeface="Arial" pitchFamily="34" charset="0"/>
                <a:cs typeface="Arial" pitchFamily="34" charset="0"/>
              </a:rPr>
              <a:t>Are the participants prospectively assigned to an INTERVENTION?</a:t>
            </a:r>
            <a:r>
              <a:rPr lang="en-US" sz="4400" b="1" dirty="0">
                <a:solidFill>
                  <a:schemeClr val="bg1"/>
                </a:solidFill>
                <a:latin typeface="Arial" pitchFamily="34" charset="0"/>
                <a:cs typeface="Arial" pitchFamily="34" charset="0"/>
              </a:rPr>
              <a:t>2</a:t>
            </a:r>
          </a:p>
        </p:txBody>
      </p:sp>
      <p:sp>
        <p:nvSpPr>
          <p:cNvPr id="5" name="Content Placeholder 4">
            <a:extLst>
              <a:ext uri="{FF2B5EF4-FFF2-40B4-BE49-F238E27FC236}">
                <a16:creationId xmlns:a16="http://schemas.microsoft.com/office/drawing/2014/main" id="{243F84FE-686E-4FDD-AEE9-2C4A21E3CBE9}"/>
              </a:ext>
            </a:extLst>
          </p:cNvPr>
          <p:cNvSpPr txBox="1">
            <a:spLocks noGrp="1"/>
          </p:cNvSpPr>
          <p:nvPr>
            <p:ph idx="1"/>
          </p:nvPr>
        </p:nvSpPr>
        <p:spPr>
          <a:xfrm>
            <a:off x="767888" y="1882412"/>
            <a:ext cx="11424112" cy="4111318"/>
          </a:xfrm>
          <a:prstGeom prst="rect">
            <a:avLst/>
          </a:prstGeom>
          <a:noFill/>
        </p:spPr>
        <p:txBody>
          <a:bodyPr wrap="square" rtlCol="0">
            <a:spAutoFit/>
          </a:bodyPr>
          <a:lstStyle/>
          <a:p>
            <a:pPr marL="628650" indent="-628650" fontAlgn="base">
              <a:spcBef>
                <a:spcPts val="675"/>
              </a:spcBef>
              <a:spcAft>
                <a:spcPct val="0"/>
              </a:spcAft>
              <a:buNone/>
            </a:pPr>
            <a:r>
              <a:rPr lang="en-US" sz="3600" b="1" dirty="0">
                <a:solidFill>
                  <a:prstClr val="black"/>
                </a:solidFill>
                <a:latin typeface="Arial" pitchFamily="34" charset="0"/>
                <a:cs typeface="Arial" pitchFamily="34" charset="0"/>
              </a:rPr>
              <a:t>Intervention:</a:t>
            </a:r>
          </a:p>
          <a:p>
            <a:pPr lvl="1" fontAlgn="base">
              <a:spcBef>
                <a:spcPts val="675"/>
              </a:spcBef>
              <a:spcAft>
                <a:spcPct val="0"/>
              </a:spcAft>
              <a:buFont typeface="Wingdings" panose="05000000000000000000" pitchFamily="2" charset="2"/>
              <a:buChar char="§"/>
            </a:pPr>
            <a:r>
              <a:rPr lang="en-US" sz="3200" dirty="0"/>
              <a:t>Manipulation/probe of the participant or their environment for the purpose of modifying one or more health-related biomedical or behavioral processes and/or endpoints. </a:t>
            </a:r>
          </a:p>
          <a:p>
            <a:pPr lvl="1" fontAlgn="base">
              <a:spcBef>
                <a:spcPts val="675"/>
              </a:spcBef>
              <a:spcAft>
                <a:spcPct val="0"/>
              </a:spcAft>
              <a:buFont typeface="Wingdings" panose="05000000000000000000" pitchFamily="2" charset="2"/>
              <a:buChar char="§"/>
            </a:pPr>
            <a:r>
              <a:rPr lang="en-US" sz="3200" b="1" dirty="0">
                <a:solidFill>
                  <a:prstClr val="black"/>
                </a:solidFill>
                <a:latin typeface="Arial" pitchFamily="34" charset="0"/>
                <a:cs typeface="Arial" pitchFamily="34" charset="0"/>
              </a:rPr>
              <a:t>Remember: </a:t>
            </a:r>
            <a:r>
              <a:rPr lang="en-US" sz="3200" dirty="0">
                <a:solidFill>
                  <a:prstClr val="black"/>
                </a:solidFill>
                <a:latin typeface="Arial" pitchFamily="34" charset="0"/>
                <a:cs typeface="Arial" pitchFamily="34" charset="0"/>
              </a:rPr>
              <a:t>health related training/education programs, games, computer applications, MRI tasks, etc.</a:t>
            </a:r>
          </a:p>
          <a:p>
            <a:pPr lvl="1" fontAlgn="base">
              <a:spcBef>
                <a:spcPts val="675"/>
              </a:spcBef>
              <a:spcAft>
                <a:spcPct val="0"/>
              </a:spcAft>
              <a:buFont typeface="Wingdings" panose="05000000000000000000" pitchFamily="2" charset="2"/>
              <a:buChar char="§"/>
            </a:pPr>
            <a:r>
              <a:rPr lang="en-US" sz="3200" dirty="0">
                <a:solidFill>
                  <a:prstClr val="black"/>
                </a:solidFill>
                <a:latin typeface="Arial" pitchFamily="34" charset="0"/>
                <a:cs typeface="Arial" pitchFamily="34" charset="0"/>
              </a:rPr>
              <a:t>Must be done as part of the study</a:t>
            </a:r>
          </a:p>
        </p:txBody>
      </p:sp>
      <p:sp>
        <p:nvSpPr>
          <p:cNvPr id="4" name="Slide Number Placeholder 3">
            <a:extLst>
              <a:ext uri="{FF2B5EF4-FFF2-40B4-BE49-F238E27FC236}">
                <a16:creationId xmlns:a16="http://schemas.microsoft.com/office/drawing/2014/main" id="{64114C2C-C868-4928-AE81-D66EB11702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
        <p:nvSpPr>
          <p:cNvPr id="7" name="TextBox 6">
            <a:extLst>
              <a:ext uri="{FF2B5EF4-FFF2-40B4-BE49-F238E27FC236}">
                <a16:creationId xmlns:a16="http://schemas.microsoft.com/office/drawing/2014/main" id="{980E3BFF-3E00-4F07-BF0B-AEE48DBB2C4C}"/>
              </a:ext>
            </a:extLst>
          </p:cNvPr>
          <p:cNvSpPr txBox="1"/>
          <p:nvPr/>
        </p:nvSpPr>
        <p:spPr>
          <a:xfrm>
            <a:off x="10593203" y="504129"/>
            <a:ext cx="957313" cy="1015663"/>
          </a:xfrm>
          <a:prstGeom prst="rect">
            <a:avLst/>
          </a:prstGeom>
          <a:noFill/>
        </p:spPr>
        <p:txBody>
          <a:bodyPr wrap="none" rtlCol="0">
            <a:spAutoFit/>
          </a:bodyPr>
          <a:lstStyle/>
          <a:p>
            <a:r>
              <a:rPr lang="en-US" sz="6000" b="1" dirty="0">
                <a:solidFill>
                  <a:schemeClr val="accent1"/>
                </a:solidFill>
              </a:rPr>
              <a:t>#2</a:t>
            </a:r>
          </a:p>
        </p:txBody>
      </p:sp>
    </p:spTree>
    <p:extLst>
      <p:ext uri="{BB962C8B-B14F-4D97-AF65-F5344CB8AC3E}">
        <p14:creationId xmlns:p14="http://schemas.microsoft.com/office/powerpoint/2010/main" val="2713482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0751-5449-4B7A-9A1A-C51F24235310}"/>
              </a:ext>
            </a:extLst>
          </p:cNvPr>
          <p:cNvSpPr>
            <a:spLocks noGrp="1"/>
          </p:cNvSpPr>
          <p:nvPr>
            <p:ph type="title"/>
          </p:nvPr>
        </p:nvSpPr>
        <p:spPr>
          <a:xfrm>
            <a:off x="560070" y="263603"/>
            <a:ext cx="11071860" cy="1119596"/>
          </a:xfrm>
        </p:spPr>
        <p:txBody>
          <a:bodyPr>
            <a:normAutofit/>
          </a:bodyPr>
          <a:lstStyle/>
          <a:p>
            <a:pPr marL="628650" indent="-628650" fontAlgn="base">
              <a:spcBef>
                <a:spcPts val="675"/>
              </a:spcBef>
              <a:spcAft>
                <a:spcPct val="0"/>
              </a:spcAft>
              <a:buNone/>
            </a:pPr>
            <a:r>
              <a:rPr lang="en-US" sz="4400" b="1" dirty="0">
                <a:solidFill>
                  <a:schemeClr val="accent1"/>
                </a:solidFill>
                <a:latin typeface="Arial" pitchFamily="34" charset="0"/>
                <a:cs typeface="Arial" pitchFamily="34" charset="0"/>
              </a:rPr>
              <a:t>Question 2: Pearls/Pitfalls:</a:t>
            </a:r>
            <a:r>
              <a:rPr lang="en-US" sz="4400" b="1" dirty="0">
                <a:solidFill>
                  <a:schemeClr val="bg1"/>
                </a:solidFill>
                <a:latin typeface="Arial" pitchFamily="34" charset="0"/>
                <a:cs typeface="Arial" pitchFamily="34" charset="0"/>
              </a:rPr>
              <a:t>2</a:t>
            </a:r>
          </a:p>
        </p:txBody>
      </p:sp>
      <p:sp>
        <p:nvSpPr>
          <p:cNvPr id="5" name="Content Placeholder 4">
            <a:extLst>
              <a:ext uri="{FF2B5EF4-FFF2-40B4-BE49-F238E27FC236}">
                <a16:creationId xmlns:a16="http://schemas.microsoft.com/office/drawing/2014/main" id="{243F84FE-686E-4FDD-AEE9-2C4A21E3CBE9}"/>
              </a:ext>
            </a:extLst>
          </p:cNvPr>
          <p:cNvSpPr txBox="1">
            <a:spLocks noGrp="1"/>
          </p:cNvSpPr>
          <p:nvPr>
            <p:ph idx="1"/>
          </p:nvPr>
        </p:nvSpPr>
        <p:spPr>
          <a:xfrm>
            <a:off x="688698" y="1383199"/>
            <a:ext cx="10814604" cy="4415568"/>
          </a:xfrm>
          <a:prstGeom prst="rect">
            <a:avLst/>
          </a:prstGeom>
          <a:noFill/>
        </p:spPr>
        <p:txBody>
          <a:bodyPr wrap="square" rtlCol="0">
            <a:spAutoFit/>
          </a:bodyPr>
          <a:lstStyle/>
          <a:p>
            <a:pPr marL="571500" lvl="1" indent="-571500" fontAlgn="base">
              <a:spcBef>
                <a:spcPts val="675"/>
              </a:spcBef>
              <a:spcAft>
                <a:spcPct val="0"/>
              </a:spcAft>
            </a:pPr>
            <a:r>
              <a:rPr lang="en-US" dirty="0">
                <a:solidFill>
                  <a:prstClr val="black"/>
                </a:solidFill>
                <a:latin typeface="Arial" pitchFamily="34" charset="0"/>
                <a:cs typeface="Arial" pitchFamily="34" charset="0"/>
              </a:rPr>
              <a:t>Randomization, the number of groups, how group assignments are made, types of manipulation/probe  DO NOT MATTER!</a:t>
            </a:r>
          </a:p>
          <a:p>
            <a:pPr marL="568325" lvl="1" indent="-506413" fontAlgn="base">
              <a:spcBef>
                <a:spcPts val="675"/>
              </a:spcBef>
              <a:spcAft>
                <a:spcPct val="0"/>
              </a:spcAft>
            </a:pPr>
            <a:r>
              <a:rPr lang="en-US" dirty="0">
                <a:solidFill>
                  <a:prstClr val="black"/>
                </a:solidFill>
                <a:latin typeface="Arial" pitchFamily="34" charset="0"/>
                <a:cs typeface="Arial" pitchFamily="34" charset="0"/>
              </a:rPr>
              <a:t>Helpful to think of the intervention as the independent variable</a:t>
            </a:r>
          </a:p>
          <a:p>
            <a:pPr marL="568325" lvl="1" indent="-506413" fontAlgn="base">
              <a:spcBef>
                <a:spcPts val="675"/>
              </a:spcBef>
              <a:spcAft>
                <a:spcPct val="0"/>
              </a:spcAft>
            </a:pPr>
            <a:r>
              <a:rPr lang="en-US" dirty="0">
                <a:solidFill>
                  <a:prstClr val="black"/>
                </a:solidFill>
                <a:latin typeface="Arial" pitchFamily="34" charset="0"/>
                <a:cs typeface="Arial" pitchFamily="34" charset="0"/>
              </a:rPr>
              <a:t>Don’t mistake the intervention for a “measurement”</a:t>
            </a:r>
          </a:p>
        </p:txBody>
      </p:sp>
      <p:sp>
        <p:nvSpPr>
          <p:cNvPr id="4" name="Slide Number Placeholder 3">
            <a:extLst>
              <a:ext uri="{FF2B5EF4-FFF2-40B4-BE49-F238E27FC236}">
                <a16:creationId xmlns:a16="http://schemas.microsoft.com/office/drawing/2014/main" id="{64114C2C-C868-4928-AE81-D66EB11702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407747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0751-5449-4B7A-9A1A-C51F24235310}"/>
              </a:ext>
            </a:extLst>
          </p:cNvPr>
          <p:cNvSpPr>
            <a:spLocks noGrp="1"/>
          </p:cNvSpPr>
          <p:nvPr>
            <p:ph type="title"/>
          </p:nvPr>
        </p:nvSpPr>
        <p:spPr>
          <a:xfrm>
            <a:off x="503048" y="677887"/>
            <a:ext cx="11629292" cy="1489887"/>
          </a:xfrm>
        </p:spPr>
        <p:txBody>
          <a:bodyPr>
            <a:normAutofit fontScale="90000"/>
          </a:bodyPr>
          <a:lstStyle/>
          <a:p>
            <a:r>
              <a:rPr lang="en-US" sz="4400" b="0" i="0" kern="1200" baseline="0" dirty="0"/>
              <a:t>Is the study designed to </a:t>
            </a:r>
            <a:r>
              <a:rPr lang="en-US" sz="4400" b="1" i="0" kern="1200" baseline="0" dirty="0"/>
              <a:t>EVALUATE THE EFFECT </a:t>
            </a:r>
            <a:r>
              <a:rPr lang="en-US" sz="4400" b="0" i="0" kern="1200" baseline="0" dirty="0"/>
              <a:t>of the intervention on the participants?</a:t>
            </a:r>
            <a:endParaRPr lang="en-US" dirty="0"/>
          </a:p>
        </p:txBody>
      </p:sp>
      <p:sp>
        <p:nvSpPr>
          <p:cNvPr id="5" name="Content Placeholder 4">
            <a:extLst>
              <a:ext uri="{FF2B5EF4-FFF2-40B4-BE49-F238E27FC236}">
                <a16:creationId xmlns:a16="http://schemas.microsoft.com/office/drawing/2014/main" id="{243F84FE-686E-4FDD-AEE9-2C4A21E3CBE9}"/>
              </a:ext>
            </a:extLst>
          </p:cNvPr>
          <p:cNvSpPr txBox="1">
            <a:spLocks noGrp="1"/>
          </p:cNvSpPr>
          <p:nvPr>
            <p:ph idx="1"/>
          </p:nvPr>
        </p:nvSpPr>
        <p:spPr>
          <a:xfrm>
            <a:off x="793615" y="2297443"/>
            <a:ext cx="10476897" cy="3727495"/>
          </a:xfrm>
          <a:prstGeom prst="rect">
            <a:avLst/>
          </a:prstGeom>
          <a:noFill/>
        </p:spPr>
        <p:txBody>
          <a:bodyPr wrap="square" rtlCol="0">
            <a:spAutoFit/>
          </a:bodyPr>
          <a:lstStyle/>
          <a:p>
            <a:pPr marL="914400" indent="-457200" fontAlgn="base">
              <a:spcBef>
                <a:spcPts val="675"/>
              </a:spcBef>
              <a:spcAft>
                <a:spcPct val="0"/>
              </a:spcAft>
              <a:buFont typeface="Wingdings" panose="05000000000000000000" pitchFamily="2" charset="2"/>
              <a:buChar char="§"/>
            </a:pPr>
            <a:r>
              <a:rPr lang="en-US" sz="3600" dirty="0">
                <a:solidFill>
                  <a:prstClr val="black"/>
                </a:solidFill>
                <a:latin typeface="Arial" pitchFamily="34" charset="0"/>
                <a:cs typeface="Arial" pitchFamily="34" charset="0"/>
              </a:rPr>
              <a:t>Identify the effects being measured (including – change in knowledge, attitude, intent to change behavior)</a:t>
            </a:r>
          </a:p>
          <a:p>
            <a:pPr marL="914400" lvl="1" indent="-404813" fontAlgn="base">
              <a:spcBef>
                <a:spcPts val="675"/>
              </a:spcBef>
              <a:spcAft>
                <a:spcPct val="0"/>
              </a:spcAft>
              <a:buFont typeface="Wingdings" panose="05000000000000000000" pitchFamily="2" charset="2"/>
              <a:buChar char="§"/>
            </a:pPr>
            <a:r>
              <a:rPr lang="en-US" dirty="0">
                <a:solidFill>
                  <a:prstClr val="black"/>
                </a:solidFill>
                <a:latin typeface="Arial" pitchFamily="34" charset="0"/>
                <a:cs typeface="Arial" pitchFamily="34" charset="0"/>
              </a:rPr>
              <a:t>Often helpful to isolate HOW the effect is being measured for each intervention/manipulation</a:t>
            </a:r>
          </a:p>
        </p:txBody>
      </p:sp>
      <p:sp>
        <p:nvSpPr>
          <p:cNvPr id="4" name="Slide Number Placeholder 3">
            <a:extLst>
              <a:ext uri="{FF2B5EF4-FFF2-40B4-BE49-F238E27FC236}">
                <a16:creationId xmlns:a16="http://schemas.microsoft.com/office/drawing/2014/main" id="{64114C2C-C868-4928-AE81-D66EB11702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
        <p:nvSpPr>
          <p:cNvPr id="3" name="TextBox 2">
            <a:extLst>
              <a:ext uri="{FF2B5EF4-FFF2-40B4-BE49-F238E27FC236}">
                <a16:creationId xmlns:a16="http://schemas.microsoft.com/office/drawing/2014/main" id="{977D7CAD-068A-4728-A1AD-C09FC2807BE5}"/>
              </a:ext>
            </a:extLst>
          </p:cNvPr>
          <p:cNvSpPr txBox="1"/>
          <p:nvPr/>
        </p:nvSpPr>
        <p:spPr>
          <a:xfrm>
            <a:off x="10731639" y="80386"/>
            <a:ext cx="957313" cy="1015663"/>
          </a:xfrm>
          <a:prstGeom prst="rect">
            <a:avLst/>
          </a:prstGeom>
          <a:noFill/>
        </p:spPr>
        <p:txBody>
          <a:bodyPr wrap="none" rtlCol="0">
            <a:spAutoFit/>
          </a:bodyPr>
          <a:lstStyle/>
          <a:p>
            <a:r>
              <a:rPr lang="en-US" sz="6000" b="1" dirty="0">
                <a:solidFill>
                  <a:schemeClr val="accent1"/>
                </a:solidFill>
              </a:rPr>
              <a:t>#3</a:t>
            </a:r>
          </a:p>
        </p:txBody>
      </p:sp>
    </p:spTree>
    <p:extLst>
      <p:ext uri="{BB962C8B-B14F-4D97-AF65-F5344CB8AC3E}">
        <p14:creationId xmlns:p14="http://schemas.microsoft.com/office/powerpoint/2010/main" val="3278754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0751-5449-4B7A-9A1A-C51F24235310}"/>
              </a:ext>
            </a:extLst>
          </p:cNvPr>
          <p:cNvSpPr>
            <a:spLocks noGrp="1"/>
          </p:cNvSpPr>
          <p:nvPr>
            <p:ph type="title"/>
          </p:nvPr>
        </p:nvSpPr>
        <p:spPr>
          <a:xfrm>
            <a:off x="430861" y="-28701"/>
            <a:ext cx="11071860" cy="1119596"/>
          </a:xfrm>
        </p:spPr>
        <p:txBody>
          <a:bodyPr>
            <a:normAutofit/>
          </a:bodyPr>
          <a:lstStyle/>
          <a:p>
            <a:pPr marL="628650" indent="-628650" fontAlgn="base">
              <a:spcBef>
                <a:spcPts val="675"/>
              </a:spcBef>
              <a:spcAft>
                <a:spcPct val="0"/>
              </a:spcAft>
              <a:buNone/>
            </a:pPr>
            <a:r>
              <a:rPr lang="en-US" sz="4400" b="1" dirty="0">
                <a:solidFill>
                  <a:schemeClr val="accent1"/>
                </a:solidFill>
                <a:latin typeface="Arial" pitchFamily="34" charset="0"/>
                <a:cs typeface="Arial" pitchFamily="34" charset="0"/>
              </a:rPr>
              <a:t>Question 3: Pearls/Pitfalls:</a:t>
            </a:r>
            <a:r>
              <a:rPr lang="en-US" sz="4400" b="1" dirty="0">
                <a:solidFill>
                  <a:schemeClr val="bg1"/>
                </a:solidFill>
                <a:latin typeface="Arial" pitchFamily="34" charset="0"/>
                <a:cs typeface="Arial" pitchFamily="34" charset="0"/>
              </a:rPr>
              <a:t>2</a:t>
            </a:r>
          </a:p>
        </p:txBody>
      </p:sp>
      <p:sp>
        <p:nvSpPr>
          <p:cNvPr id="5" name="Content Placeholder 4">
            <a:extLst>
              <a:ext uri="{FF2B5EF4-FFF2-40B4-BE49-F238E27FC236}">
                <a16:creationId xmlns:a16="http://schemas.microsoft.com/office/drawing/2014/main" id="{243F84FE-686E-4FDD-AEE9-2C4A21E3CBE9}"/>
              </a:ext>
            </a:extLst>
          </p:cNvPr>
          <p:cNvSpPr txBox="1">
            <a:spLocks noGrp="1"/>
          </p:cNvSpPr>
          <p:nvPr>
            <p:ph idx="1"/>
          </p:nvPr>
        </p:nvSpPr>
        <p:spPr>
          <a:xfrm>
            <a:off x="838200" y="1061108"/>
            <a:ext cx="10634395" cy="4735784"/>
          </a:xfrm>
          <a:prstGeom prst="rect">
            <a:avLst/>
          </a:prstGeom>
          <a:noFill/>
        </p:spPr>
        <p:txBody>
          <a:bodyPr wrap="square" rtlCol="0">
            <a:spAutoFit/>
          </a:bodyPr>
          <a:lstStyle/>
          <a:p>
            <a:pPr fontAlgn="base">
              <a:spcBef>
                <a:spcPts val="675"/>
              </a:spcBef>
              <a:spcAft>
                <a:spcPct val="0"/>
              </a:spcAft>
            </a:pPr>
            <a:r>
              <a:rPr lang="en-US" sz="3800" dirty="0">
                <a:solidFill>
                  <a:prstClr val="black"/>
                </a:solidFill>
                <a:latin typeface="Arial" pitchFamily="34" charset="0"/>
                <a:cs typeface="Arial" pitchFamily="34" charset="0"/>
              </a:rPr>
              <a:t>Effect is not necessarily = “effectiveness”</a:t>
            </a:r>
          </a:p>
          <a:p>
            <a:pPr fontAlgn="base">
              <a:spcBef>
                <a:spcPts val="675"/>
              </a:spcBef>
              <a:spcAft>
                <a:spcPct val="0"/>
              </a:spcAft>
            </a:pPr>
            <a:r>
              <a:rPr lang="en-US" sz="3800" dirty="0">
                <a:solidFill>
                  <a:prstClr val="black"/>
                </a:solidFill>
                <a:latin typeface="Arial" pitchFamily="34" charset="0"/>
                <a:cs typeface="Arial" pitchFamily="34" charset="0"/>
              </a:rPr>
              <a:t>Are effects on the PARTICIPANTS or an institution?</a:t>
            </a:r>
          </a:p>
          <a:p>
            <a:pPr fontAlgn="base">
              <a:spcBef>
                <a:spcPts val="675"/>
              </a:spcBef>
              <a:spcAft>
                <a:spcPct val="0"/>
              </a:spcAft>
            </a:pPr>
            <a:r>
              <a:rPr lang="en-US" sz="3800" dirty="0">
                <a:solidFill>
                  <a:prstClr val="black"/>
                </a:solidFill>
                <a:latin typeface="Arial" pitchFamily="34" charset="0"/>
                <a:cs typeface="Arial" pitchFamily="34" charset="0"/>
              </a:rPr>
              <a:t>Helpful to think of the effects as the “dependent variables” which are tested and measured</a:t>
            </a:r>
          </a:p>
          <a:p>
            <a:pPr fontAlgn="base">
              <a:spcBef>
                <a:spcPts val="675"/>
              </a:spcBef>
              <a:spcAft>
                <a:spcPct val="0"/>
              </a:spcAft>
            </a:pPr>
            <a:r>
              <a:rPr lang="en-US" sz="3800" dirty="0">
                <a:solidFill>
                  <a:prstClr val="black"/>
                </a:solidFill>
                <a:latin typeface="Arial" pitchFamily="34" charset="0"/>
                <a:cs typeface="Arial" pitchFamily="34" charset="0"/>
              </a:rPr>
              <a:t>“designed to” – means you plan to do it – NOT necessary the “main purpose”</a:t>
            </a:r>
          </a:p>
        </p:txBody>
      </p:sp>
      <p:sp>
        <p:nvSpPr>
          <p:cNvPr id="4" name="Slide Number Placeholder 3">
            <a:extLst>
              <a:ext uri="{FF2B5EF4-FFF2-40B4-BE49-F238E27FC236}">
                <a16:creationId xmlns:a16="http://schemas.microsoft.com/office/drawing/2014/main" id="{64114C2C-C868-4928-AE81-D66EB11702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3691150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0751-5449-4B7A-9A1A-C51F24235310}"/>
              </a:ext>
            </a:extLst>
          </p:cNvPr>
          <p:cNvSpPr>
            <a:spLocks noGrp="1"/>
          </p:cNvSpPr>
          <p:nvPr>
            <p:ph type="title"/>
          </p:nvPr>
        </p:nvSpPr>
        <p:spPr>
          <a:xfrm>
            <a:off x="838200" y="115616"/>
            <a:ext cx="10781981" cy="2531891"/>
          </a:xfrm>
        </p:spPr>
        <p:txBody>
          <a:bodyPr>
            <a:normAutofit/>
          </a:bodyPr>
          <a:lstStyle/>
          <a:p>
            <a:r>
              <a:rPr lang="en-US" sz="4000" dirty="0"/>
              <a:t>Is the effect that will be evaluated a HEALTH RELATED BIOMEDICAL or BEHAVORIAL OUTCOME?</a:t>
            </a:r>
          </a:p>
        </p:txBody>
      </p:sp>
      <p:sp>
        <p:nvSpPr>
          <p:cNvPr id="5" name="Content Placeholder 4">
            <a:extLst>
              <a:ext uri="{FF2B5EF4-FFF2-40B4-BE49-F238E27FC236}">
                <a16:creationId xmlns:a16="http://schemas.microsoft.com/office/drawing/2014/main" id="{243F84FE-686E-4FDD-AEE9-2C4A21E3CBE9}"/>
              </a:ext>
            </a:extLst>
          </p:cNvPr>
          <p:cNvSpPr txBox="1">
            <a:spLocks noGrp="1"/>
          </p:cNvSpPr>
          <p:nvPr>
            <p:ph idx="1"/>
          </p:nvPr>
        </p:nvSpPr>
        <p:spPr>
          <a:xfrm>
            <a:off x="838200" y="2556131"/>
            <a:ext cx="10585173" cy="3308726"/>
          </a:xfrm>
          <a:prstGeom prst="rect">
            <a:avLst/>
          </a:prstGeom>
          <a:noFill/>
        </p:spPr>
        <p:txBody>
          <a:bodyPr wrap="square" rtlCol="0">
            <a:spAutoFit/>
          </a:bodyPr>
          <a:lstStyle/>
          <a:p>
            <a:pPr lvl="1" fontAlgn="base">
              <a:spcBef>
                <a:spcPts val="675"/>
              </a:spcBef>
              <a:spcAft>
                <a:spcPct val="0"/>
              </a:spcAft>
              <a:buFont typeface="Wingdings" panose="05000000000000000000" pitchFamily="2" charset="2"/>
              <a:buChar char="§"/>
            </a:pPr>
            <a:r>
              <a:rPr lang="en-US" dirty="0">
                <a:solidFill>
                  <a:prstClr val="black"/>
                </a:solidFill>
                <a:latin typeface="Arial" pitchFamily="34" charset="0"/>
                <a:cs typeface="Arial" pitchFamily="34" charset="0"/>
              </a:rPr>
              <a:t>If questions 1-3 are “yes,” question 4 is usually “yes” as well</a:t>
            </a:r>
          </a:p>
          <a:p>
            <a:pPr lvl="1" fontAlgn="base">
              <a:spcBef>
                <a:spcPts val="675"/>
              </a:spcBef>
              <a:spcAft>
                <a:spcPct val="0"/>
              </a:spcAft>
              <a:buFont typeface="Wingdings" panose="05000000000000000000" pitchFamily="2" charset="2"/>
              <a:buChar char="§"/>
            </a:pPr>
            <a:r>
              <a:rPr lang="en-US" dirty="0">
                <a:solidFill>
                  <a:prstClr val="black"/>
                </a:solidFill>
                <a:latin typeface="Arial" pitchFamily="34" charset="0"/>
                <a:cs typeface="Arial" pitchFamily="34" charset="0"/>
              </a:rPr>
              <a:t>Includes: </a:t>
            </a:r>
          </a:p>
          <a:p>
            <a:pPr lvl="2" fontAlgn="base">
              <a:spcBef>
                <a:spcPts val="675"/>
              </a:spcBef>
              <a:spcAft>
                <a:spcPct val="0"/>
              </a:spcAft>
              <a:buFont typeface="Wingdings" panose="05000000000000000000" pitchFamily="2" charset="2"/>
              <a:buChar char="§"/>
            </a:pPr>
            <a:r>
              <a:rPr lang="en-US" sz="3600" dirty="0">
                <a:solidFill>
                  <a:prstClr val="black"/>
                </a:solidFill>
                <a:latin typeface="Arial" pitchFamily="34" charset="0"/>
                <a:cs typeface="Arial" pitchFamily="34" charset="0"/>
              </a:rPr>
              <a:t>health-related knowledge/learning</a:t>
            </a:r>
          </a:p>
          <a:p>
            <a:pPr lvl="2" fontAlgn="base">
              <a:spcBef>
                <a:spcPts val="675"/>
              </a:spcBef>
              <a:spcAft>
                <a:spcPct val="0"/>
              </a:spcAft>
              <a:buFont typeface="Wingdings" panose="05000000000000000000" pitchFamily="2" charset="2"/>
              <a:buChar char="§"/>
            </a:pPr>
            <a:r>
              <a:rPr lang="en-US" sz="3600" dirty="0">
                <a:solidFill>
                  <a:prstClr val="black"/>
                </a:solidFill>
                <a:latin typeface="Arial" pitchFamily="34" charset="0"/>
                <a:cs typeface="Arial" pitchFamily="34" charset="0"/>
              </a:rPr>
              <a:t>Intent to change behavior</a:t>
            </a:r>
          </a:p>
        </p:txBody>
      </p:sp>
      <p:sp>
        <p:nvSpPr>
          <p:cNvPr id="4" name="Slide Number Placeholder 3">
            <a:extLst>
              <a:ext uri="{FF2B5EF4-FFF2-40B4-BE49-F238E27FC236}">
                <a16:creationId xmlns:a16="http://schemas.microsoft.com/office/drawing/2014/main" id="{64114C2C-C868-4928-AE81-D66EB11702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
        <p:nvSpPr>
          <p:cNvPr id="3" name="TextBox 2">
            <a:extLst>
              <a:ext uri="{FF2B5EF4-FFF2-40B4-BE49-F238E27FC236}">
                <a16:creationId xmlns:a16="http://schemas.microsoft.com/office/drawing/2014/main" id="{EAB13AE7-DE9E-44F2-B367-6ADA393E2FC1}"/>
              </a:ext>
            </a:extLst>
          </p:cNvPr>
          <p:cNvSpPr txBox="1"/>
          <p:nvPr/>
        </p:nvSpPr>
        <p:spPr>
          <a:xfrm>
            <a:off x="11068493" y="305432"/>
            <a:ext cx="865943" cy="769441"/>
          </a:xfrm>
          <a:prstGeom prst="rect">
            <a:avLst/>
          </a:prstGeom>
          <a:noFill/>
        </p:spPr>
        <p:txBody>
          <a:bodyPr wrap="none" rtlCol="0">
            <a:spAutoFit/>
          </a:bodyPr>
          <a:lstStyle/>
          <a:p>
            <a:r>
              <a:rPr kumimoji="0" lang="en-US" sz="4400" b="0" i="0" u="none" strike="noStrike" kern="1200" cap="none" spc="100" normalizeH="0" baseline="0" noProof="0">
                <a:ln>
                  <a:noFill/>
                </a:ln>
                <a:solidFill>
                  <a:srgbClr val="0F7FC9"/>
                </a:solidFill>
                <a:effectLst/>
                <a:uLnTx/>
                <a:uFillTx/>
                <a:latin typeface="Roboto black" panose="02000000000000000000" pitchFamily="2" charset="0"/>
                <a:ea typeface="Roboto black" panose="02000000000000000000" pitchFamily="2" charset="0"/>
                <a:cs typeface="Open Sans ExtraBold" panose="020B0906030804020204" pitchFamily="34" charset="0"/>
              </a:rPr>
              <a:t>#4</a:t>
            </a:r>
            <a:endParaRPr lang="en-US" dirty="0"/>
          </a:p>
        </p:txBody>
      </p:sp>
    </p:spTree>
    <p:extLst>
      <p:ext uri="{BB962C8B-B14F-4D97-AF65-F5344CB8AC3E}">
        <p14:creationId xmlns:p14="http://schemas.microsoft.com/office/powerpoint/2010/main" val="3058783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BE41-3DD9-4873-A6DB-22B26920771D}"/>
              </a:ext>
            </a:extLst>
          </p:cNvPr>
          <p:cNvSpPr>
            <a:spLocks noGrp="1"/>
          </p:cNvSpPr>
          <p:nvPr>
            <p:ph type="title"/>
          </p:nvPr>
        </p:nvSpPr>
        <p:spPr/>
        <p:txBody>
          <a:bodyPr/>
          <a:lstStyle/>
          <a:p>
            <a:r>
              <a:rPr lang="en-US" dirty="0"/>
              <a:t>Still Unsure?</a:t>
            </a:r>
          </a:p>
        </p:txBody>
      </p:sp>
      <p:sp>
        <p:nvSpPr>
          <p:cNvPr id="3" name="Content Placeholder 2">
            <a:extLst>
              <a:ext uri="{FF2B5EF4-FFF2-40B4-BE49-F238E27FC236}">
                <a16:creationId xmlns:a16="http://schemas.microsoft.com/office/drawing/2014/main" id="{A4A4B847-E116-4F63-AC39-24D4C2E13BE4}"/>
              </a:ext>
            </a:extLst>
          </p:cNvPr>
          <p:cNvSpPr>
            <a:spLocks noGrp="1"/>
          </p:cNvSpPr>
          <p:nvPr>
            <p:ph idx="1"/>
          </p:nvPr>
        </p:nvSpPr>
        <p:spPr>
          <a:xfrm>
            <a:off x="1287217" y="1690688"/>
            <a:ext cx="10515600" cy="3853762"/>
          </a:xfrm>
        </p:spPr>
        <p:txBody>
          <a:bodyPr>
            <a:normAutofit fontScale="92500" lnSpcReduction="10000"/>
          </a:bodyPr>
          <a:lstStyle/>
          <a:p>
            <a:r>
              <a:rPr lang="en-US" b="1" dirty="0"/>
              <a:t>Utilize CT resources </a:t>
            </a:r>
          </a:p>
          <a:p>
            <a:pPr lvl="1"/>
            <a:r>
              <a:rPr lang="en-US" b="1" dirty="0">
                <a:hlinkClick r:id="rId2"/>
              </a:rPr>
              <a:t>NIH Clinical Trials Website </a:t>
            </a:r>
            <a:endParaRPr lang="en-US" b="1" dirty="0"/>
          </a:p>
          <a:p>
            <a:pPr lvl="1"/>
            <a:r>
              <a:rPr lang="en-US" b="1" dirty="0">
                <a:hlinkClick r:id="rId3"/>
              </a:rPr>
              <a:t>Clinical Trial Decision Tool</a:t>
            </a:r>
            <a:endParaRPr lang="en-US" b="1" dirty="0"/>
          </a:p>
          <a:p>
            <a:pPr lvl="1"/>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BESH Website </a:t>
            </a:r>
            <a:endParaRPr lang="en-US" dirty="0"/>
          </a:p>
          <a:p>
            <a:r>
              <a:rPr lang="en-US" b="1" dirty="0"/>
              <a:t>Seek help from your PO</a:t>
            </a:r>
          </a:p>
          <a:p>
            <a:r>
              <a:rPr lang="en-US" b="1" dirty="0"/>
              <a:t>NIH Matchmaker off </a:t>
            </a:r>
            <a:r>
              <a:rPr lang="en-US" b="1" dirty="0">
                <a:hlinkClick r:id="rId5"/>
              </a:rPr>
              <a:t>NIH </a:t>
            </a:r>
            <a:r>
              <a:rPr lang="en-US" b="1" dirty="0" err="1">
                <a:hlinkClick r:id="rId5"/>
              </a:rPr>
              <a:t>RePORTER</a:t>
            </a:r>
            <a:endParaRPr lang="en-US" b="1" dirty="0"/>
          </a:p>
          <a:p>
            <a:pPr marL="0" indent="0">
              <a:buNone/>
            </a:pPr>
            <a:endParaRPr lang="en-US" b="1" dirty="0"/>
          </a:p>
          <a:p>
            <a:endParaRPr lang="en-US" dirty="0"/>
          </a:p>
          <a:p>
            <a:endParaRPr lang="en-US" dirty="0"/>
          </a:p>
        </p:txBody>
      </p:sp>
      <p:sp>
        <p:nvSpPr>
          <p:cNvPr id="4" name="Slide Number Placeholder 3">
            <a:extLst>
              <a:ext uri="{FF2B5EF4-FFF2-40B4-BE49-F238E27FC236}">
                <a16:creationId xmlns:a16="http://schemas.microsoft.com/office/drawing/2014/main" id="{22F93EDF-D006-4342-91D6-C2FC146EBCF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656889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DAD9-726C-4000-8D6F-55B712481A09}"/>
              </a:ext>
            </a:extLst>
          </p:cNvPr>
          <p:cNvSpPr>
            <a:spLocks noGrp="1"/>
          </p:cNvSpPr>
          <p:nvPr>
            <p:ph type="title"/>
          </p:nvPr>
        </p:nvSpPr>
        <p:spPr/>
        <p:txBody>
          <a:bodyPr/>
          <a:lstStyle/>
          <a:p>
            <a:r>
              <a:rPr lang="en-US" dirty="0"/>
              <a:t>NIH Matchmaker in </a:t>
            </a:r>
            <a:r>
              <a:rPr lang="en-US" dirty="0" err="1"/>
              <a:t>RePORTER</a:t>
            </a:r>
            <a:r>
              <a:rPr lang="en-US" dirty="0"/>
              <a:t>:</a:t>
            </a:r>
          </a:p>
        </p:txBody>
      </p:sp>
      <p:pic>
        <p:nvPicPr>
          <p:cNvPr id="6" name="Content Placeholder 5" descr="A screenshot of the NIH RePORTER website with and arrow pointing to the Matchmaker link">
            <a:extLst>
              <a:ext uri="{FF2B5EF4-FFF2-40B4-BE49-F238E27FC236}">
                <a16:creationId xmlns:a16="http://schemas.microsoft.com/office/drawing/2014/main" id="{514011E1-E44B-41A9-A777-989E39993AD1}"/>
              </a:ext>
            </a:extLst>
          </p:cNvPr>
          <p:cNvPicPr>
            <a:picLocks noGrp="1" noChangeAspect="1"/>
          </p:cNvPicPr>
          <p:nvPr>
            <p:ph idx="1"/>
          </p:nvPr>
        </p:nvPicPr>
        <p:blipFill>
          <a:blip r:embed="rId2"/>
          <a:stretch>
            <a:fillRect/>
          </a:stretch>
        </p:blipFill>
        <p:spPr>
          <a:xfrm>
            <a:off x="1590119" y="1825625"/>
            <a:ext cx="9011761" cy="4351338"/>
          </a:xfrm>
        </p:spPr>
      </p:pic>
      <p:sp>
        <p:nvSpPr>
          <p:cNvPr id="4" name="Slide Number Placeholder 3">
            <a:extLst>
              <a:ext uri="{FF2B5EF4-FFF2-40B4-BE49-F238E27FC236}">
                <a16:creationId xmlns:a16="http://schemas.microsoft.com/office/drawing/2014/main" id="{C1C831AB-C323-4BE4-8C00-55729F73403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49</a:t>
            </a:fld>
            <a:endParaRPr lang="en-US" dirty="0">
              <a:latin typeface="Roboto black" panose="02000000000000000000" pitchFamily="2" charset="0"/>
              <a:ea typeface="Roboto black" panose="02000000000000000000" pitchFamily="2" charset="0"/>
            </a:endParaRPr>
          </a:p>
        </p:txBody>
      </p:sp>
      <p:sp>
        <p:nvSpPr>
          <p:cNvPr id="7" name="Arrow: Down 6">
            <a:extLst>
              <a:ext uri="{FF2B5EF4-FFF2-40B4-BE49-F238E27FC236}">
                <a16:creationId xmlns:a16="http://schemas.microsoft.com/office/drawing/2014/main" id="{ADCEFA78-BBBA-4536-8A3A-F7AAF648B55D}"/>
              </a:ext>
              <a:ext uri="{C183D7F6-B498-43B3-948B-1728B52AA6E4}">
                <adec:decorative xmlns:adec="http://schemas.microsoft.com/office/drawing/2017/decorative" val="1"/>
              </a:ext>
            </a:extLst>
          </p:cNvPr>
          <p:cNvSpPr/>
          <p:nvPr/>
        </p:nvSpPr>
        <p:spPr>
          <a:xfrm rot="3080909">
            <a:off x="9288726" y="3623299"/>
            <a:ext cx="782806" cy="11868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3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CE8D-1DC1-4BCD-852B-EFAC6FF97390}"/>
              </a:ext>
            </a:extLst>
          </p:cNvPr>
          <p:cNvSpPr>
            <a:spLocks noGrp="1"/>
          </p:cNvSpPr>
          <p:nvPr>
            <p:ph type="title"/>
          </p:nvPr>
        </p:nvSpPr>
        <p:spPr>
          <a:xfrm>
            <a:off x="658114" y="232627"/>
            <a:ext cx="10515600" cy="872660"/>
          </a:xfrm>
        </p:spPr>
        <p:txBody>
          <a:bodyPr>
            <a:normAutofit/>
          </a:bodyPr>
          <a:lstStyle/>
          <a:p>
            <a:r>
              <a:rPr lang="en-US" sz="3600" dirty="0"/>
              <a:t>NIH CT definition covers many types of CTs</a:t>
            </a:r>
          </a:p>
        </p:txBody>
      </p:sp>
      <p:sp>
        <p:nvSpPr>
          <p:cNvPr id="5" name="TextBox 4">
            <a:extLst>
              <a:ext uri="{FF2B5EF4-FFF2-40B4-BE49-F238E27FC236}">
                <a16:creationId xmlns:a16="http://schemas.microsoft.com/office/drawing/2014/main" id="{D5298E8A-E0D0-41E5-B522-5DC66E4E2D04}"/>
              </a:ext>
            </a:extLst>
          </p:cNvPr>
          <p:cNvSpPr txBox="1"/>
          <p:nvPr/>
        </p:nvSpPr>
        <p:spPr>
          <a:xfrm>
            <a:off x="658114" y="1259175"/>
            <a:ext cx="6994185"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NIH Definition of Clinical Trial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research study in which one or more human subjects are prospectively assigned to one or more interventions (which may include placebo or other control) to evaluate the effects of those interventions on health-related biomedical or behavioral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NOT-OD-15-015</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Diagram showing &quot;NIH Clinical Trials&quot; at the top, with a wide range of types of clinical trials at the bottom.  (Mechanistic, Exploratory/Developmental, Pilot/feasibility, &#10;Other interventional, Behavioral, and Basic Experimental/BESH)&#10;&#10;">
            <a:extLst>
              <a:ext uri="{FF2B5EF4-FFF2-40B4-BE49-F238E27FC236}">
                <a16:creationId xmlns:a16="http://schemas.microsoft.com/office/drawing/2014/main" id="{CE8592CE-E5FA-4764-98EA-69E4B91AC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76706"/>
            <a:ext cx="5657850" cy="3333750"/>
          </a:xfrm>
          <a:prstGeom prst="rect">
            <a:avLst/>
          </a:prstGeom>
        </p:spPr>
      </p:pic>
      <p:sp>
        <p:nvSpPr>
          <p:cNvPr id="4" name="Slide Number Placeholder 3">
            <a:extLst>
              <a:ext uri="{FF2B5EF4-FFF2-40B4-BE49-F238E27FC236}">
                <a16:creationId xmlns:a16="http://schemas.microsoft.com/office/drawing/2014/main" id="{74AA23A5-F37B-4B8C-BB96-270778E543F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241063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A53C-1344-4814-97BF-C8A768825BEB}"/>
              </a:ext>
            </a:extLst>
          </p:cNvPr>
          <p:cNvSpPr>
            <a:spLocks noGrp="1"/>
          </p:cNvSpPr>
          <p:nvPr>
            <p:ph type="title"/>
          </p:nvPr>
        </p:nvSpPr>
        <p:spPr/>
        <p:txBody>
          <a:bodyPr/>
          <a:lstStyle/>
          <a:p>
            <a:r>
              <a:rPr lang="en-US" dirty="0"/>
              <a:t>NIH Matchmaker</a:t>
            </a:r>
          </a:p>
        </p:txBody>
      </p:sp>
      <p:pic>
        <p:nvPicPr>
          <p:cNvPr id="6" name="Content Placeholder 5" descr="A screenshot of the NIH Matchmaker field where text can be added to find similar projects and similar program officials">
            <a:extLst>
              <a:ext uri="{FF2B5EF4-FFF2-40B4-BE49-F238E27FC236}">
                <a16:creationId xmlns:a16="http://schemas.microsoft.com/office/drawing/2014/main" id="{90CBDC3D-FFEC-4A78-A9CD-DEA046031DAD}"/>
              </a:ext>
            </a:extLst>
          </p:cNvPr>
          <p:cNvPicPr>
            <a:picLocks noGrp="1" noChangeAspect="1"/>
          </p:cNvPicPr>
          <p:nvPr>
            <p:ph idx="1"/>
          </p:nvPr>
        </p:nvPicPr>
        <p:blipFill>
          <a:blip r:embed="rId2"/>
          <a:stretch>
            <a:fillRect/>
          </a:stretch>
        </p:blipFill>
        <p:spPr>
          <a:xfrm>
            <a:off x="1939978" y="1594022"/>
            <a:ext cx="8754458" cy="4582941"/>
          </a:xfrm>
        </p:spPr>
      </p:pic>
      <p:sp>
        <p:nvSpPr>
          <p:cNvPr id="4" name="Slide Number Placeholder 3">
            <a:extLst>
              <a:ext uri="{FF2B5EF4-FFF2-40B4-BE49-F238E27FC236}">
                <a16:creationId xmlns:a16="http://schemas.microsoft.com/office/drawing/2014/main" id="{D0080B1C-6E99-4FCB-BC5A-4CB7E68E97BE}"/>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50</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16396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50EF34-8384-4CC2-9A12-78C0E796FAB5}"/>
              </a:ext>
              <a:ext uri="{C183D7F6-B498-43B3-948B-1728B52AA6E4}">
                <adec:decorative xmlns:adec="http://schemas.microsoft.com/office/drawing/2017/decorative" val="1"/>
              </a:ext>
            </a:extLst>
          </p:cNvPr>
          <p:cNvSpPr/>
          <p:nvPr/>
        </p:nvSpPr>
        <p:spPr>
          <a:xfrm>
            <a:off x="2477187" y="1018771"/>
            <a:ext cx="6854397" cy="383557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F7FC9"/>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0EBB80B-AC01-44BF-BE6B-C2945C5AA63E}"/>
              </a:ext>
            </a:extLst>
          </p:cNvPr>
          <p:cNvSpPr>
            <a:spLocks noGrp="1"/>
          </p:cNvSpPr>
          <p:nvPr>
            <p:ph type="title" idx="4294967295"/>
          </p:nvPr>
        </p:nvSpPr>
        <p:spPr>
          <a:xfrm>
            <a:off x="4104620" y="2228671"/>
            <a:ext cx="3438762"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014273"/>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Example</a:t>
            </a:r>
          </a:p>
        </p:txBody>
      </p:sp>
      <p:sp>
        <p:nvSpPr>
          <p:cNvPr id="4" name="Slide Number Placeholder 3">
            <a:extLst>
              <a:ext uri="{FF2B5EF4-FFF2-40B4-BE49-F238E27FC236}">
                <a16:creationId xmlns:a16="http://schemas.microsoft.com/office/drawing/2014/main" id="{B0884216-4664-4C09-B998-8281DC46F9D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729991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p:txBody>
          <a:bodyPr/>
          <a:lstStyle/>
          <a:p>
            <a:r>
              <a:rPr lang="en-US"/>
              <a:t>Theoretical example</a:t>
            </a:r>
          </a:p>
        </p:txBody>
      </p:sp>
      <p:sp>
        <p:nvSpPr>
          <p:cNvPr id="6" name="TextBox 5">
            <a:extLst>
              <a:ext uri="{FF2B5EF4-FFF2-40B4-BE49-F238E27FC236}">
                <a16:creationId xmlns:a16="http://schemas.microsoft.com/office/drawing/2014/main" id="{DC8B64DE-EDD7-41CD-9095-0A26ECE32F03}"/>
              </a:ext>
            </a:extLst>
          </p:cNvPr>
          <p:cNvSpPr txBox="1"/>
          <p:nvPr/>
        </p:nvSpPr>
        <p:spPr>
          <a:xfrm>
            <a:off x="9090608" y="415288"/>
            <a:ext cx="2411879" cy="369332"/>
          </a:xfrm>
          <a:prstGeom prst="rect">
            <a:avLst/>
          </a:prstGeom>
          <a:noFill/>
        </p:spPr>
        <p:txBody>
          <a:bodyPr wrap="none" rtlCol="0">
            <a:spAutoFit/>
          </a:bodyPr>
          <a:lstStyle/>
          <a:p>
            <a:r>
              <a:rPr lang="en-US" dirty="0"/>
              <a:t>*This is a fictional study</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838200" y="1456447"/>
            <a:ext cx="10515600" cy="3187625"/>
          </a:xfrm>
        </p:spPr>
        <p:txBody>
          <a:bodyPr>
            <a:normAutofit fontScale="92500" lnSpcReduction="20000"/>
          </a:bodyPr>
          <a:lstStyle/>
          <a:p>
            <a:pPr marL="0" indent="0">
              <a:buNone/>
            </a:pPr>
            <a:r>
              <a:rPr lang="en-US" b="1" i="1" dirty="0"/>
              <a:t>A study will design and implement a workplace mindfulness program, enrolling employees of a company - randomizing them to experience the program vs not. At baseline and again in one month they will measure blood pressure, cortisol levels, and administer a survey about stress.</a:t>
            </a:r>
          </a:p>
        </p:txBody>
      </p:sp>
      <p:sp>
        <p:nvSpPr>
          <p:cNvPr id="5" name="TextBox 4">
            <a:extLst>
              <a:ext uri="{FF2B5EF4-FFF2-40B4-BE49-F238E27FC236}">
                <a16:creationId xmlns:a16="http://schemas.microsoft.com/office/drawing/2014/main" id="{8D72BB0B-BC7F-40C3-B9EB-59997647CB2E}"/>
              </a:ext>
            </a:extLst>
          </p:cNvPr>
          <p:cNvSpPr txBox="1"/>
          <p:nvPr/>
        </p:nvSpPr>
        <p:spPr>
          <a:xfrm>
            <a:off x="2026331" y="5017167"/>
            <a:ext cx="7510326" cy="923330"/>
          </a:xfrm>
          <a:prstGeom prst="rect">
            <a:avLst/>
          </a:prstGeom>
          <a:noFill/>
          <a:ln w="38100">
            <a:solidFill>
              <a:schemeClr val="accent4"/>
            </a:solidFill>
          </a:ln>
        </p:spPr>
        <p:txBody>
          <a:bodyPr wrap="none" rtlCol="0">
            <a:spAutoFit/>
          </a:bodyPr>
          <a:lstStyle/>
          <a:p>
            <a:r>
              <a:rPr lang="en-US" sz="5400" b="1" dirty="0">
                <a:solidFill>
                  <a:srgbClr val="FF0000"/>
                </a:solidFill>
              </a:rPr>
              <a:t>Is this an NIH defined CT?</a:t>
            </a:r>
            <a:endParaRPr lang="en-US" b="1" dirty="0">
              <a:solidFill>
                <a:srgbClr val="FF0000"/>
              </a:solidFill>
            </a:endParaRP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52</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2731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486932" y="207060"/>
            <a:ext cx="10515600" cy="1150318"/>
          </a:xfrm>
        </p:spPr>
        <p:txBody>
          <a:bodyPr/>
          <a:lstStyle/>
          <a:p>
            <a:r>
              <a:rPr lang="en-US" dirty="0"/>
              <a:t>Theoretical example.</a:t>
            </a:r>
          </a:p>
        </p:txBody>
      </p:sp>
      <p:sp>
        <p:nvSpPr>
          <p:cNvPr id="7" name="TextBox 6">
            <a:extLst>
              <a:ext uri="{FF2B5EF4-FFF2-40B4-BE49-F238E27FC236}">
                <a16:creationId xmlns:a16="http://schemas.microsoft.com/office/drawing/2014/main" id="{6EC86C08-BBF1-44FB-BB3A-13D8C8542177}"/>
              </a:ext>
            </a:extLst>
          </p:cNvPr>
          <p:cNvSpPr txBox="1"/>
          <p:nvPr/>
        </p:nvSpPr>
        <p:spPr>
          <a:xfrm>
            <a:off x="9090608" y="415288"/>
            <a:ext cx="2411879" cy="369332"/>
          </a:xfrm>
          <a:prstGeom prst="rect">
            <a:avLst/>
          </a:prstGeom>
          <a:noFill/>
        </p:spPr>
        <p:txBody>
          <a:bodyPr wrap="none" rtlCol="0">
            <a:spAutoFit/>
          </a:bodyPr>
          <a:lstStyle/>
          <a:p>
            <a:r>
              <a:rPr lang="en-US" dirty="0"/>
              <a:t>*This is a fictional study</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642556" y="1269956"/>
            <a:ext cx="10515600" cy="2183239"/>
          </a:xfrm>
        </p:spPr>
        <p:txBody>
          <a:bodyPr>
            <a:normAutofit lnSpcReduction="10000"/>
          </a:bodyPr>
          <a:lstStyle/>
          <a:p>
            <a:pPr marL="0" indent="0" fontAlgn="base">
              <a:spcBef>
                <a:spcPts val="675"/>
              </a:spcBef>
              <a:spcAft>
                <a:spcPct val="0"/>
              </a:spcAft>
              <a:buNone/>
            </a:pPr>
            <a:r>
              <a:rPr lang="en-US" sz="2800" b="1" i="1" dirty="0"/>
              <a:t>A study will design and implement a workplace mindfulness program, enrolling employees of a company - randomizing them to experience the program vs not. At baseline and again in one month they will measure blood pressure, cortisol levels, and administer a survey about stress.</a:t>
            </a:r>
            <a:endParaRPr lang="en-US" sz="2800" i="1" dirty="0">
              <a:solidFill>
                <a:prstClr val="black"/>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E62E9A4-EA68-47C9-B927-36B14B4BD38A}"/>
              </a:ext>
            </a:extLst>
          </p:cNvPr>
          <p:cNvSpPr txBox="1"/>
          <p:nvPr/>
        </p:nvSpPr>
        <p:spPr>
          <a:xfrm>
            <a:off x="486932" y="3517298"/>
            <a:ext cx="11218136" cy="984885"/>
          </a:xfrm>
          <a:prstGeom prst="rect">
            <a:avLst/>
          </a:prstGeom>
          <a:noFill/>
        </p:spPr>
        <p:txBody>
          <a:bodyPr wrap="none" rtlCol="0">
            <a:spAutoFit/>
          </a:bodyPr>
          <a:lstStyle/>
          <a:p>
            <a:r>
              <a:rPr lang="en-US" sz="4000" dirty="0">
                <a:solidFill>
                  <a:schemeClr val="accent4"/>
                </a:solidFill>
                <a:latin typeface="Arial" pitchFamily="34" charset="0"/>
                <a:cs typeface="Arial" pitchFamily="34" charset="0"/>
              </a:rPr>
              <a:t>1. Does the study involve </a:t>
            </a:r>
            <a:r>
              <a:rPr lang="en-US" sz="4000" b="1" dirty="0">
                <a:solidFill>
                  <a:schemeClr val="accent4"/>
                </a:solidFill>
                <a:latin typeface="Arial" pitchFamily="34" charset="0"/>
                <a:cs typeface="Arial" pitchFamily="34" charset="0"/>
              </a:rPr>
              <a:t>human participants</a:t>
            </a:r>
            <a:r>
              <a:rPr lang="en-US" sz="4000" dirty="0">
                <a:solidFill>
                  <a:schemeClr val="accent4"/>
                </a:solidFill>
                <a:latin typeface="Arial" pitchFamily="34" charset="0"/>
                <a:cs typeface="Arial" pitchFamily="34" charset="0"/>
              </a:rPr>
              <a:t>? </a:t>
            </a:r>
          </a:p>
          <a:p>
            <a:endParaRPr lang="en-US" dirty="0"/>
          </a:p>
        </p:txBody>
      </p:sp>
      <p:sp>
        <p:nvSpPr>
          <p:cNvPr id="6" name="TextBox 5">
            <a:extLst>
              <a:ext uri="{FF2B5EF4-FFF2-40B4-BE49-F238E27FC236}">
                <a16:creationId xmlns:a16="http://schemas.microsoft.com/office/drawing/2014/main" id="{EDEE558D-12C5-45F2-8819-C38A6AB50156}"/>
              </a:ext>
            </a:extLst>
          </p:cNvPr>
          <p:cNvSpPr txBox="1"/>
          <p:nvPr/>
        </p:nvSpPr>
        <p:spPr>
          <a:xfrm>
            <a:off x="2031380" y="4659825"/>
            <a:ext cx="7737952" cy="769441"/>
          </a:xfrm>
          <a:prstGeom prst="rect">
            <a:avLst/>
          </a:prstGeom>
          <a:noFill/>
          <a:ln w="38100">
            <a:solidFill>
              <a:schemeClr val="accent5"/>
            </a:solidFill>
          </a:ln>
        </p:spPr>
        <p:txBody>
          <a:bodyPr wrap="none" rtlCol="0">
            <a:spAutoFit/>
          </a:bodyPr>
          <a:lstStyle/>
          <a:p>
            <a:r>
              <a:rPr lang="en-US" sz="4400" b="1">
                <a:solidFill>
                  <a:srgbClr val="FF0000"/>
                </a:solidFill>
              </a:rPr>
              <a:t>YES</a:t>
            </a:r>
            <a:r>
              <a:rPr lang="en-US" sz="4400">
                <a:solidFill>
                  <a:srgbClr val="FF0000"/>
                </a:solidFill>
              </a:rPr>
              <a:t> -  Employees of the company</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53</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03367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398583" y="136525"/>
            <a:ext cx="10813025" cy="1150318"/>
          </a:xfrm>
        </p:spPr>
        <p:txBody>
          <a:bodyPr/>
          <a:lstStyle/>
          <a:p>
            <a:r>
              <a:rPr lang="en-US" dirty="0"/>
              <a:t>Theoretical example..</a:t>
            </a:r>
          </a:p>
        </p:txBody>
      </p:sp>
      <p:sp>
        <p:nvSpPr>
          <p:cNvPr id="7" name="TextBox 6">
            <a:extLst>
              <a:ext uri="{FF2B5EF4-FFF2-40B4-BE49-F238E27FC236}">
                <a16:creationId xmlns:a16="http://schemas.microsoft.com/office/drawing/2014/main" id="{E682ABC3-C84B-4061-B753-CF087B46856A}"/>
              </a:ext>
            </a:extLst>
          </p:cNvPr>
          <p:cNvSpPr txBox="1"/>
          <p:nvPr/>
        </p:nvSpPr>
        <p:spPr>
          <a:xfrm>
            <a:off x="9090608" y="415288"/>
            <a:ext cx="2411879" cy="369332"/>
          </a:xfrm>
          <a:prstGeom prst="rect">
            <a:avLst/>
          </a:prstGeom>
          <a:noFill/>
        </p:spPr>
        <p:txBody>
          <a:bodyPr wrap="none" rtlCol="0">
            <a:spAutoFit/>
          </a:bodyPr>
          <a:lstStyle/>
          <a:p>
            <a:r>
              <a:rPr lang="en-US" dirty="0"/>
              <a:t>*This is a fictional study</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540774" y="1066675"/>
            <a:ext cx="10813025" cy="2050566"/>
          </a:xfrm>
        </p:spPr>
        <p:txBody>
          <a:bodyPr>
            <a:normAutofit fontScale="92500"/>
          </a:bodyPr>
          <a:lstStyle/>
          <a:p>
            <a:pPr marL="0" indent="0" fontAlgn="base">
              <a:spcBef>
                <a:spcPts val="675"/>
              </a:spcBef>
              <a:spcAft>
                <a:spcPct val="0"/>
              </a:spcAft>
              <a:buNone/>
            </a:pPr>
            <a:r>
              <a:rPr lang="en-US" sz="2800" b="1" i="1" dirty="0"/>
              <a:t>A study will design and implement a workplace mindfulness program, enrolling employees of a company - randomizing them to experience the program vs not. At baseline and again in one month they will measure blood pressure, cortisol levels, and administer a survey about stress.</a:t>
            </a:r>
            <a:endParaRPr lang="en-US" sz="2800" i="1" dirty="0">
              <a:solidFill>
                <a:prstClr val="black"/>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E62E9A4-EA68-47C9-B927-36B14B4BD38A}"/>
              </a:ext>
            </a:extLst>
          </p:cNvPr>
          <p:cNvSpPr txBox="1"/>
          <p:nvPr/>
        </p:nvSpPr>
        <p:spPr>
          <a:xfrm>
            <a:off x="398583" y="2940541"/>
            <a:ext cx="11104899" cy="1600438"/>
          </a:xfrm>
          <a:prstGeom prst="rect">
            <a:avLst/>
          </a:prstGeom>
          <a:noFill/>
        </p:spPr>
        <p:txBody>
          <a:bodyPr wrap="none" rtlCol="0">
            <a:spAutoFit/>
          </a:bodyPr>
          <a:lstStyle/>
          <a:p>
            <a:r>
              <a:rPr lang="en-US" sz="4000" dirty="0">
                <a:solidFill>
                  <a:schemeClr val="accent4"/>
                </a:solidFill>
                <a:latin typeface="Arial" pitchFamily="34" charset="0"/>
                <a:cs typeface="Arial" pitchFamily="34" charset="0"/>
              </a:rPr>
              <a:t>2. Are the participants </a:t>
            </a:r>
            <a:r>
              <a:rPr lang="en-US" sz="4000" b="1" dirty="0">
                <a:solidFill>
                  <a:schemeClr val="accent4"/>
                </a:solidFill>
                <a:latin typeface="Arial" pitchFamily="34" charset="0"/>
                <a:cs typeface="Arial" pitchFamily="34" charset="0"/>
              </a:rPr>
              <a:t>prospectively assigned </a:t>
            </a:r>
          </a:p>
          <a:p>
            <a:r>
              <a:rPr lang="en-US" sz="4000" dirty="0">
                <a:solidFill>
                  <a:schemeClr val="accent4"/>
                </a:solidFill>
                <a:latin typeface="Arial" pitchFamily="34" charset="0"/>
                <a:cs typeface="Arial" pitchFamily="34" charset="0"/>
              </a:rPr>
              <a:t>to an </a:t>
            </a:r>
            <a:r>
              <a:rPr lang="en-US" sz="4000" b="1" dirty="0">
                <a:solidFill>
                  <a:schemeClr val="accent4"/>
                </a:solidFill>
                <a:latin typeface="Arial" pitchFamily="34" charset="0"/>
                <a:cs typeface="Arial" pitchFamily="34" charset="0"/>
              </a:rPr>
              <a:t>intervention</a:t>
            </a:r>
            <a:r>
              <a:rPr lang="en-US" sz="4000" dirty="0">
                <a:solidFill>
                  <a:schemeClr val="accent4"/>
                </a:solidFill>
                <a:latin typeface="Arial" pitchFamily="34" charset="0"/>
                <a:cs typeface="Arial" pitchFamily="34" charset="0"/>
              </a:rPr>
              <a:t>? </a:t>
            </a:r>
          </a:p>
          <a:p>
            <a:endParaRPr lang="en-US" dirty="0"/>
          </a:p>
        </p:txBody>
      </p:sp>
      <p:sp>
        <p:nvSpPr>
          <p:cNvPr id="6" name="TextBox 5">
            <a:extLst>
              <a:ext uri="{FF2B5EF4-FFF2-40B4-BE49-F238E27FC236}">
                <a16:creationId xmlns:a16="http://schemas.microsoft.com/office/drawing/2014/main" id="{EDEE558D-12C5-45F2-8819-C38A6AB50156}"/>
              </a:ext>
            </a:extLst>
          </p:cNvPr>
          <p:cNvSpPr txBox="1"/>
          <p:nvPr/>
        </p:nvSpPr>
        <p:spPr>
          <a:xfrm>
            <a:off x="1081785" y="4241717"/>
            <a:ext cx="10028427" cy="2123658"/>
          </a:xfrm>
          <a:prstGeom prst="rect">
            <a:avLst/>
          </a:prstGeom>
          <a:noFill/>
          <a:ln w="38100">
            <a:solidFill>
              <a:schemeClr val="accent5"/>
            </a:solidFill>
          </a:ln>
        </p:spPr>
        <p:txBody>
          <a:bodyPr wrap="square" rtlCol="0">
            <a:spAutoFit/>
          </a:bodyPr>
          <a:lstStyle/>
          <a:p>
            <a:r>
              <a:rPr lang="en-US" sz="4400" b="1">
                <a:solidFill>
                  <a:srgbClr val="FF0000"/>
                </a:solidFill>
              </a:rPr>
              <a:t>YES</a:t>
            </a:r>
            <a:r>
              <a:rPr lang="en-US" sz="4400">
                <a:solidFill>
                  <a:srgbClr val="FF0000"/>
                </a:solidFill>
              </a:rPr>
              <a:t> -  Participants are prospectively assigned to participate in a workplace mindfulness program.</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54</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0331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414587" y="167339"/>
            <a:ext cx="10515600" cy="893705"/>
          </a:xfrm>
        </p:spPr>
        <p:txBody>
          <a:bodyPr/>
          <a:lstStyle/>
          <a:p>
            <a:r>
              <a:rPr lang="en-US" dirty="0"/>
              <a:t>Theoretical example…</a:t>
            </a:r>
          </a:p>
        </p:txBody>
      </p:sp>
      <p:sp>
        <p:nvSpPr>
          <p:cNvPr id="7" name="TextBox 6">
            <a:extLst>
              <a:ext uri="{FF2B5EF4-FFF2-40B4-BE49-F238E27FC236}">
                <a16:creationId xmlns:a16="http://schemas.microsoft.com/office/drawing/2014/main" id="{03E8453F-EA90-4460-AC4C-B9CF1B2C50E1}"/>
              </a:ext>
            </a:extLst>
          </p:cNvPr>
          <p:cNvSpPr txBox="1"/>
          <p:nvPr/>
        </p:nvSpPr>
        <p:spPr>
          <a:xfrm>
            <a:off x="9090608" y="415288"/>
            <a:ext cx="2411879" cy="369332"/>
          </a:xfrm>
          <a:prstGeom prst="rect">
            <a:avLst/>
          </a:prstGeom>
          <a:noFill/>
        </p:spPr>
        <p:txBody>
          <a:bodyPr wrap="none" rtlCol="0">
            <a:spAutoFit/>
          </a:bodyPr>
          <a:lstStyle/>
          <a:p>
            <a:r>
              <a:rPr lang="en-US" dirty="0"/>
              <a:t>*This is a fictional study</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435806" y="1001120"/>
            <a:ext cx="11082455" cy="1954814"/>
          </a:xfrm>
        </p:spPr>
        <p:txBody>
          <a:bodyPr>
            <a:normAutofit fontScale="92500"/>
          </a:bodyPr>
          <a:lstStyle/>
          <a:p>
            <a:pPr marL="0" indent="0" fontAlgn="base">
              <a:spcBef>
                <a:spcPts val="675"/>
              </a:spcBef>
              <a:spcAft>
                <a:spcPct val="0"/>
              </a:spcAft>
              <a:buNone/>
            </a:pPr>
            <a:r>
              <a:rPr lang="en-US" sz="2800" b="1" i="1" dirty="0"/>
              <a:t>A study will design and implement a workplace mindfulness program, enrolling employees of a company - randomizing them to experience the program vs not. At baseline and again in one month they will measure blood pressure, cortisol levels, and administer a survey about stress.</a:t>
            </a:r>
            <a:endParaRPr lang="en-US" sz="2800" i="1" dirty="0">
              <a:solidFill>
                <a:prstClr val="black"/>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E62E9A4-EA68-47C9-B927-36B14B4BD38A}"/>
              </a:ext>
            </a:extLst>
          </p:cNvPr>
          <p:cNvSpPr txBox="1"/>
          <p:nvPr/>
        </p:nvSpPr>
        <p:spPr>
          <a:xfrm>
            <a:off x="414587" y="2895435"/>
            <a:ext cx="10939213" cy="1690206"/>
          </a:xfrm>
          <a:prstGeom prst="rect">
            <a:avLst/>
          </a:prstGeom>
          <a:noFill/>
        </p:spPr>
        <p:txBody>
          <a:bodyPr wrap="none" rtlCol="0">
            <a:spAutoFit/>
          </a:bodyPr>
          <a:lstStyle/>
          <a:p>
            <a:pPr fontAlgn="base">
              <a:spcBef>
                <a:spcPts val="675"/>
              </a:spcBef>
              <a:spcAft>
                <a:spcPct val="0"/>
              </a:spcAft>
            </a:pPr>
            <a:r>
              <a:rPr lang="en-US" sz="4000">
                <a:solidFill>
                  <a:schemeClr val="accent4"/>
                </a:solidFill>
                <a:latin typeface="Arial" pitchFamily="34" charset="0"/>
                <a:cs typeface="Arial" pitchFamily="34" charset="0"/>
              </a:rPr>
              <a:t>3. Is the study designed to </a:t>
            </a:r>
            <a:r>
              <a:rPr lang="en-US" sz="4000" b="1">
                <a:solidFill>
                  <a:schemeClr val="accent4"/>
                </a:solidFill>
                <a:latin typeface="Arial" pitchFamily="34" charset="0"/>
                <a:cs typeface="Arial" pitchFamily="34" charset="0"/>
              </a:rPr>
              <a:t>evaluate the effect </a:t>
            </a:r>
          </a:p>
          <a:p>
            <a:pPr fontAlgn="base">
              <a:spcBef>
                <a:spcPts val="675"/>
              </a:spcBef>
              <a:spcAft>
                <a:spcPct val="0"/>
              </a:spcAft>
            </a:pPr>
            <a:r>
              <a:rPr lang="en-US" sz="4000">
                <a:solidFill>
                  <a:schemeClr val="accent4"/>
                </a:solidFill>
                <a:latin typeface="Arial" pitchFamily="34" charset="0"/>
                <a:cs typeface="Arial" pitchFamily="34" charset="0"/>
              </a:rPr>
              <a:t>of the intervention on the participants? </a:t>
            </a:r>
          </a:p>
          <a:p>
            <a:endParaRPr lang="en-US"/>
          </a:p>
        </p:txBody>
      </p:sp>
      <p:sp>
        <p:nvSpPr>
          <p:cNvPr id="6" name="TextBox 5">
            <a:extLst>
              <a:ext uri="{FF2B5EF4-FFF2-40B4-BE49-F238E27FC236}">
                <a16:creationId xmlns:a16="http://schemas.microsoft.com/office/drawing/2014/main" id="{EDEE558D-12C5-45F2-8819-C38A6AB50156}"/>
              </a:ext>
            </a:extLst>
          </p:cNvPr>
          <p:cNvSpPr txBox="1"/>
          <p:nvPr/>
        </p:nvSpPr>
        <p:spPr>
          <a:xfrm>
            <a:off x="1181989" y="4328539"/>
            <a:ext cx="9590090" cy="2000548"/>
          </a:xfrm>
          <a:prstGeom prst="rect">
            <a:avLst/>
          </a:prstGeom>
          <a:noFill/>
          <a:ln w="38100">
            <a:solidFill>
              <a:schemeClr val="accent5"/>
            </a:solidFill>
          </a:ln>
        </p:spPr>
        <p:txBody>
          <a:bodyPr wrap="square" rtlCol="0">
            <a:spAutoFit/>
          </a:bodyPr>
          <a:lstStyle/>
          <a:p>
            <a:r>
              <a:rPr lang="en-US" sz="4000" b="1">
                <a:solidFill>
                  <a:srgbClr val="FF0000"/>
                </a:solidFill>
              </a:rPr>
              <a:t>YES</a:t>
            </a:r>
            <a:r>
              <a:rPr lang="en-US" sz="4000">
                <a:solidFill>
                  <a:srgbClr val="FF0000"/>
                </a:solidFill>
              </a:rPr>
              <a:t> – They will measure the effect of the program on blood pressure, cortisol levels, and stress levels as measured by surveys</a:t>
            </a:r>
            <a:r>
              <a:rPr lang="en-US" sz="4400">
                <a:solidFill>
                  <a:srgbClr val="FF0000"/>
                </a:solidFill>
              </a:rPr>
              <a:t>.</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55</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6866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403434" y="174727"/>
            <a:ext cx="10515600" cy="1150318"/>
          </a:xfrm>
        </p:spPr>
        <p:txBody>
          <a:bodyPr/>
          <a:lstStyle/>
          <a:p>
            <a:r>
              <a:rPr lang="en-US" dirty="0"/>
              <a:t>Theoretical example….</a:t>
            </a:r>
          </a:p>
        </p:txBody>
      </p:sp>
      <p:sp>
        <p:nvSpPr>
          <p:cNvPr id="7" name="TextBox 6">
            <a:extLst>
              <a:ext uri="{FF2B5EF4-FFF2-40B4-BE49-F238E27FC236}">
                <a16:creationId xmlns:a16="http://schemas.microsoft.com/office/drawing/2014/main" id="{AD72653E-CE6C-454A-824D-98DB7C8D4BEE}"/>
              </a:ext>
            </a:extLst>
          </p:cNvPr>
          <p:cNvSpPr txBox="1"/>
          <p:nvPr/>
        </p:nvSpPr>
        <p:spPr>
          <a:xfrm>
            <a:off x="9090608" y="415288"/>
            <a:ext cx="2411879" cy="369332"/>
          </a:xfrm>
          <a:prstGeom prst="rect">
            <a:avLst/>
          </a:prstGeom>
          <a:noFill/>
        </p:spPr>
        <p:txBody>
          <a:bodyPr wrap="none" rtlCol="0">
            <a:spAutoFit/>
          </a:bodyPr>
          <a:lstStyle/>
          <a:p>
            <a:r>
              <a:rPr lang="en-US" dirty="0"/>
              <a:t>*This is a fictional study</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468869" y="991104"/>
            <a:ext cx="11082455" cy="1954814"/>
          </a:xfrm>
        </p:spPr>
        <p:txBody>
          <a:bodyPr>
            <a:normAutofit fontScale="92500"/>
          </a:bodyPr>
          <a:lstStyle/>
          <a:p>
            <a:pPr marL="0" indent="0" fontAlgn="base">
              <a:spcBef>
                <a:spcPts val="675"/>
              </a:spcBef>
              <a:spcAft>
                <a:spcPct val="0"/>
              </a:spcAft>
              <a:buNone/>
            </a:pPr>
            <a:r>
              <a:rPr lang="en-US" sz="2800" b="1" i="1" dirty="0"/>
              <a:t>A study will design and implement a workplace mindfulness program, enrolling employees of a company - randomizing them to experience the program vs not. At baseline and again in one month they will measure blood pressure, cortisol levels, and administer a survey about stress.</a:t>
            </a:r>
            <a:endParaRPr lang="en-US" sz="2800" i="1" dirty="0">
              <a:solidFill>
                <a:prstClr val="black"/>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E62E9A4-EA68-47C9-B927-36B14B4BD38A}"/>
              </a:ext>
            </a:extLst>
          </p:cNvPr>
          <p:cNvSpPr txBox="1"/>
          <p:nvPr/>
        </p:nvSpPr>
        <p:spPr>
          <a:xfrm>
            <a:off x="403434" y="2945918"/>
            <a:ext cx="11213326" cy="1567096"/>
          </a:xfrm>
          <a:prstGeom prst="rect">
            <a:avLst/>
          </a:prstGeom>
          <a:noFill/>
        </p:spPr>
        <p:txBody>
          <a:bodyPr wrap="none" rtlCol="0">
            <a:spAutoFit/>
          </a:bodyPr>
          <a:lstStyle/>
          <a:p>
            <a:pPr fontAlgn="base">
              <a:spcBef>
                <a:spcPts val="675"/>
              </a:spcBef>
              <a:spcAft>
                <a:spcPct val="0"/>
              </a:spcAft>
            </a:pPr>
            <a:r>
              <a:rPr lang="en-US" sz="3600">
                <a:solidFill>
                  <a:schemeClr val="accent4"/>
                </a:solidFill>
                <a:latin typeface="Arial" pitchFamily="34" charset="0"/>
                <a:cs typeface="Arial" pitchFamily="34" charset="0"/>
              </a:rPr>
              <a:t>4. Is the effect that will be evaluated a </a:t>
            </a:r>
          </a:p>
          <a:p>
            <a:pPr fontAlgn="base">
              <a:spcBef>
                <a:spcPts val="675"/>
              </a:spcBef>
              <a:spcAft>
                <a:spcPct val="0"/>
              </a:spcAft>
            </a:pPr>
            <a:r>
              <a:rPr lang="en-US" sz="3600" b="1">
                <a:solidFill>
                  <a:schemeClr val="accent4"/>
                </a:solidFill>
                <a:latin typeface="Arial" pitchFamily="34" charset="0"/>
                <a:cs typeface="Arial" pitchFamily="34" charset="0"/>
              </a:rPr>
              <a:t>health-related biomedical or behavioral outcome</a:t>
            </a:r>
            <a:r>
              <a:rPr lang="en-US" sz="3600">
                <a:solidFill>
                  <a:schemeClr val="accent4"/>
                </a:solidFill>
                <a:latin typeface="Arial" pitchFamily="34" charset="0"/>
                <a:cs typeface="Arial" pitchFamily="34" charset="0"/>
              </a:rPr>
              <a:t>? </a:t>
            </a:r>
          </a:p>
          <a:p>
            <a:endParaRPr lang="en-US"/>
          </a:p>
        </p:txBody>
      </p:sp>
      <p:sp>
        <p:nvSpPr>
          <p:cNvPr id="6" name="TextBox 5">
            <a:extLst>
              <a:ext uri="{FF2B5EF4-FFF2-40B4-BE49-F238E27FC236}">
                <a16:creationId xmlns:a16="http://schemas.microsoft.com/office/drawing/2014/main" id="{EDEE558D-12C5-45F2-8819-C38A6AB50156}"/>
              </a:ext>
            </a:extLst>
          </p:cNvPr>
          <p:cNvSpPr txBox="1"/>
          <p:nvPr/>
        </p:nvSpPr>
        <p:spPr>
          <a:xfrm>
            <a:off x="992419" y="4423359"/>
            <a:ext cx="10125347" cy="1384995"/>
          </a:xfrm>
          <a:prstGeom prst="rect">
            <a:avLst/>
          </a:prstGeom>
          <a:noFill/>
          <a:ln w="38100">
            <a:solidFill>
              <a:schemeClr val="accent5"/>
            </a:solidFill>
          </a:ln>
        </p:spPr>
        <p:txBody>
          <a:bodyPr wrap="square" rtlCol="0">
            <a:spAutoFit/>
          </a:bodyPr>
          <a:lstStyle/>
          <a:p>
            <a:r>
              <a:rPr lang="en-US" sz="4000" b="1">
                <a:solidFill>
                  <a:srgbClr val="FF0000"/>
                </a:solidFill>
              </a:rPr>
              <a:t>YES</a:t>
            </a:r>
            <a:r>
              <a:rPr lang="en-US" sz="4000">
                <a:solidFill>
                  <a:srgbClr val="FF0000"/>
                </a:solidFill>
              </a:rPr>
              <a:t> – Blood pressure, cortisol levels, and stress levels are health related biomedical outcomes</a:t>
            </a:r>
            <a:r>
              <a:rPr lang="en-US" sz="4400">
                <a:solidFill>
                  <a:srgbClr val="FF0000"/>
                </a:solidFill>
              </a:rPr>
              <a:t>.</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56</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575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80DA7-9190-4A82-9B96-894ADAEF363C}"/>
              </a:ext>
            </a:extLst>
          </p:cNvPr>
          <p:cNvSpPr>
            <a:spLocks noGrp="1"/>
          </p:cNvSpPr>
          <p:nvPr>
            <p:ph type="title" idx="4294967295"/>
          </p:nvPr>
        </p:nvSpPr>
        <p:spPr>
          <a:xfrm>
            <a:off x="671513" y="303213"/>
            <a:ext cx="10515600" cy="19827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chemeClr val="tx1"/>
                </a:solidFill>
                <a:effectLst/>
                <a:highlight>
                  <a:srgbClr val="FFFF00"/>
                </a:highlight>
                <a:uLnTx/>
                <a:uFillTx/>
                <a:latin typeface="Roboto" panose="020B0604020202020204" charset="0"/>
                <a:ea typeface="Roboto light" panose="02000000000000000000" pitchFamily="2" charset="0"/>
                <a:cs typeface="Open Sans Light" panose="020B0306030504020204" pitchFamily="34" charset="0"/>
              </a:rPr>
              <a:t>A study will design and implement a workplace mindfulness program, enrolling employees of a company - randomizing them to experience the program vs not. At baseline and again in one month they will measure blood pressure, cortisol levels, and administer a survey about stress.</a:t>
            </a:r>
          </a:p>
        </p:txBody>
      </p:sp>
      <p:sp>
        <p:nvSpPr>
          <p:cNvPr id="7" name="TextBox 6">
            <a:extLst>
              <a:ext uri="{FF2B5EF4-FFF2-40B4-BE49-F238E27FC236}">
                <a16:creationId xmlns:a16="http://schemas.microsoft.com/office/drawing/2014/main" id="{977182E0-B864-4453-81E3-638E33D69FDC}"/>
              </a:ext>
            </a:extLst>
          </p:cNvPr>
          <p:cNvSpPr txBox="1"/>
          <p:nvPr/>
        </p:nvSpPr>
        <p:spPr>
          <a:xfrm>
            <a:off x="9673599" y="65963"/>
            <a:ext cx="2411879" cy="369332"/>
          </a:xfrm>
          <a:prstGeom prst="rect">
            <a:avLst/>
          </a:prstGeom>
          <a:noFill/>
        </p:spPr>
        <p:txBody>
          <a:bodyPr wrap="none" rtlCol="0">
            <a:spAutoFit/>
          </a:bodyPr>
          <a:lstStyle/>
          <a:p>
            <a:r>
              <a:rPr lang="en-US" dirty="0"/>
              <a:t>*This is a fictional study</a:t>
            </a:r>
          </a:p>
        </p:txBody>
      </p:sp>
      <p:sp>
        <p:nvSpPr>
          <p:cNvPr id="6" name="TextBox 5">
            <a:extLst>
              <a:ext uri="{FF2B5EF4-FFF2-40B4-BE49-F238E27FC236}">
                <a16:creationId xmlns:a16="http://schemas.microsoft.com/office/drawing/2014/main" id="{2AD9E281-4374-4177-96C2-6D33058C38E3}"/>
              </a:ext>
            </a:extLst>
          </p:cNvPr>
          <p:cNvSpPr txBox="1"/>
          <p:nvPr/>
        </p:nvSpPr>
        <p:spPr>
          <a:xfrm>
            <a:off x="543621" y="2041610"/>
            <a:ext cx="10770220" cy="3654847"/>
          </a:xfrm>
          <a:prstGeom prst="rect">
            <a:avLst/>
          </a:prstGeom>
          <a:noFill/>
        </p:spPr>
        <p:txBody>
          <a:bodyPr wrap="square" rtlCol="0">
            <a:spAutoFit/>
          </a:bodyPr>
          <a:lstStyle/>
          <a:p>
            <a:pPr marL="514350" indent="-514350" fontAlgn="base">
              <a:spcBef>
                <a:spcPts val="675"/>
              </a:spcBef>
              <a:spcAft>
                <a:spcPct val="0"/>
              </a:spcAft>
              <a:buFont typeface="+mj-lt"/>
              <a:buAutoNum type="arabicPeriod"/>
            </a:pPr>
            <a:r>
              <a:rPr lang="en-US" sz="2800">
                <a:solidFill>
                  <a:prstClr val="black"/>
                </a:solidFill>
                <a:latin typeface="Arial" pitchFamily="34" charset="0"/>
                <a:cs typeface="Arial" pitchFamily="34" charset="0"/>
              </a:rPr>
              <a:t>Does the study involve </a:t>
            </a:r>
            <a:r>
              <a:rPr lang="en-US" sz="2800" b="1">
                <a:solidFill>
                  <a:prstClr val="black"/>
                </a:solidFill>
                <a:latin typeface="Arial" pitchFamily="34" charset="0"/>
                <a:cs typeface="Arial" pitchFamily="34" charset="0"/>
              </a:rPr>
              <a:t>human participants</a:t>
            </a:r>
            <a:r>
              <a:rPr lang="en-US" sz="2800">
                <a:solidFill>
                  <a:prstClr val="black"/>
                </a:solidFill>
                <a:latin typeface="Arial" pitchFamily="34" charset="0"/>
                <a:cs typeface="Arial" pitchFamily="34" charset="0"/>
              </a:rPr>
              <a:t>?  </a:t>
            </a:r>
            <a:r>
              <a:rPr lang="en-US" sz="2800" b="1">
                <a:solidFill>
                  <a:srgbClr val="FF0000"/>
                </a:solidFill>
                <a:latin typeface="Arial" pitchFamily="34" charset="0"/>
                <a:cs typeface="Arial" pitchFamily="34" charset="0"/>
              </a:rPr>
              <a:t>YES</a:t>
            </a:r>
          </a:p>
          <a:p>
            <a:pPr marL="514350" indent="-514350" fontAlgn="base">
              <a:spcBef>
                <a:spcPts val="675"/>
              </a:spcBef>
              <a:spcAft>
                <a:spcPct val="0"/>
              </a:spcAft>
              <a:buFont typeface="+mj-lt"/>
              <a:buAutoNum type="arabicPeriod"/>
            </a:pPr>
            <a:r>
              <a:rPr lang="en-US" sz="2800">
                <a:solidFill>
                  <a:prstClr val="black"/>
                </a:solidFill>
                <a:latin typeface="Arial" pitchFamily="34" charset="0"/>
                <a:cs typeface="Arial" pitchFamily="34" charset="0"/>
              </a:rPr>
              <a:t>Are the participants </a:t>
            </a:r>
            <a:r>
              <a:rPr lang="en-US" sz="2800" b="1">
                <a:solidFill>
                  <a:prstClr val="black"/>
                </a:solidFill>
                <a:latin typeface="Arial" pitchFamily="34" charset="0"/>
                <a:cs typeface="Arial" pitchFamily="34" charset="0"/>
              </a:rPr>
              <a:t>prospectively assigned </a:t>
            </a:r>
            <a:r>
              <a:rPr lang="en-US" sz="2800">
                <a:solidFill>
                  <a:prstClr val="black"/>
                </a:solidFill>
                <a:latin typeface="Arial" pitchFamily="34" charset="0"/>
                <a:cs typeface="Arial" pitchFamily="34" charset="0"/>
              </a:rPr>
              <a:t>to an </a:t>
            </a:r>
            <a:r>
              <a:rPr lang="en-US" sz="2800" b="1">
                <a:solidFill>
                  <a:prstClr val="black"/>
                </a:solidFill>
                <a:latin typeface="Arial" pitchFamily="34" charset="0"/>
                <a:cs typeface="Arial" pitchFamily="34" charset="0"/>
              </a:rPr>
              <a:t>intervention</a:t>
            </a:r>
            <a:r>
              <a:rPr lang="en-US" sz="2800">
                <a:solidFill>
                  <a:prstClr val="black"/>
                </a:solidFill>
                <a:latin typeface="Arial" pitchFamily="34" charset="0"/>
                <a:cs typeface="Arial" pitchFamily="34" charset="0"/>
              </a:rPr>
              <a:t>?  </a:t>
            </a:r>
            <a:r>
              <a:rPr lang="en-US" sz="2800" b="1">
                <a:solidFill>
                  <a:srgbClr val="FF0000"/>
                </a:solidFill>
                <a:latin typeface="Arial" pitchFamily="34" charset="0"/>
                <a:cs typeface="Arial" pitchFamily="34" charset="0"/>
              </a:rPr>
              <a:t>YES</a:t>
            </a:r>
          </a:p>
          <a:p>
            <a:pPr marL="514350" indent="-514350" fontAlgn="base">
              <a:spcBef>
                <a:spcPts val="675"/>
              </a:spcBef>
              <a:spcAft>
                <a:spcPct val="0"/>
              </a:spcAft>
              <a:buFont typeface="+mj-lt"/>
              <a:buAutoNum type="arabicPeriod"/>
            </a:pPr>
            <a:r>
              <a:rPr lang="en-US" sz="2800">
                <a:solidFill>
                  <a:prstClr val="black"/>
                </a:solidFill>
                <a:latin typeface="Arial" pitchFamily="34" charset="0"/>
                <a:cs typeface="Arial" pitchFamily="34" charset="0"/>
              </a:rPr>
              <a:t>Is the study designed to </a:t>
            </a:r>
            <a:r>
              <a:rPr lang="en-US" sz="2800" b="1">
                <a:solidFill>
                  <a:prstClr val="black"/>
                </a:solidFill>
                <a:latin typeface="Arial" pitchFamily="34" charset="0"/>
                <a:cs typeface="Arial" pitchFamily="34" charset="0"/>
              </a:rPr>
              <a:t>evaluate the effect </a:t>
            </a:r>
            <a:r>
              <a:rPr lang="en-US" sz="2800">
                <a:solidFill>
                  <a:prstClr val="black"/>
                </a:solidFill>
                <a:latin typeface="Arial" pitchFamily="34" charset="0"/>
                <a:cs typeface="Arial" pitchFamily="34" charset="0"/>
              </a:rPr>
              <a:t>of the intervention on the participants?  </a:t>
            </a:r>
            <a:r>
              <a:rPr lang="en-US" sz="2800" b="1">
                <a:solidFill>
                  <a:srgbClr val="FF0000"/>
                </a:solidFill>
                <a:latin typeface="Arial" pitchFamily="34" charset="0"/>
                <a:cs typeface="Arial" pitchFamily="34" charset="0"/>
              </a:rPr>
              <a:t>YES</a:t>
            </a:r>
          </a:p>
          <a:p>
            <a:pPr marL="514350" indent="-514350" fontAlgn="base">
              <a:spcBef>
                <a:spcPts val="675"/>
              </a:spcBef>
              <a:spcAft>
                <a:spcPct val="0"/>
              </a:spcAft>
              <a:buFont typeface="+mj-lt"/>
              <a:buAutoNum type="arabicPeriod"/>
            </a:pPr>
            <a:r>
              <a:rPr lang="en-US" sz="2800">
                <a:solidFill>
                  <a:prstClr val="black"/>
                </a:solidFill>
                <a:latin typeface="Arial" pitchFamily="34" charset="0"/>
                <a:cs typeface="Arial" pitchFamily="34" charset="0"/>
              </a:rPr>
              <a:t>Is the effect that will be evaluated a </a:t>
            </a:r>
            <a:r>
              <a:rPr lang="en-US" sz="2800" b="1">
                <a:solidFill>
                  <a:prstClr val="black"/>
                </a:solidFill>
                <a:latin typeface="Arial" pitchFamily="34" charset="0"/>
                <a:cs typeface="Arial" pitchFamily="34" charset="0"/>
              </a:rPr>
              <a:t>health-related biomedical or behavioral outcome</a:t>
            </a:r>
            <a:r>
              <a:rPr lang="en-US" sz="2800">
                <a:solidFill>
                  <a:prstClr val="black"/>
                </a:solidFill>
                <a:latin typeface="Arial" pitchFamily="34" charset="0"/>
                <a:cs typeface="Arial" pitchFamily="34" charset="0"/>
              </a:rPr>
              <a:t>?  </a:t>
            </a:r>
            <a:r>
              <a:rPr lang="en-US" sz="2800" b="1">
                <a:solidFill>
                  <a:srgbClr val="FF0000"/>
                </a:solidFill>
                <a:latin typeface="Arial" pitchFamily="34" charset="0"/>
                <a:cs typeface="Arial" pitchFamily="34" charset="0"/>
              </a:rPr>
              <a:t>YES</a:t>
            </a:r>
          </a:p>
          <a:p>
            <a:endParaRPr lang="en-US"/>
          </a:p>
        </p:txBody>
      </p:sp>
      <p:sp>
        <p:nvSpPr>
          <p:cNvPr id="9" name="TextBox 8">
            <a:extLst>
              <a:ext uri="{FF2B5EF4-FFF2-40B4-BE49-F238E27FC236}">
                <a16:creationId xmlns:a16="http://schemas.microsoft.com/office/drawing/2014/main" id="{88541559-0FCD-4276-B53D-96EDC4F63293}"/>
              </a:ext>
            </a:extLst>
          </p:cNvPr>
          <p:cNvSpPr txBox="1"/>
          <p:nvPr/>
        </p:nvSpPr>
        <p:spPr>
          <a:xfrm>
            <a:off x="838200" y="5498631"/>
            <a:ext cx="10041339" cy="707886"/>
          </a:xfrm>
          <a:prstGeom prst="rect">
            <a:avLst/>
          </a:prstGeom>
          <a:noFill/>
          <a:ln w="76200">
            <a:solidFill>
              <a:schemeClr val="accent4"/>
            </a:solidFill>
          </a:ln>
        </p:spPr>
        <p:txBody>
          <a:bodyPr wrap="none" rtlCol="0">
            <a:spAutoFit/>
          </a:bodyPr>
          <a:lstStyle/>
          <a:p>
            <a:r>
              <a:rPr lang="en-US" sz="4000" b="1">
                <a:solidFill>
                  <a:srgbClr val="FF0000"/>
                </a:solidFill>
              </a:rPr>
              <a:t>YES  - THIS IS AN NIH DEFINED CLINICAL TRIAL!</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57</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5377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366766" y="136525"/>
            <a:ext cx="11004396" cy="594425"/>
          </a:xfrm>
        </p:spPr>
        <p:txBody>
          <a:bodyPr>
            <a:normAutofit fontScale="90000"/>
          </a:bodyPr>
          <a:lstStyle/>
          <a:p>
            <a:pPr>
              <a:tabLst>
                <a:tab pos="3943350" algn="l"/>
              </a:tabLst>
            </a:pPr>
            <a:br>
              <a:rPr lang="en-US" sz="3600" dirty="0"/>
            </a:br>
            <a:r>
              <a:rPr lang="en-US" sz="4000" b="1" dirty="0">
                <a:latin typeface="Roboto" panose="02000000000000000000" pitchFamily="2" charset="0"/>
                <a:ea typeface="Roboto" panose="02000000000000000000" pitchFamily="2" charset="0"/>
              </a:rPr>
              <a:t>Theoretical example - </a:t>
            </a:r>
            <a:r>
              <a:rPr lang="en-US" sz="4000" b="1" dirty="0">
                <a:solidFill>
                  <a:srgbClr val="FF0000"/>
                </a:solidFill>
                <a:latin typeface="Roboto" panose="02000000000000000000" pitchFamily="2" charset="0"/>
                <a:ea typeface="Roboto" panose="02000000000000000000" pitchFamily="2" charset="0"/>
                <a:cs typeface="Arial" pitchFamily="34" charset="0"/>
              </a:rPr>
              <a:t>WHAT IF</a:t>
            </a:r>
            <a:br>
              <a:rPr lang="en-US" sz="4000" b="1" dirty="0">
                <a:solidFill>
                  <a:srgbClr val="FF0000"/>
                </a:solidFill>
                <a:latin typeface="Roboto" panose="02000000000000000000" pitchFamily="2" charset="0"/>
                <a:ea typeface="Roboto" panose="02000000000000000000" pitchFamily="2" charset="0"/>
                <a:cs typeface="Arial" pitchFamily="34" charset="0"/>
              </a:rPr>
            </a:br>
            <a:endParaRPr lang="en-US" sz="4000" b="1" dirty="0">
              <a:solidFill>
                <a:srgbClr val="FF0000"/>
              </a:solidFill>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436340" y="763499"/>
            <a:ext cx="10515600" cy="1230893"/>
          </a:xfrm>
        </p:spPr>
        <p:txBody>
          <a:bodyPr>
            <a:normAutofit fontScale="92500"/>
          </a:bodyPr>
          <a:lstStyle/>
          <a:p>
            <a:pPr marL="0" indent="0" fontAlgn="base">
              <a:spcBef>
                <a:spcPts val="675"/>
              </a:spcBef>
              <a:spcAft>
                <a:spcPct val="0"/>
              </a:spcAft>
              <a:buNone/>
            </a:pPr>
            <a:r>
              <a:rPr lang="en-US" sz="2000" b="1" i="1" dirty="0"/>
              <a:t>A study will design and implement a workplace mindfulness program, enrolling employees of a company - randomizing them to experience the program vs not. At baseline and again in one month they will measure blood pressure, cortisol levels, and administer a survey about stress.</a:t>
            </a:r>
            <a:endParaRPr lang="en-US" sz="2000" i="1" dirty="0">
              <a:solidFill>
                <a:prstClr val="black"/>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4CE50FD2-8C87-4B2D-A51B-D47353C20AFE}"/>
              </a:ext>
            </a:extLst>
          </p:cNvPr>
          <p:cNvSpPr txBox="1"/>
          <p:nvPr/>
        </p:nvSpPr>
        <p:spPr>
          <a:xfrm>
            <a:off x="9090608" y="415288"/>
            <a:ext cx="2411879" cy="369332"/>
          </a:xfrm>
          <a:prstGeom prst="rect">
            <a:avLst/>
          </a:prstGeom>
          <a:noFill/>
        </p:spPr>
        <p:txBody>
          <a:bodyPr wrap="none" rtlCol="0">
            <a:spAutoFit/>
          </a:bodyPr>
          <a:lstStyle/>
          <a:p>
            <a:r>
              <a:rPr lang="en-US" dirty="0"/>
              <a:t>*This is a fictional study</a:t>
            </a:r>
          </a:p>
        </p:txBody>
      </p:sp>
      <p:sp>
        <p:nvSpPr>
          <p:cNvPr id="5" name="TextBox 4">
            <a:extLst>
              <a:ext uri="{FF2B5EF4-FFF2-40B4-BE49-F238E27FC236}">
                <a16:creationId xmlns:a16="http://schemas.microsoft.com/office/drawing/2014/main" id="{510A793B-E321-4324-97BA-98C964909C24}"/>
              </a:ext>
            </a:extLst>
          </p:cNvPr>
          <p:cNvSpPr txBox="1"/>
          <p:nvPr/>
        </p:nvSpPr>
        <p:spPr>
          <a:xfrm>
            <a:off x="545450" y="1912105"/>
            <a:ext cx="11646550" cy="1077218"/>
          </a:xfrm>
          <a:prstGeom prst="rect">
            <a:avLst/>
          </a:prstGeom>
          <a:noFill/>
        </p:spPr>
        <p:txBody>
          <a:bodyPr wrap="square" rtlCol="0">
            <a:spAutoFit/>
          </a:bodyPr>
          <a:lstStyle/>
          <a:p>
            <a:r>
              <a:rPr lang="en-US" sz="3200" dirty="0">
                <a:solidFill>
                  <a:schemeClr val="accent4"/>
                </a:solidFill>
                <a:latin typeface="Roboto" panose="02000000000000000000" pitchFamily="2" charset="0"/>
                <a:ea typeface="Roboto" panose="02000000000000000000" pitchFamily="2" charset="0"/>
                <a:cs typeface="Arial" pitchFamily="34" charset="0"/>
              </a:rPr>
              <a:t>2. Are the participants </a:t>
            </a:r>
            <a:r>
              <a:rPr lang="en-US" sz="3200" b="1" dirty="0">
                <a:solidFill>
                  <a:schemeClr val="accent4"/>
                </a:solidFill>
                <a:latin typeface="Roboto" panose="02000000000000000000" pitchFamily="2" charset="0"/>
                <a:ea typeface="Roboto" panose="02000000000000000000" pitchFamily="2" charset="0"/>
                <a:cs typeface="Arial" pitchFamily="34" charset="0"/>
              </a:rPr>
              <a:t>prospectively assigned </a:t>
            </a:r>
            <a:r>
              <a:rPr lang="en-US" sz="3200" dirty="0">
                <a:solidFill>
                  <a:schemeClr val="accent4"/>
                </a:solidFill>
                <a:latin typeface="Roboto" panose="02000000000000000000" pitchFamily="2" charset="0"/>
                <a:ea typeface="Roboto" panose="02000000000000000000" pitchFamily="2" charset="0"/>
                <a:cs typeface="Arial" pitchFamily="34" charset="0"/>
              </a:rPr>
              <a:t>to an </a:t>
            </a:r>
            <a:r>
              <a:rPr lang="en-US" sz="3200" b="1" dirty="0">
                <a:solidFill>
                  <a:schemeClr val="accent4"/>
                </a:solidFill>
                <a:latin typeface="Roboto" panose="02000000000000000000" pitchFamily="2" charset="0"/>
                <a:ea typeface="Roboto" panose="02000000000000000000" pitchFamily="2" charset="0"/>
                <a:cs typeface="Arial" pitchFamily="34" charset="0"/>
              </a:rPr>
              <a:t>intervention</a:t>
            </a:r>
            <a:r>
              <a:rPr lang="en-US" sz="3200" dirty="0">
                <a:solidFill>
                  <a:schemeClr val="accent4"/>
                </a:solidFill>
                <a:latin typeface="Roboto" panose="02000000000000000000" pitchFamily="2" charset="0"/>
                <a:ea typeface="Roboto" panose="02000000000000000000" pitchFamily="2" charset="0"/>
                <a:cs typeface="Arial" pitchFamily="34" charset="0"/>
              </a:rPr>
              <a:t>?</a:t>
            </a:r>
            <a:endParaRPr lang="en-US" sz="3200"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01C6B13C-BAE2-4B54-9A8D-62C073D083D5}"/>
              </a:ext>
            </a:extLst>
          </p:cNvPr>
          <p:cNvSpPr txBox="1"/>
          <p:nvPr/>
        </p:nvSpPr>
        <p:spPr>
          <a:xfrm>
            <a:off x="749841" y="3148715"/>
            <a:ext cx="4027706" cy="461665"/>
          </a:xfrm>
          <a:prstGeom prst="rect">
            <a:avLst/>
          </a:prstGeom>
          <a:noFill/>
        </p:spPr>
        <p:txBody>
          <a:bodyPr wrap="none" rtlCol="0">
            <a:spAutoFit/>
          </a:bodyPr>
          <a:lstStyle/>
          <a:p>
            <a:r>
              <a:rPr lang="en-US" sz="2400" b="1" dirty="0"/>
              <a:t>1.  There is no randomization?</a:t>
            </a:r>
          </a:p>
        </p:txBody>
      </p:sp>
      <p:sp>
        <p:nvSpPr>
          <p:cNvPr id="12" name="TextBox 11">
            <a:extLst>
              <a:ext uri="{FF2B5EF4-FFF2-40B4-BE49-F238E27FC236}">
                <a16:creationId xmlns:a16="http://schemas.microsoft.com/office/drawing/2014/main" id="{9839337E-4FB4-4C94-B77E-61A09E432E5E}"/>
              </a:ext>
            </a:extLst>
          </p:cNvPr>
          <p:cNvSpPr txBox="1"/>
          <p:nvPr/>
        </p:nvSpPr>
        <p:spPr>
          <a:xfrm>
            <a:off x="4954932" y="3131709"/>
            <a:ext cx="1186735" cy="461665"/>
          </a:xfrm>
          <a:prstGeom prst="rect">
            <a:avLst/>
          </a:prstGeom>
          <a:noFill/>
        </p:spPr>
        <p:txBody>
          <a:bodyPr wrap="none" rtlCol="0">
            <a:spAutoFit/>
          </a:bodyPr>
          <a:lstStyle/>
          <a:p>
            <a:r>
              <a:rPr lang="en-US" sz="2400" b="1" dirty="0">
                <a:solidFill>
                  <a:srgbClr val="FF0000"/>
                </a:solidFill>
              </a:rPr>
              <a:t>Still YES</a:t>
            </a:r>
          </a:p>
        </p:txBody>
      </p:sp>
      <p:sp>
        <p:nvSpPr>
          <p:cNvPr id="7" name="TextBox 6">
            <a:extLst>
              <a:ext uri="{FF2B5EF4-FFF2-40B4-BE49-F238E27FC236}">
                <a16:creationId xmlns:a16="http://schemas.microsoft.com/office/drawing/2014/main" id="{42CFDBA1-2165-40F0-A01A-3A74D9D3E52B}"/>
              </a:ext>
            </a:extLst>
          </p:cNvPr>
          <p:cNvSpPr txBox="1"/>
          <p:nvPr/>
        </p:nvSpPr>
        <p:spPr>
          <a:xfrm>
            <a:off x="749841" y="3630807"/>
            <a:ext cx="2667140" cy="461665"/>
          </a:xfrm>
          <a:prstGeom prst="rect">
            <a:avLst/>
          </a:prstGeom>
          <a:noFill/>
        </p:spPr>
        <p:txBody>
          <a:bodyPr wrap="none" rtlCol="0">
            <a:spAutoFit/>
          </a:bodyPr>
          <a:lstStyle/>
          <a:p>
            <a:r>
              <a:rPr lang="en-US" sz="2400" b="1" dirty="0"/>
              <a:t>2.  Only one group?</a:t>
            </a:r>
          </a:p>
        </p:txBody>
      </p:sp>
      <p:sp>
        <p:nvSpPr>
          <p:cNvPr id="11" name="TextBox 10">
            <a:extLst>
              <a:ext uri="{FF2B5EF4-FFF2-40B4-BE49-F238E27FC236}">
                <a16:creationId xmlns:a16="http://schemas.microsoft.com/office/drawing/2014/main" id="{6B7CC08B-BC5D-4B9C-82AF-507A35B62E38}"/>
              </a:ext>
            </a:extLst>
          </p:cNvPr>
          <p:cNvSpPr txBox="1"/>
          <p:nvPr/>
        </p:nvSpPr>
        <p:spPr>
          <a:xfrm>
            <a:off x="3416981" y="3689378"/>
            <a:ext cx="1186735" cy="461665"/>
          </a:xfrm>
          <a:prstGeom prst="rect">
            <a:avLst/>
          </a:prstGeom>
          <a:noFill/>
        </p:spPr>
        <p:txBody>
          <a:bodyPr wrap="none" rtlCol="0">
            <a:spAutoFit/>
          </a:bodyPr>
          <a:lstStyle/>
          <a:p>
            <a:r>
              <a:rPr lang="en-US" sz="2400" b="1">
                <a:solidFill>
                  <a:srgbClr val="FF0000"/>
                </a:solidFill>
              </a:rPr>
              <a:t>Still YES</a:t>
            </a:r>
          </a:p>
        </p:txBody>
      </p:sp>
      <p:sp>
        <p:nvSpPr>
          <p:cNvPr id="9" name="TextBox 8">
            <a:extLst>
              <a:ext uri="{FF2B5EF4-FFF2-40B4-BE49-F238E27FC236}">
                <a16:creationId xmlns:a16="http://schemas.microsoft.com/office/drawing/2014/main" id="{CE47D57A-C69F-4806-917A-269A3B2E41DD}"/>
              </a:ext>
            </a:extLst>
          </p:cNvPr>
          <p:cNvSpPr txBox="1"/>
          <p:nvPr/>
        </p:nvSpPr>
        <p:spPr>
          <a:xfrm>
            <a:off x="749840" y="4125021"/>
            <a:ext cx="5313827" cy="461665"/>
          </a:xfrm>
          <a:prstGeom prst="rect">
            <a:avLst/>
          </a:prstGeom>
          <a:noFill/>
        </p:spPr>
        <p:txBody>
          <a:bodyPr wrap="none" rtlCol="0">
            <a:spAutoFit/>
          </a:bodyPr>
          <a:lstStyle/>
          <a:p>
            <a:r>
              <a:rPr lang="en-US" sz="2400" b="1"/>
              <a:t>3.  Participants choose their own group?</a:t>
            </a:r>
          </a:p>
        </p:txBody>
      </p:sp>
      <p:sp>
        <p:nvSpPr>
          <p:cNvPr id="13" name="TextBox 12">
            <a:extLst>
              <a:ext uri="{FF2B5EF4-FFF2-40B4-BE49-F238E27FC236}">
                <a16:creationId xmlns:a16="http://schemas.microsoft.com/office/drawing/2014/main" id="{597DBDA8-8493-40C9-92FB-4C4397C326F2}"/>
              </a:ext>
            </a:extLst>
          </p:cNvPr>
          <p:cNvSpPr txBox="1"/>
          <p:nvPr/>
        </p:nvSpPr>
        <p:spPr>
          <a:xfrm>
            <a:off x="5961255" y="4138032"/>
            <a:ext cx="1186735" cy="461665"/>
          </a:xfrm>
          <a:prstGeom prst="rect">
            <a:avLst/>
          </a:prstGeom>
          <a:noFill/>
        </p:spPr>
        <p:txBody>
          <a:bodyPr wrap="none" rtlCol="0">
            <a:spAutoFit/>
          </a:bodyPr>
          <a:lstStyle/>
          <a:p>
            <a:r>
              <a:rPr lang="en-US" sz="2400" b="1">
                <a:solidFill>
                  <a:srgbClr val="FF0000"/>
                </a:solidFill>
              </a:rPr>
              <a:t>Still YES</a:t>
            </a:r>
          </a:p>
        </p:txBody>
      </p:sp>
      <p:sp>
        <p:nvSpPr>
          <p:cNvPr id="10" name="TextBox 9">
            <a:extLst>
              <a:ext uri="{FF2B5EF4-FFF2-40B4-BE49-F238E27FC236}">
                <a16:creationId xmlns:a16="http://schemas.microsoft.com/office/drawing/2014/main" id="{6A73B0D6-8D50-494F-95BE-FA87C9953F51}"/>
              </a:ext>
            </a:extLst>
          </p:cNvPr>
          <p:cNvSpPr txBox="1"/>
          <p:nvPr/>
        </p:nvSpPr>
        <p:spPr>
          <a:xfrm>
            <a:off x="749840" y="4612708"/>
            <a:ext cx="11004396" cy="830997"/>
          </a:xfrm>
          <a:prstGeom prst="rect">
            <a:avLst/>
          </a:prstGeom>
          <a:noFill/>
        </p:spPr>
        <p:txBody>
          <a:bodyPr wrap="square" rtlCol="0">
            <a:spAutoFit/>
          </a:bodyPr>
          <a:lstStyle/>
          <a:p>
            <a:r>
              <a:rPr lang="en-US" sz="2400" b="1"/>
              <a:t>4.  The mindfulness program is being conducted by the HR department regardless if the study happens?</a:t>
            </a:r>
          </a:p>
        </p:txBody>
      </p:sp>
      <p:sp>
        <p:nvSpPr>
          <p:cNvPr id="14" name="TextBox 13">
            <a:extLst>
              <a:ext uri="{FF2B5EF4-FFF2-40B4-BE49-F238E27FC236}">
                <a16:creationId xmlns:a16="http://schemas.microsoft.com/office/drawing/2014/main" id="{E19D5996-7C95-4965-92E6-698DBBB85046}"/>
              </a:ext>
            </a:extLst>
          </p:cNvPr>
          <p:cNvSpPr txBox="1"/>
          <p:nvPr/>
        </p:nvSpPr>
        <p:spPr>
          <a:xfrm>
            <a:off x="3477234" y="5069030"/>
            <a:ext cx="7893928" cy="830997"/>
          </a:xfrm>
          <a:prstGeom prst="rect">
            <a:avLst/>
          </a:prstGeom>
          <a:noFill/>
        </p:spPr>
        <p:txBody>
          <a:bodyPr wrap="square" rtlCol="0">
            <a:spAutoFit/>
          </a:bodyPr>
          <a:lstStyle/>
          <a:p>
            <a:r>
              <a:rPr lang="en-US" sz="2400" b="1">
                <a:solidFill>
                  <a:srgbClr val="FF0000"/>
                </a:solidFill>
              </a:rPr>
              <a:t>NOT A STUDY INTERVENTION -  Answer is “NO” and this is </a:t>
            </a:r>
            <a:r>
              <a:rPr lang="en-US" sz="2400" b="1" u="sng">
                <a:solidFill>
                  <a:srgbClr val="FF0000"/>
                </a:solidFill>
              </a:rPr>
              <a:t>not a CT </a:t>
            </a:r>
            <a:r>
              <a:rPr lang="en-US" sz="2400" b="1">
                <a:solidFill>
                  <a:srgbClr val="FF0000"/>
                </a:solidFill>
              </a:rPr>
              <a:t>– it is an observational study</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58</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6731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7" grpId="0"/>
      <p:bldP spid="11" grpId="0"/>
      <p:bldP spid="9" grpId="0"/>
      <p:bldP spid="13" grpId="0"/>
      <p:bldP spid="10"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554773" y="253227"/>
            <a:ext cx="11082454" cy="688653"/>
          </a:xfrm>
        </p:spPr>
        <p:txBody>
          <a:bodyPr>
            <a:normAutofit/>
          </a:bodyPr>
          <a:lstStyle/>
          <a:p>
            <a:pPr fontAlgn="base">
              <a:spcBef>
                <a:spcPts val="675"/>
              </a:spcBef>
              <a:spcAft>
                <a:spcPct val="0"/>
              </a:spcAft>
            </a:pPr>
            <a:r>
              <a:rPr lang="en-US" sz="3600" b="1" dirty="0">
                <a:latin typeface="Roboto" panose="02000000000000000000" pitchFamily="2" charset="0"/>
                <a:ea typeface="Roboto" panose="02000000000000000000" pitchFamily="2" charset="0"/>
              </a:rPr>
              <a:t>Theoretical example - </a:t>
            </a:r>
            <a:r>
              <a:rPr lang="en-US" sz="3600" b="1" dirty="0">
                <a:solidFill>
                  <a:srgbClr val="FF0000"/>
                </a:solidFill>
                <a:latin typeface="Roboto" panose="02000000000000000000" pitchFamily="2" charset="0"/>
                <a:ea typeface="Roboto" panose="02000000000000000000" pitchFamily="2" charset="0"/>
                <a:cs typeface="Arial" pitchFamily="34" charset="0"/>
              </a:rPr>
              <a:t>WHAT IF.</a:t>
            </a:r>
            <a:endParaRPr lang="en-US" sz="3600" dirty="0">
              <a:solidFill>
                <a:schemeClr val="accent4"/>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615176" y="846207"/>
            <a:ext cx="11082455" cy="1291924"/>
          </a:xfrm>
        </p:spPr>
        <p:txBody>
          <a:bodyPr>
            <a:normAutofit/>
          </a:bodyPr>
          <a:lstStyle/>
          <a:p>
            <a:pPr marL="0" indent="0" fontAlgn="base">
              <a:spcBef>
                <a:spcPts val="675"/>
              </a:spcBef>
              <a:spcAft>
                <a:spcPct val="0"/>
              </a:spcAft>
              <a:buNone/>
            </a:pPr>
            <a:r>
              <a:rPr lang="en-US" sz="2000" b="1" i="1" dirty="0"/>
              <a:t>A study will design and implement a workplace mindfulness program, enrolling employees of a company - randomizing them to experience the program vs not. At baseline and again in one month they will measure blood pressure, cortisol levels, and administer a survey about stress.</a:t>
            </a:r>
            <a:endParaRPr lang="en-US" sz="2000" i="1" dirty="0">
              <a:solidFill>
                <a:prstClr val="black"/>
              </a:solidFill>
              <a:latin typeface="Arial" pitchFamily="34" charset="0"/>
              <a:cs typeface="Arial" pitchFamily="34" charset="0"/>
            </a:endParaRPr>
          </a:p>
        </p:txBody>
      </p:sp>
      <p:sp>
        <p:nvSpPr>
          <p:cNvPr id="14" name="TextBox 13">
            <a:extLst>
              <a:ext uri="{FF2B5EF4-FFF2-40B4-BE49-F238E27FC236}">
                <a16:creationId xmlns:a16="http://schemas.microsoft.com/office/drawing/2014/main" id="{F0353DB5-6F38-42E9-BD81-0549CCE20E0E}"/>
              </a:ext>
            </a:extLst>
          </p:cNvPr>
          <p:cNvSpPr txBox="1"/>
          <p:nvPr/>
        </p:nvSpPr>
        <p:spPr>
          <a:xfrm>
            <a:off x="9090608" y="415288"/>
            <a:ext cx="2411879" cy="369332"/>
          </a:xfrm>
          <a:prstGeom prst="rect">
            <a:avLst/>
          </a:prstGeom>
          <a:noFill/>
        </p:spPr>
        <p:txBody>
          <a:bodyPr wrap="none" rtlCol="0">
            <a:spAutoFit/>
          </a:bodyPr>
          <a:lstStyle/>
          <a:p>
            <a:r>
              <a:rPr lang="en-US" dirty="0"/>
              <a:t>*This is a fictional study</a:t>
            </a:r>
          </a:p>
        </p:txBody>
      </p:sp>
      <p:sp>
        <p:nvSpPr>
          <p:cNvPr id="5" name="TextBox 4">
            <a:extLst>
              <a:ext uri="{FF2B5EF4-FFF2-40B4-BE49-F238E27FC236}">
                <a16:creationId xmlns:a16="http://schemas.microsoft.com/office/drawing/2014/main" id="{478B62CE-A72A-45B3-8BD0-ADA62F8DB971}"/>
              </a:ext>
            </a:extLst>
          </p:cNvPr>
          <p:cNvSpPr txBox="1"/>
          <p:nvPr/>
        </p:nvSpPr>
        <p:spPr>
          <a:xfrm>
            <a:off x="615176" y="1966068"/>
            <a:ext cx="11082454" cy="1077218"/>
          </a:xfrm>
          <a:prstGeom prst="rect">
            <a:avLst/>
          </a:prstGeom>
          <a:noFill/>
        </p:spPr>
        <p:txBody>
          <a:bodyPr wrap="square" rtlCol="0">
            <a:spAutoFit/>
          </a:bodyPr>
          <a:lstStyle/>
          <a:p>
            <a:r>
              <a:rPr lang="en-US" sz="3200" dirty="0">
                <a:solidFill>
                  <a:schemeClr val="accent4"/>
                </a:solidFill>
                <a:latin typeface="Roboto" panose="02000000000000000000" pitchFamily="2" charset="0"/>
                <a:ea typeface="Roboto" panose="02000000000000000000" pitchFamily="2" charset="0"/>
                <a:cs typeface="Arial" pitchFamily="34" charset="0"/>
              </a:rPr>
              <a:t>3. Is the study designed to </a:t>
            </a:r>
            <a:r>
              <a:rPr lang="en-US" sz="3200" b="1" dirty="0">
                <a:solidFill>
                  <a:schemeClr val="accent4"/>
                </a:solidFill>
                <a:latin typeface="Roboto" panose="02000000000000000000" pitchFamily="2" charset="0"/>
                <a:ea typeface="Roboto" panose="02000000000000000000" pitchFamily="2" charset="0"/>
                <a:cs typeface="Arial" pitchFamily="34" charset="0"/>
              </a:rPr>
              <a:t>evaluate the effect </a:t>
            </a:r>
            <a:r>
              <a:rPr lang="en-US" sz="3200" dirty="0">
                <a:solidFill>
                  <a:schemeClr val="accent4"/>
                </a:solidFill>
                <a:latin typeface="Roboto" panose="02000000000000000000" pitchFamily="2" charset="0"/>
                <a:ea typeface="Roboto" panose="02000000000000000000" pitchFamily="2" charset="0"/>
                <a:cs typeface="Arial" pitchFamily="34" charset="0"/>
              </a:rPr>
              <a:t>of the intervention on the participants?</a:t>
            </a:r>
            <a:endParaRPr lang="en-US" sz="3200"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3B367ADE-24E1-4DDE-ADA9-519E523D81A6}"/>
              </a:ext>
            </a:extLst>
          </p:cNvPr>
          <p:cNvSpPr txBox="1"/>
          <p:nvPr/>
        </p:nvSpPr>
        <p:spPr>
          <a:xfrm>
            <a:off x="838199" y="3025163"/>
            <a:ext cx="8963723" cy="461665"/>
          </a:xfrm>
          <a:prstGeom prst="rect">
            <a:avLst/>
          </a:prstGeom>
          <a:noFill/>
        </p:spPr>
        <p:txBody>
          <a:bodyPr wrap="square" rtlCol="0">
            <a:spAutoFit/>
          </a:bodyPr>
          <a:lstStyle/>
          <a:p>
            <a:r>
              <a:rPr lang="en-US" sz="2400" b="1" dirty="0"/>
              <a:t>1.  They were ONLY measuring feasibility or usability the program?</a:t>
            </a:r>
          </a:p>
        </p:txBody>
      </p:sp>
      <p:sp>
        <p:nvSpPr>
          <p:cNvPr id="13" name="TextBox 12">
            <a:extLst>
              <a:ext uri="{FF2B5EF4-FFF2-40B4-BE49-F238E27FC236}">
                <a16:creationId xmlns:a16="http://schemas.microsoft.com/office/drawing/2014/main" id="{C41E76FA-6702-43F3-AD95-F82FA7235736}"/>
              </a:ext>
            </a:extLst>
          </p:cNvPr>
          <p:cNvSpPr txBox="1"/>
          <p:nvPr/>
        </p:nvSpPr>
        <p:spPr>
          <a:xfrm>
            <a:off x="9282897" y="2500708"/>
            <a:ext cx="2747058" cy="1200329"/>
          </a:xfrm>
          <a:prstGeom prst="rect">
            <a:avLst/>
          </a:prstGeom>
          <a:noFill/>
        </p:spPr>
        <p:txBody>
          <a:bodyPr wrap="square" rtlCol="0">
            <a:spAutoFit/>
          </a:bodyPr>
          <a:lstStyle/>
          <a:p>
            <a:r>
              <a:rPr lang="en-US" sz="2400" b="1">
                <a:solidFill>
                  <a:srgbClr val="FF0000"/>
                </a:solidFill>
              </a:rPr>
              <a:t>NO – not measuring an effect on participants</a:t>
            </a:r>
          </a:p>
        </p:txBody>
      </p:sp>
      <p:sp>
        <p:nvSpPr>
          <p:cNvPr id="9" name="TextBox 8">
            <a:extLst>
              <a:ext uri="{FF2B5EF4-FFF2-40B4-BE49-F238E27FC236}">
                <a16:creationId xmlns:a16="http://schemas.microsoft.com/office/drawing/2014/main" id="{3B71A95D-DEBA-486F-B268-37A745332E5E}"/>
              </a:ext>
            </a:extLst>
          </p:cNvPr>
          <p:cNvSpPr txBox="1"/>
          <p:nvPr/>
        </p:nvSpPr>
        <p:spPr>
          <a:xfrm>
            <a:off x="838199" y="3719425"/>
            <a:ext cx="10859431" cy="830997"/>
          </a:xfrm>
          <a:prstGeom prst="rect">
            <a:avLst/>
          </a:prstGeom>
          <a:noFill/>
        </p:spPr>
        <p:txBody>
          <a:bodyPr wrap="square" rtlCol="0">
            <a:spAutoFit/>
          </a:bodyPr>
          <a:lstStyle/>
          <a:p>
            <a:r>
              <a:rPr lang="en-US" sz="2400" b="1" dirty="0"/>
              <a:t>2.  They were testing feasibility/usability and the surveys included questions about stress levels? </a:t>
            </a:r>
          </a:p>
        </p:txBody>
      </p:sp>
      <p:sp>
        <p:nvSpPr>
          <p:cNvPr id="11" name="TextBox 10">
            <a:extLst>
              <a:ext uri="{FF2B5EF4-FFF2-40B4-BE49-F238E27FC236}">
                <a16:creationId xmlns:a16="http://schemas.microsoft.com/office/drawing/2014/main" id="{C198EF77-503D-4187-9F58-3EC0D6643C82}"/>
              </a:ext>
            </a:extLst>
          </p:cNvPr>
          <p:cNvSpPr txBox="1"/>
          <p:nvPr/>
        </p:nvSpPr>
        <p:spPr>
          <a:xfrm>
            <a:off x="2854436" y="4166988"/>
            <a:ext cx="1186735" cy="461665"/>
          </a:xfrm>
          <a:prstGeom prst="rect">
            <a:avLst/>
          </a:prstGeom>
          <a:noFill/>
        </p:spPr>
        <p:txBody>
          <a:bodyPr wrap="none" rtlCol="0">
            <a:spAutoFit/>
          </a:bodyPr>
          <a:lstStyle/>
          <a:p>
            <a:r>
              <a:rPr lang="en-US" sz="2400" b="1" dirty="0">
                <a:solidFill>
                  <a:srgbClr val="FF0000"/>
                </a:solidFill>
              </a:rPr>
              <a:t>Still YES</a:t>
            </a:r>
          </a:p>
        </p:txBody>
      </p:sp>
      <p:sp>
        <p:nvSpPr>
          <p:cNvPr id="10" name="TextBox 9">
            <a:extLst>
              <a:ext uri="{FF2B5EF4-FFF2-40B4-BE49-F238E27FC236}">
                <a16:creationId xmlns:a16="http://schemas.microsoft.com/office/drawing/2014/main" id="{886C590C-BD82-4CA5-B962-81CCF575E9F5}"/>
              </a:ext>
            </a:extLst>
          </p:cNvPr>
          <p:cNvSpPr txBox="1"/>
          <p:nvPr/>
        </p:nvSpPr>
        <p:spPr>
          <a:xfrm>
            <a:off x="838199" y="4877306"/>
            <a:ext cx="10859431" cy="1200329"/>
          </a:xfrm>
          <a:prstGeom prst="rect">
            <a:avLst/>
          </a:prstGeom>
          <a:noFill/>
        </p:spPr>
        <p:txBody>
          <a:bodyPr wrap="square" rtlCol="0">
            <a:spAutoFit/>
          </a:bodyPr>
          <a:lstStyle/>
          <a:p>
            <a:r>
              <a:rPr lang="en-US" sz="2400" b="1" dirty="0"/>
              <a:t>3.  Testing effectiveness of the mindfulness program was a tiny minor aim of an otherwise large study that is otherwise not a clinical trial.  (IE, Is the “study designed” to measure the effect of the mindfulness program?)</a:t>
            </a:r>
          </a:p>
        </p:txBody>
      </p:sp>
      <p:sp>
        <p:nvSpPr>
          <p:cNvPr id="12" name="TextBox 11">
            <a:extLst>
              <a:ext uri="{FF2B5EF4-FFF2-40B4-BE49-F238E27FC236}">
                <a16:creationId xmlns:a16="http://schemas.microsoft.com/office/drawing/2014/main" id="{E7044C18-10F1-467C-97B4-3478BA484B3D}"/>
              </a:ext>
            </a:extLst>
          </p:cNvPr>
          <p:cNvSpPr txBox="1"/>
          <p:nvPr/>
        </p:nvSpPr>
        <p:spPr>
          <a:xfrm>
            <a:off x="8996091" y="5649216"/>
            <a:ext cx="1186735" cy="461665"/>
          </a:xfrm>
          <a:prstGeom prst="rect">
            <a:avLst/>
          </a:prstGeom>
          <a:noFill/>
        </p:spPr>
        <p:txBody>
          <a:bodyPr wrap="none" rtlCol="0">
            <a:spAutoFit/>
          </a:bodyPr>
          <a:lstStyle/>
          <a:p>
            <a:r>
              <a:rPr lang="en-US" sz="2400" b="1">
                <a:solidFill>
                  <a:srgbClr val="FF0000"/>
                </a:solidFill>
              </a:rPr>
              <a:t>Still YES</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59</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799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1D8F-B945-4052-9461-FBEB2CA3193A}"/>
              </a:ext>
            </a:extLst>
          </p:cNvPr>
          <p:cNvSpPr>
            <a:spLocks noGrp="1"/>
          </p:cNvSpPr>
          <p:nvPr>
            <p:ph type="title"/>
          </p:nvPr>
        </p:nvSpPr>
        <p:spPr>
          <a:xfrm>
            <a:off x="838200" y="365126"/>
            <a:ext cx="10515600" cy="633554"/>
          </a:xfrm>
        </p:spPr>
        <p:txBody>
          <a:bodyPr>
            <a:normAutofit/>
          </a:bodyPr>
          <a:lstStyle/>
          <a:p>
            <a:r>
              <a:rPr lang="en-US" sz="3600" dirty="0"/>
              <a:t>Are you doing an NIH Defined CT?</a:t>
            </a:r>
          </a:p>
        </p:txBody>
      </p:sp>
      <p:sp>
        <p:nvSpPr>
          <p:cNvPr id="5" name="TextBox 4">
            <a:extLst>
              <a:ext uri="{FF2B5EF4-FFF2-40B4-BE49-F238E27FC236}">
                <a16:creationId xmlns:a16="http://schemas.microsoft.com/office/drawing/2014/main" id="{959A5666-B2D6-4AFF-86CA-E9414A44C3BE}"/>
              </a:ext>
            </a:extLst>
          </p:cNvPr>
          <p:cNvSpPr txBox="1"/>
          <p:nvPr/>
        </p:nvSpPr>
        <p:spPr>
          <a:xfrm>
            <a:off x="1196897" y="1361782"/>
            <a:ext cx="6195989" cy="3870290"/>
          </a:xfrm>
          <a:prstGeom prst="rect">
            <a:avLst/>
          </a:prstGeom>
          <a:noFill/>
        </p:spPr>
        <p:txBody>
          <a:bodyPr wrap="square" rtlCol="0">
            <a:spAutoFit/>
          </a:bodyPr>
          <a:lstStyle/>
          <a:p>
            <a:pPr fontAlgn="base">
              <a:spcBef>
                <a:spcPts val="506"/>
              </a:spcBef>
              <a:spcAft>
                <a:spcPct val="0"/>
              </a:spcAft>
            </a:pPr>
            <a:r>
              <a:rPr lang="en-US" sz="2200" b="1" dirty="0">
                <a:solidFill>
                  <a:srgbClr val="2F5597"/>
                </a:solidFill>
                <a:latin typeface="Arial" pitchFamily="34" charset="0"/>
                <a:cs typeface="Arial" pitchFamily="34" charset="0"/>
              </a:rPr>
              <a:t>The 4 CT Questions</a:t>
            </a:r>
          </a:p>
          <a:p>
            <a:pPr fontAlgn="base">
              <a:spcBef>
                <a:spcPts val="506"/>
              </a:spcBef>
              <a:spcAft>
                <a:spcPct val="0"/>
              </a:spcAft>
            </a:pPr>
            <a:endParaRPr lang="en-US" sz="2000" b="1" dirty="0">
              <a:solidFill>
                <a:srgbClr val="2F5597"/>
              </a:solidFill>
              <a:latin typeface="Arial" pitchFamily="34" charset="0"/>
              <a:cs typeface="Arial" pitchFamily="34" charset="0"/>
            </a:endParaRPr>
          </a:p>
          <a:p>
            <a:pPr marL="342900" indent="-342900" fontAlgn="base">
              <a:spcBef>
                <a:spcPts val="675"/>
              </a:spcBef>
              <a:spcAft>
                <a:spcPct val="0"/>
              </a:spcAft>
              <a:buFont typeface="Arial" charset="0"/>
              <a:buChar char="•"/>
            </a:pPr>
            <a:r>
              <a:rPr lang="en-US" sz="2200" dirty="0">
                <a:solidFill>
                  <a:prstClr val="black"/>
                </a:solidFill>
                <a:latin typeface="Arial" pitchFamily="34" charset="0"/>
                <a:cs typeface="Arial" pitchFamily="34" charset="0"/>
              </a:rPr>
              <a:t>Does the study involve </a:t>
            </a:r>
            <a:r>
              <a:rPr lang="en-US" sz="2200" b="1" dirty="0">
                <a:solidFill>
                  <a:prstClr val="black"/>
                </a:solidFill>
                <a:latin typeface="Arial" pitchFamily="34" charset="0"/>
                <a:cs typeface="Arial" pitchFamily="34" charset="0"/>
              </a:rPr>
              <a:t>human participants</a:t>
            </a:r>
            <a:r>
              <a:rPr lang="en-US" sz="2200" dirty="0">
                <a:solidFill>
                  <a:prstClr val="black"/>
                </a:solidFill>
                <a:latin typeface="Arial" pitchFamily="34" charset="0"/>
                <a:cs typeface="Arial" pitchFamily="34" charset="0"/>
              </a:rPr>
              <a:t>? </a:t>
            </a:r>
          </a:p>
          <a:p>
            <a:pPr marL="342900" indent="-342900" fontAlgn="base">
              <a:spcBef>
                <a:spcPts val="675"/>
              </a:spcBef>
              <a:spcAft>
                <a:spcPct val="0"/>
              </a:spcAft>
              <a:buFont typeface="Arial" charset="0"/>
              <a:buChar char="•"/>
            </a:pPr>
            <a:r>
              <a:rPr lang="en-US" sz="2200" dirty="0">
                <a:solidFill>
                  <a:prstClr val="black"/>
                </a:solidFill>
                <a:latin typeface="Arial" pitchFamily="34" charset="0"/>
                <a:cs typeface="Arial" pitchFamily="34" charset="0"/>
              </a:rPr>
              <a:t>Are the participants </a:t>
            </a:r>
            <a:r>
              <a:rPr lang="en-US" sz="2200" b="1" dirty="0">
                <a:solidFill>
                  <a:prstClr val="black"/>
                </a:solidFill>
                <a:latin typeface="Arial" pitchFamily="34" charset="0"/>
                <a:cs typeface="Arial" pitchFamily="34" charset="0"/>
              </a:rPr>
              <a:t>prospectively assigned </a:t>
            </a:r>
            <a:r>
              <a:rPr lang="en-US" sz="2200" dirty="0">
                <a:solidFill>
                  <a:prstClr val="black"/>
                </a:solidFill>
                <a:latin typeface="Arial" pitchFamily="34" charset="0"/>
                <a:cs typeface="Arial" pitchFamily="34" charset="0"/>
              </a:rPr>
              <a:t>to an </a:t>
            </a:r>
            <a:r>
              <a:rPr lang="en-US" sz="2200" b="1" dirty="0">
                <a:solidFill>
                  <a:prstClr val="black"/>
                </a:solidFill>
                <a:latin typeface="Arial" pitchFamily="34" charset="0"/>
                <a:cs typeface="Arial" pitchFamily="34" charset="0"/>
              </a:rPr>
              <a:t>intervention</a:t>
            </a:r>
            <a:r>
              <a:rPr lang="en-US" sz="2200" dirty="0">
                <a:solidFill>
                  <a:prstClr val="black"/>
                </a:solidFill>
                <a:latin typeface="Arial" pitchFamily="34" charset="0"/>
                <a:cs typeface="Arial" pitchFamily="34" charset="0"/>
              </a:rPr>
              <a:t>? </a:t>
            </a:r>
          </a:p>
          <a:p>
            <a:pPr marL="342900" indent="-342900" fontAlgn="base">
              <a:spcBef>
                <a:spcPts val="675"/>
              </a:spcBef>
              <a:spcAft>
                <a:spcPct val="0"/>
              </a:spcAft>
              <a:buFont typeface="Arial" charset="0"/>
              <a:buChar char="•"/>
            </a:pPr>
            <a:r>
              <a:rPr lang="en-US" sz="2200" dirty="0">
                <a:solidFill>
                  <a:prstClr val="black"/>
                </a:solidFill>
                <a:latin typeface="Arial" pitchFamily="34" charset="0"/>
                <a:cs typeface="Arial" pitchFamily="34" charset="0"/>
              </a:rPr>
              <a:t>Is the study designed to </a:t>
            </a:r>
            <a:r>
              <a:rPr lang="en-US" sz="2200" b="1" dirty="0">
                <a:solidFill>
                  <a:prstClr val="black"/>
                </a:solidFill>
                <a:latin typeface="Arial" pitchFamily="34" charset="0"/>
                <a:cs typeface="Arial" pitchFamily="34" charset="0"/>
              </a:rPr>
              <a:t>evaluate the effect </a:t>
            </a:r>
            <a:r>
              <a:rPr lang="en-US" sz="2200" dirty="0">
                <a:solidFill>
                  <a:prstClr val="black"/>
                </a:solidFill>
                <a:latin typeface="Arial" pitchFamily="34" charset="0"/>
                <a:cs typeface="Arial" pitchFamily="34" charset="0"/>
              </a:rPr>
              <a:t>of the intervention on the participants? </a:t>
            </a:r>
          </a:p>
          <a:p>
            <a:pPr marL="342900" indent="-342900" fontAlgn="base">
              <a:spcBef>
                <a:spcPts val="675"/>
              </a:spcBef>
              <a:spcAft>
                <a:spcPct val="0"/>
              </a:spcAft>
              <a:buFont typeface="Arial" charset="0"/>
              <a:buChar char="•"/>
            </a:pPr>
            <a:r>
              <a:rPr lang="en-US" sz="2200" dirty="0">
                <a:solidFill>
                  <a:prstClr val="black"/>
                </a:solidFill>
                <a:latin typeface="Arial" pitchFamily="34" charset="0"/>
                <a:cs typeface="Arial" pitchFamily="34" charset="0"/>
              </a:rPr>
              <a:t>Is the effect that will be evaluated a </a:t>
            </a:r>
            <a:r>
              <a:rPr lang="en-US" sz="2200" b="1" dirty="0">
                <a:solidFill>
                  <a:prstClr val="black"/>
                </a:solidFill>
                <a:latin typeface="Arial" pitchFamily="34" charset="0"/>
                <a:cs typeface="Arial" pitchFamily="34" charset="0"/>
              </a:rPr>
              <a:t>health-related biomedical or behavioral outcome</a:t>
            </a:r>
            <a:r>
              <a:rPr lang="en-US" sz="2200" dirty="0">
                <a:solidFill>
                  <a:prstClr val="black"/>
                </a:solidFill>
                <a:latin typeface="Arial" pitchFamily="34" charset="0"/>
                <a:cs typeface="Arial" pitchFamily="34" charset="0"/>
              </a:rPr>
              <a:t>? </a:t>
            </a:r>
          </a:p>
        </p:txBody>
      </p:sp>
      <p:sp>
        <p:nvSpPr>
          <p:cNvPr id="6" name="TextBox 5">
            <a:extLst>
              <a:ext uri="{FF2B5EF4-FFF2-40B4-BE49-F238E27FC236}">
                <a16:creationId xmlns:a16="http://schemas.microsoft.com/office/drawing/2014/main" id="{E1DCC6A6-AD61-4964-8E49-268C7E7760D2}"/>
              </a:ext>
            </a:extLst>
          </p:cNvPr>
          <p:cNvSpPr txBox="1"/>
          <p:nvPr/>
        </p:nvSpPr>
        <p:spPr>
          <a:xfrm>
            <a:off x="8779726" y="2297728"/>
            <a:ext cx="1893106" cy="1923990"/>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spcBef>
                <a:spcPct val="0"/>
              </a:spcBef>
              <a:spcAft>
                <a:spcPct val="0"/>
              </a:spcAft>
            </a:pPr>
            <a:r>
              <a:rPr lang="en-US" b="1" dirty="0">
                <a:solidFill>
                  <a:srgbClr val="2F5597"/>
                </a:solidFill>
              </a:rPr>
              <a:t>If “Yes” to ALL of these questions, the study is considered a clinical trial</a:t>
            </a:r>
          </a:p>
        </p:txBody>
      </p:sp>
      <p:sp>
        <p:nvSpPr>
          <p:cNvPr id="7" name="Right Brace 6">
            <a:extLst>
              <a:ext uri="{FF2B5EF4-FFF2-40B4-BE49-F238E27FC236}">
                <a16:creationId xmlns:a16="http://schemas.microsoft.com/office/drawing/2014/main" id="{80897352-CD10-46F1-AC23-72AC870D0E6D}"/>
              </a:ext>
              <a:ext uri="{C183D7F6-B498-43B3-948B-1728B52AA6E4}">
                <adec:decorative xmlns:adec="http://schemas.microsoft.com/office/drawing/2017/decorative" val="1"/>
              </a:ext>
            </a:extLst>
          </p:cNvPr>
          <p:cNvSpPr/>
          <p:nvPr/>
        </p:nvSpPr>
        <p:spPr>
          <a:xfrm>
            <a:off x="7662503" y="2077210"/>
            <a:ext cx="522305" cy="2439433"/>
          </a:xfrm>
          <a:prstGeom prst="rightBrace">
            <a:avLst>
              <a:gd name="adj1" fmla="val 8333"/>
              <a:gd name="adj2" fmla="val 50905"/>
            </a:avLst>
          </a:prstGeom>
          <a:ln w="38100">
            <a:solidFill>
              <a:srgbClr val="70AD47"/>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endParaRPr>
          </a:p>
        </p:txBody>
      </p:sp>
      <p:pic>
        <p:nvPicPr>
          <p:cNvPr id="9" name="Content Placeholder 3">
            <a:extLst>
              <a:ext uri="{FF2B5EF4-FFF2-40B4-BE49-F238E27FC236}">
                <a16:creationId xmlns:a16="http://schemas.microsoft.com/office/drawing/2014/main" id="{93FDDD25-69FF-49AB-AAB3-AAD6B62852E7}"/>
              </a:ex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53100" y="5476334"/>
            <a:ext cx="685800" cy="635754"/>
          </a:xfrm>
          <a:prstGeom prst="rect">
            <a:avLst/>
          </a:prstGeom>
        </p:spPr>
      </p:pic>
      <p:sp>
        <p:nvSpPr>
          <p:cNvPr id="4" name="Slide Number Placeholder 3">
            <a:extLst>
              <a:ext uri="{FF2B5EF4-FFF2-40B4-BE49-F238E27FC236}">
                <a16:creationId xmlns:a16="http://schemas.microsoft.com/office/drawing/2014/main" id="{3CC211BD-6BCF-46D5-9E1F-F38CC9228563}"/>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736640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396796" y="171527"/>
            <a:ext cx="11965258" cy="872974"/>
          </a:xfrm>
        </p:spPr>
        <p:txBody>
          <a:bodyPr>
            <a:normAutofit/>
          </a:bodyPr>
          <a:lstStyle/>
          <a:p>
            <a:pPr fontAlgn="base">
              <a:spcBef>
                <a:spcPts val="675"/>
              </a:spcBef>
              <a:spcAft>
                <a:spcPct val="0"/>
              </a:spcAft>
            </a:pPr>
            <a:r>
              <a:rPr lang="en-US" sz="3600" b="1" dirty="0">
                <a:latin typeface="Roboto" panose="02000000000000000000" pitchFamily="2" charset="0"/>
                <a:ea typeface="Roboto" panose="02000000000000000000" pitchFamily="2" charset="0"/>
              </a:rPr>
              <a:t>Theoretical example - </a:t>
            </a:r>
            <a:r>
              <a:rPr lang="en-US" sz="3600" b="1" dirty="0">
                <a:solidFill>
                  <a:srgbClr val="FF0000"/>
                </a:solidFill>
                <a:latin typeface="Roboto" panose="02000000000000000000" pitchFamily="2" charset="0"/>
                <a:ea typeface="Roboto" panose="02000000000000000000" pitchFamily="2" charset="0"/>
                <a:cs typeface="Arial" pitchFamily="34" charset="0"/>
              </a:rPr>
              <a:t>WHAT IF..</a:t>
            </a:r>
            <a:endParaRPr lang="en-US" sz="3600" dirty="0">
              <a:solidFill>
                <a:schemeClr val="accent4"/>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440974" y="1062381"/>
            <a:ext cx="11082455" cy="1160339"/>
          </a:xfrm>
        </p:spPr>
        <p:txBody>
          <a:bodyPr>
            <a:normAutofit/>
          </a:bodyPr>
          <a:lstStyle/>
          <a:p>
            <a:pPr marL="0" indent="0" fontAlgn="base">
              <a:spcBef>
                <a:spcPts val="675"/>
              </a:spcBef>
              <a:spcAft>
                <a:spcPct val="0"/>
              </a:spcAft>
              <a:buNone/>
            </a:pPr>
            <a:r>
              <a:rPr lang="en-US" sz="2000" b="1" i="1" dirty="0"/>
              <a:t>A study will design and implement a workplace mindfulness program, enrolling employees of a company - randomizing them to experience the program vs not. At baseline and again in one month they will measure blood pressure, cortisol levels, and administer a survey about stress.</a:t>
            </a:r>
            <a:endParaRPr lang="en-US" sz="2000" i="1" dirty="0">
              <a:solidFill>
                <a:prstClr val="black"/>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EBFFD108-B712-44D6-B5D3-529995A81D5F}"/>
              </a:ext>
            </a:extLst>
          </p:cNvPr>
          <p:cNvSpPr txBox="1"/>
          <p:nvPr/>
        </p:nvSpPr>
        <p:spPr>
          <a:xfrm>
            <a:off x="9090608" y="415288"/>
            <a:ext cx="2411879" cy="369332"/>
          </a:xfrm>
          <a:prstGeom prst="rect">
            <a:avLst/>
          </a:prstGeom>
          <a:noFill/>
        </p:spPr>
        <p:txBody>
          <a:bodyPr wrap="none" rtlCol="0">
            <a:spAutoFit/>
          </a:bodyPr>
          <a:lstStyle/>
          <a:p>
            <a:r>
              <a:rPr lang="en-US" dirty="0"/>
              <a:t>*This is a fictional study</a:t>
            </a:r>
          </a:p>
        </p:txBody>
      </p:sp>
      <p:sp>
        <p:nvSpPr>
          <p:cNvPr id="5" name="TextBox 4">
            <a:extLst>
              <a:ext uri="{FF2B5EF4-FFF2-40B4-BE49-F238E27FC236}">
                <a16:creationId xmlns:a16="http://schemas.microsoft.com/office/drawing/2014/main" id="{D8EB9617-5ED8-4E1D-9E51-7CC861033836}"/>
              </a:ext>
            </a:extLst>
          </p:cNvPr>
          <p:cNvSpPr txBox="1"/>
          <p:nvPr/>
        </p:nvSpPr>
        <p:spPr>
          <a:xfrm>
            <a:off x="338700" y="2323529"/>
            <a:ext cx="11426242" cy="1077218"/>
          </a:xfrm>
          <a:prstGeom prst="rect">
            <a:avLst/>
          </a:prstGeom>
          <a:noFill/>
        </p:spPr>
        <p:txBody>
          <a:bodyPr wrap="square" rtlCol="0">
            <a:spAutoFit/>
          </a:bodyPr>
          <a:lstStyle/>
          <a:p>
            <a:r>
              <a:rPr lang="en-US" sz="3200" dirty="0">
                <a:solidFill>
                  <a:schemeClr val="accent4"/>
                </a:solidFill>
                <a:latin typeface="Roboto" panose="02000000000000000000" pitchFamily="2" charset="0"/>
                <a:ea typeface="Roboto" panose="02000000000000000000" pitchFamily="2" charset="0"/>
                <a:cs typeface="Arial" pitchFamily="34" charset="0"/>
              </a:rPr>
              <a:t>4. Is the effect that will be evaluated a </a:t>
            </a:r>
            <a:r>
              <a:rPr lang="en-US" sz="3200" b="1" dirty="0">
                <a:solidFill>
                  <a:schemeClr val="accent4"/>
                </a:solidFill>
                <a:latin typeface="Roboto" panose="02000000000000000000" pitchFamily="2" charset="0"/>
                <a:ea typeface="Roboto" panose="02000000000000000000" pitchFamily="2" charset="0"/>
                <a:cs typeface="Arial" pitchFamily="34" charset="0"/>
              </a:rPr>
              <a:t>health-related biomedical or behavioral outcome</a:t>
            </a:r>
            <a:r>
              <a:rPr lang="en-US" sz="3200" dirty="0">
                <a:solidFill>
                  <a:schemeClr val="accent4"/>
                </a:solidFill>
                <a:latin typeface="Roboto" panose="02000000000000000000" pitchFamily="2" charset="0"/>
                <a:ea typeface="Roboto" panose="02000000000000000000" pitchFamily="2" charset="0"/>
                <a:cs typeface="Arial" pitchFamily="34" charset="0"/>
              </a:rPr>
              <a:t>? </a:t>
            </a:r>
            <a:endParaRPr lang="en-US" sz="3200" dirty="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DC47A83D-A658-4A66-90E3-3674B388E891}"/>
              </a:ext>
            </a:extLst>
          </p:cNvPr>
          <p:cNvSpPr txBox="1"/>
          <p:nvPr/>
        </p:nvSpPr>
        <p:spPr>
          <a:xfrm>
            <a:off x="641871" y="3526551"/>
            <a:ext cx="11170812" cy="830997"/>
          </a:xfrm>
          <a:prstGeom prst="rect">
            <a:avLst/>
          </a:prstGeom>
          <a:noFill/>
        </p:spPr>
        <p:txBody>
          <a:bodyPr wrap="square" rtlCol="0">
            <a:spAutoFit/>
          </a:bodyPr>
          <a:lstStyle/>
          <a:p>
            <a:r>
              <a:rPr lang="en-US" sz="2400" b="1" dirty="0"/>
              <a:t>1.  They were only measuring the employees’ learning/knowledge of the potential health benefits of mindfulness activities (no BP, blood draws or stress levels)?</a:t>
            </a:r>
          </a:p>
        </p:txBody>
      </p:sp>
      <p:sp>
        <p:nvSpPr>
          <p:cNvPr id="10" name="TextBox 9">
            <a:extLst>
              <a:ext uri="{FF2B5EF4-FFF2-40B4-BE49-F238E27FC236}">
                <a16:creationId xmlns:a16="http://schemas.microsoft.com/office/drawing/2014/main" id="{1D5F899C-DEAB-4330-BAE8-ED88B65A5165}"/>
              </a:ext>
            </a:extLst>
          </p:cNvPr>
          <p:cNvSpPr txBox="1"/>
          <p:nvPr/>
        </p:nvSpPr>
        <p:spPr>
          <a:xfrm>
            <a:off x="10625948" y="3942049"/>
            <a:ext cx="1186735" cy="461665"/>
          </a:xfrm>
          <a:prstGeom prst="rect">
            <a:avLst/>
          </a:prstGeom>
          <a:noFill/>
        </p:spPr>
        <p:txBody>
          <a:bodyPr wrap="none" rtlCol="0">
            <a:spAutoFit/>
          </a:bodyPr>
          <a:lstStyle/>
          <a:p>
            <a:r>
              <a:rPr lang="en-US" sz="2400" b="1" dirty="0">
                <a:solidFill>
                  <a:srgbClr val="FF0000"/>
                </a:solidFill>
              </a:rPr>
              <a:t>Still YES</a:t>
            </a:r>
          </a:p>
        </p:txBody>
      </p:sp>
      <p:sp>
        <p:nvSpPr>
          <p:cNvPr id="8" name="TextBox 7">
            <a:extLst>
              <a:ext uri="{FF2B5EF4-FFF2-40B4-BE49-F238E27FC236}">
                <a16:creationId xmlns:a16="http://schemas.microsoft.com/office/drawing/2014/main" id="{3B367ADE-24E1-4DDE-ADA9-519E523D81A6}"/>
              </a:ext>
            </a:extLst>
          </p:cNvPr>
          <p:cNvSpPr txBox="1"/>
          <p:nvPr/>
        </p:nvSpPr>
        <p:spPr>
          <a:xfrm>
            <a:off x="641871" y="4767664"/>
            <a:ext cx="11252045" cy="461665"/>
          </a:xfrm>
          <a:prstGeom prst="rect">
            <a:avLst/>
          </a:prstGeom>
          <a:noFill/>
        </p:spPr>
        <p:txBody>
          <a:bodyPr wrap="square" rtlCol="0">
            <a:spAutoFit/>
          </a:bodyPr>
          <a:lstStyle/>
          <a:p>
            <a:r>
              <a:rPr lang="en-US" sz="2400" b="1" dirty="0"/>
              <a:t>2.  They were measuring the “intent” to engage in healthy activities? </a:t>
            </a:r>
          </a:p>
        </p:txBody>
      </p:sp>
      <p:sp>
        <p:nvSpPr>
          <p:cNvPr id="11" name="TextBox 10">
            <a:extLst>
              <a:ext uri="{FF2B5EF4-FFF2-40B4-BE49-F238E27FC236}">
                <a16:creationId xmlns:a16="http://schemas.microsoft.com/office/drawing/2014/main" id="{4C9C64A1-165C-4938-838A-79BCE0AF3443}"/>
              </a:ext>
            </a:extLst>
          </p:cNvPr>
          <p:cNvSpPr txBox="1"/>
          <p:nvPr/>
        </p:nvSpPr>
        <p:spPr>
          <a:xfrm>
            <a:off x="9528405" y="4767663"/>
            <a:ext cx="1186735" cy="461665"/>
          </a:xfrm>
          <a:prstGeom prst="rect">
            <a:avLst/>
          </a:prstGeom>
          <a:noFill/>
        </p:spPr>
        <p:txBody>
          <a:bodyPr wrap="none" rtlCol="0">
            <a:spAutoFit/>
          </a:bodyPr>
          <a:lstStyle/>
          <a:p>
            <a:r>
              <a:rPr lang="en-US" sz="2400" b="1" dirty="0">
                <a:solidFill>
                  <a:srgbClr val="FF0000"/>
                </a:solidFill>
              </a:rPr>
              <a:t>Still YES</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60</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10578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E25BF3-1028-4D57-AA3D-F94EEFB5117E}"/>
              </a:ext>
            </a:extLst>
          </p:cNvPr>
          <p:cNvSpPr txBox="1">
            <a:spLocks noGrp="1"/>
          </p:cNvSpPr>
          <p:nvPr>
            <p:ph type="title" idx="4294967295"/>
          </p:nvPr>
        </p:nvSpPr>
        <p:spPr>
          <a:xfrm>
            <a:off x="420032" y="437908"/>
            <a:ext cx="6857839"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F7FC9"/>
                </a:solidFill>
                <a:effectLst/>
                <a:uLnTx/>
                <a:uFillTx/>
                <a:latin typeface="+mn-lt"/>
                <a:ea typeface="+mn-ea"/>
                <a:cs typeface="+mn-cs"/>
              </a:rPr>
              <a:t>Theoretical Example #2</a:t>
            </a:r>
          </a:p>
        </p:txBody>
      </p:sp>
      <p:sp>
        <p:nvSpPr>
          <p:cNvPr id="12" name="TextBox 11">
            <a:extLst>
              <a:ext uri="{FF2B5EF4-FFF2-40B4-BE49-F238E27FC236}">
                <a16:creationId xmlns:a16="http://schemas.microsoft.com/office/drawing/2014/main" id="{EBFFD108-B712-44D6-B5D3-529995A81D5F}"/>
              </a:ext>
            </a:extLst>
          </p:cNvPr>
          <p:cNvSpPr txBox="1"/>
          <p:nvPr/>
        </p:nvSpPr>
        <p:spPr>
          <a:xfrm>
            <a:off x="8920738" y="433671"/>
            <a:ext cx="2851230" cy="646331"/>
          </a:xfrm>
          <a:prstGeom prst="rect">
            <a:avLst/>
          </a:prstGeom>
          <a:noFill/>
        </p:spPr>
        <p:txBody>
          <a:bodyPr wrap="none" rtlCol="0">
            <a:spAutoFit/>
          </a:bodyPr>
          <a:lstStyle/>
          <a:p>
            <a:r>
              <a:rPr lang="en-US" dirty="0"/>
              <a:t>*This is a fictional study</a:t>
            </a:r>
          </a:p>
          <a:p>
            <a:r>
              <a:rPr lang="en-US" dirty="0"/>
              <a:t>Adapted from Case Study 43</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420032" y="1541667"/>
            <a:ext cx="11082455" cy="3031765"/>
          </a:xfrm>
        </p:spPr>
        <p:txBody>
          <a:bodyPr>
            <a:noAutofit/>
          </a:bodyPr>
          <a:lstStyle/>
          <a:p>
            <a:pPr marL="0" indent="0" fontAlgn="base">
              <a:spcBef>
                <a:spcPts val="675"/>
              </a:spcBef>
              <a:spcAft>
                <a:spcPct val="0"/>
              </a:spcAft>
              <a:buNone/>
            </a:pPr>
            <a:r>
              <a:rPr lang="en-US" sz="3600" b="1" i="1" dirty="0"/>
              <a:t>A group of young healthy adults will perform a Go/No Go task while undergoing MRI. The purpose of the study is to characterize the pattern of neural activation in the frontal cortex during response inhibition.</a:t>
            </a:r>
            <a:endParaRPr lang="en-US" sz="3600" i="1" dirty="0">
              <a:solidFill>
                <a:prstClr val="black"/>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DFE453AA-17F4-4B22-BCA7-F2B2C7587D3B}"/>
              </a:ext>
            </a:extLst>
          </p:cNvPr>
          <p:cNvSpPr txBox="1"/>
          <p:nvPr/>
        </p:nvSpPr>
        <p:spPr>
          <a:xfrm>
            <a:off x="2206096" y="4854668"/>
            <a:ext cx="7510326" cy="923330"/>
          </a:xfrm>
          <a:prstGeom prst="rect">
            <a:avLst/>
          </a:prstGeom>
          <a:noFill/>
          <a:ln w="38100">
            <a:solidFill>
              <a:schemeClr val="accent4"/>
            </a:solidFill>
          </a:ln>
        </p:spPr>
        <p:txBody>
          <a:bodyPr wrap="none" rtlCol="0">
            <a:spAutoFit/>
          </a:bodyPr>
          <a:lstStyle/>
          <a:p>
            <a:r>
              <a:rPr lang="en-US" sz="5400" b="1" dirty="0">
                <a:solidFill>
                  <a:srgbClr val="FF0000"/>
                </a:solidFill>
              </a:rPr>
              <a:t>Is this an NIH defined CT?</a:t>
            </a:r>
            <a:endParaRPr lang="en-US" b="1" dirty="0">
              <a:solidFill>
                <a:srgbClr val="FF0000"/>
              </a:solidFill>
            </a:endParaRP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61</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3235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486932" y="207060"/>
            <a:ext cx="10515600" cy="1150318"/>
          </a:xfrm>
        </p:spPr>
        <p:txBody>
          <a:bodyPr/>
          <a:lstStyle/>
          <a:p>
            <a:r>
              <a:rPr lang="en-US" dirty="0"/>
              <a:t>Theoretical example #2.</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642556" y="1269956"/>
            <a:ext cx="10515600" cy="2183239"/>
          </a:xfrm>
        </p:spPr>
        <p:txBody>
          <a:bodyPr>
            <a:normAutofit/>
          </a:bodyPr>
          <a:lstStyle/>
          <a:p>
            <a:pPr marL="0" indent="0" fontAlgn="base">
              <a:spcBef>
                <a:spcPts val="675"/>
              </a:spcBef>
              <a:spcAft>
                <a:spcPct val="0"/>
              </a:spcAft>
              <a:buNone/>
            </a:pPr>
            <a:r>
              <a:rPr lang="en-US" sz="2800" b="1" i="1" dirty="0"/>
              <a:t>A group of young healthy adults will perform a Go/No Go task while undergoing MRI. The purpose of the study is to characterize the pattern of neural activation in the frontal cortex during response inhibition.</a:t>
            </a:r>
            <a:endParaRPr lang="en-US" sz="2800" i="1" dirty="0">
              <a:solidFill>
                <a:prstClr val="black"/>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E62E9A4-EA68-47C9-B927-36B14B4BD38A}"/>
              </a:ext>
            </a:extLst>
          </p:cNvPr>
          <p:cNvSpPr txBox="1"/>
          <p:nvPr/>
        </p:nvSpPr>
        <p:spPr>
          <a:xfrm>
            <a:off x="486932" y="3564067"/>
            <a:ext cx="11218136" cy="984885"/>
          </a:xfrm>
          <a:prstGeom prst="rect">
            <a:avLst/>
          </a:prstGeom>
          <a:noFill/>
        </p:spPr>
        <p:txBody>
          <a:bodyPr wrap="none" rtlCol="0">
            <a:spAutoFit/>
          </a:bodyPr>
          <a:lstStyle/>
          <a:p>
            <a:r>
              <a:rPr lang="en-US" sz="4000" dirty="0">
                <a:solidFill>
                  <a:schemeClr val="accent4"/>
                </a:solidFill>
                <a:latin typeface="Arial" pitchFamily="34" charset="0"/>
                <a:cs typeface="Arial" pitchFamily="34" charset="0"/>
              </a:rPr>
              <a:t>1. Does the study involve </a:t>
            </a:r>
            <a:r>
              <a:rPr lang="en-US" sz="4000" b="1" dirty="0">
                <a:solidFill>
                  <a:schemeClr val="accent4"/>
                </a:solidFill>
                <a:latin typeface="Arial" pitchFamily="34" charset="0"/>
                <a:cs typeface="Arial" pitchFamily="34" charset="0"/>
              </a:rPr>
              <a:t>human participants</a:t>
            </a:r>
            <a:r>
              <a:rPr lang="en-US" sz="4000" dirty="0">
                <a:solidFill>
                  <a:schemeClr val="accent4"/>
                </a:solidFill>
                <a:latin typeface="Arial" pitchFamily="34" charset="0"/>
                <a:cs typeface="Arial" pitchFamily="34" charset="0"/>
              </a:rPr>
              <a:t>? </a:t>
            </a:r>
          </a:p>
          <a:p>
            <a:endParaRPr lang="en-US" dirty="0"/>
          </a:p>
        </p:txBody>
      </p:sp>
      <p:sp>
        <p:nvSpPr>
          <p:cNvPr id="6" name="TextBox 5">
            <a:extLst>
              <a:ext uri="{FF2B5EF4-FFF2-40B4-BE49-F238E27FC236}">
                <a16:creationId xmlns:a16="http://schemas.microsoft.com/office/drawing/2014/main" id="{EDEE558D-12C5-45F2-8819-C38A6AB50156}"/>
              </a:ext>
            </a:extLst>
          </p:cNvPr>
          <p:cNvSpPr txBox="1"/>
          <p:nvPr/>
        </p:nvSpPr>
        <p:spPr>
          <a:xfrm>
            <a:off x="2645742" y="4659824"/>
            <a:ext cx="6442405" cy="769441"/>
          </a:xfrm>
          <a:prstGeom prst="rect">
            <a:avLst/>
          </a:prstGeom>
          <a:noFill/>
          <a:ln w="38100">
            <a:solidFill>
              <a:schemeClr val="accent5"/>
            </a:solidFill>
          </a:ln>
        </p:spPr>
        <p:txBody>
          <a:bodyPr wrap="none" rtlCol="0">
            <a:spAutoFit/>
          </a:bodyPr>
          <a:lstStyle/>
          <a:p>
            <a:r>
              <a:rPr lang="en-US" sz="4400" b="1" dirty="0">
                <a:solidFill>
                  <a:srgbClr val="FF0000"/>
                </a:solidFill>
              </a:rPr>
              <a:t>YES</a:t>
            </a:r>
            <a:r>
              <a:rPr lang="en-US" sz="4400" dirty="0">
                <a:solidFill>
                  <a:srgbClr val="FF0000"/>
                </a:solidFill>
              </a:rPr>
              <a:t> -  Young Healthy Adults</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62</a:t>
            </a:fld>
            <a:endParaRPr lang="en-US">
              <a:latin typeface="Roboto black" panose="02000000000000000000" pitchFamily="2" charset="0"/>
              <a:ea typeface="Roboto black" panose="02000000000000000000" pitchFamily="2" charset="0"/>
            </a:endParaRPr>
          </a:p>
        </p:txBody>
      </p:sp>
      <p:sp>
        <p:nvSpPr>
          <p:cNvPr id="7" name="TextBox 6">
            <a:extLst>
              <a:ext uri="{FF2B5EF4-FFF2-40B4-BE49-F238E27FC236}">
                <a16:creationId xmlns:a16="http://schemas.microsoft.com/office/drawing/2014/main" id="{6EC86C08-BBF1-44FB-BB3A-13D8C8542177}"/>
              </a:ext>
            </a:extLst>
          </p:cNvPr>
          <p:cNvSpPr txBox="1"/>
          <p:nvPr/>
        </p:nvSpPr>
        <p:spPr>
          <a:xfrm>
            <a:off x="9090608" y="415288"/>
            <a:ext cx="2851230" cy="646331"/>
          </a:xfrm>
          <a:prstGeom prst="rect">
            <a:avLst/>
          </a:prstGeom>
          <a:noFill/>
        </p:spPr>
        <p:txBody>
          <a:bodyPr wrap="none" rtlCol="0">
            <a:spAutoFit/>
          </a:bodyPr>
          <a:lstStyle/>
          <a:p>
            <a:r>
              <a:rPr lang="en-US" dirty="0"/>
              <a:t>*This is a fictional study</a:t>
            </a:r>
          </a:p>
          <a:p>
            <a:r>
              <a:rPr lang="en-US" dirty="0"/>
              <a:t>Adapted from Case Study 43</a:t>
            </a:r>
          </a:p>
        </p:txBody>
      </p:sp>
    </p:spTree>
    <p:extLst>
      <p:ext uri="{BB962C8B-B14F-4D97-AF65-F5344CB8AC3E}">
        <p14:creationId xmlns:p14="http://schemas.microsoft.com/office/powerpoint/2010/main" val="41073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398583" y="136525"/>
            <a:ext cx="10813025" cy="1150318"/>
          </a:xfrm>
        </p:spPr>
        <p:txBody>
          <a:bodyPr/>
          <a:lstStyle/>
          <a:p>
            <a:r>
              <a:rPr lang="en-US" dirty="0"/>
              <a:t>Theoretical example #2..</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540774" y="1066675"/>
            <a:ext cx="10813025" cy="2050566"/>
          </a:xfrm>
        </p:spPr>
        <p:txBody>
          <a:bodyPr>
            <a:normAutofit/>
          </a:bodyPr>
          <a:lstStyle/>
          <a:p>
            <a:pPr marL="0" indent="0" fontAlgn="base">
              <a:spcBef>
                <a:spcPts val="675"/>
              </a:spcBef>
              <a:spcAft>
                <a:spcPct val="0"/>
              </a:spcAft>
              <a:buNone/>
            </a:pPr>
            <a:r>
              <a:rPr lang="en-US" sz="2800" b="1" i="1" dirty="0"/>
              <a:t>A group of young healthy adults will perform a Go/No Go task while undergoing MRI. The purpose of the study is to characterize the pattern of neural activation in the frontal cortex during response inhibition.</a:t>
            </a:r>
            <a:endParaRPr lang="en-US" sz="2800" i="1" dirty="0">
              <a:solidFill>
                <a:prstClr val="black"/>
              </a:solidFill>
              <a:latin typeface="Arial" pitchFamily="34" charset="0"/>
              <a:cs typeface="Arial" pitchFamily="34" charset="0"/>
            </a:endParaRPr>
          </a:p>
        </p:txBody>
      </p:sp>
      <p:sp>
        <p:nvSpPr>
          <p:cNvPr id="7" name="TextBox 6">
            <a:extLst>
              <a:ext uri="{FF2B5EF4-FFF2-40B4-BE49-F238E27FC236}">
                <a16:creationId xmlns:a16="http://schemas.microsoft.com/office/drawing/2014/main" id="{E682ABC3-C84B-4061-B753-CF087B46856A}"/>
              </a:ext>
            </a:extLst>
          </p:cNvPr>
          <p:cNvSpPr txBox="1"/>
          <p:nvPr/>
        </p:nvSpPr>
        <p:spPr>
          <a:xfrm>
            <a:off x="8942187" y="278435"/>
            <a:ext cx="2851230" cy="646331"/>
          </a:xfrm>
          <a:prstGeom prst="rect">
            <a:avLst/>
          </a:prstGeom>
          <a:noFill/>
        </p:spPr>
        <p:txBody>
          <a:bodyPr wrap="none" rtlCol="0">
            <a:spAutoFit/>
          </a:bodyPr>
          <a:lstStyle/>
          <a:p>
            <a:r>
              <a:rPr lang="en-US" dirty="0"/>
              <a:t>*This is a fictional study</a:t>
            </a:r>
          </a:p>
          <a:p>
            <a:r>
              <a:rPr lang="en-US" dirty="0"/>
              <a:t>Adapted from Case Study 43</a:t>
            </a:r>
          </a:p>
        </p:txBody>
      </p:sp>
      <p:sp>
        <p:nvSpPr>
          <p:cNvPr id="5" name="TextBox 4">
            <a:extLst>
              <a:ext uri="{FF2B5EF4-FFF2-40B4-BE49-F238E27FC236}">
                <a16:creationId xmlns:a16="http://schemas.microsoft.com/office/drawing/2014/main" id="{6E62E9A4-EA68-47C9-B927-36B14B4BD38A}"/>
              </a:ext>
            </a:extLst>
          </p:cNvPr>
          <p:cNvSpPr txBox="1"/>
          <p:nvPr/>
        </p:nvSpPr>
        <p:spPr>
          <a:xfrm>
            <a:off x="398583" y="2940541"/>
            <a:ext cx="11104899" cy="1600438"/>
          </a:xfrm>
          <a:prstGeom prst="rect">
            <a:avLst/>
          </a:prstGeom>
          <a:noFill/>
        </p:spPr>
        <p:txBody>
          <a:bodyPr wrap="none" rtlCol="0">
            <a:spAutoFit/>
          </a:bodyPr>
          <a:lstStyle/>
          <a:p>
            <a:r>
              <a:rPr lang="en-US" sz="4000" dirty="0">
                <a:solidFill>
                  <a:schemeClr val="accent4"/>
                </a:solidFill>
                <a:latin typeface="Arial" pitchFamily="34" charset="0"/>
                <a:cs typeface="Arial" pitchFamily="34" charset="0"/>
              </a:rPr>
              <a:t>2. Are the participants </a:t>
            </a:r>
            <a:r>
              <a:rPr lang="en-US" sz="4000" b="1" dirty="0">
                <a:solidFill>
                  <a:schemeClr val="accent4"/>
                </a:solidFill>
                <a:latin typeface="Arial" pitchFamily="34" charset="0"/>
                <a:cs typeface="Arial" pitchFamily="34" charset="0"/>
              </a:rPr>
              <a:t>prospectively assigned </a:t>
            </a:r>
          </a:p>
          <a:p>
            <a:r>
              <a:rPr lang="en-US" sz="4000" dirty="0">
                <a:solidFill>
                  <a:schemeClr val="accent4"/>
                </a:solidFill>
                <a:latin typeface="Arial" pitchFamily="34" charset="0"/>
                <a:cs typeface="Arial" pitchFamily="34" charset="0"/>
              </a:rPr>
              <a:t>to an </a:t>
            </a:r>
            <a:r>
              <a:rPr lang="en-US" sz="4000" b="1" dirty="0">
                <a:solidFill>
                  <a:schemeClr val="accent4"/>
                </a:solidFill>
                <a:latin typeface="Arial" pitchFamily="34" charset="0"/>
                <a:cs typeface="Arial" pitchFamily="34" charset="0"/>
              </a:rPr>
              <a:t>intervention</a:t>
            </a:r>
            <a:r>
              <a:rPr lang="en-US" sz="4000" dirty="0">
                <a:solidFill>
                  <a:schemeClr val="accent4"/>
                </a:solidFill>
                <a:latin typeface="Arial" pitchFamily="34" charset="0"/>
                <a:cs typeface="Arial" pitchFamily="34" charset="0"/>
              </a:rPr>
              <a:t>? </a:t>
            </a:r>
          </a:p>
          <a:p>
            <a:endParaRPr lang="en-US" dirty="0"/>
          </a:p>
        </p:txBody>
      </p:sp>
      <p:sp>
        <p:nvSpPr>
          <p:cNvPr id="6" name="TextBox 5">
            <a:extLst>
              <a:ext uri="{FF2B5EF4-FFF2-40B4-BE49-F238E27FC236}">
                <a16:creationId xmlns:a16="http://schemas.microsoft.com/office/drawing/2014/main" id="{EDEE558D-12C5-45F2-8819-C38A6AB50156}"/>
              </a:ext>
            </a:extLst>
          </p:cNvPr>
          <p:cNvSpPr txBox="1"/>
          <p:nvPr/>
        </p:nvSpPr>
        <p:spPr>
          <a:xfrm>
            <a:off x="1081785" y="4241717"/>
            <a:ext cx="10028427" cy="1446550"/>
          </a:xfrm>
          <a:prstGeom prst="rect">
            <a:avLst/>
          </a:prstGeom>
          <a:noFill/>
          <a:ln w="38100">
            <a:solidFill>
              <a:schemeClr val="accent5"/>
            </a:solidFill>
          </a:ln>
        </p:spPr>
        <p:txBody>
          <a:bodyPr wrap="square" rtlCol="0">
            <a:spAutoFit/>
          </a:bodyPr>
          <a:lstStyle/>
          <a:p>
            <a:r>
              <a:rPr lang="en-US" sz="4400" b="1" dirty="0">
                <a:solidFill>
                  <a:srgbClr val="FF0000"/>
                </a:solidFill>
              </a:rPr>
              <a:t>YES</a:t>
            </a:r>
            <a:r>
              <a:rPr lang="en-US" sz="4400" dirty="0">
                <a:solidFill>
                  <a:srgbClr val="FF0000"/>
                </a:solidFill>
              </a:rPr>
              <a:t> -  Participants are prospectively assigned to perform a Go/No Go task</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63</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8101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414587" y="167339"/>
            <a:ext cx="10515600" cy="893705"/>
          </a:xfrm>
        </p:spPr>
        <p:txBody>
          <a:bodyPr/>
          <a:lstStyle/>
          <a:p>
            <a:r>
              <a:rPr lang="en-US" dirty="0"/>
              <a:t>Theoretical example #2…</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435806" y="1001120"/>
            <a:ext cx="11082455" cy="1954814"/>
          </a:xfrm>
        </p:spPr>
        <p:txBody>
          <a:bodyPr>
            <a:normAutofit/>
          </a:bodyPr>
          <a:lstStyle/>
          <a:p>
            <a:pPr marL="0" indent="0" fontAlgn="base">
              <a:spcBef>
                <a:spcPts val="675"/>
              </a:spcBef>
              <a:spcAft>
                <a:spcPct val="0"/>
              </a:spcAft>
              <a:buNone/>
            </a:pPr>
            <a:r>
              <a:rPr lang="en-US" sz="2800" b="1" i="1" dirty="0"/>
              <a:t>A group of young healthy adults will perform a Go/No Go task while undergoing MRI. The purpose of the study is to characterize the pattern of neural activation in the frontal cortex during response inhibition.</a:t>
            </a:r>
            <a:endParaRPr lang="en-US" sz="2800" i="1" dirty="0">
              <a:solidFill>
                <a:prstClr val="black"/>
              </a:solidFill>
              <a:latin typeface="Arial" pitchFamily="34" charset="0"/>
              <a:cs typeface="Arial" pitchFamily="34" charset="0"/>
            </a:endParaRPr>
          </a:p>
        </p:txBody>
      </p:sp>
      <p:sp>
        <p:nvSpPr>
          <p:cNvPr id="7" name="TextBox 6">
            <a:extLst>
              <a:ext uri="{FF2B5EF4-FFF2-40B4-BE49-F238E27FC236}">
                <a16:creationId xmlns:a16="http://schemas.microsoft.com/office/drawing/2014/main" id="{03E8453F-EA90-4460-AC4C-B9CF1B2C50E1}"/>
              </a:ext>
            </a:extLst>
          </p:cNvPr>
          <p:cNvSpPr txBox="1"/>
          <p:nvPr/>
        </p:nvSpPr>
        <p:spPr>
          <a:xfrm>
            <a:off x="9090608" y="261064"/>
            <a:ext cx="2851230" cy="646331"/>
          </a:xfrm>
          <a:prstGeom prst="rect">
            <a:avLst/>
          </a:prstGeom>
          <a:noFill/>
        </p:spPr>
        <p:txBody>
          <a:bodyPr wrap="none" rtlCol="0">
            <a:spAutoFit/>
          </a:bodyPr>
          <a:lstStyle/>
          <a:p>
            <a:r>
              <a:rPr lang="en-US" dirty="0"/>
              <a:t>*This is a fictional study</a:t>
            </a:r>
          </a:p>
          <a:p>
            <a:r>
              <a:rPr lang="en-US" dirty="0"/>
              <a:t>Adapted from Case Study 43</a:t>
            </a:r>
          </a:p>
        </p:txBody>
      </p:sp>
      <p:sp>
        <p:nvSpPr>
          <p:cNvPr id="5" name="TextBox 4">
            <a:extLst>
              <a:ext uri="{FF2B5EF4-FFF2-40B4-BE49-F238E27FC236}">
                <a16:creationId xmlns:a16="http://schemas.microsoft.com/office/drawing/2014/main" id="{6E62E9A4-EA68-47C9-B927-36B14B4BD38A}"/>
              </a:ext>
            </a:extLst>
          </p:cNvPr>
          <p:cNvSpPr txBox="1"/>
          <p:nvPr/>
        </p:nvSpPr>
        <p:spPr>
          <a:xfrm>
            <a:off x="414587" y="2895435"/>
            <a:ext cx="10939213" cy="1690206"/>
          </a:xfrm>
          <a:prstGeom prst="rect">
            <a:avLst/>
          </a:prstGeom>
          <a:noFill/>
        </p:spPr>
        <p:txBody>
          <a:bodyPr wrap="none" rtlCol="0">
            <a:spAutoFit/>
          </a:bodyPr>
          <a:lstStyle/>
          <a:p>
            <a:pPr fontAlgn="base">
              <a:spcBef>
                <a:spcPts val="675"/>
              </a:spcBef>
              <a:spcAft>
                <a:spcPct val="0"/>
              </a:spcAft>
            </a:pPr>
            <a:r>
              <a:rPr lang="en-US" sz="4000">
                <a:solidFill>
                  <a:schemeClr val="accent4"/>
                </a:solidFill>
                <a:latin typeface="Arial" pitchFamily="34" charset="0"/>
                <a:cs typeface="Arial" pitchFamily="34" charset="0"/>
              </a:rPr>
              <a:t>3. Is the study designed to </a:t>
            </a:r>
            <a:r>
              <a:rPr lang="en-US" sz="4000" b="1">
                <a:solidFill>
                  <a:schemeClr val="accent4"/>
                </a:solidFill>
                <a:latin typeface="Arial" pitchFamily="34" charset="0"/>
                <a:cs typeface="Arial" pitchFamily="34" charset="0"/>
              </a:rPr>
              <a:t>evaluate the effect </a:t>
            </a:r>
          </a:p>
          <a:p>
            <a:pPr fontAlgn="base">
              <a:spcBef>
                <a:spcPts val="675"/>
              </a:spcBef>
              <a:spcAft>
                <a:spcPct val="0"/>
              </a:spcAft>
            </a:pPr>
            <a:r>
              <a:rPr lang="en-US" sz="4000">
                <a:solidFill>
                  <a:schemeClr val="accent4"/>
                </a:solidFill>
                <a:latin typeface="Arial" pitchFamily="34" charset="0"/>
                <a:cs typeface="Arial" pitchFamily="34" charset="0"/>
              </a:rPr>
              <a:t>of the intervention on the participants? </a:t>
            </a:r>
          </a:p>
          <a:p>
            <a:endParaRPr lang="en-US"/>
          </a:p>
        </p:txBody>
      </p:sp>
      <p:sp>
        <p:nvSpPr>
          <p:cNvPr id="6" name="TextBox 5">
            <a:extLst>
              <a:ext uri="{FF2B5EF4-FFF2-40B4-BE49-F238E27FC236}">
                <a16:creationId xmlns:a16="http://schemas.microsoft.com/office/drawing/2014/main" id="{EDEE558D-12C5-45F2-8819-C38A6AB50156}"/>
              </a:ext>
            </a:extLst>
          </p:cNvPr>
          <p:cNvSpPr txBox="1"/>
          <p:nvPr/>
        </p:nvSpPr>
        <p:spPr>
          <a:xfrm>
            <a:off x="414587" y="4585641"/>
            <a:ext cx="11596180" cy="1846659"/>
          </a:xfrm>
          <a:prstGeom prst="rect">
            <a:avLst/>
          </a:prstGeom>
          <a:noFill/>
          <a:ln w="38100">
            <a:solidFill>
              <a:schemeClr val="accent5"/>
            </a:solidFill>
          </a:ln>
        </p:spPr>
        <p:txBody>
          <a:bodyPr wrap="square" rtlCol="0">
            <a:spAutoFit/>
          </a:bodyPr>
          <a:lstStyle/>
          <a:p>
            <a:r>
              <a:rPr lang="en-US" sz="3800" b="1" dirty="0">
                <a:solidFill>
                  <a:srgbClr val="FF0000"/>
                </a:solidFill>
              </a:rPr>
              <a:t>YES</a:t>
            </a:r>
            <a:r>
              <a:rPr lang="en-US" sz="3800" dirty="0">
                <a:solidFill>
                  <a:srgbClr val="FF0000"/>
                </a:solidFill>
              </a:rPr>
              <a:t> – It will measure the effect of response inhibition from the Go/No GO task on neural activation in the frontal cortex</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a:xfrm>
            <a:off x="6347408" y="6325536"/>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660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7FD-56C8-4E49-AA9C-5A7D3AA3D7D0}"/>
              </a:ext>
            </a:extLst>
          </p:cNvPr>
          <p:cNvSpPr>
            <a:spLocks noGrp="1"/>
          </p:cNvSpPr>
          <p:nvPr>
            <p:ph type="title"/>
          </p:nvPr>
        </p:nvSpPr>
        <p:spPr>
          <a:xfrm>
            <a:off x="297927" y="136525"/>
            <a:ext cx="10515600" cy="1150318"/>
          </a:xfrm>
        </p:spPr>
        <p:txBody>
          <a:bodyPr/>
          <a:lstStyle/>
          <a:p>
            <a:r>
              <a:rPr lang="en-US" dirty="0"/>
              <a:t>Theoretical example #2….</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468869" y="991104"/>
            <a:ext cx="11082455" cy="1954814"/>
          </a:xfrm>
        </p:spPr>
        <p:txBody>
          <a:bodyPr>
            <a:normAutofit/>
          </a:bodyPr>
          <a:lstStyle/>
          <a:p>
            <a:pPr marL="0" indent="0" fontAlgn="base">
              <a:spcBef>
                <a:spcPts val="675"/>
              </a:spcBef>
              <a:spcAft>
                <a:spcPct val="0"/>
              </a:spcAft>
              <a:buNone/>
            </a:pPr>
            <a:r>
              <a:rPr lang="en-US" sz="2800" b="1" i="1" dirty="0"/>
              <a:t>A group of young healthy adults will perform a Go/No Go task while undergoing MRI. The purpose of the study is to characterize the pattern of neural activation in the frontal cortex during response inhibition.</a:t>
            </a:r>
            <a:endParaRPr lang="en-US" sz="2800" i="1" dirty="0">
              <a:solidFill>
                <a:prstClr val="black"/>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D72653E-CE6C-454A-824D-98DB7C8D4BEE}"/>
              </a:ext>
            </a:extLst>
          </p:cNvPr>
          <p:cNvSpPr txBox="1"/>
          <p:nvPr/>
        </p:nvSpPr>
        <p:spPr>
          <a:xfrm>
            <a:off x="9042843" y="102150"/>
            <a:ext cx="2851230" cy="923330"/>
          </a:xfrm>
          <a:prstGeom prst="rect">
            <a:avLst/>
          </a:prstGeom>
          <a:noFill/>
        </p:spPr>
        <p:txBody>
          <a:bodyPr wrap="none" rtlCol="0">
            <a:spAutoFit/>
          </a:bodyPr>
          <a:lstStyle/>
          <a:p>
            <a:r>
              <a:rPr lang="en-US" dirty="0"/>
              <a:t>*This is a fictional study</a:t>
            </a:r>
          </a:p>
          <a:p>
            <a:r>
              <a:rPr lang="en-US" dirty="0"/>
              <a:t>Adapted from Case Study 43</a:t>
            </a:r>
          </a:p>
          <a:p>
            <a:endParaRPr lang="en-US" dirty="0"/>
          </a:p>
        </p:txBody>
      </p:sp>
      <p:sp>
        <p:nvSpPr>
          <p:cNvPr id="5" name="TextBox 4">
            <a:extLst>
              <a:ext uri="{FF2B5EF4-FFF2-40B4-BE49-F238E27FC236}">
                <a16:creationId xmlns:a16="http://schemas.microsoft.com/office/drawing/2014/main" id="{6E62E9A4-EA68-47C9-B927-36B14B4BD38A}"/>
              </a:ext>
            </a:extLst>
          </p:cNvPr>
          <p:cNvSpPr txBox="1"/>
          <p:nvPr/>
        </p:nvSpPr>
        <p:spPr>
          <a:xfrm>
            <a:off x="403434" y="2945918"/>
            <a:ext cx="11213326" cy="1567096"/>
          </a:xfrm>
          <a:prstGeom prst="rect">
            <a:avLst/>
          </a:prstGeom>
          <a:noFill/>
        </p:spPr>
        <p:txBody>
          <a:bodyPr wrap="none" rtlCol="0">
            <a:spAutoFit/>
          </a:bodyPr>
          <a:lstStyle/>
          <a:p>
            <a:pPr fontAlgn="base">
              <a:spcBef>
                <a:spcPts val="675"/>
              </a:spcBef>
              <a:spcAft>
                <a:spcPct val="0"/>
              </a:spcAft>
            </a:pPr>
            <a:r>
              <a:rPr lang="en-US" sz="3600" dirty="0">
                <a:solidFill>
                  <a:schemeClr val="accent4"/>
                </a:solidFill>
                <a:latin typeface="Arial" pitchFamily="34" charset="0"/>
                <a:cs typeface="Arial" pitchFamily="34" charset="0"/>
              </a:rPr>
              <a:t>4. Is the effect that will be evaluated a </a:t>
            </a:r>
          </a:p>
          <a:p>
            <a:pPr fontAlgn="base">
              <a:spcBef>
                <a:spcPts val="675"/>
              </a:spcBef>
              <a:spcAft>
                <a:spcPct val="0"/>
              </a:spcAft>
            </a:pPr>
            <a:r>
              <a:rPr lang="en-US" sz="3600" b="1" dirty="0">
                <a:solidFill>
                  <a:schemeClr val="accent4"/>
                </a:solidFill>
                <a:latin typeface="Arial" pitchFamily="34" charset="0"/>
                <a:cs typeface="Arial" pitchFamily="34" charset="0"/>
              </a:rPr>
              <a:t>health-related biomedical or behavioral outcome</a:t>
            </a:r>
            <a:r>
              <a:rPr lang="en-US" sz="3600" dirty="0">
                <a:solidFill>
                  <a:schemeClr val="accent4"/>
                </a:solidFill>
                <a:latin typeface="Arial" pitchFamily="34" charset="0"/>
                <a:cs typeface="Arial" pitchFamily="34" charset="0"/>
              </a:rPr>
              <a:t>? </a:t>
            </a:r>
          </a:p>
          <a:p>
            <a:endParaRPr lang="en-US" dirty="0"/>
          </a:p>
        </p:txBody>
      </p:sp>
      <p:sp>
        <p:nvSpPr>
          <p:cNvPr id="6" name="TextBox 5">
            <a:extLst>
              <a:ext uri="{FF2B5EF4-FFF2-40B4-BE49-F238E27FC236}">
                <a16:creationId xmlns:a16="http://schemas.microsoft.com/office/drawing/2014/main" id="{EDEE558D-12C5-45F2-8819-C38A6AB50156}"/>
              </a:ext>
            </a:extLst>
          </p:cNvPr>
          <p:cNvSpPr txBox="1"/>
          <p:nvPr/>
        </p:nvSpPr>
        <p:spPr>
          <a:xfrm>
            <a:off x="992419" y="4423359"/>
            <a:ext cx="10125347" cy="1938992"/>
          </a:xfrm>
          <a:prstGeom prst="rect">
            <a:avLst/>
          </a:prstGeom>
          <a:noFill/>
          <a:ln w="38100">
            <a:solidFill>
              <a:schemeClr val="accent5"/>
            </a:solidFill>
          </a:ln>
        </p:spPr>
        <p:txBody>
          <a:bodyPr wrap="square" rtlCol="0">
            <a:spAutoFit/>
          </a:bodyPr>
          <a:lstStyle/>
          <a:p>
            <a:r>
              <a:rPr lang="en-US" sz="4000" b="1" dirty="0">
                <a:solidFill>
                  <a:srgbClr val="FF0000"/>
                </a:solidFill>
              </a:rPr>
              <a:t>YES</a:t>
            </a:r>
            <a:r>
              <a:rPr lang="en-US" sz="4000" dirty="0">
                <a:solidFill>
                  <a:srgbClr val="FF0000"/>
                </a:solidFill>
              </a:rPr>
              <a:t> –  the pattern of neural activation in the frontal cortex is a health-related biomedical outcome.</a:t>
            </a:r>
            <a:endParaRPr lang="en-US" sz="4400" dirty="0">
              <a:solidFill>
                <a:srgbClr val="FF0000"/>
              </a:solidFill>
            </a:endParaRP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65</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78664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E25BF3-1028-4D57-AA3D-F94EEFB5117E}"/>
              </a:ext>
            </a:extLst>
          </p:cNvPr>
          <p:cNvSpPr txBox="1">
            <a:spLocks noGrp="1"/>
          </p:cNvSpPr>
          <p:nvPr>
            <p:ph type="title" idx="4294967295"/>
          </p:nvPr>
        </p:nvSpPr>
        <p:spPr>
          <a:xfrm>
            <a:off x="420032" y="424845"/>
            <a:ext cx="761362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F7FC9"/>
                </a:solidFill>
                <a:effectLst/>
                <a:uLnTx/>
                <a:uFillTx/>
                <a:latin typeface="+mn-lt"/>
                <a:ea typeface="+mn-ea"/>
                <a:cs typeface="+mn-cs"/>
              </a:rPr>
              <a:t>Theoretical Example #2 </a:t>
            </a:r>
            <a:r>
              <a:rPr kumimoji="0" lang="en-US" sz="5400" b="1" i="0" u="none" strike="noStrike" kern="1200" cap="none" spc="0" normalizeH="0" baseline="0" noProof="0" dirty="0">
                <a:ln>
                  <a:noFill/>
                </a:ln>
                <a:solidFill>
                  <a:schemeClr val="bg1"/>
                </a:solidFill>
                <a:effectLst/>
                <a:uLnTx/>
                <a:uFillTx/>
                <a:latin typeface="+mn-lt"/>
                <a:ea typeface="+mn-ea"/>
                <a:cs typeface="+mn-cs"/>
              </a:rPr>
              <a:t>5</a:t>
            </a:r>
          </a:p>
        </p:txBody>
      </p:sp>
      <p:sp>
        <p:nvSpPr>
          <p:cNvPr id="3" name="Content Placeholder 2">
            <a:extLst>
              <a:ext uri="{FF2B5EF4-FFF2-40B4-BE49-F238E27FC236}">
                <a16:creationId xmlns:a16="http://schemas.microsoft.com/office/drawing/2014/main" id="{BEE80DA7-9190-4A82-9B96-894ADAEF363C}"/>
              </a:ext>
            </a:extLst>
          </p:cNvPr>
          <p:cNvSpPr>
            <a:spLocks noGrp="1"/>
          </p:cNvSpPr>
          <p:nvPr>
            <p:ph idx="1"/>
          </p:nvPr>
        </p:nvSpPr>
        <p:spPr>
          <a:xfrm>
            <a:off x="420032" y="1541667"/>
            <a:ext cx="11082455" cy="3220668"/>
          </a:xfrm>
        </p:spPr>
        <p:txBody>
          <a:bodyPr>
            <a:noAutofit/>
          </a:bodyPr>
          <a:lstStyle/>
          <a:p>
            <a:pPr marL="0" indent="0" fontAlgn="base">
              <a:spcBef>
                <a:spcPts val="675"/>
              </a:spcBef>
              <a:spcAft>
                <a:spcPct val="0"/>
              </a:spcAft>
              <a:buNone/>
            </a:pPr>
            <a:r>
              <a:rPr lang="en-US" sz="3600" b="1" i="1" dirty="0"/>
              <a:t>A group of young healthy adults will perform a Go/No Go task while undergoing MRI. The purpose of the study is to characterize the pattern of neural activation in the frontal cortex during response inhibition.</a:t>
            </a:r>
            <a:endParaRPr lang="en-US" sz="3600" i="1" dirty="0">
              <a:solidFill>
                <a:prstClr val="black"/>
              </a:solidFill>
              <a:latin typeface="Arial" pitchFamily="34" charset="0"/>
              <a:cs typeface="Arial" pitchFamily="34" charset="0"/>
            </a:endParaRPr>
          </a:p>
        </p:txBody>
      </p:sp>
      <p:sp>
        <p:nvSpPr>
          <p:cNvPr id="12" name="TextBox 11">
            <a:extLst>
              <a:ext uri="{FF2B5EF4-FFF2-40B4-BE49-F238E27FC236}">
                <a16:creationId xmlns:a16="http://schemas.microsoft.com/office/drawing/2014/main" id="{EBFFD108-B712-44D6-B5D3-529995A81D5F}"/>
              </a:ext>
            </a:extLst>
          </p:cNvPr>
          <p:cNvSpPr txBox="1"/>
          <p:nvPr/>
        </p:nvSpPr>
        <p:spPr>
          <a:xfrm>
            <a:off x="8920738" y="433671"/>
            <a:ext cx="2851230" cy="646331"/>
          </a:xfrm>
          <a:prstGeom prst="rect">
            <a:avLst/>
          </a:prstGeom>
          <a:noFill/>
        </p:spPr>
        <p:txBody>
          <a:bodyPr wrap="none" rtlCol="0">
            <a:spAutoFit/>
          </a:bodyPr>
          <a:lstStyle/>
          <a:p>
            <a:r>
              <a:rPr lang="en-US" dirty="0"/>
              <a:t>*This is a fictional study</a:t>
            </a:r>
          </a:p>
          <a:p>
            <a:r>
              <a:rPr lang="en-US" dirty="0"/>
              <a:t>Adapted from Case Study 43</a:t>
            </a:r>
          </a:p>
        </p:txBody>
      </p:sp>
      <p:sp>
        <p:nvSpPr>
          <p:cNvPr id="13" name="TextBox 12">
            <a:extLst>
              <a:ext uri="{FF2B5EF4-FFF2-40B4-BE49-F238E27FC236}">
                <a16:creationId xmlns:a16="http://schemas.microsoft.com/office/drawing/2014/main" id="{DFE453AA-17F4-4B22-BCA7-F2B2C7587D3B}"/>
              </a:ext>
            </a:extLst>
          </p:cNvPr>
          <p:cNvSpPr txBox="1"/>
          <p:nvPr/>
        </p:nvSpPr>
        <p:spPr>
          <a:xfrm>
            <a:off x="420032" y="4854668"/>
            <a:ext cx="7510326" cy="923330"/>
          </a:xfrm>
          <a:prstGeom prst="rect">
            <a:avLst/>
          </a:prstGeom>
          <a:noFill/>
          <a:ln w="38100">
            <a:solidFill>
              <a:schemeClr val="accent4"/>
            </a:solidFill>
          </a:ln>
        </p:spPr>
        <p:txBody>
          <a:bodyPr wrap="none" rtlCol="0">
            <a:spAutoFit/>
          </a:bodyPr>
          <a:lstStyle/>
          <a:p>
            <a:r>
              <a:rPr lang="en-US" sz="5400" b="1" dirty="0">
                <a:solidFill>
                  <a:srgbClr val="FF0000"/>
                </a:solidFill>
              </a:rPr>
              <a:t>Is this an NIH defined CT?</a:t>
            </a:r>
            <a:endParaRPr lang="en-US" b="1" dirty="0">
              <a:solidFill>
                <a:srgbClr val="FF0000"/>
              </a:solidFill>
            </a:endParaRPr>
          </a:p>
        </p:txBody>
      </p:sp>
      <p:sp>
        <p:nvSpPr>
          <p:cNvPr id="2" name="TextBox 1">
            <a:extLst>
              <a:ext uri="{FF2B5EF4-FFF2-40B4-BE49-F238E27FC236}">
                <a16:creationId xmlns:a16="http://schemas.microsoft.com/office/drawing/2014/main" id="{71EB4B98-F765-41AD-BA79-654326808E45}"/>
              </a:ext>
            </a:extLst>
          </p:cNvPr>
          <p:cNvSpPr txBox="1"/>
          <p:nvPr/>
        </p:nvSpPr>
        <p:spPr>
          <a:xfrm>
            <a:off x="8885045" y="4762335"/>
            <a:ext cx="1781770" cy="1015663"/>
          </a:xfrm>
          <a:prstGeom prst="rect">
            <a:avLst/>
          </a:prstGeom>
          <a:noFill/>
        </p:spPr>
        <p:txBody>
          <a:bodyPr wrap="none" rtlCol="0">
            <a:spAutoFit/>
          </a:bodyPr>
          <a:lstStyle/>
          <a:p>
            <a:r>
              <a:rPr lang="en-US" sz="6000" dirty="0">
                <a:solidFill>
                  <a:srgbClr val="FF0000"/>
                </a:solidFill>
              </a:rPr>
              <a:t>YES!!</a:t>
            </a:r>
          </a:p>
        </p:txBody>
      </p:sp>
      <p:sp>
        <p:nvSpPr>
          <p:cNvPr id="4" name="Slide Number Placeholder 3">
            <a:extLst>
              <a:ext uri="{FF2B5EF4-FFF2-40B4-BE49-F238E27FC236}">
                <a16:creationId xmlns:a16="http://schemas.microsoft.com/office/drawing/2014/main" id="{0F88D1C8-329A-4A21-BCA8-32E1C5DE597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66</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78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26EE-F55F-43F2-8D22-869B40F2F104}"/>
              </a:ext>
            </a:extLst>
          </p:cNvPr>
          <p:cNvSpPr>
            <a:spLocks noGrp="1"/>
          </p:cNvSpPr>
          <p:nvPr>
            <p:ph type="title"/>
          </p:nvPr>
        </p:nvSpPr>
        <p:spPr>
          <a:xfrm>
            <a:off x="827903" y="88869"/>
            <a:ext cx="10515600" cy="1325563"/>
          </a:xfrm>
        </p:spPr>
        <p:txBody>
          <a:bodyPr/>
          <a:lstStyle/>
          <a:p>
            <a:r>
              <a:rPr lang="en-US" dirty="0"/>
              <a:t>Theoretical Example #2 -discussion</a:t>
            </a:r>
          </a:p>
        </p:txBody>
      </p:sp>
      <p:sp>
        <p:nvSpPr>
          <p:cNvPr id="3" name="Content Placeholder 2">
            <a:extLst>
              <a:ext uri="{FF2B5EF4-FFF2-40B4-BE49-F238E27FC236}">
                <a16:creationId xmlns:a16="http://schemas.microsoft.com/office/drawing/2014/main" id="{BF907BF5-BA9A-4420-AD0A-CD2E5FD1B0E1}"/>
              </a:ext>
            </a:extLst>
          </p:cNvPr>
          <p:cNvSpPr>
            <a:spLocks noGrp="1"/>
          </p:cNvSpPr>
          <p:nvPr>
            <p:ph idx="1"/>
          </p:nvPr>
        </p:nvSpPr>
        <p:spPr>
          <a:xfrm>
            <a:off x="939114" y="1249796"/>
            <a:ext cx="11098427" cy="1757063"/>
          </a:xfrm>
        </p:spPr>
        <p:txBody>
          <a:bodyPr>
            <a:normAutofit/>
          </a:bodyPr>
          <a:lstStyle/>
          <a:p>
            <a:pPr marL="0" indent="0">
              <a:buNone/>
            </a:pPr>
            <a:r>
              <a:rPr lang="en-US" b="1" dirty="0"/>
              <a:t>This is an example of a Basic Experimental Study with Humans (BESH)</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3063B522-36EA-4360-9559-DF453366FFD6}"/>
              </a:ext>
            </a:extLst>
          </p:cNvPr>
          <p:cNvSpPr txBox="1"/>
          <p:nvPr/>
        </p:nvSpPr>
        <p:spPr>
          <a:xfrm>
            <a:off x="939114" y="2940030"/>
            <a:ext cx="10293178" cy="2862322"/>
          </a:xfrm>
          <a:prstGeom prst="rect">
            <a:avLst/>
          </a:prstGeom>
          <a:noFill/>
        </p:spPr>
        <p:txBody>
          <a:bodyPr wrap="square" rtlCol="0">
            <a:spAutoFit/>
          </a:bodyPr>
          <a:lstStyle/>
          <a:p>
            <a:r>
              <a:rPr lang="en-US" sz="3600" b="1" dirty="0"/>
              <a:t>BOTH:</a:t>
            </a:r>
          </a:p>
          <a:p>
            <a:r>
              <a:rPr lang="en-US" sz="3600" dirty="0"/>
              <a:t>1. An NIH Defined CT</a:t>
            </a:r>
          </a:p>
          <a:p>
            <a:pPr marL="173038" indent="-173038"/>
            <a:r>
              <a:rPr lang="en-US" sz="3600" dirty="0"/>
              <a:t>2. Basic Research – exploring understanding of fundamental aspects of a phenomenon without application toward a process or product in mind</a:t>
            </a:r>
          </a:p>
        </p:txBody>
      </p:sp>
      <p:sp>
        <p:nvSpPr>
          <p:cNvPr id="4" name="Slide Number Placeholder 3">
            <a:extLst>
              <a:ext uri="{FF2B5EF4-FFF2-40B4-BE49-F238E27FC236}">
                <a16:creationId xmlns:a16="http://schemas.microsoft.com/office/drawing/2014/main" id="{1FA825E5-2224-41C8-A768-8751CDAFCC7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67</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6630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26EE-F55F-43F2-8D22-869B40F2F104}"/>
              </a:ext>
            </a:extLst>
          </p:cNvPr>
          <p:cNvSpPr>
            <a:spLocks noGrp="1"/>
          </p:cNvSpPr>
          <p:nvPr>
            <p:ph type="title"/>
          </p:nvPr>
        </p:nvSpPr>
        <p:spPr/>
        <p:txBody>
          <a:bodyPr/>
          <a:lstStyle/>
          <a:p>
            <a:r>
              <a:rPr lang="en-US" dirty="0"/>
              <a:t>Theoretical Example #2 –discussion.</a:t>
            </a:r>
          </a:p>
        </p:txBody>
      </p:sp>
      <p:sp>
        <p:nvSpPr>
          <p:cNvPr id="3" name="Content Placeholder 2">
            <a:extLst>
              <a:ext uri="{FF2B5EF4-FFF2-40B4-BE49-F238E27FC236}">
                <a16:creationId xmlns:a16="http://schemas.microsoft.com/office/drawing/2014/main" id="{BF907BF5-BA9A-4420-AD0A-CD2E5FD1B0E1}"/>
              </a:ext>
            </a:extLst>
          </p:cNvPr>
          <p:cNvSpPr>
            <a:spLocks noGrp="1"/>
          </p:cNvSpPr>
          <p:nvPr>
            <p:ph idx="1"/>
          </p:nvPr>
        </p:nvSpPr>
        <p:spPr>
          <a:xfrm>
            <a:off x="1140782" y="2047584"/>
            <a:ext cx="10515600" cy="3419324"/>
          </a:xfrm>
        </p:spPr>
        <p:txBody>
          <a:bodyPr>
            <a:normAutofit fontScale="92500"/>
          </a:bodyPr>
          <a:lstStyle/>
          <a:p>
            <a:pPr marL="0" indent="0">
              <a:buNone/>
            </a:pPr>
            <a:r>
              <a:rPr lang="en-US" b="1" dirty="0"/>
              <a:t>What type of FOAs can this BESH respond to?</a:t>
            </a:r>
          </a:p>
          <a:p>
            <a:pPr marL="742950" indent="-742950">
              <a:buAutoNum type="arabicPeriod"/>
            </a:pPr>
            <a:r>
              <a:rPr lang="en-US" dirty="0"/>
              <a:t>Designated BESH FOA</a:t>
            </a:r>
          </a:p>
          <a:p>
            <a:pPr marL="742950" indent="-742950">
              <a:buAutoNum type="arabicPeriod"/>
            </a:pPr>
            <a:r>
              <a:rPr lang="en-US" dirty="0"/>
              <a:t>Clinical Trial Required</a:t>
            </a:r>
          </a:p>
          <a:p>
            <a:pPr marL="742950" indent="-742950">
              <a:buAutoNum type="arabicPeriod"/>
            </a:pPr>
            <a:r>
              <a:rPr lang="en-US" dirty="0"/>
              <a:t>Clinical Trial Optional</a:t>
            </a:r>
          </a:p>
          <a:p>
            <a:pPr marL="0" indent="0">
              <a:buNone/>
            </a:pPr>
            <a:endParaRPr lang="en-US" dirty="0"/>
          </a:p>
        </p:txBody>
      </p:sp>
      <p:sp>
        <p:nvSpPr>
          <p:cNvPr id="4" name="Slide Number Placeholder 3">
            <a:extLst>
              <a:ext uri="{FF2B5EF4-FFF2-40B4-BE49-F238E27FC236}">
                <a16:creationId xmlns:a16="http://schemas.microsoft.com/office/drawing/2014/main" id="{1FA825E5-2224-41C8-A768-8751CDAFCC7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1053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26EE-F55F-43F2-8D22-869B40F2F104}"/>
              </a:ext>
            </a:extLst>
          </p:cNvPr>
          <p:cNvSpPr>
            <a:spLocks noGrp="1"/>
          </p:cNvSpPr>
          <p:nvPr>
            <p:ph type="title"/>
          </p:nvPr>
        </p:nvSpPr>
        <p:spPr>
          <a:xfrm>
            <a:off x="838200" y="1710"/>
            <a:ext cx="10515600" cy="1325563"/>
          </a:xfrm>
        </p:spPr>
        <p:txBody>
          <a:bodyPr/>
          <a:lstStyle/>
          <a:p>
            <a:r>
              <a:rPr lang="en-US" dirty="0"/>
              <a:t>Theoretical Example #2 – discussion.</a:t>
            </a:r>
          </a:p>
        </p:txBody>
      </p:sp>
      <p:sp>
        <p:nvSpPr>
          <p:cNvPr id="3" name="Content Placeholder 2">
            <a:extLst>
              <a:ext uri="{FF2B5EF4-FFF2-40B4-BE49-F238E27FC236}">
                <a16:creationId xmlns:a16="http://schemas.microsoft.com/office/drawing/2014/main" id="{BF907BF5-BA9A-4420-AD0A-CD2E5FD1B0E1}"/>
              </a:ext>
            </a:extLst>
          </p:cNvPr>
          <p:cNvSpPr>
            <a:spLocks noGrp="1"/>
          </p:cNvSpPr>
          <p:nvPr>
            <p:ph idx="1"/>
          </p:nvPr>
        </p:nvSpPr>
        <p:spPr>
          <a:xfrm>
            <a:off x="838200" y="1548091"/>
            <a:ext cx="10515600" cy="4944784"/>
          </a:xfrm>
        </p:spPr>
        <p:txBody>
          <a:bodyPr>
            <a:normAutofit fontScale="85000" lnSpcReduction="20000"/>
          </a:bodyPr>
          <a:lstStyle/>
          <a:p>
            <a:pPr marL="0" indent="0">
              <a:buNone/>
            </a:pPr>
            <a:r>
              <a:rPr lang="en-US" b="1" dirty="0"/>
              <a:t>Will this study be required to register and report results? </a:t>
            </a:r>
          </a:p>
          <a:p>
            <a:pPr marL="0" indent="0">
              <a:buNone/>
            </a:pPr>
            <a:r>
              <a:rPr lang="en-US" dirty="0">
                <a:solidFill>
                  <a:srgbClr val="FF0000"/>
                </a:solidFill>
              </a:rPr>
              <a:t>YES- It is a CT!</a:t>
            </a:r>
          </a:p>
          <a:p>
            <a:pPr marL="0" indent="0">
              <a:buNone/>
            </a:pPr>
            <a:r>
              <a:rPr lang="en-US" b="1" dirty="0"/>
              <a:t>Does it have to register and report in ClinicalTrials.gov? </a:t>
            </a:r>
          </a:p>
          <a:p>
            <a:pPr marL="0" indent="0">
              <a:buNone/>
            </a:pPr>
            <a:r>
              <a:rPr lang="en-US" b="1" dirty="0">
                <a:solidFill>
                  <a:srgbClr val="FF0000"/>
                </a:solidFill>
              </a:rPr>
              <a:t>IT DEPENDS!</a:t>
            </a:r>
          </a:p>
          <a:p>
            <a:pPr marL="0" indent="0">
              <a:buNone/>
            </a:pPr>
            <a:r>
              <a:rPr lang="en-US" dirty="0">
                <a:solidFill>
                  <a:srgbClr val="FF0000"/>
                </a:solidFill>
              </a:rPr>
              <a:t>-If responsive to a CT required/optional FOA = YES!</a:t>
            </a:r>
          </a:p>
          <a:p>
            <a:pPr marL="117475" indent="-117475">
              <a:buNone/>
            </a:pPr>
            <a:r>
              <a:rPr lang="en-US" dirty="0">
                <a:solidFill>
                  <a:srgbClr val="FF0000"/>
                </a:solidFill>
              </a:rPr>
              <a:t>-If responsive to a designated BESH FOA may use a platform other than ClinicalTrials.gov until Sept 2024</a:t>
            </a:r>
          </a:p>
          <a:p>
            <a:pPr marL="0" indent="0">
              <a:buNone/>
            </a:pPr>
            <a:endParaRPr lang="en-US" dirty="0"/>
          </a:p>
          <a:p>
            <a:pPr marL="742950" indent="-742950">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FA825E5-2224-41C8-A768-8751CDAFCC7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69</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6231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E65C-C200-48AD-866D-4DD193B698CD}"/>
              </a:ext>
            </a:extLst>
          </p:cNvPr>
          <p:cNvSpPr>
            <a:spLocks noGrp="1"/>
          </p:cNvSpPr>
          <p:nvPr>
            <p:ph type="title"/>
          </p:nvPr>
        </p:nvSpPr>
        <p:spPr>
          <a:xfrm>
            <a:off x="637478" y="161539"/>
            <a:ext cx="10515600" cy="920130"/>
          </a:xfrm>
        </p:spPr>
        <p:txBody>
          <a:bodyPr/>
          <a:lstStyle/>
          <a:p>
            <a:r>
              <a:rPr lang="en-US" dirty="0"/>
              <a:t>Why do we care?</a:t>
            </a:r>
          </a:p>
        </p:txBody>
      </p:sp>
      <p:sp>
        <p:nvSpPr>
          <p:cNvPr id="3" name="Content Placeholder 2">
            <a:extLst>
              <a:ext uri="{FF2B5EF4-FFF2-40B4-BE49-F238E27FC236}">
                <a16:creationId xmlns:a16="http://schemas.microsoft.com/office/drawing/2014/main" id="{F7511F4B-0C4D-49B7-B6DF-02F44612EAE6}"/>
              </a:ext>
            </a:extLst>
          </p:cNvPr>
          <p:cNvSpPr>
            <a:spLocks noGrp="1"/>
          </p:cNvSpPr>
          <p:nvPr>
            <p:ph idx="1"/>
          </p:nvPr>
        </p:nvSpPr>
        <p:spPr>
          <a:xfrm>
            <a:off x="838200" y="1253330"/>
            <a:ext cx="10515600" cy="5103019"/>
          </a:xfrm>
        </p:spPr>
        <p:txBody>
          <a:bodyPr>
            <a:normAutofit fontScale="85000" lnSpcReduction="10000"/>
          </a:bodyPr>
          <a:lstStyle/>
          <a:p>
            <a:pPr>
              <a:buFont typeface="Wingdings" panose="05000000000000000000" pitchFamily="2" charset="2"/>
              <a:buChar char="§"/>
            </a:pPr>
            <a:r>
              <a:rPr lang="en-US" b="1" dirty="0"/>
              <a:t>CT Specific FOAs</a:t>
            </a:r>
          </a:p>
          <a:p>
            <a:pPr>
              <a:buFont typeface="Wingdings" panose="05000000000000000000" pitchFamily="2" charset="2"/>
              <a:buChar char="§"/>
            </a:pPr>
            <a:r>
              <a:rPr lang="en-US" b="1" dirty="0"/>
              <a:t>Clinical Trials specific requirements </a:t>
            </a:r>
            <a:r>
              <a:rPr lang="en-US" dirty="0"/>
              <a:t>(regulations and NIH policies)</a:t>
            </a:r>
          </a:p>
          <a:p>
            <a:pPr lvl="1">
              <a:buFont typeface="Wingdings" panose="05000000000000000000" pitchFamily="2" charset="2"/>
              <a:buChar char="§"/>
            </a:pPr>
            <a:r>
              <a:rPr lang="en-US" dirty="0"/>
              <a:t>Registration/Results reporting</a:t>
            </a:r>
          </a:p>
          <a:p>
            <a:pPr lvl="1">
              <a:buFont typeface="Wingdings" panose="05000000000000000000" pitchFamily="2" charset="2"/>
              <a:buChar char="§"/>
            </a:pPr>
            <a:r>
              <a:rPr lang="en-US" dirty="0"/>
              <a:t>GCP training for staff</a:t>
            </a:r>
          </a:p>
          <a:p>
            <a:pPr lvl="1">
              <a:buFont typeface="Wingdings" panose="05000000000000000000" pitchFamily="2" charset="2"/>
              <a:buChar char="§"/>
            </a:pPr>
            <a:r>
              <a:rPr lang="en-US" dirty="0"/>
              <a:t>Certain monitoring requirements</a:t>
            </a:r>
          </a:p>
          <a:p>
            <a:pPr lvl="1">
              <a:buFont typeface="Wingdings" panose="05000000000000000000" pitchFamily="2" charset="2"/>
              <a:buChar char="§"/>
            </a:pPr>
            <a:r>
              <a:rPr lang="en-US" dirty="0"/>
              <a:t>Informed consent posting</a:t>
            </a:r>
          </a:p>
          <a:p>
            <a:pPr lvl="1">
              <a:buFont typeface="Wingdings" panose="05000000000000000000" pitchFamily="2" charset="2"/>
              <a:buChar char="§"/>
            </a:pPr>
            <a:r>
              <a:rPr lang="en-US" dirty="0"/>
              <a:t>More</a:t>
            </a:r>
          </a:p>
          <a:p>
            <a:pPr>
              <a:buFont typeface="Wingdings" panose="05000000000000000000" pitchFamily="2" charset="2"/>
              <a:buChar char="§"/>
            </a:pPr>
            <a:r>
              <a:rPr lang="en-US" b="1" dirty="0"/>
              <a:t>Misclassified CT may be withdrawn </a:t>
            </a:r>
            <a:r>
              <a:rPr lang="en-US" dirty="0"/>
              <a:t>prior to review</a:t>
            </a:r>
          </a:p>
        </p:txBody>
      </p:sp>
      <p:sp>
        <p:nvSpPr>
          <p:cNvPr id="4" name="Slide Number Placeholder 3">
            <a:extLst>
              <a:ext uri="{FF2B5EF4-FFF2-40B4-BE49-F238E27FC236}">
                <a16:creationId xmlns:a16="http://schemas.microsoft.com/office/drawing/2014/main" id="{5A4D4F93-E34C-4D1F-B3CA-4CE44BF962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SLIDE</a:t>
            </a:r>
            <a:r>
              <a:rPr kumimoji="0" lang="en-US" sz="1400" b="0" i="0" u="none" strike="noStrike" kern="1200" cap="none" spc="100" normalizeH="0" baseline="0" noProof="0">
                <a:ln>
                  <a:noFill/>
                </a:ln>
                <a:solidFill>
                  <a:prstClr val="white">
                    <a:lumMod val="50000"/>
                  </a:prstClr>
                </a:solidFill>
                <a:effectLst/>
                <a:uLnTx/>
                <a:uFillTx/>
                <a:latin typeface="Roboto light" panose="02000000000000000000" pitchFamily="2" charset="0"/>
                <a:ea typeface="Roboto light" panose="02000000000000000000" pitchFamily="2" charset="0"/>
                <a:cs typeface="Open Sans" panose="020B0606030504020204" pitchFamily="34" charset="0"/>
              </a:rPr>
              <a:t> |</a:t>
            </a:r>
            <a:r>
              <a:rPr kumimoji="0" lang="en-US" sz="1400" b="0" i="0" u="none" strike="noStrike" kern="1200" cap="none" spc="0" normalizeH="0" baseline="0" noProof="0">
                <a:ln>
                  <a:noFill/>
                </a:ln>
                <a:solidFill>
                  <a:srgbClr val="015396"/>
                </a:solidFill>
                <a:effectLst/>
                <a:uLnTx/>
                <a:uFillTx/>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kumimoji="0" lang="en-US" sz="1400" b="0" i="0" u="none" strike="noStrike" kern="1200" cap="none" spc="0" normalizeH="0" baseline="0" noProof="0" smtClean="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015396"/>
              </a:solidFill>
              <a:effectLst/>
              <a:uLnTx/>
              <a:uFillTx/>
              <a:latin typeface="Roboto black" panose="02000000000000000000" pitchFamily="2" charset="0"/>
              <a:ea typeface="Roboto black" panose="02000000000000000000" pitchFamily="2" charset="0"/>
              <a:cs typeface="Open Sans ExtraBold" panose="020B0906030804020204" pitchFamily="34" charset="0"/>
            </a:endParaRPr>
          </a:p>
        </p:txBody>
      </p:sp>
    </p:spTree>
    <p:extLst>
      <p:ext uri="{BB962C8B-B14F-4D97-AF65-F5344CB8AC3E}">
        <p14:creationId xmlns:p14="http://schemas.microsoft.com/office/powerpoint/2010/main" val="30081511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26EE-F55F-43F2-8D22-869B40F2F104}"/>
              </a:ext>
            </a:extLst>
          </p:cNvPr>
          <p:cNvSpPr>
            <a:spLocks noGrp="1"/>
          </p:cNvSpPr>
          <p:nvPr>
            <p:ph type="title"/>
          </p:nvPr>
        </p:nvSpPr>
        <p:spPr>
          <a:xfrm>
            <a:off x="726989" y="111918"/>
            <a:ext cx="10515600" cy="1325563"/>
          </a:xfrm>
        </p:spPr>
        <p:txBody>
          <a:bodyPr/>
          <a:lstStyle/>
          <a:p>
            <a:r>
              <a:rPr lang="en-US" dirty="0"/>
              <a:t>Theoretical Example #2 – discussion </a:t>
            </a:r>
            <a:r>
              <a:rPr lang="en-US" dirty="0">
                <a:solidFill>
                  <a:schemeClr val="bg1"/>
                </a:solidFill>
              </a:rPr>
              <a:t>2</a:t>
            </a:r>
          </a:p>
        </p:txBody>
      </p:sp>
      <p:sp>
        <p:nvSpPr>
          <p:cNvPr id="3" name="Content Placeholder 2">
            <a:extLst>
              <a:ext uri="{FF2B5EF4-FFF2-40B4-BE49-F238E27FC236}">
                <a16:creationId xmlns:a16="http://schemas.microsoft.com/office/drawing/2014/main" id="{BF907BF5-BA9A-4420-AD0A-CD2E5FD1B0E1}"/>
              </a:ext>
            </a:extLst>
          </p:cNvPr>
          <p:cNvSpPr>
            <a:spLocks noGrp="1"/>
          </p:cNvSpPr>
          <p:nvPr>
            <p:ph idx="1"/>
          </p:nvPr>
        </p:nvSpPr>
        <p:spPr>
          <a:xfrm>
            <a:off x="838200" y="1248246"/>
            <a:ext cx="10515600" cy="5062774"/>
          </a:xfrm>
        </p:spPr>
        <p:txBody>
          <a:bodyPr>
            <a:normAutofit fontScale="92500" lnSpcReduction="20000"/>
          </a:bodyPr>
          <a:lstStyle/>
          <a:p>
            <a:pPr marL="0" indent="0">
              <a:buNone/>
            </a:pPr>
            <a:r>
              <a:rPr lang="en-US" b="1" dirty="0"/>
              <a:t>Will the investigators need GCP training?</a:t>
            </a:r>
          </a:p>
          <a:p>
            <a:pPr marL="0" indent="0">
              <a:buNone/>
            </a:pPr>
            <a:r>
              <a:rPr lang="en-US" b="1" dirty="0">
                <a:solidFill>
                  <a:srgbClr val="FF0000"/>
                </a:solidFill>
              </a:rPr>
              <a:t>Yes!  It is a CT!</a:t>
            </a:r>
          </a:p>
          <a:p>
            <a:pPr marL="0" indent="0">
              <a:buNone/>
            </a:pPr>
            <a:r>
              <a:rPr lang="en-US" b="1" dirty="0"/>
              <a:t>Will the investigators need to submit and follow a Data and Safety Monitoring Plan?</a:t>
            </a:r>
          </a:p>
          <a:p>
            <a:pPr marL="0" indent="0">
              <a:buNone/>
            </a:pPr>
            <a:r>
              <a:rPr lang="en-US" b="1" dirty="0">
                <a:solidFill>
                  <a:srgbClr val="FF0000"/>
                </a:solidFill>
              </a:rPr>
              <a:t>Yes! It is a CT!</a:t>
            </a:r>
          </a:p>
          <a:p>
            <a:pPr marL="0" indent="0">
              <a:buNone/>
            </a:pPr>
            <a:r>
              <a:rPr lang="en-US" b="1" dirty="0"/>
              <a:t>Will the investigators need to upload a consent form in ClinicalTrials.gov or Regulations.gov?</a:t>
            </a:r>
          </a:p>
          <a:p>
            <a:pPr marL="0" indent="0">
              <a:buNone/>
            </a:pPr>
            <a:r>
              <a:rPr lang="en-US" b="1" dirty="0">
                <a:solidFill>
                  <a:srgbClr val="FF0000"/>
                </a:solidFill>
              </a:rPr>
              <a:t>Yes! It is a CT!</a:t>
            </a:r>
          </a:p>
          <a:p>
            <a:pPr marL="0" indent="0">
              <a:buNone/>
            </a:pPr>
            <a:endParaRPr lang="en-US" dirty="0">
              <a:solidFill>
                <a:srgbClr val="FF0000"/>
              </a:solidFill>
            </a:endParaRPr>
          </a:p>
          <a:p>
            <a:pPr marL="0" indent="0">
              <a:buNone/>
            </a:pPr>
            <a:endParaRPr lang="en-US" dirty="0"/>
          </a:p>
          <a:p>
            <a:pPr marL="742950" indent="-742950">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FA825E5-2224-41C8-A768-8751CDAFCC7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70</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8615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2B85-B58F-4867-9A61-0C240DE48AE5}"/>
              </a:ext>
            </a:extLst>
          </p:cNvPr>
          <p:cNvSpPr>
            <a:spLocks noGrp="1"/>
          </p:cNvSpPr>
          <p:nvPr>
            <p:ph type="title"/>
          </p:nvPr>
        </p:nvSpPr>
        <p:spPr>
          <a:xfrm>
            <a:off x="838200" y="365125"/>
            <a:ext cx="10515600" cy="1510567"/>
          </a:xfrm>
        </p:spPr>
        <p:txBody>
          <a:bodyPr>
            <a:normAutofit/>
          </a:bodyPr>
          <a:lstStyle/>
          <a:p>
            <a:r>
              <a:rPr lang="en-US" dirty="0"/>
              <a:t>For more information:</a:t>
            </a:r>
            <a:br>
              <a:rPr lang="en-US" dirty="0"/>
            </a:br>
            <a:r>
              <a:rPr lang="en-US" dirty="0">
                <a:hlinkClick r:id="rId2"/>
              </a:rPr>
              <a:t>BESH Webpage</a:t>
            </a:r>
            <a:r>
              <a:rPr lang="en-US" dirty="0"/>
              <a:t>:</a:t>
            </a:r>
          </a:p>
        </p:txBody>
      </p:sp>
      <p:pic>
        <p:nvPicPr>
          <p:cNvPr id="6" name="Content Placeholder 5" descr="The picture is a screen shot of the OER BESH webpage">
            <a:extLst>
              <a:ext uri="{FF2B5EF4-FFF2-40B4-BE49-F238E27FC236}">
                <a16:creationId xmlns:a16="http://schemas.microsoft.com/office/drawing/2014/main" id="{DD4CDE1B-F961-404A-8047-3D1F8D37E602}"/>
              </a:ext>
            </a:extLst>
          </p:cNvPr>
          <p:cNvPicPr>
            <a:picLocks noGrp="1" noChangeAspect="1"/>
          </p:cNvPicPr>
          <p:nvPr>
            <p:ph idx="1"/>
          </p:nvPr>
        </p:nvPicPr>
        <p:blipFill>
          <a:blip r:embed="rId3"/>
          <a:stretch>
            <a:fillRect/>
          </a:stretch>
        </p:blipFill>
        <p:spPr>
          <a:xfrm>
            <a:off x="1430215" y="2041002"/>
            <a:ext cx="8417170" cy="4095451"/>
          </a:xfrm>
        </p:spPr>
      </p:pic>
      <p:sp>
        <p:nvSpPr>
          <p:cNvPr id="4" name="Slide Number Placeholder 3">
            <a:extLst>
              <a:ext uri="{FF2B5EF4-FFF2-40B4-BE49-F238E27FC236}">
                <a16:creationId xmlns:a16="http://schemas.microsoft.com/office/drawing/2014/main" id="{FBC7DAB0-8F10-409F-AC85-E736CF7C30A8}"/>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71</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50425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50EF34-8384-4CC2-9A12-78C0E796FAB5}"/>
              </a:ext>
              <a:ext uri="{C183D7F6-B498-43B3-948B-1728B52AA6E4}">
                <adec:decorative xmlns:adec="http://schemas.microsoft.com/office/drawing/2017/decorative" val="1"/>
              </a:ext>
            </a:extLst>
          </p:cNvPr>
          <p:cNvSpPr/>
          <p:nvPr/>
        </p:nvSpPr>
        <p:spPr>
          <a:xfrm>
            <a:off x="2477187" y="437539"/>
            <a:ext cx="6854397" cy="383557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sz="1800" b="1" dirty="0">
              <a:solidFill>
                <a:srgbClr val="0F7FC9"/>
              </a:solidFill>
            </a:endParaRPr>
          </a:p>
        </p:txBody>
      </p:sp>
      <p:sp>
        <p:nvSpPr>
          <p:cNvPr id="7" name="Title 6">
            <a:extLst>
              <a:ext uri="{FF2B5EF4-FFF2-40B4-BE49-F238E27FC236}">
                <a16:creationId xmlns:a16="http://schemas.microsoft.com/office/drawing/2014/main" id="{10EBB80B-AC01-44BF-BE6B-C2945C5AA63E}"/>
              </a:ext>
            </a:extLst>
          </p:cNvPr>
          <p:cNvSpPr>
            <a:spLocks noGrp="1"/>
          </p:cNvSpPr>
          <p:nvPr>
            <p:ph type="title" idx="4294967295"/>
          </p:nvPr>
        </p:nvSpPr>
        <p:spPr>
          <a:xfrm>
            <a:off x="3747882" y="1625770"/>
            <a:ext cx="4051751"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Resources</a:t>
            </a:r>
          </a:p>
        </p:txBody>
      </p:sp>
      <p:sp>
        <p:nvSpPr>
          <p:cNvPr id="4" name="Slide Number Placeholder 3">
            <a:extLst>
              <a:ext uri="{FF2B5EF4-FFF2-40B4-BE49-F238E27FC236}">
                <a16:creationId xmlns:a16="http://schemas.microsoft.com/office/drawing/2014/main" id="{B0884216-4664-4C09-B998-8281DC46F9D2}"/>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72</a:t>
            </a:fld>
            <a:endParaRPr lang="en-US" dirty="0">
              <a:latin typeface="Roboto black" panose="02000000000000000000" pitchFamily="2" charset="0"/>
              <a:ea typeface="Roboto black" panose="02000000000000000000" pitchFamily="2" charset="0"/>
            </a:endParaRPr>
          </a:p>
        </p:txBody>
      </p:sp>
      <p:sp>
        <p:nvSpPr>
          <p:cNvPr id="3" name="TextBox 2">
            <a:extLst>
              <a:ext uri="{FF2B5EF4-FFF2-40B4-BE49-F238E27FC236}">
                <a16:creationId xmlns:a16="http://schemas.microsoft.com/office/drawing/2014/main" id="{C806D072-C77F-42D4-8B96-0B8EC8BE3948}"/>
              </a:ext>
            </a:extLst>
          </p:cNvPr>
          <p:cNvSpPr txBox="1"/>
          <p:nvPr/>
        </p:nvSpPr>
        <p:spPr>
          <a:xfrm>
            <a:off x="2511512" y="4757934"/>
            <a:ext cx="6820072" cy="769441"/>
          </a:xfrm>
          <a:prstGeom prst="rect">
            <a:avLst/>
          </a:prstGeom>
          <a:noFill/>
        </p:spPr>
        <p:txBody>
          <a:bodyPr wrap="none" rtlCol="0">
            <a:spAutoFit/>
          </a:bodyPr>
          <a:lstStyle/>
          <a:p>
            <a:r>
              <a:rPr lang="en-US" sz="4400" dirty="0">
                <a:hlinkClick r:id="rId2"/>
              </a:rPr>
              <a:t>Seminar Resource Document</a:t>
            </a:r>
            <a:endParaRPr lang="en-US" sz="4400" dirty="0"/>
          </a:p>
        </p:txBody>
      </p:sp>
    </p:spTree>
    <p:extLst>
      <p:ext uri="{BB962C8B-B14F-4D97-AF65-F5344CB8AC3E}">
        <p14:creationId xmlns:p14="http://schemas.microsoft.com/office/powerpoint/2010/main" val="1659009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0240-68E9-41B5-8874-D45F180E5EB5}"/>
              </a:ext>
            </a:extLst>
          </p:cNvPr>
          <p:cNvSpPr>
            <a:spLocks noGrp="1"/>
          </p:cNvSpPr>
          <p:nvPr>
            <p:ph type="title"/>
          </p:nvPr>
        </p:nvSpPr>
        <p:spPr>
          <a:xfrm>
            <a:off x="739346" y="136525"/>
            <a:ext cx="10515600" cy="784053"/>
          </a:xfrm>
        </p:spPr>
        <p:txBody>
          <a:bodyPr/>
          <a:lstStyle/>
          <a:p>
            <a:r>
              <a:rPr lang="en-US" dirty="0"/>
              <a:t>Resources for Investigators</a:t>
            </a:r>
          </a:p>
        </p:txBody>
      </p:sp>
      <p:sp>
        <p:nvSpPr>
          <p:cNvPr id="3" name="Content Placeholder 2">
            <a:extLst>
              <a:ext uri="{FF2B5EF4-FFF2-40B4-BE49-F238E27FC236}">
                <a16:creationId xmlns:a16="http://schemas.microsoft.com/office/drawing/2014/main" id="{D662D513-05DB-4A10-9759-B697BAC21BCB}"/>
              </a:ext>
            </a:extLst>
          </p:cNvPr>
          <p:cNvSpPr>
            <a:spLocks noGrp="1"/>
          </p:cNvSpPr>
          <p:nvPr>
            <p:ph idx="1"/>
          </p:nvPr>
        </p:nvSpPr>
        <p:spPr>
          <a:xfrm>
            <a:off x="838200" y="1094867"/>
            <a:ext cx="10515600" cy="5261484"/>
          </a:xfrm>
        </p:spPr>
        <p:txBody>
          <a:bodyPr>
            <a:normAutofit/>
          </a:bodyPr>
          <a:lstStyle/>
          <a:p>
            <a:r>
              <a:rPr lang="en-US" sz="3400" b="1" dirty="0"/>
              <a:t>NIH Definition of CT: </a:t>
            </a:r>
            <a:r>
              <a:rPr lang="en-US" sz="3400" b="1"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2"/>
              </a:rPr>
              <a:t>NOT-OD-15-015</a:t>
            </a:r>
            <a:endParaRPr lang="en-US" sz="3400" b="1"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endParaRPr>
          </a:p>
          <a:p>
            <a:r>
              <a:rPr lang="en-US" sz="3400" b="1" dirty="0">
                <a:hlinkClick r:id="rId3"/>
              </a:rPr>
              <a:t>NIH Clinical Trials Website </a:t>
            </a:r>
            <a:endParaRPr lang="en-US" sz="3400" b="1" dirty="0"/>
          </a:p>
          <a:p>
            <a:r>
              <a:rPr lang="en-US" sz="3400" b="1" dirty="0">
                <a:hlinkClick r:id="rId4"/>
              </a:rPr>
              <a:t>Clinical Trial Decision Tool</a:t>
            </a:r>
            <a:endParaRPr lang="en-US" sz="3400" b="1" dirty="0"/>
          </a:p>
          <a:p>
            <a:r>
              <a:rPr lang="en-US" sz="3400" b="1" dirty="0">
                <a:hlinkClick r:id="rId5"/>
              </a:rPr>
              <a:t>BESH Website</a:t>
            </a:r>
          </a:p>
          <a:p>
            <a:r>
              <a:rPr lang="en-US" sz="3400" b="1" dirty="0"/>
              <a:t>BESH Registration and Results Reporting </a:t>
            </a:r>
            <a:r>
              <a:rPr lang="en-US" sz="3400" b="1" dirty="0" err="1"/>
              <a:t>Flexibiities</a:t>
            </a:r>
            <a:r>
              <a:rPr lang="en-US" sz="3400" b="1" dirty="0"/>
              <a:t>: </a:t>
            </a:r>
            <a:r>
              <a:rPr lang="en-US" sz="3400" b="1" dirty="0">
                <a:hlinkClick r:id="rId6"/>
              </a:rPr>
              <a:t>NOT-OD-22-205</a:t>
            </a:r>
            <a:endParaRPr lang="en-US" sz="3400" b="1" dirty="0"/>
          </a:p>
          <a:p>
            <a:r>
              <a:rPr lang="en-US" sz="3400" b="1" dirty="0">
                <a:hlinkClick r:id="rId7"/>
              </a:rPr>
              <a:t>All About Grants BESH Podcast</a:t>
            </a:r>
            <a:endParaRPr lang="en-US" sz="3400" b="1" dirty="0"/>
          </a:p>
        </p:txBody>
      </p:sp>
      <p:sp>
        <p:nvSpPr>
          <p:cNvPr id="4" name="Slide Number Placeholder 3">
            <a:extLst>
              <a:ext uri="{FF2B5EF4-FFF2-40B4-BE49-F238E27FC236}">
                <a16:creationId xmlns:a16="http://schemas.microsoft.com/office/drawing/2014/main" id="{00304097-9355-44E3-8F2D-D4B0ECB70442}"/>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73</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854649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9866-550F-4BEA-A9FB-780314E7B41D}"/>
              </a:ext>
            </a:extLst>
          </p:cNvPr>
          <p:cNvSpPr>
            <a:spLocks noGrp="1"/>
          </p:cNvSpPr>
          <p:nvPr>
            <p:ph type="title"/>
          </p:nvPr>
        </p:nvSpPr>
        <p:spPr>
          <a:xfrm>
            <a:off x="697523" y="-611"/>
            <a:ext cx="10515600" cy="844673"/>
          </a:xfrm>
        </p:spPr>
        <p:txBody>
          <a:bodyPr/>
          <a:lstStyle/>
          <a:p>
            <a:r>
              <a:rPr lang="en-US" dirty="0"/>
              <a:t>Resources for Investigators</a:t>
            </a:r>
            <a:r>
              <a:rPr lang="en-US" dirty="0">
                <a:solidFill>
                  <a:schemeClr val="bg1"/>
                </a:solidFill>
              </a:rPr>
              <a:t>.2</a:t>
            </a:r>
          </a:p>
        </p:txBody>
      </p:sp>
      <p:sp>
        <p:nvSpPr>
          <p:cNvPr id="3" name="Content Placeholder 2">
            <a:extLst>
              <a:ext uri="{FF2B5EF4-FFF2-40B4-BE49-F238E27FC236}">
                <a16:creationId xmlns:a16="http://schemas.microsoft.com/office/drawing/2014/main" id="{F077ECFC-8362-4DDC-AD57-448C12B6A0B3}"/>
              </a:ext>
            </a:extLst>
          </p:cNvPr>
          <p:cNvSpPr>
            <a:spLocks noGrp="1"/>
          </p:cNvSpPr>
          <p:nvPr>
            <p:ph idx="1"/>
          </p:nvPr>
        </p:nvSpPr>
        <p:spPr>
          <a:xfrm>
            <a:off x="697523" y="807357"/>
            <a:ext cx="10515600" cy="5814507"/>
          </a:xfrm>
        </p:spPr>
        <p:txBody>
          <a:bodyPr>
            <a:normAutofit fontScale="77500" lnSpcReduction="20000"/>
          </a:bodyPr>
          <a:lstStyle/>
          <a:p>
            <a:r>
              <a:rPr lang="en-US" sz="4400" b="1" dirty="0">
                <a:latin typeface="Roboto" panose="02000000000000000000" pitchFamily="2" charset="0"/>
                <a:ea typeface="Roboto" panose="02000000000000000000" pitchFamily="2" charset="0"/>
              </a:rPr>
              <a:t>CT FOA Policy: </a:t>
            </a:r>
            <a:r>
              <a:rPr lang="en-US" sz="4400" b="1" dirty="0">
                <a:solidFill>
                  <a:srgbClr val="0563C1"/>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NOT-OD-17-043</a:t>
            </a:r>
            <a:endParaRPr lang="en-US" sz="4400" b="1" dirty="0">
              <a:solidFill>
                <a:srgbClr val="0563C1"/>
              </a:solidFill>
              <a:latin typeface="Roboto" panose="02000000000000000000" pitchFamily="2" charset="0"/>
              <a:ea typeface="Roboto" panose="02000000000000000000" pitchFamily="2" charset="0"/>
            </a:endParaRPr>
          </a:p>
          <a:p>
            <a:r>
              <a:rPr kumimoji="0" lang="en-US" sz="4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charset="0"/>
                <a:hlinkClick r:id="rId3"/>
              </a:rPr>
              <a:t>Table of FOA Types</a:t>
            </a:r>
            <a:endParaRPr kumimoji="0" lang="en-US" sz="44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charset="0"/>
            </a:endParaRPr>
          </a:p>
          <a:p>
            <a:r>
              <a:rPr lang="en-US" sz="4400" b="1" kern="0" dirty="0">
                <a:solidFill>
                  <a:srgbClr val="000000"/>
                </a:solidFill>
                <a:latin typeface="Roboto" panose="02000000000000000000" pitchFamily="2" charset="0"/>
                <a:ea typeface="Roboto" panose="02000000000000000000" pitchFamily="2" charset="0"/>
                <a:cs typeface="Arial" charset="0"/>
              </a:rPr>
              <a:t>GCP Training Policy:  </a:t>
            </a:r>
            <a:r>
              <a:rPr lang="en-US" sz="4400" b="1" dirty="0">
                <a:latin typeface="Roboto" panose="02000000000000000000" pitchFamily="2" charset="0"/>
                <a:ea typeface="Roboto" panose="02000000000000000000" pitchFamily="2" charset="0"/>
                <a:hlinkClick r:id="rId4"/>
              </a:rPr>
              <a:t>NOT-OD-16-148</a:t>
            </a:r>
            <a:endParaRPr lang="en-US" sz="4400" b="1" dirty="0">
              <a:latin typeface="Roboto" panose="02000000000000000000" pitchFamily="2" charset="0"/>
              <a:ea typeface="Roboto" panose="02000000000000000000" pitchFamily="2" charset="0"/>
            </a:endParaRPr>
          </a:p>
          <a:p>
            <a:r>
              <a:rPr lang="en-US" sz="4400" b="1" dirty="0">
                <a:latin typeface="Roboto" panose="02000000000000000000" pitchFamily="2" charset="0"/>
                <a:ea typeface="Roboto" panose="02000000000000000000" pitchFamily="2" charset="0"/>
                <a:hlinkClick r:id="rId5"/>
              </a:rPr>
              <a:t>NIH Grants and Funding GCP webpage</a:t>
            </a:r>
            <a:endParaRPr lang="en-US" sz="4400" b="1" dirty="0">
              <a:latin typeface="Roboto" panose="02000000000000000000" pitchFamily="2" charset="0"/>
              <a:ea typeface="Roboto" panose="02000000000000000000" pitchFamily="2" charset="0"/>
            </a:endParaRPr>
          </a:p>
          <a:p>
            <a:r>
              <a:rPr lang="en-US" sz="4400" b="1" dirty="0">
                <a:latin typeface="Roboto" panose="02000000000000000000" pitchFamily="2" charset="0"/>
                <a:ea typeface="Roboto" panose="02000000000000000000" pitchFamily="2" charset="0"/>
              </a:rPr>
              <a:t>International Conference on </a:t>
            </a:r>
            <a:r>
              <a:rPr lang="en-US" sz="4400" b="1" dirty="0" err="1">
                <a:latin typeface="Roboto" panose="02000000000000000000" pitchFamily="2" charset="0"/>
                <a:ea typeface="Roboto" panose="02000000000000000000" pitchFamily="2" charset="0"/>
              </a:rPr>
              <a:t>Harmonisation</a:t>
            </a:r>
            <a:r>
              <a:rPr lang="en-US" sz="4400" b="1" dirty="0">
                <a:latin typeface="Roboto" panose="02000000000000000000" pitchFamily="2" charset="0"/>
                <a:ea typeface="Roboto" panose="02000000000000000000" pitchFamily="2" charset="0"/>
              </a:rPr>
              <a:t> </a:t>
            </a:r>
            <a:r>
              <a:rPr lang="en-US" sz="4400" b="1" dirty="0">
                <a:latin typeface="Roboto" panose="02000000000000000000" pitchFamily="2" charset="0"/>
                <a:ea typeface="Roboto" panose="02000000000000000000" pitchFamily="2" charset="0"/>
                <a:hlinkClick r:id="rId6"/>
              </a:rPr>
              <a:t>(ICH) E6 (R2)</a:t>
            </a:r>
            <a:endParaRPr lang="en-US" sz="4400" b="1" dirty="0">
              <a:latin typeface="Roboto" panose="02000000000000000000" pitchFamily="2" charset="0"/>
              <a:ea typeface="Roboto" panose="02000000000000000000" pitchFamily="2" charset="0"/>
            </a:endParaRPr>
          </a:p>
          <a:p>
            <a:pPr>
              <a:buFont typeface="Wingdings" panose="05000000000000000000" pitchFamily="2" charset="2"/>
              <a:buChar char="§"/>
            </a:pPr>
            <a:r>
              <a:rPr lang="en-US" sz="4400" b="1" dirty="0">
                <a:latin typeface="Roboto" panose="02000000000000000000" pitchFamily="2" charset="0"/>
                <a:ea typeface="Roboto" panose="02000000000000000000" pitchFamily="2" charset="0"/>
              </a:rPr>
              <a:t>Free GCP trainings at NIH: </a:t>
            </a:r>
          </a:p>
          <a:p>
            <a:pPr lvl="1">
              <a:buFont typeface="Wingdings" panose="05000000000000000000" pitchFamily="2" charset="2"/>
              <a:buChar char="§"/>
            </a:pPr>
            <a:r>
              <a:rPr lang="en-US" sz="3400" b="1" i="0" u="sng" dirty="0">
                <a:effectLst/>
                <a:latin typeface="Roboto" panose="02000000000000000000" pitchFamily="2" charset="0"/>
                <a:ea typeface="Roboto" panose="02000000000000000000" pitchFamily="2" charset="0"/>
                <a:hlinkClick r:id="rId7"/>
              </a:rPr>
              <a:t>Good Clinical Practice Learning Center</a:t>
            </a:r>
            <a:r>
              <a:rPr lang="en-US" sz="3400" b="1" i="0" dirty="0">
                <a:effectLst/>
                <a:latin typeface="Roboto" panose="02000000000000000000" pitchFamily="2" charset="0"/>
                <a:ea typeface="Roboto" panose="02000000000000000000" pitchFamily="2" charset="0"/>
              </a:rPr>
              <a:t> (NIAID)</a:t>
            </a:r>
          </a:p>
          <a:p>
            <a:pPr lvl="1">
              <a:buFont typeface="Wingdings" panose="05000000000000000000" pitchFamily="2" charset="2"/>
              <a:buChar char="§"/>
            </a:pPr>
            <a:r>
              <a:rPr lang="en-US" sz="3400" b="1" i="0" u="none" strike="noStrike" dirty="0">
                <a:effectLst/>
                <a:latin typeface="Roboto" panose="02000000000000000000" pitchFamily="2" charset="0"/>
                <a:ea typeface="Roboto" panose="02000000000000000000" pitchFamily="2" charset="0"/>
                <a:hlinkClick r:id="rId8"/>
              </a:rPr>
              <a:t>Good Clinical Practice Course</a:t>
            </a:r>
            <a:r>
              <a:rPr lang="en-US" sz="3400" b="1" i="0" dirty="0">
                <a:effectLst/>
                <a:latin typeface="Roboto" panose="02000000000000000000" pitchFamily="2" charset="0"/>
                <a:ea typeface="Roboto" panose="02000000000000000000" pitchFamily="2" charset="0"/>
              </a:rPr>
              <a:t> (NIDA)</a:t>
            </a:r>
          </a:p>
          <a:p>
            <a:pPr lvl="1">
              <a:buFont typeface="Wingdings" panose="05000000000000000000" pitchFamily="2" charset="2"/>
              <a:buChar char="§"/>
            </a:pPr>
            <a:r>
              <a:rPr lang="en-US" sz="3400" b="1" i="0" dirty="0">
                <a:effectLst/>
                <a:latin typeface="Roboto" panose="02000000000000000000" pitchFamily="2" charset="0"/>
                <a:ea typeface="Roboto" panose="02000000000000000000" pitchFamily="2" charset="0"/>
              </a:rPr>
              <a:t>Good Clinical Practice in Social &amp; Behavioral Research (NCATS/OBSSR): NIH researchers</a:t>
            </a:r>
            <a:r>
              <a:rPr lang="en-US" sz="3400" b="1" dirty="0">
                <a:latin typeface="Roboto" panose="02000000000000000000" pitchFamily="2" charset="0"/>
                <a:ea typeface="Roboto" panose="02000000000000000000" pitchFamily="2" charset="0"/>
              </a:rPr>
              <a:t> </a:t>
            </a:r>
            <a:r>
              <a:rPr lang="en-US" sz="3400" b="1" i="0" dirty="0">
                <a:effectLst/>
                <a:latin typeface="Roboto" panose="02000000000000000000" pitchFamily="2" charset="0"/>
                <a:ea typeface="Roboto" panose="02000000000000000000" pitchFamily="2" charset="0"/>
              </a:rPr>
              <a:t> </a:t>
            </a:r>
            <a:r>
              <a:rPr lang="en-US" sz="3400" b="1" i="0" u="none" strike="noStrike" dirty="0">
                <a:effectLst/>
                <a:latin typeface="Roboto" panose="02000000000000000000" pitchFamily="2" charset="0"/>
                <a:ea typeface="Roboto" panose="02000000000000000000" pitchFamily="2" charset="0"/>
                <a:hlinkClick r:id="rId9"/>
              </a:rPr>
              <a:t>click here</a:t>
            </a:r>
            <a:endParaRPr lang="en-US" sz="3400" b="1" i="0" u="none" strike="noStrike" dirty="0">
              <a:effectLst/>
              <a:latin typeface="Roboto" panose="02000000000000000000" pitchFamily="2" charset="0"/>
              <a:ea typeface="Roboto" panose="02000000000000000000" pitchFamily="2" charset="0"/>
            </a:endParaRPr>
          </a:p>
          <a:p>
            <a:endParaRPr lang="en-US" sz="4000" b="1" dirty="0">
              <a:latin typeface="Roboto" panose="02000000000000000000" pitchFamily="2" charset="0"/>
              <a:ea typeface="Roboto" panose="02000000000000000000" pitchFamily="2" charset="0"/>
            </a:endParaRPr>
          </a:p>
          <a:p>
            <a:endParaRPr lang="en-US" sz="4000" b="1" dirty="0">
              <a:latin typeface="Roboto" panose="02000000000000000000" pitchFamily="2" charset="0"/>
              <a:ea typeface="Roboto" panose="02000000000000000000" pitchFamily="2" charset="0"/>
            </a:endParaRPr>
          </a:p>
          <a:p>
            <a:endParaRPr lang="en-US" dirty="0"/>
          </a:p>
          <a:p>
            <a:endParaRPr lang="en-US" sz="4000" dirty="0">
              <a:latin typeface="Roboto" panose="02000000000000000000" pitchFamily="2" charset="0"/>
              <a:ea typeface="Roboto" panose="02000000000000000000" pitchFamily="2" charset="0"/>
            </a:endParaRPr>
          </a:p>
          <a:p>
            <a:endParaRPr lang="en-US" sz="4000" dirty="0">
              <a:solidFill>
                <a:srgbClr val="0563C1"/>
              </a:solidFill>
              <a:latin typeface="Roboto" panose="02000000000000000000" pitchFamily="2" charset="0"/>
              <a:ea typeface="Roboto" panose="02000000000000000000" pitchFamily="2" charset="0"/>
            </a:endParaRPr>
          </a:p>
          <a:p>
            <a:endParaRPr lang="en-US" sz="4000" dirty="0">
              <a:solidFill>
                <a:srgbClr val="0563C1"/>
              </a:solidFill>
              <a:latin typeface="Roboto" panose="02000000000000000000" pitchFamily="2" charset="0"/>
              <a:ea typeface="Roboto" panose="02000000000000000000" pitchFamily="2" charset="0"/>
            </a:endParaRPr>
          </a:p>
          <a:p>
            <a:endParaRPr lang="en-US" sz="4000" dirty="0">
              <a:latin typeface="Roboto" panose="02000000000000000000" pitchFamily="2" charset="0"/>
              <a:ea typeface="Roboto" panose="02000000000000000000" pitchFamily="2" charset="0"/>
            </a:endParaRPr>
          </a:p>
          <a:p>
            <a:endParaRPr lang="en-US" dirty="0"/>
          </a:p>
        </p:txBody>
      </p:sp>
      <p:sp>
        <p:nvSpPr>
          <p:cNvPr id="4" name="Slide Number Placeholder 3">
            <a:extLst>
              <a:ext uri="{FF2B5EF4-FFF2-40B4-BE49-F238E27FC236}">
                <a16:creationId xmlns:a16="http://schemas.microsoft.com/office/drawing/2014/main" id="{7735426A-450C-48FA-B274-42537B85E23C}"/>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74</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632798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9866-550F-4BEA-A9FB-780314E7B41D}"/>
              </a:ext>
            </a:extLst>
          </p:cNvPr>
          <p:cNvSpPr>
            <a:spLocks noGrp="1"/>
          </p:cNvSpPr>
          <p:nvPr>
            <p:ph type="title"/>
          </p:nvPr>
        </p:nvSpPr>
        <p:spPr>
          <a:xfrm>
            <a:off x="566895" y="238858"/>
            <a:ext cx="10515600" cy="663191"/>
          </a:xfrm>
        </p:spPr>
        <p:txBody>
          <a:bodyPr>
            <a:normAutofit fontScale="90000"/>
          </a:bodyPr>
          <a:lstStyle/>
          <a:p>
            <a:r>
              <a:rPr lang="en-US" dirty="0"/>
              <a:t>Resources for Investigators</a:t>
            </a:r>
            <a:r>
              <a:rPr lang="en-US" dirty="0">
                <a:solidFill>
                  <a:schemeClr val="bg1"/>
                </a:solidFill>
              </a:rPr>
              <a:t>.3</a:t>
            </a:r>
          </a:p>
        </p:txBody>
      </p:sp>
      <p:sp>
        <p:nvSpPr>
          <p:cNvPr id="3" name="Content Placeholder 2">
            <a:extLst>
              <a:ext uri="{FF2B5EF4-FFF2-40B4-BE49-F238E27FC236}">
                <a16:creationId xmlns:a16="http://schemas.microsoft.com/office/drawing/2014/main" id="{F077ECFC-8362-4DDC-AD57-448C12B6A0B3}"/>
              </a:ext>
            </a:extLst>
          </p:cNvPr>
          <p:cNvSpPr>
            <a:spLocks noGrp="1"/>
          </p:cNvSpPr>
          <p:nvPr>
            <p:ph idx="1"/>
          </p:nvPr>
        </p:nvSpPr>
        <p:spPr>
          <a:xfrm>
            <a:off x="838200" y="1061950"/>
            <a:ext cx="10515600" cy="5499624"/>
          </a:xfrm>
        </p:spPr>
        <p:txBody>
          <a:bodyPr>
            <a:normAutofit fontScale="85000" lnSpcReduction="10000"/>
          </a:bodyPr>
          <a:lstStyle/>
          <a:p>
            <a:pPr>
              <a:spcBef>
                <a:spcPts val="600"/>
              </a:spcBef>
              <a:buFont typeface="Wingdings" panose="05000000000000000000" pitchFamily="2" charset="2"/>
              <a:buChar char="§"/>
            </a:pPr>
            <a:r>
              <a:rPr lang="en-US" sz="3300" b="1" dirty="0"/>
              <a:t>Policy Notices regarding Data and Safety Monitoring: </a:t>
            </a:r>
            <a:r>
              <a:rPr lang="en-US" sz="3300" b="1" dirty="0">
                <a:solidFill>
                  <a:schemeClr val="accent1"/>
                </a:solidFill>
                <a:hlinkClick r:id="rId2">
                  <a:extLst>
                    <a:ext uri="{A12FA001-AC4F-418D-AE19-62706E023703}">
                      <ahyp:hlinkClr xmlns:ahyp="http://schemas.microsoft.com/office/drawing/2018/hyperlinkcolor" val="tx"/>
                    </a:ext>
                  </a:extLst>
                </a:hlinkClick>
              </a:rPr>
              <a:t>NOT-98-084</a:t>
            </a:r>
            <a:r>
              <a:rPr lang="en-US" sz="3300" b="1" dirty="0"/>
              <a:t> &amp; </a:t>
            </a:r>
            <a:r>
              <a:rPr lang="en-US" sz="3300" b="1" i="0" u="none" strike="noStrike" dirty="0">
                <a:solidFill>
                  <a:srgbClr val="337AB7"/>
                </a:solidFill>
                <a:effectLst/>
                <a:latin typeface="Roboto" panose="02000000000000000000" pitchFamily="2" charset="0"/>
                <a:ea typeface="Roboto" panose="02000000000000000000" pitchFamily="2" charset="0"/>
                <a:hlinkClick r:id="rId3"/>
              </a:rPr>
              <a:t>NOT-OD-00-038 </a:t>
            </a:r>
            <a:endParaRPr lang="en-US" sz="3300" b="1" i="0" u="none" strike="noStrike" dirty="0">
              <a:solidFill>
                <a:srgbClr val="337AB7"/>
              </a:solidFill>
              <a:effectLst/>
              <a:latin typeface="Roboto" panose="02000000000000000000" pitchFamily="2" charset="0"/>
              <a:ea typeface="Roboto" panose="02000000000000000000" pitchFamily="2" charset="0"/>
            </a:endParaRPr>
          </a:p>
          <a:p>
            <a:pPr>
              <a:spcBef>
                <a:spcPts val="600"/>
              </a:spcBef>
              <a:buFont typeface="Wingdings" panose="05000000000000000000" pitchFamily="2" charset="2"/>
              <a:buChar char="§"/>
            </a:pPr>
            <a:r>
              <a:rPr lang="en-US" sz="3300" b="1" dirty="0">
                <a:ea typeface="Roboto" panose="020B0604020202020204" charset="0"/>
                <a:hlinkClick r:id="rId4"/>
              </a:rPr>
              <a:t>NIH Grants Website on Data and Safety Monitoring</a:t>
            </a:r>
            <a:endParaRPr lang="en-US" sz="3300" b="1" dirty="0">
              <a:ea typeface="Roboto" panose="020B0604020202020204" charset="0"/>
            </a:endParaRPr>
          </a:p>
          <a:p>
            <a:pPr>
              <a:spcBef>
                <a:spcPts val="600"/>
              </a:spcBef>
              <a:buFont typeface="Wingdings" panose="05000000000000000000" pitchFamily="2" charset="2"/>
              <a:buChar char="§"/>
            </a:pPr>
            <a:r>
              <a:rPr lang="en-US" sz="3300" b="1" dirty="0">
                <a:solidFill>
                  <a:schemeClr val="accent2"/>
                </a:solidFill>
                <a:hlinkClick r:id="rId5">
                  <a:extLst>
                    <a:ext uri="{A12FA001-AC4F-418D-AE19-62706E023703}">
                      <ahyp:hlinkClr xmlns:ahyp="http://schemas.microsoft.com/office/drawing/2018/hyperlinkcolor" val="tx"/>
                    </a:ext>
                  </a:extLst>
                </a:hlinkClick>
              </a:rPr>
              <a:t>FDA guidance DSMB</a:t>
            </a:r>
            <a:endParaRPr lang="en-US" sz="3300" b="1" dirty="0">
              <a:solidFill>
                <a:schemeClr val="accent2"/>
              </a:solidFill>
            </a:endParaRPr>
          </a:p>
          <a:p>
            <a:pPr>
              <a:buFont typeface="Wingdings" panose="05000000000000000000" pitchFamily="2" charset="2"/>
              <a:buChar char="§"/>
            </a:pPr>
            <a:r>
              <a:rPr lang="en-US" sz="3300" b="1" dirty="0"/>
              <a:t>Policy regarding ClinicalTrials.gov registration/reporting; </a:t>
            </a:r>
            <a:r>
              <a:rPr lang="en-US" sz="3300" b="1" dirty="0">
                <a:hlinkClick r:id="rId6"/>
              </a:rPr>
              <a:t>NOT-OD-16-149</a:t>
            </a:r>
            <a:endParaRPr lang="en-US" sz="3300" b="1" dirty="0"/>
          </a:p>
          <a:p>
            <a:pPr>
              <a:buFont typeface="Wingdings" panose="05000000000000000000" pitchFamily="2" charset="2"/>
              <a:buChar char="§"/>
            </a:pPr>
            <a:r>
              <a:rPr lang="en-US" sz="3300" b="1" dirty="0"/>
              <a:t>Related links re CT registration/reporting:  statutory (section 402(j) of Public Health Services Act as amended by </a:t>
            </a:r>
            <a:r>
              <a:rPr lang="en-US" sz="3300" b="1" dirty="0">
                <a:hlinkClick r:id="rId7"/>
              </a:rPr>
              <a:t>FDAAA</a:t>
            </a:r>
            <a:r>
              <a:rPr lang="en-US" sz="3300" b="1" dirty="0"/>
              <a:t>) and Regulatory:  </a:t>
            </a:r>
            <a:r>
              <a:rPr lang="en-US" sz="3300" b="1" dirty="0">
                <a:hlinkClick r:id="rId8"/>
              </a:rPr>
              <a:t>42CFR Part 11</a:t>
            </a:r>
            <a:endParaRPr lang="en-US" sz="3300" b="1" dirty="0"/>
          </a:p>
          <a:p>
            <a:pPr>
              <a:buFont typeface="Wingdings" panose="05000000000000000000" pitchFamily="2" charset="2"/>
              <a:buChar char="§"/>
            </a:pPr>
            <a:r>
              <a:rPr lang="en-US" sz="3300" b="1" dirty="0">
                <a:hlinkClick r:id="rId9"/>
              </a:rPr>
              <a:t>ClinicalTrials.gov</a:t>
            </a:r>
            <a:endParaRPr lang="en-US" sz="3300" b="1" dirty="0"/>
          </a:p>
          <a:p>
            <a:pPr>
              <a:buFont typeface="Wingdings" panose="05000000000000000000" pitchFamily="2" charset="2"/>
              <a:buChar char="§"/>
            </a:pPr>
            <a:r>
              <a:rPr lang="en-US" sz="3300" b="1" dirty="0">
                <a:hlinkClick r:id="rId10"/>
              </a:rPr>
              <a:t>NIH Grants Website: CT registration and results reporting</a:t>
            </a:r>
            <a:endParaRPr lang="en-US" sz="3300" b="1" dirty="0"/>
          </a:p>
          <a:p>
            <a:pPr marL="0" indent="0">
              <a:buNone/>
            </a:pPr>
            <a:endParaRPr lang="en-US" sz="3300" b="1" dirty="0"/>
          </a:p>
          <a:p>
            <a:pPr>
              <a:spcBef>
                <a:spcPts val="600"/>
              </a:spcBef>
              <a:buFont typeface="Wingdings" panose="05000000000000000000" pitchFamily="2" charset="2"/>
              <a:buChar char="§"/>
            </a:pPr>
            <a:endParaRPr lang="en-US" sz="4000" b="1" dirty="0">
              <a:solidFill>
                <a:schemeClr val="accent2"/>
              </a:solidFill>
            </a:endParaRPr>
          </a:p>
          <a:p>
            <a:pPr>
              <a:spcBef>
                <a:spcPts val="600"/>
              </a:spcBef>
              <a:buFont typeface="Wingdings" panose="05000000000000000000" pitchFamily="2" charset="2"/>
              <a:buChar char="§"/>
            </a:pPr>
            <a:endParaRPr lang="en-US" sz="4000" b="1" dirty="0">
              <a:solidFill>
                <a:schemeClr val="accent2"/>
              </a:solidFill>
            </a:endParaRPr>
          </a:p>
          <a:p>
            <a:pPr>
              <a:spcBef>
                <a:spcPts val="600"/>
              </a:spcBef>
              <a:buFont typeface="Wingdings" panose="05000000000000000000" pitchFamily="2" charset="2"/>
              <a:buChar char="§"/>
            </a:pPr>
            <a:endParaRPr lang="en-US" sz="4000" dirty="0">
              <a:latin typeface="Roboto" panose="020B0604020202020204" charset="0"/>
              <a:ea typeface="Roboto" panose="020B0604020202020204" charset="0"/>
            </a:endParaRPr>
          </a:p>
          <a:p>
            <a:endParaRPr lang="en-US" sz="4000" b="1" dirty="0">
              <a:latin typeface="Roboto" panose="02000000000000000000" pitchFamily="2" charset="0"/>
              <a:ea typeface="Roboto" panose="02000000000000000000" pitchFamily="2" charset="0"/>
            </a:endParaRPr>
          </a:p>
          <a:p>
            <a:endParaRPr lang="en-US" dirty="0"/>
          </a:p>
          <a:p>
            <a:endParaRPr lang="en-US" sz="4000" dirty="0">
              <a:latin typeface="Roboto" panose="02000000000000000000" pitchFamily="2" charset="0"/>
              <a:ea typeface="Roboto" panose="02000000000000000000" pitchFamily="2" charset="0"/>
            </a:endParaRPr>
          </a:p>
          <a:p>
            <a:endParaRPr lang="en-US" sz="4000" dirty="0">
              <a:solidFill>
                <a:srgbClr val="0563C1"/>
              </a:solidFill>
              <a:latin typeface="Roboto" panose="02000000000000000000" pitchFamily="2" charset="0"/>
              <a:ea typeface="Roboto" panose="02000000000000000000" pitchFamily="2" charset="0"/>
            </a:endParaRPr>
          </a:p>
          <a:p>
            <a:endParaRPr lang="en-US" sz="4000" dirty="0">
              <a:solidFill>
                <a:srgbClr val="0563C1"/>
              </a:solidFill>
              <a:latin typeface="Roboto" panose="02000000000000000000" pitchFamily="2" charset="0"/>
              <a:ea typeface="Roboto" panose="02000000000000000000" pitchFamily="2" charset="0"/>
            </a:endParaRPr>
          </a:p>
          <a:p>
            <a:endParaRPr lang="en-US" sz="4000" dirty="0">
              <a:latin typeface="Roboto" panose="02000000000000000000" pitchFamily="2" charset="0"/>
              <a:ea typeface="Roboto" panose="02000000000000000000" pitchFamily="2" charset="0"/>
            </a:endParaRPr>
          </a:p>
          <a:p>
            <a:endParaRPr lang="en-US" dirty="0"/>
          </a:p>
        </p:txBody>
      </p:sp>
      <p:sp>
        <p:nvSpPr>
          <p:cNvPr id="4" name="Slide Number Placeholder 3">
            <a:extLst>
              <a:ext uri="{FF2B5EF4-FFF2-40B4-BE49-F238E27FC236}">
                <a16:creationId xmlns:a16="http://schemas.microsoft.com/office/drawing/2014/main" id="{7735426A-450C-48FA-B274-42537B85E23C}"/>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099833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9866-550F-4BEA-A9FB-780314E7B41D}"/>
              </a:ext>
            </a:extLst>
          </p:cNvPr>
          <p:cNvSpPr>
            <a:spLocks noGrp="1"/>
          </p:cNvSpPr>
          <p:nvPr>
            <p:ph type="title"/>
          </p:nvPr>
        </p:nvSpPr>
        <p:spPr/>
        <p:txBody>
          <a:bodyPr/>
          <a:lstStyle/>
          <a:p>
            <a:r>
              <a:rPr lang="en-US" dirty="0"/>
              <a:t>Resources for Investigators</a:t>
            </a:r>
            <a:r>
              <a:rPr lang="en-US" dirty="0">
                <a:solidFill>
                  <a:schemeClr val="bg1"/>
                </a:solidFill>
              </a:rPr>
              <a:t>.4</a:t>
            </a:r>
          </a:p>
        </p:txBody>
      </p:sp>
      <p:sp>
        <p:nvSpPr>
          <p:cNvPr id="3" name="Content Placeholder 2">
            <a:extLst>
              <a:ext uri="{FF2B5EF4-FFF2-40B4-BE49-F238E27FC236}">
                <a16:creationId xmlns:a16="http://schemas.microsoft.com/office/drawing/2014/main" id="{F077ECFC-8362-4DDC-AD57-448C12B6A0B3}"/>
              </a:ext>
            </a:extLst>
          </p:cNvPr>
          <p:cNvSpPr>
            <a:spLocks noGrp="1"/>
          </p:cNvSpPr>
          <p:nvPr>
            <p:ph idx="1"/>
          </p:nvPr>
        </p:nvSpPr>
        <p:spPr>
          <a:xfrm>
            <a:off x="958781" y="1483981"/>
            <a:ext cx="10515600" cy="4351338"/>
          </a:xfrm>
        </p:spPr>
        <p:txBody>
          <a:bodyPr>
            <a:normAutofit fontScale="85000" lnSpcReduction="10000"/>
          </a:bodyPr>
          <a:lstStyle/>
          <a:p>
            <a:pPr>
              <a:buFont typeface="Wingdings" panose="05000000000000000000" pitchFamily="2" charset="2"/>
              <a:buChar char="§"/>
            </a:pPr>
            <a:r>
              <a:rPr lang="en-US" sz="3700" b="1" dirty="0"/>
              <a:t>Revised Common Rule requirement for CT consent form posting: </a:t>
            </a:r>
            <a:r>
              <a:rPr lang="en-US" sz="3700" b="1" dirty="0">
                <a:hlinkClick r:id="rId2"/>
              </a:rPr>
              <a:t>45CFR46.116</a:t>
            </a:r>
            <a:r>
              <a:rPr lang="en-US" sz="3700" b="1" dirty="0"/>
              <a:t> (h) </a:t>
            </a:r>
          </a:p>
          <a:p>
            <a:pPr>
              <a:buFont typeface="Wingdings" panose="05000000000000000000" pitchFamily="2" charset="2"/>
              <a:buChar char="§"/>
            </a:pPr>
            <a:r>
              <a:rPr lang="en-US" sz="3700" b="1" dirty="0"/>
              <a:t>NIH implementation of requirement to post CT consent: </a:t>
            </a:r>
            <a:r>
              <a:rPr lang="en-US" sz="3700" b="1" dirty="0">
                <a:hlinkClick r:id="rId3"/>
              </a:rPr>
              <a:t>NOT-OD-19-110</a:t>
            </a:r>
            <a:endParaRPr lang="en-US" sz="3700" b="1" dirty="0"/>
          </a:p>
          <a:p>
            <a:pPr>
              <a:buFont typeface="Wingdings" panose="05000000000000000000" pitchFamily="2" charset="2"/>
              <a:buChar char="§"/>
            </a:pPr>
            <a:r>
              <a:rPr lang="fr-FR" sz="3700" b="1" dirty="0">
                <a:solidFill>
                  <a:srgbClr val="333333"/>
                </a:solidFill>
                <a:latin typeface="Helvetica Neue"/>
              </a:rPr>
              <a:t>I</a:t>
            </a:r>
            <a:r>
              <a:rPr lang="fr-FR" sz="3700" b="1" i="0" dirty="0">
                <a:solidFill>
                  <a:srgbClr val="333333"/>
                </a:solidFill>
                <a:effectLst/>
                <a:latin typeface="Helvetica Neue"/>
              </a:rPr>
              <a:t>nstructions for </a:t>
            </a:r>
            <a:r>
              <a:rPr lang="fr-FR" sz="3700" b="1" i="0" dirty="0" err="1">
                <a:solidFill>
                  <a:srgbClr val="333333"/>
                </a:solidFill>
                <a:effectLst/>
                <a:latin typeface="Helvetica Neue"/>
              </a:rPr>
              <a:t>posting</a:t>
            </a:r>
            <a:r>
              <a:rPr lang="fr-FR" sz="3700" b="1" i="0" dirty="0">
                <a:solidFill>
                  <a:srgbClr val="333333"/>
                </a:solidFill>
                <a:effectLst/>
                <a:latin typeface="Helvetica Neue"/>
              </a:rPr>
              <a:t> consent in ClinicalTrials.gov:  </a:t>
            </a:r>
            <a:r>
              <a:rPr lang="fr-FR" sz="3700" b="1" i="0" u="none" strike="noStrike" dirty="0">
                <a:solidFill>
                  <a:srgbClr val="428BCA"/>
                </a:solidFill>
                <a:effectLst/>
                <a:latin typeface="Helvetica Neue"/>
                <a:hlinkClick r:id="rId4"/>
              </a:rPr>
              <a:t>https://prsinfo.clinicaltrials.gov/</a:t>
            </a:r>
            <a:endParaRPr lang="fr-FR" sz="3700" b="1" dirty="0">
              <a:solidFill>
                <a:srgbClr val="428BCA"/>
              </a:solidFill>
              <a:latin typeface="Helvetica Neue"/>
            </a:endParaRPr>
          </a:p>
          <a:p>
            <a:pPr>
              <a:buFont typeface="Wingdings" panose="05000000000000000000" pitchFamily="2" charset="2"/>
              <a:buChar char="§"/>
            </a:pPr>
            <a:r>
              <a:rPr lang="fr-FR" sz="3700" b="1" dirty="0">
                <a:latin typeface="Helvetica Neue"/>
              </a:rPr>
              <a:t>Regulations.gov </a:t>
            </a:r>
            <a:r>
              <a:rPr lang="fr-FR" sz="3700" b="1" dirty="0" err="1">
                <a:latin typeface="Helvetica Neue"/>
              </a:rPr>
              <a:t>docket</a:t>
            </a:r>
            <a:r>
              <a:rPr lang="fr-FR" sz="3700" b="1" dirty="0">
                <a:latin typeface="Helvetica Neue"/>
              </a:rPr>
              <a:t> for consent </a:t>
            </a:r>
            <a:r>
              <a:rPr lang="fr-FR" sz="3700" b="1" dirty="0" err="1">
                <a:latin typeface="Helvetica Neue"/>
              </a:rPr>
              <a:t>posting</a:t>
            </a:r>
            <a:r>
              <a:rPr lang="fr-FR" sz="3700" b="1" dirty="0">
                <a:latin typeface="Helvetica Neue"/>
              </a:rPr>
              <a:t>: </a:t>
            </a:r>
            <a:r>
              <a:rPr lang="en-US" sz="3700" b="1" i="0" u="none" strike="noStrike" dirty="0">
                <a:solidFill>
                  <a:srgbClr val="428BCA"/>
                </a:solidFill>
                <a:effectLst/>
                <a:latin typeface="Helvetica Neue"/>
                <a:hlinkClick r:id="rId5"/>
              </a:rPr>
              <a:t>Docket ID: HHS-OPHS-2018-0021</a:t>
            </a:r>
            <a:r>
              <a:rPr lang="en-US" sz="3700" b="1" i="0" u="none" strike="noStrike" dirty="0">
                <a:solidFill>
                  <a:srgbClr val="428BCA"/>
                </a:solidFill>
                <a:effectLst/>
                <a:latin typeface="Helvetica Neue"/>
              </a:rPr>
              <a:t>)</a:t>
            </a:r>
            <a:endParaRPr lang="en-US" sz="3700" b="1" i="0" u="none" strike="noStrike" dirty="0">
              <a:effectLst/>
              <a:latin typeface="Helvetica Neue"/>
            </a:endParaRPr>
          </a:p>
          <a:p>
            <a:pPr>
              <a:buFont typeface="Wingdings" panose="05000000000000000000" pitchFamily="2" charset="2"/>
              <a:buChar char="§"/>
            </a:pPr>
            <a:endParaRPr lang="en-US" sz="3600" dirty="0"/>
          </a:p>
          <a:p>
            <a:pPr>
              <a:spcBef>
                <a:spcPts val="600"/>
              </a:spcBef>
              <a:buFont typeface="Wingdings" panose="05000000000000000000" pitchFamily="2" charset="2"/>
              <a:buChar char="§"/>
            </a:pPr>
            <a:endParaRPr lang="en-US" sz="4000" b="1" dirty="0">
              <a:solidFill>
                <a:schemeClr val="accent2"/>
              </a:solidFill>
            </a:endParaRPr>
          </a:p>
          <a:p>
            <a:pPr>
              <a:spcBef>
                <a:spcPts val="600"/>
              </a:spcBef>
              <a:buFont typeface="Wingdings" panose="05000000000000000000" pitchFamily="2" charset="2"/>
              <a:buChar char="§"/>
            </a:pPr>
            <a:endParaRPr lang="en-US" sz="4000" b="1" dirty="0">
              <a:solidFill>
                <a:schemeClr val="accent2"/>
              </a:solidFill>
            </a:endParaRPr>
          </a:p>
          <a:p>
            <a:pPr>
              <a:spcBef>
                <a:spcPts val="600"/>
              </a:spcBef>
              <a:buFont typeface="Wingdings" panose="05000000000000000000" pitchFamily="2" charset="2"/>
              <a:buChar char="§"/>
            </a:pPr>
            <a:endParaRPr lang="en-US" sz="4000" dirty="0">
              <a:latin typeface="Roboto" panose="020B0604020202020204" charset="0"/>
              <a:ea typeface="Roboto" panose="020B0604020202020204" charset="0"/>
            </a:endParaRPr>
          </a:p>
          <a:p>
            <a:endParaRPr lang="en-US" sz="4000" b="1" dirty="0">
              <a:latin typeface="Roboto" panose="02000000000000000000" pitchFamily="2" charset="0"/>
              <a:ea typeface="Roboto" panose="02000000000000000000" pitchFamily="2" charset="0"/>
            </a:endParaRPr>
          </a:p>
          <a:p>
            <a:endParaRPr lang="en-US" dirty="0"/>
          </a:p>
          <a:p>
            <a:endParaRPr lang="en-US" sz="4000" dirty="0">
              <a:latin typeface="Roboto" panose="02000000000000000000" pitchFamily="2" charset="0"/>
              <a:ea typeface="Roboto" panose="02000000000000000000" pitchFamily="2" charset="0"/>
            </a:endParaRPr>
          </a:p>
          <a:p>
            <a:endParaRPr lang="en-US" sz="4000" dirty="0">
              <a:solidFill>
                <a:srgbClr val="0563C1"/>
              </a:solidFill>
              <a:latin typeface="Roboto" panose="02000000000000000000" pitchFamily="2" charset="0"/>
              <a:ea typeface="Roboto" panose="02000000000000000000" pitchFamily="2" charset="0"/>
            </a:endParaRPr>
          </a:p>
          <a:p>
            <a:endParaRPr lang="en-US" sz="4000" dirty="0">
              <a:solidFill>
                <a:srgbClr val="0563C1"/>
              </a:solidFill>
              <a:latin typeface="Roboto" panose="02000000000000000000" pitchFamily="2" charset="0"/>
              <a:ea typeface="Roboto" panose="02000000000000000000" pitchFamily="2" charset="0"/>
            </a:endParaRPr>
          </a:p>
          <a:p>
            <a:endParaRPr lang="en-US" sz="4000" dirty="0">
              <a:latin typeface="Roboto" panose="02000000000000000000" pitchFamily="2" charset="0"/>
              <a:ea typeface="Roboto" panose="02000000000000000000" pitchFamily="2" charset="0"/>
            </a:endParaRPr>
          </a:p>
          <a:p>
            <a:endParaRPr lang="en-US" dirty="0"/>
          </a:p>
        </p:txBody>
      </p:sp>
      <p:sp>
        <p:nvSpPr>
          <p:cNvPr id="4" name="Slide Number Placeholder 3">
            <a:extLst>
              <a:ext uri="{FF2B5EF4-FFF2-40B4-BE49-F238E27FC236}">
                <a16:creationId xmlns:a16="http://schemas.microsoft.com/office/drawing/2014/main" id="{7735426A-450C-48FA-B274-42537B85E23C}"/>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7885927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0240-68E9-41B5-8874-D45F180E5EB5}"/>
              </a:ext>
            </a:extLst>
          </p:cNvPr>
          <p:cNvSpPr>
            <a:spLocks noGrp="1"/>
          </p:cNvSpPr>
          <p:nvPr>
            <p:ph type="title"/>
          </p:nvPr>
        </p:nvSpPr>
        <p:spPr>
          <a:xfrm>
            <a:off x="838200" y="491790"/>
            <a:ext cx="10515600" cy="784053"/>
          </a:xfrm>
        </p:spPr>
        <p:txBody>
          <a:bodyPr/>
          <a:lstStyle/>
          <a:p>
            <a:r>
              <a:rPr lang="en-US" dirty="0"/>
              <a:t>Resources for Investigators</a:t>
            </a:r>
            <a:r>
              <a:rPr lang="en-US" dirty="0">
                <a:solidFill>
                  <a:schemeClr val="bg1"/>
                </a:solidFill>
              </a:rPr>
              <a:t>.5.2</a:t>
            </a:r>
          </a:p>
        </p:txBody>
      </p:sp>
      <p:sp>
        <p:nvSpPr>
          <p:cNvPr id="3" name="Content Placeholder 2">
            <a:extLst>
              <a:ext uri="{FF2B5EF4-FFF2-40B4-BE49-F238E27FC236}">
                <a16:creationId xmlns:a16="http://schemas.microsoft.com/office/drawing/2014/main" id="{D662D513-05DB-4A10-9759-B697BAC21BCB}"/>
              </a:ext>
            </a:extLst>
          </p:cNvPr>
          <p:cNvSpPr>
            <a:spLocks noGrp="1"/>
          </p:cNvSpPr>
          <p:nvPr>
            <p:ph idx="1"/>
          </p:nvPr>
        </p:nvSpPr>
        <p:spPr>
          <a:xfrm>
            <a:off x="1019071" y="1436511"/>
            <a:ext cx="10515600" cy="4793468"/>
          </a:xfrm>
        </p:spPr>
        <p:txBody>
          <a:bodyPr>
            <a:normAutofit/>
          </a:bodyPr>
          <a:lstStyle/>
          <a:p>
            <a:r>
              <a:rPr lang="en-US" sz="3400" b="1"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2"/>
              </a:rPr>
              <a:t>NIH Human Subjects Research Website</a:t>
            </a:r>
            <a:endParaRPr lang="en-US" sz="3400" b="1"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endParaRPr>
          </a:p>
          <a:p>
            <a:r>
              <a:rPr lang="en-US" sz="3400" b="1" dirty="0">
                <a:latin typeface="Roboto" panose="02000000000000000000" pitchFamily="2" charset="0"/>
                <a:ea typeface="Roboto" panose="02000000000000000000" pitchFamily="2" charset="0"/>
              </a:rPr>
              <a:t>Revised Common Rule:  “Human Subjects” </a:t>
            </a:r>
            <a:r>
              <a:rPr lang="en-US" sz="34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3"/>
              </a:rPr>
              <a:t>45CFR46.102</a:t>
            </a:r>
            <a:r>
              <a:rPr lang="en-US" sz="3400" dirty="0">
                <a:effectLst/>
                <a:latin typeface="Roboto" panose="02000000000000000000" pitchFamily="2" charset="0"/>
                <a:ea typeface="Roboto" panose="02000000000000000000" pitchFamily="2" charset="0"/>
                <a:cs typeface="Times New Roman" panose="02020603050405020304" pitchFamily="18" charset="0"/>
              </a:rPr>
              <a:t>(e)(1) </a:t>
            </a:r>
          </a:p>
          <a:p>
            <a:r>
              <a:rPr lang="en-US" sz="3400" b="1" dirty="0">
                <a:latin typeface="Roboto" panose="02000000000000000000" pitchFamily="2" charset="0"/>
                <a:ea typeface="Roboto" panose="02000000000000000000" pitchFamily="2" charset="0"/>
                <a:cs typeface="Times New Roman" panose="02020603050405020304" pitchFamily="18" charset="0"/>
              </a:rPr>
              <a:t>Revised Common Rule: “Research” </a:t>
            </a:r>
            <a:r>
              <a:rPr lang="en-US" sz="34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3"/>
              </a:rPr>
              <a:t>45CFR46.102</a:t>
            </a:r>
            <a:r>
              <a:rPr lang="en-US" sz="3400" dirty="0">
                <a:effectLst/>
                <a:latin typeface="Roboto" panose="02000000000000000000" pitchFamily="2" charset="0"/>
                <a:ea typeface="Roboto" panose="02000000000000000000" pitchFamily="2" charset="0"/>
                <a:cs typeface="Times New Roman" panose="02020603050405020304" pitchFamily="18" charset="0"/>
              </a:rPr>
              <a:t>(l)</a:t>
            </a:r>
          </a:p>
          <a:p>
            <a:r>
              <a:rPr lang="en-US" sz="3400" b="1" dirty="0"/>
              <a:t>NIH Matchmaker off </a:t>
            </a:r>
            <a:r>
              <a:rPr lang="en-US" sz="3400" b="1" dirty="0">
                <a:hlinkClick r:id="rId4"/>
              </a:rPr>
              <a:t>NIH </a:t>
            </a:r>
            <a:r>
              <a:rPr lang="en-US" sz="3400" b="1" dirty="0" err="1">
                <a:hlinkClick r:id="rId4"/>
              </a:rPr>
              <a:t>RePORTER</a:t>
            </a:r>
            <a:endParaRPr lang="en-US" sz="3400" b="1" dirty="0"/>
          </a:p>
          <a:p>
            <a:endParaRPr lang="en-US" sz="4700" dirty="0">
              <a:effectLst/>
              <a:latin typeface="Roboto" panose="02000000000000000000" pitchFamily="2" charset="0"/>
              <a:ea typeface="Roboto" panose="02000000000000000000" pitchFamily="2" charset="0"/>
              <a:cs typeface="Times New Roman" panose="02020603050405020304" pitchFamily="18" charset="0"/>
            </a:endParaRPr>
          </a:p>
          <a:p>
            <a:endParaRPr lang="en-US" sz="4700" b="1"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00304097-9355-44E3-8F2D-D4B0ECB70442}"/>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77</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0415710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0088-77C2-4D5C-B436-06968A3C2201}"/>
              </a:ext>
            </a:extLst>
          </p:cNvPr>
          <p:cNvSpPr>
            <a:spLocks noGrp="1"/>
          </p:cNvSpPr>
          <p:nvPr>
            <p:ph type="title"/>
          </p:nvPr>
        </p:nvSpPr>
        <p:spPr/>
        <p:txBody>
          <a:bodyPr/>
          <a:lstStyle/>
          <a:p>
            <a:r>
              <a:rPr lang="en-US" dirty="0"/>
              <a:t>So now you have:</a:t>
            </a:r>
          </a:p>
        </p:txBody>
      </p:sp>
      <p:sp>
        <p:nvSpPr>
          <p:cNvPr id="3" name="Content Placeholder 2">
            <a:extLst>
              <a:ext uri="{FF2B5EF4-FFF2-40B4-BE49-F238E27FC236}">
                <a16:creationId xmlns:a16="http://schemas.microsoft.com/office/drawing/2014/main" id="{BC74AC92-581E-44D8-A4F9-6DCD2CADDB28}"/>
              </a:ext>
            </a:extLst>
          </p:cNvPr>
          <p:cNvSpPr>
            <a:spLocks noGrp="1"/>
          </p:cNvSpPr>
          <p:nvPr>
            <p:ph idx="1"/>
          </p:nvPr>
        </p:nvSpPr>
        <p:spPr/>
        <p:txBody>
          <a:bodyPr/>
          <a:lstStyle/>
          <a:p>
            <a:pPr>
              <a:buFont typeface="Wingdings" panose="05000000000000000000" pitchFamily="2" charset="2"/>
              <a:buChar char="§"/>
            </a:pPr>
            <a:r>
              <a:rPr lang="en-US" dirty="0"/>
              <a:t>Reviewed </a:t>
            </a:r>
            <a:r>
              <a:rPr lang="en-US" sz="4000" dirty="0"/>
              <a:t>Clinical Trial Policies</a:t>
            </a:r>
          </a:p>
          <a:p>
            <a:r>
              <a:rPr lang="en-US" dirty="0"/>
              <a:t>Reviewed how to make CT determination</a:t>
            </a:r>
          </a:p>
          <a:p>
            <a:r>
              <a:rPr lang="en-US" dirty="0"/>
              <a:t>Reviewed CT resources</a:t>
            </a:r>
          </a:p>
        </p:txBody>
      </p:sp>
      <p:sp>
        <p:nvSpPr>
          <p:cNvPr id="4" name="Slide Number Placeholder 3">
            <a:extLst>
              <a:ext uri="{FF2B5EF4-FFF2-40B4-BE49-F238E27FC236}">
                <a16:creationId xmlns:a16="http://schemas.microsoft.com/office/drawing/2014/main" id="{346A17BF-DDD4-4FA1-B59E-9A69BA5DAD56}"/>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0755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 marks in a line and one question mark is lit">
            <a:extLst>
              <a:ext uri="{FF2B5EF4-FFF2-40B4-BE49-F238E27FC236}">
                <a16:creationId xmlns:a16="http://schemas.microsoft.com/office/drawing/2014/main" id="{C43E2D8B-5B41-4391-B92A-BB863077C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80" y="0"/>
            <a:ext cx="11913220" cy="6858000"/>
          </a:xfrm>
          <a:prstGeom prst="rect">
            <a:avLst/>
          </a:prstGeom>
        </p:spPr>
      </p:pic>
      <p:sp>
        <p:nvSpPr>
          <p:cNvPr id="3" name="Content Placeholder 2">
            <a:extLst>
              <a:ext uri="{FF2B5EF4-FFF2-40B4-BE49-F238E27FC236}">
                <a16:creationId xmlns:a16="http://schemas.microsoft.com/office/drawing/2014/main" id="{04DE4530-1BB1-4A4A-AAD5-9A7FEF859988}"/>
              </a:ext>
            </a:extLst>
          </p:cNvPr>
          <p:cNvSpPr>
            <a:spLocks noGrp="1"/>
          </p:cNvSpPr>
          <p:nvPr>
            <p:ph type="title" idx="4294967295"/>
          </p:nvPr>
        </p:nvSpPr>
        <p:spPr>
          <a:xfrm>
            <a:off x="6970713" y="1014413"/>
            <a:ext cx="4473575" cy="1060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noFill/>
                </a:ln>
                <a:solidFill>
                  <a:schemeClr val="accent6">
                    <a:lumMod val="60000"/>
                    <a:lumOff val="40000"/>
                  </a:schemeClr>
                </a:solidFill>
                <a:effectLst/>
                <a:uLnTx/>
                <a:uFillTx/>
                <a:latin typeface="Roboto" panose="020B0604020202020204" charset="0"/>
                <a:ea typeface="Roboto light" panose="02000000000000000000" pitchFamily="2" charset="0"/>
                <a:cs typeface="Open Sans Light" panose="020B0306030504020204" pitchFamily="34" charset="0"/>
              </a:rPr>
              <a:t>Questions?</a:t>
            </a:r>
          </a:p>
        </p:txBody>
      </p:sp>
      <p:sp>
        <p:nvSpPr>
          <p:cNvPr id="4" name="Slide Number Placeholder 3">
            <a:extLst>
              <a:ext uri="{FF2B5EF4-FFF2-40B4-BE49-F238E27FC236}">
                <a16:creationId xmlns:a16="http://schemas.microsoft.com/office/drawing/2014/main" id="{4DEB98CD-4BE6-44C8-9226-3C150F311A60}"/>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79</a:t>
            </a:fld>
            <a:endParaRPr lang="en-US">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02364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50EF34-8384-4CC2-9A12-78C0E796FAB5}"/>
              </a:ext>
              <a:ext uri="{C183D7F6-B498-43B3-948B-1728B52AA6E4}">
                <adec:decorative xmlns:adec="http://schemas.microsoft.com/office/drawing/2017/decorative" val="1"/>
              </a:ext>
            </a:extLst>
          </p:cNvPr>
          <p:cNvSpPr/>
          <p:nvPr/>
        </p:nvSpPr>
        <p:spPr>
          <a:xfrm>
            <a:off x="2477189" y="1040441"/>
            <a:ext cx="6854397" cy="383557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sz="1800" b="1" dirty="0">
              <a:solidFill>
                <a:srgbClr val="0F7FC9"/>
              </a:solidFill>
            </a:endParaRPr>
          </a:p>
        </p:txBody>
      </p:sp>
      <p:sp>
        <p:nvSpPr>
          <p:cNvPr id="7" name="Title 6">
            <a:extLst>
              <a:ext uri="{FF2B5EF4-FFF2-40B4-BE49-F238E27FC236}">
                <a16:creationId xmlns:a16="http://schemas.microsoft.com/office/drawing/2014/main" id="{10EBB80B-AC01-44BF-BE6B-C2945C5AA63E}"/>
              </a:ext>
            </a:extLst>
          </p:cNvPr>
          <p:cNvSpPr>
            <a:spLocks noGrp="1"/>
          </p:cNvSpPr>
          <p:nvPr>
            <p:ph type="title" idx="4294967295"/>
          </p:nvPr>
        </p:nvSpPr>
        <p:spPr>
          <a:xfrm>
            <a:off x="3418674" y="1804068"/>
            <a:ext cx="4971425" cy="230832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Clinical Trial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Policies</a:t>
            </a:r>
          </a:p>
        </p:txBody>
      </p:sp>
      <p:sp>
        <p:nvSpPr>
          <p:cNvPr id="4" name="Slide Number Placeholder 3">
            <a:extLst>
              <a:ext uri="{FF2B5EF4-FFF2-40B4-BE49-F238E27FC236}">
                <a16:creationId xmlns:a16="http://schemas.microsoft.com/office/drawing/2014/main" id="{B0884216-4664-4C09-B998-8281DC46F9D2}"/>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84241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556145" y="344310"/>
            <a:ext cx="10515600" cy="1325563"/>
          </a:xfrm>
        </p:spPr>
        <p:txBody>
          <a:bodyPr/>
          <a:lstStyle/>
          <a:p>
            <a:r>
              <a:rPr lang="en-US" dirty="0"/>
              <a:t>Clinical Trial Funding Opportunity Announcement (FOA) Policy</a:t>
            </a:r>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481717" y="2461190"/>
            <a:ext cx="10204048" cy="3806565"/>
          </a:xfrm>
        </p:spPr>
        <p:txBody>
          <a:bodyPr>
            <a:noAutofit/>
          </a:bodyPr>
          <a:lstStyle/>
          <a:p>
            <a:pPr lvl="1">
              <a:buFont typeface="Wingdings" panose="05000000000000000000" pitchFamily="2" charset="2"/>
              <a:buChar char="§"/>
            </a:pPr>
            <a:r>
              <a:rPr lang="en-US" sz="4000" dirty="0"/>
              <a:t>Guide Notice: </a:t>
            </a:r>
            <a:r>
              <a:rPr lang="en-US" sz="4000" dirty="0">
                <a:solidFill>
                  <a:srgbClr val="0563C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NOT-OD-17-043</a:t>
            </a:r>
            <a:endParaRPr lang="en-US" sz="4000" dirty="0">
              <a:latin typeface="Roboto" panose="02000000000000000000" pitchFamily="2" charset="0"/>
              <a:ea typeface="Roboto" panose="02000000000000000000" pitchFamily="2" charset="0"/>
            </a:endParaRPr>
          </a:p>
          <a:p>
            <a:pPr lvl="1">
              <a:buFont typeface="Wingdings" panose="05000000000000000000" pitchFamily="2" charset="2"/>
              <a:buChar char="§"/>
            </a:pPr>
            <a:r>
              <a:rPr lang="en-US" sz="4000" dirty="0"/>
              <a:t>Applications involving clinical trials must be submitted to clinical trial specific FOAs</a:t>
            </a:r>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a:xfrm>
            <a:off x="838200" y="6379862"/>
            <a:ext cx="2743200" cy="365125"/>
          </a:xfrm>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9</a:t>
            </a:fld>
            <a:endParaRPr lang="en-US" dirty="0">
              <a:latin typeface="Roboto black" panose="02000000000000000000" pitchFamily="2" charset="0"/>
              <a:ea typeface="Roboto black" panose="02000000000000000000" pitchFamily="2" charset="0"/>
            </a:endParaRPr>
          </a:p>
        </p:txBody>
      </p:sp>
      <p:pic>
        <p:nvPicPr>
          <p:cNvPr id="5" name="Picture 4" descr="A group of healthcare providers&#10;">
            <a:extLst>
              <a:ext uri="{FF2B5EF4-FFF2-40B4-BE49-F238E27FC236}">
                <a16:creationId xmlns:a16="http://schemas.microsoft.com/office/drawing/2014/main" id="{F12CFF4F-4665-4ACE-B6FF-3E7FC813D15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715882" y="1135627"/>
            <a:ext cx="3122827" cy="1885122"/>
          </a:xfrm>
          <a:prstGeom prst="rect">
            <a:avLst/>
          </a:prstGeom>
        </p:spPr>
      </p:pic>
    </p:spTree>
    <p:extLst>
      <p:ext uri="{BB962C8B-B14F-4D97-AF65-F5344CB8AC3E}">
        <p14:creationId xmlns:p14="http://schemas.microsoft.com/office/powerpoint/2010/main" val="2204488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44546A"/>
      </a:dk2>
      <a:lt2>
        <a:srgbClr val="E7E6E6"/>
      </a:lt2>
      <a:accent1>
        <a:srgbClr val="0F7FCD"/>
      </a:accent1>
      <a:accent2>
        <a:srgbClr val="0B5F99"/>
      </a:accent2>
      <a:accent3>
        <a:srgbClr val="BFBFBF"/>
      </a:accent3>
      <a:accent4>
        <a:srgbClr val="015596"/>
      </a:accent4>
      <a:accent5>
        <a:srgbClr val="014273"/>
      </a:accent5>
      <a:accent6>
        <a:srgbClr val="073F6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29415</TotalTime>
  <Words>4281</Words>
  <Application>Microsoft Office PowerPoint</Application>
  <PresentationFormat>Widescreen</PresentationFormat>
  <Paragraphs>582</Paragraphs>
  <Slides>79</Slides>
  <Notes>26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79</vt:i4>
      </vt:variant>
    </vt:vector>
  </HeadingPairs>
  <TitlesOfParts>
    <vt:vector size="95" baseType="lpstr">
      <vt:lpstr>Arial</vt:lpstr>
      <vt:lpstr>Arial Unicode MS</vt:lpstr>
      <vt:lpstr>Calibri</vt:lpstr>
      <vt:lpstr>Calibri Light</vt:lpstr>
      <vt:lpstr>Helvetica</vt:lpstr>
      <vt:lpstr>Helvetica Neue</vt:lpstr>
      <vt:lpstr>Open Sans</vt:lpstr>
      <vt:lpstr>Open Sans ExtraBold</vt:lpstr>
      <vt:lpstr>Open Sans Light</vt:lpstr>
      <vt:lpstr>Roboto</vt:lpstr>
      <vt:lpstr>Roboto Black</vt:lpstr>
      <vt:lpstr>Roboto Black</vt:lpstr>
      <vt:lpstr>Roboto light</vt:lpstr>
      <vt:lpstr>Source Sans Pro</vt:lpstr>
      <vt:lpstr>Wingdings</vt:lpstr>
      <vt:lpstr>1_Office Theme</vt:lpstr>
      <vt:lpstr>NIH Virtual Grants Conference - PreCon Workshop Human Subjects Research:  Policies, Clinical Trials, and Inclusion:  An Overview of NIH Policies on CLINICAL TRIALS</vt:lpstr>
      <vt:lpstr>  Goals:    </vt:lpstr>
      <vt:lpstr>NIH Defined  Clinical Trials </vt:lpstr>
      <vt:lpstr>WHAT IS A CLINICAL TRIAL?</vt:lpstr>
      <vt:lpstr>NIH CT definition covers many types of CTs</vt:lpstr>
      <vt:lpstr>Are you doing an NIH Defined CT?</vt:lpstr>
      <vt:lpstr>Why do we care?</vt:lpstr>
      <vt:lpstr>Clinical Trial  Policies</vt:lpstr>
      <vt:lpstr>Clinical Trial Funding Opportunity Announcement (FOA) Policy</vt:lpstr>
      <vt:lpstr>Purposes of CT FOA Policy:</vt:lpstr>
      <vt:lpstr>FOA Policy for CT Requires:</vt:lpstr>
      <vt:lpstr>Types of FOAs</vt:lpstr>
      <vt:lpstr>What does the CT FOA Policy mean for you? </vt:lpstr>
      <vt:lpstr>Policy on Good Clinical Practice(GCP) Training for NIH Awardees Involved in NIH-funded Clinical Trials</vt:lpstr>
      <vt:lpstr>Purposes of the GCP Training Policy:</vt:lpstr>
      <vt:lpstr>The GCP Training Policy Requires:</vt:lpstr>
      <vt:lpstr>GCP Training can be achieved by:</vt:lpstr>
      <vt:lpstr>NIH also offers training free-of-charge:</vt:lpstr>
      <vt:lpstr>What does the GCP Training Policy mean for you? </vt:lpstr>
      <vt:lpstr>NIH Policy for Data and Safety Monitoring</vt:lpstr>
      <vt:lpstr>Data and Safety Monitoring:</vt:lpstr>
      <vt:lpstr>Types of Data and Safety Monitoring  Commensurate with RISK</vt:lpstr>
      <vt:lpstr>Data and Safety Monitoring Plans (DSMP):</vt:lpstr>
      <vt:lpstr>Data and Safety Monitoring Boards/ Committees (DSMB/C) generally required for:</vt:lpstr>
      <vt:lpstr>What does the Data and Safety Monitoring Policy mean for you?</vt:lpstr>
      <vt:lpstr>Dissemination of NIH-Funded Clinical Trial Information</vt:lpstr>
      <vt:lpstr>Dissemination of NIH-Funded Clinical Trial Information.2</vt:lpstr>
      <vt:lpstr>CT Registration and Results Reporting Policy requires:</vt:lpstr>
      <vt:lpstr>Potential Consequences for Non Compliance </vt:lpstr>
      <vt:lpstr>Temporary Flexibilities for Certain BESH.1</vt:lpstr>
      <vt:lpstr>Basic Research</vt:lpstr>
      <vt:lpstr>Temporary Flexibilities for Certain BESH</vt:lpstr>
      <vt:lpstr>What does the CT Registration and Reporting Policy mean for you?</vt:lpstr>
      <vt:lpstr>Informed Consent Posting</vt:lpstr>
      <vt:lpstr>Informed Consent Posting.2</vt:lpstr>
      <vt:lpstr>Informed Consent Posting.3</vt:lpstr>
      <vt:lpstr>Clinical Trial  Determinations</vt:lpstr>
      <vt:lpstr>Am I proposing an NIH Defined CT?</vt:lpstr>
      <vt:lpstr>Reminders</vt:lpstr>
      <vt:lpstr>Does the study involve HUMAN PARTICIPANTS? </vt:lpstr>
      <vt:lpstr>Does the study involve HUMAN PARTICIPANTS? 2</vt:lpstr>
      <vt:lpstr> Are the participants PROSPECTIVELY ASSIGNED to an intervention?</vt:lpstr>
      <vt:lpstr> Are the participants prospectively assigned to an INTERVENTION?2</vt:lpstr>
      <vt:lpstr>Question 2: Pearls/Pitfalls:2</vt:lpstr>
      <vt:lpstr>Is the study designed to EVALUATE THE EFFECT of the intervention on the participants?</vt:lpstr>
      <vt:lpstr>Question 3: Pearls/Pitfalls:2</vt:lpstr>
      <vt:lpstr>Is the effect that will be evaluated a HEALTH RELATED BIOMEDICAL or BEHAVORIAL OUTCOME?</vt:lpstr>
      <vt:lpstr>Still Unsure?</vt:lpstr>
      <vt:lpstr>NIH Matchmaker in RePORTER:</vt:lpstr>
      <vt:lpstr>NIH Matchmaker</vt:lpstr>
      <vt:lpstr>Example</vt:lpstr>
      <vt:lpstr>Theoretical example</vt:lpstr>
      <vt:lpstr>Theoretical example.</vt:lpstr>
      <vt:lpstr>Theoretical example..</vt:lpstr>
      <vt:lpstr>Theoretical example…</vt:lpstr>
      <vt:lpstr>Theoretical example….</vt:lpstr>
      <vt:lpstr>A study will design and implement a workplace mindfulness program, enrolling employees of a company - randomizing them to experience the program vs not. At baseline and again in one month they will measure blood pressure, cortisol levels, and administer a survey about stress.</vt:lpstr>
      <vt:lpstr> Theoretical example - WHAT IF </vt:lpstr>
      <vt:lpstr>Theoretical example - WHAT IF.</vt:lpstr>
      <vt:lpstr>Theoretical example - WHAT IF..</vt:lpstr>
      <vt:lpstr>Theoretical Example #2</vt:lpstr>
      <vt:lpstr>Theoretical example #2.</vt:lpstr>
      <vt:lpstr>Theoretical example #2..</vt:lpstr>
      <vt:lpstr>Theoretical example #2…</vt:lpstr>
      <vt:lpstr>Theoretical example #2….</vt:lpstr>
      <vt:lpstr>Theoretical Example #2 5</vt:lpstr>
      <vt:lpstr>Theoretical Example #2 -discussion</vt:lpstr>
      <vt:lpstr>Theoretical Example #2 –discussion.</vt:lpstr>
      <vt:lpstr>Theoretical Example #2 – discussion.</vt:lpstr>
      <vt:lpstr>Theoretical Example #2 – discussion 2</vt:lpstr>
      <vt:lpstr>For more information: BESH Webpage:</vt:lpstr>
      <vt:lpstr>Resources</vt:lpstr>
      <vt:lpstr>Resources for Investigators</vt:lpstr>
      <vt:lpstr>Resources for Investigators.2</vt:lpstr>
      <vt:lpstr>Resources for Investigators.3</vt:lpstr>
      <vt:lpstr>Resources for Investigators.4</vt:lpstr>
      <vt:lpstr>Resources for Investigators.5.2</vt:lpstr>
      <vt:lpstr>So now you have: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Kearney, Pamela (NIH/OD) [E]</dc:creator>
  <cp:lastModifiedBy>Lewis, Nohelia (NIH/OD) [C]</cp:lastModifiedBy>
  <cp:revision>3</cp:revision>
  <dcterms:created xsi:type="dcterms:W3CDTF">2022-10-13T22:59:16Z</dcterms:created>
  <dcterms:modified xsi:type="dcterms:W3CDTF">2022-12-07T17:22:11Z</dcterms:modified>
</cp:coreProperties>
</file>