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766" r:id="rId5"/>
  </p:sldMasterIdLst>
  <p:notesMasterIdLst>
    <p:notesMasterId r:id="rId39"/>
  </p:notesMasterIdLst>
  <p:handoutMasterIdLst>
    <p:handoutMasterId r:id="rId40"/>
  </p:handoutMasterIdLst>
  <p:sldIdLst>
    <p:sldId id="1054" r:id="rId6"/>
    <p:sldId id="924" r:id="rId7"/>
    <p:sldId id="925" r:id="rId8"/>
    <p:sldId id="930" r:id="rId9"/>
    <p:sldId id="875" r:id="rId10"/>
    <p:sldId id="933" r:id="rId11"/>
    <p:sldId id="937" r:id="rId12"/>
    <p:sldId id="1051" r:id="rId13"/>
    <p:sldId id="1036" r:id="rId14"/>
    <p:sldId id="1040" r:id="rId15"/>
    <p:sldId id="1041" r:id="rId16"/>
    <p:sldId id="1043" r:id="rId17"/>
    <p:sldId id="1042" r:id="rId18"/>
    <p:sldId id="943" r:id="rId19"/>
    <p:sldId id="1044" r:id="rId20"/>
    <p:sldId id="1052" r:id="rId21"/>
    <p:sldId id="1002" r:id="rId22"/>
    <p:sldId id="1028" r:id="rId23"/>
    <p:sldId id="1053" r:id="rId24"/>
    <p:sldId id="963" r:id="rId25"/>
    <p:sldId id="1048" r:id="rId26"/>
    <p:sldId id="1049" r:id="rId27"/>
    <p:sldId id="1062" r:id="rId28"/>
    <p:sldId id="977" r:id="rId29"/>
    <p:sldId id="978" r:id="rId30"/>
    <p:sldId id="979" r:id="rId31"/>
    <p:sldId id="981" r:id="rId32"/>
    <p:sldId id="1031" r:id="rId33"/>
    <p:sldId id="982" r:id="rId34"/>
    <p:sldId id="983" r:id="rId35"/>
    <p:sldId id="984" r:id="rId36"/>
    <p:sldId id="985" r:id="rId37"/>
    <p:sldId id="819" r:id="rId38"/>
  </p:sldIdLst>
  <p:sldSz cx="12192000" cy="6858000"/>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FCC66"/>
    <a:srgbClr val="FFFF99"/>
    <a:srgbClr val="FF6600"/>
    <a:srgbClr val="669900"/>
    <a:srgbClr val="993300"/>
    <a:srgbClr val="FFFF66"/>
    <a:srgbClr val="990000"/>
    <a:srgbClr val="CC33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57" autoAdjust="0"/>
    <p:restoredTop sz="83431" autoAdjust="0"/>
  </p:normalViewPr>
  <p:slideViewPr>
    <p:cSldViewPr>
      <p:cViewPr varScale="1">
        <p:scale>
          <a:sx n="106" d="100"/>
          <a:sy n="106" d="100"/>
        </p:scale>
        <p:origin x="408"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12054"/>
    </p:cViewPr>
  </p:sorterViewPr>
  <p:notesViewPr>
    <p:cSldViewPr>
      <p:cViewPr varScale="1">
        <p:scale>
          <a:sx n="63" d="100"/>
          <a:sy n="63" d="100"/>
        </p:scale>
        <p:origin x="1888" y="3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Percentage of Applications Submitted </a:t>
            </a:r>
          </a:p>
          <a:p>
            <a:pPr>
              <a:defRPr/>
            </a:pPr>
            <a:r>
              <a:rPr lang="en-US" sz="1400" dirty="0"/>
              <a:t>(Sept 2019 to Sept 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of Applications Submitted (Sept 2019 to Sept 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1B03-489B-B0F9-0E71591F5D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1B03-489B-B0F9-0E71591F5D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1B03-489B-B0F9-0E71591F5DD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3A1-43DC-862C-BCC821328E39}"/>
              </c:ext>
            </c:extLst>
          </c:dPt>
          <c:dLbls>
            <c:dLbl>
              <c:idx val="0"/>
              <c:tx>
                <c:rich>
                  <a:bodyPr/>
                  <a:lstStyle/>
                  <a:p>
                    <a:fld id="{1CEE5C36-32E3-4007-94CD-BEA84DCBB039}"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B03-489B-B0F9-0E71591F5DDC}"/>
                </c:ext>
              </c:extLst>
            </c:dLbl>
            <c:dLbl>
              <c:idx val="1"/>
              <c:tx>
                <c:rich>
                  <a:bodyPr/>
                  <a:lstStyle/>
                  <a:p>
                    <a:fld id="{026372DE-638D-4AD7-9D18-9AB7DDAC5587}"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03-489B-B0F9-0E71591F5DDC}"/>
                </c:ext>
              </c:extLst>
            </c:dLbl>
            <c:dLbl>
              <c:idx val="2"/>
              <c:layout>
                <c:manualLayout>
                  <c:x val="2.9376640942165917E-2"/>
                  <c:y val="2.1026650714548144E-2"/>
                </c:manualLayout>
              </c:layout>
              <c:tx>
                <c:rich>
                  <a:bodyPr/>
                  <a:lstStyle/>
                  <a:p>
                    <a:fld id="{66AEF289-DFC5-45D1-A5B2-CCEF467435F5}"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03-489B-B0F9-0E71591F5DD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S2S</c:v>
                </c:pt>
                <c:pt idx="1">
                  <c:v>ASSIST</c:v>
                </c:pt>
                <c:pt idx="2">
                  <c:v>Workspace</c:v>
                </c:pt>
              </c:strCache>
            </c:strRef>
          </c:cat>
          <c:val>
            <c:numRef>
              <c:f>Sheet1!$B$2:$B$5</c:f>
              <c:numCache>
                <c:formatCode>General</c:formatCode>
                <c:ptCount val="4"/>
                <c:pt idx="0">
                  <c:v>49</c:v>
                </c:pt>
                <c:pt idx="1">
                  <c:v>44</c:v>
                </c:pt>
                <c:pt idx="2">
                  <c:v>6.62</c:v>
                </c:pt>
              </c:numCache>
            </c:numRef>
          </c:val>
          <c:extLst>
            <c:ext xmlns:c16="http://schemas.microsoft.com/office/drawing/2014/chart" uri="{C3380CC4-5D6E-409C-BE32-E72D297353CC}">
              <c16:uniqueId val="{00000000-1B03-489B-B0F9-0E71591F5DD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4.7683990604535202E-2"/>
          <c:y val="0.26297456393078272"/>
          <c:w val="0.24847789115283167"/>
          <c:h val="0.328569494482552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lIns="91427" tIns="45713" rIns="91427" bIns="4571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5810" y="0"/>
            <a:ext cx="4028440" cy="350760"/>
          </a:xfrm>
          <a:prstGeom prst="rect">
            <a:avLst/>
          </a:prstGeom>
        </p:spPr>
        <p:txBody>
          <a:bodyPr vert="horz" lIns="91427" tIns="45713" rIns="91427" bIns="45713" rtlCol="0"/>
          <a:lstStyle>
            <a:lvl1pPr algn="r" fontAlgn="auto">
              <a:spcBef>
                <a:spcPts val="0"/>
              </a:spcBef>
              <a:spcAft>
                <a:spcPts val="0"/>
              </a:spcAft>
              <a:defRPr sz="1200">
                <a:latin typeface="+mn-lt"/>
              </a:defRPr>
            </a:lvl1pPr>
          </a:lstStyle>
          <a:p>
            <a:pPr>
              <a:defRPr/>
            </a:pPr>
            <a:fld id="{883090ED-F84E-4702-8628-4EFC554E2090}" type="datetimeFigureOut">
              <a:rPr lang="en-US"/>
              <a:pPr>
                <a:defRPr/>
              </a:pPr>
              <a:t>10/28/2020</a:t>
            </a:fld>
            <a:endParaRPr lang="en-US"/>
          </a:p>
        </p:txBody>
      </p:sp>
      <p:sp>
        <p:nvSpPr>
          <p:cNvPr id="4" name="Footer Placeholder 3"/>
          <p:cNvSpPr>
            <a:spLocks noGrp="1"/>
          </p:cNvSpPr>
          <p:nvPr>
            <p:ph type="ftr" sz="quarter" idx="2"/>
          </p:nvPr>
        </p:nvSpPr>
        <p:spPr>
          <a:xfrm>
            <a:off x="3" y="6658444"/>
            <a:ext cx="4028440" cy="350760"/>
          </a:xfrm>
          <a:prstGeom prst="rect">
            <a:avLst/>
          </a:prstGeom>
        </p:spPr>
        <p:txBody>
          <a:bodyPr vert="horz" lIns="91427" tIns="45713" rIns="91427" bIns="4571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5810" y="6658444"/>
            <a:ext cx="4028440" cy="350760"/>
          </a:xfrm>
          <a:prstGeom prst="rect">
            <a:avLst/>
          </a:prstGeom>
        </p:spPr>
        <p:txBody>
          <a:bodyPr vert="horz" lIns="91427" tIns="45713" rIns="91427" bIns="45713" rtlCol="0" anchor="b"/>
          <a:lstStyle>
            <a:lvl1pPr algn="r" fontAlgn="auto">
              <a:spcBef>
                <a:spcPts val="0"/>
              </a:spcBef>
              <a:spcAft>
                <a:spcPts val="0"/>
              </a:spcAft>
              <a:defRPr sz="1200">
                <a:latin typeface="+mn-lt"/>
              </a:defRPr>
            </a:lvl1pPr>
          </a:lstStyle>
          <a:p>
            <a:pPr>
              <a:defRPr/>
            </a:pPr>
            <a:fld id="{21F3931D-20C8-4A83-A683-04A5575D7158}" type="slidenum">
              <a:rPr lang="en-US"/>
              <a:pPr>
                <a:defRPr/>
              </a:pPr>
              <a:t>‹#›</a:t>
            </a:fld>
            <a:endParaRPr lang="en-US"/>
          </a:p>
        </p:txBody>
      </p:sp>
    </p:spTree>
    <p:extLst>
      <p:ext uri="{BB962C8B-B14F-4D97-AF65-F5344CB8AC3E}">
        <p14:creationId xmlns:p14="http://schemas.microsoft.com/office/powerpoint/2010/main" val="298482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lIns="91427" tIns="45713" rIns="91427" bIns="4571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810" y="0"/>
            <a:ext cx="4028440" cy="350760"/>
          </a:xfrm>
          <a:prstGeom prst="rect">
            <a:avLst/>
          </a:prstGeom>
        </p:spPr>
        <p:txBody>
          <a:bodyPr vert="horz" lIns="91427" tIns="45713" rIns="91427" bIns="45713" rtlCol="0"/>
          <a:lstStyle>
            <a:lvl1pPr algn="r" fontAlgn="auto">
              <a:spcBef>
                <a:spcPts val="0"/>
              </a:spcBef>
              <a:spcAft>
                <a:spcPts val="0"/>
              </a:spcAft>
              <a:defRPr sz="1200">
                <a:latin typeface="+mn-lt"/>
              </a:defRPr>
            </a:lvl1pPr>
          </a:lstStyle>
          <a:p>
            <a:pPr>
              <a:defRPr/>
            </a:pPr>
            <a:fld id="{82ECC29C-75CC-46FE-8B5A-86290649DD64}" type="datetimeFigureOut">
              <a:rPr lang="en-US"/>
              <a:pPr>
                <a:defRPr/>
              </a:pPr>
              <a:t>10/28/2020</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1427" tIns="45713" rIns="91427" bIns="45713" rtlCol="0" anchor="ctr"/>
          <a:lstStyle/>
          <a:p>
            <a:pPr lvl="0"/>
            <a:endParaRPr lang="en-US" noProof="0"/>
          </a:p>
        </p:txBody>
      </p:sp>
      <p:sp>
        <p:nvSpPr>
          <p:cNvPr id="5" name="Notes Placeholder 4"/>
          <p:cNvSpPr>
            <a:spLocks noGrp="1"/>
          </p:cNvSpPr>
          <p:nvPr>
            <p:ph type="body" sz="quarter" idx="3"/>
          </p:nvPr>
        </p:nvSpPr>
        <p:spPr>
          <a:xfrm>
            <a:off x="929640" y="3330423"/>
            <a:ext cx="7437120" cy="3154441"/>
          </a:xfrm>
          <a:prstGeom prst="rect">
            <a:avLst/>
          </a:prstGeom>
        </p:spPr>
        <p:txBody>
          <a:bodyPr vert="horz" lIns="91427" tIns="45713" rIns="91427" bIns="457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6658444"/>
            <a:ext cx="4028440" cy="350760"/>
          </a:xfrm>
          <a:prstGeom prst="rect">
            <a:avLst/>
          </a:prstGeom>
        </p:spPr>
        <p:txBody>
          <a:bodyPr vert="horz" lIns="91427" tIns="45713" rIns="91427" bIns="4571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810" y="6658444"/>
            <a:ext cx="4028440" cy="350760"/>
          </a:xfrm>
          <a:prstGeom prst="rect">
            <a:avLst/>
          </a:prstGeom>
        </p:spPr>
        <p:txBody>
          <a:bodyPr vert="horz" lIns="91427" tIns="45713" rIns="91427" bIns="45713" rtlCol="0" anchor="b"/>
          <a:lstStyle>
            <a:lvl1pPr algn="r" fontAlgn="auto">
              <a:spcBef>
                <a:spcPts val="0"/>
              </a:spcBef>
              <a:spcAft>
                <a:spcPts val="0"/>
              </a:spcAft>
              <a:defRPr sz="1200">
                <a:latin typeface="+mn-lt"/>
              </a:defRPr>
            </a:lvl1pPr>
          </a:lstStyle>
          <a:p>
            <a:pPr>
              <a:defRPr/>
            </a:pPr>
            <a:fld id="{D7AD43B8-FF20-4D5F-A0AE-68337BAD22D9}" type="slidenum">
              <a:rPr lang="en-US"/>
              <a:pPr>
                <a:defRPr/>
              </a:pPr>
              <a:t>‹#›</a:t>
            </a:fld>
            <a:endParaRPr lang="en-US"/>
          </a:p>
        </p:txBody>
      </p:sp>
    </p:spTree>
    <p:extLst>
      <p:ext uri="{BB962C8B-B14F-4D97-AF65-F5344CB8AC3E}">
        <p14:creationId xmlns:p14="http://schemas.microsoft.com/office/powerpoint/2010/main" val="3473621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rants.nih.gov/grants/policy/nihgps/HTML5/introduction.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NIH Application Guide can be found via the “How to Apply” link on the NIH Grants and Funding webpage.</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2</a:t>
            </a:fld>
            <a:endParaRPr lang="en-US"/>
          </a:p>
        </p:txBody>
      </p:sp>
    </p:spTree>
    <p:extLst>
      <p:ext uri="{BB962C8B-B14F-4D97-AF65-F5344CB8AC3E}">
        <p14:creationId xmlns:p14="http://schemas.microsoft.com/office/powerpoint/2010/main" val="12038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Due Dates portion of the Key Dates section will display the specific due date(s) or link to the NIH Standard dates web page. Here is a screenshot of a sample table of standard due dates from that web page. Shows the standard due dates for 3 cycles for new R01, U01, and K series applications. Note that the table will indicate if there are different standard due dates depending on your application type (i.e. new, revision, renewal).</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12</a:t>
            </a:fld>
            <a:endParaRPr lang="en-US"/>
          </a:p>
        </p:txBody>
      </p:sp>
    </p:spTree>
    <p:extLst>
      <p:ext uri="{BB962C8B-B14F-4D97-AF65-F5344CB8AC3E}">
        <p14:creationId xmlns:p14="http://schemas.microsoft.com/office/powerpoint/2010/main" val="139267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13</a:t>
            </a:fld>
            <a:endParaRPr lang="en-US"/>
          </a:p>
        </p:txBody>
      </p:sp>
    </p:spTree>
    <p:extLst>
      <p:ext uri="{BB962C8B-B14F-4D97-AF65-F5344CB8AC3E}">
        <p14:creationId xmlns:p14="http://schemas.microsoft.com/office/powerpoint/2010/main" val="47340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my father’s favorite acronyms was PATSA-not pasta with a Boston accent by plan ahead to stay ahead. It is a really good idea to get everything in place like registrations and team members, and knowing who is going to What and when- before you start putting an application together. In terms of submission method- make sure you check with your sponsored research office before starting the application process.</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14</a:t>
            </a:fld>
            <a:endParaRPr lang="en-US"/>
          </a:p>
        </p:txBody>
      </p:sp>
    </p:spTree>
    <p:extLst>
      <p:ext uri="{BB962C8B-B14F-4D97-AF65-F5344CB8AC3E}">
        <p14:creationId xmlns:p14="http://schemas.microsoft.com/office/powerpoint/2010/main" val="148220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the system- you have to start somewhere, whether it is initiate in ASSIST or create workspace at Grants.gov or whatever the process is for individual service providers</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15</a:t>
            </a:fld>
            <a:endParaRPr lang="en-US"/>
          </a:p>
        </p:txBody>
      </p:sp>
    </p:spTree>
    <p:extLst>
      <p:ext uri="{BB962C8B-B14F-4D97-AF65-F5344CB8AC3E}">
        <p14:creationId xmlns:p14="http://schemas.microsoft.com/office/powerpoint/2010/main" val="470716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ASSIST and Workspace have specific features that allow you to give access for other people to work on the application. You can also use these tools to control the parts of the application they can view and edit. In ASSIST everyone who is added to work on the application must have a Commons ID. In addition to working on the application, other people associated with certain types of applications also have  a Commons account</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16</a:t>
            </a:fld>
            <a:endParaRPr lang="en-US"/>
          </a:p>
        </p:txBody>
      </p:sp>
    </p:spTree>
    <p:extLst>
      <p:ext uri="{BB962C8B-B14F-4D97-AF65-F5344CB8AC3E}">
        <p14:creationId xmlns:p14="http://schemas.microsoft.com/office/powerpoint/2010/main" val="153818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17</a:t>
            </a:fld>
            <a:endParaRPr lang="en-US"/>
          </a:p>
        </p:txBody>
      </p:sp>
    </p:spTree>
    <p:extLst>
      <p:ext uri="{BB962C8B-B14F-4D97-AF65-F5344CB8AC3E}">
        <p14:creationId xmlns:p14="http://schemas.microsoft.com/office/powerpoint/2010/main" val="163266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Hyperlinks and URLs are only allowed when specifically noted in funding opportunity announcement (FOA) and form field instructions. The use of hyperlinks is typically limited to citing relevant publications in </a:t>
            </a:r>
            <a:r>
              <a:rPr lang="en-US" sz="1200" b="0" i="0" kern="1200" dirty="0" err="1">
                <a:solidFill>
                  <a:schemeClr val="tx1"/>
                </a:solidFill>
                <a:effectLst/>
                <a:latin typeface="+mn-lt"/>
                <a:ea typeface="+mn-ea"/>
                <a:cs typeface="+mn-cs"/>
              </a:rPr>
              <a:t>biosketches</a:t>
            </a:r>
            <a:r>
              <a:rPr lang="en-US" sz="1200" b="0" i="0" kern="1200" dirty="0">
                <a:solidFill>
                  <a:schemeClr val="tx1"/>
                </a:solidFill>
                <a:effectLst/>
                <a:latin typeface="+mn-lt"/>
                <a:ea typeface="+mn-ea"/>
                <a:cs typeface="+mn-cs"/>
              </a:rPr>
              <a:t> and publication lists. It is highly unusual for a FOA to allow links in Specific Aims, Research Strategy and other page-limited attachments.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Hyperlinks and URLs may not be used to provide information necessary to application review.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r>
              <a:rPr lang="en-US" dirty="0">
                <a:effectLst/>
              </a:rPr>
              <a:t>Reviewers are instructed against viewing linked sites and are cautioned that they should not directly access a website (unless the link to the site was specifically requested in application instructions) as it could compromise their anonymity and allow for malware to be downloaded onto their computers.</a:t>
            </a:r>
          </a:p>
          <a:p>
            <a:r>
              <a:rPr lang="en-US" dirty="0">
                <a:effectLst/>
              </a:rPr>
              <a:t>When allowed, you must hyperlink the actual URL text so it appears on the page rather than hiding the URL behind a specific word or phrase.</a:t>
            </a:r>
            <a:br>
              <a:rPr lang="en-US" dirty="0">
                <a:effectLst/>
              </a:rPr>
            </a:br>
            <a:br>
              <a:rPr lang="en-US" dirty="0">
                <a:effectLst/>
              </a:rPr>
            </a:br>
            <a:r>
              <a:rPr lang="en-US" dirty="0">
                <a:effectLst/>
              </a:rPr>
              <a:t>Example: NIH (</a:t>
            </a:r>
            <a:r>
              <a:rPr lang="en-US" u="sng" dirty="0">
                <a:effectLst/>
                <a:hlinkClick r:id="rId3"/>
              </a:rPr>
              <a:t>http://www.nih.gov/</a:t>
            </a:r>
            <a:r>
              <a:rPr lang="en-US" dirty="0">
                <a:effectLst/>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18</a:t>
            </a:fld>
            <a:endParaRPr lang="en-US"/>
          </a:p>
        </p:txBody>
      </p:sp>
    </p:spTree>
    <p:extLst>
      <p:ext uri="{BB962C8B-B14F-4D97-AF65-F5344CB8AC3E}">
        <p14:creationId xmlns:p14="http://schemas.microsoft.com/office/powerpoint/2010/main" val="952650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filling out all of the information on the forms, you should run the </a:t>
            </a:r>
            <a:r>
              <a:rPr lang="en-US" dirty="0" err="1"/>
              <a:t>presubmission</a:t>
            </a:r>
            <a:r>
              <a:rPr lang="en-US" dirty="0"/>
              <a:t> validations to make sure your application is complete and compliant. You can also see what the assembled grant application will look like by generating a pre-submission image. Always a good idea to check all of the attachments- we have gotten homework AND a margarita recipe!</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19</a:t>
            </a:fld>
            <a:endParaRPr lang="en-US"/>
          </a:p>
        </p:txBody>
      </p:sp>
    </p:spTree>
    <p:extLst>
      <p:ext uri="{BB962C8B-B14F-4D97-AF65-F5344CB8AC3E}">
        <p14:creationId xmlns:p14="http://schemas.microsoft.com/office/powerpoint/2010/main" val="3254444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most important steps in the process. Checking the status of your application. You can do that directly in ASSIST but must log into Commons if you submitted using Workspace or S2S systems</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20</a:t>
            </a:fld>
            <a:endParaRPr lang="en-US"/>
          </a:p>
        </p:txBody>
      </p:sp>
    </p:spTree>
    <p:extLst>
      <p:ext uri="{BB962C8B-B14F-4D97-AF65-F5344CB8AC3E}">
        <p14:creationId xmlns:p14="http://schemas.microsoft.com/office/powerpoint/2010/main" val="423635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is on a calendar NOT a clock</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21</a:t>
            </a:fld>
            <a:endParaRPr lang="en-US"/>
          </a:p>
        </p:txBody>
      </p:sp>
    </p:spTree>
    <p:extLst>
      <p:ext uri="{BB962C8B-B14F-4D97-AF65-F5344CB8AC3E}">
        <p14:creationId xmlns:p14="http://schemas.microsoft.com/office/powerpoint/2010/main" val="36977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How to Apply page contains the full Application Guide resources including: </a:t>
            </a:r>
          </a:p>
          <a:p>
            <a:pPr marL="171450" indent="-171450">
              <a:buFont typeface="Arial" panose="020B0604020202020204" pitchFamily="34" charset="0"/>
              <a:buChar char="•"/>
            </a:pPr>
            <a:r>
              <a:rPr lang="en-US" dirty="0"/>
              <a:t>General Application Process Information (i.e. information on how to prepare to apply (e.g. registrations), write your application (e.g. formatting attachments), and submitting your application (e.g. submission policies)</a:t>
            </a:r>
          </a:p>
          <a:p>
            <a:pPr marL="171450" indent="-171450">
              <a:buFont typeface="Arial" panose="020B0604020202020204" pitchFamily="34" charset="0"/>
              <a:buChar char="•"/>
            </a:pPr>
            <a:r>
              <a:rPr lang="en-US" dirty="0"/>
              <a:t>Resources (e.g. Annotated form sets, application submission related presentations, and samples)</a:t>
            </a:r>
          </a:p>
          <a:p>
            <a:pPr marL="171450" indent="-171450">
              <a:buFont typeface="Arial" panose="020B0604020202020204" pitchFamily="34" charset="0"/>
              <a:buChar char="•"/>
            </a:pPr>
            <a:r>
              <a:rPr lang="en-US" dirty="0"/>
              <a:t>Application form instructions, includes filtered instructions for different application types (i.e. Research, Career Development, Fellowship, Training, and Multi-project applications)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3</a:t>
            </a:fld>
            <a:endParaRPr lang="en-US"/>
          </a:p>
        </p:txBody>
      </p:sp>
    </p:spTree>
    <p:extLst>
      <p:ext uri="{BB962C8B-B14F-4D97-AF65-F5344CB8AC3E}">
        <p14:creationId xmlns:p14="http://schemas.microsoft.com/office/powerpoint/2010/main" val="4118277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grant applications will go through multiple levels of checks and validations as part of the submission process. Some are automatic system validations while others are completed as part of a manual review.</a:t>
            </a:r>
          </a:p>
          <a:p>
            <a:endParaRPr lang="en-US" dirty="0"/>
          </a:p>
          <a:p>
            <a:r>
              <a:rPr lang="en-US" dirty="0"/>
              <a:t>Applications will first encounter system validations from Grants.gov. These are primarily fed-wide level requirements and some higher-level validations (e.g. checking if the FOA and application forms package active).</a:t>
            </a:r>
          </a:p>
          <a:p>
            <a:endParaRPr lang="en-US" dirty="0"/>
          </a:p>
          <a:p>
            <a:r>
              <a:rPr lang="en-US" dirty="0"/>
              <a:t>Applications will also encounter system validations from eRA systems based on agency-level requirements.</a:t>
            </a:r>
          </a:p>
          <a:p>
            <a:endParaRPr lang="en-US" dirty="0"/>
          </a:p>
          <a:p>
            <a:r>
              <a:rPr lang="en-US" dirty="0"/>
              <a:t>After the application is submitted in the system, agency staff will also conduct a manual evaluation on requirements that cannot be easily systematically validated prior to assignment and peer review. Even if an application passes all system validations for submission, an application may still be withdrawn if it does not pass these checks.</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28</a:t>
            </a:fld>
            <a:endParaRPr lang="en-US"/>
          </a:p>
        </p:txBody>
      </p:sp>
    </p:spTree>
    <p:extLst>
      <p:ext uri="{BB962C8B-B14F-4D97-AF65-F5344CB8AC3E}">
        <p14:creationId xmlns:p14="http://schemas.microsoft.com/office/powerpoint/2010/main" val="799010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31</a:t>
            </a:fld>
            <a:endParaRPr lang="en-US"/>
          </a:p>
        </p:txBody>
      </p:sp>
    </p:spTree>
    <p:extLst>
      <p:ext uri="{BB962C8B-B14F-4D97-AF65-F5344CB8AC3E}">
        <p14:creationId xmlns:p14="http://schemas.microsoft.com/office/powerpoint/2010/main" val="420741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32</a:t>
            </a:fld>
            <a:endParaRPr lang="en-US"/>
          </a:p>
        </p:txBody>
      </p:sp>
    </p:spTree>
    <p:extLst>
      <p:ext uri="{BB962C8B-B14F-4D97-AF65-F5344CB8AC3E}">
        <p14:creationId xmlns:p14="http://schemas.microsoft.com/office/powerpoint/2010/main" val="261617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100" b="0" i="0" kern="1200" dirty="0">
                <a:solidFill>
                  <a:schemeClr val="tx1"/>
                </a:solidFill>
                <a:effectLst/>
                <a:latin typeface="+mn-lt"/>
                <a:ea typeface="+mn-ea"/>
                <a:cs typeface="+mn-cs"/>
              </a:rPr>
              <a:t>There are two main systems involved in our grant application process - Grants.gov and eRA Commons. Each system has its own registration, terminology and business rule requirements.</a:t>
            </a:r>
          </a:p>
          <a:p>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Grants.gov - </a:t>
            </a:r>
            <a:r>
              <a:rPr lang="en-US" sz="1100" b="0" i="0" kern="1200" dirty="0">
                <a:solidFill>
                  <a:schemeClr val="tx1"/>
                </a:solidFill>
                <a:effectLst/>
                <a:latin typeface="+mn-lt"/>
                <a:ea typeface="+mn-ea"/>
                <a:cs typeface="+mn-cs"/>
              </a:rPr>
              <a:t>The on-line portal used by all federal grant-making agencies and their applicants to find and apply for federal grant funding.</a:t>
            </a:r>
            <a:br>
              <a:rPr lang="en-US" sz="1100" dirty="0"/>
            </a:br>
            <a:endParaRPr lang="en-US" sz="1100" dirty="0"/>
          </a:p>
          <a:p>
            <a:r>
              <a:rPr lang="en-US" sz="1100" b="1" i="0" kern="1200" dirty="0">
                <a:solidFill>
                  <a:schemeClr val="tx1"/>
                </a:solidFill>
                <a:effectLst/>
                <a:latin typeface="+mn-lt"/>
                <a:ea typeface="+mn-ea"/>
                <a:cs typeface="+mn-cs"/>
              </a:rPr>
              <a:t>eRA Commons</a:t>
            </a:r>
            <a:r>
              <a:rPr lang="en-US" sz="1100" b="0" i="0" kern="1200" dirty="0">
                <a:solidFill>
                  <a:schemeClr val="tx1"/>
                </a:solidFill>
                <a:effectLst/>
                <a:latin typeface="+mn-lt"/>
                <a:ea typeface="+mn-ea"/>
                <a:cs typeface="+mn-cs"/>
              </a:rPr>
              <a:t> - A system managed by NIH that allows applicants, grantees and federal staff to securely share, manage and process grant-related  information.</a:t>
            </a:r>
          </a:p>
          <a:p>
            <a:endParaRPr lang="en-US" sz="1100" b="0" i="0" kern="1200" dirty="0">
              <a:solidFill>
                <a:schemeClr val="tx1"/>
              </a:solidFill>
              <a:effectLst/>
              <a:latin typeface="+mn-lt"/>
              <a:ea typeface="+mn-ea"/>
              <a:cs typeface="+mn-cs"/>
            </a:endParaRPr>
          </a:p>
          <a:p>
            <a:r>
              <a:rPr lang="en-US" sz="1100" b="1" i="0" kern="1200" dirty="0">
                <a:solidFill>
                  <a:schemeClr val="tx1"/>
                </a:solidFill>
                <a:effectLst/>
                <a:latin typeface="+mn-lt"/>
                <a:ea typeface="+mn-ea"/>
                <a:cs typeface="+mn-cs"/>
              </a:rPr>
              <a:t>Key Grants.gov Applicant Roles</a:t>
            </a:r>
          </a:p>
          <a:p>
            <a:r>
              <a:rPr lang="en-US" sz="1100" b="1" i="0" kern="1200" dirty="0">
                <a:solidFill>
                  <a:schemeClr val="tx1"/>
                </a:solidFill>
                <a:effectLst/>
                <a:latin typeface="+mn-lt"/>
                <a:ea typeface="+mn-ea"/>
                <a:cs typeface="+mn-cs"/>
              </a:rPr>
              <a:t>E-Business Point of Contact (</a:t>
            </a:r>
            <a:r>
              <a:rPr lang="en-US" sz="1100" b="1" i="0" kern="1200" dirty="0" err="1">
                <a:solidFill>
                  <a:schemeClr val="tx1"/>
                </a:solidFill>
                <a:effectLst/>
                <a:latin typeface="+mn-lt"/>
                <a:ea typeface="+mn-ea"/>
                <a:cs typeface="+mn-cs"/>
              </a:rPr>
              <a:t>EBiz</a:t>
            </a:r>
            <a:r>
              <a:rPr lang="en-US" sz="1100" b="1" i="0" kern="1200" dirty="0">
                <a:solidFill>
                  <a:schemeClr val="tx1"/>
                </a:solidFill>
                <a:effectLst/>
                <a:latin typeface="+mn-lt"/>
                <a:ea typeface="+mn-ea"/>
                <a:cs typeface="+mn-cs"/>
              </a:rPr>
              <a:t> POC)</a:t>
            </a:r>
            <a:endParaRPr lang="en-US" sz="1100" b="0" i="0" kern="1200" dirty="0">
              <a:solidFill>
                <a:schemeClr val="tx1"/>
              </a:solidFill>
              <a:effectLst/>
              <a:latin typeface="+mn-lt"/>
              <a:ea typeface="+mn-ea"/>
              <a:cs typeface="+mn-cs"/>
            </a:endParaRPr>
          </a:p>
          <a:p>
            <a:pPr lvl="1"/>
            <a:r>
              <a:rPr lang="en-US" sz="1100" b="0" i="0" kern="1200" dirty="0">
                <a:solidFill>
                  <a:schemeClr val="tx1"/>
                </a:solidFill>
                <a:effectLst/>
                <a:latin typeface="+mn-lt"/>
                <a:ea typeface="+mn-ea"/>
                <a:cs typeface="+mn-cs"/>
              </a:rPr>
              <a:t>Designated during registration with System for Award Management (SAM)</a:t>
            </a:r>
          </a:p>
          <a:p>
            <a:pPr lvl="1"/>
            <a:r>
              <a:rPr lang="en-US" sz="1100" b="0" i="0" kern="1200" dirty="0">
                <a:solidFill>
                  <a:schemeClr val="tx1"/>
                </a:solidFill>
                <a:effectLst/>
                <a:latin typeface="+mn-lt"/>
                <a:ea typeface="+mn-ea"/>
                <a:cs typeface="+mn-cs"/>
              </a:rPr>
              <a:t>Manages grant activities for your organization</a:t>
            </a:r>
          </a:p>
          <a:p>
            <a:pPr lvl="1"/>
            <a:r>
              <a:rPr lang="en-US" sz="1100" b="0" i="0" kern="1200" dirty="0">
                <a:solidFill>
                  <a:schemeClr val="tx1"/>
                </a:solidFill>
                <a:effectLst/>
                <a:latin typeface="+mn-lt"/>
                <a:ea typeface="+mn-ea"/>
                <a:cs typeface="+mn-cs"/>
              </a:rPr>
              <a:t>Authorizes representatives of your organization to perform specific tasks in Grants.gov (e.g., assigns Authorized Organizational Representative (AOR) role to users authorized to submit applications)</a:t>
            </a:r>
          </a:p>
          <a:p>
            <a:r>
              <a:rPr lang="en-US" sz="1100" b="1" i="0" kern="1200" dirty="0">
                <a:solidFill>
                  <a:schemeClr val="tx1"/>
                </a:solidFill>
                <a:effectLst/>
                <a:latin typeface="+mn-lt"/>
                <a:ea typeface="+mn-ea"/>
                <a:cs typeface="+mn-cs"/>
              </a:rPr>
              <a:t>Authorized Organization Representative (AOR)</a:t>
            </a:r>
            <a:endParaRPr lang="en-US" sz="1100" b="0" i="0" kern="1200" dirty="0">
              <a:solidFill>
                <a:schemeClr val="tx1"/>
              </a:solidFill>
              <a:effectLst/>
              <a:latin typeface="+mn-lt"/>
              <a:ea typeface="+mn-ea"/>
              <a:cs typeface="+mn-cs"/>
            </a:endParaRPr>
          </a:p>
          <a:p>
            <a:pPr lvl="1"/>
            <a:r>
              <a:rPr lang="en-US" sz="1100" b="0" i="0" kern="1200" dirty="0">
                <a:solidFill>
                  <a:schemeClr val="tx1"/>
                </a:solidFill>
                <a:effectLst/>
                <a:latin typeface="+mn-lt"/>
                <a:ea typeface="+mn-ea"/>
                <a:cs typeface="+mn-cs"/>
              </a:rPr>
              <a:t>Grants.gov applicant user who has been given the AOR role by the </a:t>
            </a:r>
            <a:r>
              <a:rPr lang="en-US" sz="1100" b="0" i="0" kern="1200" dirty="0" err="1">
                <a:solidFill>
                  <a:schemeClr val="tx1"/>
                </a:solidFill>
                <a:effectLst/>
                <a:latin typeface="+mn-lt"/>
                <a:ea typeface="+mn-ea"/>
                <a:cs typeface="+mn-cs"/>
              </a:rPr>
              <a:t>EBiz</a:t>
            </a:r>
            <a:r>
              <a:rPr lang="en-US" sz="1100" b="0" i="0" kern="1200" dirty="0">
                <a:solidFill>
                  <a:schemeClr val="tx1"/>
                </a:solidFill>
                <a:effectLst/>
                <a:latin typeface="+mn-lt"/>
                <a:ea typeface="+mn-ea"/>
                <a:cs typeface="+mn-cs"/>
              </a:rPr>
              <a:t> POC enabling them to legally bind your institution and assume responsibility for adhering to all federal grant administration requirements referenced in the </a:t>
            </a:r>
            <a:r>
              <a:rPr lang="en-US" sz="11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NIH Grants Policy Statement</a:t>
            </a:r>
            <a:endParaRPr lang="en-US" sz="1100" b="0" i="0" kern="1200" dirty="0">
              <a:solidFill>
                <a:schemeClr val="tx1"/>
              </a:solidFill>
              <a:effectLst/>
              <a:latin typeface="+mn-lt"/>
              <a:ea typeface="+mn-ea"/>
              <a:cs typeface="+mn-cs"/>
            </a:endParaRPr>
          </a:p>
          <a:p>
            <a:pPr lvl="2"/>
            <a:r>
              <a:rPr lang="en-US" sz="1100" b="0" i="0" kern="1200" dirty="0">
                <a:solidFill>
                  <a:schemeClr val="tx1"/>
                </a:solidFill>
                <a:effectLst/>
                <a:latin typeface="+mn-lt"/>
                <a:ea typeface="+mn-ea"/>
                <a:cs typeface="+mn-cs"/>
              </a:rPr>
              <a:t>Similar authority as a Signing Official (SO) in eRA Commons</a:t>
            </a:r>
          </a:p>
          <a:p>
            <a:pPr lvl="1"/>
            <a:r>
              <a:rPr lang="en-US" sz="1100" b="0" i="0" kern="1200" dirty="0">
                <a:solidFill>
                  <a:schemeClr val="tx1"/>
                </a:solidFill>
                <a:effectLst/>
                <a:latin typeface="+mn-lt"/>
                <a:ea typeface="+mn-ea"/>
                <a:cs typeface="+mn-cs"/>
              </a:rPr>
              <a:t>Signs and submits grant applications and required certifications and assurances</a:t>
            </a:r>
          </a:p>
          <a:p>
            <a:endParaRPr lang="en-US" sz="1100" dirty="0"/>
          </a:p>
          <a:p>
            <a:r>
              <a:rPr lang="en-US" sz="1200" b="1" i="0" kern="1200" dirty="0">
                <a:solidFill>
                  <a:schemeClr val="tx1"/>
                </a:solidFill>
                <a:effectLst/>
                <a:latin typeface="+mn-lt"/>
                <a:ea typeface="+mn-ea"/>
                <a:cs typeface="+mn-cs"/>
              </a:rPr>
              <a:t>Key eRA Commons Roles</a:t>
            </a:r>
          </a:p>
          <a:p>
            <a:r>
              <a:rPr lang="en-US" sz="1200" b="1" i="0" kern="1200" dirty="0">
                <a:solidFill>
                  <a:schemeClr val="tx1"/>
                </a:solidFill>
                <a:effectLst/>
                <a:latin typeface="+mn-lt"/>
                <a:ea typeface="+mn-ea"/>
                <a:cs typeface="+mn-cs"/>
              </a:rPr>
              <a:t>Signing Official (SO)</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Holds authority to legally bind your institution and assume responsibility for adhering to all federal grant administration requirements referenced in the </a:t>
            </a:r>
            <a:r>
              <a:rPr lang="en-US"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NIH Grants Policy Statement</a:t>
            </a:r>
            <a:endParaRPr lang="en-US" sz="1200" b="0" i="0" u="none"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Registers the institution and maintains institutional profile data</a:t>
            </a:r>
          </a:p>
          <a:p>
            <a:pPr lvl="1"/>
            <a:r>
              <a:rPr lang="en-US" sz="1200" b="0" i="0" kern="1200" dirty="0">
                <a:solidFill>
                  <a:schemeClr val="tx1"/>
                </a:solidFill>
                <a:effectLst/>
                <a:latin typeface="+mn-lt"/>
                <a:ea typeface="+mn-ea"/>
                <a:cs typeface="+mn-cs"/>
              </a:rPr>
              <a:t>Accesses information for all applications and grants within your institution, including status and award information</a:t>
            </a:r>
          </a:p>
          <a:p>
            <a:pPr lvl="1"/>
            <a:r>
              <a:rPr lang="en-US" sz="1200" b="0" i="0" kern="1200" dirty="0">
                <a:solidFill>
                  <a:schemeClr val="tx1"/>
                </a:solidFill>
                <a:effectLst/>
                <a:latin typeface="+mn-lt"/>
                <a:ea typeface="+mn-ea"/>
                <a:cs typeface="+mn-cs"/>
              </a:rPr>
              <a:t>Creates and administers user accounts including additional SO and account administrator (AA) accounts</a:t>
            </a:r>
          </a:p>
          <a:p>
            <a:r>
              <a:rPr lang="en-US" sz="1200" b="1" i="0" kern="1200" dirty="0">
                <a:solidFill>
                  <a:schemeClr val="tx1"/>
                </a:solidFill>
                <a:effectLst/>
                <a:latin typeface="+mn-lt"/>
                <a:ea typeface="+mn-ea"/>
                <a:cs typeface="+mn-cs"/>
              </a:rPr>
              <a:t>Principal Investigator (PI)</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Holds eRA Commons PI role as the designated project director/principal investigator (PD/PI) of an application or grant</a:t>
            </a:r>
          </a:p>
          <a:p>
            <a:pPr lvl="1"/>
            <a:r>
              <a:rPr lang="en-US" sz="1200" b="0" i="0" kern="1200" dirty="0">
                <a:solidFill>
                  <a:schemeClr val="tx1"/>
                </a:solidFill>
                <a:effectLst/>
                <a:latin typeface="+mn-lt"/>
                <a:ea typeface="+mn-ea"/>
                <a:cs typeface="+mn-cs"/>
              </a:rPr>
              <a:t>Directs the project or activity being supported by the grant and is accountable to the grantee organization for the proper conduct of the project or activity</a:t>
            </a:r>
          </a:p>
          <a:p>
            <a:pPr lvl="1"/>
            <a:r>
              <a:rPr lang="en-US" sz="1200" b="0" i="0" kern="1200" dirty="0">
                <a:solidFill>
                  <a:schemeClr val="tx1"/>
                </a:solidFill>
                <a:effectLst/>
                <a:latin typeface="+mn-lt"/>
                <a:ea typeface="+mn-ea"/>
                <a:cs typeface="+mn-cs"/>
              </a:rPr>
              <a:t>Performs or delegates tasks such as maintaining person profile information, checking application status, checking assembled application image used for review and performing post-submission administrative functions</a:t>
            </a:r>
          </a:p>
          <a:p>
            <a:pPr lvl="1"/>
            <a:r>
              <a:rPr lang="en-US" sz="1200" b="0" i="0" kern="1200" dirty="0">
                <a:solidFill>
                  <a:schemeClr val="tx1"/>
                </a:solidFill>
                <a:effectLst/>
                <a:latin typeface="+mn-lt"/>
                <a:ea typeface="+mn-ea"/>
                <a:cs typeface="+mn-cs"/>
              </a:rPr>
              <a:t>Accesses information for their own grants and applications , including summary statements, scores and notices of award</a:t>
            </a:r>
          </a:p>
          <a:p>
            <a:endParaRPr lang="en-US" sz="1100"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4</a:t>
            </a:fld>
            <a:endParaRPr lang="en-US"/>
          </a:p>
        </p:txBody>
      </p:sp>
    </p:spTree>
    <p:extLst>
      <p:ext uri="{BB962C8B-B14F-4D97-AF65-F5344CB8AC3E}">
        <p14:creationId xmlns:p14="http://schemas.microsoft.com/office/powerpoint/2010/main" val="76325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eRA Commons registrations for some individuals will be required for application submission (e.g. all PD/PIs, sponsors on fellowship applications, candidates for diversity supplement support, component leads on a multi-project application, primary mentor identified on individual mentored career development applications.)</a:t>
            </a:r>
          </a:p>
          <a:p>
            <a:endParaRPr lang="en-US" dirty="0"/>
          </a:p>
          <a:p>
            <a:r>
              <a:rPr lang="en-US" dirty="0"/>
              <a:t>Reminder: </a:t>
            </a:r>
            <a:r>
              <a:rPr lang="en-US" sz="1200" b="0" i="0" kern="1200" dirty="0">
                <a:solidFill>
                  <a:schemeClr val="tx1"/>
                </a:solidFill>
                <a:effectLst/>
                <a:latin typeface="+mn-lt"/>
                <a:ea typeface="+mn-ea"/>
                <a:cs typeface="+mn-cs"/>
              </a:rPr>
              <a:t>ORCID </a:t>
            </a:r>
            <a:r>
              <a:rPr lang="en-US" sz="1200" b="0" i="0" kern="1200" dirty="0" err="1">
                <a:solidFill>
                  <a:schemeClr val="tx1"/>
                </a:solidFill>
                <a:effectLst/>
                <a:latin typeface="+mn-lt"/>
                <a:ea typeface="+mn-ea"/>
                <a:cs typeface="+mn-cs"/>
              </a:rPr>
              <a:t>iDs</a:t>
            </a:r>
            <a:r>
              <a:rPr lang="en-US" sz="1200" b="0" i="0" kern="1200" dirty="0">
                <a:solidFill>
                  <a:schemeClr val="tx1"/>
                </a:solidFill>
                <a:effectLst/>
                <a:latin typeface="+mn-lt"/>
                <a:ea typeface="+mn-ea"/>
                <a:cs typeface="+mn-cs"/>
              </a:rPr>
              <a:t> (Open Researcher and Contributor Identifiers) are required for the Program Director/Principal Investigators (PD/PIs) for individual fellowship and career development applications; the ORCID </a:t>
            </a:r>
            <a:r>
              <a:rPr lang="en-US" sz="1200" b="0" i="0" kern="1200" dirty="0" err="1">
                <a:solidFill>
                  <a:schemeClr val="tx1"/>
                </a:solidFill>
                <a:effectLst/>
                <a:latin typeface="+mn-lt"/>
                <a:ea typeface="+mn-ea"/>
                <a:cs typeface="+mn-cs"/>
              </a:rPr>
              <a:t>iD</a:t>
            </a:r>
            <a:r>
              <a:rPr lang="en-US" sz="1200" b="0" i="0" kern="1200" dirty="0">
                <a:solidFill>
                  <a:schemeClr val="tx1"/>
                </a:solidFill>
                <a:effectLst/>
                <a:latin typeface="+mn-lt"/>
                <a:ea typeface="+mn-ea"/>
                <a:cs typeface="+mn-cs"/>
              </a:rPr>
              <a:t> must be linked to the PD/PI’s eRA Commons Personal Profile prior to submission.</a:t>
            </a:r>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5</a:t>
            </a:fld>
            <a:endParaRPr lang="en-US"/>
          </a:p>
        </p:txBody>
      </p:sp>
    </p:spTree>
    <p:extLst>
      <p:ext uri="{BB962C8B-B14F-4D97-AF65-F5344CB8AC3E}">
        <p14:creationId xmlns:p14="http://schemas.microsoft.com/office/powerpoint/2010/main" val="304594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primary methods for submitting competing grant applications: Grants.gov Workspace, a System-to-System (S2S) provider solution, and NIH ASSIST</a:t>
            </a:r>
          </a:p>
          <a:p>
            <a:endParaRPr lang="en-US" dirty="0"/>
          </a:p>
          <a:p>
            <a:r>
              <a:rPr lang="en-US" dirty="0"/>
              <a:t>Key considerations: 1) What submission method your institution uses and 2) What kind of application are you preparing</a:t>
            </a:r>
          </a:p>
          <a:p>
            <a:endParaRPr lang="en-US" dirty="0"/>
          </a:p>
          <a:p>
            <a:r>
              <a:rPr lang="en-US" dirty="0"/>
              <a:t>93% of NIH applications are submitted using NIH ASSIST or a System to System provider</a:t>
            </a:r>
          </a:p>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6</a:t>
            </a:fld>
            <a:endParaRPr lang="en-US"/>
          </a:p>
        </p:txBody>
      </p:sp>
    </p:spTree>
    <p:extLst>
      <p:ext uri="{BB962C8B-B14F-4D97-AF65-F5344CB8AC3E}">
        <p14:creationId xmlns:p14="http://schemas.microsoft.com/office/powerpoint/2010/main" val="334102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7</a:t>
            </a:fld>
            <a:endParaRPr lang="en-US"/>
          </a:p>
        </p:txBody>
      </p:sp>
    </p:spTree>
    <p:extLst>
      <p:ext uri="{BB962C8B-B14F-4D97-AF65-F5344CB8AC3E}">
        <p14:creationId xmlns:p14="http://schemas.microsoft.com/office/powerpoint/2010/main" val="131696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touch on the 8 major steps you must complete in order to successfully submit your application </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9</a:t>
            </a:fld>
            <a:endParaRPr lang="en-US"/>
          </a:p>
        </p:txBody>
      </p:sp>
    </p:spTree>
    <p:extLst>
      <p:ext uri="{BB962C8B-B14F-4D97-AF65-F5344CB8AC3E}">
        <p14:creationId xmlns:p14="http://schemas.microsoft.com/office/powerpoint/2010/main" val="59560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you must identify a funding opportunity announcement (FOA). We recommend looking at both NIH Guide for </a:t>
            </a:r>
            <a:r>
              <a:rPr lang="en-US" dirty="0" err="1"/>
              <a:t>Grants&amp;Contracts</a:t>
            </a:r>
            <a:r>
              <a:rPr lang="en-US" dirty="0"/>
              <a:t> and Grants.gov Search for Grants. Each system has robust search capabilities. Grants.gov has the added benefit of returning opportunities for other funding agencies. For example, DOD has a number of opportunities that support breast cancer research</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10</a:t>
            </a:fld>
            <a:endParaRPr lang="en-US"/>
          </a:p>
        </p:txBody>
      </p:sp>
    </p:spTree>
    <p:extLst>
      <p:ext uri="{BB962C8B-B14F-4D97-AF65-F5344CB8AC3E}">
        <p14:creationId xmlns:p14="http://schemas.microsoft.com/office/powerpoint/2010/main" val="109530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FOAs all follow the same layout and you should read the ENTIRE announcement carefully focusing on  the participating institutes and related Guide Notices or Notices of Special Interests (NOSIs) that are targeting the FOA for submission. This is important because we can assign an application to an institute if it does not support the FOA. Best to be remembered- Check for fit, before you submit.</a:t>
            </a:r>
          </a:p>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11</a:t>
            </a:fld>
            <a:endParaRPr lang="en-US"/>
          </a:p>
        </p:txBody>
      </p:sp>
    </p:spTree>
    <p:extLst>
      <p:ext uri="{BB962C8B-B14F-4D97-AF65-F5344CB8AC3E}">
        <p14:creationId xmlns:p14="http://schemas.microsoft.com/office/powerpoint/2010/main" val="286753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FCC12A3-0448-48FB-98ED-E287151C357F}" type="datetime1">
              <a:rPr lang="en-US" smtClean="0"/>
              <a:t>10/28/2020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a:prstGeom prst="rect">
            <a:avLst/>
          </a:prstGeom>
        </p:spPr>
        <p:txBody>
          <a:bodyPr/>
          <a:lstStyle>
            <a:lvl1pPr>
              <a:defRPr/>
            </a:lvl1pPr>
          </a:lstStyle>
          <a:p>
            <a:r>
              <a:rPr lang="en-US" dirty="0"/>
              <a:t>Click to edit title  </a:t>
            </a:r>
          </a:p>
        </p:txBody>
      </p:sp>
      <p:sp>
        <p:nvSpPr>
          <p:cNvPr id="3" name="Subtitle 2"/>
          <p:cNvSpPr>
            <a:spLocks noGrp="1"/>
          </p:cNvSpPr>
          <p:nvPr>
            <p:ph type="subTitle" idx="1" hasCustomPrompt="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14567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316439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defRPr sz="4000" b="1" cap="all"/>
            </a:lvl1pPr>
          </a:lstStyle>
          <a:p>
            <a:r>
              <a:rPr lang="en-US" dirty="0"/>
              <a:t>Click to edit title</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197157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p>
            <a:r>
              <a:rPr lang="en-US" dirty="0"/>
              <a:t>Click to edit title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79280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1E3171E9-4B2C-41B2-BF6C-57A42149FC50}" type="datetime1">
              <a:rPr lang="en-US" smtClean="0"/>
              <a:t>10/28/2020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382BF148-E73E-4D8B-B910-0CE5E3F174FD}" type="datetime1">
              <a:rPr lang="en-US" smtClean="0"/>
              <a:t>10/28/2020</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9A4CD5E3-A4EB-4AC6-99A8-D02631F95FEC}" type="datetime1">
              <a:rPr lang="en-US" smtClean="0"/>
              <a:t>10/28/2020</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D1798642-9447-44D9-BE9A-3A834A51656F}" type="datetime1">
              <a:rPr lang="en-US" smtClean="0"/>
              <a:t>10/28/2020</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EA83830-FD42-4C76-AE9C-69FCD2278259}" type="datetime1">
              <a:rPr lang="en-US" smtClean="0"/>
              <a:t>10/28/2020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Date Placeholder 1"/>
          <p:cNvSpPr>
            <a:spLocks noGrp="1"/>
          </p:cNvSpPr>
          <p:nvPr>
            <p:ph type="dt" sz="half" idx="10"/>
          </p:nvPr>
        </p:nvSpPr>
        <p:spPr/>
        <p:txBody>
          <a:bodyPr/>
          <a:lstStyle>
            <a:lvl1pPr>
              <a:defRPr/>
            </a:lvl1pPr>
          </a:lstStyle>
          <a:p>
            <a:pPr>
              <a:defRPr/>
            </a:pPr>
            <a:fld id="{E7515CA5-FFA0-48C7-A4EB-4599202DDECF}" type="datetime1">
              <a:rPr lang="en-US" smtClean="0"/>
              <a:t>10/28/2020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
        <p:nvSpPr>
          <p:cNvPr id="11" name="Title 1"/>
          <p:cNvSpPr>
            <a:spLocks noGrp="1"/>
          </p:cNvSpPr>
          <p:nvPr>
            <p:ph type="title"/>
          </p:nvPr>
        </p:nvSpPr>
        <p:spPr>
          <a:xfrm>
            <a:off x="402167" y="228601"/>
            <a:ext cx="11379200" cy="758825"/>
          </a:xfr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914400"/>
            <a:ext cx="3149600" cy="1295400"/>
          </a:xfrm>
        </p:spPr>
        <p:txBody>
          <a:bodyPr>
            <a:noAutofit/>
          </a:bodyPr>
          <a:lstStyle>
            <a:lvl1pPr algn="l">
              <a:buNone/>
              <a:defRPr sz="2800" b="1">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508000" y="2286001"/>
            <a:ext cx="3149600" cy="3840163"/>
          </a:xfrm>
        </p:spPr>
        <p:txBody>
          <a:bodyPr/>
          <a:lstStyle>
            <a:lvl1pPr marL="0" indent="0">
              <a:spcAft>
                <a:spcPts val="1000"/>
              </a:spcAft>
              <a:buNone/>
              <a:defRPr sz="2000">
                <a:solidFill>
                  <a:srgbClr val="FFFFFF"/>
                </a:solidFill>
              </a:defRPr>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73C07A78-8D50-428B-A009-C5834E26A8C6}" type="datetime1">
              <a:rPr lang="en-US" smtClean="0"/>
              <a:t>10/28/2020</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C517282D-26B6-44D3-B7EC-7AE7D64B3852}" type="datetime1">
              <a:rPr lang="en-US" smtClean="0"/>
              <a:t>10/28/2020</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13C77784-1A32-4EB5-A180-CA6B06A33B00}" type="datetime1">
              <a:rPr lang="en-US" smtClean="0"/>
              <a:t>10/28/2020</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pPr>
                <a:defRPr/>
              </a:pPr>
              <a:t>‹#›</a:t>
            </a:fld>
            <a:endParaRPr lang="en-US" dirty="0"/>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dirty="0"/>
              <a:t>Click to edit title</a:t>
            </a:r>
          </a:p>
        </p:txBody>
      </p:sp>
      <p:sp>
        <p:nvSpPr>
          <p:cNvPr id="16"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7" name="Date Placeholder 3"/>
          <p:cNvSpPr>
            <a:spLocks noGrp="1"/>
          </p:cNvSpPr>
          <p:nvPr>
            <p:ph type="dt" sz="half" idx="2"/>
          </p:nvPr>
        </p:nvSpPr>
        <p:spPr>
          <a:xfrm>
            <a:off x="5124218" y="6172201"/>
            <a:ext cx="5256697" cy="320674"/>
          </a:xfrm>
          <a:prstGeom prst="rect">
            <a:avLst/>
          </a:prstGeom>
        </p:spPr>
        <p:txBody>
          <a:bodyPr vert="horz" lIns="91440" tIns="45720" rIns="91440" bIns="0" rtlCol="0" anchor="b"/>
          <a:lstStyle>
            <a:lvl1pPr algn="l">
              <a:defRPr sz="1000">
                <a:solidFill>
                  <a:schemeClr val="tx1"/>
                </a:solidFill>
              </a:defRPr>
            </a:lvl1pPr>
          </a:lstStyle>
          <a:p>
            <a:pPr fontAlgn="auto">
              <a:spcBef>
                <a:spcPts val="0"/>
              </a:spcBef>
              <a:spcAft>
                <a:spcPts val="0"/>
              </a:spcAft>
            </a:pPr>
            <a:fld id="{7A8FF058-AD71-459A-A016-0CB261303DBC}" type="datetime4">
              <a:rPr lang="en-US" smtClean="0">
                <a:solidFill>
                  <a:prstClr val="black"/>
                </a:solidFill>
                <a:latin typeface="Calibri"/>
              </a:rPr>
              <a:pPr fontAlgn="auto">
                <a:spcBef>
                  <a:spcPts val="0"/>
                </a:spcBef>
                <a:spcAft>
                  <a:spcPts val="0"/>
                </a:spcAft>
              </a:pPr>
              <a:t>October 28, 2020</a:t>
            </a:fld>
            <a:endParaRPr lang="en-US" dirty="0">
              <a:solidFill>
                <a:prstClr val="black"/>
              </a:solidFill>
              <a:latin typeface="Calibri"/>
            </a:endParaRPr>
          </a:p>
        </p:txBody>
      </p:sp>
      <p:sp>
        <p:nvSpPr>
          <p:cNvPr id="18" name="Footer Placeholder 4"/>
          <p:cNvSpPr>
            <a:spLocks noGrp="1"/>
          </p:cNvSpPr>
          <p:nvPr>
            <p:ph type="ftr" sz="quarter" idx="3"/>
          </p:nvPr>
        </p:nvSpPr>
        <p:spPr>
          <a:xfrm>
            <a:off x="5124218" y="6492875"/>
            <a:ext cx="5256697" cy="298628"/>
          </a:xfrm>
          <a:prstGeom prst="rect">
            <a:avLst/>
          </a:prstGeom>
        </p:spPr>
        <p:txBody>
          <a:bodyPr vert="horz" lIns="91440" tIns="45720" rIns="91440" bIns="45720" rtlCol="0" anchor="t"/>
          <a:lstStyle>
            <a:lvl1pPr algn="l">
              <a:defRPr sz="1000">
                <a:solidFill>
                  <a:schemeClr val="tx1"/>
                </a:solidFill>
              </a:defRPr>
            </a:lvl1pPr>
          </a:lstStyle>
          <a:p>
            <a:pPr fontAlgn="auto">
              <a:spcBef>
                <a:spcPts val="0"/>
              </a:spcBef>
              <a:spcAft>
                <a:spcPts val="0"/>
              </a:spcAft>
            </a:pPr>
            <a:endParaRPr lang="en-US" dirty="0">
              <a:solidFill>
                <a:prstClr val="black"/>
              </a:solidFill>
              <a:latin typeface="Calibri"/>
            </a:endParaRPr>
          </a:p>
        </p:txBody>
      </p:sp>
      <p:sp>
        <p:nvSpPr>
          <p:cNvPr id="19"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pPr fontAlgn="auto">
              <a:spcBef>
                <a:spcPts val="0"/>
              </a:spcBef>
              <a:spcAft>
                <a:spcPts val="0"/>
              </a:spcAft>
            </a:pPr>
            <a:fld id="{F38DF745-7D3F-47F4-83A3-874385CFAA69}" type="slidenum">
              <a:rPr lang="en-US" smtClean="0">
                <a:solidFill>
                  <a:srgbClr val="1F497D"/>
                </a:solidFill>
                <a:latin typeface="Calibri"/>
              </a:rPr>
              <a:pPr fontAlgn="auto">
                <a:spcBef>
                  <a:spcPts val="0"/>
                </a:spcBef>
                <a:spcAft>
                  <a:spcPts val="0"/>
                </a:spcAft>
              </a:pPr>
              <a:t>‹#›</a:t>
            </a:fld>
            <a:endParaRPr lang="en-US" dirty="0">
              <a:solidFill>
                <a:srgbClr val="1F497D"/>
              </a:solidFill>
              <a:latin typeface="Calibri"/>
            </a:endParaRPr>
          </a:p>
        </p:txBody>
      </p:sp>
      <p:pic>
        <p:nvPicPr>
          <p:cNvPr id="20" name="Picture 19"/>
          <p:cNvPicPr>
            <a:picLocks noChangeAspect="1"/>
          </p:cNvPicPr>
          <p:nvPr userDrawn="1"/>
        </p:nvPicPr>
        <p:blipFill>
          <a:blip r:embed="rId6"/>
          <a:stretch>
            <a:fillRect/>
          </a:stretch>
        </p:blipFill>
        <p:spPr>
          <a:xfrm>
            <a:off x="609601" y="6329849"/>
            <a:ext cx="597820" cy="446870"/>
          </a:xfrm>
          <a:prstGeom prst="rect">
            <a:avLst/>
          </a:prstGeom>
        </p:spPr>
      </p:pic>
      <p:pic>
        <p:nvPicPr>
          <p:cNvPr id="21" name="Picture 20"/>
          <p:cNvPicPr>
            <a:picLocks noChangeAspect="1"/>
          </p:cNvPicPr>
          <p:nvPr userDrawn="1"/>
        </p:nvPicPr>
        <p:blipFill>
          <a:blip r:embed="rId7"/>
          <a:stretch>
            <a:fillRect/>
          </a:stretch>
        </p:blipFill>
        <p:spPr>
          <a:xfrm>
            <a:off x="1435128" y="6380729"/>
            <a:ext cx="3443400" cy="395991"/>
          </a:xfrm>
          <a:prstGeom prst="rect">
            <a:avLst/>
          </a:prstGeom>
        </p:spPr>
      </p:pic>
    </p:spTree>
    <p:extLst>
      <p:ext uri="{BB962C8B-B14F-4D97-AF65-F5344CB8AC3E}">
        <p14:creationId xmlns:p14="http://schemas.microsoft.com/office/powerpoint/2010/main" val="16841025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hf hdr="0" ft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how-to-apply-application-guide.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hyperlink" Target="https://grants.nih.gov/grants/how-to-apply-application-guide/resources/annotated-form-sets.htm" TargetMode="Externa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how-to-apply-application-guide/format-and-write/format-attachments.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grants.nih.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grants.nih.gov/grants/how-to-apply-application-guide/submission-process/changed-corrected-application.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ublic.era.nih.gov/comm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forms_page_limits.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rants.nih.gov/grants/how-to-apply-application-guide.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grants.gov/web/grants/support.html" TargetMode="External"/><Relationship Id="rId2" Type="http://schemas.openxmlformats.org/officeDocument/2006/relationships/hyperlink" Target="mailto:support@grants.gov?subject=Grants.gov%20support%20email"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grants.nih.gov/suppor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grants/oer.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grants.nih.gov/grants/how-to-apply-application-guide/prepare-to-apply-and-register/submission-options/assist.htm" TargetMode="External"/><Relationship Id="rId5" Type="http://schemas.openxmlformats.org/officeDocument/2006/relationships/hyperlink" Target="https://grants.nih.gov/grants/how-to-apply-application-guide/resources/annotated-form-sets.htm" TargetMode="External"/><Relationship Id="rId4" Type="http://schemas.openxmlformats.org/officeDocument/2006/relationships/hyperlink" Target="https://grants.nih.gov/grants/how-to-apply-application-guide.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ra.nih.gov/about-era/get-connected.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grants.nih.gov/grants/how-to-apply-application-guide/prepare-to-apply-and-register/key-systems-and-roles.htm"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grants.nih.gov/grants/how-to-apply-application-guide/prepare-to-apply-and-register/registration/org-representative-registration.ht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hyperlink" Target="https://grants.nih.gov/grants/how-to-apply-application-guide/prepare-to-apply-and-register/choose-a-submission-option.htm" TargetMode="External"/><Relationship Id="rId7" Type="http://schemas.microsoft.com/office/2007/relationships/hdphoto" Target="../media/hdphoto1.wdp"/><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chart" Target="../charts/chart1.xml"/><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EB33-851B-4A86-B935-D83B02D3397A}"/>
              </a:ext>
            </a:extLst>
          </p:cNvPr>
          <p:cNvSpPr>
            <a:spLocks noGrp="1"/>
          </p:cNvSpPr>
          <p:nvPr>
            <p:ph type="ctrTitle"/>
          </p:nvPr>
        </p:nvSpPr>
        <p:spPr/>
        <p:txBody>
          <a:bodyPr>
            <a:normAutofit/>
          </a:bodyPr>
          <a:lstStyle/>
          <a:p>
            <a:r>
              <a:rPr lang="en-US" sz="8000" dirty="0"/>
              <a:t>Ready, Set, Submit!</a:t>
            </a:r>
          </a:p>
        </p:txBody>
      </p:sp>
      <p:sp>
        <p:nvSpPr>
          <p:cNvPr id="2" name="Subtitle 1">
            <a:extLst>
              <a:ext uri="{FF2B5EF4-FFF2-40B4-BE49-F238E27FC236}">
                <a16:creationId xmlns:a16="http://schemas.microsoft.com/office/drawing/2014/main" id="{49ECE144-7546-4C4E-864F-3C309FA47AFC}"/>
              </a:ext>
            </a:extLst>
          </p:cNvPr>
          <p:cNvSpPr>
            <a:spLocks noGrp="1"/>
          </p:cNvSpPr>
          <p:nvPr>
            <p:ph type="subTitle" idx="1"/>
          </p:nvPr>
        </p:nvSpPr>
        <p:spPr>
          <a:xfrm>
            <a:off x="304800" y="2819400"/>
            <a:ext cx="11658600" cy="1752600"/>
          </a:xfrm>
        </p:spPr>
        <p:txBody>
          <a:bodyPr/>
          <a:lstStyle/>
          <a:p>
            <a:r>
              <a:rPr lang="en-US" sz="2800" dirty="0">
                <a:solidFill>
                  <a:srgbClr val="669900"/>
                </a:solidFill>
              </a:rPr>
              <a:t>GRANT Application Preparation &amp; Submission</a:t>
            </a:r>
            <a:br>
              <a:rPr lang="en-US" sz="1100" dirty="0">
                <a:solidFill>
                  <a:srgbClr val="1F497D"/>
                </a:solidFill>
              </a:rPr>
            </a:br>
            <a:endParaRPr lang="en-US" dirty="0"/>
          </a:p>
        </p:txBody>
      </p:sp>
      <p:sp>
        <p:nvSpPr>
          <p:cNvPr id="5" name="Rectangle 4">
            <a:extLst>
              <a:ext uri="{FF2B5EF4-FFF2-40B4-BE49-F238E27FC236}">
                <a16:creationId xmlns:a16="http://schemas.microsoft.com/office/drawing/2014/main" id="{F7F36FF3-CFC2-42CD-A153-2B435AA65920}"/>
              </a:ext>
            </a:extLst>
          </p:cNvPr>
          <p:cNvSpPr txBox="1">
            <a:spLocks noChangeArrowheads="1"/>
          </p:cNvSpPr>
          <p:nvPr/>
        </p:nvSpPr>
        <p:spPr bwMode="auto">
          <a:xfrm>
            <a:off x="2286000" y="3581400"/>
            <a:ext cx="7696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457200" indent="0" algn="ctr" rtl="0" eaLnBrk="0" fontAlgn="base" hangingPunct="0">
              <a:spcBef>
                <a:spcPct val="20000"/>
              </a:spcBef>
              <a:spcAft>
                <a:spcPct val="0"/>
              </a:spcAft>
              <a:buClr>
                <a:schemeClr val="accent2"/>
              </a:buClr>
              <a:buSzPct val="70000"/>
              <a:buFont typeface="Wingdings" pitchFamily="2" charset="2"/>
              <a:buNone/>
              <a:defRPr sz="2200" kern="1200">
                <a:solidFill>
                  <a:schemeClr val="tx2"/>
                </a:solidFill>
                <a:latin typeface="+mn-lt"/>
                <a:ea typeface="+mn-ea"/>
                <a:cs typeface="+mn-cs"/>
              </a:defRPr>
            </a:lvl2pPr>
            <a:lvl3pPr marL="914400" indent="0" algn="ctr" rtl="0" eaLnBrk="0" fontAlgn="base" hangingPunct="0">
              <a:spcBef>
                <a:spcPct val="20000"/>
              </a:spcBef>
              <a:spcAft>
                <a:spcPct val="0"/>
              </a:spcAft>
              <a:buClr>
                <a:srgbClr val="9BBB59"/>
              </a:buClr>
              <a:buSzPct val="75000"/>
              <a:buFont typeface="Wingdings 2" pitchFamily="18" charset="2"/>
              <a:buNone/>
              <a:defRPr sz="20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8064A2"/>
              </a:buClr>
              <a:buSzPct val="70000"/>
              <a:buFont typeface="Wingdings" pitchFamily="2" charset="2"/>
              <a:buNone/>
              <a:defRPr sz="2000" kern="1200">
                <a:solidFill>
                  <a:schemeClr val="tx2"/>
                </a:solidFill>
                <a:latin typeface="+mn-lt"/>
                <a:ea typeface="+mn-ea"/>
                <a:cs typeface="+mn-cs"/>
              </a:defRPr>
            </a:lvl4pPr>
            <a:lvl5pPr marL="1828800" indent="0" algn="ctr" rtl="0" eaLnBrk="0" fontAlgn="base" hangingPunct="0">
              <a:spcBef>
                <a:spcPct val="20000"/>
              </a:spcBef>
              <a:spcAft>
                <a:spcPct val="0"/>
              </a:spcAft>
              <a:buClr>
                <a:srgbClr val="4BACC6"/>
              </a:buClr>
              <a:buNone/>
              <a:defRPr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sz="1400" kern="1200" cap="all" baseline="0">
                <a:solidFill>
                  <a:schemeClr val="tx1"/>
                </a:solidFill>
                <a:latin typeface="+mn-lt"/>
                <a:ea typeface="+mn-ea"/>
                <a:cs typeface="+mn-cs"/>
              </a:defRPr>
            </a:lvl9pPr>
          </a:lstStyle>
          <a:p>
            <a:pPr eaLnBrk="1" fontAlgn="auto" hangingPunct="1">
              <a:spcAft>
                <a:spcPts val="0"/>
              </a:spcAft>
              <a:defRPr/>
            </a:pPr>
            <a:endParaRPr lang="en-US" sz="800" b="0" cap="none" spc="0" dirty="0">
              <a:ea typeface="+mj-ea"/>
              <a:cs typeface="+mj-cs"/>
            </a:endParaRPr>
          </a:p>
          <a:p>
            <a:pPr eaLnBrk="1" fontAlgn="auto" hangingPunct="1">
              <a:spcAft>
                <a:spcPts val="0"/>
              </a:spcAft>
              <a:defRPr/>
            </a:pPr>
            <a:r>
              <a:rPr lang="en-US" sz="2400" cap="none" spc="0" dirty="0">
                <a:ea typeface="+mj-ea"/>
                <a:cs typeface="+mj-cs"/>
              </a:rPr>
              <a:t>Kasima Garst &amp; Laurie Roman</a:t>
            </a:r>
          </a:p>
          <a:p>
            <a:pPr eaLnBrk="1" fontAlgn="auto" hangingPunct="1">
              <a:spcAft>
                <a:spcPts val="0"/>
              </a:spcAft>
              <a:defRPr/>
            </a:pPr>
            <a:r>
              <a:rPr lang="en-US" b="0" cap="none" spc="0" dirty="0">
                <a:ea typeface="+mj-ea"/>
                <a:cs typeface="+mj-cs"/>
              </a:rPr>
              <a:t>October 2020</a:t>
            </a:r>
          </a:p>
        </p:txBody>
      </p:sp>
      <p:pic>
        <p:nvPicPr>
          <p:cNvPr id="4" name="Picture 3" descr="A logo of the Office of Extramural Research at NIH">
            <a:extLst>
              <a:ext uri="{FF2B5EF4-FFF2-40B4-BE49-F238E27FC236}">
                <a16:creationId xmlns:a16="http://schemas.microsoft.com/office/drawing/2014/main" id="{73693777-8438-4BB6-9067-60DF17E21A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461" y="4871110"/>
            <a:ext cx="2495278" cy="462891"/>
          </a:xfrm>
          <a:prstGeom prst="rect">
            <a:avLst/>
          </a:prstGeom>
        </p:spPr>
      </p:pic>
    </p:spTree>
    <p:extLst>
      <p:ext uri="{BB962C8B-B14F-4D97-AF65-F5344CB8AC3E}">
        <p14:creationId xmlns:p14="http://schemas.microsoft.com/office/powerpoint/2010/main" val="57618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pPr>
              <a:defRPr/>
            </a:pPr>
            <a:fld id="{3A4FF90E-4C55-4D59-BE6A-CE57DBB6E3FF}" type="slidenum">
              <a:rPr lang="en-US" smtClean="0"/>
              <a:pPr>
                <a:defRPr/>
              </a:pPr>
              <a:t>10</a:t>
            </a:fld>
            <a:endParaRPr lang="en-US" dirty="0"/>
          </a:p>
        </p:txBody>
      </p:sp>
      <p:sp>
        <p:nvSpPr>
          <p:cNvPr id="4" name="Title 3"/>
          <p:cNvSpPr>
            <a:spLocks noGrp="1"/>
          </p:cNvSpPr>
          <p:nvPr>
            <p:ph type="title"/>
          </p:nvPr>
        </p:nvSpPr>
        <p:spPr>
          <a:xfrm>
            <a:off x="402336" y="228600"/>
            <a:ext cx="11379200" cy="758952"/>
          </a:xfrm>
        </p:spPr>
        <p:txBody>
          <a:bodyPr/>
          <a:lstStyle/>
          <a:p>
            <a:r>
              <a:rPr lang="en-US" dirty="0"/>
              <a:t>Step 1: Find an Opportunity of Interest</a:t>
            </a:r>
          </a:p>
        </p:txBody>
      </p:sp>
      <p:grpSp>
        <p:nvGrpSpPr>
          <p:cNvPr id="13" name="Group 12" title="&quot;&quot;"/>
          <p:cNvGrpSpPr/>
          <p:nvPr/>
        </p:nvGrpSpPr>
        <p:grpSpPr>
          <a:xfrm>
            <a:off x="402336" y="181480"/>
            <a:ext cx="1016000" cy="1016000"/>
            <a:chOff x="1212195" y="264119"/>
            <a:chExt cx="1016000" cy="1016000"/>
          </a:xfrm>
        </p:grpSpPr>
        <p:sp>
          <p:nvSpPr>
            <p:cNvPr id="18" name="Oval 17" title="&quot;&quot;"/>
            <p:cNvSpPr/>
            <p:nvPr/>
          </p:nvSpPr>
          <p:spPr>
            <a:xfrm>
              <a:off x="1212195" y="2641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0" name="Oval 19" title="&quot;&quot;"/>
            <p:cNvSpPr/>
            <p:nvPr/>
          </p:nvSpPr>
          <p:spPr>
            <a:xfrm>
              <a:off x="1306683" y="3586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pic>
          <p:nvPicPr>
            <p:cNvPr id="21" name="Picture 20"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733" y="503658"/>
              <a:ext cx="536921" cy="536921"/>
            </a:xfrm>
            <a:prstGeom prst="rect">
              <a:avLst/>
            </a:prstGeom>
          </p:spPr>
        </p:pic>
      </p:grpSp>
      <p:sp>
        <p:nvSpPr>
          <p:cNvPr id="2" name="Text Placeholder 1"/>
          <p:cNvSpPr>
            <a:spLocks noGrp="1"/>
          </p:cNvSpPr>
          <p:nvPr>
            <p:ph type="body" idx="1"/>
          </p:nvPr>
        </p:nvSpPr>
        <p:spPr/>
        <p:txBody>
          <a:bodyPr/>
          <a:lstStyle/>
          <a:p>
            <a:r>
              <a:rPr lang="en-US" dirty="0"/>
              <a:t>NIH Guide for Grants &amp; Contracts</a:t>
            </a:r>
          </a:p>
        </p:txBody>
      </p:sp>
      <p:sp>
        <p:nvSpPr>
          <p:cNvPr id="3" name="Text Placeholder 2"/>
          <p:cNvSpPr>
            <a:spLocks noGrp="1"/>
          </p:cNvSpPr>
          <p:nvPr>
            <p:ph type="body" sz="half" idx="2"/>
          </p:nvPr>
        </p:nvSpPr>
        <p:spPr/>
        <p:txBody>
          <a:bodyPr/>
          <a:lstStyle/>
          <a:p>
            <a:r>
              <a:rPr lang="en-US" dirty="0"/>
              <a:t>Grants.gov Search Grants</a:t>
            </a:r>
          </a:p>
        </p:txBody>
      </p:sp>
      <p:pic>
        <p:nvPicPr>
          <p:cNvPr id="8" name="Picture 7" title="Grants.gov Search Grants screen"/>
          <p:cNvPicPr>
            <a:picLocks noChangeAspect="1"/>
          </p:cNvPicPr>
          <p:nvPr/>
        </p:nvPicPr>
        <p:blipFill>
          <a:blip r:embed="rId4"/>
          <a:stretch>
            <a:fillRect/>
          </a:stretch>
        </p:blipFill>
        <p:spPr>
          <a:xfrm>
            <a:off x="6396568" y="2335243"/>
            <a:ext cx="5349364" cy="3893694"/>
          </a:xfrm>
          <a:prstGeom prst="rect">
            <a:avLst/>
          </a:prstGeom>
        </p:spPr>
      </p:pic>
      <p:pic>
        <p:nvPicPr>
          <p:cNvPr id="5" name="Picture 4" title="NIH Guide to Grants and Contracts search page"/>
          <p:cNvPicPr>
            <a:picLocks noChangeAspect="1"/>
          </p:cNvPicPr>
          <p:nvPr/>
        </p:nvPicPr>
        <p:blipFill>
          <a:blip r:embed="rId5"/>
          <a:stretch>
            <a:fillRect/>
          </a:stretch>
        </p:blipFill>
        <p:spPr>
          <a:xfrm>
            <a:off x="304800" y="2446368"/>
            <a:ext cx="5690145" cy="3528284"/>
          </a:xfrm>
          <a:prstGeom prst="rect">
            <a:avLst/>
          </a:prstGeom>
        </p:spPr>
      </p:pic>
    </p:spTree>
    <p:extLst>
      <p:ext uri="{BB962C8B-B14F-4D97-AF65-F5344CB8AC3E}">
        <p14:creationId xmlns:p14="http://schemas.microsoft.com/office/powerpoint/2010/main" val="359391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Example of the top of a sample funding opportunity announcement">
            <a:extLst>
              <a:ext uri="{FF2B5EF4-FFF2-40B4-BE49-F238E27FC236}">
                <a16:creationId xmlns:a16="http://schemas.microsoft.com/office/drawing/2014/main" id="{21EDF01E-0019-4718-ABF2-4F3BA48827F7}"/>
              </a:ext>
            </a:extLst>
          </p:cNvPr>
          <p:cNvPicPr>
            <a:picLocks noChangeAspect="1"/>
          </p:cNvPicPr>
          <p:nvPr/>
        </p:nvPicPr>
        <p:blipFill>
          <a:blip r:embed="rId3"/>
          <a:stretch>
            <a:fillRect/>
          </a:stretch>
        </p:blipFill>
        <p:spPr>
          <a:xfrm>
            <a:off x="339472" y="0"/>
            <a:ext cx="9033128" cy="6667467"/>
          </a:xfrm>
          <a:prstGeom prst="rect">
            <a:avLst/>
          </a:prstGeom>
        </p:spPr>
      </p:pic>
      <p:sp>
        <p:nvSpPr>
          <p:cNvPr id="3" name="Slide Number Placeholder 2"/>
          <p:cNvSpPr>
            <a:spLocks noGrp="1"/>
          </p:cNvSpPr>
          <p:nvPr>
            <p:ph type="sldNum" sz="quarter" idx="12"/>
          </p:nvPr>
        </p:nvSpPr>
        <p:spPr>
          <a:xfrm>
            <a:off x="11582400" y="6383823"/>
            <a:ext cx="609600" cy="441325"/>
          </a:xfrm>
        </p:spPr>
        <p:txBody>
          <a:bodyPr/>
          <a:lstStyle/>
          <a:p>
            <a:pPr>
              <a:defRPr/>
            </a:pPr>
            <a:fld id="{D535206B-4A4A-47B0-BA21-D142872E963A}" type="slidenum">
              <a:rPr lang="en-US" smtClean="0"/>
              <a:pPr>
                <a:defRPr/>
              </a:pPr>
              <a:t>11</a:t>
            </a:fld>
            <a:endParaRPr lang="en-US" dirty="0"/>
          </a:p>
        </p:txBody>
      </p:sp>
      <p:sp>
        <p:nvSpPr>
          <p:cNvPr id="2" name="Title 1"/>
          <p:cNvSpPr>
            <a:spLocks noGrp="1"/>
          </p:cNvSpPr>
          <p:nvPr>
            <p:ph type="title"/>
          </p:nvPr>
        </p:nvSpPr>
        <p:spPr>
          <a:xfrm>
            <a:off x="4191000" y="0"/>
            <a:ext cx="8037286" cy="696538"/>
          </a:xfrm>
        </p:spPr>
        <p:txBody>
          <a:bodyPr>
            <a:noAutofit/>
          </a:bodyPr>
          <a:lstStyle/>
          <a:p>
            <a:r>
              <a:rPr lang="en-US" sz="2800" dirty="0"/>
              <a:t>Funding Opportunity Announcement (FOA) Text</a:t>
            </a:r>
          </a:p>
        </p:txBody>
      </p:sp>
      <p:sp>
        <p:nvSpPr>
          <p:cNvPr id="5" name="Rounded Rectangular Callout 4" title="Carefully read full announcement"/>
          <p:cNvSpPr/>
          <p:nvPr/>
        </p:nvSpPr>
        <p:spPr>
          <a:xfrm>
            <a:off x="6096000" y="810625"/>
            <a:ext cx="5987695" cy="1133343"/>
          </a:xfrm>
          <a:prstGeom prst="wedgeRoundRectCallout">
            <a:avLst>
              <a:gd name="adj1" fmla="val -22083"/>
              <a:gd name="adj2" fmla="val 48808"/>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Carefully read full announcement</a:t>
            </a:r>
          </a:p>
        </p:txBody>
      </p:sp>
      <p:sp>
        <p:nvSpPr>
          <p:cNvPr id="9" name="Rounded Rectangular Callout 8" descr="Participating Institutes"/>
          <p:cNvSpPr/>
          <p:nvPr/>
        </p:nvSpPr>
        <p:spPr>
          <a:xfrm>
            <a:off x="7068456" y="2651468"/>
            <a:ext cx="2827339" cy="795277"/>
          </a:xfrm>
          <a:prstGeom prst="wedgeRoundRectCallout">
            <a:avLst>
              <a:gd name="adj1" fmla="val -70824"/>
              <a:gd name="adj2" fmla="val -21980"/>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Participating Institutes</a:t>
            </a:r>
          </a:p>
        </p:txBody>
      </p:sp>
      <p:sp>
        <p:nvSpPr>
          <p:cNvPr id="7" name="Rounded Rectangular Callout 6" title="Check for updates in Related Notices"/>
          <p:cNvSpPr/>
          <p:nvPr/>
        </p:nvSpPr>
        <p:spPr>
          <a:xfrm>
            <a:off x="8765947" y="4844486"/>
            <a:ext cx="2827339" cy="795277"/>
          </a:xfrm>
          <a:prstGeom prst="wedgeRoundRectCallout">
            <a:avLst>
              <a:gd name="adj1" fmla="val -45448"/>
              <a:gd name="adj2" fmla="val 85923"/>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Check for updates in Related Notices</a:t>
            </a:r>
          </a:p>
        </p:txBody>
      </p:sp>
      <p:pic>
        <p:nvPicPr>
          <p:cNvPr id="11" name="Picture 10" descr="Check for fit before you submit">
            <a:extLst>
              <a:ext uri="{FF2B5EF4-FFF2-40B4-BE49-F238E27FC236}">
                <a16:creationId xmlns:a16="http://schemas.microsoft.com/office/drawing/2014/main" id="{C5E2C945-F66D-4747-A0D1-E140675E4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9886" y="2327203"/>
            <a:ext cx="2438400" cy="2650435"/>
          </a:xfrm>
          <a:prstGeom prst="rect">
            <a:avLst/>
          </a:prstGeom>
        </p:spPr>
      </p:pic>
    </p:spTree>
    <p:extLst>
      <p:ext uri="{BB962C8B-B14F-4D97-AF65-F5344CB8AC3E}">
        <p14:creationId xmlns:p14="http://schemas.microsoft.com/office/powerpoint/2010/main" val="340551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Key dates section of a sample Funding opportunity announcement">
            <a:extLst>
              <a:ext uri="{FF2B5EF4-FFF2-40B4-BE49-F238E27FC236}">
                <a16:creationId xmlns:a16="http://schemas.microsoft.com/office/drawing/2014/main" id="{67F90DED-5E8E-47F6-B2B5-10122F7ABE0E}"/>
              </a:ext>
            </a:extLst>
          </p:cNvPr>
          <p:cNvPicPr>
            <a:picLocks noChangeAspect="1"/>
          </p:cNvPicPr>
          <p:nvPr/>
        </p:nvPicPr>
        <p:blipFill>
          <a:blip r:embed="rId3"/>
          <a:stretch>
            <a:fillRect/>
          </a:stretch>
        </p:blipFill>
        <p:spPr>
          <a:xfrm>
            <a:off x="507639" y="203201"/>
            <a:ext cx="9931761" cy="5954686"/>
          </a:xfrm>
          <a:prstGeom prst="rect">
            <a:avLst/>
          </a:prstGeom>
        </p:spPr>
      </p:pic>
      <p:sp>
        <p:nvSpPr>
          <p:cNvPr id="3" name="Slide Number Placeholder 2"/>
          <p:cNvSpPr>
            <a:spLocks noGrp="1"/>
          </p:cNvSpPr>
          <p:nvPr>
            <p:ph type="sldNum" sz="quarter" idx="12"/>
          </p:nvPr>
        </p:nvSpPr>
        <p:spPr>
          <a:xfrm>
            <a:off x="11582400" y="6416675"/>
            <a:ext cx="609600" cy="441325"/>
          </a:xfrm>
        </p:spPr>
        <p:txBody>
          <a:bodyPr/>
          <a:lstStyle/>
          <a:p>
            <a:pPr>
              <a:defRPr/>
            </a:pPr>
            <a:fld id="{D535206B-4A4A-47B0-BA21-D142872E963A}" type="slidenum">
              <a:rPr lang="en-US" smtClean="0"/>
              <a:pPr>
                <a:defRPr/>
              </a:pPr>
              <a:t>12</a:t>
            </a:fld>
            <a:endParaRPr lang="en-US" dirty="0"/>
          </a:p>
        </p:txBody>
      </p:sp>
      <p:sp>
        <p:nvSpPr>
          <p:cNvPr id="2" name="Title 1"/>
          <p:cNvSpPr>
            <a:spLocks noGrp="1"/>
          </p:cNvSpPr>
          <p:nvPr>
            <p:ph type="title"/>
          </p:nvPr>
        </p:nvSpPr>
        <p:spPr>
          <a:xfrm>
            <a:off x="1351456" y="-152400"/>
            <a:ext cx="11379200" cy="758825"/>
          </a:xfrm>
        </p:spPr>
        <p:txBody>
          <a:bodyPr/>
          <a:lstStyle/>
          <a:p>
            <a:r>
              <a:rPr lang="en-US" dirty="0"/>
              <a:t>FOA Key Dates</a:t>
            </a:r>
          </a:p>
        </p:txBody>
      </p:sp>
      <p:sp>
        <p:nvSpPr>
          <p:cNvPr id="5" name="Rounded Rectangular Callout 4" title="Due Dates section links to standard dates web page or lists specific due dates"/>
          <p:cNvSpPr/>
          <p:nvPr/>
        </p:nvSpPr>
        <p:spPr>
          <a:xfrm>
            <a:off x="5943600" y="1012826"/>
            <a:ext cx="6045935" cy="765634"/>
          </a:xfrm>
          <a:prstGeom prst="wedgeRoundRectCallout">
            <a:avLst>
              <a:gd name="adj1" fmla="val -60478"/>
              <a:gd name="adj2" fmla="val 57471"/>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Due Dates section links to standard dates web page or lists specific due dates</a:t>
            </a:r>
          </a:p>
        </p:txBody>
      </p:sp>
      <p:pic>
        <p:nvPicPr>
          <p:cNvPr id="6" name="Picture 5" descr="Sample table of standard due dates&#10;Shows the standard due dates for 3 cycles for new R01, U01, and K series applications">
            <a:extLst>
              <a:ext uri="{FF2B5EF4-FFF2-40B4-BE49-F238E27FC236}">
                <a16:creationId xmlns:a16="http://schemas.microsoft.com/office/drawing/2014/main" id="{C1278A93-237F-4300-B08B-314CD8EB614A}"/>
              </a:ext>
            </a:extLst>
          </p:cNvPr>
          <p:cNvPicPr>
            <a:picLocks noChangeAspect="1"/>
          </p:cNvPicPr>
          <p:nvPr/>
        </p:nvPicPr>
        <p:blipFill>
          <a:blip r:embed="rId4"/>
          <a:stretch>
            <a:fillRect/>
          </a:stretch>
        </p:blipFill>
        <p:spPr>
          <a:xfrm>
            <a:off x="2595164" y="2782301"/>
            <a:ext cx="9372600" cy="2175886"/>
          </a:xfrm>
          <a:prstGeom prst="rect">
            <a:avLst/>
          </a:prstGeom>
        </p:spPr>
      </p:pic>
    </p:spTree>
    <p:extLst>
      <p:ext uri="{BB962C8B-B14F-4D97-AF65-F5344CB8AC3E}">
        <p14:creationId xmlns:p14="http://schemas.microsoft.com/office/powerpoint/2010/main" val="9849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Required instructions and Table of Contents of sample FOA">
            <a:extLst>
              <a:ext uri="{FF2B5EF4-FFF2-40B4-BE49-F238E27FC236}">
                <a16:creationId xmlns:a16="http://schemas.microsoft.com/office/drawing/2014/main" id="{065FB8E8-C589-4A34-8262-B3DC292495B7}"/>
              </a:ext>
            </a:extLst>
          </p:cNvPr>
          <p:cNvPicPr>
            <a:picLocks noChangeAspect="1"/>
          </p:cNvPicPr>
          <p:nvPr/>
        </p:nvPicPr>
        <p:blipFill>
          <a:blip r:embed="rId3"/>
          <a:stretch>
            <a:fillRect/>
          </a:stretch>
        </p:blipFill>
        <p:spPr>
          <a:xfrm>
            <a:off x="381000" y="278084"/>
            <a:ext cx="10736841" cy="5970316"/>
          </a:xfrm>
          <a:prstGeom prst="rect">
            <a:avLst/>
          </a:prstGeom>
        </p:spPr>
      </p:pic>
      <p:pic>
        <p:nvPicPr>
          <p:cNvPr id="14" name="Picture 13" descr="Check for fit before you submit">
            <a:extLst>
              <a:ext uri="{FF2B5EF4-FFF2-40B4-BE49-F238E27FC236}">
                <a16:creationId xmlns:a16="http://schemas.microsoft.com/office/drawing/2014/main" id="{8B691588-D53B-4279-BA22-F13332574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7657" y="3733800"/>
            <a:ext cx="2438400" cy="2650435"/>
          </a:xfrm>
          <a:prstGeom prst="rect">
            <a:avLst/>
          </a:prstGeom>
        </p:spPr>
      </p:pic>
      <p:sp>
        <p:nvSpPr>
          <p:cNvPr id="3" name="Slide Number Placeholder 2"/>
          <p:cNvSpPr>
            <a:spLocks noGrp="1"/>
          </p:cNvSpPr>
          <p:nvPr>
            <p:ph type="sldNum" sz="quarter" idx="12"/>
          </p:nvPr>
        </p:nvSpPr>
        <p:spPr>
          <a:xfrm>
            <a:off x="11582400" y="6416675"/>
            <a:ext cx="609600" cy="441325"/>
          </a:xfrm>
        </p:spPr>
        <p:txBody>
          <a:bodyPr/>
          <a:lstStyle/>
          <a:p>
            <a:pPr>
              <a:defRPr/>
            </a:pPr>
            <a:fld id="{D535206B-4A4A-47B0-BA21-D142872E963A}" type="slidenum">
              <a:rPr lang="en-US" smtClean="0"/>
              <a:pPr>
                <a:defRPr/>
              </a:pPr>
              <a:t>13</a:t>
            </a:fld>
            <a:endParaRPr lang="en-US" dirty="0"/>
          </a:p>
        </p:txBody>
      </p:sp>
      <p:sp>
        <p:nvSpPr>
          <p:cNvPr id="2" name="Title 1"/>
          <p:cNvSpPr>
            <a:spLocks noGrp="1"/>
          </p:cNvSpPr>
          <p:nvPr>
            <p:ph type="title"/>
          </p:nvPr>
        </p:nvSpPr>
        <p:spPr>
          <a:xfrm>
            <a:off x="1295400" y="-225425"/>
            <a:ext cx="11379200" cy="758825"/>
          </a:xfrm>
        </p:spPr>
        <p:txBody>
          <a:bodyPr>
            <a:normAutofit/>
          </a:bodyPr>
          <a:lstStyle/>
          <a:p>
            <a:r>
              <a:rPr lang="en-US" sz="2800" dirty="0"/>
              <a:t>FOA Application and Submission Information</a:t>
            </a:r>
          </a:p>
        </p:txBody>
      </p:sp>
      <p:sp>
        <p:nvSpPr>
          <p:cNvPr id="6" name="Rounded Rectangular Callout 5" title="Link to Application Guide"/>
          <p:cNvSpPr/>
          <p:nvPr/>
        </p:nvSpPr>
        <p:spPr>
          <a:xfrm>
            <a:off x="4896287" y="889092"/>
            <a:ext cx="4472634" cy="515643"/>
          </a:xfrm>
          <a:prstGeom prst="wedgeRoundRectCallout">
            <a:avLst>
              <a:gd name="adj1" fmla="val -21849"/>
              <a:gd name="adj2" fmla="val -83064"/>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Link to Application Guide</a:t>
            </a:r>
          </a:p>
        </p:txBody>
      </p:sp>
      <p:sp>
        <p:nvSpPr>
          <p:cNvPr id="7" name="Rounded Rectangular Callout 6" descr="Links to apply in ASSIST and Grants.gov Workspace &#10;(if applicable)&#10;"/>
          <p:cNvSpPr/>
          <p:nvPr/>
        </p:nvSpPr>
        <p:spPr>
          <a:xfrm>
            <a:off x="8272854" y="2186180"/>
            <a:ext cx="3728675" cy="925662"/>
          </a:xfrm>
          <a:prstGeom prst="wedgeRoundRectCallout">
            <a:avLst>
              <a:gd name="adj1" fmla="val -66968"/>
              <a:gd name="adj2" fmla="val 15673"/>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2060"/>
                </a:solidFill>
              </a:rPr>
              <a:t>Links to apply in ASSIST and Grants.gov Workspace</a:t>
            </a:r>
            <a:r>
              <a:rPr lang="en-US" dirty="0">
                <a:solidFill>
                  <a:srgbClr val="002060"/>
                </a:solidFill>
              </a:rPr>
              <a:t> </a:t>
            </a:r>
          </a:p>
          <a:p>
            <a:r>
              <a:rPr lang="en-US" dirty="0">
                <a:solidFill>
                  <a:srgbClr val="002060"/>
                </a:solidFill>
              </a:rPr>
              <a:t>(if applicable)</a:t>
            </a:r>
            <a:endParaRPr lang="en-US" sz="2000" dirty="0">
              <a:solidFill>
                <a:srgbClr val="002060"/>
              </a:solidFill>
            </a:endParaRPr>
          </a:p>
        </p:txBody>
      </p:sp>
      <p:sp>
        <p:nvSpPr>
          <p:cNvPr id="5" name="Rectangle: Rounded Corners 4">
            <a:extLst>
              <a:ext uri="{FF2B5EF4-FFF2-40B4-BE49-F238E27FC236}">
                <a16:creationId xmlns:a16="http://schemas.microsoft.com/office/drawing/2014/main" id="{CEE6F9BF-D23B-4509-A885-249E6BC5531C}"/>
              </a:ext>
            </a:extLst>
          </p:cNvPr>
          <p:cNvSpPr/>
          <p:nvPr/>
        </p:nvSpPr>
        <p:spPr>
          <a:xfrm>
            <a:off x="121799" y="3733800"/>
            <a:ext cx="2181604" cy="25413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solidFill>
                  <a:srgbClr val="002060"/>
                </a:solidFill>
              </a:rPr>
              <a:t>Section I. Funding Opportunity Description</a:t>
            </a:r>
          </a:p>
          <a:p>
            <a:pPr marL="342900" indent="-342900">
              <a:buFont typeface="Arial" panose="020B0604020202020204" pitchFamily="34" charset="0"/>
              <a:buChar char="•"/>
            </a:pPr>
            <a:r>
              <a:rPr lang="en-US" sz="1400" dirty="0">
                <a:solidFill>
                  <a:srgbClr val="002060"/>
                </a:solidFill>
              </a:rPr>
              <a:t>Program description</a:t>
            </a:r>
          </a:p>
          <a:p>
            <a:pPr marL="342900" indent="-342900">
              <a:buFont typeface="Arial" panose="020B0604020202020204" pitchFamily="34" charset="0"/>
              <a:buChar char="•"/>
            </a:pPr>
            <a:r>
              <a:rPr lang="en-US" sz="1400" dirty="0">
                <a:solidFill>
                  <a:srgbClr val="002060"/>
                </a:solidFill>
              </a:rPr>
              <a:t>Check for fit before you submit!</a:t>
            </a:r>
          </a:p>
          <a:p>
            <a:pPr algn="ctr"/>
            <a:endParaRPr lang="en-US" sz="1400" dirty="0"/>
          </a:p>
        </p:txBody>
      </p:sp>
      <p:sp>
        <p:nvSpPr>
          <p:cNvPr id="15" name="Rectangle: Rounded Corners 14">
            <a:extLst>
              <a:ext uri="{FF2B5EF4-FFF2-40B4-BE49-F238E27FC236}">
                <a16:creationId xmlns:a16="http://schemas.microsoft.com/office/drawing/2014/main" id="{722E800C-D141-405E-8D81-C59449D451CC}"/>
              </a:ext>
            </a:extLst>
          </p:cNvPr>
          <p:cNvSpPr/>
          <p:nvPr/>
        </p:nvSpPr>
        <p:spPr>
          <a:xfrm>
            <a:off x="2377544" y="3707084"/>
            <a:ext cx="2181604" cy="25413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solidFill>
                  <a:srgbClr val="002060"/>
                </a:solidFill>
              </a:rPr>
              <a:t>Section II. Award Information</a:t>
            </a:r>
          </a:p>
          <a:p>
            <a:pPr marL="342900" indent="-342900">
              <a:buFont typeface="Arial" panose="020B0604020202020204" pitchFamily="34" charset="0"/>
              <a:buChar char="•"/>
            </a:pPr>
            <a:r>
              <a:rPr lang="en-US" sz="1400" dirty="0">
                <a:solidFill>
                  <a:srgbClr val="002060"/>
                </a:solidFill>
              </a:rPr>
              <a:t>Includes Application Types allowed and Clinical Trial allowability indicator</a:t>
            </a:r>
          </a:p>
          <a:p>
            <a:pPr algn="ctr"/>
            <a:endParaRPr lang="en-US" sz="1200" dirty="0"/>
          </a:p>
        </p:txBody>
      </p:sp>
      <p:sp>
        <p:nvSpPr>
          <p:cNvPr id="16" name="Rectangle: Rounded Corners 15">
            <a:extLst>
              <a:ext uri="{FF2B5EF4-FFF2-40B4-BE49-F238E27FC236}">
                <a16:creationId xmlns:a16="http://schemas.microsoft.com/office/drawing/2014/main" id="{76CA26B7-6FDF-4D5A-8977-21E2365D2A87}"/>
              </a:ext>
            </a:extLst>
          </p:cNvPr>
          <p:cNvSpPr/>
          <p:nvPr/>
        </p:nvSpPr>
        <p:spPr>
          <a:xfrm>
            <a:off x="4624848" y="3707084"/>
            <a:ext cx="2237063" cy="25413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solidFill>
                  <a:srgbClr val="002060"/>
                </a:solidFill>
              </a:rPr>
              <a:t>Section III. Eligibility Information</a:t>
            </a:r>
          </a:p>
          <a:p>
            <a:pPr marL="342900" indent="-342900">
              <a:buFont typeface="Arial" panose="020B0604020202020204" pitchFamily="34" charset="0"/>
              <a:buChar char="•"/>
            </a:pPr>
            <a:r>
              <a:rPr lang="en-US" sz="1400" dirty="0">
                <a:solidFill>
                  <a:srgbClr val="002060"/>
                </a:solidFill>
              </a:rPr>
              <a:t>Includes eligibility related to organizations and Program Director/Principal Investigator (PD/PI)</a:t>
            </a:r>
          </a:p>
          <a:p>
            <a:pPr algn="ctr"/>
            <a:endParaRPr lang="en-US" sz="1200" dirty="0"/>
          </a:p>
        </p:txBody>
      </p:sp>
      <p:sp>
        <p:nvSpPr>
          <p:cNvPr id="17" name="Rectangle: Rounded Corners 16">
            <a:extLst>
              <a:ext uri="{FF2B5EF4-FFF2-40B4-BE49-F238E27FC236}">
                <a16:creationId xmlns:a16="http://schemas.microsoft.com/office/drawing/2014/main" id="{D1284D58-2018-45D0-B0DA-6FB9790152EB}"/>
              </a:ext>
            </a:extLst>
          </p:cNvPr>
          <p:cNvSpPr/>
          <p:nvPr/>
        </p:nvSpPr>
        <p:spPr>
          <a:xfrm>
            <a:off x="6927611" y="3701166"/>
            <a:ext cx="2181604" cy="25413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solidFill>
                  <a:srgbClr val="002060"/>
                </a:solidFill>
              </a:rPr>
              <a:t>Section IV. Application and Submission Information</a:t>
            </a:r>
          </a:p>
          <a:p>
            <a:pPr marL="342900" indent="-342900">
              <a:buFont typeface="Arial" panose="020B0604020202020204" pitchFamily="34" charset="0"/>
              <a:buChar char="•"/>
            </a:pPr>
            <a:r>
              <a:rPr lang="en-US" sz="1400" dirty="0">
                <a:solidFill>
                  <a:srgbClr val="002060"/>
                </a:solidFill>
              </a:rPr>
              <a:t>Includes any FOA-specific submission instructions</a:t>
            </a:r>
          </a:p>
          <a:p>
            <a:pPr algn="ctr"/>
            <a:endParaRPr lang="en-US" sz="1400" dirty="0"/>
          </a:p>
        </p:txBody>
      </p:sp>
      <p:sp>
        <p:nvSpPr>
          <p:cNvPr id="18" name="Rectangle: Rounded Corners 17">
            <a:extLst>
              <a:ext uri="{FF2B5EF4-FFF2-40B4-BE49-F238E27FC236}">
                <a16:creationId xmlns:a16="http://schemas.microsoft.com/office/drawing/2014/main" id="{BA5AB6A4-6227-4F54-B1EE-D0208488ED36}"/>
              </a:ext>
            </a:extLst>
          </p:cNvPr>
          <p:cNvSpPr/>
          <p:nvPr/>
        </p:nvSpPr>
        <p:spPr>
          <a:xfrm>
            <a:off x="9177893" y="3669809"/>
            <a:ext cx="2181604" cy="254131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600" dirty="0">
                <a:solidFill>
                  <a:srgbClr val="002060"/>
                </a:solidFill>
              </a:rPr>
              <a:t>Section V. Application Review Information</a:t>
            </a:r>
          </a:p>
          <a:p>
            <a:pPr marL="342900" indent="-342900">
              <a:buFont typeface="Arial" panose="020B0604020202020204" pitchFamily="34" charset="0"/>
              <a:buChar char="•"/>
            </a:pPr>
            <a:r>
              <a:rPr lang="en-US" sz="1400" dirty="0">
                <a:solidFill>
                  <a:srgbClr val="002060"/>
                </a:solidFill>
              </a:rPr>
              <a:t>Includes criteria that will be used evaluate scientific and technical merit through the NIH peer review system</a:t>
            </a:r>
          </a:p>
          <a:p>
            <a:pPr algn="ctr"/>
            <a:endParaRPr lang="en-US" sz="1400" dirty="0"/>
          </a:p>
        </p:txBody>
      </p:sp>
    </p:spTree>
    <p:extLst>
      <p:ext uri="{BB962C8B-B14F-4D97-AF65-F5344CB8AC3E}">
        <p14:creationId xmlns:p14="http://schemas.microsoft.com/office/powerpoint/2010/main" val="32279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14</a:t>
            </a:fld>
            <a:endParaRPr lang="en-US" dirty="0"/>
          </a:p>
        </p:txBody>
      </p:sp>
      <p:sp>
        <p:nvSpPr>
          <p:cNvPr id="2" name="Title 1"/>
          <p:cNvSpPr>
            <a:spLocks noGrp="1"/>
          </p:cNvSpPr>
          <p:nvPr>
            <p:ph type="title"/>
          </p:nvPr>
        </p:nvSpPr>
        <p:spPr/>
        <p:txBody>
          <a:bodyPr/>
          <a:lstStyle/>
          <a:p>
            <a:r>
              <a:rPr lang="en-US" dirty="0"/>
              <a:t>Step 2: Plan for Your Submission</a:t>
            </a:r>
          </a:p>
        </p:txBody>
      </p:sp>
      <p:grpSp>
        <p:nvGrpSpPr>
          <p:cNvPr id="11" name="Group 10" title="&quot;&quot;"/>
          <p:cNvGrpSpPr/>
          <p:nvPr/>
        </p:nvGrpSpPr>
        <p:grpSpPr>
          <a:xfrm>
            <a:off x="402167" y="211933"/>
            <a:ext cx="1016000" cy="1016000"/>
            <a:chOff x="1212195" y="1932223"/>
            <a:chExt cx="1016000" cy="1016000"/>
          </a:xfrm>
        </p:grpSpPr>
        <p:grpSp>
          <p:nvGrpSpPr>
            <p:cNvPr id="13" name="Group 12"/>
            <p:cNvGrpSpPr/>
            <p:nvPr/>
          </p:nvGrpSpPr>
          <p:grpSpPr>
            <a:xfrm>
              <a:off x="1212195" y="1932223"/>
              <a:ext cx="1016000" cy="1016000"/>
              <a:chOff x="8619527" y="416519"/>
              <a:chExt cx="1016000" cy="1016000"/>
            </a:xfrm>
          </p:grpSpPr>
          <p:sp>
            <p:nvSpPr>
              <p:cNvPr id="16" name="Oval 15"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7" name="Oval 16"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14" name="Picture 13"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984" y="2205820"/>
              <a:ext cx="486418" cy="486418"/>
            </a:xfrm>
            <a:prstGeom prst="rect">
              <a:avLst/>
            </a:prstGeom>
          </p:spPr>
        </p:pic>
      </p:grpSp>
      <p:sp>
        <p:nvSpPr>
          <p:cNvPr id="3" name="Content Placeholder 2"/>
          <p:cNvSpPr>
            <a:spLocks noGrp="1"/>
          </p:cNvSpPr>
          <p:nvPr>
            <p:ph sz="quarter" idx="13"/>
          </p:nvPr>
        </p:nvSpPr>
        <p:spPr>
          <a:xfrm>
            <a:off x="402167" y="1468439"/>
            <a:ext cx="11338560" cy="4797552"/>
          </a:xfrm>
        </p:spPr>
        <p:txBody>
          <a:bodyPr/>
          <a:lstStyle/>
          <a:p>
            <a:r>
              <a:rPr lang="en-US" sz="2800" dirty="0"/>
              <a:t>Identify team members</a:t>
            </a:r>
          </a:p>
          <a:p>
            <a:r>
              <a:rPr lang="en-US" sz="2800" dirty="0"/>
              <a:t>Verify registrations are in place and active</a:t>
            </a:r>
          </a:p>
          <a:p>
            <a:r>
              <a:rPr lang="en-US" sz="2800" dirty="0"/>
              <a:t>Choose submission method</a:t>
            </a:r>
          </a:p>
          <a:p>
            <a:r>
              <a:rPr lang="en-US" sz="2800" dirty="0"/>
              <a:t>Determine application preparation responsibilities</a:t>
            </a:r>
          </a:p>
          <a:p>
            <a:pPr lvl="1"/>
            <a:r>
              <a:rPr lang="en-US" sz="2400" dirty="0"/>
              <a:t>Who will – prepare budget, gather data, create attachments, do data entry</a:t>
            </a:r>
            <a:endParaRPr lang="en-US" sz="2000" dirty="0"/>
          </a:p>
          <a:p>
            <a:r>
              <a:rPr lang="en-US" sz="2800" dirty="0"/>
              <a:t>Make sure everyone is aware of process</a:t>
            </a:r>
          </a:p>
          <a:p>
            <a:pPr lvl="1"/>
            <a:r>
              <a:rPr lang="en-US" sz="2400" dirty="0"/>
              <a:t>Internal review &amp; approval process</a:t>
            </a:r>
          </a:p>
          <a:p>
            <a:pPr lvl="1"/>
            <a:r>
              <a:rPr lang="en-US" sz="2400" dirty="0"/>
              <a:t>Post-submission responsibilities</a:t>
            </a:r>
          </a:p>
          <a:p>
            <a:pPr lvl="2"/>
            <a:r>
              <a:rPr lang="en-US" dirty="0"/>
              <a:t>How to deal with errors/warnings</a:t>
            </a:r>
          </a:p>
          <a:p>
            <a:pPr lvl="2"/>
            <a:r>
              <a:rPr lang="en-US" dirty="0"/>
              <a:t>Who will verify application in eRA Commons?</a:t>
            </a:r>
          </a:p>
          <a:p>
            <a:pPr marL="0" indent="0">
              <a:buNone/>
            </a:pPr>
            <a:endParaRPr lang="en-US" dirty="0"/>
          </a:p>
        </p:txBody>
      </p:sp>
    </p:spTree>
    <p:extLst>
      <p:ext uri="{BB962C8B-B14F-4D97-AF65-F5344CB8AC3E}">
        <p14:creationId xmlns:p14="http://schemas.microsoft.com/office/powerpoint/2010/main" val="36961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15</a:t>
            </a:fld>
            <a:endParaRPr lang="en-US" dirty="0"/>
          </a:p>
        </p:txBody>
      </p:sp>
      <p:sp>
        <p:nvSpPr>
          <p:cNvPr id="2" name="Title 1"/>
          <p:cNvSpPr>
            <a:spLocks noGrp="1"/>
          </p:cNvSpPr>
          <p:nvPr>
            <p:ph type="title"/>
          </p:nvPr>
        </p:nvSpPr>
        <p:spPr/>
        <p:txBody>
          <a:bodyPr/>
          <a:lstStyle/>
          <a:p>
            <a:r>
              <a:rPr lang="en-US" dirty="0"/>
              <a:t>Step 3: Initiate Application</a:t>
            </a:r>
          </a:p>
        </p:txBody>
      </p:sp>
      <p:grpSp>
        <p:nvGrpSpPr>
          <p:cNvPr id="15" name="Group 14" title="&quot;&quot;"/>
          <p:cNvGrpSpPr/>
          <p:nvPr/>
        </p:nvGrpSpPr>
        <p:grpSpPr>
          <a:xfrm>
            <a:off x="402167" y="211568"/>
            <a:ext cx="1016000" cy="1016000"/>
            <a:chOff x="402167" y="278548"/>
            <a:chExt cx="1016000" cy="1016000"/>
          </a:xfrm>
        </p:grpSpPr>
        <p:grpSp>
          <p:nvGrpSpPr>
            <p:cNvPr id="8" name="Group 7"/>
            <p:cNvGrpSpPr/>
            <p:nvPr/>
          </p:nvGrpSpPr>
          <p:grpSpPr>
            <a:xfrm>
              <a:off x="402167" y="278548"/>
              <a:ext cx="1016000" cy="1016000"/>
              <a:chOff x="8619527" y="416519"/>
              <a:chExt cx="1016000" cy="1016000"/>
            </a:xfrm>
          </p:grpSpPr>
          <p:sp>
            <p:nvSpPr>
              <p:cNvPr id="11" name="Oval 10"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2" name="Oval 11"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9" name="Picture 8"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68" y="511048"/>
              <a:ext cx="502965" cy="502965"/>
            </a:xfrm>
            <a:prstGeom prst="rect">
              <a:avLst/>
            </a:prstGeom>
          </p:spPr>
        </p:pic>
      </p:grpSp>
      <p:sp>
        <p:nvSpPr>
          <p:cNvPr id="3" name="Content Placeholder 2"/>
          <p:cNvSpPr>
            <a:spLocks noGrp="1"/>
          </p:cNvSpPr>
          <p:nvPr>
            <p:ph sz="quarter" idx="13"/>
          </p:nvPr>
        </p:nvSpPr>
        <p:spPr>
          <a:xfrm>
            <a:off x="402167" y="1828799"/>
            <a:ext cx="11338560" cy="4211639"/>
          </a:xfrm>
        </p:spPr>
        <p:txBody>
          <a:bodyPr/>
          <a:lstStyle/>
          <a:p>
            <a:pPr>
              <a:spcBef>
                <a:spcPts val="0"/>
              </a:spcBef>
              <a:spcAft>
                <a:spcPts val="600"/>
              </a:spcAft>
            </a:pPr>
            <a:r>
              <a:rPr lang="en-US" dirty="0"/>
              <a:t>Login to your submission system and initiate your application and access the application forms</a:t>
            </a:r>
          </a:p>
          <a:p>
            <a:pPr marL="0" indent="0">
              <a:spcBef>
                <a:spcPts val="0"/>
              </a:spcBef>
              <a:spcAft>
                <a:spcPts val="600"/>
              </a:spcAft>
              <a:buNone/>
            </a:pPr>
            <a:endParaRPr lang="en-US" dirty="0"/>
          </a:p>
          <a:p>
            <a:pPr marL="274638" lvl="1" indent="0">
              <a:spcBef>
                <a:spcPts val="0"/>
              </a:spcBef>
              <a:spcAft>
                <a:spcPts val="600"/>
              </a:spcAft>
              <a:buNone/>
            </a:pPr>
            <a:endParaRPr lang="en-US" dirty="0"/>
          </a:p>
          <a:p>
            <a:pPr marL="274638" lvl="1" indent="0">
              <a:spcBef>
                <a:spcPts val="0"/>
              </a:spcBef>
              <a:spcAft>
                <a:spcPts val="600"/>
              </a:spcAft>
              <a:buNone/>
            </a:pPr>
            <a:endParaRPr lang="en-US" sz="3600" dirty="0"/>
          </a:p>
        </p:txBody>
      </p:sp>
      <p:graphicFrame>
        <p:nvGraphicFramePr>
          <p:cNvPr id="13" name="Table 12" title="Initiate application actions in ASSIST and Workspace">
            <a:extLst>
              <a:ext uri="{FF2B5EF4-FFF2-40B4-BE49-F238E27FC236}">
                <a16:creationId xmlns:a16="http://schemas.microsoft.com/office/drawing/2014/main" id="{A2C310C1-6894-411E-94C3-57B9424DEEC1}"/>
              </a:ext>
            </a:extLst>
          </p:cNvPr>
          <p:cNvGraphicFramePr>
            <a:graphicFrameLocks noGrp="1"/>
          </p:cNvGraphicFramePr>
          <p:nvPr>
            <p:extLst>
              <p:ext uri="{D42A27DB-BD31-4B8C-83A1-F6EECF244321}">
                <p14:modId xmlns:p14="http://schemas.microsoft.com/office/powerpoint/2010/main" val="3732792218"/>
              </p:ext>
            </p:extLst>
          </p:nvPr>
        </p:nvGraphicFramePr>
        <p:xfrm>
          <a:off x="723900" y="3124200"/>
          <a:ext cx="10134600" cy="914400"/>
        </p:xfrm>
        <a:graphic>
          <a:graphicData uri="http://schemas.openxmlformats.org/drawingml/2006/table">
            <a:tbl>
              <a:tblPr firstRow="1" bandRow="1">
                <a:tableStyleId>{5C22544A-7EE6-4342-B048-85BDC9FD1C3A}</a:tableStyleId>
              </a:tblPr>
              <a:tblGrid>
                <a:gridCol w="5067300">
                  <a:extLst>
                    <a:ext uri="{9D8B030D-6E8A-4147-A177-3AD203B41FA5}">
                      <a16:colId xmlns:a16="http://schemas.microsoft.com/office/drawing/2014/main" val="916993608"/>
                    </a:ext>
                  </a:extLst>
                </a:gridCol>
                <a:gridCol w="5067300">
                  <a:extLst>
                    <a:ext uri="{9D8B030D-6E8A-4147-A177-3AD203B41FA5}">
                      <a16:colId xmlns:a16="http://schemas.microsoft.com/office/drawing/2014/main" val="3656459321"/>
                    </a:ext>
                  </a:extLst>
                </a:gridCol>
              </a:tblGrid>
              <a:tr h="370840">
                <a:tc>
                  <a:txBody>
                    <a:bodyPr/>
                    <a:lstStyle/>
                    <a:p>
                      <a:pPr algn="ctr"/>
                      <a:r>
                        <a:rPr lang="en-US" sz="2400" dirty="0"/>
                        <a:t>ASSIST</a:t>
                      </a:r>
                    </a:p>
                  </a:txBody>
                  <a:tcPr/>
                </a:tc>
                <a:tc>
                  <a:txBody>
                    <a:bodyPr/>
                    <a:lstStyle/>
                    <a:p>
                      <a:pPr algn="ctr"/>
                      <a:r>
                        <a:rPr lang="en-US" sz="2400" dirty="0"/>
                        <a:t>Workspace</a:t>
                      </a:r>
                    </a:p>
                  </a:txBody>
                  <a:tcPr/>
                </a:tc>
                <a:extLst>
                  <a:ext uri="{0D108BD9-81ED-4DB2-BD59-A6C34878D82A}">
                    <a16:rowId xmlns:a16="http://schemas.microsoft.com/office/drawing/2014/main" val="2198951380"/>
                  </a:ext>
                </a:extLst>
              </a:tr>
              <a:tr h="370840">
                <a:tc>
                  <a:txBody>
                    <a:bodyPr/>
                    <a:lstStyle/>
                    <a:p>
                      <a:pPr lvl="0" algn="l">
                        <a:spcBef>
                          <a:spcPts val="0"/>
                        </a:spcBef>
                        <a:spcAft>
                          <a:spcPts val="600"/>
                        </a:spcAft>
                      </a:pPr>
                      <a:r>
                        <a:rPr lang="en-US" sz="2400" b="1" dirty="0"/>
                        <a:t>Initiate Application</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Create Workspace</a:t>
                      </a:r>
                      <a:endParaRPr lang="en-US" sz="2400" dirty="0"/>
                    </a:p>
                  </a:txBody>
                  <a:tcPr/>
                </a:tc>
                <a:extLst>
                  <a:ext uri="{0D108BD9-81ED-4DB2-BD59-A6C34878D82A}">
                    <a16:rowId xmlns:a16="http://schemas.microsoft.com/office/drawing/2014/main" val="95650145"/>
                  </a:ext>
                </a:extLst>
              </a:tr>
            </a:tbl>
          </a:graphicData>
        </a:graphic>
      </p:graphicFrame>
      <p:pic>
        <p:nvPicPr>
          <p:cNvPr id="5" name="Picture 4" descr="Screenshot of the ASSIST login to initiate application">
            <a:extLst>
              <a:ext uri="{FF2B5EF4-FFF2-40B4-BE49-F238E27FC236}">
                <a16:creationId xmlns:a16="http://schemas.microsoft.com/office/drawing/2014/main" id="{7C0921AA-3A23-439F-841A-A815559D4A08}"/>
              </a:ext>
            </a:extLst>
          </p:cNvPr>
          <p:cNvPicPr>
            <a:picLocks noChangeAspect="1"/>
          </p:cNvPicPr>
          <p:nvPr/>
        </p:nvPicPr>
        <p:blipFill>
          <a:blip r:embed="rId4"/>
          <a:stretch>
            <a:fillRect/>
          </a:stretch>
        </p:blipFill>
        <p:spPr>
          <a:xfrm>
            <a:off x="2486405" y="947033"/>
            <a:ext cx="7647546" cy="4755838"/>
          </a:xfrm>
          <a:prstGeom prst="rect">
            <a:avLst/>
          </a:prstGeom>
        </p:spPr>
      </p:pic>
    </p:spTree>
    <p:extLst>
      <p:ext uri="{BB962C8B-B14F-4D97-AF65-F5344CB8AC3E}">
        <p14:creationId xmlns:p14="http://schemas.microsoft.com/office/powerpoint/2010/main" val="38968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16</a:t>
            </a:fld>
            <a:endParaRPr lang="en-US" dirty="0"/>
          </a:p>
        </p:txBody>
      </p:sp>
      <p:sp>
        <p:nvSpPr>
          <p:cNvPr id="2" name="Title 1"/>
          <p:cNvSpPr>
            <a:spLocks noGrp="1"/>
          </p:cNvSpPr>
          <p:nvPr>
            <p:ph type="title"/>
          </p:nvPr>
        </p:nvSpPr>
        <p:spPr/>
        <p:txBody>
          <a:bodyPr/>
          <a:lstStyle/>
          <a:p>
            <a:r>
              <a:rPr lang="en-US" dirty="0"/>
              <a:t>Step 4: Build Your Team</a:t>
            </a:r>
          </a:p>
        </p:txBody>
      </p:sp>
      <p:grpSp>
        <p:nvGrpSpPr>
          <p:cNvPr id="13" name="Group 12" title="&quot;&quot;"/>
          <p:cNvGrpSpPr/>
          <p:nvPr/>
        </p:nvGrpSpPr>
        <p:grpSpPr>
          <a:xfrm>
            <a:off x="404856" y="193164"/>
            <a:ext cx="1016000" cy="1016000"/>
            <a:chOff x="402167" y="278548"/>
            <a:chExt cx="1016000" cy="1016000"/>
          </a:xfrm>
        </p:grpSpPr>
        <p:grpSp>
          <p:nvGrpSpPr>
            <p:cNvPr id="6" name="Group 5"/>
            <p:cNvGrpSpPr/>
            <p:nvPr/>
          </p:nvGrpSpPr>
          <p:grpSpPr>
            <a:xfrm>
              <a:off x="402167" y="278548"/>
              <a:ext cx="1016000" cy="1016000"/>
              <a:chOff x="8619527" y="416519"/>
              <a:chExt cx="1016000" cy="1016000"/>
            </a:xfrm>
          </p:grpSpPr>
          <p:sp>
            <p:nvSpPr>
              <p:cNvPr id="9" name="Oval 8"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Oval 9"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7" name="Picture 6" title="&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15" y="469696"/>
              <a:ext cx="634100" cy="634100"/>
            </a:xfrm>
            <a:prstGeom prst="rect">
              <a:avLst/>
            </a:prstGeom>
          </p:spPr>
        </p:pic>
      </p:grpSp>
      <p:sp>
        <p:nvSpPr>
          <p:cNvPr id="3" name="Content Placeholder 2"/>
          <p:cNvSpPr>
            <a:spLocks noGrp="1"/>
          </p:cNvSpPr>
          <p:nvPr>
            <p:ph sz="quarter" idx="13"/>
          </p:nvPr>
        </p:nvSpPr>
        <p:spPr/>
        <p:txBody>
          <a:bodyPr/>
          <a:lstStyle/>
          <a:p>
            <a:r>
              <a:rPr lang="en-US" sz="2400" dirty="0"/>
              <a:t>Provide application access to appropriate team members</a:t>
            </a:r>
          </a:p>
          <a:p>
            <a:pPr marL="274638" lvl="1" indent="0">
              <a:buNone/>
            </a:pPr>
            <a:endParaRPr lang="en-US" sz="2000" dirty="0"/>
          </a:p>
          <a:p>
            <a:pPr lvl="1"/>
            <a:endParaRPr lang="en-US" sz="2000" dirty="0"/>
          </a:p>
          <a:p>
            <a:pPr lvl="1"/>
            <a:endParaRPr lang="en-US" sz="2000" dirty="0"/>
          </a:p>
          <a:p>
            <a:pPr marL="274638" lvl="1" indent="0">
              <a:buNone/>
            </a:pPr>
            <a:r>
              <a:rPr lang="en-US" sz="2400" dirty="0"/>
              <a:t>Gather eRA Commons usernames to include in your application for the following individuals </a:t>
            </a:r>
          </a:p>
          <a:p>
            <a:pPr lvl="1"/>
            <a:r>
              <a:rPr lang="en-US" sz="2000" dirty="0"/>
              <a:t>Project Director/Principal Investigators (PD/PIs)</a:t>
            </a:r>
          </a:p>
          <a:p>
            <a:pPr lvl="1"/>
            <a:r>
              <a:rPr lang="en-US" sz="2000" dirty="0"/>
              <a:t>Component leads on a multi-project application </a:t>
            </a:r>
          </a:p>
          <a:p>
            <a:pPr lvl="1"/>
            <a:r>
              <a:rPr lang="en-US" sz="2000" dirty="0"/>
              <a:t>Sponsor on a fellowship application</a:t>
            </a:r>
          </a:p>
          <a:p>
            <a:pPr lvl="1"/>
            <a:r>
              <a:rPr lang="en-US" sz="2000" dirty="0"/>
              <a:t>Candidates for diversity and re-entry supplements</a:t>
            </a:r>
          </a:p>
          <a:p>
            <a:pPr lvl="1"/>
            <a:r>
              <a:rPr lang="en-US" sz="2000" dirty="0"/>
              <a:t>Primary mentor on individual mentored career development application</a:t>
            </a:r>
          </a:p>
          <a:p>
            <a:pPr lvl="1"/>
            <a:r>
              <a:rPr lang="en-US" sz="2000" dirty="0"/>
              <a:t>Can control access to specific sections of the application such as budgets</a:t>
            </a:r>
          </a:p>
          <a:p>
            <a:pPr marL="0" indent="0">
              <a:buNone/>
            </a:pPr>
            <a:endParaRPr lang="en-US" dirty="0"/>
          </a:p>
        </p:txBody>
      </p:sp>
      <p:graphicFrame>
        <p:nvGraphicFramePr>
          <p:cNvPr id="5" name="Table 4" title="Build your team actions in ASSIST and Workspace">
            <a:extLst>
              <a:ext uri="{FF2B5EF4-FFF2-40B4-BE49-F238E27FC236}">
                <a16:creationId xmlns:a16="http://schemas.microsoft.com/office/drawing/2014/main" id="{B7512F9C-7CA3-453D-85D0-E015D7A71D75}"/>
              </a:ext>
            </a:extLst>
          </p:cNvPr>
          <p:cNvGraphicFramePr>
            <a:graphicFrameLocks noGrp="1"/>
          </p:cNvGraphicFramePr>
          <p:nvPr>
            <p:extLst>
              <p:ext uri="{D42A27DB-BD31-4B8C-83A1-F6EECF244321}">
                <p14:modId xmlns:p14="http://schemas.microsoft.com/office/powerpoint/2010/main" val="1138943755"/>
              </p:ext>
            </p:extLst>
          </p:nvPr>
        </p:nvGraphicFramePr>
        <p:xfrm>
          <a:off x="402167" y="2143760"/>
          <a:ext cx="11379200" cy="949960"/>
        </p:xfrm>
        <a:graphic>
          <a:graphicData uri="http://schemas.openxmlformats.org/drawingml/2006/table">
            <a:tbl>
              <a:tblPr firstRow="1" bandRow="1">
                <a:tableStyleId>{5C22544A-7EE6-4342-B048-85BDC9FD1C3A}</a:tableStyleId>
              </a:tblPr>
              <a:tblGrid>
                <a:gridCol w="5689600">
                  <a:extLst>
                    <a:ext uri="{9D8B030D-6E8A-4147-A177-3AD203B41FA5}">
                      <a16:colId xmlns:a16="http://schemas.microsoft.com/office/drawing/2014/main" val="916993608"/>
                    </a:ext>
                  </a:extLst>
                </a:gridCol>
                <a:gridCol w="5689600">
                  <a:extLst>
                    <a:ext uri="{9D8B030D-6E8A-4147-A177-3AD203B41FA5}">
                      <a16:colId xmlns:a16="http://schemas.microsoft.com/office/drawing/2014/main" val="3656459321"/>
                    </a:ext>
                  </a:extLst>
                </a:gridCol>
              </a:tblGrid>
              <a:tr h="370840">
                <a:tc>
                  <a:txBody>
                    <a:bodyPr/>
                    <a:lstStyle/>
                    <a:p>
                      <a:pPr algn="ctr"/>
                      <a:r>
                        <a:rPr lang="en-US" sz="1600" dirty="0"/>
                        <a:t>ASSIST</a:t>
                      </a:r>
                    </a:p>
                  </a:txBody>
                  <a:tcPr/>
                </a:tc>
                <a:tc>
                  <a:txBody>
                    <a:bodyPr/>
                    <a:lstStyle/>
                    <a:p>
                      <a:pPr algn="ctr"/>
                      <a:r>
                        <a:rPr lang="en-US" sz="1600" dirty="0"/>
                        <a:t>Workspace</a:t>
                      </a:r>
                    </a:p>
                  </a:txBody>
                  <a:tcPr/>
                </a:tc>
                <a:extLst>
                  <a:ext uri="{0D108BD9-81ED-4DB2-BD59-A6C34878D82A}">
                    <a16:rowId xmlns:a16="http://schemas.microsoft.com/office/drawing/2014/main" val="2198951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Gather eRA Commons usernames and use </a:t>
                      </a:r>
                      <a:r>
                        <a:rPr lang="en-US" sz="1600" b="1" dirty="0"/>
                        <a:t>Manage Access </a:t>
                      </a:r>
                      <a:r>
                        <a:rPr lang="en-US" sz="1600" dirty="0"/>
                        <a:t>to give folks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Gather Grants.gov usernames and use </a:t>
                      </a:r>
                      <a:r>
                        <a:rPr lang="en-US" sz="1600" b="1" dirty="0"/>
                        <a:t>Participants</a:t>
                      </a:r>
                      <a:r>
                        <a:rPr lang="en-US" sz="1600" dirty="0"/>
                        <a:t> tab to give folks access</a:t>
                      </a:r>
                    </a:p>
                  </a:txBody>
                  <a:tcPr/>
                </a:tc>
                <a:extLst>
                  <a:ext uri="{0D108BD9-81ED-4DB2-BD59-A6C34878D82A}">
                    <a16:rowId xmlns:a16="http://schemas.microsoft.com/office/drawing/2014/main" val="95650145"/>
                  </a:ext>
                </a:extLst>
              </a:tr>
            </a:tbl>
          </a:graphicData>
        </a:graphic>
      </p:graphicFrame>
    </p:spTree>
    <p:extLst>
      <p:ext uri="{BB962C8B-B14F-4D97-AF65-F5344CB8AC3E}">
        <p14:creationId xmlns:p14="http://schemas.microsoft.com/office/powerpoint/2010/main" val="148871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pPr>
              <a:defRPr/>
            </a:pPr>
            <a:fld id="{3A4FF90E-4C55-4D59-BE6A-CE57DBB6E3FF}" type="slidenum">
              <a:rPr lang="en-US" smtClean="0"/>
              <a:pPr>
                <a:defRPr/>
              </a:pPr>
              <a:t>17</a:t>
            </a:fld>
            <a:endParaRPr lang="en-US" dirty="0"/>
          </a:p>
        </p:txBody>
      </p:sp>
      <p:sp>
        <p:nvSpPr>
          <p:cNvPr id="4" name="Title 3"/>
          <p:cNvSpPr>
            <a:spLocks noGrp="1"/>
          </p:cNvSpPr>
          <p:nvPr>
            <p:ph type="title"/>
          </p:nvPr>
        </p:nvSpPr>
        <p:spPr/>
        <p:txBody>
          <a:bodyPr>
            <a:normAutofit fontScale="90000"/>
          </a:bodyPr>
          <a:lstStyle/>
          <a:p>
            <a:r>
              <a:rPr lang="en-US" dirty="0"/>
              <a:t>Step 5: Enter Data</a:t>
            </a:r>
            <a:br>
              <a:rPr lang="en-US" dirty="0"/>
            </a:br>
            <a:r>
              <a:rPr lang="en-US" sz="2000" dirty="0">
                <a:hlinkClick r:id="rId3" tooltip="How to Apply - Application Guide"/>
              </a:rPr>
              <a:t>https://grants.nih.gov/grants/how-to-apply-application-guide.html</a:t>
            </a:r>
            <a:r>
              <a:rPr lang="en-US" sz="2000" dirty="0"/>
              <a:t> </a:t>
            </a:r>
            <a:endParaRPr lang="en-US" dirty="0"/>
          </a:p>
        </p:txBody>
      </p:sp>
      <p:grpSp>
        <p:nvGrpSpPr>
          <p:cNvPr id="11" name="Group 10" title="&quot;&quot;"/>
          <p:cNvGrpSpPr/>
          <p:nvPr/>
        </p:nvGrpSpPr>
        <p:grpSpPr>
          <a:xfrm>
            <a:off x="402167" y="225912"/>
            <a:ext cx="1011003" cy="1016000"/>
            <a:chOff x="6801037" y="264119"/>
            <a:chExt cx="1011003" cy="1016000"/>
          </a:xfrm>
        </p:grpSpPr>
        <p:grpSp>
          <p:nvGrpSpPr>
            <p:cNvPr id="12" name="Group 11"/>
            <p:cNvGrpSpPr/>
            <p:nvPr/>
          </p:nvGrpSpPr>
          <p:grpSpPr>
            <a:xfrm>
              <a:off x="6801037" y="264119"/>
              <a:ext cx="1011003" cy="1016000"/>
              <a:chOff x="8619527" y="416519"/>
              <a:chExt cx="1016000" cy="1016000"/>
            </a:xfrm>
          </p:grpSpPr>
          <p:sp>
            <p:nvSpPr>
              <p:cNvPr id="14" name="Oval 13"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5" name="Oval 14"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13" name="Picture 12" title="&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5569" y="563301"/>
              <a:ext cx="467420" cy="467420"/>
            </a:xfrm>
            <a:prstGeom prst="rect">
              <a:avLst/>
            </a:prstGeom>
          </p:spPr>
        </p:pic>
      </p:grpSp>
      <p:sp>
        <p:nvSpPr>
          <p:cNvPr id="2" name="Text Placeholder 1"/>
          <p:cNvSpPr>
            <a:spLocks noGrp="1"/>
          </p:cNvSpPr>
          <p:nvPr>
            <p:ph type="body" idx="1"/>
          </p:nvPr>
        </p:nvSpPr>
        <p:spPr/>
        <p:txBody>
          <a:bodyPr/>
          <a:lstStyle/>
          <a:p>
            <a:r>
              <a:rPr lang="en-US" dirty="0"/>
              <a:t>Follow All Guidance</a:t>
            </a:r>
          </a:p>
        </p:txBody>
      </p:sp>
      <p:sp>
        <p:nvSpPr>
          <p:cNvPr id="8" name="Up Arrow 7" descr="NIH Guide notices have highest precedence, followed by funding opportunity text, and then application guide instructions." title="arrow indicating priority order"/>
          <p:cNvSpPr/>
          <p:nvPr/>
        </p:nvSpPr>
        <p:spPr>
          <a:xfrm>
            <a:off x="296870" y="2360065"/>
            <a:ext cx="693730" cy="3857855"/>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solidFill>
            </a:endParaRPr>
          </a:p>
        </p:txBody>
      </p:sp>
      <p:sp>
        <p:nvSpPr>
          <p:cNvPr id="9" name="TextBox 8"/>
          <p:cNvSpPr txBox="1"/>
          <p:nvPr/>
        </p:nvSpPr>
        <p:spPr>
          <a:xfrm rot="16200000">
            <a:off x="-739281" y="4168282"/>
            <a:ext cx="2762295" cy="369332"/>
          </a:xfrm>
          <a:prstGeom prst="rect">
            <a:avLst/>
          </a:prstGeom>
          <a:noFill/>
        </p:spPr>
        <p:txBody>
          <a:bodyPr wrap="none" rtlCol="0">
            <a:spAutoFit/>
          </a:bodyPr>
          <a:lstStyle/>
          <a:p>
            <a:r>
              <a:rPr lang="en-US" dirty="0">
                <a:solidFill>
                  <a:prstClr val="black"/>
                </a:solidFill>
              </a:rPr>
              <a:t>Precedence / Importance</a:t>
            </a:r>
          </a:p>
        </p:txBody>
      </p:sp>
      <p:sp>
        <p:nvSpPr>
          <p:cNvPr id="5" name="Content Placeholder 4"/>
          <p:cNvSpPr>
            <a:spLocks noGrp="1"/>
          </p:cNvSpPr>
          <p:nvPr>
            <p:ph sz="quarter" idx="13"/>
          </p:nvPr>
        </p:nvSpPr>
        <p:spPr>
          <a:xfrm>
            <a:off x="1066800" y="2286000"/>
            <a:ext cx="4724400" cy="3931920"/>
          </a:xfrm>
        </p:spPr>
        <p:txBody>
          <a:bodyPr/>
          <a:lstStyle/>
          <a:p>
            <a:pPr>
              <a:spcAft>
                <a:spcPts val="0"/>
              </a:spcAft>
            </a:pPr>
            <a:r>
              <a:rPr lang="en-US" sz="2400" dirty="0"/>
              <a:t>Notices in NIH Guide for Grants &amp; Contracts including Notices of Special Interest (NOSIs)</a:t>
            </a:r>
          </a:p>
          <a:p>
            <a:pPr>
              <a:spcAft>
                <a:spcPts val="0"/>
              </a:spcAft>
            </a:pPr>
            <a:r>
              <a:rPr lang="en-US" sz="2400" dirty="0"/>
              <a:t>Funding Opportunity Announcement</a:t>
            </a:r>
          </a:p>
          <a:p>
            <a:pPr lvl="1">
              <a:spcAft>
                <a:spcPts val="0"/>
              </a:spcAft>
            </a:pPr>
            <a:r>
              <a:rPr lang="en-US" sz="2000" dirty="0"/>
              <a:t>Section IV. Application and Submission Information</a:t>
            </a:r>
          </a:p>
          <a:p>
            <a:pPr>
              <a:spcAft>
                <a:spcPts val="1200"/>
              </a:spcAft>
            </a:pPr>
            <a:r>
              <a:rPr lang="en-US" sz="2400" dirty="0">
                <a:hlinkClick r:id="rId3"/>
              </a:rPr>
              <a:t>How to Apply - Application Guide</a:t>
            </a:r>
            <a:endParaRPr lang="en-US" sz="2400" dirty="0"/>
          </a:p>
          <a:p>
            <a:endParaRPr lang="en-US" sz="2400" dirty="0"/>
          </a:p>
        </p:txBody>
      </p:sp>
      <p:sp>
        <p:nvSpPr>
          <p:cNvPr id="3" name="Text Placeholder 2"/>
          <p:cNvSpPr>
            <a:spLocks noGrp="1"/>
          </p:cNvSpPr>
          <p:nvPr>
            <p:ph type="body" sz="half" idx="2"/>
          </p:nvPr>
        </p:nvSpPr>
        <p:spPr/>
        <p:txBody>
          <a:bodyPr/>
          <a:lstStyle/>
          <a:p>
            <a:r>
              <a:rPr lang="en-US" dirty="0"/>
              <a:t>Handy Resource</a:t>
            </a:r>
          </a:p>
        </p:txBody>
      </p:sp>
      <p:sp>
        <p:nvSpPr>
          <p:cNvPr id="6" name="Content Placeholder 5"/>
          <p:cNvSpPr>
            <a:spLocks noGrp="1"/>
          </p:cNvSpPr>
          <p:nvPr>
            <p:ph sz="quarter" idx="14"/>
          </p:nvPr>
        </p:nvSpPr>
        <p:spPr/>
        <p:txBody>
          <a:bodyPr/>
          <a:lstStyle/>
          <a:p>
            <a:pPr marL="0" indent="0">
              <a:buNone/>
            </a:pPr>
            <a:r>
              <a:rPr lang="en-US" dirty="0">
                <a:hlinkClick r:id="rId5"/>
              </a:rPr>
              <a:t>Annotated form sets</a:t>
            </a:r>
            <a:endParaRPr lang="en-US" dirty="0"/>
          </a:p>
          <a:p>
            <a:pPr marL="0" indent="0">
              <a:buNone/>
            </a:pPr>
            <a:endParaRPr lang="en-US" dirty="0"/>
          </a:p>
        </p:txBody>
      </p:sp>
      <p:pic>
        <p:nvPicPr>
          <p:cNvPr id="19" name="Picture 18" descr="Sample image of an annotated PHS 398 Research Plan form">
            <a:extLst>
              <a:ext uri="{FF2B5EF4-FFF2-40B4-BE49-F238E27FC236}">
                <a16:creationId xmlns:a16="http://schemas.microsoft.com/office/drawing/2014/main" id="{FC1B4B0A-8C74-4C1B-86E7-E13314D498BB}"/>
              </a:ext>
            </a:extLst>
          </p:cNvPr>
          <p:cNvPicPr>
            <a:picLocks noChangeAspect="1"/>
          </p:cNvPicPr>
          <p:nvPr/>
        </p:nvPicPr>
        <p:blipFill>
          <a:blip r:embed="rId6"/>
          <a:stretch>
            <a:fillRect/>
          </a:stretch>
        </p:blipFill>
        <p:spPr>
          <a:xfrm>
            <a:off x="6425596" y="2779907"/>
            <a:ext cx="3267214" cy="3438013"/>
          </a:xfrm>
          <a:prstGeom prst="rect">
            <a:avLst/>
          </a:prstGeom>
        </p:spPr>
      </p:pic>
    </p:spTree>
    <p:extLst>
      <p:ext uri="{BB962C8B-B14F-4D97-AF65-F5344CB8AC3E}">
        <p14:creationId xmlns:p14="http://schemas.microsoft.com/office/powerpoint/2010/main" val="162066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18</a:t>
            </a:fld>
            <a:endParaRPr lang="en-US" dirty="0"/>
          </a:p>
        </p:txBody>
      </p:sp>
      <p:sp>
        <p:nvSpPr>
          <p:cNvPr id="2" name="Title 1"/>
          <p:cNvSpPr>
            <a:spLocks noGrp="1"/>
          </p:cNvSpPr>
          <p:nvPr>
            <p:ph type="title"/>
          </p:nvPr>
        </p:nvSpPr>
        <p:spPr/>
        <p:txBody>
          <a:bodyPr>
            <a:normAutofit fontScale="90000"/>
          </a:bodyPr>
          <a:lstStyle/>
          <a:p>
            <a:r>
              <a:rPr lang="en-US" dirty="0"/>
              <a:t>Application Attachments</a:t>
            </a:r>
            <a:br>
              <a:rPr lang="en-US" dirty="0"/>
            </a:br>
            <a:r>
              <a:rPr lang="en-US" sz="2000" dirty="0">
                <a:hlinkClick r:id="rId3" tooltip="Format Attachments page"/>
              </a:rPr>
              <a:t>https://grants.nih.gov/grants/how-to-apply-application-guide/format-and-write/format-attachments.htm</a:t>
            </a:r>
            <a:endParaRPr lang="en-US" dirty="0"/>
          </a:p>
        </p:txBody>
      </p:sp>
      <p:sp>
        <p:nvSpPr>
          <p:cNvPr id="3" name="Content Placeholder 2"/>
          <p:cNvSpPr>
            <a:spLocks noGrp="1"/>
          </p:cNvSpPr>
          <p:nvPr>
            <p:ph sz="quarter" idx="13"/>
          </p:nvPr>
        </p:nvSpPr>
        <p:spPr/>
        <p:txBody>
          <a:bodyPr/>
          <a:lstStyle/>
          <a:p>
            <a:r>
              <a:rPr lang="en-US" sz="2400" dirty="0"/>
              <a:t>Use simple PDF-formatted files for all attachments</a:t>
            </a:r>
          </a:p>
          <a:p>
            <a:pPr lvl="1"/>
            <a:r>
              <a:rPr lang="en-US" sz="2000" dirty="0"/>
              <a:t>Disable security features such as password protection  </a:t>
            </a:r>
          </a:p>
          <a:p>
            <a:r>
              <a:rPr lang="en-US" sz="2400" dirty="0"/>
              <a:t>Keep file names to 50 characters or less</a:t>
            </a:r>
          </a:p>
          <a:p>
            <a:r>
              <a:rPr lang="en-US" sz="2400" dirty="0"/>
              <a:t>Filenames must be unique within the application</a:t>
            </a:r>
          </a:p>
          <a:p>
            <a:r>
              <a:rPr lang="en-US" sz="2400" dirty="0"/>
              <a:t>Use meaningful filenames, especially for “Other Attachments”</a:t>
            </a:r>
          </a:p>
          <a:p>
            <a:r>
              <a:rPr lang="en-US" sz="2400" dirty="0"/>
              <a:t>Do not include headers or footers</a:t>
            </a:r>
          </a:p>
          <a:p>
            <a:pPr lvl="1"/>
            <a:r>
              <a:rPr lang="en-US" sz="2000" dirty="0"/>
              <a:t>Section headings as part of the text (e.g., Significance, Innovation, Approach) are encouraged</a:t>
            </a:r>
          </a:p>
          <a:p>
            <a:r>
              <a:rPr lang="en-US" sz="2400" dirty="0"/>
              <a:t>Follow specified page limits</a:t>
            </a:r>
          </a:p>
          <a:p>
            <a:r>
              <a:rPr lang="en-US" sz="2400" dirty="0"/>
              <a:t>Follow guidelines for fonts and margins </a:t>
            </a:r>
          </a:p>
          <a:p>
            <a:r>
              <a:rPr lang="en-US" sz="2400" dirty="0"/>
              <a:t>Follow guidelines for hyperlinks and URLs</a:t>
            </a:r>
          </a:p>
        </p:txBody>
      </p:sp>
    </p:spTree>
    <p:extLst>
      <p:ext uri="{BB962C8B-B14F-4D97-AF65-F5344CB8AC3E}">
        <p14:creationId xmlns:p14="http://schemas.microsoft.com/office/powerpoint/2010/main" val="220018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19</a:t>
            </a:fld>
            <a:endParaRPr lang="en-US" dirty="0"/>
          </a:p>
        </p:txBody>
      </p:sp>
      <p:sp>
        <p:nvSpPr>
          <p:cNvPr id="2" name="Title 1"/>
          <p:cNvSpPr>
            <a:spLocks noGrp="1"/>
          </p:cNvSpPr>
          <p:nvPr>
            <p:ph type="title"/>
          </p:nvPr>
        </p:nvSpPr>
        <p:spPr/>
        <p:txBody>
          <a:bodyPr/>
          <a:lstStyle/>
          <a:p>
            <a:r>
              <a:rPr lang="en-US" dirty="0"/>
              <a:t>Step 6: Finalize Your Application</a:t>
            </a:r>
          </a:p>
        </p:txBody>
      </p:sp>
      <p:grpSp>
        <p:nvGrpSpPr>
          <p:cNvPr id="13" name="Group 12" title="&quot;"/>
          <p:cNvGrpSpPr/>
          <p:nvPr/>
        </p:nvGrpSpPr>
        <p:grpSpPr>
          <a:xfrm>
            <a:off x="402167" y="224803"/>
            <a:ext cx="1016000" cy="1016000"/>
            <a:chOff x="6801034" y="1885364"/>
            <a:chExt cx="1016000" cy="1016000"/>
          </a:xfrm>
        </p:grpSpPr>
        <p:grpSp>
          <p:nvGrpSpPr>
            <p:cNvPr id="6" name="Group 5"/>
            <p:cNvGrpSpPr/>
            <p:nvPr/>
          </p:nvGrpSpPr>
          <p:grpSpPr>
            <a:xfrm>
              <a:off x="6801034" y="1885364"/>
              <a:ext cx="1016000" cy="1016000"/>
              <a:chOff x="8619527" y="416519"/>
              <a:chExt cx="1016000" cy="1016000"/>
            </a:xfrm>
          </p:grpSpPr>
          <p:sp>
            <p:nvSpPr>
              <p:cNvPr id="9" name="Oval 8"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Oval 9"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7" name="Picture 6" title="&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247" y="2112845"/>
              <a:ext cx="525354" cy="525354"/>
            </a:xfrm>
            <a:prstGeom prst="rect">
              <a:avLst/>
            </a:prstGeom>
          </p:spPr>
        </p:pic>
      </p:grpSp>
      <p:graphicFrame>
        <p:nvGraphicFramePr>
          <p:cNvPr id="5" name="Table 4" title="Actions to finalize application in ASSIST and Workspace">
            <a:extLst>
              <a:ext uri="{FF2B5EF4-FFF2-40B4-BE49-F238E27FC236}">
                <a16:creationId xmlns:a16="http://schemas.microsoft.com/office/drawing/2014/main" id="{7D72694A-DCFE-43A3-B86F-76AF160181AF}"/>
              </a:ext>
            </a:extLst>
          </p:cNvPr>
          <p:cNvGraphicFramePr>
            <a:graphicFrameLocks noGrp="1"/>
          </p:cNvGraphicFramePr>
          <p:nvPr>
            <p:extLst>
              <p:ext uri="{D42A27DB-BD31-4B8C-83A1-F6EECF244321}">
                <p14:modId xmlns:p14="http://schemas.microsoft.com/office/powerpoint/2010/main" val="3048132307"/>
              </p:ext>
            </p:extLst>
          </p:nvPr>
        </p:nvGraphicFramePr>
        <p:xfrm>
          <a:off x="452967" y="1752600"/>
          <a:ext cx="11277600" cy="4517295"/>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215892589"/>
                    </a:ext>
                  </a:extLst>
                </a:gridCol>
                <a:gridCol w="3429000">
                  <a:extLst>
                    <a:ext uri="{9D8B030D-6E8A-4147-A177-3AD203B41FA5}">
                      <a16:colId xmlns:a16="http://schemas.microsoft.com/office/drawing/2014/main" val="70397524"/>
                    </a:ext>
                  </a:extLst>
                </a:gridCol>
                <a:gridCol w="3429000">
                  <a:extLst>
                    <a:ext uri="{9D8B030D-6E8A-4147-A177-3AD203B41FA5}">
                      <a16:colId xmlns:a16="http://schemas.microsoft.com/office/drawing/2014/main" val="3447728611"/>
                    </a:ext>
                  </a:extLst>
                </a:gridCol>
              </a:tblGrid>
              <a:tr h="471610">
                <a:tc>
                  <a:txBody>
                    <a:bodyPr/>
                    <a:lstStyle/>
                    <a:p>
                      <a:pPr algn="ctr"/>
                      <a:r>
                        <a:rPr lang="en-US" sz="2400" dirty="0"/>
                        <a:t>Action</a:t>
                      </a:r>
                    </a:p>
                  </a:txBody>
                  <a:tcPr/>
                </a:tc>
                <a:tc>
                  <a:txBody>
                    <a:bodyPr/>
                    <a:lstStyle/>
                    <a:p>
                      <a:pPr algn="ctr"/>
                      <a:r>
                        <a:rPr lang="en-US" sz="2400" b="1" dirty="0"/>
                        <a:t>ASSIST</a:t>
                      </a:r>
                    </a:p>
                  </a:txBody>
                  <a:tcPr/>
                </a:tc>
                <a:tc>
                  <a:txBody>
                    <a:bodyPr/>
                    <a:lstStyle/>
                    <a:p>
                      <a:pPr algn="ctr"/>
                      <a:r>
                        <a:rPr lang="en-US" sz="2400" b="1" dirty="0"/>
                        <a:t>Workspace</a:t>
                      </a:r>
                    </a:p>
                  </a:txBody>
                  <a:tcPr/>
                </a:tc>
                <a:extLst>
                  <a:ext uri="{0D108BD9-81ED-4DB2-BD59-A6C34878D82A}">
                    <a16:rowId xmlns:a16="http://schemas.microsoft.com/office/drawing/2014/main" val="3450750055"/>
                  </a:ext>
                </a:extLst>
              </a:tr>
              <a:tr h="1052390">
                <a:tc>
                  <a:txBody>
                    <a:bodyPr/>
                    <a:lstStyle/>
                    <a:p>
                      <a:r>
                        <a:rPr lang="en-US" sz="2400" b="0" dirty="0"/>
                        <a:t>6a.</a:t>
                      </a:r>
                      <a:r>
                        <a:rPr lang="en-US" sz="2400" b="0" baseline="0" dirty="0"/>
                        <a:t> </a:t>
                      </a:r>
                      <a:r>
                        <a:rPr lang="en-US" sz="2400" b="0" dirty="0"/>
                        <a:t>Run a pre-submission validation check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Validate Application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Preview Grantor Validation</a:t>
                      </a:r>
                    </a:p>
                  </a:txBody>
                  <a:tcPr/>
                </a:tc>
                <a:extLst>
                  <a:ext uri="{0D108BD9-81ED-4DB2-BD59-A6C34878D82A}">
                    <a16:rowId xmlns:a16="http://schemas.microsoft.com/office/drawing/2014/main" val="2123435743"/>
                  </a:ext>
                </a:extLst>
              </a:tr>
              <a:tr h="149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6b. Generate a pre-submission image of your assembled application in the NIH format</a:t>
                      </a:r>
                    </a:p>
                  </a:txBody>
                  <a:tcPr/>
                </a:tc>
                <a:tc>
                  <a:txBody>
                    <a:bodyPr/>
                    <a:lstStyle/>
                    <a:p>
                      <a:r>
                        <a:rPr lang="en-US" sz="2400" dirty="0"/>
                        <a:t>Preview Application</a:t>
                      </a:r>
                    </a:p>
                  </a:txBody>
                  <a:tcPr/>
                </a:tc>
                <a:tc>
                  <a:txBody>
                    <a:bodyPr/>
                    <a:lstStyle/>
                    <a:p>
                      <a:r>
                        <a:rPr lang="en-US" sz="2400" dirty="0"/>
                        <a:t>Grantor Image</a:t>
                      </a:r>
                    </a:p>
                  </a:txBody>
                  <a:tcPr/>
                </a:tc>
                <a:extLst>
                  <a:ext uri="{0D108BD9-81ED-4DB2-BD59-A6C34878D82A}">
                    <a16:rowId xmlns:a16="http://schemas.microsoft.com/office/drawing/2014/main" val="191903841"/>
                  </a:ext>
                </a:extLst>
              </a:tr>
              <a:tr h="1497621">
                <a:tc>
                  <a:txBody>
                    <a:bodyPr/>
                    <a:lstStyle/>
                    <a:p>
                      <a:r>
                        <a:rPr lang="en-US" sz="2400" b="0" dirty="0"/>
                        <a:t>6c. Take any additional steps needed to prepare for Submission</a:t>
                      </a:r>
                    </a:p>
                  </a:txBody>
                  <a:tcPr/>
                </a:tc>
                <a:tc>
                  <a:txBody>
                    <a:bodyPr/>
                    <a:lstStyle/>
                    <a:p>
                      <a:r>
                        <a:rPr lang="en-US" sz="2400" dirty="0"/>
                        <a:t>Update Submission Status to “Ready to Submit”</a:t>
                      </a:r>
                    </a:p>
                  </a:txBody>
                  <a:tcPr/>
                </a:tc>
                <a:tc>
                  <a:txBody>
                    <a:bodyPr/>
                    <a:lstStyle/>
                    <a:p>
                      <a:r>
                        <a:rPr lang="en-US" sz="2400" dirty="0"/>
                        <a:t>Complete and Notify AOR (optional)</a:t>
                      </a:r>
                    </a:p>
                  </a:txBody>
                  <a:tcPr/>
                </a:tc>
                <a:extLst>
                  <a:ext uri="{0D108BD9-81ED-4DB2-BD59-A6C34878D82A}">
                    <a16:rowId xmlns:a16="http://schemas.microsoft.com/office/drawing/2014/main" val="1910147124"/>
                  </a:ext>
                </a:extLst>
              </a:tr>
            </a:tbl>
          </a:graphicData>
        </a:graphic>
      </p:graphicFrame>
    </p:spTree>
    <p:extLst>
      <p:ext uri="{BB962C8B-B14F-4D97-AF65-F5344CB8AC3E}">
        <p14:creationId xmlns:p14="http://schemas.microsoft.com/office/powerpoint/2010/main" val="52251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NIH Grants and Funding webpage">
            <a:extLst>
              <a:ext uri="{FF2B5EF4-FFF2-40B4-BE49-F238E27FC236}">
                <a16:creationId xmlns:a16="http://schemas.microsoft.com/office/drawing/2014/main" id="{13C4FDF4-993E-4097-A0C3-1639E1277267}"/>
              </a:ext>
            </a:extLst>
          </p:cNvPr>
          <p:cNvPicPr>
            <a:picLocks noChangeAspect="1"/>
          </p:cNvPicPr>
          <p:nvPr/>
        </p:nvPicPr>
        <p:blipFill>
          <a:blip r:embed="rId3"/>
          <a:stretch>
            <a:fillRect/>
          </a:stretch>
        </p:blipFill>
        <p:spPr>
          <a:xfrm>
            <a:off x="762000" y="0"/>
            <a:ext cx="11201400" cy="6153411"/>
          </a:xfrm>
          <a:prstGeom prst="rect">
            <a:avLst/>
          </a:prstGeom>
        </p:spPr>
      </p:pic>
      <p:sp>
        <p:nvSpPr>
          <p:cNvPr id="4" name="Slide Number Placeholder 3"/>
          <p:cNvSpPr>
            <a:spLocks noGrp="1"/>
          </p:cNvSpPr>
          <p:nvPr>
            <p:ph type="sldNum" sz="quarter" idx="16"/>
          </p:nvPr>
        </p:nvSpPr>
        <p:spPr>
          <a:xfrm>
            <a:off x="11582400" y="6384095"/>
            <a:ext cx="609600" cy="441325"/>
          </a:xfrm>
        </p:spPr>
        <p:txBody>
          <a:bodyPr/>
          <a:lstStyle/>
          <a:p>
            <a:pPr>
              <a:defRPr/>
            </a:pPr>
            <a:fld id="{41303DC8-D049-4606-B080-DDC65A2B61F5}" type="slidenum">
              <a:rPr lang="en-US" smtClean="0"/>
              <a:pPr>
                <a:defRPr/>
              </a:pPr>
              <a:t>2</a:t>
            </a:fld>
            <a:endParaRPr lang="en-US" dirty="0"/>
          </a:p>
        </p:txBody>
      </p:sp>
      <p:sp>
        <p:nvSpPr>
          <p:cNvPr id="7" name="Oval 6" title="&quot;&quot;"/>
          <p:cNvSpPr/>
          <p:nvPr/>
        </p:nvSpPr>
        <p:spPr>
          <a:xfrm>
            <a:off x="8839200" y="1252983"/>
            <a:ext cx="2299201" cy="712547"/>
          </a:xfrm>
          <a:prstGeom prst="ellipse">
            <a:avLst/>
          </a:prstGeom>
          <a:noFill/>
          <a:ln w="28575" cap="flat" cmpd="sng" algn="ctr">
            <a:solidFill>
              <a:srgbClr val="C00000"/>
            </a:solidFill>
            <a:prstDash val="solid"/>
          </a:ln>
          <a:effectLst/>
        </p:spPr>
        <p:txBody>
          <a:bodyPr rtlCol="0" anchor="ctr"/>
          <a:lstStyle/>
          <a:p>
            <a:pPr algn="ctr" fontAlgn="auto">
              <a:spcBef>
                <a:spcPts val="0"/>
              </a:spcBef>
              <a:spcAft>
                <a:spcPts val="0"/>
              </a:spcAft>
              <a:defRPr/>
            </a:pPr>
            <a:endParaRPr lang="en-US" sz="1600" kern="0" dirty="0">
              <a:solidFill>
                <a:prstClr val="black"/>
              </a:solidFill>
              <a:latin typeface="Helvetica"/>
            </a:endParaRPr>
          </a:p>
        </p:txBody>
      </p:sp>
      <p:sp>
        <p:nvSpPr>
          <p:cNvPr id="9" name="Rounded Rectangular Callout 8" descr="How to Apply- Application Guide&#10;"/>
          <p:cNvSpPr/>
          <p:nvPr/>
        </p:nvSpPr>
        <p:spPr>
          <a:xfrm>
            <a:off x="8839199" y="2428419"/>
            <a:ext cx="3048001" cy="1427311"/>
          </a:xfrm>
          <a:prstGeom prst="wedgeRoundRectCallout">
            <a:avLst>
              <a:gd name="adj1" fmla="val -21298"/>
              <a:gd name="adj2" fmla="val -82030"/>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How to Apply- Application Guide</a:t>
            </a:r>
          </a:p>
        </p:txBody>
      </p:sp>
      <p:sp>
        <p:nvSpPr>
          <p:cNvPr id="11" name="Title 10">
            <a:extLst>
              <a:ext uri="{FF2B5EF4-FFF2-40B4-BE49-F238E27FC236}">
                <a16:creationId xmlns:a16="http://schemas.microsoft.com/office/drawing/2014/main" id="{2C8CEB08-4F10-40B7-8F79-87AE4887AF5C}"/>
              </a:ext>
            </a:extLst>
          </p:cNvPr>
          <p:cNvSpPr>
            <a:spLocks noGrp="1"/>
          </p:cNvSpPr>
          <p:nvPr>
            <p:ph type="title"/>
          </p:nvPr>
        </p:nvSpPr>
        <p:spPr>
          <a:xfrm>
            <a:off x="6490855" y="49452"/>
            <a:ext cx="5701145" cy="712548"/>
          </a:xfrm>
          <a:solidFill>
            <a:schemeClr val="bg1"/>
          </a:solidFill>
        </p:spPr>
        <p:txBody>
          <a:bodyPr>
            <a:noAutofit/>
          </a:bodyPr>
          <a:lstStyle/>
          <a:p>
            <a:r>
              <a:rPr lang="en-US" sz="2800" dirty="0"/>
              <a:t>NIH Grants and Funding</a:t>
            </a:r>
            <a:br>
              <a:rPr lang="en-US" sz="2000" dirty="0"/>
            </a:br>
            <a:r>
              <a:rPr lang="en-US" sz="2000" dirty="0">
                <a:hlinkClick r:id="rId4" tooltip="NIH Grants site"/>
              </a:rPr>
              <a:t>https://grants.nih.gov/</a:t>
            </a:r>
            <a:r>
              <a:rPr lang="en-US" sz="2000" dirty="0"/>
              <a:t> </a:t>
            </a:r>
          </a:p>
        </p:txBody>
      </p:sp>
    </p:spTree>
    <p:extLst>
      <p:ext uri="{BB962C8B-B14F-4D97-AF65-F5344CB8AC3E}">
        <p14:creationId xmlns:p14="http://schemas.microsoft.com/office/powerpoint/2010/main" val="213501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Sample Application Status page">
            <a:extLst>
              <a:ext uri="{FF2B5EF4-FFF2-40B4-BE49-F238E27FC236}">
                <a16:creationId xmlns:a16="http://schemas.microsoft.com/office/drawing/2014/main" id="{309E06CC-795C-4BEA-A23C-86B1EBAC3B21}"/>
              </a:ext>
            </a:extLst>
          </p:cNvPr>
          <p:cNvPicPr>
            <a:picLocks noChangeAspect="1"/>
          </p:cNvPicPr>
          <p:nvPr/>
        </p:nvPicPr>
        <p:blipFill>
          <a:blip r:embed="rId3"/>
          <a:stretch>
            <a:fillRect/>
          </a:stretch>
        </p:blipFill>
        <p:spPr>
          <a:xfrm>
            <a:off x="5267668" y="1371600"/>
            <a:ext cx="6270732" cy="4984947"/>
          </a:xfrm>
          <a:prstGeom prst="rect">
            <a:avLst/>
          </a:prstGeom>
        </p:spPr>
      </p:pic>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20</a:t>
            </a:fld>
            <a:endParaRPr lang="en-US" dirty="0"/>
          </a:p>
        </p:txBody>
      </p:sp>
      <p:sp>
        <p:nvSpPr>
          <p:cNvPr id="2" name="Title 1"/>
          <p:cNvSpPr>
            <a:spLocks noGrp="1"/>
          </p:cNvSpPr>
          <p:nvPr>
            <p:ph type="title"/>
          </p:nvPr>
        </p:nvSpPr>
        <p:spPr/>
        <p:txBody>
          <a:bodyPr>
            <a:normAutofit/>
          </a:bodyPr>
          <a:lstStyle/>
          <a:p>
            <a:r>
              <a:rPr lang="en-US" dirty="0"/>
              <a:t>Step 7: Submit Your Application</a:t>
            </a:r>
          </a:p>
        </p:txBody>
      </p:sp>
      <p:grpSp>
        <p:nvGrpSpPr>
          <p:cNvPr id="14" name="Group 13" title="&quot;&quot;"/>
          <p:cNvGrpSpPr/>
          <p:nvPr/>
        </p:nvGrpSpPr>
        <p:grpSpPr>
          <a:xfrm>
            <a:off x="399478" y="217250"/>
            <a:ext cx="1016000" cy="1016000"/>
            <a:chOff x="399478" y="217250"/>
            <a:chExt cx="1016000" cy="1016000"/>
          </a:xfrm>
        </p:grpSpPr>
        <p:grpSp>
          <p:nvGrpSpPr>
            <p:cNvPr id="15" name="Group 14"/>
            <p:cNvGrpSpPr/>
            <p:nvPr/>
          </p:nvGrpSpPr>
          <p:grpSpPr>
            <a:xfrm>
              <a:off x="399478" y="217250"/>
              <a:ext cx="1016000" cy="1016000"/>
              <a:chOff x="8619527" y="416519"/>
              <a:chExt cx="1016000" cy="1016000"/>
            </a:xfrm>
          </p:grpSpPr>
          <p:sp>
            <p:nvSpPr>
              <p:cNvPr id="17" name="Oval 16"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8" name="Oval 17"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16" name="Picture 15" title="&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390" y="524993"/>
              <a:ext cx="486680" cy="486680"/>
            </a:xfrm>
            <a:prstGeom prst="rect">
              <a:avLst/>
            </a:prstGeom>
          </p:spPr>
        </p:pic>
      </p:grpSp>
      <p:sp>
        <p:nvSpPr>
          <p:cNvPr id="3" name="Content Placeholder 2"/>
          <p:cNvSpPr>
            <a:spLocks noGrp="1"/>
          </p:cNvSpPr>
          <p:nvPr>
            <p:ph sz="quarter" idx="13"/>
          </p:nvPr>
        </p:nvSpPr>
        <p:spPr>
          <a:xfrm>
            <a:off x="152400" y="1371600"/>
            <a:ext cx="5285738" cy="4622298"/>
          </a:xfrm>
        </p:spPr>
        <p:txBody>
          <a:bodyPr/>
          <a:lstStyle/>
          <a:p>
            <a:pPr>
              <a:spcAft>
                <a:spcPts val="600"/>
              </a:spcAft>
            </a:pPr>
            <a:r>
              <a:rPr lang="en-US" sz="2400" dirty="0"/>
              <a:t>Follow steps for your submission method</a:t>
            </a:r>
          </a:p>
          <a:p>
            <a:pPr>
              <a:spcAft>
                <a:spcPts val="600"/>
              </a:spcAft>
            </a:pPr>
            <a:r>
              <a:rPr lang="en-US" sz="2400" dirty="0"/>
              <a:t>Only folks with Grants.gov AOR (Authorized Organization Representative) credentials can submit</a:t>
            </a:r>
          </a:p>
          <a:p>
            <a:pPr>
              <a:spcAft>
                <a:spcPts val="600"/>
              </a:spcAft>
            </a:pPr>
            <a:r>
              <a:rPr lang="en-US" sz="2400" dirty="0"/>
              <a:t>All NIH applications route through Grants.gov </a:t>
            </a:r>
          </a:p>
          <a:p>
            <a:pPr>
              <a:spcAft>
                <a:spcPts val="600"/>
              </a:spcAft>
            </a:pPr>
            <a:r>
              <a:rPr lang="en-US" sz="2400" dirty="0"/>
              <a:t>Your Grants.gov timestamp</a:t>
            </a:r>
            <a:br>
              <a:rPr lang="en-US" sz="2400" dirty="0"/>
            </a:br>
            <a:r>
              <a:rPr lang="en-US" sz="2400" dirty="0"/>
              <a:t> is used to determine </a:t>
            </a:r>
            <a:br>
              <a:rPr lang="en-US" sz="2400" dirty="0"/>
            </a:br>
            <a:r>
              <a:rPr lang="en-US" sz="2400" dirty="0"/>
              <a:t>“on-time” submission</a:t>
            </a:r>
          </a:p>
        </p:txBody>
      </p:sp>
      <p:sp>
        <p:nvSpPr>
          <p:cNvPr id="6" name="Rectangle 7" title="&quot;&quot;"/>
          <p:cNvSpPr>
            <a:spLocks noChangeArrowheads="1"/>
          </p:cNvSpPr>
          <p:nvPr/>
        </p:nvSpPr>
        <p:spPr bwMode="auto">
          <a:xfrm>
            <a:off x="7500223" y="3429000"/>
            <a:ext cx="902811" cy="228600"/>
          </a:xfrm>
          <a:prstGeom prst="rect">
            <a:avLst/>
          </a:prstGeom>
          <a:noFill/>
          <a:ln w="28575">
            <a:solidFill>
              <a:schemeClr val="accent2"/>
            </a:solidFill>
            <a:miter lim="800000"/>
            <a:headEnd/>
            <a:tailEnd/>
          </a:ln>
        </p:spPr>
        <p:txBody>
          <a:bodyPr wrap="none" lIns="0" rIns="0" anchor="ctr"/>
          <a:lstStyle/>
          <a:p>
            <a:pPr algn="r"/>
            <a:endParaRPr lang="en-US"/>
          </a:p>
        </p:txBody>
      </p:sp>
      <p:sp>
        <p:nvSpPr>
          <p:cNvPr id="12" name="Rounded Rectangular Callout 11" title="Grants.gov Tracking #"/>
          <p:cNvSpPr/>
          <p:nvPr/>
        </p:nvSpPr>
        <p:spPr>
          <a:xfrm>
            <a:off x="8481587" y="2912988"/>
            <a:ext cx="3299780" cy="457200"/>
          </a:xfrm>
          <a:prstGeom prst="wedgeRoundRectCallout">
            <a:avLst>
              <a:gd name="adj1" fmla="val -48940"/>
              <a:gd name="adj2" fmla="val 87582"/>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Grants.gov Tracking #</a:t>
            </a:r>
          </a:p>
        </p:txBody>
      </p:sp>
      <p:sp>
        <p:nvSpPr>
          <p:cNvPr id="7" name="Rectangle 8" title="&quot;&quot;"/>
          <p:cNvSpPr>
            <a:spLocks noChangeArrowheads="1"/>
          </p:cNvSpPr>
          <p:nvPr/>
        </p:nvSpPr>
        <p:spPr bwMode="auto">
          <a:xfrm>
            <a:off x="7479189" y="3674558"/>
            <a:ext cx="1588611" cy="211642"/>
          </a:xfrm>
          <a:prstGeom prst="rect">
            <a:avLst/>
          </a:prstGeom>
          <a:noFill/>
          <a:ln w="28575">
            <a:solidFill>
              <a:schemeClr val="accent2"/>
            </a:solidFill>
            <a:miter lim="800000"/>
            <a:headEnd/>
            <a:tailEnd/>
          </a:ln>
        </p:spPr>
        <p:txBody>
          <a:bodyPr wrap="none" lIns="0" rIns="0" anchor="ctr"/>
          <a:lstStyle/>
          <a:p>
            <a:pPr algn="r"/>
            <a:endParaRPr lang="en-US"/>
          </a:p>
        </p:txBody>
      </p:sp>
      <p:sp>
        <p:nvSpPr>
          <p:cNvPr id="13" name="Rounded Rectangular Callout 12" title="Date/Time Stamp – always recorded in Eastern Time"/>
          <p:cNvSpPr/>
          <p:nvPr/>
        </p:nvSpPr>
        <p:spPr>
          <a:xfrm>
            <a:off x="9115342" y="3449518"/>
            <a:ext cx="2876128" cy="1413849"/>
          </a:xfrm>
          <a:prstGeom prst="wedgeRoundRectCallout">
            <a:avLst>
              <a:gd name="adj1" fmla="val -58122"/>
              <a:gd name="adj2" fmla="val -26508"/>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Date/Time Stamp – always recorded in Eastern Time</a:t>
            </a:r>
          </a:p>
        </p:txBody>
      </p:sp>
    </p:spTree>
    <p:extLst>
      <p:ext uri="{BB962C8B-B14F-4D97-AF65-F5344CB8AC3E}">
        <p14:creationId xmlns:p14="http://schemas.microsoft.com/office/powerpoint/2010/main" val="369638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21</a:t>
            </a:fld>
            <a:endParaRPr lang="en-US" dirty="0"/>
          </a:p>
        </p:txBody>
      </p:sp>
      <p:sp>
        <p:nvSpPr>
          <p:cNvPr id="2" name="Title 1"/>
          <p:cNvSpPr>
            <a:spLocks noGrp="1"/>
          </p:cNvSpPr>
          <p:nvPr>
            <p:ph type="title"/>
          </p:nvPr>
        </p:nvSpPr>
        <p:spPr/>
        <p:txBody>
          <a:bodyPr/>
          <a:lstStyle/>
          <a:p>
            <a:r>
              <a:rPr lang="en-US" dirty="0"/>
              <a:t>On-time Submission</a:t>
            </a:r>
          </a:p>
        </p:txBody>
      </p:sp>
      <p:sp>
        <p:nvSpPr>
          <p:cNvPr id="3" name="Content Placeholder 2"/>
          <p:cNvSpPr>
            <a:spLocks noGrp="1"/>
          </p:cNvSpPr>
          <p:nvPr>
            <p:ph sz="quarter" idx="13"/>
          </p:nvPr>
        </p:nvSpPr>
        <p:spPr/>
        <p:txBody>
          <a:bodyPr/>
          <a:lstStyle/>
          <a:p>
            <a:pPr>
              <a:spcAft>
                <a:spcPts val="600"/>
              </a:spcAft>
            </a:pPr>
            <a:r>
              <a:rPr lang="en-US" dirty="0"/>
              <a:t>Deadline = 5 p.m. local time of submitting organization on the due date</a:t>
            </a:r>
          </a:p>
          <a:p>
            <a:pPr lvl="1">
              <a:spcAft>
                <a:spcPts val="600"/>
              </a:spcAft>
            </a:pPr>
            <a:r>
              <a:rPr lang="en-US" dirty="0"/>
              <a:t>All registrations and SAM renewal must be completed before the deadline</a:t>
            </a:r>
          </a:p>
          <a:p>
            <a:pPr lvl="1">
              <a:spcAft>
                <a:spcPts val="600"/>
              </a:spcAft>
            </a:pPr>
            <a:r>
              <a:rPr lang="en-US" dirty="0"/>
              <a:t>Application must be free of all federal system-identified errors (Grants.gov &amp; eRA)</a:t>
            </a:r>
          </a:p>
          <a:p>
            <a:pPr lvl="1">
              <a:spcAft>
                <a:spcPts val="600"/>
              </a:spcAft>
            </a:pPr>
            <a:r>
              <a:rPr lang="en-US" dirty="0"/>
              <a:t>NIH’s late policy does not allow corrections after the deadline</a:t>
            </a:r>
          </a:p>
          <a:p>
            <a:pPr lvl="1">
              <a:spcAft>
                <a:spcPts val="600"/>
              </a:spcAft>
            </a:pPr>
            <a:r>
              <a:rPr lang="en-US" b="1" dirty="0">
                <a:solidFill>
                  <a:srgbClr val="C00000"/>
                </a:solidFill>
              </a:rPr>
              <a:t>NIH recommends submitting early </a:t>
            </a:r>
            <a:r>
              <a:rPr lang="en-US" dirty="0"/>
              <a:t>to allow time to correct any unexpected errors or submission issues</a:t>
            </a:r>
          </a:p>
          <a:p>
            <a:pPr lvl="1"/>
            <a:endParaRPr lang="en-US" dirty="0"/>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038600"/>
            <a:ext cx="2038541" cy="2209800"/>
          </a:xfrm>
          <a:prstGeom prst="rect">
            <a:avLst/>
          </a:prstGeom>
        </p:spPr>
      </p:pic>
    </p:spTree>
    <p:extLst>
      <p:ext uri="{BB962C8B-B14F-4D97-AF65-F5344CB8AC3E}">
        <p14:creationId xmlns:p14="http://schemas.microsoft.com/office/powerpoint/2010/main" val="342395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22</a:t>
            </a:fld>
            <a:endParaRPr lang="en-US" dirty="0"/>
          </a:p>
        </p:txBody>
      </p:sp>
      <p:sp>
        <p:nvSpPr>
          <p:cNvPr id="2" name="Title 1"/>
          <p:cNvSpPr>
            <a:spLocks noGrp="1"/>
          </p:cNvSpPr>
          <p:nvPr>
            <p:ph type="title"/>
          </p:nvPr>
        </p:nvSpPr>
        <p:spPr>
          <a:xfrm>
            <a:off x="643416" y="188836"/>
            <a:ext cx="11379200" cy="758825"/>
          </a:xfrm>
        </p:spPr>
        <p:txBody>
          <a:bodyPr/>
          <a:lstStyle/>
          <a:p>
            <a:r>
              <a:rPr lang="en-US" dirty="0"/>
              <a:t>Step 8: Track Your Application</a:t>
            </a:r>
          </a:p>
        </p:txBody>
      </p:sp>
      <p:grpSp>
        <p:nvGrpSpPr>
          <p:cNvPr id="13" name="Group 12" title="&quot;"/>
          <p:cNvGrpSpPr/>
          <p:nvPr/>
        </p:nvGrpSpPr>
        <p:grpSpPr>
          <a:xfrm>
            <a:off x="402167" y="224803"/>
            <a:ext cx="1016000" cy="1016000"/>
            <a:chOff x="402167" y="241237"/>
            <a:chExt cx="1016000" cy="1016000"/>
          </a:xfrm>
        </p:grpSpPr>
        <p:grpSp>
          <p:nvGrpSpPr>
            <p:cNvPr id="7" name="Group 6"/>
            <p:cNvGrpSpPr/>
            <p:nvPr/>
          </p:nvGrpSpPr>
          <p:grpSpPr>
            <a:xfrm>
              <a:off x="402167" y="241237"/>
              <a:ext cx="1016000" cy="1016000"/>
              <a:chOff x="8619527" y="416519"/>
              <a:chExt cx="1016000" cy="1016000"/>
            </a:xfrm>
          </p:grpSpPr>
          <p:sp>
            <p:nvSpPr>
              <p:cNvPr id="10" name="Oval 9"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1" name="Oval 10"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8" name="Picture 7" title="&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96" y="522466"/>
              <a:ext cx="496728" cy="496728"/>
            </a:xfrm>
            <a:prstGeom prst="rect">
              <a:avLst/>
            </a:prstGeom>
          </p:spPr>
        </p:pic>
      </p:grpSp>
      <p:sp>
        <p:nvSpPr>
          <p:cNvPr id="3" name="Content Placeholder 2"/>
          <p:cNvSpPr>
            <a:spLocks noGrp="1"/>
          </p:cNvSpPr>
          <p:nvPr>
            <p:ph sz="quarter" idx="13"/>
          </p:nvPr>
        </p:nvSpPr>
        <p:spPr>
          <a:xfrm>
            <a:off x="501735" y="1371600"/>
            <a:ext cx="11338560" cy="4572000"/>
          </a:xfrm>
        </p:spPr>
        <p:txBody>
          <a:bodyPr/>
          <a:lstStyle/>
          <a:p>
            <a:r>
              <a:rPr lang="en-US" sz="2400" dirty="0"/>
              <a:t>eRA Commons Status is an integral part of your submission</a:t>
            </a:r>
          </a:p>
          <a:p>
            <a:pPr lvl="1"/>
            <a:r>
              <a:rPr lang="en-US" sz="1800" dirty="0"/>
              <a:t>Applications that pass Grants.gov validations are picked up by eRA Commons and checked against many application guide and opportunity instructions</a:t>
            </a:r>
            <a:br>
              <a:rPr lang="en-US" sz="2000" dirty="0"/>
            </a:br>
            <a:endParaRPr lang="en-US" sz="2000" dirty="0"/>
          </a:p>
          <a:p>
            <a:r>
              <a:rPr lang="en-US" sz="2400" dirty="0"/>
              <a:t>Authorized users can check eRA Commons Status for processing results </a:t>
            </a:r>
          </a:p>
          <a:p>
            <a:pPr lvl="1"/>
            <a:r>
              <a:rPr lang="en-US" sz="1800" dirty="0"/>
              <a:t>Signing Officials (SOs)</a:t>
            </a:r>
          </a:p>
          <a:p>
            <a:pPr lvl="1"/>
            <a:r>
              <a:rPr lang="en-US" sz="1800" dirty="0"/>
              <a:t>Administrative Officials (AOs)</a:t>
            </a:r>
          </a:p>
          <a:p>
            <a:pPr lvl="1"/>
            <a:r>
              <a:rPr lang="en-US" sz="1800" dirty="0"/>
              <a:t>Principal Investigators (PIs)</a:t>
            </a:r>
          </a:p>
          <a:p>
            <a:pPr lvl="1"/>
            <a:r>
              <a:rPr lang="en-US" sz="1800" dirty="0"/>
              <a:t>Delegated Assistants (ASSTs)</a:t>
            </a:r>
            <a:br>
              <a:rPr lang="en-US" sz="2000" dirty="0"/>
            </a:br>
            <a:endParaRPr lang="en-US" sz="2000" dirty="0"/>
          </a:p>
          <a:p>
            <a:r>
              <a:rPr lang="en-US" sz="2400" dirty="0"/>
              <a:t>E-mail notifications sent</a:t>
            </a:r>
          </a:p>
          <a:p>
            <a:pPr lvl="1">
              <a:spcAft>
                <a:spcPts val="0"/>
              </a:spcAft>
            </a:pPr>
            <a:r>
              <a:rPr lang="en-US" sz="1800" dirty="0"/>
              <a:t>DO NOT depend solely on email notifications </a:t>
            </a:r>
          </a:p>
          <a:p>
            <a:pPr lvl="1">
              <a:spcAft>
                <a:spcPts val="0"/>
              </a:spcAft>
            </a:pPr>
            <a:r>
              <a:rPr lang="en-US" sz="1800" dirty="0"/>
              <a:t>It is YOUR responsibility to proactively check your application status in eRA Commons</a:t>
            </a:r>
          </a:p>
          <a:p>
            <a:endParaRPr lang="en-US" sz="2400" dirty="0"/>
          </a:p>
          <a:p>
            <a:pPr marL="0" indent="0">
              <a:buNone/>
            </a:pPr>
            <a:endParaRPr lang="en-US" sz="2400" dirty="0"/>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3657600"/>
            <a:ext cx="1524000" cy="95402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040" y="4114800"/>
            <a:ext cx="1524000" cy="954024"/>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567" y="4495800"/>
            <a:ext cx="1524000" cy="954024"/>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3200400"/>
            <a:ext cx="1524000" cy="954024"/>
          </a:xfrm>
          <a:prstGeom prst="rect">
            <a:avLst/>
          </a:prstGeom>
        </p:spPr>
      </p:pic>
    </p:spTree>
    <p:extLst>
      <p:ext uri="{BB962C8B-B14F-4D97-AF65-F5344CB8AC3E}">
        <p14:creationId xmlns:p14="http://schemas.microsoft.com/office/powerpoint/2010/main" val="2529837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23</a:t>
            </a:fld>
            <a:endParaRPr lang="en-US" dirty="0"/>
          </a:p>
        </p:txBody>
      </p:sp>
      <p:sp>
        <p:nvSpPr>
          <p:cNvPr id="2" name="Title 1"/>
          <p:cNvSpPr>
            <a:spLocks noGrp="1"/>
          </p:cNvSpPr>
          <p:nvPr>
            <p:ph type="title"/>
          </p:nvPr>
        </p:nvSpPr>
        <p:spPr/>
        <p:txBody>
          <a:bodyPr/>
          <a:lstStyle/>
          <a:p>
            <a:r>
              <a:rPr lang="en-US" dirty="0"/>
              <a:t>Errors &amp; Warnings</a:t>
            </a:r>
          </a:p>
        </p:txBody>
      </p:sp>
      <p:sp>
        <p:nvSpPr>
          <p:cNvPr id="3" name="Content Placeholder 2"/>
          <p:cNvSpPr>
            <a:spLocks noGrp="1"/>
          </p:cNvSpPr>
          <p:nvPr>
            <p:ph sz="quarter" idx="13"/>
          </p:nvPr>
        </p:nvSpPr>
        <p:spPr>
          <a:xfrm>
            <a:off x="402336" y="1527048"/>
            <a:ext cx="11338560" cy="1139952"/>
          </a:xfrm>
        </p:spPr>
        <p:txBody>
          <a:bodyPr/>
          <a:lstStyle/>
          <a:p>
            <a:pPr marL="0" indent="0">
              <a:buNone/>
            </a:pPr>
            <a:r>
              <a:rPr lang="en-US" dirty="0"/>
              <a:t>Corrective submissions must be made BEFORE the submission deadline and overwrite previous submissions</a:t>
            </a:r>
          </a:p>
          <a:p>
            <a:endParaRPr lang="en-US" dirty="0"/>
          </a:p>
        </p:txBody>
      </p:sp>
      <p:sp>
        <p:nvSpPr>
          <p:cNvPr id="6" name="Content Placeholder 2"/>
          <p:cNvSpPr txBox="1">
            <a:spLocks/>
          </p:cNvSpPr>
          <p:nvPr/>
        </p:nvSpPr>
        <p:spPr bwMode="auto">
          <a:xfrm>
            <a:off x="2743200" y="2514600"/>
            <a:ext cx="8610600" cy="419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lvl="1">
              <a:spcAft>
                <a:spcPts val="7200"/>
              </a:spcAft>
              <a:defRPr/>
            </a:pPr>
            <a:r>
              <a:rPr lang="en-US" sz="2800" dirty="0"/>
              <a:t>Errors stop application processing and must be corrected</a:t>
            </a:r>
            <a:r>
              <a:rPr lang="en-US" sz="2800" kern="0" dirty="0"/>
              <a:t> </a:t>
            </a:r>
            <a:endParaRPr lang="en-US" sz="1600" kern="0" dirty="0"/>
          </a:p>
          <a:p>
            <a:pPr lvl="1">
              <a:defRPr/>
            </a:pPr>
            <a:r>
              <a:rPr lang="en-US" sz="2800" kern="0" dirty="0"/>
              <a:t>Warnings do not stop application processing and are corrected at your discretion based on your circumstances</a:t>
            </a:r>
          </a:p>
        </p:txBody>
      </p:sp>
      <p:pic>
        <p:nvPicPr>
          <p:cNvPr id="7" name="Picture 14" descr="stop sign"/>
          <p:cNvPicPr>
            <a:picLocks noChangeAspect="1" noChangeArrowheads="1"/>
          </p:cNvPicPr>
          <p:nvPr/>
        </p:nvPicPr>
        <p:blipFill>
          <a:blip r:embed="rId2" cstate="print"/>
          <a:srcRect/>
          <a:stretch>
            <a:fillRect/>
          </a:stretch>
        </p:blipFill>
        <p:spPr bwMode="auto">
          <a:xfrm>
            <a:off x="838200" y="2286000"/>
            <a:ext cx="1752600" cy="1752600"/>
          </a:xfrm>
          <a:prstGeom prst="rect">
            <a:avLst/>
          </a:prstGeom>
          <a:noFill/>
          <a:ln w="9525">
            <a:noFill/>
            <a:miter lim="800000"/>
            <a:headEnd/>
            <a:tailEnd/>
          </a:ln>
        </p:spPr>
      </p:pic>
      <p:pic>
        <p:nvPicPr>
          <p:cNvPr id="8" name="Picture 13" descr="Yield sign"/>
          <p:cNvPicPr>
            <a:picLocks noChangeAspect="1" noChangeArrowheads="1"/>
          </p:cNvPicPr>
          <p:nvPr/>
        </p:nvPicPr>
        <p:blipFill>
          <a:blip r:embed="rId3" cstate="print"/>
          <a:srcRect/>
          <a:stretch>
            <a:fillRect/>
          </a:stretch>
        </p:blipFill>
        <p:spPr bwMode="auto">
          <a:xfrm>
            <a:off x="838200" y="4343400"/>
            <a:ext cx="1752600" cy="1752600"/>
          </a:xfrm>
          <a:prstGeom prst="rect">
            <a:avLst/>
          </a:prstGeom>
          <a:noFill/>
          <a:ln w="9525">
            <a:noFill/>
            <a:miter lim="800000"/>
            <a:headEnd/>
            <a:tailEnd/>
          </a:ln>
        </p:spPr>
      </p:pic>
    </p:spTree>
    <p:extLst>
      <p:ext uri="{BB962C8B-B14F-4D97-AF65-F5344CB8AC3E}">
        <p14:creationId xmlns:p14="http://schemas.microsoft.com/office/powerpoint/2010/main" val="19354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solidFill>
                  <a:srgbClr val="9BBB59">
                    <a:shade val="75000"/>
                  </a:srgbClr>
                </a:solidFill>
              </a:rPr>
              <a:pPr>
                <a:defRPr/>
              </a:pPr>
              <a:t>24</a:t>
            </a:fld>
            <a:endParaRPr lang="en-US" dirty="0">
              <a:solidFill>
                <a:srgbClr val="9BBB59">
                  <a:shade val="75000"/>
                </a:srgbClr>
              </a:solidFill>
            </a:endParaRPr>
          </a:p>
        </p:txBody>
      </p:sp>
      <p:sp>
        <p:nvSpPr>
          <p:cNvPr id="2" name="Title 1"/>
          <p:cNvSpPr>
            <a:spLocks noGrp="1"/>
          </p:cNvSpPr>
          <p:nvPr>
            <p:ph type="title"/>
          </p:nvPr>
        </p:nvSpPr>
        <p:spPr>
          <a:xfrm>
            <a:off x="-208468" y="228601"/>
            <a:ext cx="12400467" cy="758825"/>
          </a:xfrm>
        </p:spPr>
        <p:txBody>
          <a:bodyPr>
            <a:normAutofit fontScale="90000"/>
          </a:bodyPr>
          <a:lstStyle/>
          <a:p>
            <a:r>
              <a:rPr lang="en-US" dirty="0"/>
              <a:t>Correcting Errors Found After Submission</a:t>
            </a:r>
            <a:br>
              <a:rPr lang="en-US" dirty="0"/>
            </a:br>
            <a:r>
              <a:rPr lang="en-US" sz="1800" dirty="0">
                <a:hlinkClick r:id="rId2" tooltip="Changed/corrected applications"/>
              </a:rPr>
              <a:t>https://grants.nih.gov/grants/how-to-apply-application-guide/submission-process/changed-corrected-application.htm</a:t>
            </a:r>
            <a:r>
              <a:rPr lang="en-US" sz="1800" dirty="0"/>
              <a:t> </a:t>
            </a:r>
            <a:endParaRPr lang="en-US" dirty="0"/>
          </a:p>
        </p:txBody>
      </p:sp>
      <p:sp>
        <p:nvSpPr>
          <p:cNvPr id="3" name="Content Placeholder 2"/>
          <p:cNvSpPr>
            <a:spLocks noGrp="1"/>
          </p:cNvSpPr>
          <p:nvPr>
            <p:ph sz="quarter" idx="13"/>
          </p:nvPr>
        </p:nvSpPr>
        <p:spPr/>
        <p:txBody>
          <a:bodyPr/>
          <a:lstStyle/>
          <a:p>
            <a:pPr marL="0" indent="0">
              <a:buNone/>
            </a:pPr>
            <a:r>
              <a:rPr lang="en-US" sz="2400" dirty="0"/>
              <a:t>To correct </a:t>
            </a:r>
            <a:r>
              <a:rPr lang="en-US" sz="2400" i="1" dirty="0"/>
              <a:t>system-identified</a:t>
            </a:r>
            <a:r>
              <a:rPr lang="en-US" sz="2400" dirty="0"/>
              <a:t> errors found after submission:</a:t>
            </a:r>
            <a:br>
              <a:rPr lang="en-US" sz="2400" dirty="0"/>
            </a:br>
            <a:endParaRPr lang="en-US" sz="1050" dirty="0"/>
          </a:p>
          <a:p>
            <a:r>
              <a:rPr lang="en-US" sz="2400" dirty="0"/>
              <a:t>Make corrections to local copy of the application</a:t>
            </a:r>
          </a:p>
          <a:p>
            <a:r>
              <a:rPr lang="en-US" sz="2400" dirty="0"/>
              <a:t>Update SF424 (R&amp;R) form</a:t>
            </a:r>
          </a:p>
          <a:p>
            <a:pPr lvl="1"/>
            <a:r>
              <a:rPr lang="en-US" sz="2000" dirty="0"/>
              <a:t>Check “Changed/Corrected” as “Type of Submission” </a:t>
            </a:r>
          </a:p>
          <a:p>
            <a:pPr lvl="1"/>
            <a:r>
              <a:rPr lang="en-US" sz="2000" dirty="0"/>
              <a:t>Enter “Previous Grants.gov Tracking ID” (e.g., GRANT12345678) in field 4c</a:t>
            </a:r>
          </a:p>
          <a:p>
            <a:r>
              <a:rPr lang="en-US" sz="2400" dirty="0"/>
              <a:t>Submit the entire Changed/Corrected application back through Grants.gov </a:t>
            </a:r>
            <a:r>
              <a:rPr lang="en-US" sz="2400" b="1" i="1" dirty="0">
                <a:solidFill>
                  <a:srgbClr val="993300"/>
                </a:solidFill>
              </a:rPr>
              <a:t>before</a:t>
            </a:r>
            <a:r>
              <a:rPr lang="en-US" sz="2400" dirty="0">
                <a:solidFill>
                  <a:srgbClr val="993300"/>
                </a:solidFill>
              </a:rPr>
              <a:t> </a:t>
            </a:r>
            <a:r>
              <a:rPr lang="en-US" sz="2400" dirty="0"/>
              <a:t>the deadline </a:t>
            </a:r>
          </a:p>
          <a:p>
            <a:r>
              <a:rPr lang="en-US" sz="2400" dirty="0"/>
              <a:t>Track submission through to eRA Commons</a:t>
            </a:r>
          </a:p>
        </p:txBody>
      </p:sp>
      <p:sp>
        <p:nvSpPr>
          <p:cNvPr id="6" name="Text Box 4"/>
          <p:cNvSpPr txBox="1">
            <a:spLocks noChangeArrowheads="1"/>
          </p:cNvSpPr>
          <p:nvPr/>
        </p:nvSpPr>
        <p:spPr bwMode="auto">
          <a:xfrm>
            <a:off x="762000" y="5181600"/>
            <a:ext cx="9140825" cy="707886"/>
          </a:xfrm>
          <a:prstGeom prst="rect">
            <a:avLst/>
          </a:prstGeom>
          <a:solidFill>
            <a:srgbClr val="FFFF99"/>
          </a:solidFill>
          <a:ln w="25400">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a:solidFill>
                  <a:srgbClr val="CC3300"/>
                </a:solidFill>
                <a:cs typeface="Arial" charset="0"/>
              </a:rPr>
              <a:t>NOTE:</a:t>
            </a:r>
            <a:r>
              <a:rPr lang="en-US" altLang="en-US" sz="2000" dirty="0">
                <a:solidFill>
                  <a:srgbClr val="CC3300"/>
                </a:solidFill>
                <a:cs typeface="Arial" charset="0"/>
              </a:rPr>
              <a:t> </a:t>
            </a:r>
            <a:r>
              <a:rPr lang="en-US" altLang="en-US" sz="2000" dirty="0">
                <a:solidFill>
                  <a:srgbClr val="C0504D"/>
                </a:solidFill>
                <a:cs typeface="Arial" charset="0"/>
              </a:rPr>
              <a:t>Reviewers do not see applicant warnings, nor can they tell how many submission attempts were needed to complete the submission process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202" y="1371600"/>
            <a:ext cx="2847331" cy="1600200"/>
          </a:xfrm>
          <a:prstGeom prst="rect">
            <a:avLst/>
          </a:prstGeom>
        </p:spPr>
      </p:pic>
    </p:spTree>
    <p:extLst>
      <p:ext uri="{BB962C8B-B14F-4D97-AF65-F5344CB8AC3E}">
        <p14:creationId xmlns:p14="http://schemas.microsoft.com/office/powerpoint/2010/main" val="3650137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solidFill>
                  <a:srgbClr val="9BBB59">
                    <a:shade val="75000"/>
                  </a:srgbClr>
                </a:solidFill>
              </a:rPr>
              <a:pPr>
                <a:defRPr/>
              </a:pPr>
              <a:t>25</a:t>
            </a:fld>
            <a:endParaRPr lang="en-US" dirty="0">
              <a:solidFill>
                <a:srgbClr val="9BBB59">
                  <a:shade val="75000"/>
                </a:srgbClr>
              </a:solidFill>
            </a:endParaRPr>
          </a:p>
        </p:txBody>
      </p:sp>
      <p:sp>
        <p:nvSpPr>
          <p:cNvPr id="2" name="Title 1"/>
          <p:cNvSpPr>
            <a:spLocks noGrp="1"/>
          </p:cNvSpPr>
          <p:nvPr>
            <p:ph type="title"/>
          </p:nvPr>
        </p:nvSpPr>
        <p:spPr>
          <a:xfrm>
            <a:off x="1676401" y="228601"/>
            <a:ext cx="8689975" cy="758825"/>
          </a:xfrm>
        </p:spPr>
        <p:txBody>
          <a:bodyPr>
            <a:normAutofit fontScale="90000"/>
          </a:bodyPr>
          <a:lstStyle/>
          <a:p>
            <a:r>
              <a:rPr lang="en-US" dirty="0"/>
              <a:t>Application Assembled &amp; Posted in eRA Commons</a:t>
            </a:r>
          </a:p>
        </p:txBody>
      </p:sp>
      <p:sp>
        <p:nvSpPr>
          <p:cNvPr id="3" name="Content Placeholder 2"/>
          <p:cNvSpPr>
            <a:spLocks noGrp="1"/>
          </p:cNvSpPr>
          <p:nvPr>
            <p:ph sz="quarter" idx="13"/>
          </p:nvPr>
        </p:nvSpPr>
        <p:spPr/>
        <p:txBody>
          <a:bodyPr/>
          <a:lstStyle/>
          <a:p>
            <a:pPr marL="0" indent="0">
              <a:buNone/>
            </a:pPr>
            <a:r>
              <a:rPr lang="en-US" dirty="0"/>
              <a:t>Once an error-free application is received by NIH, the eRA system will:</a:t>
            </a:r>
          </a:p>
          <a:p>
            <a:pPr lvl="1"/>
            <a:r>
              <a:rPr lang="en-US" dirty="0"/>
              <a:t>Assemble the grant application image</a:t>
            </a:r>
          </a:p>
          <a:p>
            <a:pPr lvl="1"/>
            <a:r>
              <a:rPr lang="en-US" dirty="0"/>
              <a:t>Insert headers (PI name) and footers (page numbers) on all pages</a:t>
            </a:r>
          </a:p>
          <a:p>
            <a:pPr lvl="1"/>
            <a:r>
              <a:rPr lang="en-US" dirty="0"/>
              <a:t>Generate Table of Contents and bookmark important sections</a:t>
            </a:r>
          </a:p>
          <a:p>
            <a:pPr lvl="1"/>
            <a:r>
              <a:rPr lang="en-US" dirty="0"/>
              <a:t>Post the assembled application image in the PD/PI’s eRA Commons account</a:t>
            </a:r>
          </a:p>
          <a:p>
            <a:pPr lvl="1"/>
            <a:r>
              <a:rPr lang="en-US" dirty="0"/>
              <a:t>Send notifications</a:t>
            </a:r>
          </a:p>
          <a:p>
            <a:pPr marL="0" indent="0">
              <a:buNone/>
            </a:pPr>
            <a:endParaRPr lang="en-US" dirty="0"/>
          </a:p>
        </p:txBody>
      </p:sp>
      <p:pic>
        <p:nvPicPr>
          <p:cNvPr id="6" name="Picture 5" title="snapshot of first page of sample application image"/>
          <p:cNvPicPr>
            <a:picLocks noChangeAspect="1"/>
          </p:cNvPicPr>
          <p:nvPr/>
        </p:nvPicPr>
        <p:blipFill>
          <a:blip r:embed="rId2"/>
          <a:stretch>
            <a:fillRect/>
          </a:stretch>
        </p:blipFill>
        <p:spPr>
          <a:xfrm>
            <a:off x="3962400" y="3786275"/>
            <a:ext cx="3863175" cy="2667000"/>
          </a:xfrm>
          <a:prstGeom prst="rect">
            <a:avLst/>
          </a:prstGeom>
          <a:ln>
            <a:solidFill>
              <a:schemeClr val="tx1"/>
            </a:solidFill>
          </a:ln>
        </p:spPr>
      </p:pic>
    </p:spTree>
    <p:extLst>
      <p:ext uri="{BB962C8B-B14F-4D97-AF65-F5344CB8AC3E}">
        <p14:creationId xmlns:p14="http://schemas.microsoft.com/office/powerpoint/2010/main" val="291909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solidFill>
                  <a:srgbClr val="9BBB59">
                    <a:shade val="75000"/>
                  </a:srgbClr>
                </a:solidFill>
              </a:rPr>
              <a:pPr>
                <a:defRPr/>
              </a:pPr>
              <a:t>26</a:t>
            </a:fld>
            <a:endParaRPr lang="en-US" dirty="0">
              <a:solidFill>
                <a:srgbClr val="9BBB59">
                  <a:shade val="75000"/>
                </a:srgbClr>
              </a:solidFill>
            </a:endParaRPr>
          </a:p>
        </p:txBody>
      </p:sp>
      <p:sp>
        <p:nvSpPr>
          <p:cNvPr id="2" name="Title 1"/>
          <p:cNvSpPr>
            <a:spLocks noGrp="1"/>
          </p:cNvSpPr>
          <p:nvPr>
            <p:ph type="title"/>
          </p:nvPr>
        </p:nvSpPr>
        <p:spPr/>
        <p:txBody>
          <a:bodyPr>
            <a:normAutofit fontScale="90000"/>
          </a:bodyPr>
          <a:lstStyle/>
          <a:p>
            <a:r>
              <a:rPr lang="en-US" dirty="0"/>
              <a:t>Application Viewing Window</a:t>
            </a:r>
            <a:br>
              <a:rPr lang="en-US" dirty="0"/>
            </a:br>
            <a:r>
              <a:rPr lang="en-US" sz="2200" dirty="0">
                <a:hlinkClick r:id="rId2" tooltip="eRA Commons"/>
              </a:rPr>
              <a:t>https://public.era.nih.gov/commons</a:t>
            </a:r>
            <a:r>
              <a:rPr lang="en-US" sz="2200" dirty="0"/>
              <a:t> </a:t>
            </a:r>
            <a:endParaRPr lang="en-US" dirty="0"/>
          </a:p>
        </p:txBody>
      </p:sp>
      <p:sp>
        <p:nvSpPr>
          <p:cNvPr id="3" name="Content Placeholder 2"/>
          <p:cNvSpPr>
            <a:spLocks noGrp="1"/>
          </p:cNvSpPr>
          <p:nvPr>
            <p:ph sz="quarter" idx="13"/>
          </p:nvPr>
        </p:nvSpPr>
        <p:spPr/>
        <p:txBody>
          <a:bodyPr/>
          <a:lstStyle/>
          <a:p>
            <a:r>
              <a:rPr lang="en-US" dirty="0"/>
              <a:t>Applicants have </a:t>
            </a:r>
            <a:r>
              <a:rPr lang="en-US" dirty="0">
                <a:solidFill>
                  <a:srgbClr val="A50021"/>
                </a:solidFill>
              </a:rPr>
              <a:t>two (2) business days</a:t>
            </a:r>
            <a:r>
              <a:rPr lang="en-US" dirty="0"/>
              <a:t> to view the assembled application image before the application automatically moves forward for further processing</a:t>
            </a:r>
            <a:br>
              <a:rPr lang="en-US" dirty="0"/>
            </a:br>
            <a:br>
              <a:rPr lang="en-US" dirty="0"/>
            </a:br>
            <a:br>
              <a:rPr lang="en-US" dirty="0"/>
            </a:br>
            <a:br>
              <a:rPr lang="en-US" dirty="0"/>
            </a:br>
            <a:endParaRPr lang="en-US" dirty="0"/>
          </a:p>
          <a:p>
            <a:pPr>
              <a:spcBef>
                <a:spcPct val="40000"/>
              </a:spcBef>
            </a:pPr>
            <a:r>
              <a:rPr lang="en-US" dirty="0"/>
              <a:t>SO can Reject application within viewing window to prevent it </a:t>
            </a:r>
            <a:br>
              <a:rPr lang="en-US" dirty="0"/>
            </a:br>
            <a:r>
              <a:rPr lang="en-US" dirty="0"/>
              <a:t>from moving forward to NIH staff </a:t>
            </a:r>
          </a:p>
          <a:p>
            <a:pPr lvl="1">
              <a:spcBef>
                <a:spcPct val="40000"/>
              </a:spcBef>
            </a:pPr>
            <a:r>
              <a:rPr lang="en-US" dirty="0"/>
              <a:t>Can submit a Changed/Corrected application </a:t>
            </a:r>
            <a:r>
              <a:rPr lang="en-US" b="1" dirty="0">
                <a:solidFill>
                  <a:srgbClr val="C00000"/>
                </a:solidFill>
              </a:rPr>
              <a:t>before</a:t>
            </a:r>
            <a:r>
              <a:rPr lang="en-US" dirty="0">
                <a:solidFill>
                  <a:srgbClr val="C00000"/>
                </a:solidFill>
              </a:rPr>
              <a:t> the submission deadline </a:t>
            </a:r>
            <a:endParaRPr lang="en-US" u="sng" dirty="0">
              <a:solidFill>
                <a:srgbClr val="C00000"/>
              </a:solidFill>
            </a:endParaRPr>
          </a:p>
          <a:p>
            <a:pPr marL="0" indent="0">
              <a:buNone/>
            </a:pPr>
            <a:endParaRPr lang="en-US" dirty="0"/>
          </a:p>
        </p:txBody>
      </p:sp>
      <p:graphicFrame>
        <p:nvGraphicFramePr>
          <p:cNvPr id="6" name="Table 5" title="tracking actions in ASSIST and Workspace">
            <a:extLst>
              <a:ext uri="{FF2B5EF4-FFF2-40B4-BE49-F238E27FC236}">
                <a16:creationId xmlns:a16="http://schemas.microsoft.com/office/drawing/2014/main" id="{EDF16B7B-04C2-4719-9107-7E33502433E5}"/>
              </a:ext>
            </a:extLst>
          </p:cNvPr>
          <p:cNvGraphicFramePr>
            <a:graphicFrameLocks noGrp="1"/>
          </p:cNvGraphicFramePr>
          <p:nvPr>
            <p:extLst>
              <p:ext uri="{D42A27DB-BD31-4B8C-83A1-F6EECF244321}">
                <p14:modId xmlns:p14="http://schemas.microsoft.com/office/powerpoint/2010/main" val="4160731195"/>
              </p:ext>
            </p:extLst>
          </p:nvPr>
        </p:nvGraphicFramePr>
        <p:xfrm>
          <a:off x="533400" y="3063240"/>
          <a:ext cx="10972800" cy="128016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916993608"/>
                    </a:ext>
                  </a:extLst>
                </a:gridCol>
                <a:gridCol w="6629400">
                  <a:extLst>
                    <a:ext uri="{9D8B030D-6E8A-4147-A177-3AD203B41FA5}">
                      <a16:colId xmlns:a16="http://schemas.microsoft.com/office/drawing/2014/main" val="3656459321"/>
                    </a:ext>
                  </a:extLst>
                </a:gridCol>
              </a:tblGrid>
              <a:tr h="370840">
                <a:tc>
                  <a:txBody>
                    <a:bodyPr/>
                    <a:lstStyle/>
                    <a:p>
                      <a:pPr algn="ctr"/>
                      <a:r>
                        <a:rPr lang="en-US" sz="2400" dirty="0"/>
                        <a:t>ASSIST</a:t>
                      </a:r>
                    </a:p>
                  </a:txBody>
                  <a:tcPr/>
                </a:tc>
                <a:tc>
                  <a:txBody>
                    <a:bodyPr/>
                    <a:lstStyle/>
                    <a:p>
                      <a:pPr algn="ctr"/>
                      <a:r>
                        <a:rPr lang="en-US" sz="2400" dirty="0"/>
                        <a:t>Workspace</a:t>
                      </a:r>
                    </a:p>
                  </a:txBody>
                  <a:tcPr/>
                </a:tc>
                <a:extLst>
                  <a:ext uri="{0D108BD9-81ED-4DB2-BD59-A6C34878D82A}">
                    <a16:rowId xmlns:a16="http://schemas.microsoft.com/office/drawing/2014/main" val="2198951380"/>
                  </a:ext>
                </a:extLst>
              </a:tr>
              <a:tr h="370840">
                <a:tc>
                  <a:txBody>
                    <a:bodyPr/>
                    <a:lstStyle/>
                    <a:p>
                      <a:pPr lvl="0"/>
                      <a:r>
                        <a:rPr lang="en-US" sz="2400" b="1" dirty="0"/>
                        <a:t>View Submission Status Details </a:t>
                      </a:r>
                      <a:r>
                        <a:rPr lang="en-US" sz="2400" dirty="0"/>
                        <a:t>link</a:t>
                      </a:r>
                    </a:p>
                  </a:txBody>
                  <a:tcPr/>
                </a:tc>
                <a:tc>
                  <a:txBody>
                    <a:bodyPr/>
                    <a:lstStyle/>
                    <a:p>
                      <a:pPr lvl="0">
                        <a:spcAft>
                          <a:spcPts val="1200"/>
                        </a:spcAft>
                      </a:pPr>
                      <a:r>
                        <a:rPr lang="en-US" sz="2400" dirty="0"/>
                        <a:t>Must login to eRA Commons directly and access the application’s detailed status screen</a:t>
                      </a:r>
                    </a:p>
                  </a:txBody>
                  <a:tcPr/>
                </a:tc>
                <a:extLst>
                  <a:ext uri="{0D108BD9-81ED-4DB2-BD59-A6C34878D82A}">
                    <a16:rowId xmlns:a16="http://schemas.microsoft.com/office/drawing/2014/main" val="95650145"/>
                  </a:ext>
                </a:extLst>
              </a:tr>
            </a:tbl>
          </a:graphicData>
        </a:graphic>
      </p:graphicFrame>
    </p:spTree>
    <p:extLst>
      <p:ext uri="{BB962C8B-B14F-4D97-AF65-F5344CB8AC3E}">
        <p14:creationId xmlns:p14="http://schemas.microsoft.com/office/powerpoint/2010/main" val="264454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solidFill>
                  <a:srgbClr val="9BBB59">
                    <a:shade val="75000"/>
                  </a:srgbClr>
                </a:solidFill>
              </a:rPr>
              <a:pPr>
                <a:defRPr/>
              </a:pPr>
              <a:t>27</a:t>
            </a:fld>
            <a:endParaRPr lang="en-US" dirty="0">
              <a:solidFill>
                <a:srgbClr val="9BBB59">
                  <a:shade val="75000"/>
                </a:srgbClr>
              </a:solidFill>
            </a:endParaRPr>
          </a:p>
        </p:txBody>
      </p:sp>
      <p:sp>
        <p:nvSpPr>
          <p:cNvPr id="2" name="Title 1"/>
          <p:cNvSpPr>
            <a:spLocks noGrp="1"/>
          </p:cNvSpPr>
          <p:nvPr>
            <p:ph type="title"/>
          </p:nvPr>
        </p:nvSpPr>
        <p:spPr/>
        <p:txBody>
          <a:bodyPr/>
          <a:lstStyle/>
          <a:p>
            <a:r>
              <a:rPr lang="en-US" dirty="0"/>
              <a:t>Submission Complete!</a:t>
            </a:r>
          </a:p>
        </p:txBody>
      </p:sp>
      <p:sp>
        <p:nvSpPr>
          <p:cNvPr id="3" name="Content Placeholder 2"/>
          <p:cNvSpPr>
            <a:spLocks noGrp="1"/>
          </p:cNvSpPr>
          <p:nvPr>
            <p:ph sz="quarter" idx="13"/>
          </p:nvPr>
        </p:nvSpPr>
        <p:spPr/>
        <p:txBody>
          <a:bodyPr/>
          <a:lstStyle/>
          <a:p>
            <a:r>
              <a:rPr lang="en-US" sz="2400" dirty="0"/>
              <a:t>If you don’t reject within the two business day viewing window, the application automatically moves forward for further processing at NIH</a:t>
            </a:r>
          </a:p>
          <a:p>
            <a:pPr marL="0" indent="0">
              <a:buNone/>
            </a:pPr>
            <a:endParaRPr lang="en-US" sz="2400" dirty="0"/>
          </a:p>
          <a:p>
            <a:r>
              <a:rPr lang="en-US" sz="2400" dirty="0"/>
              <a:t>Any subsequent application changes are subject to the NIH policy on late submission of grant applications and the NIH policy on post-submission application materials</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950" y="4038600"/>
            <a:ext cx="3929634" cy="2459951"/>
          </a:xfrm>
          <a:prstGeom prst="rect">
            <a:avLst/>
          </a:prstGeom>
        </p:spPr>
      </p:pic>
    </p:spTree>
    <p:extLst>
      <p:ext uri="{BB962C8B-B14F-4D97-AF65-F5344CB8AC3E}">
        <p14:creationId xmlns:p14="http://schemas.microsoft.com/office/powerpoint/2010/main" val="1748007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a:xfrm>
            <a:off x="5791200" y="914400"/>
            <a:ext cx="609600" cy="441325"/>
          </a:xfrm>
        </p:spPr>
        <p:txBody>
          <a:bodyPr/>
          <a:lstStyle/>
          <a:p>
            <a:pPr>
              <a:defRPr/>
            </a:pPr>
            <a:fld id="{41303DC8-D049-4606-B080-DDC65A2B61F5}" type="slidenum">
              <a:rPr lang="en-US" smtClean="0"/>
              <a:pPr>
                <a:defRPr/>
              </a:pPr>
              <a:t>28</a:t>
            </a:fld>
            <a:endParaRPr lang="en-US" dirty="0"/>
          </a:p>
        </p:txBody>
      </p:sp>
      <p:sp>
        <p:nvSpPr>
          <p:cNvPr id="2" name="Title 1"/>
          <p:cNvSpPr>
            <a:spLocks noGrp="1"/>
          </p:cNvSpPr>
          <p:nvPr>
            <p:ph type="title"/>
          </p:nvPr>
        </p:nvSpPr>
        <p:spPr/>
        <p:txBody>
          <a:bodyPr/>
          <a:lstStyle/>
          <a:p>
            <a:r>
              <a:rPr lang="en-US" dirty="0"/>
              <a:t>Application Checks (Validations)</a:t>
            </a:r>
          </a:p>
        </p:txBody>
      </p:sp>
      <p:sp>
        <p:nvSpPr>
          <p:cNvPr id="7" name="Oval 6" title="&quot;&quot;"/>
          <p:cNvSpPr/>
          <p:nvPr/>
        </p:nvSpPr>
        <p:spPr>
          <a:xfrm>
            <a:off x="5638800" y="990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title="table of Grants.gov, eRA and Agency sample validations"/>
          <p:cNvSpPr/>
          <p:nvPr/>
        </p:nvSpPr>
        <p:spPr>
          <a:xfrm>
            <a:off x="203200" y="1304925"/>
            <a:ext cx="11777133" cy="813313"/>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1"/>
          <p:cNvSpPr txBox="1">
            <a:spLocks/>
          </p:cNvSpPr>
          <p:nvPr/>
        </p:nvSpPr>
        <p:spPr>
          <a:xfrm>
            <a:off x="402337" y="1447800"/>
            <a:ext cx="3691128" cy="670438"/>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400" b="1" dirty="0">
                <a:solidFill>
                  <a:schemeClr val="bg1"/>
                </a:solidFill>
              </a:rPr>
              <a:t>Grants.gov</a:t>
            </a:r>
          </a:p>
        </p:txBody>
      </p:sp>
      <p:sp>
        <p:nvSpPr>
          <p:cNvPr id="5" name="Content Placeholder 4"/>
          <p:cNvSpPr>
            <a:spLocks noGrp="1"/>
          </p:cNvSpPr>
          <p:nvPr>
            <p:ph sz="quarter" idx="13"/>
          </p:nvPr>
        </p:nvSpPr>
        <p:spPr>
          <a:xfrm>
            <a:off x="228600" y="2133600"/>
            <a:ext cx="3864864" cy="3931920"/>
          </a:xfrm>
        </p:spPr>
        <p:txBody>
          <a:bodyPr/>
          <a:lstStyle/>
          <a:p>
            <a:r>
              <a:rPr lang="en-US" sz="1800" dirty="0"/>
              <a:t>Active System for Award Management (SAM) registration</a:t>
            </a:r>
          </a:p>
          <a:p>
            <a:r>
              <a:rPr lang="en-US" sz="1800" dirty="0"/>
              <a:t>Submitter has AOR role for DUNS on application</a:t>
            </a:r>
          </a:p>
          <a:p>
            <a:r>
              <a:rPr lang="en-US" sz="1800" dirty="0"/>
              <a:t>Submission made to active opportunity and application package</a:t>
            </a:r>
          </a:p>
          <a:p>
            <a:r>
              <a:rPr lang="en-US" sz="1800" dirty="0"/>
              <a:t>Virus check</a:t>
            </a:r>
          </a:p>
          <a:p>
            <a:r>
              <a:rPr lang="en-US" sz="1800" dirty="0"/>
              <a:t>Filenames include only appropriate characters</a:t>
            </a:r>
          </a:p>
          <a:p>
            <a:endParaRPr lang="en-US" dirty="0"/>
          </a:p>
        </p:txBody>
      </p:sp>
      <p:sp>
        <p:nvSpPr>
          <p:cNvPr id="11" name="Text Placeholder 1"/>
          <p:cNvSpPr txBox="1">
            <a:spLocks/>
          </p:cNvSpPr>
          <p:nvPr/>
        </p:nvSpPr>
        <p:spPr>
          <a:xfrm>
            <a:off x="4157472" y="1447800"/>
            <a:ext cx="3691128" cy="670438"/>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400" b="1" dirty="0">
                <a:solidFill>
                  <a:schemeClr val="bg1"/>
                </a:solidFill>
              </a:rPr>
              <a:t>eRA Systems</a:t>
            </a:r>
          </a:p>
        </p:txBody>
      </p:sp>
      <p:sp>
        <p:nvSpPr>
          <p:cNvPr id="8" name="Content Placeholder 4"/>
          <p:cNvSpPr txBox="1">
            <a:spLocks/>
          </p:cNvSpPr>
          <p:nvPr/>
        </p:nvSpPr>
        <p:spPr bwMode="auto">
          <a:xfrm>
            <a:off x="3983736" y="2140688"/>
            <a:ext cx="4017263" cy="4412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1800" dirty="0"/>
              <a:t>Fields required by agency, but not required federal-wide</a:t>
            </a:r>
          </a:p>
          <a:p>
            <a:pPr lvl="1"/>
            <a:r>
              <a:rPr lang="en-US" sz="1600" dirty="0"/>
              <a:t>R&amp;R Senior/Key form</a:t>
            </a:r>
          </a:p>
          <a:p>
            <a:pPr lvl="2"/>
            <a:r>
              <a:rPr lang="en-US" sz="1400" dirty="0"/>
              <a:t>Credential for PD/PIs</a:t>
            </a:r>
          </a:p>
          <a:p>
            <a:pPr lvl="2"/>
            <a:r>
              <a:rPr lang="en-US" sz="1400" dirty="0"/>
              <a:t>Organization name for all </a:t>
            </a:r>
            <a:r>
              <a:rPr lang="en-US" sz="1400" dirty="0" err="1"/>
              <a:t>sr</a:t>
            </a:r>
            <a:r>
              <a:rPr lang="en-US" sz="1400" dirty="0"/>
              <a:t>/key</a:t>
            </a:r>
          </a:p>
          <a:p>
            <a:pPr lvl="2"/>
            <a:r>
              <a:rPr lang="en-US" sz="1400" dirty="0" err="1"/>
              <a:t>Biosketch</a:t>
            </a:r>
            <a:r>
              <a:rPr lang="en-US" sz="1400" dirty="0"/>
              <a:t> for all </a:t>
            </a:r>
            <a:r>
              <a:rPr lang="en-US" sz="1400" dirty="0" err="1"/>
              <a:t>sr</a:t>
            </a:r>
            <a:r>
              <a:rPr lang="en-US" sz="1400" dirty="0"/>
              <a:t>/key </a:t>
            </a:r>
          </a:p>
          <a:p>
            <a:pPr lvl="1"/>
            <a:r>
              <a:rPr lang="en-US" sz="1600" dirty="0"/>
              <a:t>Performance Site form</a:t>
            </a:r>
          </a:p>
          <a:p>
            <a:pPr lvl="2"/>
            <a:r>
              <a:rPr lang="en-US" sz="1400" dirty="0"/>
              <a:t>DUNS for primary site</a:t>
            </a:r>
          </a:p>
          <a:p>
            <a:r>
              <a:rPr lang="en-US" sz="1800" dirty="0"/>
              <a:t>Attachments in PDF format </a:t>
            </a:r>
          </a:p>
          <a:p>
            <a:r>
              <a:rPr lang="en-US" sz="1800" dirty="0"/>
              <a:t>Adherence to page limits in our </a:t>
            </a:r>
            <a:r>
              <a:rPr lang="en-US" sz="1800" dirty="0">
                <a:hlinkClick r:id="rId3"/>
              </a:rPr>
              <a:t>Table of Page Limits</a:t>
            </a:r>
            <a:r>
              <a:rPr lang="en-US" sz="1800" dirty="0"/>
              <a:t> </a:t>
            </a:r>
          </a:p>
          <a:p>
            <a:r>
              <a:rPr lang="en-US" sz="1800" dirty="0"/>
              <a:t>All appropriate attachments included</a:t>
            </a:r>
          </a:p>
          <a:p>
            <a:endParaRPr lang="en-US" sz="2400" dirty="0"/>
          </a:p>
        </p:txBody>
      </p:sp>
      <p:sp>
        <p:nvSpPr>
          <p:cNvPr id="12" name="Text Placeholder 1"/>
          <p:cNvSpPr txBox="1">
            <a:spLocks/>
          </p:cNvSpPr>
          <p:nvPr/>
        </p:nvSpPr>
        <p:spPr>
          <a:xfrm>
            <a:off x="7848600" y="1447800"/>
            <a:ext cx="3691128" cy="670438"/>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400" b="1" dirty="0">
                <a:solidFill>
                  <a:schemeClr val="bg1"/>
                </a:solidFill>
              </a:rPr>
              <a:t>Agency Staff</a:t>
            </a:r>
          </a:p>
        </p:txBody>
      </p:sp>
      <p:sp>
        <p:nvSpPr>
          <p:cNvPr id="9" name="Content Placeholder 4"/>
          <p:cNvSpPr txBox="1">
            <a:spLocks/>
          </p:cNvSpPr>
          <p:nvPr/>
        </p:nvSpPr>
        <p:spPr bwMode="auto">
          <a:xfrm>
            <a:off x="8098536" y="2133600"/>
            <a:ext cx="3864864" cy="3931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1800" dirty="0"/>
              <a:t>Fit with NIH/Institute mission</a:t>
            </a:r>
          </a:p>
          <a:p>
            <a:r>
              <a:rPr lang="en-US" sz="1800" dirty="0"/>
              <a:t>Eligibility</a:t>
            </a:r>
          </a:p>
          <a:p>
            <a:r>
              <a:rPr lang="en-US" sz="1800" dirty="0"/>
              <a:t>“Overstuffing” </a:t>
            </a:r>
          </a:p>
          <a:p>
            <a:r>
              <a:rPr lang="en-US" sz="1800" dirty="0"/>
              <a:t>On-time submission</a:t>
            </a:r>
          </a:p>
          <a:p>
            <a:r>
              <a:rPr lang="en-US" sz="1800" dirty="0"/>
              <a:t>Adherence to funding opportunity announcement specific instructions </a:t>
            </a:r>
          </a:p>
          <a:p>
            <a:r>
              <a:rPr lang="en-US" sz="1800" dirty="0"/>
              <a:t>Font, margin, and hyperlink guidelines</a:t>
            </a:r>
          </a:p>
          <a:p>
            <a:r>
              <a:rPr lang="en-US" sz="1800" dirty="0"/>
              <a:t>Simultaneous review of essentially same application</a:t>
            </a:r>
          </a:p>
          <a:p>
            <a:pPr marL="0" indent="0">
              <a:buNone/>
            </a:pPr>
            <a:r>
              <a:rPr lang="en-US" sz="1800" dirty="0"/>
              <a:t> </a:t>
            </a:r>
          </a:p>
          <a:p>
            <a:endParaRPr lang="en-US" sz="2400" dirty="0"/>
          </a:p>
        </p:txBody>
      </p:sp>
      <p:sp>
        <p:nvSpPr>
          <p:cNvPr id="13" name="Straight Connector 12" title="&quot;&quot;"/>
          <p:cNvSpPr>
            <a:spLocks noChangeShapeType="1"/>
          </p:cNvSpPr>
          <p:nvPr/>
        </p:nvSpPr>
        <p:spPr bwMode="auto">
          <a:xfrm flipV="1">
            <a:off x="3886200" y="1304925"/>
            <a:ext cx="0" cy="5095874"/>
          </a:xfrm>
          <a:prstGeom prst="line">
            <a:avLst/>
          </a:prstGeom>
          <a:noFill/>
          <a:ln w="25400" cap="flat" cmpd="sng" algn="ctr">
            <a:solidFill>
              <a:schemeClr val="bg1"/>
            </a:solidFill>
            <a:prstDash val="solid"/>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title="&quot;&quot;"/>
          <p:cNvSpPr>
            <a:spLocks noChangeShapeType="1"/>
          </p:cNvSpPr>
          <p:nvPr/>
        </p:nvSpPr>
        <p:spPr bwMode="auto">
          <a:xfrm flipV="1">
            <a:off x="8001000" y="1304925"/>
            <a:ext cx="0" cy="5095874"/>
          </a:xfrm>
          <a:prstGeom prst="line">
            <a:avLst/>
          </a:prstGeom>
          <a:noFill/>
          <a:ln w="25400" cap="flat" cmpd="sng" algn="ctr">
            <a:solidFill>
              <a:schemeClr val="bg1"/>
            </a:solidFill>
            <a:prstDash val="solid"/>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Tree>
    <p:extLst>
      <p:ext uri="{BB962C8B-B14F-4D97-AF65-F5344CB8AC3E}">
        <p14:creationId xmlns:p14="http://schemas.microsoft.com/office/powerpoint/2010/main" val="219147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A70DE3-2F75-431A-9D09-64CA1AB2227F}" type="slidenum">
              <a:rPr lang="en-US" smtClean="0"/>
              <a:pPr>
                <a:defRPr/>
              </a:pPr>
              <a:t>29</a:t>
            </a:fld>
            <a:endParaRPr lang="en-US" dirty="0"/>
          </a:p>
        </p:txBody>
      </p:sp>
      <p:sp>
        <p:nvSpPr>
          <p:cNvPr id="2" name="Title 1"/>
          <p:cNvSpPr>
            <a:spLocks noGrp="1"/>
          </p:cNvSpPr>
          <p:nvPr>
            <p:ph type="title"/>
          </p:nvPr>
        </p:nvSpPr>
        <p:spPr/>
        <p:txBody>
          <a:bodyPr/>
          <a:lstStyle/>
          <a:p>
            <a:r>
              <a:rPr lang="en-US" dirty="0"/>
              <a:t>Resources</a:t>
            </a:r>
          </a:p>
        </p:txBody>
      </p:sp>
      <p:pic>
        <p:nvPicPr>
          <p:cNvPr id="6" name="Picture 5">
            <a:extLst>
              <a:ext uri="{FF2B5EF4-FFF2-40B4-BE49-F238E27FC236}">
                <a16:creationId xmlns:a16="http://schemas.microsoft.com/office/drawing/2014/main" id="{3771A1C1-2CEC-471B-ACFD-C8204BF96E2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693" y="2743200"/>
            <a:ext cx="5366907" cy="3781528"/>
          </a:xfrm>
          <a:prstGeom prst="rect">
            <a:avLst/>
          </a:prstGeom>
        </p:spPr>
      </p:pic>
    </p:spTree>
    <p:extLst>
      <p:ext uri="{BB962C8B-B14F-4D97-AF65-F5344CB8AC3E}">
        <p14:creationId xmlns:p14="http://schemas.microsoft.com/office/powerpoint/2010/main" val="283689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descr="How to Apply - Application Guide screen&#10;&#10;Highlighting General Application Process Information sections across top of screen, Resources in right-most column of screen and Form Instructions in the middle.&#10;">
            <a:extLst>
              <a:ext uri="{FF2B5EF4-FFF2-40B4-BE49-F238E27FC236}">
                <a16:creationId xmlns:a16="http://schemas.microsoft.com/office/drawing/2014/main" id="{B04F0905-88F2-4269-925C-835ED141EC18}"/>
              </a:ext>
            </a:extLst>
          </p:cNvPr>
          <p:cNvPicPr>
            <a:picLocks noChangeAspect="1"/>
          </p:cNvPicPr>
          <p:nvPr/>
        </p:nvPicPr>
        <p:blipFill>
          <a:blip r:embed="rId3"/>
          <a:stretch>
            <a:fillRect/>
          </a:stretch>
        </p:blipFill>
        <p:spPr>
          <a:xfrm>
            <a:off x="-1" y="0"/>
            <a:ext cx="12039602" cy="6858000"/>
          </a:xfrm>
          <a:prstGeom prst="rect">
            <a:avLst/>
          </a:prstGeom>
        </p:spPr>
      </p:pic>
      <p:sp>
        <p:nvSpPr>
          <p:cNvPr id="4" name="Slide Number Placeholder 3"/>
          <p:cNvSpPr>
            <a:spLocks noGrp="1"/>
          </p:cNvSpPr>
          <p:nvPr>
            <p:ph type="sldNum" sz="quarter" idx="16"/>
          </p:nvPr>
        </p:nvSpPr>
        <p:spPr>
          <a:xfrm>
            <a:off x="11734800" y="6399007"/>
            <a:ext cx="609600" cy="441325"/>
          </a:xfrm>
        </p:spPr>
        <p:txBody>
          <a:bodyPr/>
          <a:lstStyle/>
          <a:p>
            <a:pPr>
              <a:defRPr/>
            </a:pPr>
            <a:fld id="{41303DC8-D049-4606-B080-DDC65A2B61F5}" type="slidenum">
              <a:rPr lang="en-US" smtClean="0"/>
              <a:pPr>
                <a:defRPr/>
              </a:pPr>
              <a:t>3</a:t>
            </a:fld>
            <a:endParaRPr lang="en-US" dirty="0"/>
          </a:p>
        </p:txBody>
      </p:sp>
      <p:sp>
        <p:nvSpPr>
          <p:cNvPr id="2" name="Title 1"/>
          <p:cNvSpPr>
            <a:spLocks noGrp="1"/>
          </p:cNvSpPr>
          <p:nvPr>
            <p:ph type="title"/>
          </p:nvPr>
        </p:nvSpPr>
        <p:spPr>
          <a:xfrm>
            <a:off x="4800599" y="0"/>
            <a:ext cx="7315201" cy="762000"/>
          </a:xfrm>
          <a:solidFill>
            <a:schemeClr val="bg1"/>
          </a:solidFill>
        </p:spPr>
        <p:txBody>
          <a:bodyPr>
            <a:normAutofit fontScale="90000"/>
          </a:bodyPr>
          <a:lstStyle/>
          <a:p>
            <a:r>
              <a:rPr lang="en-US" dirty="0"/>
              <a:t>How to Apply – Application Guide</a:t>
            </a:r>
            <a:br>
              <a:rPr lang="en-US" dirty="0"/>
            </a:br>
            <a:r>
              <a:rPr lang="en-US" sz="2000" dirty="0">
                <a:hlinkClick r:id="rId4"/>
              </a:rPr>
              <a:t>https://grants.nih.gov/grants/how-to-apply-application-guide.html</a:t>
            </a:r>
            <a:endParaRPr lang="en-US" dirty="0"/>
          </a:p>
        </p:txBody>
      </p:sp>
      <p:sp>
        <p:nvSpPr>
          <p:cNvPr id="24" name="Rectangle 23" title="&quot;&quot;"/>
          <p:cNvSpPr/>
          <p:nvPr/>
        </p:nvSpPr>
        <p:spPr>
          <a:xfrm>
            <a:off x="191292" y="2460385"/>
            <a:ext cx="11657015" cy="1536563"/>
          </a:xfrm>
          <a:prstGeom prst="rect">
            <a:avLst/>
          </a:prstGeom>
          <a:noFill/>
          <a:ln w="381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7" name="Rounded Rectangular Callout 26" title="General Application Process Information"/>
          <p:cNvSpPr/>
          <p:nvPr/>
        </p:nvSpPr>
        <p:spPr>
          <a:xfrm>
            <a:off x="5280592" y="2135116"/>
            <a:ext cx="6047065" cy="390346"/>
          </a:xfrm>
          <a:prstGeom prst="wedgeRoundRectCallout">
            <a:avLst>
              <a:gd name="adj1" fmla="val -49295"/>
              <a:gd name="adj2" fmla="val 24660"/>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srgbClr val="002060"/>
                </a:solidFill>
              </a:rPr>
              <a:t>General Application Process Information</a:t>
            </a:r>
          </a:p>
        </p:txBody>
      </p:sp>
      <p:sp>
        <p:nvSpPr>
          <p:cNvPr id="25" name="Rectangle 24" title="&quot;&quot;"/>
          <p:cNvSpPr/>
          <p:nvPr/>
        </p:nvSpPr>
        <p:spPr>
          <a:xfrm>
            <a:off x="9273616" y="4191000"/>
            <a:ext cx="2765985" cy="2675834"/>
          </a:xfrm>
          <a:prstGeom prst="rect">
            <a:avLst/>
          </a:prstGeom>
          <a:noFill/>
          <a:ln w="381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9" name="Rounded Rectangular Callout 28" title="Resources"/>
          <p:cNvSpPr/>
          <p:nvPr/>
        </p:nvSpPr>
        <p:spPr>
          <a:xfrm>
            <a:off x="10368893" y="3898578"/>
            <a:ext cx="1670707" cy="336476"/>
          </a:xfrm>
          <a:prstGeom prst="wedgeRoundRectCallout">
            <a:avLst>
              <a:gd name="adj1" fmla="val -49295"/>
              <a:gd name="adj2" fmla="val 24660"/>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srgbClr val="002060"/>
                </a:solidFill>
              </a:rPr>
              <a:t>Resources</a:t>
            </a:r>
          </a:p>
        </p:txBody>
      </p:sp>
      <p:sp>
        <p:nvSpPr>
          <p:cNvPr id="26" name="Rectangle 25" title="&quot;&quot;"/>
          <p:cNvSpPr/>
          <p:nvPr/>
        </p:nvSpPr>
        <p:spPr>
          <a:xfrm>
            <a:off x="152399" y="4343400"/>
            <a:ext cx="9140827" cy="2496932"/>
          </a:xfrm>
          <a:prstGeom prst="rect">
            <a:avLst/>
          </a:prstGeom>
          <a:noFill/>
          <a:ln w="381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8" name="Rounded Rectangular Callout 27" title="Form instructions"/>
          <p:cNvSpPr/>
          <p:nvPr/>
        </p:nvSpPr>
        <p:spPr>
          <a:xfrm>
            <a:off x="5150621" y="3996949"/>
            <a:ext cx="2741890" cy="388101"/>
          </a:xfrm>
          <a:prstGeom prst="wedgeRoundRectCallout">
            <a:avLst>
              <a:gd name="adj1" fmla="val -49295"/>
              <a:gd name="adj2" fmla="val 24660"/>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srgbClr val="002060"/>
                </a:solidFill>
              </a:rPr>
              <a:t>Form Instructions</a:t>
            </a:r>
          </a:p>
        </p:txBody>
      </p:sp>
    </p:spTree>
    <p:extLst>
      <p:ext uri="{BB962C8B-B14F-4D97-AF65-F5344CB8AC3E}">
        <p14:creationId xmlns:p14="http://schemas.microsoft.com/office/powerpoint/2010/main" val="3445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5" grpId="0" animBg="1"/>
      <p:bldP spid="29" grpId="0" animBg="1"/>
      <p:bldP spid="26"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pPr>
              <a:defRPr/>
            </a:pPr>
            <a:fld id="{3A4FF90E-4C55-4D59-BE6A-CE57DBB6E3FF}" type="slidenum">
              <a:rPr lang="en-US" smtClean="0"/>
              <a:pPr>
                <a:defRPr/>
              </a:pPr>
              <a:t>30</a:t>
            </a:fld>
            <a:endParaRPr lang="en-US" dirty="0"/>
          </a:p>
        </p:txBody>
      </p:sp>
      <p:sp>
        <p:nvSpPr>
          <p:cNvPr id="4" name="Title 3"/>
          <p:cNvSpPr>
            <a:spLocks noGrp="1"/>
          </p:cNvSpPr>
          <p:nvPr>
            <p:ph type="title"/>
          </p:nvPr>
        </p:nvSpPr>
        <p:spPr/>
        <p:txBody>
          <a:bodyPr/>
          <a:lstStyle/>
          <a:p>
            <a:r>
              <a:rPr lang="en-US" dirty="0"/>
              <a:t>Help Desks</a:t>
            </a:r>
          </a:p>
        </p:txBody>
      </p:sp>
      <p:sp>
        <p:nvSpPr>
          <p:cNvPr id="2" name="Text Placeholder 1"/>
          <p:cNvSpPr>
            <a:spLocks noGrp="1"/>
          </p:cNvSpPr>
          <p:nvPr>
            <p:ph type="body" idx="1"/>
          </p:nvPr>
        </p:nvSpPr>
        <p:spPr/>
        <p:txBody>
          <a:bodyPr/>
          <a:lstStyle/>
          <a:p>
            <a:r>
              <a:rPr lang="en-US" dirty="0"/>
              <a:t>Grants.gov Contact Center</a:t>
            </a:r>
          </a:p>
        </p:txBody>
      </p:sp>
      <p:sp>
        <p:nvSpPr>
          <p:cNvPr id="5" name="Content Placeholder 4"/>
          <p:cNvSpPr>
            <a:spLocks noGrp="1"/>
          </p:cNvSpPr>
          <p:nvPr>
            <p:ph sz="quarter" idx="13"/>
          </p:nvPr>
        </p:nvSpPr>
        <p:spPr>
          <a:xfrm>
            <a:off x="228600" y="2286000"/>
            <a:ext cx="5562600" cy="3931920"/>
          </a:xfrm>
        </p:spPr>
        <p:txBody>
          <a:bodyPr/>
          <a:lstStyle/>
          <a:p>
            <a:r>
              <a:rPr lang="en-US" sz="2500" dirty="0"/>
              <a:t>Toll-free: 1-800-518-4726</a:t>
            </a:r>
          </a:p>
          <a:p>
            <a:r>
              <a:rPr lang="en-US" sz="2500" dirty="0"/>
              <a:t>Hours : 24x7  (Except Federal Holidays)</a:t>
            </a:r>
          </a:p>
          <a:p>
            <a:r>
              <a:rPr lang="en-US" sz="2500" dirty="0"/>
              <a:t>Email : </a:t>
            </a:r>
            <a:r>
              <a:rPr lang="en-US" sz="2500" dirty="0">
                <a:hlinkClick r:id="rId2"/>
              </a:rPr>
              <a:t>support@grants.gov</a:t>
            </a:r>
            <a:endParaRPr lang="en-US" sz="2500" dirty="0"/>
          </a:p>
          <a:p>
            <a:r>
              <a:rPr lang="en-US" sz="2500" dirty="0"/>
              <a:t>Resources: </a:t>
            </a:r>
            <a:r>
              <a:rPr lang="en-US" sz="2400" dirty="0">
                <a:hlinkClick r:id="rId3"/>
              </a:rPr>
              <a:t>https://www.grants.gov/web/grants/support.html</a:t>
            </a:r>
            <a:r>
              <a:rPr lang="en-US" sz="2400" dirty="0"/>
              <a:t> </a:t>
            </a:r>
          </a:p>
          <a:p>
            <a:endParaRPr lang="en-US" sz="2500" dirty="0"/>
          </a:p>
        </p:txBody>
      </p:sp>
      <p:sp>
        <p:nvSpPr>
          <p:cNvPr id="3" name="Text Placeholder 2"/>
          <p:cNvSpPr>
            <a:spLocks noGrp="1"/>
          </p:cNvSpPr>
          <p:nvPr>
            <p:ph type="body" sz="half" idx="2"/>
          </p:nvPr>
        </p:nvSpPr>
        <p:spPr/>
        <p:txBody>
          <a:bodyPr/>
          <a:lstStyle/>
          <a:p>
            <a:r>
              <a:rPr lang="en-US" sz="2400" dirty="0"/>
              <a:t>eRA Service Desk</a:t>
            </a:r>
          </a:p>
        </p:txBody>
      </p:sp>
      <p:sp>
        <p:nvSpPr>
          <p:cNvPr id="6" name="Content Placeholder 5"/>
          <p:cNvSpPr>
            <a:spLocks noGrp="1"/>
          </p:cNvSpPr>
          <p:nvPr>
            <p:ph sz="quarter" idx="14"/>
          </p:nvPr>
        </p:nvSpPr>
        <p:spPr>
          <a:xfrm>
            <a:off x="6096000" y="2286000"/>
            <a:ext cx="5867400" cy="3931920"/>
          </a:xfrm>
        </p:spPr>
        <p:txBody>
          <a:bodyPr/>
          <a:lstStyle/>
          <a:p>
            <a:r>
              <a:rPr lang="en-US" sz="2800" dirty="0"/>
              <a:t>Web: </a:t>
            </a:r>
            <a:r>
              <a:rPr lang="en-US" sz="2800" dirty="0">
                <a:hlinkClick r:id="rId4" tooltip="NIH support page"/>
              </a:rPr>
              <a:t>https://grants.nih.gov/support/</a:t>
            </a:r>
            <a:r>
              <a:rPr lang="en-US" sz="2800" dirty="0"/>
              <a:t> </a:t>
            </a:r>
          </a:p>
          <a:p>
            <a:r>
              <a:rPr lang="en-US" sz="2800" dirty="0"/>
              <a:t>Phone: 1-866-504-9552</a:t>
            </a:r>
          </a:p>
          <a:p>
            <a:r>
              <a:rPr lang="en-US" sz="2800" dirty="0"/>
              <a:t>Hours : Mon-Fri, 7a.m. to 8 p.m. ET</a:t>
            </a:r>
          </a:p>
          <a:p>
            <a:endParaRPr lang="en-US" dirty="0"/>
          </a:p>
        </p:txBody>
      </p:sp>
      <p:pic>
        <p:nvPicPr>
          <p:cNvPr id="9" name="Picture 8" descr="Grants.gov logo">
            <a:extLst>
              <a:ext uri="{FF2B5EF4-FFF2-40B4-BE49-F238E27FC236}">
                <a16:creationId xmlns:a16="http://schemas.microsoft.com/office/drawing/2014/main" id="{8281A1BC-B1CF-4910-B796-324E99AA908E}"/>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74933" y="5270601"/>
            <a:ext cx="2819400" cy="947319"/>
          </a:xfrm>
          <a:prstGeom prst="rect">
            <a:avLst/>
          </a:prstGeom>
        </p:spPr>
      </p:pic>
      <p:pic>
        <p:nvPicPr>
          <p:cNvPr id="10" name="Picture 2" descr="Logo of Electronic Research Administration eRA Commons">
            <a:extLst>
              <a:ext uri="{FF2B5EF4-FFF2-40B4-BE49-F238E27FC236}">
                <a16:creationId xmlns:a16="http://schemas.microsoft.com/office/drawing/2014/main" id="{E3E46DE9-F279-429B-A7CA-FD124700A95C}"/>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03173" y="5500252"/>
            <a:ext cx="4359566" cy="71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28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31</a:t>
            </a:fld>
            <a:endParaRPr lang="en-US" dirty="0"/>
          </a:p>
        </p:txBody>
      </p:sp>
      <p:sp>
        <p:nvSpPr>
          <p:cNvPr id="2" name="Title 1"/>
          <p:cNvSpPr>
            <a:spLocks noGrp="1"/>
          </p:cNvSpPr>
          <p:nvPr>
            <p:ph type="title"/>
          </p:nvPr>
        </p:nvSpPr>
        <p:spPr/>
        <p:txBody>
          <a:bodyPr/>
          <a:lstStyle/>
          <a:p>
            <a:r>
              <a:rPr lang="en-US" dirty="0"/>
              <a:t>Online Resources &amp; Websites</a:t>
            </a:r>
          </a:p>
        </p:txBody>
      </p:sp>
      <p:sp>
        <p:nvSpPr>
          <p:cNvPr id="3" name="Content Placeholder 2"/>
          <p:cNvSpPr>
            <a:spLocks noGrp="1"/>
          </p:cNvSpPr>
          <p:nvPr>
            <p:ph sz="quarter" idx="13"/>
          </p:nvPr>
        </p:nvSpPr>
        <p:spPr>
          <a:xfrm>
            <a:off x="402336" y="1527048"/>
            <a:ext cx="11338560" cy="4572000"/>
          </a:xfrm>
        </p:spPr>
        <p:txBody>
          <a:bodyPr/>
          <a:lstStyle/>
          <a:p>
            <a:pPr marL="342900" indent="-342900">
              <a:spcBef>
                <a:spcPts val="0"/>
              </a:spcBef>
              <a:spcAft>
                <a:spcPts val="0"/>
              </a:spcAft>
              <a:buFont typeface="Arial" pitchFamily="34" charset="0"/>
              <a:buChar char="•"/>
            </a:pPr>
            <a:r>
              <a:rPr lang="en-US" sz="2400" dirty="0">
                <a:solidFill>
                  <a:srgbClr val="002060"/>
                </a:solidFill>
              </a:rPr>
              <a:t>NIH Grants and Funding</a:t>
            </a:r>
            <a:br>
              <a:rPr lang="en-US" sz="2400" dirty="0">
                <a:solidFill>
                  <a:srgbClr val="002060"/>
                </a:solidFill>
              </a:rPr>
            </a:br>
            <a:r>
              <a:rPr lang="en-US" sz="2000" dirty="0">
                <a:solidFill>
                  <a:srgbClr val="002060"/>
                </a:solidFill>
                <a:hlinkClick r:id="rId3" tooltip="NIH Grants and Funding"/>
              </a:rPr>
              <a:t>https://grants.nih.gov/grants/oer.htm</a:t>
            </a:r>
            <a:r>
              <a:rPr lang="en-US" sz="2000" dirty="0">
                <a:solidFill>
                  <a:srgbClr val="002060"/>
                </a:solidFill>
              </a:rPr>
              <a:t> </a:t>
            </a:r>
            <a:br>
              <a:rPr lang="en-US" sz="2400" dirty="0">
                <a:solidFill>
                  <a:srgbClr val="002060"/>
                </a:solidFill>
              </a:rPr>
            </a:br>
            <a:endParaRPr lang="en-US" sz="2400" dirty="0">
              <a:solidFill>
                <a:srgbClr val="002060"/>
              </a:solidFill>
            </a:endParaRPr>
          </a:p>
          <a:p>
            <a:pPr marL="342900" indent="-342900">
              <a:spcBef>
                <a:spcPts val="0"/>
              </a:spcBef>
              <a:spcAft>
                <a:spcPts val="0"/>
              </a:spcAft>
              <a:buFont typeface="Arial" pitchFamily="34" charset="0"/>
              <a:buChar char="•"/>
            </a:pPr>
            <a:r>
              <a:rPr lang="en-US" sz="2400" dirty="0">
                <a:solidFill>
                  <a:srgbClr val="002060"/>
                </a:solidFill>
              </a:rPr>
              <a:t>How to Apply – Application Guide</a:t>
            </a:r>
            <a:br>
              <a:rPr lang="en-US" sz="2400" dirty="0">
                <a:solidFill>
                  <a:srgbClr val="002060"/>
                </a:solidFill>
              </a:rPr>
            </a:br>
            <a:r>
              <a:rPr lang="en-US" sz="2000" dirty="0">
                <a:solidFill>
                  <a:srgbClr val="002060"/>
                </a:solidFill>
                <a:hlinkClick r:id="rId4" tooltip="How to Apply – Application Guide"/>
              </a:rPr>
              <a:t>https://grants.nih.gov/grants/how-to-apply-application-guide.html</a:t>
            </a:r>
            <a:br>
              <a:rPr lang="en-US" sz="2000" dirty="0">
                <a:solidFill>
                  <a:srgbClr val="002060"/>
                </a:solidFill>
              </a:rPr>
            </a:br>
            <a:r>
              <a:rPr lang="en-US" sz="2000" dirty="0">
                <a:solidFill>
                  <a:srgbClr val="002060"/>
                </a:solidFill>
              </a:rPr>
              <a:t> </a:t>
            </a:r>
          </a:p>
          <a:p>
            <a:pPr marL="342900" indent="-342900">
              <a:spcBef>
                <a:spcPts val="0"/>
              </a:spcBef>
              <a:spcAft>
                <a:spcPts val="0"/>
              </a:spcAft>
              <a:buFont typeface="Arial" pitchFamily="34" charset="0"/>
              <a:buChar char="•"/>
            </a:pPr>
            <a:r>
              <a:rPr lang="en-US" sz="2400" dirty="0">
                <a:solidFill>
                  <a:srgbClr val="002060"/>
                </a:solidFill>
              </a:rPr>
              <a:t>Annotated form set</a:t>
            </a:r>
            <a:br>
              <a:rPr lang="en-US" sz="2400" dirty="0">
                <a:solidFill>
                  <a:srgbClr val="002060"/>
                </a:solidFill>
              </a:rPr>
            </a:br>
            <a:r>
              <a:rPr lang="en-US" sz="2000" dirty="0">
                <a:solidFill>
                  <a:srgbClr val="002060"/>
                </a:solidFill>
                <a:hlinkClick r:id="rId5" tooltip="Annotated form set"/>
              </a:rPr>
              <a:t>https://grants.nih.gov/grants/how-to-apply-application-guide/resources/annotated-form-sets.htm</a:t>
            </a:r>
            <a:r>
              <a:rPr lang="en-US" sz="2000" dirty="0">
                <a:solidFill>
                  <a:srgbClr val="002060"/>
                </a:solidFill>
              </a:rPr>
              <a:t> </a:t>
            </a:r>
            <a:br>
              <a:rPr lang="en-US" sz="2000" dirty="0">
                <a:solidFill>
                  <a:srgbClr val="002060"/>
                </a:solidFill>
              </a:rPr>
            </a:br>
            <a:endParaRPr lang="en-US" sz="2000" dirty="0">
              <a:solidFill>
                <a:srgbClr val="002060"/>
              </a:solidFill>
            </a:endParaRPr>
          </a:p>
          <a:p>
            <a:pPr marL="342900" indent="-342900">
              <a:spcBef>
                <a:spcPts val="0"/>
              </a:spcBef>
              <a:spcAft>
                <a:spcPts val="0"/>
              </a:spcAft>
              <a:buFont typeface="Arial" pitchFamily="34" charset="0"/>
              <a:buChar char="•"/>
            </a:pPr>
            <a:r>
              <a:rPr lang="en-US" sz="2400" dirty="0">
                <a:solidFill>
                  <a:srgbClr val="002060"/>
                </a:solidFill>
              </a:rPr>
              <a:t>Preparing Your Application Using ASSIST</a:t>
            </a:r>
            <a:br>
              <a:rPr lang="en-US" sz="2400" dirty="0">
                <a:solidFill>
                  <a:srgbClr val="002060"/>
                </a:solidFill>
              </a:rPr>
            </a:br>
            <a:r>
              <a:rPr lang="en-US" sz="2000" dirty="0">
                <a:solidFill>
                  <a:srgbClr val="002060"/>
                </a:solidFill>
                <a:hlinkClick r:id="rId6" tooltip="Preparing your application using ASSIST"/>
              </a:rPr>
              <a:t>https://grants.nih.gov/grants/how-to-apply-application-guide/prepare-to-apply-and-register/submission-options/assist.htm</a:t>
            </a:r>
            <a:r>
              <a:rPr lang="en-US" sz="2000" dirty="0">
                <a:solidFill>
                  <a:srgbClr val="002060"/>
                </a:solidFill>
              </a:rPr>
              <a:t> </a:t>
            </a:r>
            <a:br>
              <a:rPr lang="en-US" sz="2000" dirty="0">
                <a:solidFill>
                  <a:srgbClr val="002060"/>
                </a:solidFill>
              </a:rPr>
            </a:br>
            <a:endParaRPr lang="en-US" sz="2000" dirty="0">
              <a:solidFill>
                <a:srgbClr val="002060"/>
              </a:solidFill>
            </a:endParaRPr>
          </a:p>
          <a:p>
            <a:endParaRPr lang="en-US" dirty="0"/>
          </a:p>
        </p:txBody>
      </p:sp>
    </p:spTree>
    <p:extLst>
      <p:ext uri="{BB962C8B-B14F-4D97-AF65-F5344CB8AC3E}">
        <p14:creationId xmlns:p14="http://schemas.microsoft.com/office/powerpoint/2010/main" val="2191308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32</a:t>
            </a:fld>
            <a:endParaRPr lang="en-US" dirty="0"/>
          </a:p>
        </p:txBody>
      </p:sp>
      <p:sp>
        <p:nvSpPr>
          <p:cNvPr id="2" name="Title 1"/>
          <p:cNvSpPr>
            <a:spLocks noGrp="1"/>
          </p:cNvSpPr>
          <p:nvPr>
            <p:ph type="title"/>
          </p:nvPr>
        </p:nvSpPr>
        <p:spPr>
          <a:xfrm>
            <a:off x="402167" y="307975"/>
            <a:ext cx="11379200" cy="758825"/>
          </a:xfrm>
        </p:spPr>
        <p:txBody>
          <a:bodyPr>
            <a:normAutofit fontScale="90000"/>
          </a:bodyPr>
          <a:lstStyle/>
          <a:p>
            <a:r>
              <a:rPr lang="en-US" dirty="0"/>
              <a:t>Stay Connected – Subscribe to Listservs</a:t>
            </a:r>
            <a:br>
              <a:rPr lang="en-US" dirty="0"/>
            </a:br>
            <a:r>
              <a:rPr lang="en-US" sz="2700" dirty="0">
                <a:hlinkClick r:id="rId3"/>
              </a:rPr>
              <a:t>https://era.nih.gov/about-era/get-connected.htm</a:t>
            </a:r>
            <a:r>
              <a:rPr lang="en-US" sz="2700" dirty="0"/>
              <a:t> </a:t>
            </a:r>
            <a:endParaRPr lang="en-US" dirty="0"/>
          </a:p>
        </p:txBody>
      </p:sp>
      <p:sp>
        <p:nvSpPr>
          <p:cNvPr id="3" name="Content Placeholder 2"/>
          <p:cNvSpPr>
            <a:spLocks noGrp="1"/>
          </p:cNvSpPr>
          <p:nvPr>
            <p:ph sz="quarter" idx="13"/>
          </p:nvPr>
        </p:nvSpPr>
        <p:spPr/>
        <p:txBody>
          <a:bodyPr/>
          <a:lstStyle/>
          <a:p>
            <a:r>
              <a:rPr lang="en-US" sz="2000" dirty="0"/>
              <a:t>eRA-Information-L</a:t>
            </a:r>
          </a:p>
          <a:p>
            <a:pPr lvl="1"/>
            <a:r>
              <a:rPr lang="en-US" sz="1800" dirty="0"/>
              <a:t>For administrators, principal investigators and the people that support them</a:t>
            </a:r>
          </a:p>
          <a:p>
            <a:pPr lvl="1"/>
            <a:r>
              <a:rPr lang="en-US" sz="1800" dirty="0"/>
              <a:t>Used by NIH to notify the community of information related to eRA Commons, ASSIST and </a:t>
            </a:r>
            <a:r>
              <a:rPr lang="en-US" sz="1800" dirty="0" err="1"/>
              <a:t>eSubmission</a:t>
            </a:r>
            <a:br>
              <a:rPr lang="en-US" sz="1800" dirty="0"/>
            </a:br>
            <a:endParaRPr lang="en-US" sz="1800" dirty="0"/>
          </a:p>
          <a:p>
            <a:r>
              <a:rPr lang="en-US" sz="2000" dirty="0"/>
              <a:t>NIH_ESUB_SYS2SYS-L</a:t>
            </a:r>
          </a:p>
          <a:p>
            <a:pPr lvl="1"/>
            <a:r>
              <a:rPr lang="en-US" sz="1800" dirty="0"/>
              <a:t>For technical personnel involved in system-to-system solution development and planning</a:t>
            </a:r>
          </a:p>
          <a:p>
            <a:pPr lvl="1"/>
            <a:r>
              <a:rPr lang="en-US" sz="1800" dirty="0"/>
              <a:t>Used to exchange information related to the implementation of system-to-system solutions for grant application preparation and submission to NIH </a:t>
            </a:r>
          </a:p>
          <a:p>
            <a:pPr marL="274638" lvl="1" indent="0">
              <a:buNone/>
            </a:pPr>
            <a:endParaRPr lang="en-US" sz="1800" dirty="0"/>
          </a:p>
          <a:p>
            <a:r>
              <a:rPr lang="en-US" sz="2000" dirty="0"/>
              <a:t>ASSIST-Development-L</a:t>
            </a:r>
          </a:p>
          <a:p>
            <a:pPr lvl="1"/>
            <a:r>
              <a:rPr lang="en-US" sz="1800" dirty="0"/>
              <a:t>For ASSIST users willing to share their individual perspectives on proposed ASSIST enhancements and options for addressing identified system issues</a:t>
            </a:r>
          </a:p>
          <a:p>
            <a:endParaRPr lang="en-US" sz="2400" dirty="0"/>
          </a:p>
        </p:txBody>
      </p:sp>
      <p:pic>
        <p:nvPicPr>
          <p:cNvPr id="6" name="Picture 5">
            <a:extLst>
              <a:ext uri="{FF2B5EF4-FFF2-40B4-BE49-F238E27FC236}">
                <a16:creationId xmlns:a16="http://schemas.microsoft.com/office/drawing/2014/main" id="{3A6C1E4E-2B45-4F81-A033-2F5F4A88A35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212932"/>
            <a:ext cx="2261616" cy="1628364"/>
          </a:xfrm>
          <a:prstGeom prst="rect">
            <a:avLst/>
          </a:prstGeom>
        </p:spPr>
      </p:pic>
    </p:spTree>
    <p:extLst>
      <p:ext uri="{BB962C8B-B14F-4D97-AF65-F5344CB8AC3E}">
        <p14:creationId xmlns:p14="http://schemas.microsoft.com/office/powerpoint/2010/main" val="353196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E5F9C02-60A3-4AB1-8821-EDEFB4936DEB}" type="slidenum">
              <a:rPr lang="en-US" smtClean="0"/>
              <a:pPr>
                <a:defRPr/>
              </a:pPr>
              <a:t>33</a:t>
            </a:fld>
            <a:endParaRPr lang="en-US" dirty="0"/>
          </a:p>
        </p:txBody>
      </p:sp>
      <p:sp>
        <p:nvSpPr>
          <p:cNvPr id="3" name="Title 2"/>
          <p:cNvSpPr>
            <a:spLocks noGrp="1"/>
          </p:cNvSpPr>
          <p:nvPr>
            <p:ph type="title"/>
          </p:nvPr>
        </p:nvSpPr>
        <p:spPr>
          <a:xfrm>
            <a:off x="1825625" y="228600"/>
            <a:ext cx="8534400" cy="1143000"/>
          </a:xfrm>
        </p:spPr>
        <p:txBody>
          <a:bodyPr>
            <a:normAutofit/>
          </a:bodyPr>
          <a:lstStyle/>
          <a:p>
            <a:r>
              <a:rPr lang="en-US" sz="6600" dirty="0"/>
              <a:t>Questions?</a:t>
            </a:r>
          </a:p>
        </p:txBody>
      </p:sp>
      <p:pic>
        <p:nvPicPr>
          <p:cNvPr id="8" name="Picture 7">
            <a:extLst>
              <a:ext uri="{FF2B5EF4-FFF2-40B4-BE49-F238E27FC236}">
                <a16:creationId xmlns:a16="http://schemas.microsoft.com/office/drawing/2014/main" id="{C20EA65F-21FD-4923-BDBA-B7AA6814BD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50" y="1447800"/>
            <a:ext cx="3867150" cy="4762500"/>
          </a:xfrm>
          <a:prstGeom prst="rect">
            <a:avLst/>
          </a:prstGeom>
        </p:spPr>
      </p:pic>
    </p:spTree>
    <p:extLst>
      <p:ext uri="{BB962C8B-B14F-4D97-AF65-F5344CB8AC3E}">
        <p14:creationId xmlns:p14="http://schemas.microsoft.com/office/powerpoint/2010/main" val="64618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7"/>
          </p:nvPr>
        </p:nvSpPr>
        <p:spPr/>
        <p:txBody>
          <a:bodyPr/>
          <a:lstStyle/>
          <a:p>
            <a:pPr>
              <a:defRPr/>
            </a:pPr>
            <a:fld id="{3A4FF90E-4C55-4D59-BE6A-CE57DBB6E3FF}" type="slidenum">
              <a:rPr lang="en-US" smtClean="0"/>
              <a:pPr>
                <a:defRPr/>
              </a:pPr>
              <a:t>4</a:t>
            </a:fld>
            <a:endParaRPr lang="en-US" dirty="0"/>
          </a:p>
        </p:txBody>
      </p:sp>
      <p:sp>
        <p:nvSpPr>
          <p:cNvPr id="4" name="Title 3"/>
          <p:cNvSpPr>
            <a:spLocks noGrp="1"/>
          </p:cNvSpPr>
          <p:nvPr>
            <p:ph type="title"/>
          </p:nvPr>
        </p:nvSpPr>
        <p:spPr>
          <a:xfrm>
            <a:off x="448069" y="385122"/>
            <a:ext cx="11375136" cy="758952"/>
          </a:xfrm>
        </p:spPr>
        <p:txBody>
          <a:bodyPr>
            <a:normAutofit fontScale="90000"/>
          </a:bodyPr>
          <a:lstStyle/>
          <a:p>
            <a:r>
              <a:rPr lang="en-US" dirty="0"/>
              <a:t>Understand Key Systems &amp; Roles</a:t>
            </a:r>
            <a:br>
              <a:rPr lang="en-US" dirty="0"/>
            </a:br>
            <a:endParaRPr lang="en-US" dirty="0"/>
          </a:p>
        </p:txBody>
      </p:sp>
      <p:sp>
        <p:nvSpPr>
          <p:cNvPr id="2" name="Text Placeholder 1"/>
          <p:cNvSpPr>
            <a:spLocks noGrp="1"/>
          </p:cNvSpPr>
          <p:nvPr>
            <p:ph type="body" idx="1"/>
          </p:nvPr>
        </p:nvSpPr>
        <p:spPr/>
        <p:txBody>
          <a:bodyPr/>
          <a:lstStyle/>
          <a:p>
            <a:pPr algn="ctr"/>
            <a:r>
              <a:rPr lang="en-US" dirty="0"/>
              <a:t>Grants.gov</a:t>
            </a:r>
          </a:p>
        </p:txBody>
      </p:sp>
      <p:sp>
        <p:nvSpPr>
          <p:cNvPr id="5" name="Content Placeholder 4"/>
          <p:cNvSpPr>
            <a:spLocks noGrp="1"/>
          </p:cNvSpPr>
          <p:nvPr>
            <p:ph sz="quarter" idx="13"/>
          </p:nvPr>
        </p:nvSpPr>
        <p:spPr/>
        <p:txBody>
          <a:bodyPr/>
          <a:lstStyle/>
          <a:p>
            <a:r>
              <a:rPr lang="en-US" dirty="0"/>
              <a:t>E-Business Point of Contact (</a:t>
            </a:r>
            <a:r>
              <a:rPr lang="en-US" dirty="0" err="1"/>
              <a:t>EBiz</a:t>
            </a:r>
            <a:r>
              <a:rPr lang="en-US" dirty="0"/>
              <a:t> POC)</a:t>
            </a:r>
          </a:p>
          <a:p>
            <a:r>
              <a:rPr lang="en-US" dirty="0"/>
              <a:t>Authorized Organization Representative (AOR)</a:t>
            </a:r>
          </a:p>
        </p:txBody>
      </p:sp>
      <p:sp>
        <p:nvSpPr>
          <p:cNvPr id="3" name="Text Placeholder 2"/>
          <p:cNvSpPr>
            <a:spLocks noGrp="1"/>
          </p:cNvSpPr>
          <p:nvPr>
            <p:ph type="body" sz="half" idx="2"/>
          </p:nvPr>
        </p:nvSpPr>
        <p:spPr/>
        <p:txBody>
          <a:bodyPr/>
          <a:lstStyle/>
          <a:p>
            <a:pPr algn="ctr"/>
            <a:r>
              <a:rPr lang="en-US" dirty="0"/>
              <a:t>eRA Commons</a:t>
            </a:r>
          </a:p>
        </p:txBody>
      </p:sp>
      <p:sp>
        <p:nvSpPr>
          <p:cNvPr id="6" name="Content Placeholder 5"/>
          <p:cNvSpPr>
            <a:spLocks noGrp="1"/>
          </p:cNvSpPr>
          <p:nvPr>
            <p:ph sz="quarter" idx="14"/>
          </p:nvPr>
        </p:nvSpPr>
        <p:spPr/>
        <p:txBody>
          <a:bodyPr/>
          <a:lstStyle/>
          <a:p>
            <a:r>
              <a:rPr lang="en-US" dirty="0"/>
              <a:t>Signing Official (SO)</a:t>
            </a:r>
          </a:p>
          <a:p>
            <a:r>
              <a:rPr lang="en-US" dirty="0"/>
              <a:t>Principal Investigator (PI)</a:t>
            </a:r>
          </a:p>
          <a:p>
            <a:pPr marL="0" indent="0">
              <a:buNone/>
            </a:pPr>
            <a:endParaRPr lang="en-US" dirty="0"/>
          </a:p>
        </p:txBody>
      </p:sp>
      <p:pic>
        <p:nvPicPr>
          <p:cNvPr id="8" name="Picture 7" descr="Grants.gov logo">
            <a:extLs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6400" y="4881253"/>
            <a:ext cx="2819400" cy="947319"/>
          </a:xfrm>
          <a:prstGeom prst="rect">
            <a:avLst/>
          </a:prstGeom>
        </p:spPr>
      </p:pic>
      <p:pic>
        <p:nvPicPr>
          <p:cNvPr id="9" name="Picture 2" descr="Logo of Electronic Research Administration eRA Common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18034" y="4996077"/>
            <a:ext cx="4359566" cy="7176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76400" y="626270"/>
            <a:ext cx="8763000" cy="292388"/>
          </a:xfrm>
          <a:prstGeom prst="rect">
            <a:avLst/>
          </a:prstGeom>
          <a:solidFill>
            <a:schemeClr val="bg1"/>
          </a:solidFill>
        </p:spPr>
        <p:txBody>
          <a:bodyPr wrap="square">
            <a:spAutoFit/>
          </a:bodyPr>
          <a:lstStyle/>
          <a:p>
            <a:r>
              <a:rPr lang="en-US" sz="1300" dirty="0">
                <a:hlinkClick r:id="rId5" tooltip="systems and roles page"/>
              </a:rPr>
              <a:t>https://grants.nih.gov/grants/how-to-apply-application-guide/prepare-to-apply-and-register/key-systems-and-roles.htm</a:t>
            </a:r>
            <a:r>
              <a:rPr lang="en-US" sz="1300" dirty="0"/>
              <a:t> </a:t>
            </a:r>
          </a:p>
        </p:txBody>
      </p:sp>
      <p:pic>
        <p:nvPicPr>
          <p:cNvPr id="11" name="Picture 10" descr="Graphic showing content related to Systems and Roles">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0607966" y="239284"/>
            <a:ext cx="1309688" cy="1564909"/>
          </a:xfrm>
          <a:prstGeom prst="rect">
            <a:avLst/>
          </a:prstGeom>
          <a:ln>
            <a:solidFill>
              <a:srgbClr val="0070C0"/>
            </a:solidFill>
          </a:ln>
        </p:spPr>
      </p:pic>
    </p:spTree>
    <p:extLst>
      <p:ext uri="{BB962C8B-B14F-4D97-AF65-F5344CB8AC3E}">
        <p14:creationId xmlns:p14="http://schemas.microsoft.com/office/powerpoint/2010/main" val="8255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5</a:t>
            </a:fld>
            <a:endParaRPr lang="en-US" dirty="0"/>
          </a:p>
        </p:txBody>
      </p:sp>
      <p:sp>
        <p:nvSpPr>
          <p:cNvPr id="2" name="Title 1"/>
          <p:cNvSpPr>
            <a:spLocks noGrp="1"/>
          </p:cNvSpPr>
          <p:nvPr>
            <p:ph type="title"/>
          </p:nvPr>
        </p:nvSpPr>
        <p:spPr>
          <a:xfrm>
            <a:off x="483425" y="-20863"/>
            <a:ext cx="11379200" cy="758825"/>
          </a:xfrm>
        </p:spPr>
        <p:txBody>
          <a:bodyPr/>
          <a:lstStyle/>
          <a:p>
            <a:r>
              <a:rPr lang="en-US" dirty="0"/>
              <a:t>Organization Registration</a:t>
            </a:r>
          </a:p>
        </p:txBody>
      </p:sp>
      <p:sp>
        <p:nvSpPr>
          <p:cNvPr id="5" name="TextBox 4"/>
          <p:cNvSpPr txBox="1"/>
          <p:nvPr/>
        </p:nvSpPr>
        <p:spPr>
          <a:xfrm>
            <a:off x="402167" y="1447800"/>
            <a:ext cx="11561233" cy="830997"/>
          </a:xfrm>
          <a:prstGeom prst="rect">
            <a:avLst/>
          </a:prstGeom>
          <a:noFill/>
        </p:spPr>
        <p:txBody>
          <a:bodyPr wrap="square" rtlCol="0">
            <a:spAutoFit/>
          </a:bodyPr>
          <a:lstStyle/>
          <a:p>
            <a:r>
              <a:rPr lang="en-US" sz="2400" dirty="0"/>
              <a:t>Your organization must be registered in multiple systems to submit. </a:t>
            </a:r>
            <a:br>
              <a:rPr lang="en-US" sz="2400" dirty="0"/>
            </a:br>
            <a:r>
              <a:rPr lang="en-US" sz="2400" dirty="0"/>
              <a:t>Start early – can take 6 weeks!</a:t>
            </a:r>
          </a:p>
        </p:txBody>
      </p:sp>
      <p:sp>
        <p:nvSpPr>
          <p:cNvPr id="3" name="Content Placeholder 2"/>
          <p:cNvSpPr>
            <a:spLocks noGrp="1"/>
          </p:cNvSpPr>
          <p:nvPr>
            <p:ph sz="quarter" idx="13"/>
          </p:nvPr>
        </p:nvSpPr>
        <p:spPr>
          <a:xfrm>
            <a:off x="402336" y="1897796"/>
            <a:ext cx="11338560" cy="4267200"/>
          </a:xfrm>
        </p:spPr>
        <p:txBody>
          <a:bodyPr/>
          <a:lstStyle/>
          <a:p>
            <a:pPr marL="0" indent="0">
              <a:buNone/>
            </a:pPr>
            <a:endParaRPr lang="en-US" sz="2800" dirty="0"/>
          </a:p>
          <a:p>
            <a:r>
              <a:rPr lang="en-US" sz="2400" b="1" dirty="0">
                <a:solidFill>
                  <a:srgbClr val="C00000"/>
                </a:solidFill>
              </a:rPr>
              <a:t>DUNS</a:t>
            </a:r>
            <a:r>
              <a:rPr lang="en-US" sz="2400" dirty="0"/>
              <a:t> – provides unique organization identifier * plans to switch to Unique Entity Identifier (UEI)</a:t>
            </a:r>
          </a:p>
          <a:p>
            <a:r>
              <a:rPr lang="en-US" sz="2400" b="1" dirty="0">
                <a:solidFill>
                  <a:srgbClr val="C00000"/>
                </a:solidFill>
              </a:rPr>
              <a:t>SAM</a:t>
            </a:r>
            <a:r>
              <a:rPr lang="en-US" sz="2400" dirty="0"/>
              <a:t> (System for Award Management) – needed to do business with government</a:t>
            </a:r>
          </a:p>
          <a:p>
            <a:pPr lvl="1"/>
            <a:r>
              <a:rPr lang="en-US" sz="2000" dirty="0"/>
              <a:t>Requires annual renewal</a:t>
            </a:r>
          </a:p>
          <a:p>
            <a:r>
              <a:rPr lang="en-US" sz="2400" b="1" dirty="0">
                <a:solidFill>
                  <a:srgbClr val="C00000"/>
                </a:solidFill>
              </a:rPr>
              <a:t>Grants.gov</a:t>
            </a:r>
            <a:r>
              <a:rPr lang="en-US" sz="2400" dirty="0"/>
              <a:t> – required to submit grants</a:t>
            </a:r>
          </a:p>
          <a:p>
            <a:r>
              <a:rPr lang="en-US" sz="2400" b="1" dirty="0">
                <a:solidFill>
                  <a:srgbClr val="C00000"/>
                </a:solidFill>
              </a:rPr>
              <a:t>eRA Commons </a:t>
            </a:r>
            <a:r>
              <a:rPr lang="en-US" sz="2400" dirty="0"/>
              <a:t>– required to do business with NIH</a:t>
            </a:r>
          </a:p>
          <a:p>
            <a:r>
              <a:rPr lang="en-US" sz="2400" b="1" dirty="0">
                <a:solidFill>
                  <a:srgbClr val="C00000"/>
                </a:solidFill>
              </a:rPr>
              <a:t>SBA</a:t>
            </a:r>
            <a:r>
              <a:rPr lang="en-US" sz="2400" dirty="0"/>
              <a:t> (Small Business Administration) – required</a:t>
            </a:r>
            <a:br>
              <a:rPr lang="en-US" sz="2400" dirty="0"/>
            </a:br>
            <a:r>
              <a:rPr lang="en-US" sz="2400" dirty="0"/>
              <a:t>for SBIR/STTR applications </a:t>
            </a:r>
          </a:p>
          <a:p>
            <a:endParaRPr lang="en-US" sz="2800" dirty="0"/>
          </a:p>
        </p:txBody>
      </p:sp>
      <p:pic>
        <p:nvPicPr>
          <p:cNvPr id="6" name="Picture 5" descr="Registration in DUNS, SAM, Grants.gov, eRA Commons and SBA are required." title="Registation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77200" y="3649454"/>
            <a:ext cx="3581400" cy="2576596"/>
          </a:xfrm>
          <a:prstGeom prst="rect">
            <a:avLst/>
          </a:prstGeom>
        </p:spPr>
      </p:pic>
      <p:sp>
        <p:nvSpPr>
          <p:cNvPr id="7" name="Rectangle 6"/>
          <p:cNvSpPr/>
          <p:nvPr/>
        </p:nvSpPr>
        <p:spPr>
          <a:xfrm>
            <a:off x="1137557" y="713864"/>
            <a:ext cx="10896600" cy="276999"/>
          </a:xfrm>
          <a:prstGeom prst="rect">
            <a:avLst/>
          </a:prstGeom>
        </p:spPr>
        <p:txBody>
          <a:bodyPr wrap="square">
            <a:spAutoFit/>
          </a:bodyPr>
          <a:lstStyle/>
          <a:p>
            <a:r>
              <a:rPr lang="en-US" sz="1200" dirty="0">
                <a:hlinkClick r:id="rId4" tooltip="registration page"/>
              </a:rPr>
              <a:t>https://grants.nih.gov/grants/how-to-apply-application-guide/prepare-to-apply-and-register/registration/org-representative-registration.htm</a:t>
            </a:r>
            <a:r>
              <a:rPr lang="en-US" sz="1200" dirty="0"/>
              <a:t> </a:t>
            </a:r>
          </a:p>
        </p:txBody>
      </p:sp>
      <p:pic>
        <p:nvPicPr>
          <p:cNvPr id="12" name="Picture 11" descr="Star for emphasis on also needing individual registrations in eR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725" y="4748679"/>
            <a:ext cx="533400" cy="533400"/>
          </a:xfrm>
          <a:prstGeom prst="rect">
            <a:avLst/>
          </a:prstGeom>
        </p:spPr>
      </p:pic>
      <p:pic>
        <p:nvPicPr>
          <p:cNvPr id="10" name="Picture 9" descr="Graphic showing content related to Registration"/>
          <p:cNvPicPr>
            <a:picLocks noChangeAspect="1"/>
          </p:cNvPicPr>
          <p:nvPr/>
        </p:nvPicPr>
        <p:blipFill>
          <a:blip r:embed="rId6"/>
          <a:stretch>
            <a:fillRect/>
          </a:stretch>
        </p:blipFill>
        <p:spPr>
          <a:xfrm>
            <a:off x="10542492" y="193541"/>
            <a:ext cx="1395510" cy="1722119"/>
          </a:xfrm>
          <a:prstGeom prst="rect">
            <a:avLst/>
          </a:prstGeom>
          <a:ln>
            <a:solidFill>
              <a:srgbClr val="0070C0"/>
            </a:solidFill>
          </a:ln>
        </p:spPr>
      </p:pic>
    </p:spTree>
    <p:extLst>
      <p:ext uri="{BB962C8B-B14F-4D97-AF65-F5344CB8AC3E}">
        <p14:creationId xmlns:p14="http://schemas.microsoft.com/office/powerpoint/2010/main" val="48467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pPr>
              <a:defRPr/>
            </a:pPr>
            <a:fld id="{D535206B-4A4A-47B0-BA21-D142872E963A}" type="slidenum">
              <a:rPr lang="en-US" smtClean="0"/>
              <a:pPr>
                <a:defRPr/>
              </a:pPr>
              <a:t>6</a:t>
            </a:fld>
            <a:endParaRPr lang="en-US" dirty="0"/>
          </a:p>
        </p:txBody>
      </p:sp>
      <p:sp>
        <p:nvSpPr>
          <p:cNvPr id="2" name="Title 1"/>
          <p:cNvSpPr>
            <a:spLocks noGrp="1"/>
          </p:cNvSpPr>
          <p:nvPr>
            <p:ph type="title"/>
          </p:nvPr>
        </p:nvSpPr>
        <p:spPr>
          <a:xfrm>
            <a:off x="492980" y="-21459"/>
            <a:ext cx="11379200" cy="758825"/>
          </a:xfrm>
        </p:spPr>
        <p:txBody>
          <a:bodyPr/>
          <a:lstStyle/>
          <a:p>
            <a:r>
              <a:rPr lang="en-US" dirty="0"/>
              <a:t>Application Submission Options</a:t>
            </a:r>
          </a:p>
        </p:txBody>
      </p:sp>
      <p:sp>
        <p:nvSpPr>
          <p:cNvPr id="33" name="TextBox 32"/>
          <p:cNvSpPr txBox="1"/>
          <p:nvPr/>
        </p:nvSpPr>
        <p:spPr>
          <a:xfrm>
            <a:off x="974686" y="698732"/>
            <a:ext cx="9937336" cy="307777"/>
          </a:xfrm>
          <a:prstGeom prst="rect">
            <a:avLst/>
          </a:prstGeom>
          <a:noFill/>
        </p:spPr>
        <p:txBody>
          <a:bodyPr wrap="none" rtlCol="0">
            <a:spAutoFit/>
          </a:bodyPr>
          <a:lstStyle/>
          <a:p>
            <a:r>
              <a:rPr lang="en-US" sz="1400" dirty="0">
                <a:hlinkClick r:id="rId3" tooltip="choose a submission option page"/>
              </a:rPr>
              <a:t>https://grants.nih.gov/grants/how-to-apply-application-guide/prepare-to-apply-and-register/choose-a-submission-option.htm</a:t>
            </a:r>
            <a:r>
              <a:rPr lang="en-US" sz="1400" dirty="0"/>
              <a:t> </a:t>
            </a:r>
          </a:p>
        </p:txBody>
      </p:sp>
      <p:grpSp>
        <p:nvGrpSpPr>
          <p:cNvPr id="6" name="Group 5" descr="shows applications starting from ASSIST, system-to-system solutions or Workspace and flowing through Grants.gov to NIH." title="diagram"/>
          <p:cNvGrpSpPr/>
          <p:nvPr/>
        </p:nvGrpSpPr>
        <p:grpSpPr>
          <a:xfrm>
            <a:off x="3124200" y="1920807"/>
            <a:ext cx="6308221" cy="4302109"/>
            <a:chOff x="3048000" y="1768669"/>
            <a:chExt cx="6308221" cy="4302109"/>
          </a:xfrm>
        </p:grpSpPr>
        <p:grpSp>
          <p:nvGrpSpPr>
            <p:cNvPr id="8" name="Group 7" title="&quot;&quot;"/>
            <p:cNvGrpSpPr/>
            <p:nvPr/>
          </p:nvGrpSpPr>
          <p:grpSpPr>
            <a:xfrm>
              <a:off x="3962400" y="4877105"/>
              <a:ext cx="4368755" cy="1193673"/>
              <a:chOff x="2553724" y="4639937"/>
              <a:chExt cx="4368755" cy="1193673"/>
            </a:xfrm>
          </p:grpSpPr>
          <p:sp>
            <p:nvSpPr>
              <p:cNvPr id="40" name="Rounded Rectangle 39"/>
              <p:cNvSpPr/>
              <p:nvPr/>
            </p:nvSpPr>
            <p:spPr>
              <a:xfrm>
                <a:off x="2553724" y="4693303"/>
                <a:ext cx="4368755" cy="1086942"/>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data_center_400_clr_7637.png" title="&quot;&quot;"/>
              <p:cNvPicPr>
                <a:picLocks noChangeAspect="1"/>
              </p:cNvPicPr>
              <p:nvPr/>
            </p:nvPicPr>
            <p:blipFill>
              <a:blip r:embed="rId4" cstate="print"/>
              <a:stretch>
                <a:fillRect/>
              </a:stretch>
            </p:blipFill>
            <p:spPr>
              <a:xfrm>
                <a:off x="4508865" y="4639937"/>
                <a:ext cx="1981200" cy="1193673"/>
              </a:xfrm>
              <a:prstGeom prst="rect">
                <a:avLst/>
              </a:prstGeom>
            </p:spPr>
          </p:pic>
          <p:pic>
            <p:nvPicPr>
              <p:cNvPr id="42" name="Picture 41" descr="Division of Communication &amp; Outre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8753" y="4913325"/>
                <a:ext cx="1099725" cy="64689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ight Arrow 8" title="&quot;&quot;"/>
            <p:cNvSpPr/>
            <p:nvPr/>
          </p:nvSpPr>
          <p:spPr>
            <a:xfrm rot="5400000">
              <a:off x="5702857" y="4584448"/>
              <a:ext cx="862486"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title="&quot;&quot;"/>
            <p:cNvGrpSpPr/>
            <p:nvPr/>
          </p:nvGrpSpPr>
          <p:grpSpPr>
            <a:xfrm>
              <a:off x="3962400" y="3581705"/>
              <a:ext cx="4368755" cy="1193673"/>
              <a:chOff x="2641645" y="3187873"/>
              <a:chExt cx="4368755" cy="1193673"/>
            </a:xfrm>
          </p:grpSpPr>
          <p:sp>
            <p:nvSpPr>
              <p:cNvPr id="37" name="Rounded Rectangle 36"/>
              <p:cNvSpPr/>
              <p:nvPr/>
            </p:nvSpPr>
            <p:spPr>
              <a:xfrm>
                <a:off x="2641645" y="3187873"/>
                <a:ext cx="4368755" cy="1086942"/>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title="&quot;&quot;"/>
              <p:cNvPicPr>
                <a:picLocks noChangeAspect="1"/>
              </p:cNvPicPr>
              <p:nvPr/>
            </p:nvPicPr>
            <p:blipFill>
              <a:blip r:embed="rId6" cstate="print">
                <a:extLst>
                  <a:ext uri="{BEBA8EAE-BF5A-486C-A8C5-ECC9F3942E4B}">
                    <a14:imgProps xmlns:a14="http://schemas.microsoft.com/office/drawing/2010/main">
                      <a14:imgLayer r:embed="rId7">
                        <a14:imgEffect>
                          <a14:saturation sat="15000"/>
                        </a14:imgEffect>
                      </a14:imgLayer>
                    </a14:imgProps>
                  </a:ext>
                </a:extLst>
              </a:blip>
              <a:stretch>
                <a:fillRect/>
              </a:stretch>
            </p:blipFill>
            <p:spPr>
              <a:xfrm>
                <a:off x="4895205" y="3187873"/>
                <a:ext cx="1981200" cy="1193673"/>
              </a:xfrm>
              <a:prstGeom prst="rect">
                <a:avLst/>
              </a:prstGeom>
            </p:spPr>
          </p:pic>
          <p:pic>
            <p:nvPicPr>
              <p:cNvPr id="39" name="Picture 38" title="&quot;&quo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8093" y="3399004"/>
                <a:ext cx="2041070" cy="685800"/>
              </a:xfrm>
              <a:prstGeom prst="rect">
                <a:avLst/>
              </a:prstGeom>
            </p:spPr>
          </p:pic>
        </p:grpSp>
        <p:sp>
          <p:nvSpPr>
            <p:cNvPr id="11" name="Right Arrow 10" title="&quot;&quot;"/>
            <p:cNvSpPr/>
            <p:nvPr/>
          </p:nvSpPr>
          <p:spPr>
            <a:xfrm rot="5400000">
              <a:off x="5888922" y="3375352"/>
              <a:ext cx="562315"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title="&quot;&quot;"/>
            <p:cNvSpPr/>
            <p:nvPr/>
          </p:nvSpPr>
          <p:spPr>
            <a:xfrm rot="5400000">
              <a:off x="7654055" y="3380277"/>
              <a:ext cx="562315"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5187684" y="1793583"/>
              <a:ext cx="1872508" cy="1613629"/>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title="&quot;&quot;"/>
            <p:cNvSpPr/>
            <p:nvPr/>
          </p:nvSpPr>
          <p:spPr>
            <a:xfrm rot="5400000">
              <a:off x="4174781" y="3333780"/>
              <a:ext cx="646079"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048000" y="1768669"/>
              <a:ext cx="1872508" cy="1613629"/>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496594" y="2968298"/>
              <a:ext cx="788999" cy="307777"/>
            </a:xfrm>
            <a:prstGeom prst="rect">
              <a:avLst/>
            </a:prstGeom>
            <a:noFill/>
          </p:spPr>
          <p:txBody>
            <a:bodyPr wrap="none" rtlCol="0">
              <a:spAutoFit/>
            </a:bodyPr>
            <a:lstStyle/>
            <a:p>
              <a:r>
                <a:rPr lang="en-US" sz="1400" dirty="0">
                  <a:solidFill>
                    <a:srgbClr val="002060"/>
                  </a:solidFill>
                </a:rPr>
                <a:t>ASSIST</a:t>
              </a:r>
              <a:endParaRPr lang="en-US" dirty="0">
                <a:solidFill>
                  <a:srgbClr val="002060"/>
                </a:solidFill>
              </a:endParaRPr>
            </a:p>
          </p:txBody>
        </p:sp>
        <p:pic>
          <p:nvPicPr>
            <p:cNvPr id="18" name="Picture 17" descr="laptop_custom_screen_11466.png" title="&quot;&quot;"/>
            <p:cNvPicPr>
              <a:picLocks noChangeAspect="1"/>
            </p:cNvPicPr>
            <p:nvPr/>
          </p:nvPicPr>
          <p:blipFill>
            <a:blip r:embed="rId9" cstate="print"/>
            <a:stretch>
              <a:fillRect/>
            </a:stretch>
          </p:blipFill>
          <p:spPr>
            <a:xfrm>
              <a:off x="5221447" y="1936321"/>
              <a:ext cx="1881235" cy="1328152"/>
            </a:xfrm>
            <a:prstGeom prst="rect">
              <a:avLst/>
            </a:prstGeom>
          </p:spPr>
        </p:pic>
        <p:grpSp>
          <p:nvGrpSpPr>
            <p:cNvPr id="19" name="Group 18"/>
            <p:cNvGrpSpPr/>
            <p:nvPr/>
          </p:nvGrpSpPr>
          <p:grpSpPr>
            <a:xfrm>
              <a:off x="3243363" y="1865656"/>
              <a:ext cx="1447483" cy="1297484"/>
              <a:chOff x="607264" y="2166902"/>
              <a:chExt cx="1447483" cy="1297484"/>
            </a:xfrm>
          </p:grpSpPr>
          <p:pic>
            <p:nvPicPr>
              <p:cNvPr id="35" name="Picture 34" descr="computer_monitor_blue_screen_400_clr_3985.png" title="&quot;&quot;"/>
              <p:cNvPicPr>
                <a:picLocks noChangeAspect="1"/>
              </p:cNvPicPr>
              <p:nvPr/>
            </p:nvPicPr>
            <p:blipFill>
              <a:blip r:embed="rId10" cstate="print"/>
              <a:stretch>
                <a:fillRect/>
              </a:stretch>
            </p:blipFill>
            <p:spPr>
              <a:xfrm>
                <a:off x="607264" y="2166902"/>
                <a:ext cx="1447483" cy="1297484"/>
              </a:xfrm>
              <a:prstGeom prst="rect">
                <a:avLst/>
              </a:prstGeom>
            </p:spPr>
          </p:pic>
          <p:pic>
            <p:nvPicPr>
              <p:cNvPr id="36" name="Picture 2" title="Monitor with ASSIST scree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9540" y="2240816"/>
                <a:ext cx="1073770" cy="750736"/>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5368255" y="2975408"/>
              <a:ext cx="1625766" cy="307777"/>
            </a:xfrm>
            <a:prstGeom prst="rect">
              <a:avLst/>
            </a:prstGeom>
            <a:noFill/>
          </p:spPr>
          <p:txBody>
            <a:bodyPr wrap="none" rtlCol="0">
              <a:spAutoFit/>
            </a:bodyPr>
            <a:lstStyle/>
            <a:p>
              <a:r>
                <a:rPr lang="en-US" sz="1400" dirty="0">
                  <a:solidFill>
                    <a:srgbClr val="002060"/>
                  </a:solidFill>
                </a:rPr>
                <a:t>System-to-System</a:t>
              </a:r>
              <a:endParaRPr lang="en-US" dirty="0">
                <a:solidFill>
                  <a:srgbClr val="002060"/>
                </a:solidFill>
              </a:endParaRPr>
            </a:p>
          </p:txBody>
        </p:sp>
        <p:sp>
          <p:nvSpPr>
            <p:cNvPr id="22" name="Rounded Rectangle 21"/>
            <p:cNvSpPr/>
            <p:nvPr/>
          </p:nvSpPr>
          <p:spPr>
            <a:xfrm>
              <a:off x="7421515" y="1816286"/>
              <a:ext cx="1872508" cy="1613629"/>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826213" y="3012104"/>
              <a:ext cx="1077474" cy="307777"/>
            </a:xfrm>
            <a:prstGeom prst="rect">
              <a:avLst/>
            </a:prstGeom>
            <a:noFill/>
          </p:spPr>
          <p:txBody>
            <a:bodyPr wrap="none" rtlCol="0">
              <a:spAutoFit/>
            </a:bodyPr>
            <a:lstStyle/>
            <a:p>
              <a:r>
                <a:rPr lang="en-US" sz="1400" dirty="0">
                  <a:solidFill>
                    <a:srgbClr val="002060"/>
                  </a:solidFill>
                </a:rPr>
                <a:t>Workspace</a:t>
              </a:r>
              <a:endParaRPr lang="en-US" dirty="0">
                <a:solidFill>
                  <a:srgbClr val="002060"/>
                </a:solidFill>
              </a:endParaRPr>
            </a:p>
          </p:txBody>
        </p:sp>
        <p:grpSp>
          <p:nvGrpSpPr>
            <p:cNvPr id="28" name="Group 27"/>
            <p:cNvGrpSpPr/>
            <p:nvPr/>
          </p:nvGrpSpPr>
          <p:grpSpPr>
            <a:xfrm>
              <a:off x="7446636" y="1870929"/>
              <a:ext cx="1909585" cy="1312840"/>
              <a:chOff x="4862483" y="2175424"/>
              <a:chExt cx="1909585" cy="1312840"/>
            </a:xfrm>
          </p:grpSpPr>
          <p:pic>
            <p:nvPicPr>
              <p:cNvPr id="29" name="Picture 28" title="&quot;&quot;"/>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2483" y="2175424"/>
                <a:ext cx="1909585" cy="1312840"/>
              </a:xfrm>
              <a:prstGeom prst="rect">
                <a:avLst/>
              </a:prstGeom>
            </p:spPr>
          </p:pic>
          <p:pic>
            <p:nvPicPr>
              <p:cNvPr id="30" name="Picture 29" title="workspace screenshot"/>
              <p:cNvPicPr>
                <a:picLocks noChangeAspect="1"/>
              </p:cNvPicPr>
              <p:nvPr/>
            </p:nvPicPr>
            <p:blipFill>
              <a:blip r:embed="rId13"/>
              <a:stretch>
                <a:fillRect/>
              </a:stretch>
            </p:blipFill>
            <p:spPr>
              <a:xfrm>
                <a:off x="5280797" y="2259573"/>
                <a:ext cx="1017744" cy="571648"/>
              </a:xfrm>
              <a:prstGeom prst="rect">
                <a:avLst/>
              </a:prstGeom>
            </p:spPr>
          </p:pic>
        </p:grpSp>
      </p:grpSp>
      <p:pic>
        <p:nvPicPr>
          <p:cNvPr id="5" name="Picture 4" descr="Graphic showing content related to Submission Options"/>
          <p:cNvPicPr>
            <a:picLocks noChangeAspect="1"/>
          </p:cNvPicPr>
          <p:nvPr/>
        </p:nvPicPr>
        <p:blipFill>
          <a:blip r:embed="rId14"/>
          <a:stretch>
            <a:fillRect/>
          </a:stretch>
        </p:blipFill>
        <p:spPr>
          <a:xfrm>
            <a:off x="10747753" y="227082"/>
            <a:ext cx="1158162" cy="1538088"/>
          </a:xfrm>
          <a:prstGeom prst="rect">
            <a:avLst/>
          </a:prstGeom>
          <a:ln>
            <a:solidFill>
              <a:srgbClr val="0070C0"/>
            </a:solidFill>
          </a:ln>
        </p:spPr>
      </p:pic>
      <p:sp>
        <p:nvSpPr>
          <p:cNvPr id="46" name="Rounded Rectangular Callout 6" descr="Links to apply in ASSIST and Grants.gov Workspace &#10;(if applicable)&#10;">
            <a:extLst>
              <a:ext uri="{FF2B5EF4-FFF2-40B4-BE49-F238E27FC236}">
                <a16:creationId xmlns:a16="http://schemas.microsoft.com/office/drawing/2014/main" id="{B8BDB1E8-FF16-4B19-A5BE-F614C8824B1B}"/>
              </a:ext>
            </a:extLst>
          </p:cNvPr>
          <p:cNvSpPr/>
          <p:nvPr/>
        </p:nvSpPr>
        <p:spPr>
          <a:xfrm>
            <a:off x="8201913" y="3733843"/>
            <a:ext cx="3909615" cy="2332128"/>
          </a:xfrm>
          <a:prstGeom prst="wedgeRoundRectCallout">
            <a:avLst>
              <a:gd name="adj1" fmla="val -40340"/>
              <a:gd name="adj2" fmla="val -61019"/>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400" dirty="0">
                <a:solidFill>
                  <a:srgbClr val="002060"/>
                </a:solidFill>
              </a:rPr>
              <a:t>Managed by Grants.gov</a:t>
            </a:r>
          </a:p>
          <a:p>
            <a:pPr marL="342900" indent="-342900">
              <a:buFont typeface="Arial" panose="020B0604020202020204" pitchFamily="34" charset="0"/>
              <a:buChar char="•"/>
            </a:pPr>
            <a:r>
              <a:rPr lang="en-US" sz="1400" dirty="0">
                <a:solidFill>
                  <a:srgbClr val="002060"/>
                </a:solidFill>
              </a:rPr>
              <a:t>Requires additional user registrations</a:t>
            </a:r>
          </a:p>
          <a:p>
            <a:pPr marL="342900" indent="-342900">
              <a:buFont typeface="Arial" panose="020B0604020202020204" pitchFamily="34" charset="0"/>
              <a:buChar char="•"/>
            </a:pPr>
            <a:r>
              <a:rPr lang="en-US" sz="1400" dirty="0">
                <a:solidFill>
                  <a:srgbClr val="002060"/>
                </a:solidFill>
              </a:rPr>
              <a:t>No Pre-population from existing profiles</a:t>
            </a:r>
          </a:p>
          <a:p>
            <a:pPr marL="342900" indent="-342900">
              <a:buFont typeface="Arial" panose="020B0604020202020204" pitchFamily="34" charset="0"/>
              <a:buChar char="•"/>
            </a:pPr>
            <a:r>
              <a:rPr lang="en-US" sz="1400" dirty="0">
                <a:solidFill>
                  <a:srgbClr val="002060"/>
                </a:solidFill>
              </a:rPr>
              <a:t>Must track application in multiple systems</a:t>
            </a:r>
          </a:p>
          <a:p>
            <a:pPr marL="342900" indent="-342900">
              <a:buFont typeface="Arial" panose="020B0604020202020204" pitchFamily="34" charset="0"/>
              <a:buChar char="•"/>
            </a:pPr>
            <a:r>
              <a:rPr lang="en-US" sz="1400" dirty="0">
                <a:solidFill>
                  <a:srgbClr val="002060"/>
                </a:solidFill>
              </a:rPr>
              <a:t>Supports all NIH single- project competing applications (no multi-project support)</a:t>
            </a:r>
          </a:p>
        </p:txBody>
      </p:sp>
      <p:graphicFrame>
        <p:nvGraphicFramePr>
          <p:cNvPr id="23" name="Chart 22" descr="Pie chart showing percentage of applications submitted (Sept 2019 to Sept 2020) using the different submission methods&#10;&#10;7% via Workspace&#10;44% via ASSIST&#10;49% via S2S Solution">
            <a:extLst>
              <a:ext uri="{FF2B5EF4-FFF2-40B4-BE49-F238E27FC236}">
                <a16:creationId xmlns:a16="http://schemas.microsoft.com/office/drawing/2014/main" id="{4E99913C-05DF-4360-99F1-2B768ACDD10E}"/>
              </a:ext>
            </a:extLst>
          </p:cNvPr>
          <p:cNvGraphicFramePr/>
          <p:nvPr>
            <p:extLst>
              <p:ext uri="{D42A27DB-BD31-4B8C-83A1-F6EECF244321}">
                <p14:modId xmlns:p14="http://schemas.microsoft.com/office/powerpoint/2010/main" val="1605710085"/>
              </p:ext>
            </p:extLst>
          </p:nvPr>
        </p:nvGraphicFramePr>
        <p:xfrm>
          <a:off x="-7826" y="1283445"/>
          <a:ext cx="4348856" cy="3264734"/>
        </p:xfrm>
        <a:graphic>
          <a:graphicData uri="http://schemas.openxmlformats.org/drawingml/2006/chart">
            <c:chart xmlns:c="http://schemas.openxmlformats.org/drawingml/2006/chart" xmlns:r="http://schemas.openxmlformats.org/officeDocument/2006/relationships" r:id="rId15"/>
          </a:graphicData>
        </a:graphic>
      </p:graphicFrame>
      <p:sp>
        <p:nvSpPr>
          <p:cNvPr id="45" name="Rounded Rectangular Callout 6" descr="Links to apply in ASSIST and Grants.gov Workspace &#10;(if applicable)&#10;">
            <a:extLst>
              <a:ext uri="{FF2B5EF4-FFF2-40B4-BE49-F238E27FC236}">
                <a16:creationId xmlns:a16="http://schemas.microsoft.com/office/drawing/2014/main" id="{17BD84AE-23A8-4BDD-9A06-875AB654A253}"/>
              </a:ext>
            </a:extLst>
          </p:cNvPr>
          <p:cNvSpPr/>
          <p:nvPr/>
        </p:nvSpPr>
        <p:spPr>
          <a:xfrm>
            <a:off x="80473" y="3682534"/>
            <a:ext cx="4267006" cy="2489666"/>
          </a:xfrm>
          <a:prstGeom prst="wedgeRoundRectCallout">
            <a:avLst>
              <a:gd name="adj1" fmla="val 38567"/>
              <a:gd name="adj2" fmla="val -60848"/>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400" dirty="0">
                <a:solidFill>
                  <a:srgbClr val="002060"/>
                </a:solidFill>
              </a:rPr>
              <a:t>Managed by NIH</a:t>
            </a:r>
          </a:p>
          <a:p>
            <a:pPr marL="342900" indent="-342900">
              <a:buFont typeface="Arial" panose="020B0604020202020204" pitchFamily="34" charset="0"/>
              <a:buChar char="•"/>
            </a:pPr>
            <a:r>
              <a:rPr lang="en-US" sz="1400" dirty="0">
                <a:solidFill>
                  <a:srgbClr val="002060"/>
                </a:solidFill>
              </a:rPr>
              <a:t>Leverages eRA Commons accounts</a:t>
            </a:r>
          </a:p>
          <a:p>
            <a:pPr marL="342900" indent="-342900">
              <a:buFont typeface="Arial" panose="020B0604020202020204" pitchFamily="34" charset="0"/>
              <a:buChar char="•"/>
            </a:pPr>
            <a:r>
              <a:rPr lang="en-US" sz="1400" dirty="0">
                <a:solidFill>
                  <a:srgbClr val="002060"/>
                </a:solidFill>
              </a:rPr>
              <a:t>Pre-population from eRA Commons profiles</a:t>
            </a:r>
          </a:p>
          <a:p>
            <a:pPr marL="342900" indent="-342900">
              <a:buFont typeface="Arial" panose="020B0604020202020204" pitchFamily="34" charset="0"/>
              <a:buChar char="•"/>
            </a:pPr>
            <a:r>
              <a:rPr lang="en-US" sz="1400" dirty="0">
                <a:solidFill>
                  <a:srgbClr val="002060"/>
                </a:solidFill>
              </a:rPr>
              <a:t>Track application status in single system</a:t>
            </a:r>
          </a:p>
          <a:p>
            <a:pPr marL="342900" indent="-342900">
              <a:buFont typeface="Arial" panose="020B0604020202020204" pitchFamily="34" charset="0"/>
              <a:buChar char="•"/>
            </a:pPr>
            <a:r>
              <a:rPr lang="en-US" sz="1400" dirty="0">
                <a:solidFill>
                  <a:srgbClr val="002060"/>
                </a:solidFill>
              </a:rPr>
              <a:t>Supports all NIH competing applications</a:t>
            </a:r>
          </a:p>
          <a:p>
            <a:pPr marL="342900" indent="-342900">
              <a:buFont typeface="Arial" panose="020B0604020202020204" pitchFamily="34" charset="0"/>
              <a:buChar char="•"/>
            </a:pPr>
            <a:r>
              <a:rPr lang="en-US" sz="1400" dirty="0">
                <a:solidFill>
                  <a:srgbClr val="002060"/>
                </a:solidFill>
              </a:rPr>
              <a:t>Pull study information from ClinicalTrials.gov</a:t>
            </a:r>
          </a:p>
          <a:p>
            <a:pPr marL="342900" indent="-342900">
              <a:buFont typeface="Arial" panose="020B0604020202020204" pitchFamily="34" charset="0"/>
              <a:buChar char="•"/>
            </a:pPr>
            <a:r>
              <a:rPr lang="en-US" sz="1400" dirty="0">
                <a:solidFill>
                  <a:srgbClr val="002060"/>
                </a:solidFill>
              </a:rPr>
              <a:t>Integrated NIH messaging (tips, system alerts)</a:t>
            </a:r>
          </a:p>
        </p:txBody>
      </p:sp>
    </p:spTree>
    <p:extLst>
      <p:ext uri="{BB962C8B-B14F-4D97-AF65-F5344CB8AC3E}">
        <p14:creationId xmlns:p14="http://schemas.microsoft.com/office/powerpoint/2010/main" val="243388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Graphic spid="23" grpId="0">
        <p:bldAsOne/>
      </p:bldGraphic>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7</a:t>
            </a:fld>
            <a:endParaRPr lang="en-US" dirty="0"/>
          </a:p>
        </p:txBody>
      </p:sp>
      <p:sp>
        <p:nvSpPr>
          <p:cNvPr id="2" name="Title 1"/>
          <p:cNvSpPr>
            <a:spLocks noGrp="1"/>
          </p:cNvSpPr>
          <p:nvPr>
            <p:ph type="title"/>
          </p:nvPr>
        </p:nvSpPr>
        <p:spPr/>
        <p:txBody>
          <a:bodyPr>
            <a:normAutofit/>
          </a:bodyPr>
          <a:lstStyle/>
          <a:p>
            <a:r>
              <a:rPr lang="en-US" dirty="0"/>
              <a:t>Your Application will be…</a:t>
            </a:r>
          </a:p>
        </p:txBody>
      </p:sp>
      <p:sp>
        <p:nvSpPr>
          <p:cNvPr id="3" name="Content Placeholder 2"/>
          <p:cNvSpPr>
            <a:spLocks noGrp="1"/>
          </p:cNvSpPr>
          <p:nvPr>
            <p:ph sz="quarter" idx="13"/>
          </p:nvPr>
        </p:nvSpPr>
        <p:spPr>
          <a:xfrm>
            <a:off x="1825752" y="1524000"/>
            <a:ext cx="8503920" cy="4575048"/>
          </a:xfrm>
        </p:spPr>
        <p:txBody>
          <a:bodyPr/>
          <a:lstStyle/>
          <a:p>
            <a:pPr>
              <a:spcAft>
                <a:spcPts val="600"/>
              </a:spcAft>
            </a:pPr>
            <a:r>
              <a:rPr lang="en-US" sz="2400" dirty="0"/>
              <a:t>Subject to the same registration requirements</a:t>
            </a:r>
          </a:p>
          <a:p>
            <a:pPr>
              <a:spcAft>
                <a:spcPts val="600"/>
              </a:spcAft>
            </a:pPr>
            <a:r>
              <a:rPr lang="en-US" sz="2400" dirty="0"/>
              <a:t>Completed with the same data items</a:t>
            </a:r>
          </a:p>
          <a:p>
            <a:pPr>
              <a:spcAft>
                <a:spcPts val="600"/>
              </a:spcAft>
            </a:pPr>
            <a:r>
              <a:rPr lang="en-US" sz="2400" dirty="0"/>
              <a:t>Routed through Grants.gov</a:t>
            </a:r>
          </a:p>
          <a:p>
            <a:pPr>
              <a:spcAft>
                <a:spcPts val="600"/>
              </a:spcAft>
            </a:pPr>
            <a:r>
              <a:rPr lang="en-US" sz="2400" dirty="0"/>
              <a:t>Validated against the same NIH business rules</a:t>
            </a:r>
          </a:p>
          <a:p>
            <a:pPr>
              <a:spcAft>
                <a:spcPts val="600"/>
              </a:spcAft>
            </a:pPr>
            <a:r>
              <a:rPr lang="en-US" sz="2400" dirty="0"/>
              <a:t>Assembled in a consistent format for review consideration</a:t>
            </a:r>
          </a:p>
          <a:p>
            <a:pPr>
              <a:spcAft>
                <a:spcPts val="600"/>
              </a:spcAft>
            </a:pPr>
            <a:r>
              <a:rPr lang="en-US" sz="2400" dirty="0"/>
              <a:t>Tracked in eRA Commons</a:t>
            </a:r>
          </a:p>
          <a:p>
            <a:endParaRPr lang="en-US" dirty="0"/>
          </a:p>
        </p:txBody>
      </p:sp>
      <p:sp>
        <p:nvSpPr>
          <p:cNvPr id="5" name="TextBox 4"/>
          <p:cNvSpPr txBox="1"/>
          <p:nvPr/>
        </p:nvSpPr>
        <p:spPr>
          <a:xfrm>
            <a:off x="1676401" y="4572000"/>
            <a:ext cx="8816837" cy="600164"/>
          </a:xfrm>
          <a:prstGeom prst="rect">
            <a:avLst/>
          </a:prstGeom>
          <a:noFill/>
        </p:spPr>
        <p:txBody>
          <a:bodyPr wrap="none" rtlCol="0">
            <a:spAutoFit/>
          </a:bodyPr>
          <a:lstStyle/>
          <a:p>
            <a:pPr algn="ctr" eaLnBrk="0" hangingPunct="0"/>
            <a:r>
              <a:rPr lang="en-US" sz="3300" b="1" dirty="0">
                <a:solidFill>
                  <a:schemeClr val="accent3">
                    <a:shade val="75000"/>
                  </a:schemeClr>
                </a:solidFill>
                <a:latin typeface="+mj-lt"/>
                <a:ea typeface="+mj-ea"/>
                <a:cs typeface="+mj-cs"/>
              </a:rPr>
              <a:t>…regardless of submission option used.</a:t>
            </a:r>
          </a:p>
        </p:txBody>
      </p:sp>
      <p:grpSp>
        <p:nvGrpSpPr>
          <p:cNvPr id="11" name="Group 10">
            <a:extLst>
              <a:ext uri="{C183D7F6-B498-43B3-948B-1728B52AA6E4}">
                <adec:decorative xmlns:adec="http://schemas.microsoft.com/office/drawing/2017/decorative" val="1"/>
              </a:ext>
            </a:extLst>
          </p:cNvPr>
          <p:cNvGrpSpPr/>
          <p:nvPr/>
        </p:nvGrpSpPr>
        <p:grpSpPr>
          <a:xfrm>
            <a:off x="8610600" y="1685836"/>
            <a:ext cx="3343275" cy="1663180"/>
            <a:chOff x="4200526" y="5257800"/>
            <a:chExt cx="3800475" cy="1562100"/>
          </a:xfrm>
        </p:grpSpPr>
        <p:pic>
          <p:nvPicPr>
            <p:cNvPr id="7" name="Picture 6" title="sca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6" y="5867400"/>
              <a:ext cx="3800475" cy="952500"/>
            </a:xfrm>
            <a:prstGeom prst="rect">
              <a:avLst/>
            </a:prstGeom>
          </p:spPr>
        </p:pic>
        <p:pic>
          <p:nvPicPr>
            <p:cNvPr id="12" name="Picture 11"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7725" y="5302404"/>
              <a:ext cx="1420876" cy="911158"/>
            </a:xfrm>
            <a:prstGeom prst="rect">
              <a:avLst/>
            </a:prstGeom>
          </p:spPr>
        </p:pic>
        <p:pic>
          <p:nvPicPr>
            <p:cNvPr id="17" name="Picture 16" descr="laptop_custom_screen_11466.png" title="&quot;&quot;"/>
            <p:cNvPicPr>
              <a:picLocks noChangeAspect="1"/>
            </p:cNvPicPr>
            <p:nvPr/>
          </p:nvPicPr>
          <p:blipFill>
            <a:blip r:embed="rId5" cstate="print"/>
            <a:stretch>
              <a:fillRect/>
            </a:stretch>
          </p:blipFill>
          <p:spPr>
            <a:xfrm>
              <a:off x="4448379" y="5410200"/>
              <a:ext cx="1257526" cy="887813"/>
            </a:xfrm>
            <a:prstGeom prst="rect">
              <a:avLst/>
            </a:prstGeom>
          </p:spPr>
        </p:pic>
        <p:grpSp>
          <p:nvGrpSpPr>
            <p:cNvPr id="23" name="Group 22"/>
            <p:cNvGrpSpPr/>
            <p:nvPr/>
          </p:nvGrpSpPr>
          <p:grpSpPr>
            <a:xfrm>
              <a:off x="5547277" y="5257800"/>
              <a:ext cx="1134301" cy="955762"/>
              <a:chOff x="3442461" y="7384877"/>
              <a:chExt cx="2210133" cy="1911523"/>
            </a:xfrm>
          </p:grpSpPr>
          <p:pic>
            <p:nvPicPr>
              <p:cNvPr id="21" name="Picture 20" descr="computer_monitor_blue_screen_400_clr_3985.png" title="&quot;&quot;"/>
              <p:cNvPicPr>
                <a:picLocks noChangeAspect="1"/>
              </p:cNvPicPr>
              <p:nvPr/>
            </p:nvPicPr>
            <p:blipFill>
              <a:blip r:embed="rId6" cstate="print"/>
              <a:stretch>
                <a:fillRect/>
              </a:stretch>
            </p:blipFill>
            <p:spPr>
              <a:xfrm>
                <a:off x="3442461" y="7384877"/>
                <a:ext cx="2210133" cy="1911523"/>
              </a:xfrm>
              <a:prstGeom prst="rect">
                <a:avLst/>
              </a:prstGeom>
            </p:spPr>
          </p:pic>
          <p:pic>
            <p:nvPicPr>
              <p:cNvPr id="22" name="Picture 2" title="Monitor with ASSIST scre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3506" y="7529143"/>
                <a:ext cx="1630494" cy="1154127"/>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17" title="workspace screenshot"/>
            <p:cNvPicPr>
              <a:picLocks noChangeAspect="1"/>
            </p:cNvPicPr>
            <p:nvPr/>
          </p:nvPicPr>
          <p:blipFill>
            <a:blip r:embed="rId8"/>
            <a:stretch>
              <a:fillRect/>
            </a:stretch>
          </p:blipFill>
          <p:spPr>
            <a:xfrm>
              <a:off x="6759523" y="5363287"/>
              <a:ext cx="738557" cy="414834"/>
            </a:xfrm>
            <a:prstGeom prst="rect">
              <a:avLst/>
            </a:prstGeom>
          </p:spPr>
        </p:pic>
      </p:grpSp>
    </p:spTree>
    <p:extLst>
      <p:ext uri="{BB962C8B-B14F-4D97-AF65-F5344CB8AC3E}">
        <p14:creationId xmlns:p14="http://schemas.microsoft.com/office/powerpoint/2010/main" val="128306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09DA34-C217-474C-97AB-94AB644C99F8}"/>
              </a:ext>
            </a:extLst>
          </p:cNvPr>
          <p:cNvSpPr>
            <a:spLocks noGrp="1"/>
          </p:cNvSpPr>
          <p:nvPr>
            <p:ph type="sldNum" sz="quarter" idx="16"/>
          </p:nvPr>
        </p:nvSpPr>
        <p:spPr/>
        <p:txBody>
          <a:bodyPr/>
          <a:lstStyle/>
          <a:p>
            <a:pPr>
              <a:defRPr/>
            </a:pPr>
            <a:fld id="{D535206B-4A4A-47B0-BA21-D142872E963A}" type="slidenum">
              <a:rPr lang="en-US" smtClean="0"/>
              <a:pPr>
                <a:defRPr/>
              </a:pPr>
              <a:t>8</a:t>
            </a:fld>
            <a:endParaRPr lang="en-US" dirty="0"/>
          </a:p>
        </p:txBody>
      </p:sp>
      <p:sp>
        <p:nvSpPr>
          <p:cNvPr id="2" name="Title 1">
            <a:extLst>
              <a:ext uri="{FF2B5EF4-FFF2-40B4-BE49-F238E27FC236}">
                <a16:creationId xmlns:a16="http://schemas.microsoft.com/office/drawing/2014/main" id="{C9C3AE7A-A526-4645-8E5D-1B76A41EB65F}"/>
              </a:ext>
            </a:extLst>
          </p:cNvPr>
          <p:cNvSpPr>
            <a:spLocks noGrp="1"/>
          </p:cNvSpPr>
          <p:nvPr>
            <p:ph type="title"/>
          </p:nvPr>
        </p:nvSpPr>
        <p:spPr/>
        <p:txBody>
          <a:bodyPr/>
          <a:lstStyle/>
          <a:p>
            <a:r>
              <a:rPr lang="en-US" dirty="0"/>
              <a:t>Application Forms</a:t>
            </a:r>
          </a:p>
        </p:txBody>
      </p:sp>
      <p:sp>
        <p:nvSpPr>
          <p:cNvPr id="4" name="Content Placeholder 3">
            <a:extLst>
              <a:ext uri="{FF2B5EF4-FFF2-40B4-BE49-F238E27FC236}">
                <a16:creationId xmlns:a16="http://schemas.microsoft.com/office/drawing/2014/main" id="{E58E63E4-93A2-4937-A379-452ABFC92CE7}"/>
              </a:ext>
            </a:extLst>
          </p:cNvPr>
          <p:cNvSpPr>
            <a:spLocks noGrp="1"/>
          </p:cNvSpPr>
          <p:nvPr>
            <p:ph sz="quarter" idx="13"/>
          </p:nvPr>
        </p:nvSpPr>
        <p:spPr/>
        <p:txBody>
          <a:bodyPr/>
          <a:lstStyle/>
          <a:p>
            <a:pPr>
              <a:spcAft>
                <a:spcPts val="1200"/>
              </a:spcAft>
            </a:pPr>
            <a:r>
              <a:rPr lang="en-US" dirty="0"/>
              <a:t>There is NOT a universal set of application forms that can be downloaded from our form library or websites</a:t>
            </a:r>
          </a:p>
          <a:p>
            <a:pPr>
              <a:spcAft>
                <a:spcPts val="1200"/>
              </a:spcAft>
            </a:pPr>
            <a:r>
              <a:rPr lang="en-US" dirty="0"/>
              <a:t>You must use the application form package attached to your funding opportunity announcement</a:t>
            </a:r>
          </a:p>
          <a:p>
            <a:pPr lvl="1">
              <a:spcAft>
                <a:spcPts val="1200"/>
              </a:spcAft>
            </a:pPr>
            <a:r>
              <a:rPr lang="en-US" dirty="0"/>
              <a:t>Each application form package includes the customized subset of forms supported by NIH which are needed for that opportunity</a:t>
            </a:r>
          </a:p>
          <a:p>
            <a:pPr>
              <a:spcAft>
                <a:spcPts val="1200"/>
              </a:spcAft>
            </a:pPr>
            <a:r>
              <a:rPr lang="en-US" dirty="0"/>
              <a:t>Application forms are accessed using your chosen submission method</a:t>
            </a:r>
          </a:p>
        </p:txBody>
      </p:sp>
    </p:spTree>
    <p:extLst>
      <p:ext uri="{BB962C8B-B14F-4D97-AF65-F5344CB8AC3E}">
        <p14:creationId xmlns:p14="http://schemas.microsoft.com/office/powerpoint/2010/main" val="73509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A70DE3-2F75-431A-9D09-64CA1AB2227F}" type="slidenum">
              <a:rPr lang="en-US" smtClean="0"/>
              <a:pPr>
                <a:defRPr/>
              </a:pPr>
              <a:t>9</a:t>
            </a:fld>
            <a:endParaRPr lang="en-US" dirty="0"/>
          </a:p>
        </p:txBody>
      </p:sp>
      <p:sp>
        <p:nvSpPr>
          <p:cNvPr id="2" name="Title 1"/>
          <p:cNvSpPr>
            <a:spLocks noGrp="1"/>
          </p:cNvSpPr>
          <p:nvPr>
            <p:ph type="title"/>
          </p:nvPr>
        </p:nvSpPr>
        <p:spPr/>
        <p:txBody>
          <a:bodyPr/>
          <a:lstStyle/>
          <a:p>
            <a:r>
              <a:rPr lang="en-US" dirty="0"/>
              <a:t>Now Let’s Talk About the Application Process</a:t>
            </a:r>
          </a:p>
        </p:txBody>
      </p:sp>
      <p:grpSp>
        <p:nvGrpSpPr>
          <p:cNvPr id="3" name="Group 2" descr="1. Find&#10;2. Plan&#10;3. Initiate&#10;4. Build Team&#10;5. Enter Data&#10;6. Finalize&#10;7. Submit&#10;8. Track" title="8 application submission process steps"/>
          <p:cNvGrpSpPr/>
          <p:nvPr/>
        </p:nvGrpSpPr>
        <p:grpSpPr>
          <a:xfrm>
            <a:off x="1676400" y="2590800"/>
            <a:ext cx="8839200" cy="3400424"/>
            <a:chOff x="1676400" y="2771776"/>
            <a:chExt cx="8839200" cy="3400424"/>
          </a:xfrm>
        </p:grpSpPr>
        <p:cxnSp>
          <p:nvCxnSpPr>
            <p:cNvPr id="15" name="Straight Connector 14" title="&quot;&quot;"/>
            <p:cNvCxnSpPr/>
            <p:nvPr/>
          </p:nvCxnSpPr>
          <p:spPr>
            <a:xfrm flipH="1">
              <a:off x="1929380" y="3422729"/>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bwMode="auto">
            <a:xfrm>
              <a:off x="2438400" y="2840070"/>
              <a:ext cx="3276600" cy="3230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None/>
                <a:defRPr sz="1800" kern="1200">
                  <a:solidFill>
                    <a:schemeClr val="tx1">
                      <a:tint val="75000"/>
                    </a:schemeClr>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None/>
                <a:defRPr sz="1600" kern="1200">
                  <a:solidFill>
                    <a:schemeClr val="tx1">
                      <a:tint val="75000"/>
                    </a:schemeClr>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None/>
                <a:defRPr sz="1400" kern="1200">
                  <a:solidFill>
                    <a:schemeClr val="tx1">
                      <a:tint val="75000"/>
                    </a:schemeClr>
                  </a:solidFill>
                  <a:latin typeface="+mn-lt"/>
                  <a:ea typeface="+mn-ea"/>
                  <a:cs typeface="+mn-cs"/>
                </a:defRPr>
              </a:lvl4pPr>
              <a:lvl5pPr marL="1371600" indent="-228600" algn="l" rtl="0" eaLnBrk="0" fontAlgn="base" hangingPunct="0">
                <a:spcBef>
                  <a:spcPct val="20000"/>
                </a:spcBef>
                <a:spcAft>
                  <a:spcPct val="0"/>
                </a:spcAft>
                <a:buClr>
                  <a:srgbClr val="4BACC6"/>
                </a:buClr>
                <a:buNone/>
                <a:defRPr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lgn="l">
                <a:spcBef>
                  <a:spcPts val="0"/>
                </a:spcBef>
                <a:spcAft>
                  <a:spcPts val="4800"/>
                </a:spcAft>
              </a:pPr>
              <a:r>
                <a:rPr lang="en-US" dirty="0"/>
                <a:t>Step 1: Find</a:t>
              </a:r>
            </a:p>
            <a:p>
              <a:pPr marL="0" indent="0" algn="l">
                <a:spcBef>
                  <a:spcPts val="0"/>
                </a:spcBef>
                <a:spcAft>
                  <a:spcPts val="4800"/>
                </a:spcAft>
              </a:pPr>
              <a:r>
                <a:rPr lang="en-US" dirty="0"/>
                <a:t>Step 2: Plan</a:t>
              </a:r>
            </a:p>
            <a:p>
              <a:pPr marL="0" indent="0" algn="l">
                <a:spcBef>
                  <a:spcPts val="0"/>
                </a:spcBef>
                <a:spcAft>
                  <a:spcPts val="4800"/>
                </a:spcAft>
              </a:pPr>
              <a:r>
                <a:rPr lang="en-US" dirty="0"/>
                <a:t>Step 3: Initiate</a:t>
              </a:r>
            </a:p>
            <a:p>
              <a:pPr marL="0" indent="0" algn="l">
                <a:spcBef>
                  <a:spcPts val="0"/>
                </a:spcBef>
                <a:spcAft>
                  <a:spcPts val="4800"/>
                </a:spcAft>
              </a:pPr>
              <a:r>
                <a:rPr lang="en-US" dirty="0"/>
                <a:t>Step 4: Build team</a:t>
              </a:r>
            </a:p>
          </p:txBody>
        </p:sp>
        <p:pic>
          <p:nvPicPr>
            <p:cNvPr id="6" name="Picture 5" title="&quot;&quot;"/>
            <p:cNvPicPr>
              <a:picLocks noChangeAspect="1"/>
            </p:cNvPicPr>
            <p:nvPr/>
          </p:nvPicPr>
          <p:blipFill>
            <a:blip r:embed="rId3"/>
            <a:stretch>
              <a:fillRect/>
            </a:stretch>
          </p:blipFill>
          <p:spPr>
            <a:xfrm>
              <a:off x="1676400" y="2776207"/>
              <a:ext cx="621470" cy="621470"/>
            </a:xfrm>
            <a:prstGeom prst="rect">
              <a:avLst/>
            </a:prstGeom>
          </p:spPr>
        </p:pic>
        <p:pic>
          <p:nvPicPr>
            <p:cNvPr id="7" name="Picture 6" title="&quot;&quot;"/>
            <p:cNvPicPr>
              <a:picLocks noChangeAspect="1"/>
            </p:cNvPicPr>
            <p:nvPr/>
          </p:nvPicPr>
          <p:blipFill>
            <a:blip r:embed="rId4"/>
            <a:stretch>
              <a:fillRect/>
            </a:stretch>
          </p:blipFill>
          <p:spPr>
            <a:xfrm>
              <a:off x="1676400" y="3645187"/>
              <a:ext cx="621470" cy="621470"/>
            </a:xfrm>
            <a:prstGeom prst="rect">
              <a:avLst/>
            </a:prstGeom>
          </p:spPr>
        </p:pic>
        <p:pic>
          <p:nvPicPr>
            <p:cNvPr id="8" name="Picture 7" title="&quot;&quot;"/>
            <p:cNvPicPr>
              <a:picLocks noChangeAspect="1"/>
            </p:cNvPicPr>
            <p:nvPr/>
          </p:nvPicPr>
          <p:blipFill>
            <a:blip r:embed="rId5"/>
            <a:stretch>
              <a:fillRect/>
            </a:stretch>
          </p:blipFill>
          <p:spPr>
            <a:xfrm>
              <a:off x="1676400" y="4514167"/>
              <a:ext cx="621470" cy="621470"/>
            </a:xfrm>
            <a:prstGeom prst="rect">
              <a:avLst/>
            </a:prstGeom>
          </p:spPr>
        </p:pic>
        <p:pic>
          <p:nvPicPr>
            <p:cNvPr id="9" name="Picture 8" title="&quot;&quot;"/>
            <p:cNvPicPr>
              <a:picLocks noChangeAspect="1"/>
            </p:cNvPicPr>
            <p:nvPr/>
          </p:nvPicPr>
          <p:blipFill>
            <a:blip r:embed="rId6"/>
            <a:stretch>
              <a:fillRect/>
            </a:stretch>
          </p:blipFill>
          <p:spPr>
            <a:xfrm>
              <a:off x="1676400" y="5383147"/>
              <a:ext cx="621470" cy="621470"/>
            </a:xfrm>
            <a:prstGeom prst="rect">
              <a:avLst/>
            </a:prstGeom>
          </p:spPr>
        </p:pic>
        <p:pic>
          <p:nvPicPr>
            <p:cNvPr id="10" name="Picture 9" title="&quot;&quot;"/>
            <p:cNvPicPr>
              <a:picLocks noChangeAspect="1"/>
            </p:cNvPicPr>
            <p:nvPr/>
          </p:nvPicPr>
          <p:blipFill>
            <a:blip r:embed="rId7"/>
            <a:stretch>
              <a:fillRect/>
            </a:stretch>
          </p:blipFill>
          <p:spPr>
            <a:xfrm>
              <a:off x="6696761" y="2771776"/>
              <a:ext cx="618439" cy="618439"/>
            </a:xfrm>
            <a:prstGeom prst="rect">
              <a:avLst/>
            </a:prstGeom>
          </p:spPr>
        </p:pic>
        <p:pic>
          <p:nvPicPr>
            <p:cNvPr id="11" name="Picture 10" title="&quot;&quot;"/>
            <p:cNvPicPr>
              <a:picLocks noChangeAspect="1"/>
            </p:cNvPicPr>
            <p:nvPr/>
          </p:nvPicPr>
          <p:blipFill>
            <a:blip r:embed="rId8"/>
            <a:stretch>
              <a:fillRect/>
            </a:stretch>
          </p:blipFill>
          <p:spPr>
            <a:xfrm>
              <a:off x="6693730" y="3641456"/>
              <a:ext cx="621470" cy="621470"/>
            </a:xfrm>
            <a:prstGeom prst="rect">
              <a:avLst/>
            </a:prstGeom>
          </p:spPr>
        </p:pic>
        <p:pic>
          <p:nvPicPr>
            <p:cNvPr id="12" name="Picture 11" title="&quot;&quot;"/>
            <p:cNvPicPr>
              <a:picLocks noChangeAspect="1"/>
            </p:cNvPicPr>
            <p:nvPr/>
          </p:nvPicPr>
          <p:blipFill>
            <a:blip r:embed="rId9"/>
            <a:stretch>
              <a:fillRect/>
            </a:stretch>
          </p:blipFill>
          <p:spPr>
            <a:xfrm>
              <a:off x="6693730" y="4514167"/>
              <a:ext cx="621470" cy="621470"/>
            </a:xfrm>
            <a:prstGeom prst="rect">
              <a:avLst/>
            </a:prstGeom>
          </p:spPr>
        </p:pic>
        <p:pic>
          <p:nvPicPr>
            <p:cNvPr id="13" name="Picture 12" title="&quot;&quot;"/>
            <p:cNvPicPr>
              <a:picLocks noChangeAspect="1"/>
            </p:cNvPicPr>
            <p:nvPr/>
          </p:nvPicPr>
          <p:blipFill>
            <a:blip r:embed="rId10"/>
            <a:stretch>
              <a:fillRect/>
            </a:stretch>
          </p:blipFill>
          <p:spPr>
            <a:xfrm>
              <a:off x="6693730" y="5386878"/>
              <a:ext cx="621470" cy="506271"/>
            </a:xfrm>
            <a:prstGeom prst="rect">
              <a:avLst/>
            </a:prstGeom>
          </p:spPr>
        </p:pic>
        <p:sp>
          <p:nvSpPr>
            <p:cNvPr id="14" name="Content Placeholder 2"/>
            <p:cNvSpPr txBox="1">
              <a:spLocks/>
            </p:cNvSpPr>
            <p:nvPr/>
          </p:nvSpPr>
          <p:spPr bwMode="auto">
            <a:xfrm>
              <a:off x="7349067" y="2867027"/>
              <a:ext cx="3166533" cy="3305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None/>
                <a:defRPr sz="1800" kern="1200">
                  <a:solidFill>
                    <a:schemeClr val="tx1">
                      <a:tint val="75000"/>
                    </a:schemeClr>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None/>
                <a:defRPr sz="1600" kern="1200">
                  <a:solidFill>
                    <a:schemeClr val="tx1">
                      <a:tint val="75000"/>
                    </a:schemeClr>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None/>
                <a:defRPr sz="1400" kern="1200">
                  <a:solidFill>
                    <a:schemeClr val="tx1">
                      <a:tint val="75000"/>
                    </a:schemeClr>
                  </a:solidFill>
                  <a:latin typeface="+mn-lt"/>
                  <a:ea typeface="+mn-ea"/>
                  <a:cs typeface="+mn-cs"/>
                </a:defRPr>
              </a:lvl4pPr>
              <a:lvl5pPr marL="1371600" indent="-228600" algn="l" rtl="0" eaLnBrk="0" fontAlgn="base" hangingPunct="0">
                <a:spcBef>
                  <a:spcPct val="20000"/>
                </a:spcBef>
                <a:spcAft>
                  <a:spcPct val="0"/>
                </a:spcAft>
                <a:buClr>
                  <a:srgbClr val="4BACC6"/>
                </a:buClr>
                <a:buNone/>
                <a:defRPr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lgn="l">
                <a:spcBef>
                  <a:spcPts val="0"/>
                </a:spcBef>
                <a:spcAft>
                  <a:spcPts val="4800"/>
                </a:spcAft>
              </a:pPr>
              <a:r>
                <a:rPr lang="en-US" dirty="0"/>
                <a:t>Step 5: Enter data</a:t>
              </a:r>
            </a:p>
            <a:p>
              <a:pPr marL="0" indent="0" algn="l">
                <a:spcBef>
                  <a:spcPts val="0"/>
                </a:spcBef>
                <a:spcAft>
                  <a:spcPts val="4800"/>
                </a:spcAft>
              </a:pPr>
              <a:r>
                <a:rPr lang="en-US" dirty="0"/>
                <a:t>Step 6: Finalize</a:t>
              </a:r>
            </a:p>
            <a:p>
              <a:pPr marL="0" indent="0" algn="l">
                <a:spcBef>
                  <a:spcPts val="0"/>
                </a:spcBef>
                <a:spcAft>
                  <a:spcPts val="4800"/>
                </a:spcAft>
              </a:pPr>
              <a:r>
                <a:rPr lang="en-US" dirty="0"/>
                <a:t>Step 7: Submit</a:t>
              </a:r>
            </a:p>
            <a:p>
              <a:pPr marL="0" indent="0" algn="l">
                <a:spcBef>
                  <a:spcPts val="0"/>
                </a:spcBef>
                <a:spcAft>
                  <a:spcPts val="4800"/>
                </a:spcAft>
              </a:pPr>
              <a:r>
                <a:rPr lang="en-US" dirty="0"/>
                <a:t>Step 8: Track</a:t>
              </a:r>
            </a:p>
          </p:txBody>
        </p:sp>
        <p:cxnSp>
          <p:nvCxnSpPr>
            <p:cNvPr id="22" name="Straight Connector 21" title="&quot;&quot;"/>
            <p:cNvCxnSpPr/>
            <p:nvPr/>
          </p:nvCxnSpPr>
          <p:spPr>
            <a:xfrm flipH="1">
              <a:off x="1929378" y="4290752"/>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title="&quot;&quot;"/>
            <p:cNvCxnSpPr/>
            <p:nvPr/>
          </p:nvCxnSpPr>
          <p:spPr>
            <a:xfrm flipH="1">
              <a:off x="1929376" y="5158775"/>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title="&quot;&quot;"/>
            <p:cNvCxnSpPr/>
            <p:nvPr/>
          </p:nvCxnSpPr>
          <p:spPr>
            <a:xfrm flipH="1">
              <a:off x="6934200" y="3416654"/>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title="&quot;&quot;"/>
            <p:cNvCxnSpPr/>
            <p:nvPr/>
          </p:nvCxnSpPr>
          <p:spPr>
            <a:xfrm flipH="1">
              <a:off x="6934198" y="4297437"/>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title="&quot;&quot;"/>
            <p:cNvCxnSpPr/>
            <p:nvPr/>
          </p:nvCxnSpPr>
          <p:spPr>
            <a:xfrm flipH="1">
              <a:off x="6934196" y="5178220"/>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30" name="Elbow Connector 29" title="&quot;&quot;"/>
            <p:cNvCxnSpPr/>
            <p:nvPr/>
          </p:nvCxnSpPr>
          <p:spPr>
            <a:xfrm rot="5400000" flipH="1" flipV="1">
              <a:off x="2814097" y="2158850"/>
              <a:ext cx="2951906" cy="4739627"/>
            </a:xfrm>
            <a:prstGeom prst="bentConnector4">
              <a:avLst>
                <a:gd name="adj1" fmla="val -7745"/>
                <a:gd name="adj2" fmla="val 81023"/>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7219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2_without 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3932BB50E0F40A2A420C0FA0699AE" ma:contentTypeVersion="0" ma:contentTypeDescription="Create a new document." ma:contentTypeScope="" ma:versionID="1ba8b3d26b8bb2e7d5ab090592e7f65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F279A0-1B72-4A0F-A7CA-0934D0E5A71E}">
  <ds:schemaRefs>
    <ds:schemaRef ds:uri="http://schemas.microsoft.com/sharepoint/v3/contenttype/forms"/>
  </ds:schemaRefs>
</ds:datastoreItem>
</file>

<file path=customXml/itemProps2.xml><?xml version="1.0" encoding="utf-8"?>
<ds:datastoreItem xmlns:ds="http://schemas.openxmlformats.org/officeDocument/2006/customXml" ds:itemID="{6A469D3A-7851-4BA7-8B5C-CD29CD8AA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57DAA70-C3F4-4123-B315-B54B2E6FBDE6}">
  <ds:schemaRefs>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ProcessDiagram</Template>
  <TotalTime>0</TotalTime>
  <Words>3669</Words>
  <Application>Microsoft Office PowerPoint</Application>
  <PresentationFormat>Widescreen</PresentationFormat>
  <Paragraphs>390</Paragraphs>
  <Slides>33</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Georgia</vt:lpstr>
      <vt:lpstr>Helvetica</vt:lpstr>
      <vt:lpstr>Wingdings</vt:lpstr>
      <vt:lpstr>Wingdings 2</vt:lpstr>
      <vt:lpstr>ProcessDiagram</vt:lpstr>
      <vt:lpstr>2_without arrows</vt:lpstr>
      <vt:lpstr>Ready, Set, Submit!</vt:lpstr>
      <vt:lpstr>NIH Grants and Funding https://grants.nih.gov/ </vt:lpstr>
      <vt:lpstr>How to Apply – Application Guide https://grants.nih.gov/grants/how-to-apply-application-guide.html</vt:lpstr>
      <vt:lpstr>Understand Key Systems &amp; Roles </vt:lpstr>
      <vt:lpstr>Organization Registration</vt:lpstr>
      <vt:lpstr>Application Submission Options</vt:lpstr>
      <vt:lpstr>Your Application will be…</vt:lpstr>
      <vt:lpstr>Application Forms</vt:lpstr>
      <vt:lpstr>Now Let’s Talk About the Application Process</vt:lpstr>
      <vt:lpstr>Step 1: Find an Opportunity of Interest</vt:lpstr>
      <vt:lpstr>Funding Opportunity Announcement (FOA) Text</vt:lpstr>
      <vt:lpstr>FOA Key Dates</vt:lpstr>
      <vt:lpstr>FOA Application and Submission Information</vt:lpstr>
      <vt:lpstr>Step 2: Plan for Your Submission</vt:lpstr>
      <vt:lpstr>Step 3: Initiate Application</vt:lpstr>
      <vt:lpstr>Step 4: Build Your Team</vt:lpstr>
      <vt:lpstr>Step 5: Enter Data https://grants.nih.gov/grants/how-to-apply-application-guide.html </vt:lpstr>
      <vt:lpstr>Application Attachments https://grants.nih.gov/grants/how-to-apply-application-guide/format-and-write/format-attachments.htm</vt:lpstr>
      <vt:lpstr>Step 6: Finalize Your Application</vt:lpstr>
      <vt:lpstr>Step 7: Submit Your Application</vt:lpstr>
      <vt:lpstr>On-time Submission</vt:lpstr>
      <vt:lpstr>Step 8: Track Your Application</vt:lpstr>
      <vt:lpstr>Errors &amp; Warnings</vt:lpstr>
      <vt:lpstr>Correcting Errors Found After Submission https://grants.nih.gov/grants/how-to-apply-application-guide/submission-process/changed-corrected-application.htm </vt:lpstr>
      <vt:lpstr>Application Assembled &amp; Posted in eRA Commons</vt:lpstr>
      <vt:lpstr>Application Viewing Window https://public.era.nih.gov/commons </vt:lpstr>
      <vt:lpstr>Submission Complete!</vt:lpstr>
      <vt:lpstr>Application Checks (Validations)</vt:lpstr>
      <vt:lpstr>Resources</vt:lpstr>
      <vt:lpstr>Help Desks</vt:lpstr>
      <vt:lpstr>Online Resources &amp; Websites</vt:lpstr>
      <vt:lpstr>Stay Connected – Subscribe to Listservs https://era.nih.gov/about-era/get-connected.htm </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Set, Submit! - Application Preparation and Submission</dc:title>
  <dc:subject>Grant application submission</dc:subject>
  <dc:creator/>
  <cp:keywords>Grant Application Submission NIH</cp:keywords>
  <cp:lastModifiedBy/>
  <cp:revision>1</cp:revision>
  <dcterms:created xsi:type="dcterms:W3CDTF">2011-05-13T19:52:12Z</dcterms:created>
  <dcterms:modified xsi:type="dcterms:W3CDTF">2020-10-28T19:38:27Z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0x010100B813932BB50E0F40A2A420C0FA0699AE</vt:lpwstr>
  </property>
</Properties>
</file>