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notesSlides/notesSlide25.xml" ContentType="application/vnd.openxmlformats-officedocument.presentationml.notesSlide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notesSlides/notesSlide2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8.xml" ContentType="application/vnd.openxmlformats-officedocument.presentationml.notesSlide+xml"/>
  <Override PartName="/ppt/tags/tag45.xml" ContentType="application/vnd.openxmlformats-officedocument.presentationml.tags+xml"/>
  <Override PartName="/ppt/notesSlides/notesSlide29.xml" ContentType="application/vnd.openxmlformats-officedocument.presentationml.notesSlide+xml"/>
  <Override PartName="/ppt/tags/tag46.xml" ContentType="application/vnd.openxmlformats-officedocument.presentationml.tags+xml"/>
  <Override PartName="/ppt/notesSlides/notesSlide30.xml" ContentType="application/vnd.openxmlformats-officedocument.presentationml.notesSlide+xml"/>
  <Override PartName="/ppt/tags/tag47.xml" ContentType="application/vnd.openxmlformats-officedocument.presentationml.tags+xml"/>
  <Override PartName="/ppt/notesSlides/notesSlide31.xml" ContentType="application/vnd.openxmlformats-officedocument.presentationml.notesSlide+xml"/>
  <Override PartName="/ppt/tags/tag48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333" r:id="rId5"/>
    <p:sldId id="734" r:id="rId6"/>
    <p:sldId id="267" r:id="rId7"/>
    <p:sldId id="369" r:id="rId8"/>
    <p:sldId id="336" r:id="rId9"/>
    <p:sldId id="735" r:id="rId10"/>
    <p:sldId id="315" r:id="rId11"/>
    <p:sldId id="737" r:id="rId12"/>
    <p:sldId id="719" r:id="rId13"/>
    <p:sldId id="277" r:id="rId14"/>
    <p:sldId id="337" r:id="rId15"/>
    <p:sldId id="339" r:id="rId16"/>
    <p:sldId id="383" r:id="rId17"/>
    <p:sldId id="341" r:id="rId18"/>
    <p:sldId id="720" r:id="rId19"/>
    <p:sldId id="721" r:id="rId20"/>
    <p:sldId id="726" r:id="rId21"/>
    <p:sldId id="348" r:id="rId22"/>
    <p:sldId id="344" r:id="rId23"/>
    <p:sldId id="271" r:id="rId24"/>
    <p:sldId id="736" r:id="rId25"/>
    <p:sldId id="274" r:id="rId26"/>
    <p:sldId id="272" r:id="rId27"/>
    <p:sldId id="722" r:id="rId28"/>
    <p:sldId id="355" r:id="rId29"/>
    <p:sldId id="356" r:id="rId30"/>
    <p:sldId id="358" r:id="rId31"/>
    <p:sldId id="738" r:id="rId32"/>
    <p:sldId id="359" r:id="rId33"/>
    <p:sldId id="381" r:id="rId34"/>
    <p:sldId id="725" r:id="rId35"/>
    <p:sldId id="363" r:id="rId36"/>
    <p:sldId id="365" r:id="rId37"/>
    <p:sldId id="366" r:id="rId38"/>
    <p:sldId id="723" r:id="rId39"/>
    <p:sldId id="733" r:id="rId40"/>
    <p:sldId id="331" r:id="rId41"/>
    <p:sldId id="367" r:id="rId42"/>
    <p:sldId id="352" r:id="rId43"/>
    <p:sldId id="353" r:id="rId44"/>
    <p:sldId id="361" r:id="rId45"/>
    <p:sldId id="362" r:id="rId46"/>
  </p:sldIdLst>
  <p:sldSz cx="12192000" cy="6858000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ita Das" initials="ID" lastIdx="1" clrIdx="0">
    <p:extLst>
      <p:ext uri="{19B8F6BF-5375-455C-9EA6-DF929625EA0E}">
        <p15:presenceInfo xmlns:p15="http://schemas.microsoft.com/office/powerpoint/2012/main" userId="S-1-5-21-3236396418-442755357-2490465116-1003" providerId="AD"/>
      </p:ext>
    </p:extLst>
  </p:cmAuthor>
  <p:cmAuthor id="2" name="Nicole Parker" initials="NP" lastIdx="1" clrIdx="1">
    <p:extLst>
      <p:ext uri="{19B8F6BF-5375-455C-9EA6-DF929625EA0E}">
        <p15:presenceInfo xmlns:p15="http://schemas.microsoft.com/office/powerpoint/2012/main" userId="S-1-5-21-776213821-260158764-2399852039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BB4"/>
    <a:srgbClr val="E8E8E8"/>
    <a:srgbClr val="65666A"/>
    <a:srgbClr val="CC615D"/>
    <a:srgbClr val="89DBFF"/>
    <a:srgbClr val="B48EE0"/>
    <a:srgbClr val="A4E2EC"/>
    <a:srgbClr val="7FCEFF"/>
    <a:srgbClr val="F4F8FB"/>
    <a:srgbClr val="2A4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0" autoAdjust="0"/>
    <p:restoredTop sz="93067" autoAdjust="0"/>
  </p:normalViewPr>
  <p:slideViewPr>
    <p:cSldViewPr snapToGrid="0">
      <p:cViewPr varScale="1">
        <p:scale>
          <a:sx n="82" d="100"/>
          <a:sy n="82" d="100"/>
        </p:scale>
        <p:origin x="114" y="624"/>
      </p:cViewPr>
      <p:guideLst>
        <p:guide orient="horz" pos="3552"/>
        <p:guide pos="4248"/>
      </p:guideLst>
    </p:cSldViewPr>
  </p:slideViewPr>
  <p:outlineViewPr>
    <p:cViewPr>
      <p:scale>
        <a:sx n="33" d="100"/>
        <a:sy n="33" d="100"/>
      </p:scale>
      <p:origin x="0" y="-296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5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40844362654559"/>
          <c:y val="0.18478169361287575"/>
          <c:w val="0.76448013277956672"/>
          <c:h val="0.724499608317736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739-43AA-AF57-8F6B523C3E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739-43AA-AF57-8F6B523C3E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739-43AA-AF57-8F6B523C3E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739-43AA-AF57-8F6B523C3E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739-43AA-AF57-8F6B523C3E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6739-43AA-AF57-8F6B523C3E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739-43AA-AF57-8F6B523C3E2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739-43AA-AF57-8F6B523C3E2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739-43AA-AF57-8F6B523C3E21}"/>
              </c:ext>
            </c:extLst>
          </c:dPt>
          <c:dLbls>
            <c:dLbl>
              <c:idx val="0"/>
              <c:layout>
                <c:manualLayout>
                  <c:x val="1.6460429885697219E-2"/>
                  <c:y val="-2.0308794187618429E-2"/>
                </c:manualLayout>
              </c:layout>
              <c:tx>
                <c:rich>
                  <a:bodyPr/>
                  <a:lstStyle/>
                  <a:p>
                    <a:fld id="{E8F380BA-191D-4E0C-9BB1-8D18502B0BC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sz="2000" baseline="0" dirty="0">
                        <a:solidFill>
                          <a:srgbClr val="126BB4"/>
                        </a:solidFill>
                      </a:rPr>
                      <a:t>10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39-43AA-AF57-8F6B523C3E21}"/>
                </c:ext>
              </c:extLst>
            </c:dLbl>
            <c:dLbl>
              <c:idx val="1"/>
              <c:layout>
                <c:manualLayout>
                  <c:x val="-1.8811919869368272E-2"/>
                  <c:y val="4.7031497771743917E-2"/>
                </c:manualLayout>
              </c:layout>
              <c:tx>
                <c:rich>
                  <a:bodyPr/>
                  <a:lstStyle/>
                  <a:p>
                    <a:fld id="{343430CD-881E-409E-87F9-36E5484DEBFD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sz="2000" baseline="0" dirty="0">
                        <a:solidFill>
                          <a:srgbClr val="126BB4"/>
                        </a:solidFill>
                      </a:rPr>
                      <a:t>8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739-43AA-AF57-8F6B523C3E21}"/>
                </c:ext>
              </c:extLst>
            </c:dLbl>
            <c:dLbl>
              <c:idx val="2"/>
              <c:layout>
                <c:manualLayout>
                  <c:x val="-3.8799584730572031E-2"/>
                  <c:y val="6.270866369565855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3216EA-533F-4E3B-A642-697C5A52AFB7}" type="CATEGORYNAME">
                      <a:rPr lang="en-US" dirty="0"/>
                      <a:pPr>
                        <a:defRPr sz="1600" b="1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sz="2000" baseline="0" dirty="0">
                        <a:solidFill>
                          <a:srgbClr val="126BB4"/>
                        </a:solidFill>
                      </a:rPr>
                      <a:t>7%</a:t>
                    </a:r>
                  </a:p>
                </c:rich>
              </c:tx>
              <c:spPr>
                <a:solidFill>
                  <a:prstClr val="white"/>
                </a:solidFill>
                <a:ln w="38100"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739-43AA-AF57-8F6B523C3E21}"/>
                </c:ext>
              </c:extLst>
            </c:dLbl>
            <c:dLbl>
              <c:idx val="3"/>
              <c:layout>
                <c:manualLayout>
                  <c:x val="-5.9962994583611297E-2"/>
                  <c:y val="8.152126280435613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022A3F-DE6C-4840-9B7C-00EEECB44A74}" type="CATEGORYNAME">
                      <a:rPr lang="en-US"/>
                      <a:pPr>
                        <a:defRPr sz="1600" b="1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B656CC93-3F56-4397-96B3-8BD405A6D7A9}" type="PERCENTAGE">
                      <a:rPr lang="en-US" sz="2000" baseline="0">
                        <a:solidFill>
                          <a:srgbClr val="126BB4"/>
                        </a:solidFill>
                      </a:rPr>
                      <a:pPr>
                        <a:defRPr sz="1600" b="1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 w="38100"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739-43AA-AF57-8F6B523C3E21}"/>
                </c:ext>
              </c:extLst>
            </c:dLbl>
            <c:dLbl>
              <c:idx val="4"/>
              <c:layout>
                <c:manualLayout>
                  <c:x val="-9.993832430601883E-2"/>
                  <c:y val="-3.1354331847829306E-2"/>
                </c:manualLayout>
              </c:layout>
              <c:tx>
                <c:rich>
                  <a:bodyPr/>
                  <a:lstStyle/>
                  <a:p>
                    <a:fld id="{BB3B7AA5-C65A-4168-BFA5-200CAFB271F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sz="2000" baseline="0" dirty="0">
                        <a:solidFill>
                          <a:srgbClr val="126BB4"/>
                        </a:solidFill>
                      </a:rPr>
                      <a:t>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739-43AA-AF57-8F6B523C3E21}"/>
                </c:ext>
              </c:extLst>
            </c:dLbl>
            <c:dLbl>
              <c:idx val="5"/>
              <c:layout>
                <c:manualLayout>
                  <c:x val="-8.7005129395828135E-2"/>
                  <c:y val="-0.12855276057610004"/>
                </c:manualLayout>
              </c:layout>
              <c:tx>
                <c:rich>
                  <a:bodyPr/>
                  <a:lstStyle/>
                  <a:p>
                    <a:fld id="{7B668467-B2F1-4355-A5FE-2DD1DDD0A90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sz="2000" baseline="0" dirty="0">
                        <a:solidFill>
                          <a:srgbClr val="126BB4"/>
                        </a:solidFill>
                      </a:rPr>
                      <a:t>0.9%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739-43AA-AF57-8F6B523C3E21}"/>
                </c:ext>
              </c:extLst>
            </c:dLbl>
            <c:dLbl>
              <c:idx val="6"/>
              <c:layout>
                <c:manualLayout>
                  <c:x val="3.938745722648973E-2"/>
                  <c:y val="-8.02026036376728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1A472E-2660-4139-809F-1330AB84355A}" type="CATEGORYNAME">
                      <a:rPr lang="en-US" dirty="0"/>
                      <a:pPr>
                        <a:defRPr sz="1600" b="1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1E5D1CB1-FCC8-4352-B176-AFAD1280675D}" type="PERCENTAGE">
                      <a:rPr lang="en-US" sz="2000" baseline="0" dirty="0">
                        <a:solidFill>
                          <a:srgbClr val="126BB4"/>
                        </a:solidFill>
                      </a:rPr>
                      <a:pPr>
                        <a:defRPr sz="1600" b="1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 w="38100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475787337170891"/>
                      <c:h val="0.210806425894375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739-43AA-AF57-8F6B523C3E21}"/>
                </c:ext>
              </c:extLst>
            </c:dLbl>
            <c:dLbl>
              <c:idx val="7"/>
              <c:layout>
                <c:manualLayout>
                  <c:x val="0.15990131888963005"/>
                  <c:y val="-7.09103594039768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099B9B-18B9-4F47-BF76-8DCE9ABA54CF}" type="CATEGORYNAME">
                      <a:rPr lang="en-US"/>
                      <a:pPr>
                        <a:defRPr sz="1600" b="1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sz="2000" baseline="0" dirty="0">
                        <a:solidFill>
                          <a:srgbClr val="126BB4"/>
                        </a:solidFill>
                      </a:rPr>
                      <a:t>2.1%</a:t>
                    </a:r>
                  </a:p>
                </c:rich>
              </c:tx>
              <c:spPr>
                <a:solidFill>
                  <a:prstClr val="white"/>
                </a:solidFill>
                <a:ln w="38100"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39-43AA-AF57-8F6B523C3E21}"/>
                </c:ext>
              </c:extLst>
            </c:dLbl>
            <c:dLbl>
              <c:idx val="8"/>
              <c:layout>
                <c:manualLayout>
                  <c:x val="4.0563202218325205E-2"/>
                  <c:y val="6.930484078281540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996174-0E4F-41DC-8684-D5870B9F4B60}" type="CATEGORYNAM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[CATEGORY NAME]</a:t>
                    </a:fld>
                    <a:r>
                      <a:rPr lang="en-US" b="0" baseline="0" dirty="0"/>
                      <a:t>
</a:t>
                    </a:r>
                    <a:r>
                      <a:rPr lang="en-US" sz="2000" b="1" baseline="0" dirty="0">
                        <a:solidFill>
                          <a:srgbClr val="126BB4"/>
                        </a:solidFill>
                      </a:rPr>
                      <a:t>59%</a:t>
                    </a:r>
                  </a:p>
                </c:rich>
              </c:tx>
              <c:spPr>
                <a:solidFill>
                  <a:prstClr val="white"/>
                </a:solidFill>
                <a:ln w="38100"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931865670301479"/>
                      <c:h val="0.207130511301878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739-43AA-AF57-8F6B523C3E21}"/>
                </c:ext>
              </c:extLst>
            </c:dLbl>
            <c:spPr>
              <a:solidFill>
                <a:prstClr val="white"/>
              </a:solidFill>
              <a:ln w="38100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Sheet1!$A$2:$A$10</c:f>
              <c:strCache>
                <c:ptCount val="9"/>
                <c:pt idx="0">
                  <c:v>Internal Research</c:v>
                </c:pt>
                <c:pt idx="1">
                  <c:v>R&amp;D Contracts</c:v>
                </c:pt>
                <c:pt idx="2">
                  <c:v>Research Centers</c:v>
                </c:pt>
                <c:pt idx="3">
                  <c:v>Career Development</c:v>
                </c:pt>
                <c:pt idx="4">
                  <c:v>Other Research</c:v>
                </c:pt>
                <c:pt idx="5">
                  <c:v>All Other</c:v>
                </c:pt>
                <c:pt idx="6">
                  <c:v>Research Mgmt &amp; Support</c:v>
                </c:pt>
                <c:pt idx="7">
                  <c:v>Research Training</c:v>
                </c:pt>
                <c:pt idx="8">
                  <c:v>Research Project Grants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0.11</c:v>
                </c:pt>
                <c:pt idx="1">
                  <c:v>0.09</c:v>
                </c:pt>
                <c:pt idx="2">
                  <c:v>0.08</c:v>
                </c:pt>
                <c:pt idx="3">
                  <c:v>0.02</c:v>
                </c:pt>
                <c:pt idx="4">
                  <c:v>4.2000000000000003E-2</c:v>
                </c:pt>
                <c:pt idx="5">
                  <c:v>3.1E-2</c:v>
                </c:pt>
                <c:pt idx="6">
                  <c:v>0.05</c:v>
                </c:pt>
                <c:pt idx="7">
                  <c:v>0.03</c:v>
                </c:pt>
                <c:pt idx="8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9-43AA-AF57-8F6B523C3E2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researchtraining.nih.gov/programs/training-grants/T32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programs/training-grants/F32" TargetMode="External"/><Relationship Id="rId2" Type="http://schemas.openxmlformats.org/officeDocument/2006/relationships/hyperlink" Target="https://researchtraining.nih.gov/programs/training-grants/F31" TargetMode="External"/><Relationship Id="rId1" Type="http://schemas.openxmlformats.org/officeDocument/2006/relationships/hyperlink" Target="https://researchtraining.nih.gov/programs/training-grants/F30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researchtraining.nih.gov/programs/training-grants/T32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programs/training-grants/F32" TargetMode="External"/><Relationship Id="rId2" Type="http://schemas.openxmlformats.org/officeDocument/2006/relationships/hyperlink" Target="https://researchtraining.nih.gov/programs/training-grants/F31" TargetMode="External"/><Relationship Id="rId1" Type="http://schemas.openxmlformats.org/officeDocument/2006/relationships/hyperlink" Target="https://researchtraining.nih.gov/programs/training-grants/F3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8B052-E9AF-456C-ACB7-B91A92400CB1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5E0DF87-1DED-4F9B-9227-E34A9FC8A1DE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T32 Pre &amp; Postdoctoral </a:t>
          </a:r>
        </a:p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(Check IC specific programs)</a:t>
          </a:r>
        </a:p>
      </dgm:t>
    </dgm:pt>
    <dgm:pt modelId="{54EC3D13-5D01-4F45-A24E-D1360764AA2D}" type="parTrans" cxnId="{89718BF4-26FC-4FF4-AE9A-772A2B48D7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4EA66-E9F4-4A82-8DF7-B796596896BA}" type="sibTrans" cxnId="{89718BF4-26FC-4FF4-AE9A-772A2B48D7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5C89C-D51B-41C6-BC7B-6F7A5640C830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>
              <a:srgbClr val="126BB4"/>
            </a:buClr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Provide a strong foundation in research design, methods &amp; analytic techniques to enhance the trainees’ ability to conceptualize &amp; pursue a research project with increasing independence</a:t>
          </a:r>
        </a:p>
      </dgm:t>
    </dgm:pt>
    <dgm:pt modelId="{C4796581-0A61-4018-8B80-805F90343B5D}" type="parTrans" cxnId="{28B0CF51-C0A7-4660-B2A8-6BB9F9E7DF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EABF3-0FB8-4836-8A31-3373C64B384B}" type="sibTrans" cxnId="{28B0CF51-C0A7-4660-B2A8-6BB9F9E7DF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5EBD3-B042-4FE4-9F27-F8779EB48209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>
              <a:srgbClr val="126BB4"/>
            </a:buClr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Enhance the trainees’ understanding of the health-related sciences &amp; the relationship of their training to health and disease</a:t>
          </a:r>
        </a:p>
      </dgm:t>
    </dgm:pt>
    <dgm:pt modelId="{5451D2E8-81D2-47DC-B9E0-E109C98E8139}" type="parTrans" cxnId="{511A2DA1-A638-42D7-8150-308852440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BEB28-C815-41C9-9F0B-FED2A6CEA695}" type="sibTrans" cxnId="{511A2DA1-A638-42D7-8150-308852440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1C3F9-8650-4ADA-969E-50D1FF04DEFA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T35 &amp; 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Rules for all T awards</a:t>
          </a:r>
        </a:p>
      </dgm:t>
    </dgm:pt>
    <dgm:pt modelId="{5CE13E85-93E3-4568-86DD-2FDD6CB4DFDF}" type="parTrans" cxnId="{0E87FFC1-3840-4069-AC6F-38018E5DE7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635096-80ED-484D-AE4B-2E5ADCED8C92}" type="sibTrans" cxnId="{0E87FFC1-3840-4069-AC6F-38018E5DE7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153D4-CEE0-4CF9-B22E-34BCCCF51AF5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>
              <a:srgbClr val="126BB4"/>
            </a:buClr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T35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- Short-term training programs to provide medical/clinical students with research experience &amp; encourage them to pursue research careers</a:t>
          </a:r>
        </a:p>
      </dgm:t>
    </dgm:pt>
    <dgm:pt modelId="{D1BEA5AE-9C6E-4721-85E6-27F78E10391C}" type="parTrans" cxnId="{501215B1-37A8-4B92-98E4-B3D13E6B2B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1865E-9F79-46A5-9CDE-1A03D6D060AA}" type="sibTrans" cxnId="{501215B1-37A8-4B92-98E4-B3D13E6B2B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9707F-0A92-4027-9A50-BD39EEC0F4C6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Clr>
              <a:srgbClr val="126BB4"/>
            </a:buClr>
            <a:buNone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Learn more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94D0D-7E6B-4D72-8A4A-609509CAF407}" type="parTrans" cxnId="{16793DE8-AC15-4C9D-92E0-44854D8A0049}">
      <dgm:prSet/>
      <dgm:spPr/>
      <dgm:t>
        <a:bodyPr/>
        <a:lstStyle/>
        <a:p>
          <a:endParaRPr lang="en-US"/>
        </a:p>
      </dgm:t>
    </dgm:pt>
    <dgm:pt modelId="{EEE77B9F-29CB-4B98-B008-C3F17F8209C6}" type="sibTrans" cxnId="{16793DE8-AC15-4C9D-92E0-44854D8A0049}">
      <dgm:prSet/>
      <dgm:spPr/>
      <dgm:t>
        <a:bodyPr/>
        <a:lstStyle/>
        <a:p>
          <a:endParaRPr lang="en-US"/>
        </a:p>
      </dgm:t>
    </dgm:pt>
    <dgm:pt modelId="{21E51E6F-B570-3E4F-AB9F-20A16E85A0C0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>
              <a:srgbClr val="126BB4"/>
            </a:buClr>
          </a:pP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All Training grants are restricted to domestic (U.S.) institutions</a:t>
          </a:r>
        </a:p>
      </dgm:t>
    </dgm:pt>
    <dgm:pt modelId="{5E832EFD-1ECC-EC40-A7E5-22567CD2F786}" type="parTrans" cxnId="{44482527-C2C9-CC4A-9ACD-E9F92F3AE2E1}">
      <dgm:prSet/>
      <dgm:spPr/>
      <dgm:t>
        <a:bodyPr/>
        <a:lstStyle/>
        <a:p>
          <a:endParaRPr lang="en-US"/>
        </a:p>
      </dgm:t>
    </dgm:pt>
    <dgm:pt modelId="{35DF55D8-5ECB-1446-B272-5A34A7A7ABBC}" type="sibTrans" cxnId="{44482527-C2C9-CC4A-9ACD-E9F92F3AE2E1}">
      <dgm:prSet/>
      <dgm:spPr/>
      <dgm:t>
        <a:bodyPr/>
        <a:lstStyle/>
        <a:p>
          <a:endParaRPr lang="en-US"/>
        </a:p>
      </dgm:t>
    </dgm:pt>
    <dgm:pt modelId="{56CD2E1A-90F8-F04D-A738-D07B9AF55384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>
              <a:srgbClr val="126BB4"/>
            </a:buClr>
          </a:pP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Trainees must be citizens, non-citizen nationals, or lawfully admitted for permanent residence by the time of appointment</a:t>
          </a:r>
        </a:p>
      </dgm:t>
    </dgm:pt>
    <dgm:pt modelId="{CE0633D2-3D7F-584E-B73F-FE6089E9BA39}" type="parTrans" cxnId="{2B8CDE09-787A-7644-B397-4DF6CBB652A1}">
      <dgm:prSet/>
      <dgm:spPr/>
      <dgm:t>
        <a:bodyPr/>
        <a:lstStyle/>
        <a:p>
          <a:endParaRPr lang="en-US"/>
        </a:p>
      </dgm:t>
    </dgm:pt>
    <dgm:pt modelId="{D8E2CF99-A401-4244-B85D-4AD925473948}" type="sibTrans" cxnId="{2B8CDE09-787A-7644-B397-4DF6CBB652A1}">
      <dgm:prSet/>
      <dgm:spPr/>
      <dgm:t>
        <a:bodyPr/>
        <a:lstStyle/>
        <a:p>
          <a:endParaRPr lang="en-US"/>
        </a:p>
      </dgm:t>
    </dgm:pt>
    <dgm:pt modelId="{38DE58C1-52D6-4476-BD42-226A6BB8CF73}" type="pres">
      <dgm:prSet presAssocID="{75B8B052-E9AF-456C-ACB7-B91A92400CB1}" presName="Name0" presStyleCnt="0">
        <dgm:presLayoutVars>
          <dgm:dir/>
          <dgm:animLvl val="lvl"/>
          <dgm:resizeHandles val="exact"/>
        </dgm:presLayoutVars>
      </dgm:prSet>
      <dgm:spPr/>
    </dgm:pt>
    <dgm:pt modelId="{7F017BE5-FA42-421D-AF5E-65B736217228}" type="pres">
      <dgm:prSet presAssocID="{25E0DF87-1DED-4F9B-9227-E34A9FC8A1DE}" presName="composite" presStyleCnt="0"/>
      <dgm:spPr/>
    </dgm:pt>
    <dgm:pt modelId="{D50B93B2-C962-46C3-8F84-1C045FBC107A}" type="pres">
      <dgm:prSet presAssocID="{25E0DF87-1DED-4F9B-9227-E34A9FC8A1D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9D0BECA-FF22-4EBC-B009-96A0823079F7}" type="pres">
      <dgm:prSet presAssocID="{25E0DF87-1DED-4F9B-9227-E34A9FC8A1DE}" presName="desTx" presStyleLbl="alignAccFollowNode1" presStyleIdx="0" presStyleCnt="2">
        <dgm:presLayoutVars>
          <dgm:bulletEnabled val="1"/>
        </dgm:presLayoutVars>
      </dgm:prSet>
      <dgm:spPr/>
    </dgm:pt>
    <dgm:pt modelId="{72875C8E-61CB-44B0-9BCD-31AC0963E5C7}" type="pres">
      <dgm:prSet presAssocID="{61E4EA66-E9F4-4A82-8DF7-B796596896BA}" presName="space" presStyleCnt="0"/>
      <dgm:spPr/>
    </dgm:pt>
    <dgm:pt modelId="{A056FA2F-58E7-47FB-B655-EB66BE1736AA}" type="pres">
      <dgm:prSet presAssocID="{6801C3F9-8650-4ADA-969E-50D1FF04DEFA}" presName="composite" presStyleCnt="0"/>
      <dgm:spPr/>
    </dgm:pt>
    <dgm:pt modelId="{27ACB824-C223-4600-B8E6-6602BBA76EAF}" type="pres">
      <dgm:prSet presAssocID="{6801C3F9-8650-4ADA-969E-50D1FF04DEFA}" presName="parTx" presStyleLbl="alignNode1" presStyleIdx="1" presStyleCnt="2" custLinFactNeighborY="-1889">
        <dgm:presLayoutVars>
          <dgm:chMax val="0"/>
          <dgm:chPref val="0"/>
          <dgm:bulletEnabled val="1"/>
        </dgm:presLayoutVars>
      </dgm:prSet>
      <dgm:spPr/>
    </dgm:pt>
    <dgm:pt modelId="{341AA3A8-43C5-4EC9-84FC-A9837D82E76B}" type="pres">
      <dgm:prSet presAssocID="{6801C3F9-8650-4ADA-969E-50D1FF04DEFA}" presName="desTx" presStyleLbl="alignAccFollowNode1" presStyleIdx="1" presStyleCnt="2" custLinFactNeighborY="861">
        <dgm:presLayoutVars>
          <dgm:bulletEnabled val="1"/>
        </dgm:presLayoutVars>
      </dgm:prSet>
      <dgm:spPr/>
    </dgm:pt>
  </dgm:ptLst>
  <dgm:cxnLst>
    <dgm:cxn modelId="{910A1604-00C1-D648-8964-3E76318405B7}" type="presOf" srcId="{56CD2E1A-90F8-F04D-A738-D07B9AF55384}" destId="{341AA3A8-43C5-4EC9-84FC-A9837D82E76B}" srcOrd="0" destOrd="2" presId="urn:microsoft.com/office/officeart/2005/8/layout/hList1"/>
    <dgm:cxn modelId="{2B8CDE09-787A-7644-B397-4DF6CBB652A1}" srcId="{6801C3F9-8650-4ADA-969E-50D1FF04DEFA}" destId="{56CD2E1A-90F8-F04D-A738-D07B9AF55384}" srcOrd="2" destOrd="0" parTransId="{CE0633D2-3D7F-584E-B73F-FE6089E9BA39}" sibTransId="{D8E2CF99-A401-4244-B85D-4AD925473948}"/>
    <dgm:cxn modelId="{EF497A26-C4D9-46E7-B459-841592F5F52B}" type="presOf" srcId="{6801C3F9-8650-4ADA-969E-50D1FF04DEFA}" destId="{27ACB824-C223-4600-B8E6-6602BBA76EAF}" srcOrd="0" destOrd="0" presId="urn:microsoft.com/office/officeart/2005/8/layout/hList1"/>
    <dgm:cxn modelId="{44482527-C2C9-CC4A-9ACD-E9F92F3AE2E1}" srcId="{6801C3F9-8650-4ADA-969E-50D1FF04DEFA}" destId="{21E51E6F-B570-3E4F-AB9F-20A16E85A0C0}" srcOrd="1" destOrd="0" parTransId="{5E832EFD-1ECC-EC40-A7E5-22567CD2F786}" sibTransId="{35DF55D8-5ECB-1446-B272-5A34A7A7ABBC}"/>
    <dgm:cxn modelId="{41A97C49-352B-40CE-B5CC-9F23D9C7106F}" type="presOf" srcId="{805153D4-CEE0-4CF9-B22E-34BCCCF51AF5}" destId="{341AA3A8-43C5-4EC9-84FC-A9837D82E76B}" srcOrd="0" destOrd="0" presId="urn:microsoft.com/office/officeart/2005/8/layout/hList1"/>
    <dgm:cxn modelId="{697E296B-BC51-4320-8B6A-3186258058EF}" type="presOf" srcId="{25E0DF87-1DED-4F9B-9227-E34A9FC8A1DE}" destId="{D50B93B2-C962-46C3-8F84-1C045FBC107A}" srcOrd="0" destOrd="0" presId="urn:microsoft.com/office/officeart/2005/8/layout/hList1"/>
    <dgm:cxn modelId="{28B0CF51-C0A7-4660-B2A8-6BB9F9E7DF61}" srcId="{25E0DF87-1DED-4F9B-9227-E34A9FC8A1DE}" destId="{6325C89C-D51B-41C6-BC7B-6F7A5640C830}" srcOrd="0" destOrd="0" parTransId="{C4796581-0A61-4018-8B80-805F90343B5D}" sibTransId="{660EABF3-0FB8-4836-8A31-3373C64B384B}"/>
    <dgm:cxn modelId="{8451E074-412D-1742-8D69-6A8DEF21132F}" type="presOf" srcId="{21E51E6F-B570-3E4F-AB9F-20A16E85A0C0}" destId="{341AA3A8-43C5-4EC9-84FC-A9837D82E76B}" srcOrd="0" destOrd="1" presId="urn:microsoft.com/office/officeart/2005/8/layout/hList1"/>
    <dgm:cxn modelId="{5214C675-A65E-431F-8917-C140E0A70DA5}" type="presOf" srcId="{75B8B052-E9AF-456C-ACB7-B91A92400CB1}" destId="{38DE58C1-52D6-4476-BD42-226A6BB8CF73}" srcOrd="0" destOrd="0" presId="urn:microsoft.com/office/officeart/2005/8/layout/hList1"/>
    <dgm:cxn modelId="{511A2DA1-A638-42D7-8150-308852440338}" srcId="{25E0DF87-1DED-4F9B-9227-E34A9FC8A1DE}" destId="{24D5EBD3-B042-4FE4-9F27-F8779EB48209}" srcOrd="1" destOrd="0" parTransId="{5451D2E8-81D2-47DC-B9E0-E109C98E8139}" sibTransId="{837BEB28-C815-41C9-9F0B-FED2A6CEA695}"/>
    <dgm:cxn modelId="{501215B1-37A8-4B92-98E4-B3D13E6B2B58}" srcId="{6801C3F9-8650-4ADA-969E-50D1FF04DEFA}" destId="{805153D4-CEE0-4CF9-B22E-34BCCCF51AF5}" srcOrd="0" destOrd="0" parTransId="{D1BEA5AE-9C6E-4721-85E6-27F78E10391C}" sibTransId="{6211865E-9F79-46A5-9CDE-1A03D6D060AA}"/>
    <dgm:cxn modelId="{0E87FFC1-3840-4069-AC6F-38018E5DE708}" srcId="{75B8B052-E9AF-456C-ACB7-B91A92400CB1}" destId="{6801C3F9-8650-4ADA-969E-50D1FF04DEFA}" srcOrd="1" destOrd="0" parTransId="{5CE13E85-93E3-4568-86DD-2FDD6CB4DFDF}" sibTransId="{AB635096-80ED-484D-AE4B-2E5ADCED8C92}"/>
    <dgm:cxn modelId="{3D4870E0-484D-470F-9AC8-6ABF314F2A03}" type="presOf" srcId="{24D5EBD3-B042-4FE4-9F27-F8779EB48209}" destId="{39D0BECA-FF22-4EBC-B009-96A0823079F7}" srcOrd="0" destOrd="1" presId="urn:microsoft.com/office/officeart/2005/8/layout/hList1"/>
    <dgm:cxn modelId="{2AD87BE3-CB20-4CA5-9603-9A1EB041D1B8}" type="presOf" srcId="{0B29707F-0A92-4027-9A50-BD39EEC0F4C6}" destId="{39D0BECA-FF22-4EBC-B009-96A0823079F7}" srcOrd="0" destOrd="2" presId="urn:microsoft.com/office/officeart/2005/8/layout/hList1"/>
    <dgm:cxn modelId="{16793DE8-AC15-4C9D-92E0-44854D8A0049}" srcId="{25E0DF87-1DED-4F9B-9227-E34A9FC8A1DE}" destId="{0B29707F-0A92-4027-9A50-BD39EEC0F4C6}" srcOrd="2" destOrd="0" parTransId="{A5694D0D-7E6B-4D72-8A4A-609509CAF407}" sibTransId="{EEE77B9F-29CB-4B98-B008-C3F17F8209C6}"/>
    <dgm:cxn modelId="{89718BF4-26FC-4FF4-AE9A-772A2B48D73D}" srcId="{75B8B052-E9AF-456C-ACB7-B91A92400CB1}" destId="{25E0DF87-1DED-4F9B-9227-E34A9FC8A1DE}" srcOrd="0" destOrd="0" parTransId="{54EC3D13-5D01-4F45-A24E-D1360764AA2D}" sibTransId="{61E4EA66-E9F4-4A82-8DF7-B796596896BA}"/>
    <dgm:cxn modelId="{2B76E2FB-EF7C-4232-8AC6-629E937CDCA8}" type="presOf" srcId="{6325C89C-D51B-41C6-BC7B-6F7A5640C830}" destId="{39D0BECA-FF22-4EBC-B009-96A0823079F7}" srcOrd="0" destOrd="0" presId="urn:microsoft.com/office/officeart/2005/8/layout/hList1"/>
    <dgm:cxn modelId="{A597BCE2-645E-4F6E-9B57-009BC1C10304}" type="presParOf" srcId="{38DE58C1-52D6-4476-BD42-226A6BB8CF73}" destId="{7F017BE5-FA42-421D-AF5E-65B736217228}" srcOrd="0" destOrd="0" presId="urn:microsoft.com/office/officeart/2005/8/layout/hList1"/>
    <dgm:cxn modelId="{7B906C8A-1243-4C39-94E0-2407C0CFB6FE}" type="presParOf" srcId="{7F017BE5-FA42-421D-AF5E-65B736217228}" destId="{D50B93B2-C962-46C3-8F84-1C045FBC107A}" srcOrd="0" destOrd="0" presId="urn:microsoft.com/office/officeart/2005/8/layout/hList1"/>
    <dgm:cxn modelId="{F5ECA77E-9467-4388-8585-7D6EA123FD56}" type="presParOf" srcId="{7F017BE5-FA42-421D-AF5E-65B736217228}" destId="{39D0BECA-FF22-4EBC-B009-96A0823079F7}" srcOrd="1" destOrd="0" presId="urn:microsoft.com/office/officeart/2005/8/layout/hList1"/>
    <dgm:cxn modelId="{B5328502-8FF9-494F-81F9-DDD581867BC9}" type="presParOf" srcId="{38DE58C1-52D6-4476-BD42-226A6BB8CF73}" destId="{72875C8E-61CB-44B0-9BCD-31AC0963E5C7}" srcOrd="1" destOrd="0" presId="urn:microsoft.com/office/officeart/2005/8/layout/hList1"/>
    <dgm:cxn modelId="{18B5C8AA-0798-4491-AA8E-425F1E08533E}" type="presParOf" srcId="{38DE58C1-52D6-4476-BD42-226A6BB8CF73}" destId="{A056FA2F-58E7-47FB-B655-EB66BE1736AA}" srcOrd="2" destOrd="0" presId="urn:microsoft.com/office/officeart/2005/8/layout/hList1"/>
    <dgm:cxn modelId="{D54F3A90-50D9-4137-A887-EFEE499776FF}" type="presParOf" srcId="{A056FA2F-58E7-47FB-B655-EB66BE1736AA}" destId="{27ACB824-C223-4600-B8E6-6602BBA76EAF}" srcOrd="0" destOrd="0" presId="urn:microsoft.com/office/officeart/2005/8/layout/hList1"/>
    <dgm:cxn modelId="{53CDDC8C-C7A9-4245-A1A9-8B7745E2BE8B}" type="presParOf" srcId="{A056FA2F-58E7-47FB-B655-EB66BE1736AA}" destId="{341AA3A8-43C5-4EC9-84FC-A9837D82E7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2BB97-23BE-4553-ACE6-2AC8C25B1BDE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08F7AB-8D65-468F-9DF2-95DC6B5A2570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F30 Predoc</a:t>
          </a:r>
        </a:p>
      </dgm:t>
    </dgm:pt>
    <dgm:pt modelId="{8E436D6E-FC89-43D2-B943-69BCDFFB6676}" type="parTrans" cxnId="{6CADDE15-89F0-4FCC-92B1-150CD59E0F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1A167-326D-46BF-A937-9586653149D4}" type="sibTrans" cxnId="{6CADDE15-89F0-4FCC-92B1-150CD59E0F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12F7FE-0FCB-4BDE-B34E-1275643A4F59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Support predocs during clinical &amp; graduate training leading to a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combined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doctoral degree (e.g., MD/PhD, DDS/PhD, DVM/PhD,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AuD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PhD,DO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/PhD)</a:t>
          </a:r>
        </a:p>
      </dgm:t>
    </dgm:pt>
    <dgm:pt modelId="{55D472D4-3E92-4303-AC26-DC6E725C0DCD}" type="parTrans" cxnId="{0D7A8A18-0768-468A-9B2B-8342DF16D49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F0EAF-4228-439D-A48F-CF62D5E65620}" type="sibTrans" cxnId="{0D7A8A18-0768-468A-9B2B-8342DF16D49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6FBDB-9883-432E-AB67-A5B50EB847E5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Enrolled in a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dual degree clinical program no more than 48 months prior to initial application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&amp; must have identified a dissertation project &amp; sponsor</a:t>
          </a:r>
        </a:p>
      </dgm:t>
    </dgm:pt>
    <dgm:pt modelId="{195FAB3F-853C-4E8E-AD7E-25834F35406D}" type="parTrans" cxnId="{9D54B2A9-1D25-4D12-81C3-545CF2CC3B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64350-80CF-480E-8452-11D40F39E714}" type="sibTrans" cxnId="{9D54B2A9-1D25-4D12-81C3-545CF2CC3B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0EFAC-082B-4C8E-B366-65BD22484BA8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F31 Predoc</a:t>
          </a:r>
        </a:p>
      </dgm:t>
    </dgm:pt>
    <dgm:pt modelId="{31517560-C04E-4916-B3B6-F2E1F3D1FD87}" type="parTrans" cxnId="{DFA17CE0-1751-4404-B68A-CE8DB2EA35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450BA-9B8B-46CF-A566-2E774E626C3F}" type="sibTrans" cxnId="{DFA17CE0-1751-4404-B68A-CE8DB2EA35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EFCA7-62C3-4C06-BF7C-EDF3D16785F2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F31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supports doctoral research candidates who have identified a mentor &amp; will be performing dissertation research</a:t>
          </a:r>
        </a:p>
      </dgm:t>
    </dgm:pt>
    <dgm:pt modelId="{FA9CD382-169D-4E77-9019-82945E53DBD8}" type="parTrans" cxnId="{E3F54F95-145C-4237-BE9D-302EB2E2EE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60F602-D1D1-4A0F-BE39-1903CFA4EF18}" type="sibTrans" cxnId="{E3F54F95-145C-4237-BE9D-302EB2E2EE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EC069-8716-4EB0-89FB-0A2BFD02820D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F32 Postdoc</a:t>
          </a:r>
        </a:p>
      </dgm:t>
    </dgm:pt>
    <dgm:pt modelId="{7E32A75C-AA0A-4EC6-A259-7C460FE8F3EA}" type="parTrans" cxnId="{0A7C16F7-1D24-461D-962A-C44D780394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DD8D1-437A-4391-8B0C-777E72FC451E}" type="sibTrans" cxnId="{0A7C16F7-1D24-461D-962A-C44D780394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69520-7ADE-4512-887B-2D2393C4D5AC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Supports mentored postdoctoral training under the guidance of a faculty sponsor</a:t>
          </a:r>
        </a:p>
      </dgm:t>
    </dgm:pt>
    <dgm:pt modelId="{F4101D83-A403-4ABD-829D-B9453B39777B}" type="parTrans" cxnId="{6AFFF163-83A0-4925-987B-2472A84E87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0079C-EC0B-4D22-837D-C334ABD4B72C}" type="sibTrans" cxnId="{6AFFF163-83A0-4925-987B-2472A84E87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9D4DE-4BB4-4D66-AD6E-3D337F42A1D0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Fellows must have a research or clinical doctoral degree from an accredited US or foreign institution</a:t>
          </a:r>
        </a:p>
      </dgm:t>
    </dgm:pt>
    <dgm:pt modelId="{CE307BBC-AB1D-42B0-83D7-DC7155A1B261}" type="parTrans" cxnId="{F7623690-F187-4403-8D0C-49A4E7C0A3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3F1B2-B3C0-4E8E-B2BB-284D86055D7B}" type="sibTrans" cxnId="{F7623690-F187-4403-8D0C-49A4E7C0A3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CAF45-3BE3-441F-AB03-0C88E6BDC8D0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At least 50% of the award period must be devoted to full-time graduate research training leading to the research doctoral degree</a:t>
          </a:r>
        </a:p>
      </dgm:t>
    </dgm:pt>
    <dgm:pt modelId="{28BF2A88-FC33-4724-8090-A9540038A609}" type="parTrans" cxnId="{AFE07C29-F2AC-4442-A13B-2BF43B6E757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4F9F9-AE2C-4377-B084-FBA06ADF8B14}" type="sibTrans" cxnId="{AFE07C29-F2AC-4442-A13B-2BF43B6E757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1A1E8-1919-4F5D-ADBE-D150448A722B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Diversity F31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supports individuals from diverse groups under-represented in the biomedical or behavioral sciences</a:t>
          </a:r>
        </a:p>
      </dgm:t>
    </dgm:pt>
    <dgm:pt modelId="{B3534C28-3481-4303-A235-ED7ED3AB63FC}" type="parTrans" cxnId="{66A3A9FC-7F1A-4CC7-9C37-F68C0935D7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AC30B-CDFA-46FA-9A80-7E72BABE63C5}" type="sibTrans" cxnId="{66A3A9FC-7F1A-4CC7-9C37-F68C0935D7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7C1FA-A889-4AB0-B71A-3DDAF8CECD90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Integrated program of research &amp; mentored training to enhance potential to develop into an independent researcher</a:t>
          </a:r>
        </a:p>
      </dgm:t>
    </dgm:pt>
    <dgm:pt modelId="{BE4964E0-B06D-433D-BC61-CE87E8A3E63D}" type="parTrans" cxnId="{8EF38926-6AE8-4395-99A1-921F6C86B8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B52C6-02CD-41DC-BB4C-E0F97D70E70F}" type="sibTrans" cxnId="{8EF38926-6AE8-4395-99A1-921F6C86B8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A0DED-AD85-4221-9273-7955A9C5A351}">
      <dgm:prSet phldrT="[Text]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Clr>
              <a:srgbClr val="126BB4"/>
            </a:buCl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Learn more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6482D-B245-4695-A727-6EE212460E27}" type="parTrans" cxnId="{9C9500BB-826A-4C2B-AB44-ADF96C7A2473}">
      <dgm:prSet/>
      <dgm:spPr/>
      <dgm:t>
        <a:bodyPr/>
        <a:lstStyle/>
        <a:p>
          <a:endParaRPr lang="en-US"/>
        </a:p>
      </dgm:t>
    </dgm:pt>
    <dgm:pt modelId="{B0647ACF-CF13-4B5B-A767-145513C9F1D6}" type="sibTrans" cxnId="{9C9500BB-826A-4C2B-AB44-ADF96C7A2473}">
      <dgm:prSet/>
      <dgm:spPr/>
      <dgm:t>
        <a:bodyPr/>
        <a:lstStyle/>
        <a:p>
          <a:endParaRPr lang="en-US"/>
        </a:p>
      </dgm:t>
    </dgm:pt>
    <dgm:pt modelId="{2F89B768-48C3-4D8A-BEC5-2DEF347BF317}">
      <dgm:prSet phldrT="[Text]"/>
      <dgm:spPr/>
      <dgm:t>
        <a:bodyPr/>
        <a:lstStyle/>
        <a:p>
          <a:pPr algn="ctr">
            <a:spcAft>
              <a:spcPct val="15000"/>
            </a:spcAft>
            <a:buClr>
              <a:srgbClr val="126BB4"/>
            </a:buCl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Learn more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59613-E1A7-4C12-9F6A-CC948B81BD47}" type="parTrans" cxnId="{C12E1B3A-3723-4DDB-A6E4-C80C8A38DA37}">
      <dgm:prSet/>
      <dgm:spPr/>
      <dgm:t>
        <a:bodyPr/>
        <a:lstStyle/>
        <a:p>
          <a:endParaRPr lang="en-US"/>
        </a:p>
      </dgm:t>
    </dgm:pt>
    <dgm:pt modelId="{57BF6784-4665-4B39-92A0-1E5E0152FE54}" type="sibTrans" cxnId="{C12E1B3A-3723-4DDB-A6E4-C80C8A38DA37}">
      <dgm:prSet/>
      <dgm:spPr/>
      <dgm:t>
        <a:bodyPr/>
        <a:lstStyle/>
        <a:p>
          <a:endParaRPr lang="en-US"/>
        </a:p>
      </dgm:t>
    </dgm:pt>
    <dgm:pt modelId="{12C379D6-63AB-46A9-8708-EE2E3D412360}">
      <dgm:prSet phldrT="[Text]"/>
      <dgm:spPr/>
      <dgm:t>
        <a:bodyPr/>
        <a:lstStyle/>
        <a:p>
          <a:pPr algn="ctr">
            <a:spcAft>
              <a:spcPct val="15000"/>
            </a:spcAft>
            <a:buClr>
              <a:srgbClr val="126BB4"/>
            </a:buCl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Learn more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E7A73-7DCA-4E98-A544-2675506ADCEF}" type="parTrans" cxnId="{5A74E5AD-78B7-45A7-8882-8BABB28B9977}">
      <dgm:prSet/>
      <dgm:spPr/>
      <dgm:t>
        <a:bodyPr/>
        <a:lstStyle/>
        <a:p>
          <a:endParaRPr lang="en-US"/>
        </a:p>
      </dgm:t>
    </dgm:pt>
    <dgm:pt modelId="{8A10DB92-8FA1-46CA-A2E3-8717C016B38D}" type="sibTrans" cxnId="{5A74E5AD-78B7-45A7-8882-8BABB28B9977}">
      <dgm:prSet/>
      <dgm:spPr/>
      <dgm:t>
        <a:bodyPr/>
        <a:lstStyle/>
        <a:p>
          <a:endParaRPr lang="en-US"/>
        </a:p>
      </dgm:t>
    </dgm:pt>
    <dgm:pt modelId="{5D9E1281-3DDB-5C45-9836-044B9A6C52A5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B8163-CB71-0041-BFE1-F9478E2DD735}" type="parTrans" cxnId="{F227D691-0FE1-294E-ABCC-15F87C9DCD99}">
      <dgm:prSet/>
      <dgm:spPr/>
      <dgm:t>
        <a:bodyPr/>
        <a:lstStyle/>
        <a:p>
          <a:endParaRPr lang="en-US"/>
        </a:p>
      </dgm:t>
    </dgm:pt>
    <dgm:pt modelId="{FB3D07A2-50E0-A247-AEB5-A36C5F817F0B}" type="sibTrans" cxnId="{F227D691-0FE1-294E-ABCC-15F87C9DCD99}">
      <dgm:prSet/>
      <dgm:spPr/>
      <dgm:t>
        <a:bodyPr/>
        <a:lstStyle/>
        <a:p>
          <a:endParaRPr lang="en-US"/>
        </a:p>
      </dgm:t>
    </dgm:pt>
    <dgm:pt modelId="{4BC22A4A-CECF-664C-B88D-2DE1D86D69B3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All IC except FIC &amp; NCATS support the diversity F31</a:t>
          </a:r>
        </a:p>
      </dgm:t>
    </dgm:pt>
    <dgm:pt modelId="{60ED6929-1CF2-B846-AC21-1F1333ADEF89}" type="parTrans" cxnId="{8AEF0E14-158E-BE41-8590-4E6300F0783F}">
      <dgm:prSet/>
      <dgm:spPr/>
      <dgm:t>
        <a:bodyPr/>
        <a:lstStyle/>
        <a:p>
          <a:endParaRPr lang="en-US"/>
        </a:p>
      </dgm:t>
    </dgm:pt>
    <dgm:pt modelId="{6D5FFB29-23C1-8649-B988-D5BCC615F028}" type="sibTrans" cxnId="{8AEF0E14-158E-BE41-8590-4E6300F0783F}">
      <dgm:prSet/>
      <dgm:spPr/>
      <dgm:t>
        <a:bodyPr/>
        <a:lstStyle/>
        <a:p>
          <a:endParaRPr lang="en-US"/>
        </a:p>
      </dgm:t>
    </dgm:pt>
    <dgm:pt modelId="{DBB65861-50C9-F946-B8DC-68C6771D4DC4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Typical time to apply for an F31 is when a thesis proposal has been approved</a:t>
          </a:r>
        </a:p>
      </dgm:t>
    </dgm:pt>
    <dgm:pt modelId="{AD53960F-BC90-3746-BF9D-D80BB7A07803}" type="parTrans" cxnId="{17B38B6C-C081-5E46-8265-F33D68ACFA19}">
      <dgm:prSet/>
      <dgm:spPr/>
      <dgm:t>
        <a:bodyPr/>
        <a:lstStyle/>
        <a:p>
          <a:endParaRPr lang="en-US"/>
        </a:p>
      </dgm:t>
    </dgm:pt>
    <dgm:pt modelId="{0DCE52AE-D7D9-544B-9D09-330662012681}" type="sibTrans" cxnId="{17B38B6C-C081-5E46-8265-F33D68ACFA19}">
      <dgm:prSet/>
      <dgm:spPr/>
      <dgm:t>
        <a:bodyPr/>
        <a:lstStyle/>
        <a:p>
          <a:endParaRPr lang="en-US"/>
        </a:p>
      </dgm:t>
    </dgm:pt>
    <dgm:pt modelId="{98E4A874-8A35-8D4D-A3E3-885551C01B6A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All IC except NIGMS, NIBIB, Fogarty International Center (FIC) &amp; NCATS support the F31.</a:t>
          </a:r>
        </a:p>
      </dgm:t>
    </dgm:pt>
    <dgm:pt modelId="{50D6DE3E-1F04-3845-A0FD-5F6EE5CB9E03}" type="parTrans" cxnId="{05325B6B-FE3E-0942-87F6-F8CDFA737CF0}">
      <dgm:prSet/>
      <dgm:spPr/>
      <dgm:t>
        <a:bodyPr/>
        <a:lstStyle/>
        <a:p>
          <a:endParaRPr lang="en-US"/>
        </a:p>
      </dgm:t>
    </dgm:pt>
    <dgm:pt modelId="{3F9D2A9A-FF92-8F4D-818C-87CE57161BFA}" type="sibTrans" cxnId="{05325B6B-FE3E-0942-87F6-F8CDFA737CF0}">
      <dgm:prSet/>
      <dgm:spPr/>
      <dgm:t>
        <a:bodyPr/>
        <a:lstStyle/>
        <a:p>
          <a:endParaRPr lang="en-US"/>
        </a:p>
      </dgm:t>
    </dgm:pt>
    <dgm:pt modelId="{E03DB73A-057E-4049-9EED-6C1BE99C5C13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All IC except NINDS, NLM, NCATS/ORIP &amp; Fogarty support the parent F32.  </a:t>
          </a:r>
        </a:p>
      </dgm:t>
    </dgm:pt>
    <dgm:pt modelId="{9C082CAF-6DF5-DD4C-B22D-D0BD96E217ED}" type="parTrans" cxnId="{EE697918-CA67-9848-99EF-6E8248AC1BE4}">
      <dgm:prSet/>
      <dgm:spPr/>
      <dgm:t>
        <a:bodyPr/>
        <a:lstStyle/>
        <a:p>
          <a:endParaRPr lang="en-US"/>
        </a:p>
      </dgm:t>
    </dgm:pt>
    <dgm:pt modelId="{A7803F32-53A6-D347-BA98-2F0819F4498B}" type="sibTrans" cxnId="{EE697918-CA67-9848-99EF-6E8248AC1BE4}">
      <dgm:prSet/>
      <dgm:spPr/>
      <dgm:t>
        <a:bodyPr/>
        <a:lstStyle/>
        <a:p>
          <a:endParaRPr lang="en-US"/>
        </a:p>
      </dgm:t>
    </dgm:pt>
    <dgm:pt modelId="{D87E2D0F-F3FC-044B-8750-BB4ACF400B58}">
      <dgm:prSet phldrT="[Text]"/>
      <dgm:spPr/>
      <dgm:t>
        <a:bodyPr/>
        <a:lstStyle/>
        <a:p>
          <a:pPr algn="l">
            <a:spcAft>
              <a:spcPts val="600"/>
            </a:spcAft>
            <a:buClr>
              <a:srgbClr val="126BB4"/>
            </a:buClr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Currently limited to total of 3 years but extensions can be requested</a:t>
          </a:r>
        </a:p>
      </dgm:t>
    </dgm:pt>
    <dgm:pt modelId="{611DB424-114C-6C4D-B9BA-02DE337EF650}" type="parTrans" cxnId="{AB9D0269-BF55-734A-B54A-EEAD68169033}">
      <dgm:prSet/>
      <dgm:spPr/>
      <dgm:t>
        <a:bodyPr/>
        <a:lstStyle/>
        <a:p>
          <a:endParaRPr lang="en-US"/>
        </a:p>
      </dgm:t>
    </dgm:pt>
    <dgm:pt modelId="{DD572E0B-FFE8-FD4B-A279-76F4CF63EB19}" type="sibTrans" cxnId="{AB9D0269-BF55-734A-B54A-EEAD68169033}">
      <dgm:prSet/>
      <dgm:spPr/>
      <dgm:t>
        <a:bodyPr/>
        <a:lstStyle/>
        <a:p>
          <a:endParaRPr lang="en-US"/>
        </a:p>
      </dgm:t>
    </dgm:pt>
    <dgm:pt modelId="{56209AA0-ED67-43F1-82E9-EA1F004F20E2}" type="pres">
      <dgm:prSet presAssocID="{3DF2BB97-23BE-4553-ACE6-2AC8C25B1BDE}" presName="Name0" presStyleCnt="0">
        <dgm:presLayoutVars>
          <dgm:dir/>
          <dgm:animLvl val="lvl"/>
          <dgm:resizeHandles val="exact"/>
        </dgm:presLayoutVars>
      </dgm:prSet>
      <dgm:spPr/>
    </dgm:pt>
    <dgm:pt modelId="{8C9CE0C2-DC5D-40C8-93A2-2C21ADAE4845}" type="pres">
      <dgm:prSet presAssocID="{1608F7AB-8D65-468F-9DF2-95DC6B5A2570}" presName="composite" presStyleCnt="0"/>
      <dgm:spPr/>
    </dgm:pt>
    <dgm:pt modelId="{A9924354-DF7F-4CE3-B373-EF7A4828F7F9}" type="pres">
      <dgm:prSet presAssocID="{1608F7AB-8D65-468F-9DF2-95DC6B5A257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F5397CC-5592-4650-B79E-1C80ACCFFFEE}" type="pres">
      <dgm:prSet presAssocID="{1608F7AB-8D65-468F-9DF2-95DC6B5A2570}" presName="desTx" presStyleLbl="alignAccFollowNode1" presStyleIdx="0" presStyleCnt="3">
        <dgm:presLayoutVars>
          <dgm:bulletEnabled val="1"/>
        </dgm:presLayoutVars>
      </dgm:prSet>
      <dgm:spPr/>
    </dgm:pt>
    <dgm:pt modelId="{C7F2BAD2-3BFA-4A36-B0C6-59E1DD4552F4}" type="pres">
      <dgm:prSet presAssocID="{C6C1A167-326D-46BF-A937-9586653149D4}" presName="space" presStyleCnt="0"/>
      <dgm:spPr/>
    </dgm:pt>
    <dgm:pt modelId="{F8E3B48F-FA45-4F6A-98AD-44ED2D99156A}" type="pres">
      <dgm:prSet presAssocID="{8620EFAC-082B-4C8E-B366-65BD22484BA8}" presName="composite" presStyleCnt="0"/>
      <dgm:spPr/>
    </dgm:pt>
    <dgm:pt modelId="{5ABF4A24-084D-42B3-AEFD-AF4CD0879DEC}" type="pres">
      <dgm:prSet presAssocID="{8620EFAC-082B-4C8E-B366-65BD22484B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5156ED6-C62C-4EA4-8627-4F1679814936}" type="pres">
      <dgm:prSet presAssocID="{8620EFAC-082B-4C8E-B366-65BD22484BA8}" presName="desTx" presStyleLbl="alignAccFollowNode1" presStyleIdx="1" presStyleCnt="3">
        <dgm:presLayoutVars>
          <dgm:bulletEnabled val="1"/>
        </dgm:presLayoutVars>
      </dgm:prSet>
      <dgm:spPr/>
    </dgm:pt>
    <dgm:pt modelId="{08625785-8D2E-42D3-89E5-96204D5B508A}" type="pres">
      <dgm:prSet presAssocID="{D63450BA-9B8B-46CF-A566-2E774E626C3F}" presName="space" presStyleCnt="0"/>
      <dgm:spPr/>
    </dgm:pt>
    <dgm:pt modelId="{0D1655B3-625C-4F21-B9F0-5005B09A7D68}" type="pres">
      <dgm:prSet presAssocID="{9F1EC069-8716-4EB0-89FB-0A2BFD02820D}" presName="composite" presStyleCnt="0"/>
      <dgm:spPr/>
    </dgm:pt>
    <dgm:pt modelId="{662205DA-5225-4DE7-88CC-340FA402E95B}" type="pres">
      <dgm:prSet presAssocID="{9F1EC069-8716-4EB0-89FB-0A2BFD0282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3D73A9-91BD-4F6B-9ED9-AC2A4870306A}" type="pres">
      <dgm:prSet presAssocID="{9F1EC069-8716-4EB0-89FB-0A2BFD02820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C3A2001-3697-E34B-ABC8-9859A0460A3E}" type="presOf" srcId="{D87E2D0F-F3FC-044B-8750-BB4ACF400B58}" destId="{AE3D73A9-91BD-4F6B-9ED9-AC2A4870306A}" srcOrd="0" destOrd="4" presId="urn:microsoft.com/office/officeart/2005/8/layout/hList1"/>
    <dgm:cxn modelId="{CD1BDC01-EF22-4554-8B37-673D05408FAA}" type="presOf" srcId="{8620EFAC-082B-4C8E-B366-65BD22484BA8}" destId="{5ABF4A24-084D-42B3-AEFD-AF4CD0879DEC}" srcOrd="0" destOrd="0" presId="urn:microsoft.com/office/officeart/2005/8/layout/hList1"/>
    <dgm:cxn modelId="{2181D103-2CD1-4622-835E-AD5E41687C69}" type="presOf" srcId="{477CAF45-3BE3-441F-AB03-0C88E6BDC8D0}" destId="{6F5397CC-5592-4650-B79E-1C80ACCFFFEE}" srcOrd="0" destOrd="2" presId="urn:microsoft.com/office/officeart/2005/8/layout/hList1"/>
    <dgm:cxn modelId="{8AEF0E14-158E-BE41-8590-4E6300F0783F}" srcId="{8620EFAC-082B-4C8E-B366-65BD22484BA8}" destId="{4BC22A4A-CECF-664C-B88D-2DE1D86D69B3}" srcOrd="3" destOrd="0" parTransId="{60ED6929-1CF2-B846-AC21-1F1333ADEF89}" sibTransId="{6D5FFB29-23C1-8649-B988-D5BCC615F028}"/>
    <dgm:cxn modelId="{6CADDE15-89F0-4FCC-92B1-150CD59E0FF4}" srcId="{3DF2BB97-23BE-4553-ACE6-2AC8C25B1BDE}" destId="{1608F7AB-8D65-468F-9DF2-95DC6B5A2570}" srcOrd="0" destOrd="0" parTransId="{8E436D6E-FC89-43D2-B943-69BCDFFB6676}" sibTransId="{C6C1A167-326D-46BF-A937-9586653149D4}"/>
    <dgm:cxn modelId="{EE697918-CA67-9848-99EF-6E8248AC1BE4}" srcId="{9F1EC069-8716-4EB0-89FB-0A2BFD02820D}" destId="{E03DB73A-057E-4049-9EED-6C1BE99C5C13}" srcOrd="3" destOrd="0" parTransId="{9C082CAF-6DF5-DD4C-B22D-D0BD96E217ED}" sibTransId="{A7803F32-53A6-D347-BA98-2F0819F4498B}"/>
    <dgm:cxn modelId="{0D7A8A18-0768-468A-9B2B-8342DF16D49E}" srcId="{1608F7AB-8D65-468F-9DF2-95DC6B5A2570}" destId="{7812F7FE-0FCB-4BDE-B34E-1275643A4F59}" srcOrd="0" destOrd="0" parTransId="{55D472D4-3E92-4303-AC26-DC6E725C0DCD}" sibTransId="{5CBF0EAF-4228-439D-A48F-CF62D5E65620}"/>
    <dgm:cxn modelId="{8EF38926-6AE8-4395-99A1-921F6C86B8CF}" srcId="{9F1EC069-8716-4EB0-89FB-0A2BFD02820D}" destId="{23D7C1FA-A889-4AB0-B71A-3DDAF8CECD90}" srcOrd="2" destOrd="0" parTransId="{BE4964E0-B06D-433D-BC61-CE87E8A3E63D}" sibTransId="{16DB52C6-02CD-41DC-BB4C-E0F97D70E70F}"/>
    <dgm:cxn modelId="{37EBAB27-28D7-465C-A36F-050263EDF9DB}" type="presOf" srcId="{7812F7FE-0FCB-4BDE-B34E-1275643A4F59}" destId="{6F5397CC-5592-4650-B79E-1C80ACCFFFEE}" srcOrd="0" destOrd="0" presId="urn:microsoft.com/office/officeart/2005/8/layout/hList1"/>
    <dgm:cxn modelId="{AFE07C29-F2AC-4442-A13B-2BF43B6E7578}" srcId="{1608F7AB-8D65-468F-9DF2-95DC6B5A2570}" destId="{477CAF45-3BE3-441F-AB03-0C88E6BDC8D0}" srcOrd="2" destOrd="0" parTransId="{28BF2A88-FC33-4724-8090-A9540038A609}" sibTransId="{B044F9F9-AE2C-4377-B084-FBA06ADF8B14}"/>
    <dgm:cxn modelId="{9984402A-4487-4E83-89FB-6DBBBA3180A2}" type="presOf" srcId="{48EA0DED-AD85-4221-9273-7955A9C5A351}" destId="{6F5397CC-5592-4650-B79E-1C80ACCFFFEE}" srcOrd="0" destOrd="3" presId="urn:microsoft.com/office/officeart/2005/8/layout/hList1"/>
    <dgm:cxn modelId="{C12E1B3A-3723-4DDB-A6E4-C80C8A38DA37}" srcId="{8620EFAC-082B-4C8E-B366-65BD22484BA8}" destId="{2F89B768-48C3-4D8A-BEC5-2DEF347BF317}" srcOrd="6" destOrd="0" parTransId="{27159613-E1A7-4C12-9F6A-CC948B81BD47}" sibTransId="{57BF6784-4665-4B39-92A0-1E5E0152FE54}"/>
    <dgm:cxn modelId="{DB49B23A-4D00-475C-8C30-82BA0BB23092}" type="presOf" srcId="{23D7C1FA-A889-4AB0-B71A-3DDAF8CECD90}" destId="{AE3D73A9-91BD-4F6B-9ED9-AC2A4870306A}" srcOrd="0" destOrd="2" presId="urn:microsoft.com/office/officeart/2005/8/layout/hList1"/>
    <dgm:cxn modelId="{EEC78A5C-ADE2-4A07-8F8A-E2310AE45A4F}" type="presOf" srcId="{21A1A1E8-1919-4F5D-ADBE-D150448A722B}" destId="{85156ED6-C62C-4EA4-8627-4F1679814936}" srcOrd="0" destOrd="2" presId="urn:microsoft.com/office/officeart/2005/8/layout/hList1"/>
    <dgm:cxn modelId="{70931D60-3B32-D34A-88DE-95BCCB33497F}" type="presOf" srcId="{5D9E1281-3DDB-5C45-9836-044B9A6C52A5}" destId="{85156ED6-C62C-4EA4-8627-4F1679814936}" srcOrd="0" destOrd="5" presId="urn:microsoft.com/office/officeart/2005/8/layout/hList1"/>
    <dgm:cxn modelId="{6AFFF163-83A0-4925-987B-2472A84E87F4}" srcId="{9F1EC069-8716-4EB0-89FB-0A2BFD02820D}" destId="{ED369520-7ADE-4512-887B-2D2393C4D5AC}" srcOrd="0" destOrd="0" parTransId="{F4101D83-A403-4ABD-829D-B9453B39777B}" sibTransId="{F3D0079C-EC0B-4D22-837D-C334ABD4B72C}"/>
    <dgm:cxn modelId="{DE5C3245-7B2E-AB48-8F0E-8A534128FCD6}" type="presOf" srcId="{98E4A874-8A35-8D4D-A3E3-885551C01B6A}" destId="{85156ED6-C62C-4EA4-8627-4F1679814936}" srcOrd="0" destOrd="1" presId="urn:microsoft.com/office/officeart/2005/8/layout/hList1"/>
    <dgm:cxn modelId="{83333867-60DF-ED42-A1C6-DA3EBBE8FD08}" type="presOf" srcId="{E03DB73A-057E-4049-9EED-6C1BE99C5C13}" destId="{AE3D73A9-91BD-4F6B-9ED9-AC2A4870306A}" srcOrd="0" destOrd="3" presId="urn:microsoft.com/office/officeart/2005/8/layout/hList1"/>
    <dgm:cxn modelId="{AB9D0269-BF55-734A-B54A-EEAD68169033}" srcId="{9F1EC069-8716-4EB0-89FB-0A2BFD02820D}" destId="{D87E2D0F-F3FC-044B-8750-BB4ACF400B58}" srcOrd="4" destOrd="0" parTransId="{611DB424-114C-6C4D-B9BA-02DE337EF650}" sibTransId="{DD572E0B-FFE8-FD4B-A279-76F4CF63EB19}"/>
    <dgm:cxn modelId="{05325B6B-FE3E-0942-87F6-F8CDFA737CF0}" srcId="{8620EFAC-082B-4C8E-B366-65BD22484BA8}" destId="{98E4A874-8A35-8D4D-A3E3-885551C01B6A}" srcOrd="1" destOrd="0" parTransId="{50D6DE3E-1F04-3845-A0FD-5F6EE5CB9E03}" sibTransId="{3F9D2A9A-FF92-8F4D-818C-87CE57161BFA}"/>
    <dgm:cxn modelId="{17B38B6C-C081-5E46-8265-F33D68ACFA19}" srcId="{8620EFAC-082B-4C8E-B366-65BD22484BA8}" destId="{DBB65861-50C9-F946-B8DC-68C6771D4DC4}" srcOrd="4" destOrd="0" parTransId="{AD53960F-BC90-3746-BF9D-D80BB7A07803}" sibTransId="{0DCE52AE-D7D9-544B-9D09-330662012681}"/>
    <dgm:cxn modelId="{431DE16F-051C-4DD0-A1FF-4E45F1BCF8B7}" type="presOf" srcId="{1608F7AB-8D65-468F-9DF2-95DC6B5A2570}" destId="{A9924354-DF7F-4CE3-B373-EF7A4828F7F9}" srcOrd="0" destOrd="0" presId="urn:microsoft.com/office/officeart/2005/8/layout/hList1"/>
    <dgm:cxn modelId="{FEB78770-1528-48E5-884E-04341409EE6A}" type="presOf" srcId="{ED369520-7ADE-4512-887B-2D2393C4D5AC}" destId="{AE3D73A9-91BD-4F6B-9ED9-AC2A4870306A}" srcOrd="0" destOrd="0" presId="urn:microsoft.com/office/officeart/2005/8/layout/hList1"/>
    <dgm:cxn modelId="{7EED4E71-EBF3-4963-8E67-EDFD319D0937}" type="presOf" srcId="{2F89B768-48C3-4D8A-BEC5-2DEF347BF317}" destId="{85156ED6-C62C-4EA4-8627-4F1679814936}" srcOrd="0" destOrd="6" presId="urn:microsoft.com/office/officeart/2005/8/layout/hList1"/>
    <dgm:cxn modelId="{95D56073-0566-4610-BE76-536DCC208ED5}" type="presOf" srcId="{9F1EC069-8716-4EB0-89FB-0A2BFD02820D}" destId="{662205DA-5225-4DE7-88CC-340FA402E95B}" srcOrd="0" destOrd="0" presId="urn:microsoft.com/office/officeart/2005/8/layout/hList1"/>
    <dgm:cxn modelId="{E93B9174-3426-9E44-BDF7-8E442A2152DC}" type="presOf" srcId="{DBB65861-50C9-F946-B8DC-68C6771D4DC4}" destId="{85156ED6-C62C-4EA4-8627-4F1679814936}" srcOrd="0" destOrd="4" presId="urn:microsoft.com/office/officeart/2005/8/layout/hList1"/>
    <dgm:cxn modelId="{6DCB345A-A9D3-8743-89BD-2CD6B16DBAFC}" type="presOf" srcId="{4BC22A4A-CECF-664C-B88D-2DE1D86D69B3}" destId="{85156ED6-C62C-4EA4-8627-4F1679814936}" srcOrd="0" destOrd="3" presId="urn:microsoft.com/office/officeart/2005/8/layout/hList1"/>
    <dgm:cxn modelId="{A0560984-0EF1-4ED6-BB3E-ED2BBF2CB00B}" type="presOf" srcId="{12C379D6-63AB-46A9-8708-EE2E3D412360}" destId="{AE3D73A9-91BD-4F6B-9ED9-AC2A4870306A}" srcOrd="0" destOrd="5" presId="urn:microsoft.com/office/officeart/2005/8/layout/hList1"/>
    <dgm:cxn modelId="{F7623690-F187-4403-8D0C-49A4E7C0A3B9}" srcId="{9F1EC069-8716-4EB0-89FB-0A2BFD02820D}" destId="{EF69D4DE-4BB4-4D66-AD6E-3D337F42A1D0}" srcOrd="1" destOrd="0" parTransId="{CE307BBC-AB1D-42B0-83D7-DC7155A1B261}" sibTransId="{0073F1B2-B3C0-4E8E-B2BB-284D86055D7B}"/>
    <dgm:cxn modelId="{F227D691-0FE1-294E-ABCC-15F87C9DCD99}" srcId="{8620EFAC-082B-4C8E-B366-65BD22484BA8}" destId="{5D9E1281-3DDB-5C45-9836-044B9A6C52A5}" srcOrd="5" destOrd="0" parTransId="{B18B8163-CB71-0041-BFE1-F9478E2DD735}" sibTransId="{FB3D07A2-50E0-A247-AEB5-A36C5F817F0B}"/>
    <dgm:cxn modelId="{E3F54F95-145C-4237-BE9D-302EB2E2EEAA}" srcId="{8620EFAC-082B-4C8E-B366-65BD22484BA8}" destId="{488EFCA7-62C3-4C06-BF7C-EDF3D16785F2}" srcOrd="0" destOrd="0" parTransId="{FA9CD382-169D-4E77-9019-82945E53DBD8}" sibTransId="{5060F602-D1D1-4A0F-BE39-1903CFA4EF18}"/>
    <dgm:cxn modelId="{ECD2FEA4-D19B-450C-89F3-4C47077F4276}" type="presOf" srcId="{90F6FBDB-9883-432E-AB67-A5B50EB847E5}" destId="{6F5397CC-5592-4650-B79E-1C80ACCFFFEE}" srcOrd="0" destOrd="1" presId="urn:microsoft.com/office/officeart/2005/8/layout/hList1"/>
    <dgm:cxn modelId="{9D54B2A9-1D25-4D12-81C3-545CF2CC3B82}" srcId="{1608F7AB-8D65-468F-9DF2-95DC6B5A2570}" destId="{90F6FBDB-9883-432E-AB67-A5B50EB847E5}" srcOrd="1" destOrd="0" parTransId="{195FAB3F-853C-4E8E-AD7E-25834F35406D}" sibTransId="{04564350-80CF-480E-8452-11D40F39E714}"/>
    <dgm:cxn modelId="{5A74E5AD-78B7-45A7-8882-8BABB28B9977}" srcId="{9F1EC069-8716-4EB0-89FB-0A2BFD02820D}" destId="{12C379D6-63AB-46A9-8708-EE2E3D412360}" srcOrd="5" destOrd="0" parTransId="{6E6E7A73-7DCA-4E98-A544-2675506ADCEF}" sibTransId="{8A10DB92-8FA1-46CA-A2E3-8717C016B38D}"/>
    <dgm:cxn modelId="{3DBFA7AF-EB3B-425D-B6BA-44BE71B696D0}" type="presOf" srcId="{488EFCA7-62C3-4C06-BF7C-EDF3D16785F2}" destId="{85156ED6-C62C-4EA4-8627-4F1679814936}" srcOrd="0" destOrd="0" presId="urn:microsoft.com/office/officeart/2005/8/layout/hList1"/>
    <dgm:cxn modelId="{55BA38B9-2D45-4D54-811A-FFC322C49832}" type="presOf" srcId="{EF69D4DE-4BB4-4D66-AD6E-3D337F42A1D0}" destId="{AE3D73A9-91BD-4F6B-9ED9-AC2A4870306A}" srcOrd="0" destOrd="1" presId="urn:microsoft.com/office/officeart/2005/8/layout/hList1"/>
    <dgm:cxn modelId="{9C9500BB-826A-4C2B-AB44-ADF96C7A2473}" srcId="{1608F7AB-8D65-468F-9DF2-95DC6B5A2570}" destId="{48EA0DED-AD85-4221-9273-7955A9C5A351}" srcOrd="3" destOrd="0" parTransId="{3666482D-B245-4695-A727-6EE212460E27}" sibTransId="{B0647ACF-CF13-4B5B-A767-145513C9F1D6}"/>
    <dgm:cxn modelId="{DFA17CE0-1751-4404-B68A-CE8DB2EA35C6}" srcId="{3DF2BB97-23BE-4553-ACE6-2AC8C25B1BDE}" destId="{8620EFAC-082B-4C8E-B366-65BD22484BA8}" srcOrd="1" destOrd="0" parTransId="{31517560-C04E-4916-B3B6-F2E1F3D1FD87}" sibTransId="{D63450BA-9B8B-46CF-A566-2E774E626C3F}"/>
    <dgm:cxn modelId="{908630E6-2538-4BE2-842A-D35CD37621B1}" type="presOf" srcId="{3DF2BB97-23BE-4553-ACE6-2AC8C25B1BDE}" destId="{56209AA0-ED67-43F1-82E9-EA1F004F20E2}" srcOrd="0" destOrd="0" presId="urn:microsoft.com/office/officeart/2005/8/layout/hList1"/>
    <dgm:cxn modelId="{0A7C16F7-1D24-461D-962A-C44D78039474}" srcId="{3DF2BB97-23BE-4553-ACE6-2AC8C25B1BDE}" destId="{9F1EC069-8716-4EB0-89FB-0A2BFD02820D}" srcOrd="2" destOrd="0" parTransId="{7E32A75C-AA0A-4EC6-A259-7C460FE8F3EA}" sibTransId="{2E1DD8D1-437A-4391-8B0C-777E72FC451E}"/>
    <dgm:cxn modelId="{66A3A9FC-7F1A-4CC7-9C37-F68C0935D706}" srcId="{8620EFAC-082B-4C8E-B366-65BD22484BA8}" destId="{21A1A1E8-1919-4F5D-ADBE-D150448A722B}" srcOrd="2" destOrd="0" parTransId="{B3534C28-3481-4303-A235-ED7ED3AB63FC}" sibTransId="{926AC30B-CDFA-46FA-9A80-7E72BABE63C5}"/>
    <dgm:cxn modelId="{C67576E1-984E-4299-98F4-410CB204EA3B}" type="presParOf" srcId="{56209AA0-ED67-43F1-82E9-EA1F004F20E2}" destId="{8C9CE0C2-DC5D-40C8-93A2-2C21ADAE4845}" srcOrd="0" destOrd="0" presId="urn:microsoft.com/office/officeart/2005/8/layout/hList1"/>
    <dgm:cxn modelId="{A9FF1E61-C5EA-4983-A734-F806E875D48C}" type="presParOf" srcId="{8C9CE0C2-DC5D-40C8-93A2-2C21ADAE4845}" destId="{A9924354-DF7F-4CE3-B373-EF7A4828F7F9}" srcOrd="0" destOrd="0" presId="urn:microsoft.com/office/officeart/2005/8/layout/hList1"/>
    <dgm:cxn modelId="{BAB7CC59-8BDD-4C74-A4D3-E3F2786DEDFC}" type="presParOf" srcId="{8C9CE0C2-DC5D-40C8-93A2-2C21ADAE4845}" destId="{6F5397CC-5592-4650-B79E-1C80ACCFFFEE}" srcOrd="1" destOrd="0" presId="urn:microsoft.com/office/officeart/2005/8/layout/hList1"/>
    <dgm:cxn modelId="{26D8CEF3-6420-40FD-9F52-7B6DA23F2BD8}" type="presParOf" srcId="{56209AA0-ED67-43F1-82E9-EA1F004F20E2}" destId="{C7F2BAD2-3BFA-4A36-B0C6-59E1DD4552F4}" srcOrd="1" destOrd="0" presId="urn:microsoft.com/office/officeart/2005/8/layout/hList1"/>
    <dgm:cxn modelId="{1240CF73-EAFA-48D6-B445-F739F8D2D242}" type="presParOf" srcId="{56209AA0-ED67-43F1-82E9-EA1F004F20E2}" destId="{F8E3B48F-FA45-4F6A-98AD-44ED2D99156A}" srcOrd="2" destOrd="0" presId="urn:microsoft.com/office/officeart/2005/8/layout/hList1"/>
    <dgm:cxn modelId="{493385D8-FD4F-4CCB-89A5-9E2CB3BD8BA6}" type="presParOf" srcId="{F8E3B48F-FA45-4F6A-98AD-44ED2D99156A}" destId="{5ABF4A24-084D-42B3-AEFD-AF4CD0879DEC}" srcOrd="0" destOrd="0" presId="urn:microsoft.com/office/officeart/2005/8/layout/hList1"/>
    <dgm:cxn modelId="{A26BECF7-638A-46DA-BA46-DE873D97E756}" type="presParOf" srcId="{F8E3B48F-FA45-4F6A-98AD-44ED2D99156A}" destId="{85156ED6-C62C-4EA4-8627-4F1679814936}" srcOrd="1" destOrd="0" presId="urn:microsoft.com/office/officeart/2005/8/layout/hList1"/>
    <dgm:cxn modelId="{844FD403-C563-4906-B256-74966D5D87A9}" type="presParOf" srcId="{56209AA0-ED67-43F1-82E9-EA1F004F20E2}" destId="{08625785-8D2E-42D3-89E5-96204D5B508A}" srcOrd="3" destOrd="0" presId="urn:microsoft.com/office/officeart/2005/8/layout/hList1"/>
    <dgm:cxn modelId="{6FAC6F79-9A11-4765-B034-CCF391CA8EB7}" type="presParOf" srcId="{56209AA0-ED67-43F1-82E9-EA1F004F20E2}" destId="{0D1655B3-625C-4F21-B9F0-5005B09A7D68}" srcOrd="4" destOrd="0" presId="urn:microsoft.com/office/officeart/2005/8/layout/hList1"/>
    <dgm:cxn modelId="{F660F1F7-7956-409D-B75B-ED212E4270FB}" type="presParOf" srcId="{0D1655B3-625C-4F21-B9F0-5005B09A7D68}" destId="{662205DA-5225-4DE7-88CC-340FA402E95B}" srcOrd="0" destOrd="0" presId="urn:microsoft.com/office/officeart/2005/8/layout/hList1"/>
    <dgm:cxn modelId="{06CB061E-CCE6-4ECD-A03E-A38AFEE22191}" type="presParOf" srcId="{0D1655B3-625C-4F21-B9F0-5005B09A7D68}" destId="{AE3D73A9-91BD-4F6B-9ED9-AC2A487030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B93B2-C962-46C3-8F84-1C045FBC107A}">
      <dsp:nvSpPr>
        <dsp:cNvPr id="0" name=""/>
        <dsp:cNvSpPr/>
      </dsp:nvSpPr>
      <dsp:spPr>
        <a:xfrm>
          <a:off x="52" y="4564"/>
          <a:ext cx="5054984" cy="1353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T32 Pre &amp; Postdoctoral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(Check IC specific programs)</a:t>
          </a:r>
        </a:p>
      </dsp:txBody>
      <dsp:txXfrm>
        <a:off x="52" y="4564"/>
        <a:ext cx="5054984" cy="1353600"/>
      </dsp:txXfrm>
    </dsp:sp>
    <dsp:sp modelId="{39D0BECA-FF22-4EBC-B009-96A0823079F7}">
      <dsp:nvSpPr>
        <dsp:cNvPr id="0" name=""/>
        <dsp:cNvSpPr/>
      </dsp:nvSpPr>
      <dsp:spPr>
        <a:xfrm>
          <a:off x="52" y="1358164"/>
          <a:ext cx="5054984" cy="335438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Provide a strong foundation in research design, methods &amp; analytic techniques to enhance the trainees’ ability to conceptualize &amp; pursue a research project with increasing independence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Enhance the trainees’ understanding of the health-related sciences &amp; the relationship of their training to health and disease</a:t>
          </a: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Learn more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" y="1358164"/>
        <a:ext cx="5054984" cy="3354389"/>
      </dsp:txXfrm>
    </dsp:sp>
    <dsp:sp modelId="{27ACB824-C223-4600-B8E6-6602BBA76EAF}">
      <dsp:nvSpPr>
        <dsp:cNvPr id="0" name=""/>
        <dsp:cNvSpPr/>
      </dsp:nvSpPr>
      <dsp:spPr>
        <a:xfrm>
          <a:off x="5762735" y="0"/>
          <a:ext cx="5054984" cy="1353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T35 &amp; 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Rules for all T awards</a:t>
          </a:r>
        </a:p>
      </dsp:txBody>
      <dsp:txXfrm>
        <a:off x="5762735" y="0"/>
        <a:ext cx="5054984" cy="1353600"/>
      </dsp:txXfrm>
    </dsp:sp>
    <dsp:sp modelId="{341AA3A8-43C5-4EC9-84FC-A9837D82E76B}">
      <dsp:nvSpPr>
        <dsp:cNvPr id="0" name=""/>
        <dsp:cNvSpPr/>
      </dsp:nvSpPr>
      <dsp:spPr>
        <a:xfrm>
          <a:off x="5762735" y="1362728"/>
          <a:ext cx="5054984" cy="335438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T35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- Short-term training programs to provide medical/clinical students with research experience &amp; encourage them to pursue research careers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All Training grants are restricted to domestic (U.S.) institutions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Trainees must be citizens, non-citizen nationals, or lawfully admitted for permanent residence by the time of appointment</a:t>
          </a:r>
        </a:p>
      </dsp:txBody>
      <dsp:txXfrm>
        <a:off x="5762735" y="1362728"/>
        <a:ext cx="5054984" cy="3354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24354-DF7F-4CE3-B373-EF7A4828F7F9}">
      <dsp:nvSpPr>
        <dsp:cNvPr id="0" name=""/>
        <dsp:cNvSpPr/>
      </dsp:nvSpPr>
      <dsp:spPr>
        <a:xfrm>
          <a:off x="3286" y="157660"/>
          <a:ext cx="3203971" cy="485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F30 Predoc</a:t>
          </a:r>
        </a:p>
      </dsp:txBody>
      <dsp:txXfrm>
        <a:off x="3286" y="157660"/>
        <a:ext cx="3203971" cy="485548"/>
      </dsp:txXfrm>
    </dsp:sp>
    <dsp:sp modelId="{6F5397CC-5592-4650-B79E-1C80ACCFFFEE}">
      <dsp:nvSpPr>
        <dsp:cNvPr id="0" name=""/>
        <dsp:cNvSpPr/>
      </dsp:nvSpPr>
      <dsp:spPr>
        <a:xfrm>
          <a:off x="3286" y="643209"/>
          <a:ext cx="3203971" cy="39775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Support predocs during clinical &amp; graduate training leading to a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combined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doctoral degree (e.g., MD/PhD, DDS/PhD, DVM/PhD,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AuD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PhD,DO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/PhD)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Enrolled in a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dual degree clinical program no more than 48 months prior to initial application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&amp; must have identified a dissertation project &amp; sponsor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At least 50% of the award period must be devoted to full-time graduate research training leading to the research doctoral degree</a:t>
          </a:r>
        </a:p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Learn more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6" y="643209"/>
        <a:ext cx="3203971" cy="3977505"/>
      </dsp:txXfrm>
    </dsp:sp>
    <dsp:sp modelId="{5ABF4A24-084D-42B3-AEFD-AF4CD0879DEC}">
      <dsp:nvSpPr>
        <dsp:cNvPr id="0" name=""/>
        <dsp:cNvSpPr/>
      </dsp:nvSpPr>
      <dsp:spPr>
        <a:xfrm>
          <a:off x="3655814" y="157660"/>
          <a:ext cx="3203971" cy="485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F31 Predoc</a:t>
          </a:r>
        </a:p>
      </dsp:txBody>
      <dsp:txXfrm>
        <a:off x="3655814" y="157660"/>
        <a:ext cx="3203971" cy="485548"/>
      </dsp:txXfrm>
    </dsp:sp>
    <dsp:sp modelId="{85156ED6-C62C-4EA4-8627-4F1679814936}">
      <dsp:nvSpPr>
        <dsp:cNvPr id="0" name=""/>
        <dsp:cNvSpPr/>
      </dsp:nvSpPr>
      <dsp:spPr>
        <a:xfrm>
          <a:off x="3655814" y="643209"/>
          <a:ext cx="3203971" cy="39775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F31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supports doctoral research candidates who have identified a mentor &amp; will be performing dissertation research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All IC except NIGMS, NIBIB, Fogarty International Center (FIC) &amp; NCATS support the F31.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Diversity F31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: supports individuals from diverse groups under-represented in the biomedical or behavioral sciences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All IC except FIC &amp; NCATS support the diversity F31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Typical time to apply for an F31 is when a thesis proposal has been approved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26BB4"/>
            </a:buClr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Learn more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814" y="643209"/>
        <a:ext cx="3203971" cy="3977505"/>
      </dsp:txXfrm>
    </dsp:sp>
    <dsp:sp modelId="{662205DA-5225-4DE7-88CC-340FA402E95B}">
      <dsp:nvSpPr>
        <dsp:cNvPr id="0" name=""/>
        <dsp:cNvSpPr/>
      </dsp:nvSpPr>
      <dsp:spPr>
        <a:xfrm>
          <a:off x="7308342" y="157660"/>
          <a:ext cx="3203971" cy="485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F32 Postdoc</a:t>
          </a:r>
        </a:p>
      </dsp:txBody>
      <dsp:txXfrm>
        <a:off x="7308342" y="157660"/>
        <a:ext cx="3203971" cy="485548"/>
      </dsp:txXfrm>
    </dsp:sp>
    <dsp:sp modelId="{AE3D73A9-91BD-4F6B-9ED9-AC2A4870306A}">
      <dsp:nvSpPr>
        <dsp:cNvPr id="0" name=""/>
        <dsp:cNvSpPr/>
      </dsp:nvSpPr>
      <dsp:spPr>
        <a:xfrm>
          <a:off x="7308342" y="643209"/>
          <a:ext cx="3203971" cy="39775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Supports mentored postdoctoral training under the guidance of a faculty sponsor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Fellows must have a research or clinical doctoral degree from an accredited US or foreign institution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Integrated program of research &amp; mentored training to enhance potential to develop into an independent researcher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All IC except NINDS, NLM, NCATS/ORIP &amp; Fogarty support the parent F32.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126BB4"/>
            </a:buClr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Currently limited to total of 3 years but extensions can be requested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26BB4"/>
            </a:buClr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Learn more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8342" y="643209"/>
        <a:ext cx="3203971" cy="3977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A3CAE-3210-497A-856E-9F1FFF2E5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B6E0D-14E7-44A4-AE54-B2DBA02A1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511-1CF3-47EE-9278-261710F3CD7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FA1C-265A-4E8C-8F70-125B76222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37F47-D64C-4542-9CD7-4493FEBCD9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0739-3480-4636-A53C-1F3FFC56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B5C9-D031-42E1-AD3D-91099F0109D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3AEF-7E6A-4520-B66B-268461D89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DBRW chief</a:t>
            </a:r>
            <a:r>
              <a:rPr lang="en-US" baseline="0" dirty="0"/>
              <a:t> = Kay Lund, Economic analysis = Misty, Ryan, Policy = Jennifer, Henry and Lisa-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20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5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25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0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9B3FE-58E8-4F8B-A94B-1CC0609CD0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5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DBRW chief</a:t>
            </a:r>
            <a:r>
              <a:rPr lang="en-US" baseline="0" dirty="0"/>
              <a:t> = Kay Lund, Economic analysis = Misty, Ryan, Policy = Jennifer, Henry and Lisa-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84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8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DBRW chief</a:t>
            </a:r>
            <a:r>
              <a:rPr lang="en-US" baseline="0" dirty="0"/>
              <a:t> = Kay Lund, Economic analysis = Misty, Ryan, Policy = Jennifer, Henry and Lisa-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6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2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7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15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7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7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7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58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20558A"/>
              </a:buClr>
              <a:buFont typeface="Wingdings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7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2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03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6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70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1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22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1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</a:t>
            </a:r>
            <a:r>
              <a:rPr lang="en-US" baseline="0" dirty="0"/>
              <a:t> components – separate slide for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3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0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7098B-A164-324A-B97D-51EDC31F64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7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mailto:NIHTrain@mail.nih.gov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ealth and Human Services logo" descr="Health and Human Services logo&#10;">
            <a:extLst>
              <a:ext uri="{FF2B5EF4-FFF2-40B4-BE49-F238E27FC236}">
                <a16:creationId xmlns:a16="http://schemas.microsoft.com/office/drawing/2014/main" id="{9783F7AC-E20E-46F5-A9F4-E2328FCFC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6151" y="6364699"/>
            <a:ext cx="327531" cy="326439"/>
          </a:xfrm>
          <a:prstGeom prst="rect">
            <a:avLst/>
          </a:prstGeom>
        </p:spPr>
      </p:pic>
      <p:sp>
        <p:nvSpPr>
          <p:cNvPr id="10" name="Text Placeholder">
            <a:extLst>
              <a:ext uri="{FF2B5EF4-FFF2-40B4-BE49-F238E27FC236}">
                <a16:creationId xmlns:a16="http://schemas.microsoft.com/office/drawing/2014/main" id="{8C704684-D29C-4A3A-9DE4-6DB9141D2A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0397" y="5904543"/>
            <a:ext cx="11446686" cy="326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0" i="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style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508562F6-5CC1-4739-8ACC-7F3C0C057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97" y="4405138"/>
            <a:ext cx="11446686" cy="1499405"/>
          </a:xfrm>
        </p:spPr>
        <p:txBody>
          <a:bodyPr anchor="b">
            <a:noAutofit/>
          </a:bodyPr>
          <a:lstStyle>
            <a:lvl1pPr algn="ctr">
              <a:defRPr sz="4400" b="0" cap="all" baseline="0">
                <a:solidFill>
                  <a:srgbClr val="126BB4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pic>
        <p:nvPicPr>
          <p:cNvPr id="12" name="Decorative image" descr="Office of Extramural Research word cloud">
            <a:extLst>
              <a:ext uri="{FF2B5EF4-FFF2-40B4-BE49-F238E27FC236}">
                <a16:creationId xmlns:a16="http://schemas.microsoft.com/office/drawing/2014/main" id="{D115621B-137A-4F82-8D18-C00DC3A8A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811" b="4312"/>
          <a:stretch/>
        </p:blipFill>
        <p:spPr>
          <a:xfrm>
            <a:off x="1524000" y="0"/>
            <a:ext cx="9144000" cy="4542020"/>
          </a:xfrm>
          <a:prstGeom prst="rect">
            <a:avLst/>
          </a:prstGeom>
        </p:spPr>
      </p:pic>
      <p:pic>
        <p:nvPicPr>
          <p:cNvPr id="7" name="Picture 6" descr="NIH_OER_Master_Logo_2Color.jpg">
            <a:extLst>
              <a:ext uri="{FF2B5EF4-FFF2-40B4-BE49-F238E27FC236}">
                <a16:creationId xmlns:a16="http://schemas.microsoft.com/office/drawing/2014/main" id="{AF2B9896-4DE2-4607-B915-0A2C24C73C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61" y="6327224"/>
            <a:ext cx="1959493" cy="390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68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E1C4-D9DD-4E81-8DBA-238C4CF1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3518" y="4821995"/>
            <a:ext cx="3945691" cy="5013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4296" y="2036381"/>
            <a:ext cx="2464135" cy="254495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C5E938A-6B96-49F3-9006-C46DCC832B1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043518" y="5323379"/>
            <a:ext cx="3945691" cy="5013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D9DBFA3-3258-453B-AF97-20DBA94C0BB0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28516" y="4821995"/>
            <a:ext cx="3945691" cy="5013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714AB194-04BC-4942-BB89-63E4642E843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69294" y="2036381"/>
            <a:ext cx="2464135" cy="2544958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D45FF16-74B0-4326-A3A0-0A12E08CEB3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8516" y="5323379"/>
            <a:ext cx="3945691" cy="5013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9288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E1C4-D9DD-4E81-8DBA-238C4CF1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2649" y="4624896"/>
            <a:ext cx="2360348" cy="5686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5825" y="1972871"/>
            <a:ext cx="2360347" cy="243776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B0E7D5E7-75AC-49CA-878F-036A2C5F0C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5699" y="1972871"/>
            <a:ext cx="2360347" cy="243776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C2F0449-F305-4876-9B42-84EAC6B744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57162" y="1972871"/>
            <a:ext cx="2360347" cy="243776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C5E938A-6B96-49F3-9006-C46DCC832B1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132649" y="5193526"/>
            <a:ext cx="2360348" cy="5686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7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030440F-E066-4FE5-BFAA-7F5A29B62C5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945698" y="4624896"/>
            <a:ext cx="2360348" cy="5686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01DD5CB-026E-40B0-9201-0D2E22969EA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45698" y="5193526"/>
            <a:ext cx="2360348" cy="5686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7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4C1B5E7-AA95-43A4-8DFE-6599E71CEBD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162" y="4624896"/>
            <a:ext cx="2360348" cy="5686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0D17F13-681C-423F-9920-86204EFA720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7757162" y="5193526"/>
            <a:ext cx="2360348" cy="5686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7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3332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E1C4-D9DD-4E81-8DBA-238C4CF1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4651293"/>
            <a:ext cx="2081213" cy="5013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2261161"/>
            <a:ext cx="2081212" cy="21494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B0E7D5E7-75AC-49CA-878F-036A2C5F0C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49663" y="2261161"/>
            <a:ext cx="2081212" cy="214947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C2F0449-F305-4876-9B42-84EAC6B744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1126" y="2261161"/>
            <a:ext cx="2081212" cy="21494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26D81C9-1EB9-44A2-92C7-3820D854EC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72589" y="2261161"/>
            <a:ext cx="2081212" cy="214947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66287B8-4EA9-4FE2-9E68-7923728B9B7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649662" y="4651293"/>
            <a:ext cx="2081213" cy="5013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4DAF1C-F71B-4C02-A7C3-E62F0441047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461126" y="4651293"/>
            <a:ext cx="2081213" cy="5013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D7BC2B9-E28D-4DEB-A064-A7FB05DF643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324466" y="4651293"/>
            <a:ext cx="2081213" cy="5013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C5E938A-6B96-49F3-9006-C46DCC832B1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6612" y="5152677"/>
            <a:ext cx="2081213" cy="5013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01869D0-DA15-4FA4-A320-4EB4B28D2AE3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49662" y="5152677"/>
            <a:ext cx="2081213" cy="5013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3A278E0-3BD5-4D9A-8396-2780B31EA4E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1126" y="5152677"/>
            <a:ext cx="2081213" cy="5013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5077BF1-D135-4DAD-83B9-76F03C244168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324466" y="5152677"/>
            <a:ext cx="2081213" cy="5013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5240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14D5-CFF3-46A8-990A-81F9F50B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FEAD6-5ED2-489E-AB14-639921DE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A8332-F01B-4907-A3D4-C40BD20006D6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932F9-091E-487A-BB96-E98AFDCD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19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14DCF1DB-C160-492C-A7AC-983121ED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27624-A05E-4067-8CFA-9A60DDDF75D8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C6334F3-AB7A-4443-9EED-7CB2D200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C8961-583F-498D-BA7E-C69E86D2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37EC7-F42C-4555-8677-1A95CA1D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41928-91D8-4396-9380-1C2B52892D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i="1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BAA95-8D9B-450A-9307-44988C63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FE32E-CB58-45FB-9F5E-216C3D3C3D94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FC9D3-44A6-467D-B529-C271BEA0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40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Righ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7EA9-4D7F-462B-9196-D523DB67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E8CCE-4DE7-48DE-BBD6-BCD2C9AFE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EFCF6F-4DE8-4DDB-9018-0FA0A9F8BAA6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C279B10-CE61-4E12-8A5B-76E84AD03D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600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85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7EA9-4D7F-462B-9196-D523DB67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458067" cy="12262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EFCF6F-4DE8-4DDB-9018-0FA0A9F8BAA6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C279B10-CE61-4E12-8A5B-76E84AD03D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792466"/>
            <a:ext cx="5458067" cy="417838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2200"/>
              </a:lnSpc>
              <a:buClr>
                <a:srgbClr val="126BB4"/>
              </a:buClr>
              <a:buFont typeface="Arial" panose="020B0604020202020204" pitchFamily="34" charset="0"/>
              <a:buChar char="•"/>
              <a:defRPr sz="1800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35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7EA9-4D7F-462B-9196-D523DB67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2057"/>
            <a:ext cx="10515600" cy="5823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E8CCE-4DE7-48DE-BBD6-BCD2C9AFE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20257"/>
            <a:ext cx="10515600" cy="4535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EFCF6F-4DE8-4DDB-9018-0FA0A9F8BAA6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C279B10-CE61-4E12-8A5B-76E84AD03D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5364403"/>
            <a:ext cx="10515600" cy="869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600" i="1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50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B88D24C-869F-446E-8C35-7AD681FE4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6000"/>
          </a:blip>
          <a:srcRect l="4399" t="57834" r="3343" b="7440"/>
          <a:stretch/>
        </p:blipFill>
        <p:spPr>
          <a:xfrm>
            <a:off x="-1" y="0"/>
            <a:ext cx="12192001" cy="25362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CE951D-9165-46E3-AD10-1A81B609E418}"/>
              </a:ext>
            </a:extLst>
          </p:cNvPr>
          <p:cNvSpPr txBox="1">
            <a:spLocks/>
          </p:cNvSpPr>
          <p:nvPr userDrawn="1"/>
        </p:nvSpPr>
        <p:spPr>
          <a:xfrm>
            <a:off x="3790251" y="2536292"/>
            <a:ext cx="4611498" cy="169894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4800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Contact 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4019050" y="4459285"/>
            <a:ext cx="4220225" cy="1835180"/>
            <a:chOff x="7131864" y="4480248"/>
            <a:chExt cx="4220225" cy="1835180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131864" y="4546078"/>
              <a:ext cx="1084120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126BB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sz="1200" dirty="0">
                <a:solidFill>
                  <a:srgbClr val="126BB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sz="1200" dirty="0">
                  <a:solidFill>
                    <a:srgbClr val="126BB4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sz="1200" dirty="0">
                <a:solidFill>
                  <a:srgbClr val="126BB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sz="1200" dirty="0">
                  <a:solidFill>
                    <a:srgbClr val="126BB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8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500" b="0" i="0" u="sng" kern="1200" spc="80" baseline="0" dirty="0">
                  <a:solidFill>
                    <a:schemeClr val="bg1"/>
                  </a:solidFill>
                  <a:effectLst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hlinkClick r:id="rId4"/>
                </a:rPr>
                <a:t>NIHTrain@mail.nih.gov</a:t>
              </a:r>
              <a:endParaRPr lang="en-US" sz="1500" b="0" i="0" kern="1200" spc="80" baseline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l"/>
              <a:endPara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6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NIHGrants</a:t>
              </a:r>
              <a:endPara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 descr="Health and Human Services logo">
            <a:extLst>
              <a:ext uri="{FF2B5EF4-FFF2-40B4-BE49-F238E27FC236}">
                <a16:creationId xmlns:a16="http://schemas.microsoft.com/office/drawing/2014/main" id="{6A964169-87CE-496A-8B8D-848F66F1F8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08983" y="2721945"/>
            <a:ext cx="369755" cy="368522"/>
          </a:xfrm>
          <a:prstGeom prst="rect">
            <a:avLst/>
          </a:prstGeom>
        </p:spPr>
      </p:pic>
      <p:pic>
        <p:nvPicPr>
          <p:cNvPr id="11" name="Picture 10" descr="NIH_OER_Master_Logo_2Color.jpg">
            <a:extLst>
              <a:ext uri="{FF2B5EF4-FFF2-40B4-BE49-F238E27FC236}">
                <a16:creationId xmlns:a16="http://schemas.microsoft.com/office/drawing/2014/main" id="{BE16CD0E-BB72-4A6B-9FC7-7F4AC317E3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5" y="2661985"/>
            <a:ext cx="2274637" cy="453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9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AD013-8965-4C1E-8F60-6EDFE3243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1"/>
            <a:ext cx="12230025" cy="71851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B8FFA4-CC2F-4F44-BBBF-D8D16B4DB343}"/>
              </a:ext>
            </a:extLst>
          </p:cNvPr>
          <p:cNvSpPr/>
          <p:nvPr userDrawn="1"/>
        </p:nvSpPr>
        <p:spPr>
          <a:xfrm>
            <a:off x="1" y="5217885"/>
            <a:ext cx="12315370" cy="28302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Health and Human Services logo" descr="Health and Human Services logo&#10;">
            <a:extLst>
              <a:ext uri="{FF2B5EF4-FFF2-40B4-BE49-F238E27FC236}">
                <a16:creationId xmlns:a16="http://schemas.microsoft.com/office/drawing/2014/main" id="{9783F7AC-E20E-46F5-A9F4-E2328FCFC7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6151" y="6364699"/>
            <a:ext cx="327531" cy="326439"/>
          </a:xfrm>
          <a:prstGeom prst="rect">
            <a:avLst/>
          </a:prstGeom>
        </p:spPr>
      </p:pic>
      <p:sp>
        <p:nvSpPr>
          <p:cNvPr id="10" name="Text Placeholder">
            <a:extLst>
              <a:ext uri="{FF2B5EF4-FFF2-40B4-BE49-F238E27FC236}">
                <a16:creationId xmlns:a16="http://schemas.microsoft.com/office/drawing/2014/main" id="{8C704684-D29C-4A3A-9DE4-6DB9141D2A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0397" y="4056743"/>
            <a:ext cx="11446686" cy="2174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0" i="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style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508562F6-5CC1-4739-8ACC-7F3C0C057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97" y="2380395"/>
            <a:ext cx="11446686" cy="1499405"/>
          </a:xfrm>
        </p:spPr>
        <p:txBody>
          <a:bodyPr anchor="b">
            <a:noAutofit/>
          </a:bodyPr>
          <a:lstStyle>
            <a:lvl1pPr algn="ctr">
              <a:defRPr sz="4400" b="0" cap="all" baseline="0">
                <a:solidFill>
                  <a:srgbClr val="126BB4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pic>
        <p:nvPicPr>
          <p:cNvPr id="7" name="Picture 6" descr="NIH_OER_Master_Logo_2Color.jpg">
            <a:extLst>
              <a:ext uri="{FF2B5EF4-FFF2-40B4-BE49-F238E27FC236}">
                <a16:creationId xmlns:a16="http://schemas.microsoft.com/office/drawing/2014/main" id="{AF2B9896-4DE2-4607-B915-0A2C24C73C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61" y="6327224"/>
            <a:ext cx="1959493" cy="390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077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USE: For help, visit rippleeffec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ipple Effect Communications, Inc. logo">
            <a:extLst>
              <a:ext uri="{FF2B5EF4-FFF2-40B4-BE49-F238E27FC236}">
                <a16:creationId xmlns:a16="http://schemas.microsoft.com/office/drawing/2014/main" id="{A6312FA7-2C72-41C1-A454-143339BC02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36" y="2642034"/>
            <a:ext cx="2335926" cy="434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94F219-933C-4F64-B894-A3A25DA1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6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399" t="57834" r="3343" b="7440"/>
          <a:stretch/>
        </p:blipFill>
        <p:spPr>
          <a:xfrm>
            <a:off x="-1" y="0"/>
            <a:ext cx="12192001" cy="253629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106590A-AA4F-4F4F-A337-DA382FFE3C2D}"/>
              </a:ext>
            </a:extLst>
          </p:cNvPr>
          <p:cNvSpPr txBox="1">
            <a:spLocks/>
          </p:cNvSpPr>
          <p:nvPr userDrawn="1"/>
        </p:nvSpPr>
        <p:spPr>
          <a:xfrm>
            <a:off x="932198" y="3025842"/>
            <a:ext cx="10327602" cy="169894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FOR more information about this template: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EACC7B-9C10-4070-B57C-BCD8CA183BDB}"/>
              </a:ext>
            </a:extLst>
          </p:cNvPr>
          <p:cNvGrpSpPr/>
          <p:nvPr userDrawn="1"/>
        </p:nvGrpSpPr>
        <p:grpSpPr>
          <a:xfrm>
            <a:off x="3938891" y="4888308"/>
            <a:ext cx="4314216" cy="1835179"/>
            <a:chOff x="7037873" y="4480249"/>
            <a:chExt cx="4314216" cy="1835179"/>
          </a:xfrm>
        </p:grpSpPr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412E178B-EE0B-4F2F-AC76-8B1BC4499123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FACEBOOK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4ECD1301-3B25-4565-98BB-2B11BE6BAB7D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rippleeffect.com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futurerippler</a:t>
              </a:r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rippleeffectcom</a:t>
              </a:r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147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BB359-D779-48B3-B3EA-31E48BF3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72C1-F9BB-4B17-8760-B5DC2AF97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850"/>
            <a:ext cx="10515600" cy="477811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rgbClr val="126BB4"/>
              </a:buClr>
              <a:defRPr/>
            </a:lvl1pPr>
            <a:lvl2pPr>
              <a:spcBef>
                <a:spcPts val="1200"/>
              </a:spcBef>
              <a:buClr>
                <a:srgbClr val="126BB4"/>
              </a:buClr>
              <a:defRPr/>
            </a:lvl2pPr>
            <a:lvl3pPr>
              <a:spcBef>
                <a:spcPts val="1200"/>
              </a:spcBef>
              <a:buClr>
                <a:srgbClr val="126BB4"/>
              </a:buClr>
              <a:defRPr/>
            </a:lvl3pPr>
            <a:lvl4pPr>
              <a:spcBef>
                <a:spcPts val="1200"/>
              </a:spcBef>
              <a:buClr>
                <a:srgbClr val="126BB4"/>
              </a:buClr>
              <a:defRPr/>
            </a:lvl4pPr>
            <a:lvl5pPr>
              <a:spcBef>
                <a:spcPts val="1200"/>
              </a:spcBef>
              <a:buClr>
                <a:srgbClr val="126BB4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BAC03-9E05-49C7-B132-4DAE23D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85BCB2-9FBF-4790-B649-A418E43EF4BC}" type="datetime4">
              <a:rPr lang="en-US" smtClean="0"/>
              <a:pPr/>
              <a:t>October 26, 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1CDCE-EF17-47B2-9F9D-FE20128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62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CFDB-3E2A-4DB9-AF76-FD4529038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2A7AA-3CB2-4D36-806D-CE08A9487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B017E-D417-4798-ACC5-AD89C165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A7448-6D98-4FB7-8DE9-A2D836C7DADB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F9EB-BD10-433D-9CEE-56C6EDB3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A37C-95CD-4712-B4AC-DE407B5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47858-EE6D-4FFE-AB59-75E14C80C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9E520-893B-4E98-A798-692C9EB1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6D8D4-F173-426B-8A81-22F15A1C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8B8892-BDDB-4234-AF31-0B2D9D9FE322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9428A-4E72-44DA-8CBC-60F622B6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3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E1C4-D9DD-4E81-8DBA-238C4CF1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0C60A-1A14-4E1B-AA36-1635094D0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6F4F4-2133-48E9-8422-63A736394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E1C4-D9DD-4E81-8DBA-238C4CF1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26, 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CE9406D3-9E1F-4635-B5AA-067E0124501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6613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12" name="Chart Placeholder 9">
            <a:extLst>
              <a:ext uri="{FF2B5EF4-FFF2-40B4-BE49-F238E27FC236}">
                <a16:creationId xmlns:a16="http://schemas.microsoft.com/office/drawing/2014/main" id="{4FC7A4E9-CF53-48A5-B398-2B4AA8659D5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181079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73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erator or 1 speaker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E1C4-D9DD-4E81-8DBA-238C4CF1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8989" y="1973175"/>
            <a:ext cx="4065027" cy="37401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86FC7-D046-4D41-80A3-146ED684EA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393" y="3069258"/>
            <a:ext cx="5257800" cy="264407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Description or bio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B6D44-DE61-4F4F-A7BA-16867F4048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75392" y="1973175"/>
            <a:ext cx="5257799" cy="453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CEF6E6-29E4-46AE-B6BF-0457D2771E7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5392" y="2462872"/>
            <a:ext cx="5257799" cy="365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24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or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E1C4-D9DD-4E81-8DBA-238C4CF1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66604" y="5395518"/>
            <a:ext cx="3658792" cy="453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 cap="none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8191" y="1973176"/>
            <a:ext cx="3658792" cy="33663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C5E938A-6B96-49F3-9006-C46DCC832B1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266604" y="5848581"/>
            <a:ext cx="3658792" cy="3025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02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ecorative image" descr="Office of Extramural Research word cloud">
            <a:extLst>
              <a:ext uri="{FF2B5EF4-FFF2-40B4-BE49-F238E27FC236}">
                <a16:creationId xmlns:a16="http://schemas.microsoft.com/office/drawing/2014/main" id="{0FFA2E61-BCC9-41B8-8E4D-B752C8855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alphaModFix amt="16000"/>
          </a:blip>
          <a:srcRect r="51159" b="36121"/>
          <a:stretch/>
        </p:blipFill>
        <p:spPr>
          <a:xfrm>
            <a:off x="8774117" y="4387441"/>
            <a:ext cx="3417883" cy="247055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137D012-DB3A-41AA-B8CE-2896DC11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33F26C8-7004-4984-A878-6563BCC15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179B2F-2DF2-4B08-A8A6-FC140E67955D}" type="datetime4">
              <a:rPr lang="en-US" smtClean="0"/>
              <a:pPr/>
              <a:t>October 26, 2020</a:t>
            </a:fld>
            <a:endParaRPr lang="en-US"/>
          </a:p>
        </p:txBody>
      </p:sp>
      <p:pic>
        <p:nvPicPr>
          <p:cNvPr id="12" name="Health and Human Services logo" descr="Health and Human Services logo&#10;">
            <a:extLst>
              <a:ext uri="{FF2B5EF4-FFF2-40B4-BE49-F238E27FC236}">
                <a16:creationId xmlns:a16="http://schemas.microsoft.com/office/drawing/2014/main" id="{93B38F55-5720-45EB-AEBF-9C6AA235A8D2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38200" y="6253701"/>
            <a:ext cx="448365" cy="446870"/>
          </a:xfrm>
          <a:prstGeom prst="rect">
            <a:avLst/>
          </a:prstGeom>
        </p:spPr>
      </p:pic>
      <p:sp>
        <p:nvSpPr>
          <p:cNvPr id="3" name="Text Placeholder">
            <a:extLst>
              <a:ext uri="{FF2B5EF4-FFF2-40B4-BE49-F238E27FC236}">
                <a16:creationId xmlns:a16="http://schemas.microsoft.com/office/drawing/2014/main" id="{5C80CC38-8049-40F5-8A5F-FEDC414B8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7295"/>
            <a:ext cx="10515600" cy="472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34053F9-8C6E-460A-9E73-893C1844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NIH_OER_Master_Logo_2Color.jpg">
            <a:extLst>
              <a:ext uri="{FF2B5EF4-FFF2-40B4-BE49-F238E27FC236}">
                <a16:creationId xmlns:a16="http://schemas.microsoft.com/office/drawing/2014/main" id="{29EB34D9-2901-4AE3-A1C0-31AB42DCE5D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19" y="6241754"/>
            <a:ext cx="2616777" cy="521644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73BE7FD-12B8-401D-9C20-5094E4AE937F}"/>
              </a:ext>
            </a:extLst>
          </p:cNvPr>
          <p:cNvSpPr txBox="1">
            <a:spLocks/>
          </p:cNvSpPr>
          <p:nvPr userDrawn="1"/>
        </p:nvSpPr>
        <p:spPr>
          <a:xfrm>
            <a:off x="11000232" y="6239152"/>
            <a:ext cx="548640" cy="548640"/>
          </a:xfrm>
          <a:prstGeom prst="ellipse">
            <a:avLst/>
          </a:prstGeom>
          <a:solidFill>
            <a:srgbClr val="434F5A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60583324-AE1C-3546-A724-4BA4670D7901}" type="slidenum">
              <a:rPr lang="en-US" sz="1500" smtClean="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‹#›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18621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68" r:id="rId8"/>
    <p:sldLayoutId id="2147483664" r:id="rId9"/>
    <p:sldLayoutId id="2147483666" r:id="rId10"/>
    <p:sldLayoutId id="2147483667" r:id="rId11"/>
    <p:sldLayoutId id="2147483665" r:id="rId12"/>
    <p:sldLayoutId id="2147483654" r:id="rId13"/>
    <p:sldLayoutId id="2147483669" r:id="rId14"/>
    <p:sldLayoutId id="2147483656" r:id="rId15"/>
    <p:sldLayoutId id="2147483657" r:id="rId16"/>
    <p:sldLayoutId id="2147483670" r:id="rId17"/>
    <p:sldLayoutId id="2147483660" r:id="rId18"/>
    <p:sldLayoutId id="2147483662" r:id="rId19"/>
    <p:sldLayoutId id="2147483663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none" baseline="0">
          <a:solidFill>
            <a:srgbClr val="126BB4"/>
          </a:solidFill>
          <a:latin typeface="Arial Black" panose="020B0A04020102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9-109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ra.nih.gov/erahelp/commons/PPF_Help/8_2_orcid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s://researchtraining.nih.gov/programs/training-grant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hyperlink" Target="https://researchtraining.nih.gov/programs/fellowships" TargetMode="External"/><Relationship Id="rId5" Type="http://schemas.openxmlformats.org/officeDocument/2006/relationships/hyperlink" Target="https://grants.nih.gov/grants/guide/notice-files/not-od-17-095.html" TargetMode="External"/><Relationship Id="rId4" Type="http://schemas.openxmlformats.org/officeDocument/2006/relationships/hyperlink" Target="https://grants.nih.gov/grants/guide/notice-files/NOT-OD-20-070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pa-files/PAR-19-228.html" TargetMode="External"/><Relationship Id="rId13" Type="http://schemas.openxmlformats.org/officeDocument/2006/relationships/hyperlink" Target="https://researchtraining.nih.gov/programs/training-grants/T32" TargetMode="External"/><Relationship Id="rId3" Type="http://schemas.openxmlformats.org/officeDocument/2006/relationships/hyperlink" Target="https://grants.nih.gov/grants/guide/pa-files/PAR-20-213.html" TargetMode="External"/><Relationship Id="rId7" Type="http://schemas.openxmlformats.org/officeDocument/2006/relationships/hyperlink" Target="https://grants.nih.gov/grants/guide/pa-files/PAR-19-300.html" TargetMode="External"/><Relationship Id="rId12" Type="http://schemas.openxmlformats.org/officeDocument/2006/relationships/hyperlink" Target="https://grants.nih.gov/grants/guide/pa-files/PAR-18-524.html" TargetMode="External"/><Relationship Id="rId2" Type="http://schemas.openxmlformats.org/officeDocument/2006/relationships/hyperlink" Target="https://grants.nih.gov/grants/guide/pa-files/PA-20-142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rants.nih.gov/grants/guide/pa-files/par-19-037.html" TargetMode="External"/><Relationship Id="rId11" Type="http://schemas.openxmlformats.org/officeDocument/2006/relationships/hyperlink" Target="https://grants.nih.gov/grants/guide/rfa-files/RFA-AG-20-032.html" TargetMode="External"/><Relationship Id="rId5" Type="http://schemas.openxmlformats.org/officeDocument/2006/relationships/hyperlink" Target="https://grants.nih.gov/grants/guide/pa-files/PAR-19-036.html" TargetMode="External"/><Relationship Id="rId10" Type="http://schemas.openxmlformats.org/officeDocument/2006/relationships/hyperlink" Target="https://grants.nih.gov/grants/guide/rfa-files/RFA-HL-19-023.html" TargetMode="External"/><Relationship Id="rId4" Type="http://schemas.openxmlformats.org/officeDocument/2006/relationships/hyperlink" Target="https://grants.nih.gov/grants/guide/pa-files/par-19-102.html" TargetMode="External"/><Relationship Id="rId9" Type="http://schemas.openxmlformats.org/officeDocument/2006/relationships/hyperlink" Target="https://grants.nih.gov/grants/guide/pa-files/PAR-19-211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notice-files/NOT-AG-18-022.html" TargetMode="External"/><Relationship Id="rId3" Type="http://schemas.openxmlformats.org/officeDocument/2006/relationships/hyperlink" Target="https://grants.nih.gov/grants/guide/rfa-files/rfa-hl-18-023.html" TargetMode="External"/><Relationship Id="rId7" Type="http://schemas.openxmlformats.org/officeDocument/2006/relationships/hyperlink" Target="https://www.niaid.nih.gov/" TargetMode="External"/><Relationship Id="rId2" Type="http://schemas.openxmlformats.org/officeDocument/2006/relationships/hyperlink" Target="https://grants.nih.gov/grants/guide/rfa-files/RFA-HL-18-023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ncer.gov/" TargetMode="External"/><Relationship Id="rId5" Type="http://schemas.openxmlformats.org/officeDocument/2006/relationships/hyperlink" Target="https://www.nhlbi.nih.gov/" TargetMode="External"/><Relationship Id="rId4" Type="http://schemas.openxmlformats.org/officeDocument/2006/relationships/hyperlink" Target="https://grants.nih.gov/grants/guide/notice-files/NOT-HL-18-639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s://researchtraining.nih.gov/programs/career-development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pa-files/PAR-18-432.html" TargetMode="External"/><Relationship Id="rId13" Type="http://schemas.openxmlformats.org/officeDocument/2006/relationships/hyperlink" Target="https://grants.nih.gov/grants/guide/pa-files/par-19-343.html" TargetMode="External"/><Relationship Id="rId18" Type="http://schemas.openxmlformats.org/officeDocument/2006/relationships/image" Target="../media/image15.jpg"/><Relationship Id="rId3" Type="http://schemas.openxmlformats.org/officeDocument/2006/relationships/hyperlink" Target="https://grants.nih.gov/grants/guide/pa-files/PA-20-188.html" TargetMode="External"/><Relationship Id="rId7" Type="http://schemas.openxmlformats.org/officeDocument/2006/relationships/hyperlink" Target="https://grants.nih.gov/grants/guide/notice-files/NOT-AI-19-034.html" TargetMode="External"/><Relationship Id="rId12" Type="http://schemas.openxmlformats.org/officeDocument/2006/relationships/hyperlink" Target="https://grants.nih.gov/grants/guide/rfa-files/RFA-NS-19-044.html" TargetMode="External"/><Relationship Id="rId17" Type="http://schemas.openxmlformats.org/officeDocument/2006/relationships/hyperlink" Target="https://grants.nih.gov/grants/guide/notice-files/NOT-GM-20-051.html" TargetMode="External"/><Relationship Id="rId2" Type="http://schemas.openxmlformats.org/officeDocument/2006/relationships/hyperlink" Target="https://grants.nih.gov/grants/guide/pa-files/PA-20-187.html" TargetMode="External"/><Relationship Id="rId16" Type="http://schemas.openxmlformats.org/officeDocument/2006/relationships/hyperlink" Target="https://grants.nih.gov/grants/guide/notice-files/NOT-DE-20-031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rants.nih.gov/grants/guide/pa-files/par-20-210.html" TargetMode="External"/><Relationship Id="rId11" Type="http://schemas.openxmlformats.org/officeDocument/2006/relationships/hyperlink" Target="https://grants.nih.gov/grants/guide/rfa-files/RFA-NS-19-043.html" TargetMode="External"/><Relationship Id="rId5" Type="http://schemas.openxmlformats.org/officeDocument/2006/relationships/hyperlink" Target="https://grants.nih.gov/grants/guide/pa-files/PAR-20-209.html" TargetMode="External"/><Relationship Id="rId15" Type="http://schemas.openxmlformats.org/officeDocument/2006/relationships/hyperlink" Target="https://grants.nih.gov/grants/guide/notice-files/NOT-OD-20-158.html" TargetMode="External"/><Relationship Id="rId10" Type="http://schemas.openxmlformats.org/officeDocument/2006/relationships/hyperlink" Target="https://grants.nih.gov/grants/guide/pa-files/par-19-141.html" TargetMode="External"/><Relationship Id="rId19" Type="http://schemas.openxmlformats.org/officeDocument/2006/relationships/hyperlink" Target="http://selskajabiblioteka.blogspot.com/2013/11/2.html" TargetMode="External"/><Relationship Id="rId4" Type="http://schemas.openxmlformats.org/officeDocument/2006/relationships/hyperlink" Target="https://grants.nih.gov/grants/guide/pa-files/PA-20-189.html" TargetMode="External"/><Relationship Id="rId9" Type="http://schemas.openxmlformats.org/officeDocument/2006/relationships/hyperlink" Target="https://grants.nih.gov/grants/guide/pa-files/par-19-144.html" TargetMode="External"/><Relationship Id="rId14" Type="http://schemas.openxmlformats.org/officeDocument/2006/relationships/hyperlink" Target="https://grants.nih.gov/grants/guide/pa-files/PAR-19-342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pa-files/PA-20-205.html" TargetMode="External"/><Relationship Id="rId3" Type="http://schemas.openxmlformats.org/officeDocument/2006/relationships/hyperlink" Target="https://grants.nih.gov/grants/glossary.htm#IndependentClinicalTrial" TargetMode="External"/><Relationship Id="rId7" Type="http://schemas.openxmlformats.org/officeDocument/2006/relationships/hyperlink" Target="https://grants.nih.gov/grants/guide/pa-files/PA-20-203.html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hyperlink" Target="https://grants.nih.gov/grants/glossary.htm#ClinicalTrialResearchExperience" TargetMode="External"/><Relationship Id="rId5" Type="http://schemas.openxmlformats.org/officeDocument/2006/relationships/hyperlink" Target="https://grants.nih.gov/grants/guide/pa-files/PA-20-206.html" TargetMode="External"/><Relationship Id="rId10" Type="http://schemas.openxmlformats.org/officeDocument/2006/relationships/hyperlink" Target="https://grants.nih.gov/grants/guide/pa-files/PA-20-204.html" TargetMode="External"/><Relationship Id="rId4" Type="http://schemas.openxmlformats.org/officeDocument/2006/relationships/hyperlink" Target="https://grants.nih.gov/grants/guide/pa-files/PA-20-202.html" TargetMode="External"/><Relationship Id="rId9" Type="http://schemas.openxmlformats.org/officeDocument/2006/relationships/hyperlink" Target="https://grants.nih.gov/grants/guide/pa-files/PA-20-201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training.nih.gov/programs/career-development/K12" TargetMode="External"/><Relationship Id="rId3" Type="http://schemas.openxmlformats.org/officeDocument/2006/relationships/notesSlide" Target="../notesSlides/notesSlide17.xml"/><Relationship Id="rId7" Type="http://schemas.openxmlformats.org/officeDocument/2006/relationships/hyperlink" Target="https://grants.nih.gov/grants/guide/pa-files/PAR-18-940.htm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hyperlink" Target="https://grants.nih.gov/grants/guide/rfa-files/RFA-OD-19-020.html" TargetMode="External"/><Relationship Id="rId5" Type="http://schemas.openxmlformats.org/officeDocument/2006/relationships/hyperlink" Target="https://grants.nih.gov/grants/guide/pa-files/PAR-19-366.html" TargetMode="External"/><Relationship Id="rId4" Type="http://schemas.openxmlformats.org/officeDocument/2006/relationships/hyperlink" Target="https://www.nigms.nih.gov/Training/CareerDev/Pages/TWDInstRes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5" Type="http://schemas.openxmlformats.org/officeDocument/2006/relationships/hyperlink" Target="https://grants.nih.gov/grants/guide/pa-files/PA-18-592.html" TargetMode="External"/><Relationship Id="rId4" Type="http://schemas.openxmlformats.org/officeDocument/2006/relationships/hyperlink" Target="https://www.lrp.nih.go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5" Type="http://schemas.openxmlformats.org/officeDocument/2006/relationships/hyperlink" Target="https://grants.nih.gov/grants/guide/pa-files/PA-20-196.html" TargetMode="External"/><Relationship Id="rId4" Type="http://schemas.openxmlformats.org/officeDocument/2006/relationships/hyperlink" Target="https://grants.nih.gov/grants/guide/pa-files/PA-20-195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4" Type="http://schemas.openxmlformats.org/officeDocument/2006/relationships/hyperlink" Target="https://researchtraining.nih.gov/programs/other-training-related/DP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hyperlink" Target="https://grants.nih.gov/grants/guide/pa-files/par-19-135.html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6" Type="http://schemas.openxmlformats.org/officeDocument/2006/relationships/hyperlink" Target="https://grants.nih.gov/grants/guide/pa-files/par-19-134.html" TargetMode="External"/><Relationship Id="rId5" Type="http://schemas.openxmlformats.org/officeDocument/2006/relationships/hyperlink" Target="https://grants.nih.gov/grants/guide/pa-files/PAR-19-133.html" TargetMode="External"/><Relationship Id="rId4" Type="http://schemas.openxmlformats.org/officeDocument/2006/relationships/hyperlink" Target="https://grants.nih.gov/grants/guide/pa-files/par-18-714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4" Type="http://schemas.openxmlformats.org/officeDocument/2006/relationships/hyperlink" Target="https://grants.nih.gov/grants/funding/r15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5" Type="http://schemas.openxmlformats.org/officeDocument/2006/relationships/hyperlink" Target="https://era.nih.gov/erahelp/ESIE_ext/Default.htm#cshid=4" TargetMode="External"/><Relationship Id="rId4" Type="http://schemas.openxmlformats.org/officeDocument/2006/relationships/hyperlink" Target="https://grants.nih.gov/grants/guide/notice-files/NOT-OD-18-235.ht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p.nih.gov/" TargetMode="External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hyperlink" Target="https://dashboard.lrp.nih.gov/app/#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oer.htm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3.xml"/><Relationship Id="rId4" Type="http://schemas.openxmlformats.org/officeDocument/2006/relationships/hyperlink" Target="mailto:NIHTrain@mail.nih.gov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grants.nih.gov/grants/oer.htm" TargetMode="External"/><Relationship Id="rId3" Type="http://schemas.openxmlformats.org/officeDocument/2006/relationships/notesSlide" Target="../notesSlides/notesSlide28.xml"/><Relationship Id="rId7" Type="http://schemas.openxmlformats.org/officeDocument/2006/relationships/hyperlink" Target="https://projectreporter.nih.gov/reporter.cfm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Relationship Id="rId6" Type="http://schemas.openxmlformats.org/officeDocument/2006/relationships/hyperlink" Target="https://grants.nih.gov/grants/how-to-apply-application-guide.html" TargetMode="External"/><Relationship Id="rId5" Type="http://schemas.openxmlformats.org/officeDocument/2006/relationships/hyperlink" Target="https://grants.nih.gov/funding/searchguide/index.html" TargetMode="External"/><Relationship Id="rId4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Relationship Id="rId4" Type="http://schemas.openxmlformats.org/officeDocument/2006/relationships/hyperlink" Target="https://researchtraining.nih.gov/programs/career-development/K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Relationship Id="rId4" Type="http://schemas.openxmlformats.org/officeDocument/2006/relationships/hyperlink" Target="https://researchtraining.nih.gov/programs/career-development/K22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Relationship Id="rId4" Type="http://schemas.openxmlformats.org/officeDocument/2006/relationships/hyperlink" Target="https://researchtraining.nih.gov/programs/career-development/K02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Relationship Id="rId4" Type="http://schemas.openxmlformats.org/officeDocument/2006/relationships/hyperlink" Target="https://researchtraining.nih.gov/programs/career-development/K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openxmlformats.org/officeDocument/2006/relationships/hyperlink" Target="https://grants.nih.gov/funding/searchguide/index.html#/" TargetMode="External"/><Relationship Id="rId4" Type="http://schemas.openxmlformats.org/officeDocument/2006/relationships/hyperlink" Target="https://grants.nih.gov/funding/searchguide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hyperlink" Target="https://researchtraining.nih.gov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pa-files/PA-18-592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lrp.nih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5" Type="http://schemas.openxmlformats.org/officeDocument/2006/relationships/hyperlink" Target="https://grants.nih.gov/grants/guide/contacts/Diversity-Supp_contacts.html" TargetMode="External"/><Relationship Id="rId4" Type="http://schemas.openxmlformats.org/officeDocument/2006/relationships/hyperlink" Target="https://grants.nih.gov/grants/guide/pa-files/PA-20-222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clinical-trials/new-human-subject-clinical-trial-info-form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rants.nih.gov/policy/clinical-trials/specific-funding-opportuniti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265EF-83E4-4CE3-9EAB-1F6ABB087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glow rad="698500">
                    <a:schemeClr val="bg1">
                      <a:alpha val="57000"/>
                    </a:schemeClr>
                  </a:glow>
                </a:effectLst>
              </a:rPr>
              <a:t>P. Kay Lund, PhD  </a:t>
            </a:r>
            <a:r>
              <a:rPr lang="en-US" sz="2000" dirty="0">
                <a:solidFill>
                  <a:schemeClr val="tx1"/>
                </a:solidFill>
                <a:effectLst>
                  <a:glow rad="698500">
                    <a:schemeClr val="bg1">
                      <a:alpha val="57000"/>
                    </a:schemeClr>
                  </a:glow>
                </a:effectLst>
              </a:rPr>
              <a:t>kay.lund@nih.gov </a:t>
            </a:r>
          </a:p>
          <a:p>
            <a:r>
              <a:rPr lang="en-US" sz="2000" dirty="0">
                <a:solidFill>
                  <a:schemeClr val="tx1"/>
                </a:solidFill>
                <a:effectLst>
                  <a:glow rad="698500">
                    <a:schemeClr val="bg1">
                      <a:alpha val="57000"/>
                    </a:schemeClr>
                  </a:glow>
                </a:effectLst>
              </a:rPr>
              <a:t>Director, Division of Biomedical Research Workforce</a:t>
            </a:r>
          </a:p>
          <a:p>
            <a:r>
              <a:rPr lang="en-US" sz="2000" dirty="0">
                <a:solidFill>
                  <a:schemeClr val="tx1"/>
                </a:solidFill>
                <a:effectLst>
                  <a:glow rad="698500">
                    <a:schemeClr val="bg1">
                      <a:alpha val="57000"/>
                    </a:schemeClr>
                  </a:glow>
                </a:effectLst>
              </a:rPr>
              <a:t>Office of the Director</a:t>
            </a:r>
          </a:p>
          <a:p>
            <a:r>
              <a:rPr lang="en-US" sz="2000" dirty="0">
                <a:solidFill>
                  <a:schemeClr val="tx1"/>
                </a:solidFill>
                <a:effectLst>
                  <a:glow rad="698500">
                    <a:schemeClr val="bg1">
                      <a:alpha val="57000"/>
                    </a:schemeClr>
                  </a:glow>
                </a:effectLst>
              </a:rPr>
              <a:t>National Institutes of Health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A5750-79D6-4A40-BE91-E5A915B82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5" y="1391005"/>
            <a:ext cx="10395857" cy="2096134"/>
          </a:xfrm>
          <a:solidFill>
            <a:schemeClr val="bg1">
              <a:alpha val="60000"/>
            </a:schemeClr>
          </a:solidFill>
        </p:spPr>
        <p:txBody>
          <a:bodyPr anchor="ctr" anchorCtr="0"/>
          <a:lstStyle/>
          <a:p>
            <a:r>
              <a:rPr lang="en-US" sz="5400" cap="none" dirty="0"/>
              <a:t>Navigating NIH Programs to Advance Your Career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1A7DC-E706-4A96-8C30-174696E18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6140" y="3749579"/>
            <a:ext cx="2235200" cy="77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95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86" y="985971"/>
            <a:ext cx="11084828" cy="5245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 </a:t>
            </a:r>
            <a:br>
              <a:rPr lang="en-US" sz="2400" dirty="0"/>
            </a:br>
            <a:r>
              <a:rPr lang="en-US" sz="2800" dirty="0"/>
              <a:t>ORCID </a:t>
            </a:r>
            <a:r>
              <a:rPr lang="en-US" sz="2800" dirty="0" err="1"/>
              <a:t>iD</a:t>
            </a:r>
            <a:r>
              <a:rPr lang="en-US" sz="2800" dirty="0"/>
              <a:t> Requirement for Trainees, Fellows &amp; Career Development (K) Appointees or Awardees: </a:t>
            </a:r>
            <a:br>
              <a:rPr lang="en-US" sz="2400" dirty="0"/>
            </a:b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NOT-OD-19-109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386" y="1689375"/>
            <a:ext cx="11084828" cy="4096593"/>
          </a:xfrm>
        </p:spPr>
        <p:txBody>
          <a:bodyPr>
            <a:normAutofit/>
          </a:bodyPr>
          <a:lstStyle/>
          <a:p>
            <a:r>
              <a:rPr lang="en-US" sz="2200" dirty="0"/>
              <a:t>To enhance career tracking, NIH will require </a:t>
            </a:r>
            <a:r>
              <a:rPr lang="en-US" sz="2200" b="1" u="sng" dirty="0"/>
              <a:t>O</a:t>
            </a:r>
            <a:r>
              <a:rPr lang="en-US" sz="2200" dirty="0"/>
              <a:t>pen </a:t>
            </a:r>
            <a:r>
              <a:rPr lang="en-US" sz="2200" b="1" u="sng" dirty="0"/>
              <a:t>R</a:t>
            </a:r>
            <a:r>
              <a:rPr lang="en-US" sz="2200" dirty="0"/>
              <a:t>esearcher &amp; </a:t>
            </a:r>
            <a:r>
              <a:rPr lang="en-US" sz="2200" b="1" u="sng" dirty="0"/>
              <a:t>C</a:t>
            </a:r>
            <a:r>
              <a:rPr lang="en-US" sz="2200" dirty="0"/>
              <a:t>ontributor </a:t>
            </a:r>
            <a:r>
              <a:rPr lang="en-US" sz="2200" b="1" u="sng" dirty="0"/>
              <a:t>Id</a:t>
            </a:r>
            <a:r>
              <a:rPr lang="en-US" sz="2200" dirty="0"/>
              <a:t>entifiers (ORCID </a:t>
            </a:r>
            <a:r>
              <a:rPr lang="en-US" sz="2200" dirty="0" err="1"/>
              <a:t>iDs</a:t>
            </a:r>
            <a:r>
              <a:rPr lang="en-US" sz="2200" dirty="0"/>
              <a:t>) for trainees, fellows &amp; career development (K) appointees/awardees, beginning in FY 2020</a:t>
            </a:r>
          </a:p>
          <a:p>
            <a:r>
              <a:rPr lang="en-US" sz="2200" dirty="0"/>
              <a:t>Required as part of the </a:t>
            </a:r>
            <a:r>
              <a:rPr lang="en-US" sz="2200" b="1" i="1" u="sng" dirty="0"/>
              <a:t>appointment</a:t>
            </a:r>
            <a:r>
              <a:rPr lang="en-US" sz="2200" dirty="0"/>
              <a:t> process for trainees, scholars, and participants supported by the following activities, </a:t>
            </a:r>
            <a:r>
              <a:rPr lang="en-US" sz="2200" b="1" i="1" dirty="0"/>
              <a:t>beginning in October 2019:  </a:t>
            </a:r>
          </a:p>
          <a:p>
            <a:pPr lvl="1">
              <a:buFont typeface="Courier New" panose="02070309020205020404" pitchFamily="49" charset="0"/>
              <a:buChar char="–"/>
            </a:pPr>
            <a:r>
              <a:rPr lang="en-US" sz="2200" dirty="0"/>
              <a:t>T15, T32, T34, T35, T37, T90/R90, TL1, TL4, TU2, K12/KL2, R25, R38, RL5, RL9</a:t>
            </a:r>
          </a:p>
          <a:p>
            <a:r>
              <a:rPr lang="en-US" sz="2200" dirty="0"/>
              <a:t>Required at the time of </a:t>
            </a:r>
            <a:r>
              <a:rPr lang="en-US" sz="2200" b="1" i="1" u="sng" dirty="0"/>
              <a:t>application</a:t>
            </a:r>
            <a:r>
              <a:rPr lang="en-US" sz="2200" dirty="0"/>
              <a:t> for fellowship and career development (K) awards, beginning with </a:t>
            </a:r>
            <a:r>
              <a:rPr lang="en-US" sz="2200" b="1" i="1" dirty="0"/>
              <a:t>receipt dates after January 25, 2020</a:t>
            </a:r>
            <a:r>
              <a:rPr lang="en-US" sz="2200" dirty="0"/>
              <a:t>:  </a:t>
            </a:r>
          </a:p>
          <a:p>
            <a:pPr lvl="1">
              <a:buFont typeface="Courier New" panose="02070309020205020404" pitchFamily="49" charset="0"/>
              <a:buChar char="–"/>
            </a:pPr>
            <a:r>
              <a:rPr lang="en-US" sz="2200" dirty="0"/>
              <a:t>F05, F30, F31, F32, F33, F37, F38, F99/K00, FI2, K01, K02, K05, K07, K08, K18, K22, K23, K24, K25, K26, K38, K43, K76, K99/R00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BB8942-00D1-0146-8981-72EDC003FBED}"/>
              </a:ext>
            </a:extLst>
          </p:cNvPr>
          <p:cNvSpPr/>
          <p:nvPr/>
        </p:nvSpPr>
        <p:spPr>
          <a:xfrm>
            <a:off x="3037242" y="5964863"/>
            <a:ext cx="655857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https://era.nih.gov/erahelp/commons/PPF_Help/8_2_orcid.htm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3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B48C04-0283-4EE2-A246-F5CD0BEA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733"/>
            <a:ext cx="10515600" cy="906557"/>
          </a:xfrm>
        </p:spPr>
        <p:txBody>
          <a:bodyPr>
            <a:normAutofit fontScale="90000"/>
          </a:bodyPr>
          <a:lstStyle/>
          <a:p>
            <a:r>
              <a:rPr lang="en-US" dirty="0"/>
              <a:t>Predoc and Early Postdoc Training</a:t>
            </a:r>
            <a:endParaRPr lang="en-US" sz="3600" dirty="0"/>
          </a:p>
        </p:txBody>
      </p:sp>
      <p:sp>
        <p:nvSpPr>
          <p:cNvPr id="13" name="Chevron 12"/>
          <p:cNvSpPr/>
          <p:nvPr/>
        </p:nvSpPr>
        <p:spPr>
          <a:xfrm>
            <a:off x="1056639" y="5269093"/>
            <a:ext cx="7612743" cy="512301"/>
          </a:xfrm>
          <a:prstGeom prst="chevron">
            <a:avLst>
              <a:gd name="adj" fmla="val 42917"/>
            </a:avLst>
          </a:prstGeom>
          <a:solidFill>
            <a:srgbClr val="D0CF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Supplements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u="sng" dirty="0"/>
              <a:t> </a:t>
            </a:r>
            <a:r>
              <a:rPr lang="en-US" b="1" u="sng" dirty="0">
                <a:solidFill>
                  <a:schemeClr val="accent1"/>
                </a:solidFill>
              </a:rPr>
              <a:t>PA-20-222</a:t>
            </a:r>
            <a:endParaRPr lang="en-US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8876924" y="2327480"/>
            <a:ext cx="2858512" cy="1368821"/>
          </a:xfrm>
          <a:prstGeom prst="chevron">
            <a:avLst/>
          </a:prstGeom>
          <a:solidFill>
            <a:srgbClr val="C05954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Investigator</a:t>
            </a:r>
          </a:p>
        </p:txBody>
      </p:sp>
      <p:sp>
        <p:nvSpPr>
          <p:cNvPr id="25" name="Chevron 24"/>
          <p:cNvSpPr/>
          <p:nvPr/>
        </p:nvSpPr>
        <p:spPr>
          <a:xfrm>
            <a:off x="6351368" y="2323834"/>
            <a:ext cx="3130089" cy="1368821"/>
          </a:xfrm>
          <a:prstGeom prst="chevron">
            <a:avLst/>
          </a:prstGeom>
          <a:solidFill>
            <a:srgbClr val="A884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Research Career</a:t>
            </a:r>
          </a:p>
        </p:txBody>
      </p:sp>
      <p:sp>
        <p:nvSpPr>
          <p:cNvPr id="32" name="Chevron 31"/>
          <p:cNvSpPr/>
          <p:nvPr/>
        </p:nvSpPr>
        <p:spPr>
          <a:xfrm>
            <a:off x="2256715" y="2315952"/>
            <a:ext cx="4688010" cy="1368821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Postdoctoral Training/</a:t>
            </a:r>
            <a:br>
              <a:rPr lang="en-US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Residency</a:t>
            </a:r>
          </a:p>
        </p:txBody>
      </p:sp>
      <p:sp>
        <p:nvSpPr>
          <p:cNvPr id="44" name="Pentagon 32">
            <a:extLst>
              <a:ext uri="{FF2B5EF4-FFF2-40B4-BE49-F238E27FC236}">
                <a16:creationId xmlns:a16="http://schemas.microsoft.com/office/drawing/2014/main" id="{5CF44979-B249-44B1-A1CF-DE907EF2E0C7}"/>
              </a:ext>
            </a:extLst>
          </p:cNvPr>
          <p:cNvSpPr/>
          <p:nvPr/>
        </p:nvSpPr>
        <p:spPr>
          <a:xfrm>
            <a:off x="1" y="2304424"/>
            <a:ext cx="2845097" cy="1372467"/>
          </a:xfrm>
          <a:prstGeom prst="homePlate">
            <a:avLst/>
          </a:prstGeom>
          <a:gradFill>
            <a:gsLst>
              <a:gs pos="100000">
                <a:schemeClr val="accent1">
                  <a:alpha val="0"/>
                  <a:lumMod val="0"/>
                  <a:lumOff val="100000"/>
                </a:schemeClr>
              </a:gs>
              <a:gs pos="53000">
                <a:srgbClr val="7FCEFF"/>
              </a:gs>
            </a:gsLst>
            <a:lin ang="10800000" scaled="0"/>
          </a:gra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 algn="ctr"/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Graduate/</a:t>
            </a:r>
          </a:p>
          <a:p>
            <a:pPr marL="631825" algn="ctr"/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Graduate/</a:t>
            </a:r>
            <a:b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b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E34D8DCD-D552-45BC-9746-19904C2BFC0B}"/>
              </a:ext>
            </a:extLst>
          </p:cNvPr>
          <p:cNvSpPr/>
          <p:nvPr/>
        </p:nvSpPr>
        <p:spPr>
          <a:xfrm>
            <a:off x="1277720" y="4374229"/>
            <a:ext cx="1529889" cy="574904"/>
          </a:xfrm>
          <a:prstGeom prst="chevron">
            <a:avLst/>
          </a:prstGeom>
          <a:solidFill>
            <a:srgbClr val="89DBFF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F30,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F31</a:t>
            </a:r>
          </a:p>
        </p:txBody>
      </p:sp>
      <p:sp>
        <p:nvSpPr>
          <p:cNvPr id="19" name="Chevron 31">
            <a:extLst>
              <a:ext uri="{FF2B5EF4-FFF2-40B4-BE49-F238E27FC236}">
                <a16:creationId xmlns:a16="http://schemas.microsoft.com/office/drawing/2014/main" id="{4CFDE8E3-3DCB-44DB-B03D-498FDE24C27F}"/>
              </a:ext>
            </a:extLst>
          </p:cNvPr>
          <p:cNvSpPr/>
          <p:nvPr/>
        </p:nvSpPr>
        <p:spPr>
          <a:xfrm>
            <a:off x="830958" y="3741477"/>
            <a:ext cx="1580690" cy="574904"/>
          </a:xfrm>
          <a:prstGeom prst="chevron">
            <a:avLst/>
          </a:prstGeom>
          <a:solidFill>
            <a:srgbClr val="89DBFF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T32,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T35</a:t>
            </a:r>
          </a:p>
        </p:txBody>
      </p:sp>
      <p:sp>
        <p:nvSpPr>
          <p:cNvPr id="21" name="Chevron 31">
            <a:extLst>
              <a:ext uri="{FF2B5EF4-FFF2-40B4-BE49-F238E27FC236}">
                <a16:creationId xmlns:a16="http://schemas.microsoft.com/office/drawing/2014/main" id="{7AC1A1A6-9529-46E3-9F5B-229A70CC8CC1}"/>
              </a:ext>
            </a:extLst>
          </p:cNvPr>
          <p:cNvSpPr/>
          <p:nvPr/>
        </p:nvSpPr>
        <p:spPr>
          <a:xfrm>
            <a:off x="2724741" y="4374229"/>
            <a:ext cx="1200873" cy="574904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F32</a:t>
            </a:r>
          </a:p>
        </p:txBody>
      </p:sp>
      <p:sp>
        <p:nvSpPr>
          <p:cNvPr id="22" name="Chevron 31">
            <a:extLst>
              <a:ext uri="{FF2B5EF4-FFF2-40B4-BE49-F238E27FC236}">
                <a16:creationId xmlns:a16="http://schemas.microsoft.com/office/drawing/2014/main" id="{E16E0611-70F2-4294-BA47-8D0E638C2C23}"/>
              </a:ext>
            </a:extLst>
          </p:cNvPr>
          <p:cNvSpPr/>
          <p:nvPr/>
        </p:nvSpPr>
        <p:spPr>
          <a:xfrm>
            <a:off x="2218657" y="3741477"/>
            <a:ext cx="1580690" cy="574904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1E8604-1231-2B4E-B475-7E3C7CC9735B}"/>
              </a:ext>
            </a:extLst>
          </p:cNvPr>
          <p:cNvSpPr/>
          <p:nvPr/>
        </p:nvSpPr>
        <p:spPr>
          <a:xfrm>
            <a:off x="2881727" y="1332756"/>
            <a:ext cx="62049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National Research Service Awards (NRSA)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94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11" y="283883"/>
            <a:ext cx="10515600" cy="906557"/>
          </a:xfrm>
        </p:spPr>
        <p:txBody>
          <a:bodyPr/>
          <a:lstStyle/>
          <a:p>
            <a:r>
              <a:rPr lang="en-US" dirty="0"/>
              <a:t>Ruth L. </a:t>
            </a:r>
            <a:r>
              <a:rPr lang="en-US" dirty="0" err="1"/>
              <a:t>Kirschstein</a:t>
            </a:r>
            <a:r>
              <a:rPr lang="en-US" dirty="0"/>
              <a:t> NRSA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3842C5-534F-46A3-95F4-A6EE90F3B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10" y="1237738"/>
            <a:ext cx="11718305" cy="517245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126BB4"/>
              </a:buClr>
              <a:buNone/>
            </a:pPr>
            <a:r>
              <a:rPr lang="en-US" sz="2200" b="1" dirty="0"/>
              <a:t>Goal to ensure a diverse pool of highly trained scientists in appropriate scientific disciplines, to address the Nation's biomedical, behavioral, &amp; clinical research needs</a:t>
            </a:r>
          </a:p>
          <a:p>
            <a:pPr marL="0" indent="0">
              <a:buClr>
                <a:srgbClr val="126BB4"/>
              </a:buClr>
              <a:buNone/>
            </a:pPr>
            <a:r>
              <a:rPr lang="en-US" sz="2000" b="1" dirty="0">
                <a:solidFill>
                  <a:srgbClr val="126BB4"/>
                </a:solidFill>
              </a:rPr>
              <a:t>Institutional Training Programs (T32/T35-Series):</a:t>
            </a:r>
          </a:p>
          <a:p>
            <a:pPr marL="282575" indent="-282575">
              <a:buClr>
                <a:srgbClr val="126BB4"/>
              </a:buClr>
            </a:pPr>
            <a:r>
              <a:rPr lang="en-US" sz="1800" dirty="0"/>
              <a:t>Institutional awards to support research training activities for predoctoral students, medical or veterinary medicine students  and/or postdoc </a:t>
            </a:r>
            <a:r>
              <a:rPr lang="en-US" sz="1800" b="1" i="1" dirty="0"/>
              <a:t>trainees</a:t>
            </a:r>
            <a:r>
              <a:rPr lang="en-US" sz="1800" dirty="0"/>
              <a:t> selected by the institution</a:t>
            </a:r>
          </a:p>
          <a:p>
            <a:pPr marL="282575" indent="-282575"/>
            <a:r>
              <a:rPr lang="en-US" sz="1800" dirty="0"/>
              <a:t>T35 provides </a:t>
            </a:r>
            <a:r>
              <a:rPr lang="en-US" sz="1800" b="1" i="1" dirty="0"/>
              <a:t>only</a:t>
            </a:r>
            <a:r>
              <a:rPr lang="en-US" sz="1800" dirty="0"/>
              <a:t> short-term research training experiences for health professional students (medical students, veterinary students, and/or students in other health-professional programs) </a:t>
            </a:r>
          </a:p>
          <a:p>
            <a:pPr marL="282575" indent="-282575">
              <a:buClr>
                <a:srgbClr val="126BB4"/>
              </a:buClr>
            </a:pPr>
            <a:r>
              <a:rPr lang="en-US" sz="1800" dirty="0"/>
              <a:t>Require a program director &amp; experienced faculty to serve as mentors</a:t>
            </a:r>
          </a:p>
          <a:p>
            <a:pPr marL="0" indent="0">
              <a:buClr>
                <a:srgbClr val="126BB4"/>
              </a:buClr>
              <a:buNone/>
            </a:pPr>
            <a:r>
              <a:rPr lang="en-US" sz="2000" b="1" dirty="0">
                <a:solidFill>
                  <a:srgbClr val="126BB4"/>
                </a:solidFill>
              </a:rPr>
              <a:t>Individual Fellowships (F-Series)-require primary sponsor:</a:t>
            </a:r>
          </a:p>
          <a:p>
            <a:pPr marL="282575" indent="-282575">
              <a:buClr>
                <a:srgbClr val="126BB4"/>
              </a:buClr>
            </a:pPr>
            <a:r>
              <a:rPr lang="en-US" sz="1800" dirty="0"/>
              <a:t>Awards for combined clinical &amp; research doctoral degree training </a:t>
            </a:r>
            <a:r>
              <a:rPr lang="en-US" sz="1800" b="1" dirty="0">
                <a:solidFill>
                  <a:srgbClr val="0070C0"/>
                </a:solidFill>
              </a:rPr>
              <a:t>(F30)</a:t>
            </a:r>
          </a:p>
          <a:p>
            <a:pPr marL="282575" indent="-282575">
              <a:buClr>
                <a:srgbClr val="126BB4"/>
              </a:buClr>
            </a:pPr>
            <a:r>
              <a:rPr lang="en-US" sz="1800" dirty="0"/>
              <a:t>Awards for graduate students working towards research doctoral degree </a:t>
            </a:r>
            <a:r>
              <a:rPr lang="en-US" sz="1800" b="1" dirty="0">
                <a:solidFill>
                  <a:srgbClr val="0070C0"/>
                </a:solidFill>
              </a:rPr>
              <a:t>(F31 &amp; F31D)</a:t>
            </a:r>
          </a:p>
          <a:p>
            <a:pPr marL="282575" indent="-282575">
              <a:buClr>
                <a:srgbClr val="126BB4"/>
              </a:buClr>
            </a:pPr>
            <a:r>
              <a:rPr lang="en-US" sz="1800" dirty="0"/>
              <a:t>Awards for postdoctoral fellows working towards research independence </a:t>
            </a:r>
            <a:r>
              <a:rPr lang="en-US" sz="1800" b="1" dirty="0">
                <a:solidFill>
                  <a:srgbClr val="126BB4"/>
                </a:solidFill>
              </a:rPr>
              <a:t>(F32) </a:t>
            </a:r>
          </a:p>
          <a:p>
            <a:pPr marL="282575" indent="-282575">
              <a:buClr>
                <a:srgbClr val="126BB4"/>
              </a:buClr>
            </a:pPr>
            <a:r>
              <a:rPr lang="en-US" sz="1800" i="1" dirty="0"/>
              <a:t>As well as primary sponsor, a co-mentor or mentoring team is highly recommended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126BB4"/>
                </a:solidFill>
              </a:rPr>
              <a:t>Appointees to T awards or fellowship recipients must be U.S. citizens or permanent residents.</a:t>
            </a:r>
          </a:p>
          <a:p>
            <a:pPr marL="0" indent="0">
              <a:buClr>
                <a:srgbClr val="126BB4"/>
              </a:buClr>
              <a:buNone/>
            </a:pPr>
            <a:endParaRPr lang="en-US" sz="1800" i="1" dirty="0"/>
          </a:p>
        </p:txBody>
      </p:sp>
      <p:pic>
        <p:nvPicPr>
          <p:cNvPr id="1026" name="Picture 2" descr="Image result for Ruth Kirschstein">
            <a:extLst>
              <a:ext uri="{FF2B5EF4-FFF2-40B4-BE49-F238E27FC236}">
                <a16:creationId xmlns:a16="http://schemas.microsoft.com/office/drawing/2014/main" id="{127488A6-A8DA-4D3F-AB86-AC50486C2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8105" r="22444" b="209"/>
          <a:stretch/>
        </p:blipFill>
        <p:spPr bwMode="auto">
          <a:xfrm>
            <a:off x="10407830" y="151542"/>
            <a:ext cx="960068" cy="9600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32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B776DA-2339-4EEA-BB2C-437764B9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 Features of NRSAs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58EE-7715-4B24-BC9A-923899E1E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4" y="1202143"/>
            <a:ext cx="11918271" cy="48776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126BB4"/>
              </a:buClr>
            </a:pPr>
            <a:r>
              <a:rPr lang="en-US" sz="1800" b="1" dirty="0">
                <a:solidFill>
                  <a:srgbClr val="126BB4"/>
                </a:solidFill>
              </a:rPr>
              <a:t>Trainees &amp; Fellows </a:t>
            </a:r>
            <a:r>
              <a:rPr lang="en-US" sz="1800" dirty="0"/>
              <a:t>are required to pursue full-time research training (40 hours/week)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126BB4"/>
                </a:solidFill>
              </a:rPr>
              <a:t>Stipends:</a:t>
            </a:r>
            <a:r>
              <a:rPr lang="en-US" sz="1800" dirty="0"/>
              <a:t> Postdoctoral stipends increased by 5.4% in FY 2020 and Postdoctoral IA/TRE increased to $11,850; Predoctoral stipends increase by 2% </a:t>
            </a:r>
            <a:r>
              <a:rPr lang="en-US" sz="1800" dirty="0">
                <a:hlinkClick r:id="rId4"/>
              </a:rPr>
              <a:t>NOT-OD-20-070</a:t>
            </a:r>
            <a:endParaRPr lang="en-US" sz="18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126BB4"/>
              </a:buClr>
            </a:pPr>
            <a:r>
              <a:rPr lang="en-US" sz="1800" b="1" dirty="0">
                <a:solidFill>
                  <a:srgbClr val="126BB4"/>
                </a:solidFill>
              </a:rPr>
              <a:t>Tuition &amp; Fees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Predoctoral up to 60% of the tuition &amp; fees (maximum $16,000 per year or $21,000 for dual degree).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Postdoctoral up to 60% of tuition up to $4,500 per year.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126BB4"/>
              </a:buClr>
            </a:pPr>
            <a:r>
              <a:rPr lang="en-US" sz="1800" b="1" dirty="0">
                <a:solidFill>
                  <a:srgbClr val="126BB4"/>
                </a:solidFill>
              </a:rPr>
              <a:t>Institutional Allowance (Fellowships) or Training Related Expenses (TRE) (Training grants)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b="1" i="1" dirty="0"/>
              <a:t>Health insurance</a:t>
            </a:r>
            <a:r>
              <a:rPr lang="en-US" sz="1800" dirty="0"/>
              <a:t>, research supplies, equipment, books, travel to scientific meetings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Predoctoral $4,200 &amp; postdoctoral $11,850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126BB4"/>
              </a:buClr>
            </a:pPr>
            <a:r>
              <a:rPr lang="en-US" sz="1800" dirty="0"/>
              <a:t>Trainees/fellows </a:t>
            </a:r>
            <a:r>
              <a:rPr lang="en-US" sz="1800" b="1" i="1" dirty="0"/>
              <a:t>can</a:t>
            </a:r>
            <a:r>
              <a:rPr lang="en-US" sz="1800" dirty="0"/>
              <a:t> pursue </a:t>
            </a:r>
            <a:r>
              <a:rPr lang="en-US" sz="1800" b="1" i="1" dirty="0"/>
              <a:t>clinical trials research experience </a:t>
            </a:r>
            <a:r>
              <a:rPr lang="en-US" sz="1800" dirty="0"/>
              <a:t>but </a:t>
            </a:r>
            <a:r>
              <a:rPr lang="en-US" sz="1800" b="1" i="1" dirty="0"/>
              <a:t>not lead an independent clinical trial</a:t>
            </a:r>
            <a:r>
              <a:rPr lang="en-US" sz="1800" dirty="0"/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Trainees &amp; fellows may spend on average, an </a:t>
            </a:r>
            <a:r>
              <a:rPr lang="en-US" sz="1800" b="1" i="1" dirty="0"/>
              <a:t>additional </a:t>
            </a:r>
            <a:r>
              <a:rPr lang="en-US" sz="1800" dirty="0"/>
              <a:t>25% of their time (e.g.10 hours per week) in part time research, teaching, or clinical employment, paid from a different source than the NRSA </a:t>
            </a:r>
            <a:r>
              <a:rPr lang="en-US" sz="1800" u="sng" dirty="0">
                <a:solidFill>
                  <a:schemeClr val="accent1"/>
                </a:solidFill>
              </a:rPr>
              <a:t>NOT-</a:t>
            </a:r>
            <a:r>
              <a:rPr lang="en-US" sz="1800" u="sng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17-095</a:t>
            </a:r>
            <a:r>
              <a:rPr lang="en-US" sz="1800" dirty="0"/>
              <a:t>. (Note that these activities may enhance career development).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8984" y="5922131"/>
            <a:ext cx="525168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1400" b="1" dirty="0">
                <a:solidFill>
                  <a:srgbClr val="003399"/>
                </a:solidFill>
              </a:rPr>
              <a:t>F-Kiosk: </a:t>
            </a:r>
            <a:r>
              <a:rPr lang="en-US" sz="1400" b="1" dirty="0">
                <a:solidFill>
                  <a:srgbClr val="003399"/>
                </a:solidFill>
                <a:hlinkClick r:id="rId6" tooltip="F-Kiosk"/>
              </a:rPr>
              <a:t>https://researchtraining.nih.gov/programs/fellowships</a:t>
            </a:r>
            <a:endParaRPr lang="en-US" sz="1400" b="1" dirty="0">
              <a:solidFill>
                <a:srgbClr val="003399"/>
              </a:solidFill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1400" b="1" dirty="0">
                <a:solidFill>
                  <a:srgbClr val="003399"/>
                </a:solidFill>
              </a:rPr>
              <a:t>T-Kiosk: </a:t>
            </a:r>
            <a:r>
              <a:rPr lang="en-US" sz="1400" b="1" dirty="0">
                <a:solidFill>
                  <a:srgbClr val="003399"/>
                </a:solidFill>
                <a:hlinkClick r:id="rId7" tooltip="T-Kiosk"/>
              </a:rPr>
              <a:t>https://researchtraining.nih.gov/programs/training-grants</a:t>
            </a:r>
            <a:endParaRPr lang="en-US" altLang="en-US" sz="1400" b="1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73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D60305D-3BDC-4665-99A7-C4931232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Institutional NRSAs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50BE0FB-0D73-426F-9791-8A10A484C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871951"/>
              </p:ext>
            </p:extLst>
          </p:nvPr>
        </p:nvGraphicFramePr>
        <p:xfrm>
          <a:off x="838200" y="1271682"/>
          <a:ext cx="10817773" cy="471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752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1F16-C89A-EC40-B223-BE59D5CC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active T32 programs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9793-0AEF-084A-BF2E-D234B666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BCB2-9FBF-4790-B649-A418E43EF4BC}" type="datetime4">
              <a:rPr lang="en-US" smtClean="0"/>
              <a:pPr/>
              <a:t>October 26, 2020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AC36CD-9D44-544A-82A9-A0CE459E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287819"/>
            <a:ext cx="5803900" cy="4632063"/>
          </a:xfrm>
        </p:spPr>
        <p:txBody>
          <a:bodyPr>
            <a:noAutofit/>
          </a:bodyPr>
          <a:lstStyle/>
          <a:p>
            <a:r>
              <a:rPr lang="en-US" sz="2000" i="1" dirty="0"/>
              <a:t>Parent</a:t>
            </a:r>
            <a:r>
              <a:rPr lang="en-US" sz="2000" dirty="0"/>
              <a:t> T32 NRSA </a:t>
            </a:r>
            <a:r>
              <a:rPr lang="en-US" sz="2000" dirty="0">
                <a:hlinkClick r:id="rId2"/>
              </a:rPr>
              <a:t>PA-20-142</a:t>
            </a:r>
            <a:endParaRPr lang="en-US" sz="2000" dirty="0"/>
          </a:p>
          <a:p>
            <a:r>
              <a:rPr lang="en-US" sz="2000" i="1" dirty="0"/>
              <a:t>NIGMS </a:t>
            </a:r>
            <a:r>
              <a:rPr lang="en-US" sz="2000" dirty="0"/>
              <a:t>Predoctoral T32 </a:t>
            </a:r>
            <a:r>
              <a:rPr lang="en-US" sz="2000" dirty="0">
                <a:hlinkClick r:id="rId3"/>
              </a:rPr>
              <a:t>PAR-20-213</a:t>
            </a:r>
            <a:endParaRPr lang="en-US" sz="2000" dirty="0"/>
          </a:p>
          <a:p>
            <a:r>
              <a:rPr lang="en-US" sz="2000" i="1" dirty="0"/>
              <a:t>NIGMS</a:t>
            </a:r>
            <a:r>
              <a:rPr lang="en-US" sz="2000" dirty="0"/>
              <a:t> Graduate Research Training Initiative (G-RISE) </a:t>
            </a:r>
            <a:r>
              <a:rPr lang="en-US" sz="2000" dirty="0">
                <a:hlinkClick r:id="rId4"/>
              </a:rPr>
              <a:t>PAR-19-102</a:t>
            </a:r>
            <a:endParaRPr lang="en-US" sz="2000" dirty="0"/>
          </a:p>
          <a:p>
            <a:r>
              <a:rPr lang="en-US" sz="2000" i="1" dirty="0"/>
              <a:t>NIGMS</a:t>
            </a:r>
            <a:r>
              <a:rPr lang="en-US" sz="2000" dirty="0"/>
              <a:t> Medical Scientist Training Program (dual degree clinical &amp; PhD  </a:t>
            </a:r>
            <a:r>
              <a:rPr lang="en-US" sz="2000" dirty="0">
                <a:hlinkClick r:id="rId5"/>
              </a:rPr>
              <a:t>PAR-19-036</a:t>
            </a:r>
            <a:endParaRPr lang="en-US" sz="2000" dirty="0"/>
          </a:p>
          <a:p>
            <a:r>
              <a:rPr lang="en-US" sz="2000" i="1" dirty="0"/>
              <a:t>NIGMS</a:t>
            </a:r>
            <a:r>
              <a:rPr lang="en-US" sz="2000" dirty="0"/>
              <a:t> Initiative for Maximizing Student Development (IMSD; predoc) </a:t>
            </a:r>
            <a:r>
              <a:rPr lang="en-US" sz="2000" dirty="0">
                <a:hlinkClick r:id="rId6"/>
              </a:rPr>
              <a:t>PAR-19-037</a:t>
            </a:r>
            <a:endParaRPr lang="en-US" sz="2000" dirty="0"/>
          </a:p>
          <a:p>
            <a:r>
              <a:rPr lang="en-US" sz="2000" i="1" dirty="0"/>
              <a:t>NIGMS</a:t>
            </a:r>
            <a:r>
              <a:rPr lang="en-US" sz="2000" dirty="0"/>
              <a:t> Bridges to the Doctorate (undergraduate) </a:t>
            </a:r>
            <a:r>
              <a:rPr lang="en-US" sz="2000" dirty="0">
                <a:hlinkClick r:id="rId7"/>
              </a:rPr>
              <a:t>PAR-19-300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6ABE4A1-3C39-9741-9196-05923186D249}"/>
              </a:ext>
            </a:extLst>
          </p:cNvPr>
          <p:cNvSpPr txBox="1">
            <a:spLocks/>
          </p:cNvSpPr>
          <p:nvPr/>
        </p:nvSpPr>
        <p:spPr>
          <a:xfrm>
            <a:off x="6096000" y="1287819"/>
            <a:ext cx="5803900" cy="3946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Translational Research Program (Pre &amp; Postdocs: </a:t>
            </a:r>
            <a:r>
              <a:rPr lang="en-US" sz="2000" dirty="0">
                <a:hlinkClick r:id="rId8"/>
              </a:rPr>
              <a:t>PAR-19-228</a:t>
            </a:r>
            <a:r>
              <a:rPr lang="en-US" sz="2000" dirty="0"/>
              <a:t>) </a:t>
            </a:r>
            <a:r>
              <a:rPr lang="en-US" sz="2000" i="1" dirty="0"/>
              <a:t>NINDS, NIA</a:t>
            </a:r>
          </a:p>
          <a:p>
            <a:r>
              <a:rPr lang="en-US" sz="2000" i="1" dirty="0"/>
              <a:t>NINDS</a:t>
            </a:r>
            <a:r>
              <a:rPr lang="en-US" sz="2000" dirty="0"/>
              <a:t> Institutional Research Training Program (Pre &amp; Postdocs </a:t>
            </a:r>
            <a:r>
              <a:rPr lang="en-US" sz="2000" dirty="0">
                <a:hlinkClick r:id="rId9"/>
              </a:rPr>
              <a:t>PAR-19-211</a:t>
            </a:r>
            <a:r>
              <a:rPr lang="en-US" sz="2000" dirty="0"/>
              <a:t>) </a:t>
            </a:r>
            <a:r>
              <a:rPr lang="en-US" sz="2000" i="1" dirty="0"/>
              <a:t>NINDS</a:t>
            </a:r>
          </a:p>
          <a:p>
            <a:r>
              <a:rPr lang="en-US" sz="2000" dirty="0"/>
              <a:t>T32  for Institutions that Promote Diversity (Pre &amp; Postdocs </a:t>
            </a:r>
            <a:r>
              <a:rPr lang="en-US" sz="2000" dirty="0">
                <a:hlinkClick r:id="rId10"/>
              </a:rPr>
              <a:t>RFA-HL-19-023</a:t>
            </a:r>
            <a:r>
              <a:rPr lang="en-US" sz="2000" dirty="0"/>
              <a:t>) </a:t>
            </a:r>
            <a:r>
              <a:rPr lang="en-US" sz="2000" i="1" dirty="0"/>
              <a:t>NHLBI</a:t>
            </a:r>
          </a:p>
          <a:p>
            <a:r>
              <a:rPr lang="en-US" sz="2000" dirty="0"/>
              <a:t>MD-PhD T32 in Alzheimer’s Disease, Related Dementias, Behavioral &amp; Social Sciences </a:t>
            </a:r>
            <a:r>
              <a:rPr lang="en-US" sz="2000" dirty="0">
                <a:hlinkClick r:id="rId11"/>
              </a:rPr>
              <a:t>RFA-AG-20-032</a:t>
            </a:r>
            <a:r>
              <a:rPr lang="en-US" sz="2000" dirty="0"/>
              <a:t> </a:t>
            </a:r>
            <a:r>
              <a:rPr lang="en-US" sz="2000" i="1" dirty="0"/>
              <a:t>NIA</a:t>
            </a:r>
          </a:p>
          <a:p>
            <a:r>
              <a:rPr lang="en-US" sz="2000" dirty="0"/>
              <a:t>T32 to Advance Translational Research on Alzheimer’s Disease &amp; Related Dementias </a:t>
            </a:r>
            <a:r>
              <a:rPr lang="en-US" sz="2200" dirty="0">
                <a:hlinkClick r:id="rId12"/>
              </a:rPr>
              <a:t>PAR-18-524</a:t>
            </a:r>
            <a:r>
              <a:rPr lang="en-US" sz="2200" dirty="0"/>
              <a:t> </a:t>
            </a:r>
            <a:r>
              <a:rPr lang="en-US" sz="2200" i="1" dirty="0"/>
              <a:t>NIA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56159-73F9-8846-ABDC-FA386F7E0C99}"/>
              </a:ext>
            </a:extLst>
          </p:cNvPr>
          <p:cNvSpPr/>
          <p:nvPr/>
        </p:nvSpPr>
        <p:spPr>
          <a:xfrm>
            <a:off x="3226485" y="5463984"/>
            <a:ext cx="605653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https://researchtraining.nih.gov/programs/training-grants/T32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8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673D89-6FEC-4D56-9D53-E1C72E9F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NRSA: Fellowships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A7044B1-0B79-411A-AAE9-7C19AF6F9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92924"/>
              </p:ext>
            </p:extLst>
          </p:nvPr>
        </p:nvGraphicFramePr>
        <p:xfrm>
          <a:off x="838200" y="1130597"/>
          <a:ext cx="1051560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2D8868-D68B-0D4D-8370-4A5B16E8DD45}"/>
              </a:ext>
            </a:extLst>
          </p:cNvPr>
          <p:cNvSpPr/>
          <p:nvPr/>
        </p:nvSpPr>
        <p:spPr>
          <a:xfrm>
            <a:off x="2607389" y="5971142"/>
            <a:ext cx="795243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All fellowships require references from individuals </a:t>
            </a:r>
            <a:r>
              <a:rPr lang="en-US" b="1" i="1" u="sng" dirty="0"/>
              <a:t>other </a:t>
            </a:r>
            <a:r>
              <a:rPr lang="en-US" b="1" i="1" dirty="0"/>
              <a:t>than </a:t>
            </a:r>
            <a:r>
              <a:rPr lang="en-US" b="1" dirty="0"/>
              <a:t>primary mentor(s)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44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79" y="165474"/>
            <a:ext cx="11116842" cy="1620558"/>
          </a:xfrm>
        </p:spPr>
        <p:txBody>
          <a:bodyPr>
            <a:noAutofit/>
          </a:bodyPr>
          <a:lstStyle/>
          <a:p>
            <a:r>
              <a:rPr lang="en-US" sz="3600" dirty="0"/>
              <a:t>R38 Program:  Research in Residency Funding Opportunity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41" y="1555104"/>
            <a:ext cx="11424880" cy="4801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hlinkClick r:id="" action="ppaction://noaction"/>
              </a:rPr>
              <a:t>R38</a:t>
            </a:r>
            <a:r>
              <a:rPr lang="en-US" sz="2200" dirty="0">
                <a:hlinkClick r:id="" action="ppaction://noaction"/>
              </a:rPr>
              <a:t> Stimulating </a:t>
            </a:r>
            <a:r>
              <a:rPr lang="en-US" sz="2200" dirty="0">
                <a:hlinkClick r:id="rId2"/>
              </a:rPr>
              <a:t>Access to Research in Residency (StARR) (R38)</a:t>
            </a:r>
            <a:r>
              <a:rPr lang="en-US" sz="2200" dirty="0"/>
              <a:t>: </a:t>
            </a:r>
            <a:r>
              <a:rPr lang="en-US" sz="2200" dirty="0">
                <a:hlinkClick r:id="rId3"/>
              </a:rPr>
              <a:t>RFA-HL-18-023</a:t>
            </a:r>
            <a:r>
              <a:rPr lang="en-US" sz="2200" dirty="0"/>
              <a:t> (</a:t>
            </a:r>
            <a:r>
              <a:rPr lang="en-US" sz="2200" dirty="0">
                <a:hlinkClick r:id="rId4"/>
              </a:rPr>
              <a:t>NOT-HL-18-639</a:t>
            </a:r>
            <a:r>
              <a:rPr lang="en-US" sz="2200" dirty="0"/>
              <a:t>) last due date </a:t>
            </a:r>
            <a:r>
              <a:rPr lang="en-US" sz="2200" i="1" dirty="0"/>
              <a:t>2/13/20 not yet clear if to be renewed)</a:t>
            </a:r>
            <a:r>
              <a:rPr lang="en-US" sz="2200" dirty="0"/>
              <a:t>.</a:t>
            </a:r>
          </a:p>
          <a:p>
            <a:pPr lvl="1"/>
            <a:r>
              <a:rPr lang="en-US" sz="2200" dirty="0">
                <a:hlinkClick r:id="rId5"/>
              </a:rPr>
              <a:t>National Heart Lung and Blood Institute (NHLBI)</a:t>
            </a:r>
            <a:r>
              <a:rPr lang="en-US" sz="2200" dirty="0"/>
              <a:t>: Treatment and prevention of heart, lung, blood, and sleep diseases &amp; disorders</a:t>
            </a:r>
          </a:p>
          <a:p>
            <a:pPr lvl="1"/>
            <a:r>
              <a:rPr lang="en-US" sz="2200" dirty="0">
                <a:hlinkClick r:id="rId6"/>
              </a:rPr>
              <a:t>National Cancer Institute (NCI)</a:t>
            </a:r>
            <a:r>
              <a:rPr lang="en-US" sz="2200" dirty="0"/>
              <a:t>: All areas of cancer biology of every from of cancer</a:t>
            </a:r>
          </a:p>
          <a:p>
            <a:pPr lvl="1"/>
            <a:r>
              <a:rPr lang="en-US" sz="2200" dirty="0">
                <a:hlinkClick r:id="rId7"/>
              </a:rPr>
              <a:t>National Institute of Allergy and Infectious Diseases (NIAID)</a:t>
            </a:r>
            <a:r>
              <a:rPr lang="en-US" sz="2200" dirty="0"/>
              <a:t>: Research on infectious, immunologic, and allergic diseases </a:t>
            </a:r>
          </a:p>
          <a:p>
            <a:pPr lvl="1"/>
            <a:r>
              <a:rPr lang="en-US" sz="2200" dirty="0"/>
              <a:t>Notice of NIA participation in R38: </a:t>
            </a:r>
            <a:r>
              <a:rPr lang="en-US" sz="2200" dirty="0">
                <a:hlinkClick r:id="rId8"/>
              </a:rPr>
              <a:t>NOT-AG-18-022</a:t>
            </a:r>
            <a:endParaRPr lang="en-US" sz="2200" dirty="0"/>
          </a:p>
          <a:p>
            <a:pPr marL="0" indent="0">
              <a:buNone/>
            </a:pPr>
            <a:r>
              <a:rPr lang="en-US" sz="2200" b="1" u="sng" dirty="0">
                <a:solidFill>
                  <a:schemeClr val="accent1"/>
                </a:solidFill>
              </a:rPr>
              <a:t>K38</a:t>
            </a:r>
            <a:r>
              <a:rPr lang="en-US" sz="2200" u="sng" dirty="0">
                <a:solidFill>
                  <a:schemeClr val="accent1"/>
                </a:solidFill>
              </a:rPr>
              <a:t>: </a:t>
            </a:r>
            <a:r>
              <a:rPr lang="en-US" sz="2200" u="sng" dirty="0">
                <a:solidFill>
                  <a:srgbClr val="126BB4"/>
                </a:solidFill>
              </a:rPr>
              <a:t>Transition Scholar Award limited competition for R38 appointees</a:t>
            </a:r>
            <a:r>
              <a:rPr lang="en-US" sz="2200" u="sng" dirty="0">
                <a:solidFill>
                  <a:schemeClr val="accent1"/>
                </a:solidFill>
              </a:rPr>
              <a:t>: 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u="sng" dirty="0">
                <a:solidFill>
                  <a:srgbClr val="0070C0"/>
                </a:solidFill>
              </a:rPr>
              <a:t>RFA-HL-20-006: </a:t>
            </a:r>
            <a:r>
              <a:rPr lang="en-US" sz="2200" dirty="0"/>
              <a:t>due dates 11/19/19, 10/15/20, 10/15/2021; Transferable to a different institution than R38</a:t>
            </a:r>
          </a:p>
          <a:p>
            <a:pPr lvl="1"/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6DE5-657A-4C00-9C46-9D1E82841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479" y="936066"/>
            <a:ext cx="92744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</a:rPr>
              <a:t>Research in Residency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Program Director/Research preceptor(s)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Can be more than one residency program (e.g. Internal Medicine/Pediatrics)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Residency director(s) involved/informed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Skill building appropriate for MD or MD/PhD (DDS, DVM eligible)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Hypothesis-based, experimental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Board approved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Short boot-camps/workshops encouraged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Address “research competencies”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80% time for one year (or 2 for longer residencies)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80% time for one year can span multiple years of residency (e.g. 6 months years 2 &amp;3)</a:t>
            </a:r>
          </a:p>
          <a:p>
            <a:pPr>
              <a:spcBef>
                <a:spcPts val="1200"/>
              </a:spcBef>
            </a:pPr>
            <a:r>
              <a:rPr lang="en-US" u="sng" dirty="0">
                <a:latin typeface="Calibri" panose="020F0502020204030204" pitchFamily="34" charset="0"/>
              </a:rPr>
              <a:t>Research and Career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Professional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Mentor development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NIH workshop, national meetings</a:t>
            </a:r>
          </a:p>
          <a:p>
            <a:pPr>
              <a:spcBef>
                <a:spcPts val="1200"/>
              </a:spcBef>
            </a:pPr>
            <a:r>
              <a:rPr lang="en-US" u="sng" dirty="0">
                <a:latin typeface="Calibri" panose="020F0502020204030204" pitchFamily="34" charset="0"/>
              </a:rPr>
              <a:t>Transition Scholar-K38 -2 years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Goal to provide research skills to transition to independent K or RPG/foundation award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24" y="4761927"/>
            <a:ext cx="1502993" cy="95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24" y="1399683"/>
            <a:ext cx="1585927" cy="113041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D0EA993-1768-46C6-9512-5A04B6F0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57"/>
            <a:ext cx="10515600" cy="906557"/>
          </a:xfrm>
        </p:spPr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R38 Research in Residency Components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8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hevron 31">
            <a:extLst>
              <a:ext uri="{FF2B5EF4-FFF2-40B4-BE49-F238E27FC236}">
                <a16:creationId xmlns:a16="http://schemas.microsoft.com/office/drawing/2014/main" id="{890E9EBF-B975-4DE2-B6EA-A17F4EB65724}"/>
              </a:ext>
            </a:extLst>
          </p:cNvPr>
          <p:cNvSpPr/>
          <p:nvPr/>
        </p:nvSpPr>
        <p:spPr>
          <a:xfrm>
            <a:off x="2525486" y="2754435"/>
            <a:ext cx="4419239" cy="574904"/>
          </a:xfrm>
          <a:prstGeom prst="chevron">
            <a:avLst/>
          </a:prstGeom>
          <a:solidFill>
            <a:srgbClr val="A4E2EC">
              <a:alpha val="21000"/>
            </a:srgbClr>
          </a:solidFill>
          <a:ln w="25400">
            <a:solidFill>
              <a:schemeClr val="bg1">
                <a:lumMod val="85000"/>
              </a:schemeClr>
            </a:solidFill>
            <a:prstDash val="sysDot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 Postdoctoral Training</a:t>
            </a:r>
          </a:p>
        </p:txBody>
      </p:sp>
      <p:sp>
        <p:nvSpPr>
          <p:cNvPr id="43" name="Chevron 31">
            <a:extLst>
              <a:ext uri="{FF2B5EF4-FFF2-40B4-BE49-F238E27FC236}">
                <a16:creationId xmlns:a16="http://schemas.microsoft.com/office/drawing/2014/main" id="{CE21BDBB-7FF6-4D95-B03C-F0893D475929}"/>
              </a:ext>
            </a:extLst>
          </p:cNvPr>
          <p:cNvSpPr/>
          <p:nvPr/>
        </p:nvSpPr>
        <p:spPr>
          <a:xfrm>
            <a:off x="6602868" y="2754435"/>
            <a:ext cx="1313544" cy="574904"/>
          </a:xfrm>
          <a:prstGeom prst="chevron">
            <a:avLst/>
          </a:prstGeom>
          <a:solidFill>
            <a:srgbClr val="B48EE0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DP5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5B48C04-0283-4EE2-A246-F5CD0BEA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97236" cy="814746"/>
          </a:xfrm>
        </p:spPr>
        <p:txBody>
          <a:bodyPr>
            <a:noAutofit/>
          </a:bodyPr>
          <a:lstStyle/>
          <a:p>
            <a:r>
              <a:rPr lang="en-US" sz="3200" dirty="0"/>
              <a:t>NIH Director's Early Independence Award (DP5)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1C73EA-170F-425C-9956-0C7335D68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67" y="3483507"/>
            <a:ext cx="11102190" cy="2477393"/>
          </a:xfrm>
        </p:spPr>
        <p:txBody>
          <a:bodyPr>
            <a:noAutofit/>
          </a:bodyPr>
          <a:lstStyle/>
          <a:p>
            <a:pPr>
              <a:buClr>
                <a:srgbClr val="126BB4"/>
              </a:buClr>
            </a:pPr>
            <a:r>
              <a:rPr lang="en-US" sz="1700" b="1" dirty="0"/>
              <a:t>DP5: </a:t>
            </a:r>
            <a:r>
              <a:rPr lang="en-US" sz="1700" dirty="0"/>
              <a:t>Supports exceptional investigators to pursue independent research directly after completion of their research doctoral degree or clinical residency (highly competitive,10 awards per year)</a:t>
            </a:r>
          </a:p>
          <a:p>
            <a:pPr>
              <a:buClr>
                <a:srgbClr val="126BB4"/>
              </a:buClr>
            </a:pPr>
            <a:r>
              <a:rPr lang="en-US" sz="1700" b="1" dirty="0"/>
              <a:t>Bypasses traditional post-doctoral training </a:t>
            </a:r>
            <a:r>
              <a:rPr lang="en-US" sz="1700" dirty="0"/>
              <a:t>&amp; accelerates entry into an independent research career.</a:t>
            </a:r>
          </a:p>
          <a:p>
            <a:pPr>
              <a:buClr>
                <a:srgbClr val="126BB4"/>
              </a:buClr>
            </a:pPr>
            <a:r>
              <a:rPr lang="en-US" sz="1700" b="1" dirty="0"/>
              <a:t>Applicants must be within 12 months </a:t>
            </a:r>
            <a:r>
              <a:rPr lang="en-US" sz="1700" dirty="0"/>
              <a:t>before or after receiving a research doctoral degree or completing clinical postgraduate training.</a:t>
            </a:r>
          </a:p>
          <a:p>
            <a:pPr>
              <a:buClr>
                <a:srgbClr val="126BB4"/>
              </a:buClr>
            </a:pPr>
            <a:r>
              <a:rPr lang="en-US" sz="1700" b="1" dirty="0"/>
              <a:t>Awardees are expected to be competitive for continued funding </a:t>
            </a:r>
            <a:r>
              <a:rPr lang="en-US" sz="1700" dirty="0"/>
              <a:t>of her/his research program &amp; for a permanent research position.</a:t>
            </a:r>
          </a:p>
          <a:p>
            <a:pPr marL="0" indent="0">
              <a:buClr>
                <a:srgbClr val="126BB4"/>
              </a:buClr>
              <a:buNone/>
            </a:pPr>
            <a:endParaRPr lang="en-US" sz="1700" dirty="0"/>
          </a:p>
        </p:txBody>
      </p:sp>
      <p:sp>
        <p:nvSpPr>
          <p:cNvPr id="24" name="Chevron 23"/>
          <p:cNvSpPr/>
          <p:nvPr/>
        </p:nvSpPr>
        <p:spPr>
          <a:xfrm>
            <a:off x="8876924" y="1250856"/>
            <a:ext cx="2858512" cy="1368821"/>
          </a:xfrm>
          <a:prstGeom prst="chevron">
            <a:avLst/>
          </a:prstGeom>
          <a:solidFill>
            <a:srgbClr val="C05954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Investigator</a:t>
            </a:r>
          </a:p>
        </p:txBody>
      </p:sp>
      <p:sp>
        <p:nvSpPr>
          <p:cNvPr id="25" name="Chevron 24"/>
          <p:cNvSpPr/>
          <p:nvPr/>
        </p:nvSpPr>
        <p:spPr>
          <a:xfrm>
            <a:off x="6351368" y="1247210"/>
            <a:ext cx="3130089" cy="1368821"/>
          </a:xfrm>
          <a:prstGeom prst="chevron">
            <a:avLst/>
          </a:prstGeom>
          <a:solidFill>
            <a:srgbClr val="A884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Research Career</a:t>
            </a:r>
          </a:p>
        </p:txBody>
      </p:sp>
      <p:sp>
        <p:nvSpPr>
          <p:cNvPr id="32" name="Chevron 31"/>
          <p:cNvSpPr/>
          <p:nvPr/>
        </p:nvSpPr>
        <p:spPr>
          <a:xfrm>
            <a:off x="2256715" y="1239328"/>
            <a:ext cx="4688010" cy="1368821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Postdoctoral Training/</a:t>
            </a:r>
            <a:br>
              <a:rPr lang="en-US" sz="1600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Residency</a:t>
            </a:r>
          </a:p>
        </p:txBody>
      </p:sp>
      <p:sp>
        <p:nvSpPr>
          <p:cNvPr id="44" name="Pentagon 32">
            <a:extLst>
              <a:ext uri="{FF2B5EF4-FFF2-40B4-BE49-F238E27FC236}">
                <a16:creationId xmlns:a16="http://schemas.microsoft.com/office/drawing/2014/main" id="{5CF44979-B249-44B1-A1CF-DE907EF2E0C7}"/>
              </a:ext>
            </a:extLst>
          </p:cNvPr>
          <p:cNvSpPr/>
          <p:nvPr/>
        </p:nvSpPr>
        <p:spPr>
          <a:xfrm>
            <a:off x="-54427" y="1227800"/>
            <a:ext cx="2845097" cy="1372467"/>
          </a:xfrm>
          <a:prstGeom prst="homePlate">
            <a:avLst/>
          </a:prstGeom>
          <a:gradFill>
            <a:gsLst>
              <a:gs pos="100000">
                <a:schemeClr val="accent1">
                  <a:alpha val="0"/>
                  <a:lumMod val="0"/>
                  <a:lumOff val="100000"/>
                </a:schemeClr>
              </a:gs>
              <a:gs pos="53000">
                <a:srgbClr val="7FCEFF"/>
              </a:gs>
            </a:gsLst>
            <a:lin ang="10800000" scaled="0"/>
          </a:gra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 algn="ctr"/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Graduate/</a:t>
            </a:r>
            <a:b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b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E34D8DCD-D552-45BC-9746-19904C2BFC0B}"/>
              </a:ext>
            </a:extLst>
          </p:cNvPr>
          <p:cNvSpPr/>
          <p:nvPr/>
        </p:nvSpPr>
        <p:spPr>
          <a:xfrm>
            <a:off x="1343034" y="2754435"/>
            <a:ext cx="1529889" cy="574904"/>
          </a:xfrm>
          <a:prstGeom prst="chevron">
            <a:avLst/>
          </a:prstGeom>
          <a:solidFill>
            <a:srgbClr val="89DBFF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13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4C2A49-827D-4867-83C6-9578B05E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5A9279-DC06-496A-8F6F-08F4F9A0F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876"/>
            <a:ext cx="11112500" cy="460292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126BB4"/>
              </a:buClr>
            </a:pPr>
            <a:r>
              <a:rPr lang="en-US" sz="2400" dirty="0"/>
              <a:t>Overview of NIH Institutes &amp; Centers (IC) &amp; total NIH Operating budget FY 2019</a:t>
            </a:r>
          </a:p>
          <a:p>
            <a:r>
              <a:rPr lang="en-US" sz="2400" dirty="0"/>
              <a:t>NIH Research Training Website &amp; Funding Across the Career Path</a:t>
            </a:r>
            <a:endParaRPr lang="en-US" sz="2400" b="1" dirty="0">
              <a:solidFill>
                <a:srgbClr val="126BB4"/>
              </a:solidFill>
            </a:endParaRPr>
          </a:p>
          <a:p>
            <a:pPr>
              <a:buClr>
                <a:srgbClr val="126BB4"/>
              </a:buClr>
            </a:pPr>
            <a:r>
              <a:rPr lang="en-US" sz="2400" dirty="0"/>
              <a:t>Overview of NIH programs</a:t>
            </a:r>
          </a:p>
          <a:p>
            <a:pPr>
              <a:buClr>
                <a:srgbClr val="126BB4"/>
              </a:buClr>
            </a:pPr>
            <a:r>
              <a:rPr lang="en-US" sz="2400" dirty="0"/>
              <a:t>NRSA</a:t>
            </a:r>
          </a:p>
          <a:p>
            <a:pPr>
              <a:buClr>
                <a:srgbClr val="126BB4"/>
              </a:buClr>
            </a:pPr>
            <a:r>
              <a:rPr lang="en-US" sz="2400" dirty="0"/>
              <a:t>New programs for early career investigators (R38/K38; DP5)</a:t>
            </a:r>
          </a:p>
          <a:p>
            <a:pPr>
              <a:buClr>
                <a:srgbClr val="126BB4"/>
              </a:buClr>
            </a:pPr>
            <a:r>
              <a:rPr lang="en-US" sz="2400" dirty="0"/>
              <a:t>Career Development (K) awards</a:t>
            </a:r>
          </a:p>
          <a:p>
            <a:pPr>
              <a:buClr>
                <a:srgbClr val="126BB4"/>
              </a:buClr>
            </a:pPr>
            <a:r>
              <a:rPr lang="en-US" sz="2400" dirty="0"/>
              <a:t>Research project grants for Early Stage Investigators (ESIs) &amp; Established Investigators; Program (P) grants</a:t>
            </a:r>
          </a:p>
          <a:p>
            <a:pPr>
              <a:buClr>
                <a:srgbClr val="126BB4"/>
              </a:buClr>
            </a:pPr>
            <a:r>
              <a:rPr lang="en-US" sz="2400" dirty="0"/>
              <a:t>Updates on ESI and ESI extension policies &amp; resources</a:t>
            </a:r>
          </a:p>
          <a:p>
            <a:pPr>
              <a:buClr>
                <a:srgbClr val="126BB4"/>
              </a:buClr>
            </a:pPr>
            <a:r>
              <a:rPr lang="en-US" sz="2400" dirty="0"/>
              <a:t>Updates on Loan Repayment Programs (LRP)</a:t>
            </a:r>
          </a:p>
          <a:p>
            <a:pPr>
              <a:buClr>
                <a:srgbClr val="126BB4"/>
              </a:buClr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38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Career Development programs: K01, K08, K23, K99/R00">
            <a:extLst>
              <a:ext uri="{FF2B5EF4-FFF2-40B4-BE49-F238E27FC236}">
                <a16:creationId xmlns:a16="http://schemas.microsoft.com/office/drawing/2014/main" id="{9F2867DE-3408-4747-9404-8432B5BFB031}"/>
              </a:ext>
            </a:extLst>
          </p:cNvPr>
          <p:cNvGrpSpPr/>
          <p:nvPr/>
        </p:nvGrpSpPr>
        <p:grpSpPr>
          <a:xfrm>
            <a:off x="78678" y="1271682"/>
            <a:ext cx="7756798" cy="4792038"/>
            <a:chOff x="1272145" y="1556395"/>
            <a:chExt cx="7068604" cy="436688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009" y="1556395"/>
              <a:ext cx="6888480" cy="10058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209" y="2515155"/>
              <a:ext cx="6812280" cy="116586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209" y="3697167"/>
              <a:ext cx="6987540" cy="103632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13"/>
            <a:stretch/>
          </p:blipFill>
          <p:spPr>
            <a:xfrm>
              <a:off x="1272145" y="4694574"/>
              <a:ext cx="6979920" cy="1228703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40C09CB-3DFA-4BBE-8132-A10CB4F4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(K) Kiosk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CC55E-CE89-C546-88EF-B815AD336AD7}"/>
              </a:ext>
            </a:extLst>
          </p:cNvPr>
          <p:cNvSpPr/>
          <p:nvPr/>
        </p:nvSpPr>
        <p:spPr>
          <a:xfrm>
            <a:off x="7726770" y="2798567"/>
            <a:ext cx="3919995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7"/>
              </a:rPr>
              <a:t>Active FOAs (Parent &amp; IC specific) can be found at: https://researchtraining.nih.gov/programs/</a:t>
            </a:r>
          </a:p>
          <a:p>
            <a:r>
              <a:rPr lang="en-US" sz="1400" b="1" dirty="0">
                <a:hlinkClick r:id="rId7"/>
              </a:rPr>
              <a:t>career-development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E2935-F9C0-EC4B-90B2-04E05E6ABBCF}"/>
              </a:ext>
            </a:extLst>
          </p:cNvPr>
          <p:cNvSpPr/>
          <p:nvPr/>
        </p:nvSpPr>
        <p:spPr>
          <a:xfrm>
            <a:off x="8079244" y="3790613"/>
            <a:ext cx="32865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At that website click on each </a:t>
            </a:r>
          </a:p>
          <a:p>
            <a:r>
              <a:rPr lang="en-US" dirty="0"/>
              <a:t>K award type to view active FOAs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6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A91A7-4B0D-3F42-845C-4A4BDE15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BCB2-9FBF-4790-B649-A418E43EF4BC}" type="datetime4">
              <a:rPr lang="en-US" smtClean="0"/>
              <a:pPr/>
              <a:t>October 26, 2020</a:t>
            </a:fld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5594F92-2910-8549-9B2E-A7B50B6CA384}"/>
              </a:ext>
            </a:extLst>
          </p:cNvPr>
          <p:cNvSpPr txBox="1">
            <a:spLocks/>
          </p:cNvSpPr>
          <p:nvPr/>
        </p:nvSpPr>
        <p:spPr>
          <a:xfrm>
            <a:off x="3404018" y="1733918"/>
            <a:ext cx="5383964" cy="300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50" b="1" dirty="0">
                <a:solidFill>
                  <a:srgbClr val="126BB4"/>
                </a:solidFill>
              </a:rPr>
              <a:t>Supports protected time (75%) in 2 distinct phases: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B03AD-5338-F747-901D-6C09C1C49884}"/>
              </a:ext>
            </a:extLst>
          </p:cNvPr>
          <p:cNvSpPr txBox="1"/>
          <p:nvPr/>
        </p:nvSpPr>
        <p:spPr>
          <a:xfrm>
            <a:off x="301805" y="921509"/>
            <a:ext cx="11579761" cy="71508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K99/R00: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to facilitate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a mentored postdoctoral research position to an independent research position with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independent NIH research support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an earlier stage than the current norm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51390-F2FE-BD4D-96AA-1A3F911DA9B5}"/>
              </a:ext>
            </a:extLst>
          </p:cNvPr>
          <p:cNvSpPr/>
          <p:nvPr/>
        </p:nvSpPr>
        <p:spPr>
          <a:xfrm>
            <a:off x="2052530" y="2094049"/>
            <a:ext cx="4043470" cy="1550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K99 – Phase 1- 2 years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Mentored: must be affiliated with an institution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4 years of attaining PhD or completing clinical training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awardees: 94.7% transition to R00;  2014 awardees 87.6% transition to R00.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B8DC3-8E54-F942-B78C-AB072D8D2519}"/>
              </a:ext>
            </a:extLst>
          </p:cNvPr>
          <p:cNvSpPr/>
          <p:nvPr/>
        </p:nvSpPr>
        <p:spPr>
          <a:xfrm>
            <a:off x="6366554" y="2097308"/>
            <a:ext cx="4272759" cy="15361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R00 – Phase 2 (3 years</a:t>
            </a:r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(tenure-track or equivalent),own lab limited teaching and/or clinical responsibilities to assist pathway to next independent award.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‘Quality’ of tenure-track offer administratively reviewed by NIH staff before R00 awarded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8A551FA-889E-9240-AE9D-55E97F7122FB}"/>
              </a:ext>
            </a:extLst>
          </p:cNvPr>
          <p:cNvSpPr txBox="1">
            <a:spLocks/>
          </p:cNvSpPr>
          <p:nvPr/>
        </p:nvSpPr>
        <p:spPr>
          <a:xfrm>
            <a:off x="375770" y="3696773"/>
            <a:ext cx="11505796" cy="27432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b="1" i="1" dirty="0"/>
              <a:t>No U.S. citizenship requirement </a:t>
            </a:r>
            <a:r>
              <a:rPr lang="en-US" sz="1300" dirty="0"/>
              <a:t>for applicants to the </a:t>
            </a:r>
            <a:r>
              <a:rPr lang="en-US" sz="1300" b="1" dirty="0"/>
              <a:t>parent K99 (</a:t>
            </a:r>
            <a:r>
              <a:rPr lang="en-US" sz="1300" dirty="0">
                <a:hlinkClick r:id="rId2"/>
              </a:rPr>
              <a:t>PA-20-187</a:t>
            </a:r>
            <a:r>
              <a:rPr lang="en-US" sz="1300" dirty="0"/>
              <a:t>; </a:t>
            </a:r>
            <a:r>
              <a:rPr lang="en-US" sz="1300" dirty="0">
                <a:hlinkClick r:id="rId3"/>
              </a:rPr>
              <a:t>PA-20-188</a:t>
            </a:r>
            <a:r>
              <a:rPr lang="en-US" sz="1300" dirty="0"/>
              <a:t>; </a:t>
            </a:r>
            <a:r>
              <a:rPr lang="en-US" sz="1300" dirty="0">
                <a:hlinkClick r:id="rId4"/>
              </a:rPr>
              <a:t>PA-20-189</a:t>
            </a:r>
            <a:r>
              <a:rPr lang="en-US" sz="1300" dirty="0"/>
              <a:t>)</a:t>
            </a:r>
            <a:endParaRPr lang="en-US" sz="1300" b="1" dirty="0"/>
          </a:p>
          <a:p>
            <a:pPr marL="0" indent="0">
              <a:lnSpc>
                <a:spcPts val="100"/>
              </a:lnSpc>
              <a:buNone/>
            </a:pPr>
            <a:endParaRPr lang="en-US" sz="1300" b="1" dirty="0"/>
          </a:p>
          <a:p>
            <a:pPr marL="0" indent="0">
              <a:lnSpc>
                <a:spcPts val="100"/>
              </a:lnSpc>
              <a:buNone/>
            </a:pPr>
            <a:r>
              <a:rPr lang="en-US" sz="1300" b="1" dirty="0"/>
              <a:t>NIAID Physician Scientist K99-R00: </a:t>
            </a:r>
            <a:r>
              <a:rPr lang="en-US" sz="1300" dirty="0">
                <a:hlinkClick r:id="rId5"/>
              </a:rPr>
              <a:t>PAR-20-209</a:t>
            </a:r>
            <a:r>
              <a:rPr lang="en-US" sz="1300" dirty="0">
                <a:solidFill>
                  <a:srgbClr val="428BCA"/>
                </a:solidFill>
              </a:rPr>
              <a:t>;</a:t>
            </a:r>
            <a:r>
              <a:rPr lang="en-US" dirty="0">
                <a:hlinkClick r:id="rId6"/>
              </a:rPr>
              <a:t> </a:t>
            </a:r>
            <a:r>
              <a:rPr lang="en-US" sz="1300" dirty="0">
                <a:hlinkClick r:id="rId6"/>
              </a:rPr>
              <a:t>PAR-20-210</a:t>
            </a:r>
            <a:r>
              <a:rPr lang="en-US" sz="1300" dirty="0"/>
              <a:t>; </a:t>
            </a:r>
            <a:r>
              <a:rPr lang="en-US" sz="1300" dirty="0">
                <a:hlinkClick r:id="rId7"/>
              </a:rPr>
              <a:t>NOT-AI-19-034</a:t>
            </a:r>
            <a:r>
              <a:rPr lang="en-US" sz="1300" dirty="0"/>
              <a:t>; </a:t>
            </a:r>
            <a:r>
              <a:rPr lang="en-US" sz="1300" b="1" dirty="0"/>
              <a:t>Requires 50% effort; </a:t>
            </a:r>
            <a:r>
              <a:rPr lang="en-US" sz="1300" i="1" dirty="0"/>
              <a:t>no U.S. citizenship requirement</a:t>
            </a:r>
          </a:p>
          <a:p>
            <a:pPr marL="0" indent="0">
              <a:buNone/>
            </a:pPr>
            <a:r>
              <a:rPr lang="en-US" sz="1300" b="1" dirty="0"/>
              <a:t>NIDCR Dual Degree Dentist Scientist K99-R00 (</a:t>
            </a:r>
            <a:r>
              <a:rPr lang="en-US" sz="1300" dirty="0">
                <a:hlinkClick r:id="rId8"/>
              </a:rPr>
              <a:t>PAR-18-432</a:t>
            </a:r>
            <a:r>
              <a:rPr lang="en-US" sz="1300" dirty="0"/>
              <a:t>; </a:t>
            </a:r>
            <a:r>
              <a:rPr lang="en-US" sz="1300" dirty="0">
                <a:hlinkClick r:id="rId9"/>
              </a:rPr>
              <a:t>PAR-19-144</a:t>
            </a:r>
            <a:r>
              <a:rPr lang="en-US" sz="1300" dirty="0"/>
              <a:t>; </a:t>
            </a:r>
            <a:r>
              <a:rPr lang="en-US" sz="1300" dirty="0">
                <a:hlinkClick r:id="rId10"/>
              </a:rPr>
              <a:t>PAR-19-141</a:t>
            </a:r>
            <a:r>
              <a:rPr lang="en-US" sz="1300" dirty="0"/>
              <a:t>) </a:t>
            </a:r>
            <a:r>
              <a:rPr lang="en-US" sz="1300" i="1" dirty="0"/>
              <a:t>no U.S. citizenship requirement</a:t>
            </a:r>
            <a:r>
              <a:rPr lang="en-US" sz="1300" dirty="0"/>
              <a:t>. </a:t>
            </a:r>
          </a:p>
          <a:p>
            <a:pPr marL="0" indent="0">
              <a:buNone/>
            </a:pPr>
            <a:r>
              <a:rPr lang="en-US" sz="1300" b="1" dirty="0"/>
              <a:t>Brain Research through Advancing Innovative </a:t>
            </a:r>
            <a:r>
              <a:rPr lang="en-US" sz="1300" b="1" dirty="0" err="1"/>
              <a:t>Neurotechnologies</a:t>
            </a:r>
            <a:r>
              <a:rPr lang="en-US" sz="1300" b="1" dirty="0"/>
              <a:t> (BRAIN) Initiative K99-R00 to promote diversity (</a:t>
            </a:r>
            <a:r>
              <a:rPr lang="en-US" sz="1300" dirty="0">
                <a:hlinkClick r:id="rId11"/>
              </a:rPr>
              <a:t>RFA-NS-19-043</a:t>
            </a:r>
            <a:r>
              <a:rPr lang="en-US" sz="1400" dirty="0">
                <a:hlinkClick r:id="rId11"/>
              </a:rPr>
              <a:t> </a:t>
            </a:r>
            <a:r>
              <a:rPr lang="en-US" sz="1400" dirty="0"/>
              <a:t> </a:t>
            </a:r>
            <a:r>
              <a:rPr lang="en-US" sz="1300" dirty="0">
                <a:hlinkClick r:id="rId12"/>
              </a:rPr>
              <a:t>RFA-NS-19-044</a:t>
            </a:r>
            <a:r>
              <a:rPr lang="en-US" sz="1300" u="sng" dirty="0"/>
              <a:t>) </a:t>
            </a:r>
            <a:r>
              <a:rPr lang="en-US" sz="1300" b="1" i="1" dirty="0"/>
              <a:t>requires</a:t>
            </a:r>
            <a:r>
              <a:rPr lang="en-US" sz="1300" dirty="0"/>
              <a:t> </a:t>
            </a:r>
            <a:r>
              <a:rPr lang="en-US" sz="1300" i="1" dirty="0"/>
              <a:t>citizenship/permanent resident status</a:t>
            </a:r>
            <a:r>
              <a:rPr lang="en-US" sz="1300" dirty="0"/>
              <a:t>.</a:t>
            </a:r>
          </a:p>
          <a:p>
            <a:pPr marL="0" indent="0">
              <a:buNone/>
            </a:pPr>
            <a:r>
              <a:rPr lang="en-US" sz="1300" b="1" dirty="0"/>
              <a:t>Maximizing Opportunities for Scientific and Academic Independent Careers (MOSAIC) Postdoctoral Career Transition Award to Promote Diversity </a:t>
            </a:r>
            <a:r>
              <a:rPr lang="en-US" sz="1300" b="1" i="1" dirty="0"/>
              <a:t>K99-R00</a:t>
            </a:r>
            <a:r>
              <a:rPr lang="en-US" sz="1300" i="1" dirty="0"/>
              <a:t> </a:t>
            </a:r>
            <a:r>
              <a:rPr lang="en-US" sz="1300" b="1" i="1" dirty="0"/>
              <a:t>requires</a:t>
            </a:r>
            <a:r>
              <a:rPr lang="en-US" sz="1300" i="1" dirty="0"/>
              <a:t> citizenship/permanent resident status; </a:t>
            </a:r>
            <a:r>
              <a:rPr lang="en-US" sz="1300" dirty="0"/>
              <a:t>first due date February 12</a:t>
            </a:r>
            <a:r>
              <a:rPr lang="en-US" sz="1300" baseline="30000" dirty="0"/>
              <a:t>th</a:t>
            </a:r>
            <a:r>
              <a:rPr lang="en-US" sz="1300" dirty="0"/>
              <a:t> 2020 (</a:t>
            </a:r>
            <a:r>
              <a:rPr lang="en-US" sz="1300" dirty="0">
                <a:hlinkClick r:id="rId13"/>
              </a:rPr>
              <a:t>PAR-19-343</a:t>
            </a:r>
            <a:r>
              <a:rPr lang="en-US" sz="1300" dirty="0"/>
              <a:t>); </a:t>
            </a:r>
            <a:r>
              <a:rPr lang="en-US" sz="1300" b="1" dirty="0"/>
              <a:t>Institutional UE5 Co-operative Agreement </a:t>
            </a:r>
            <a:r>
              <a:rPr lang="en-US" sz="1300" dirty="0"/>
              <a:t>due date November 15</a:t>
            </a:r>
            <a:r>
              <a:rPr lang="en-US" sz="1300" baseline="30000" dirty="0"/>
              <a:t>th</a:t>
            </a:r>
            <a:r>
              <a:rPr lang="en-US" sz="1300" dirty="0"/>
              <a:t> 2019 (</a:t>
            </a:r>
            <a:r>
              <a:rPr lang="en-US" sz="1300" dirty="0">
                <a:hlinkClick r:id="rId14"/>
              </a:rPr>
              <a:t>PAR-19-342</a:t>
            </a:r>
            <a:r>
              <a:rPr lang="en-US" sz="1300" dirty="0"/>
              <a:t>) provides courses for skills development &amp; mentoring. </a:t>
            </a:r>
          </a:p>
          <a:p>
            <a:pPr marL="0" indent="0">
              <a:buNone/>
            </a:pPr>
            <a:r>
              <a:rPr lang="en-US" sz="1300" dirty="0"/>
              <a:t>Due to COVID two cycle extension of eligibility announced for Parent K99 </a:t>
            </a:r>
            <a:r>
              <a:rPr lang="en-US" sz="1300" dirty="0">
                <a:hlinkClick r:id="rId15"/>
              </a:rPr>
              <a:t>NOT-OD-20-158</a:t>
            </a:r>
            <a:r>
              <a:rPr lang="en-US" sz="1300" dirty="0"/>
              <a:t>; NIDCR K99 </a:t>
            </a:r>
            <a:r>
              <a:rPr lang="en-US" sz="1300" dirty="0">
                <a:hlinkClick r:id="rId16"/>
              </a:rPr>
              <a:t>NOT-DE-20-031</a:t>
            </a:r>
            <a:r>
              <a:rPr lang="en-US" sz="1300" dirty="0"/>
              <a:t>; Mosaic K99 </a:t>
            </a:r>
            <a:r>
              <a:rPr lang="en-US" sz="1300" dirty="0">
                <a:hlinkClick r:id="rId17"/>
              </a:rPr>
              <a:t>NOT-GM-20-051</a:t>
            </a:r>
            <a:r>
              <a:rPr lang="en-US" sz="1300" dirty="0"/>
              <a:t>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1300" b="1" dirty="0"/>
              <a:t> </a:t>
            </a:r>
          </a:p>
          <a:p>
            <a:pPr marL="0" indent="0">
              <a:buNone/>
            </a:pPr>
            <a:r>
              <a:rPr lang="en-US" sz="1300" b="1" dirty="0"/>
              <a:t> </a:t>
            </a:r>
          </a:p>
          <a:p>
            <a:endParaRPr lang="en-US" sz="13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E22EF6-B6EF-1640-A552-ABE254EF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0544959" y="95901"/>
            <a:ext cx="843393" cy="842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40918-A3D8-4F3A-ACDA-3C4C6062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Pathway to Independence Award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21" y="271554"/>
            <a:ext cx="11860758" cy="739300"/>
          </a:xfrm>
        </p:spPr>
        <p:txBody>
          <a:bodyPr>
            <a:noAutofit/>
          </a:bodyPr>
          <a:lstStyle/>
          <a:p>
            <a:r>
              <a:rPr lang="en-US" sz="3200" dirty="0"/>
              <a:t>K01, K08 and K23 FOAs with different requirements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3F261-9FE8-4E95-8B65-7E916262C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120" y="2006619"/>
            <a:ext cx="3512135" cy="38518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28600" indent="0">
              <a:spcBef>
                <a:spcPts val="1200"/>
              </a:spcBef>
              <a:buNone/>
            </a:pPr>
            <a:r>
              <a:rPr lang="en-US" sz="2000" dirty="0"/>
              <a:t>Require PD/PI to conduct an </a:t>
            </a:r>
            <a:r>
              <a:rPr lang="en-US" sz="2000" b="1" dirty="0">
                <a:hlinkClick r:id="rId3"/>
              </a:rPr>
              <a:t>independent clinical trial</a:t>
            </a:r>
            <a:endParaRPr lang="en-US" sz="2000" b="1" dirty="0"/>
          </a:p>
          <a:p>
            <a:pPr marL="514350" indent="-285750">
              <a:spcBef>
                <a:spcPts val="1200"/>
              </a:spcBef>
            </a:pPr>
            <a:r>
              <a:rPr lang="en-US" sz="16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PA-20-176 </a:t>
            </a:r>
            <a:r>
              <a:rPr lang="en-US" sz="1600" dirty="0"/>
              <a:t>(K01;14 IC)</a:t>
            </a:r>
            <a:endParaRPr lang="en-US" sz="1600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indent="-285750">
              <a:spcBef>
                <a:spcPts val="1200"/>
              </a:spcBef>
            </a:pPr>
            <a:r>
              <a:rPr lang="en-US" sz="16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PA-20-202</a:t>
            </a:r>
            <a:r>
              <a:rPr lang="en-US" sz="1600" dirty="0"/>
              <a:t> (K08;15 IC)</a:t>
            </a:r>
          </a:p>
          <a:p>
            <a:pPr marL="514350" indent="-285750">
              <a:spcBef>
                <a:spcPts val="1200"/>
              </a:spcBef>
            </a:pPr>
            <a:r>
              <a:rPr lang="en-US" sz="1600" dirty="0">
                <a:hlinkClick r:id="rId5"/>
              </a:rPr>
              <a:t>PA-20-206</a:t>
            </a:r>
            <a:r>
              <a:rPr lang="en-US" sz="1600" dirty="0"/>
              <a:t> (K23;17 IC)</a:t>
            </a:r>
          </a:p>
          <a:p>
            <a:pPr marL="228600" indent="0">
              <a:spcBef>
                <a:spcPts val="1200"/>
              </a:spcBef>
              <a:buNone/>
            </a:pPr>
            <a:r>
              <a:rPr lang="en-US" sz="1600" dirty="0"/>
              <a:t>K applicant/awardee has primary or lead responsibility for conducting &amp; executing the trial (Funding is from the K award &amp; may be an ancillary or feasibility study)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6C3CE6-EEAA-4701-9A71-74D9434B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7514" y="2050160"/>
            <a:ext cx="3512135" cy="36490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28600" indent="0">
              <a:spcBef>
                <a:spcPts val="1200"/>
              </a:spcBef>
              <a:buNone/>
            </a:pPr>
            <a:r>
              <a:rPr lang="en-US" sz="2000" dirty="0"/>
              <a:t>Permit </a:t>
            </a:r>
            <a:r>
              <a:rPr lang="en-US" sz="2000" b="1" dirty="0">
                <a:hlinkClick r:id="rId6"/>
              </a:rPr>
              <a:t>clinical trial research experience </a:t>
            </a:r>
            <a:r>
              <a:rPr lang="en-US" sz="2000" dirty="0"/>
              <a:t>but will NOT permit an independent clinical trial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hlinkClick r:id="rId7"/>
              </a:rPr>
              <a:t>PA-20-190 </a:t>
            </a:r>
            <a:r>
              <a:rPr lang="en-US" sz="1600" dirty="0"/>
              <a:t>(K01;16 IC)</a:t>
            </a:r>
            <a:endParaRPr lang="en-US" sz="1600" dirty="0">
              <a:hlinkClick r:id="rId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hlinkClick r:id="rId7"/>
              </a:rPr>
              <a:t>PA-20-203</a:t>
            </a:r>
            <a:r>
              <a:rPr lang="en-US" sz="1600" dirty="0"/>
              <a:t> (K08; 20 IC)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hlinkClick r:id="rId8"/>
              </a:rPr>
              <a:t>PA-20-205</a:t>
            </a:r>
            <a:r>
              <a:rPr lang="en-US" sz="1600" dirty="0"/>
              <a:t> (K23; 19 IC)</a:t>
            </a:r>
          </a:p>
          <a:p>
            <a:pPr marL="0" indent="0">
              <a:buNone/>
            </a:pPr>
            <a:r>
              <a:rPr lang="en-US" sz="1600" dirty="0"/>
              <a:t>K applicant/awardee may propose research experience in a clinical trial led by the K award mentor or co-mentor.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F2D1F-2E88-4209-9D9F-B3EEF2AC1809}"/>
              </a:ext>
            </a:extLst>
          </p:cNvPr>
          <p:cNvSpPr txBox="1"/>
          <p:nvPr/>
        </p:nvSpPr>
        <p:spPr>
          <a:xfrm>
            <a:off x="771523" y="1207635"/>
            <a:ext cx="10648954" cy="51077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Opportunity Announcements (FOAs)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K Awards will :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8E98E1F-4AAF-FC46-9A57-562DB0B2D6FF}"/>
              </a:ext>
            </a:extLst>
          </p:cNvPr>
          <p:cNvSpPr txBox="1">
            <a:spLocks/>
          </p:cNvSpPr>
          <p:nvPr/>
        </p:nvSpPr>
        <p:spPr>
          <a:xfrm>
            <a:off x="8116893" y="2105194"/>
            <a:ext cx="3480350" cy="3605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dirty="0"/>
              <a:t>Permit </a:t>
            </a:r>
            <a:r>
              <a:rPr lang="en-US" sz="2000" b="1" u="sng" dirty="0">
                <a:solidFill>
                  <a:schemeClr val="accent1"/>
                </a:solidFill>
              </a:rPr>
              <a:t>Basic Experimental Studies with Humans (BESH)</a:t>
            </a:r>
            <a:endParaRPr lang="en-US" sz="20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hlinkClick r:id="rId9"/>
              </a:rPr>
              <a:t>PA-20-191 </a:t>
            </a:r>
            <a:r>
              <a:rPr lang="en-US" sz="1600" dirty="0"/>
              <a:t>(K01; 9 IC)</a:t>
            </a:r>
            <a:endParaRPr lang="en-US" sz="1600" dirty="0">
              <a:hlinkClick r:id="rId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hlinkClick r:id="rId9"/>
              </a:rPr>
              <a:t>PA-20-201</a:t>
            </a:r>
            <a:r>
              <a:rPr lang="en-US" sz="1600" dirty="0"/>
              <a:t> (K08; 13 IC)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hlinkClick r:id="rId10"/>
              </a:rPr>
              <a:t>PA-20-204</a:t>
            </a:r>
            <a:r>
              <a:rPr lang="en-US" sz="1600" dirty="0"/>
              <a:t> (K23; 12 IC)</a:t>
            </a:r>
          </a:p>
          <a:p>
            <a:pPr marL="0" indent="0">
              <a:buNone/>
            </a:pPr>
            <a:r>
              <a:rPr lang="en-US" sz="1600" dirty="0"/>
              <a:t>K applicant/awardee may propose basic science experimental studies involving humans which can be “prospective basic science studies involving human participants.”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9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ACFA56-9A49-49A6-8136-539153B59387}"/>
              </a:ext>
            </a:extLst>
          </p:cNvPr>
          <p:cNvGraphicFramePr>
            <a:graphicFrameLocks noGrp="1"/>
          </p:cNvGraphicFramePr>
          <p:nvPr/>
        </p:nvGraphicFramePr>
        <p:xfrm>
          <a:off x="1054366" y="1775744"/>
          <a:ext cx="10515600" cy="415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460520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508745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149699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68255834"/>
                    </a:ext>
                  </a:extLst>
                </a:gridCol>
              </a:tblGrid>
              <a:tr h="51214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22187"/>
                  </a:ext>
                </a:extLst>
              </a:tr>
              <a:tr h="5548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RECEIPT DATE</a:t>
                      </a:r>
                    </a:p>
                  </a:txBody>
                  <a:tcPr anchor="ctr">
                    <a:solidFill>
                      <a:srgbClr val="126B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</a:t>
                      </a:r>
                    </a:p>
                  </a:txBody>
                  <a:tcPr anchor="ctr">
                    <a:solidFill>
                      <a:srgbClr val="126B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COUNCIL</a:t>
                      </a:r>
                    </a:p>
                  </a:txBody>
                  <a:tcPr anchor="ctr">
                    <a:solidFill>
                      <a:srgbClr val="126B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DATE</a:t>
                      </a:r>
                    </a:p>
                  </a:txBody>
                  <a:tcPr anchor="ctr">
                    <a:solidFill>
                      <a:srgbClr val="126B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11183"/>
                  </a:ext>
                </a:extLst>
              </a:tr>
              <a:tr h="1376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12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Resubmission Mar 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Jun/July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October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December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235300"/>
                  </a:ext>
                </a:extLst>
              </a:tr>
              <a:tr h="5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 12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Resubmission Jul 12</a:t>
                      </a:r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Oct/Nov</a:t>
                      </a:r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</a:t>
                      </a:r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50784"/>
                  </a:ext>
                </a:extLst>
              </a:tr>
              <a:tr h="5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12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Resubmission Nov 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Feb/Mar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911440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C7F96F15-043F-4EF9-A1CF-2102F786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Timeline for Individual K Applications</a:t>
            </a:r>
          </a:p>
        </p:txBody>
      </p:sp>
      <p:pic>
        <p:nvPicPr>
          <p:cNvPr id="12" name="Graphic 11" descr="Diploma">
            <a:extLst>
              <a:ext uri="{FF2B5EF4-FFF2-40B4-BE49-F238E27FC236}">
                <a16:creationId xmlns:a16="http://schemas.microsoft.com/office/drawing/2014/main" id="{7043C654-D149-49C0-BC7E-770317710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5088" y="1521923"/>
            <a:ext cx="791338" cy="791338"/>
          </a:xfrm>
          <a:prstGeom prst="rect">
            <a:avLst/>
          </a:prstGeom>
        </p:spPr>
      </p:pic>
      <p:pic>
        <p:nvPicPr>
          <p:cNvPr id="14" name="Graphic 13" descr="Open envelope">
            <a:extLst>
              <a:ext uri="{FF2B5EF4-FFF2-40B4-BE49-F238E27FC236}">
                <a16:creationId xmlns:a16="http://schemas.microsoft.com/office/drawing/2014/main" id="{A5D427AB-B9B6-4017-9200-3A4247D8E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8662" y="1516648"/>
            <a:ext cx="655968" cy="655968"/>
          </a:xfrm>
          <a:prstGeom prst="rect">
            <a:avLst/>
          </a:prstGeom>
        </p:spPr>
      </p:pic>
      <p:pic>
        <p:nvPicPr>
          <p:cNvPr id="17" name="Graphic 16" descr="Meeting">
            <a:extLst>
              <a:ext uri="{FF2B5EF4-FFF2-40B4-BE49-F238E27FC236}">
                <a16:creationId xmlns:a16="http://schemas.microsoft.com/office/drawing/2014/main" id="{9EA87AC5-694D-44E0-824A-BFA0BA838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6549" y="1490748"/>
            <a:ext cx="834233" cy="834233"/>
          </a:xfrm>
          <a:prstGeom prst="rect">
            <a:avLst/>
          </a:prstGeom>
        </p:spPr>
      </p:pic>
      <p:pic>
        <p:nvPicPr>
          <p:cNvPr id="23" name="Graphic 22" descr="Magnifying glass">
            <a:extLst>
              <a:ext uri="{FF2B5EF4-FFF2-40B4-BE49-F238E27FC236}">
                <a16:creationId xmlns:a16="http://schemas.microsoft.com/office/drawing/2014/main" id="{5DD3E1E0-E7D4-4F4A-B5FD-D8E3A4C5A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3800" y="1470411"/>
            <a:ext cx="748443" cy="748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9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98D06A-E247-426B-986C-A4E633DD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66" y="365125"/>
            <a:ext cx="10576034" cy="9065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Institutional Mentored K Awards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215008-81E9-4A54-BF15-F273305BE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9" y="2254134"/>
            <a:ext cx="11928745" cy="3910691"/>
          </a:xfrm>
        </p:spPr>
        <p:txBody>
          <a:bodyPr>
            <a:noAutofit/>
          </a:bodyPr>
          <a:lstStyle/>
          <a:p>
            <a:pPr>
              <a:lnSpc>
                <a:spcPts val="236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26BB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IRACDA</a:t>
            </a:r>
            <a:r>
              <a:rPr lang="en-US" sz="1800" dirty="0"/>
              <a:t> (</a:t>
            </a:r>
            <a:r>
              <a:rPr lang="en-US" sz="1800" b="1" dirty="0"/>
              <a:t>I</a:t>
            </a:r>
            <a:r>
              <a:rPr lang="en-US" sz="1800" dirty="0"/>
              <a:t>nstitutional </a:t>
            </a:r>
            <a:r>
              <a:rPr lang="en-US" sz="1800" b="1" dirty="0"/>
              <a:t>R</a:t>
            </a:r>
            <a:r>
              <a:rPr lang="en-US" sz="1800" dirty="0"/>
              <a:t>esearch &amp; </a:t>
            </a:r>
            <a:r>
              <a:rPr lang="en-US" sz="1800" b="1" dirty="0"/>
              <a:t>A</a:t>
            </a:r>
            <a:r>
              <a:rPr lang="en-US" sz="1800" dirty="0"/>
              <a:t>cademic </a:t>
            </a:r>
            <a:r>
              <a:rPr lang="en-US" sz="1800" b="1" dirty="0"/>
              <a:t>C</a:t>
            </a:r>
            <a:r>
              <a:rPr lang="en-US" sz="1800" dirty="0"/>
              <a:t>areer </a:t>
            </a:r>
            <a:r>
              <a:rPr lang="en-US" sz="1800" b="1" dirty="0"/>
              <a:t>D</a:t>
            </a:r>
            <a:r>
              <a:rPr lang="en-US" sz="1800" dirty="0"/>
              <a:t>evelopment </a:t>
            </a:r>
            <a:r>
              <a:rPr lang="en-US" sz="1800" b="1" dirty="0"/>
              <a:t>A</a:t>
            </a:r>
            <a:r>
              <a:rPr lang="en-US" sz="1800" dirty="0"/>
              <a:t>wards </a:t>
            </a:r>
            <a:r>
              <a:rPr lang="en-US" sz="1800" b="1" dirty="0"/>
              <a:t>K12:  </a:t>
            </a:r>
            <a:r>
              <a:rPr lang="en-US" sz="1800" dirty="0">
                <a:hlinkClick r:id="rId5"/>
              </a:rPr>
              <a:t>PAR-19-366</a:t>
            </a:r>
            <a:r>
              <a:rPr lang="en-US" sz="1800" dirty="0"/>
              <a:t> postdoctoral research at a research-intensive institution &amp; teaching/mentoring undergraduates at partner institutions focused on students from groups underrepresented in biomedical research (Due dates 11/13/19; 10/01/20; 10/01/21).</a:t>
            </a:r>
          </a:p>
          <a:p>
            <a:pPr>
              <a:lnSpc>
                <a:spcPts val="236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26BB4"/>
                </a:solidFill>
              </a:rPr>
              <a:t>Some K12/KL2 programs </a:t>
            </a:r>
            <a:r>
              <a:rPr lang="en-US" sz="1800" dirty="0"/>
              <a:t>are primarily for </a:t>
            </a:r>
            <a:r>
              <a:rPr lang="en-US" sz="1800" b="1" dirty="0"/>
              <a:t>clinicians or clinically relevant research:</a:t>
            </a:r>
          </a:p>
          <a:p>
            <a:pPr lvl="1">
              <a:lnSpc>
                <a:spcPts val="236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B</a:t>
            </a:r>
            <a:r>
              <a:rPr lang="en-US" sz="1600" dirty="0"/>
              <a:t>uilding </a:t>
            </a:r>
            <a:r>
              <a:rPr lang="en-US" sz="1600" b="1" dirty="0"/>
              <a:t>I</a:t>
            </a:r>
            <a:r>
              <a:rPr lang="en-US" sz="1600" dirty="0"/>
              <a:t>nterdisciplinary </a:t>
            </a:r>
            <a:r>
              <a:rPr lang="en-US" sz="1600" b="1" dirty="0"/>
              <a:t>R</a:t>
            </a:r>
            <a:r>
              <a:rPr lang="en-US" sz="1600" dirty="0"/>
              <a:t>esearch in </a:t>
            </a:r>
            <a:r>
              <a:rPr lang="en-US" sz="1600" b="1" dirty="0" err="1"/>
              <a:t>W</a:t>
            </a:r>
            <a:r>
              <a:rPr lang="en-US" sz="1600" dirty="0" err="1"/>
              <a:t>omens</a:t>
            </a:r>
            <a:r>
              <a:rPr lang="en-US" sz="1600" dirty="0"/>
              <a:t>’ </a:t>
            </a:r>
            <a:r>
              <a:rPr lang="en-US" sz="1600" b="1" dirty="0"/>
              <a:t>H</a:t>
            </a:r>
            <a:r>
              <a:rPr lang="en-US" sz="1600" dirty="0"/>
              <a:t>ealth (</a:t>
            </a:r>
            <a:r>
              <a:rPr lang="en-US" sz="1600" b="1" dirty="0"/>
              <a:t>BIRWCH)</a:t>
            </a:r>
            <a:r>
              <a:rPr lang="en-US" sz="1600" dirty="0"/>
              <a:t> </a:t>
            </a:r>
            <a:r>
              <a:rPr lang="en-US" sz="1600" b="1" dirty="0"/>
              <a:t>K12</a:t>
            </a:r>
            <a:r>
              <a:rPr lang="en-US" sz="1600" dirty="0"/>
              <a:t> </a:t>
            </a:r>
            <a:r>
              <a:rPr lang="en-US" sz="1600" dirty="0">
                <a:hlinkClick r:id="rId6"/>
              </a:rPr>
              <a:t>RFA-OD-19-020</a:t>
            </a:r>
            <a:r>
              <a:rPr lang="en-US" sz="1600" dirty="0"/>
              <a:t> </a:t>
            </a:r>
          </a:p>
          <a:p>
            <a:pPr lvl="1">
              <a:lnSpc>
                <a:spcPts val="236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NCATS </a:t>
            </a:r>
            <a:r>
              <a:rPr lang="en-US" sz="1600" b="1" dirty="0"/>
              <a:t>KL2 </a:t>
            </a:r>
            <a:r>
              <a:rPr lang="en-US" sz="1600" dirty="0">
                <a:hlinkClick r:id="rId7"/>
              </a:rPr>
              <a:t>PAR-18-940</a:t>
            </a:r>
            <a:r>
              <a:rPr lang="en-US" sz="1600" dirty="0"/>
              <a:t>.</a:t>
            </a:r>
          </a:p>
          <a:p>
            <a:pPr>
              <a:lnSpc>
                <a:spcPts val="236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Prepare PhDs/clinicians for independent research careers or academic careers at multiple institution types.</a:t>
            </a:r>
          </a:p>
          <a:p>
            <a:pPr>
              <a:lnSpc>
                <a:spcPts val="236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Individualized, well supervised research experiences &amp; career development guidance for scholars selected by the grantee institution</a:t>
            </a:r>
          </a:p>
          <a:p>
            <a:pPr>
              <a:lnSpc>
                <a:spcPts val="236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Encouragement/expectation to subsequently apply for individual K awards (e.g. K08, K23, K01) or research project grants (R03/R21/foundation/R01)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6190" y="6008870"/>
            <a:ext cx="143962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Learn more</a:t>
            </a:r>
            <a:endParaRPr lang="en-US" altLang="en-US" b="1" dirty="0">
              <a:solidFill>
                <a:srgbClr val="126B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91EBC-B570-4FD8-B0EA-BC2EDE856FE9}"/>
              </a:ext>
            </a:extLst>
          </p:cNvPr>
          <p:cNvSpPr txBox="1"/>
          <p:nvPr/>
        </p:nvSpPr>
        <p:spPr>
          <a:xfrm>
            <a:off x="777766" y="1271682"/>
            <a:ext cx="10576034" cy="8512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K12/KL2: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Institutional programs to support scholar training for careers in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specified research areas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interest to one or more NIH Institutes and Centers (IC)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66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B48C04-0283-4EE2-A246-F5CD0BEA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7858" cy="906557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Research Career Development</a:t>
            </a:r>
          </a:p>
        </p:txBody>
      </p:sp>
      <p:sp>
        <p:nvSpPr>
          <p:cNvPr id="12" name="Chevron 11"/>
          <p:cNvSpPr/>
          <p:nvPr/>
        </p:nvSpPr>
        <p:spPr>
          <a:xfrm>
            <a:off x="3437466" y="4091700"/>
            <a:ext cx="6342742" cy="537848"/>
          </a:xfrm>
          <a:prstGeom prst="chevron">
            <a:avLst>
              <a:gd name="adj" fmla="val 43254"/>
            </a:avLst>
          </a:prstGeom>
          <a:solidFill>
            <a:srgbClr val="D0CF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Repayment Programs </a:t>
            </a:r>
            <a:r>
              <a:rPr lang="en-US" dirty="0">
                <a:hlinkClick r:id="rId4"/>
              </a:rPr>
              <a:t>https://www.lrp.nih.gov/</a:t>
            </a:r>
          </a:p>
          <a:p>
            <a:pPr algn="ctr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422398" y="4724452"/>
            <a:ext cx="7612743" cy="512301"/>
          </a:xfrm>
          <a:prstGeom prst="chevron">
            <a:avLst>
              <a:gd name="adj" fmla="val 42917"/>
            </a:avLst>
          </a:prstGeom>
          <a:solidFill>
            <a:srgbClr val="D0CF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Supplements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8876924" y="1294738"/>
            <a:ext cx="2858512" cy="1368821"/>
          </a:xfrm>
          <a:prstGeom prst="chevron">
            <a:avLst/>
          </a:prstGeom>
          <a:solidFill>
            <a:srgbClr val="C05954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Investigator</a:t>
            </a:r>
          </a:p>
        </p:txBody>
      </p:sp>
      <p:sp>
        <p:nvSpPr>
          <p:cNvPr id="25" name="Chevron 24"/>
          <p:cNvSpPr/>
          <p:nvPr/>
        </p:nvSpPr>
        <p:spPr>
          <a:xfrm>
            <a:off x="6351368" y="1291092"/>
            <a:ext cx="3130089" cy="1368821"/>
          </a:xfrm>
          <a:prstGeom prst="chevron">
            <a:avLst/>
          </a:prstGeom>
          <a:solidFill>
            <a:srgbClr val="A884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Research Career</a:t>
            </a:r>
          </a:p>
        </p:txBody>
      </p:sp>
      <p:sp>
        <p:nvSpPr>
          <p:cNvPr id="32" name="Chevron 31"/>
          <p:cNvSpPr/>
          <p:nvPr/>
        </p:nvSpPr>
        <p:spPr>
          <a:xfrm>
            <a:off x="2256715" y="1283210"/>
            <a:ext cx="4688010" cy="1368821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Postdoctoral Training/</a:t>
            </a:r>
            <a:br>
              <a:rPr lang="en-US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Residency</a:t>
            </a:r>
          </a:p>
        </p:txBody>
      </p:sp>
      <p:sp>
        <p:nvSpPr>
          <p:cNvPr id="44" name="Pentagon 32">
            <a:extLst>
              <a:ext uri="{FF2B5EF4-FFF2-40B4-BE49-F238E27FC236}">
                <a16:creationId xmlns:a16="http://schemas.microsoft.com/office/drawing/2014/main" id="{5CF44979-B249-44B1-A1CF-DE907EF2E0C7}"/>
              </a:ext>
            </a:extLst>
          </p:cNvPr>
          <p:cNvSpPr/>
          <p:nvPr/>
        </p:nvSpPr>
        <p:spPr>
          <a:xfrm>
            <a:off x="1" y="1271682"/>
            <a:ext cx="2845097" cy="1372467"/>
          </a:xfrm>
          <a:prstGeom prst="homePlate">
            <a:avLst/>
          </a:prstGeom>
          <a:gradFill>
            <a:gsLst>
              <a:gs pos="100000">
                <a:schemeClr val="accent1">
                  <a:alpha val="0"/>
                  <a:lumMod val="0"/>
                  <a:lumOff val="100000"/>
                </a:schemeClr>
              </a:gs>
              <a:gs pos="53000">
                <a:srgbClr val="7FCEFF"/>
              </a:gs>
            </a:gsLst>
            <a:lin ang="10800000" scaled="0"/>
          </a:gra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 algn="ctr"/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Graduate/</a:t>
            </a:r>
            <a:b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b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20" name="Chevron 12">
            <a:extLst>
              <a:ext uri="{FF2B5EF4-FFF2-40B4-BE49-F238E27FC236}">
                <a16:creationId xmlns:a16="http://schemas.microsoft.com/office/drawing/2014/main" id="{F9C47174-1245-4C62-A185-1908E60A4881}"/>
              </a:ext>
            </a:extLst>
          </p:cNvPr>
          <p:cNvSpPr/>
          <p:nvPr/>
        </p:nvSpPr>
        <p:spPr>
          <a:xfrm>
            <a:off x="6351368" y="5331657"/>
            <a:ext cx="4940405" cy="546629"/>
          </a:xfrm>
          <a:prstGeom prst="chevron">
            <a:avLst>
              <a:gd name="adj" fmla="val 42917"/>
            </a:avLst>
          </a:prstGeom>
          <a:solidFill>
            <a:srgbClr val="D0CF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Re-Entry Supplements </a:t>
            </a:r>
            <a:r>
              <a:rPr lang="en-US" dirty="0"/>
              <a:t> </a:t>
            </a:r>
            <a:r>
              <a:rPr lang="en-US" b="1" dirty="0">
                <a:hlinkClick r:id="rId5"/>
              </a:rPr>
              <a:t>PA-18-592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hevron 31">
            <a:extLst>
              <a:ext uri="{FF2B5EF4-FFF2-40B4-BE49-F238E27FC236}">
                <a16:creationId xmlns:a16="http://schemas.microsoft.com/office/drawing/2014/main" id="{2BD29C1B-EBAC-42AE-B009-6FD15CB4B041}"/>
              </a:ext>
            </a:extLst>
          </p:cNvPr>
          <p:cNvSpPr/>
          <p:nvPr/>
        </p:nvSpPr>
        <p:spPr>
          <a:xfrm>
            <a:off x="7206986" y="2665664"/>
            <a:ext cx="2858512" cy="1274116"/>
          </a:xfrm>
          <a:prstGeom prst="chevron">
            <a:avLst/>
          </a:prstGeom>
          <a:gradFill>
            <a:gsLst>
              <a:gs pos="19000">
                <a:srgbClr val="B48EE0"/>
              </a:gs>
              <a:gs pos="80000">
                <a:srgbClr val="CC615D"/>
              </a:gs>
            </a:gsLst>
            <a:lin ang="0" scaled="1"/>
          </a:gra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R03, R21, DP2,R01, R35</a:t>
            </a:r>
          </a:p>
          <a:p>
            <a:pPr algn="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641CCA-6D91-B742-9D89-75F7004FA124}"/>
              </a:ext>
            </a:extLst>
          </p:cNvPr>
          <p:cNvSpPr/>
          <p:nvPr/>
        </p:nvSpPr>
        <p:spPr>
          <a:xfrm>
            <a:off x="6713095" y="4785533"/>
            <a:ext cx="115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PA-20-222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18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13967D-ED71-4843-BDC7-5B6BC2C0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R03 small Grant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D2D6CD-2F64-4217-AC1F-56794952E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391502"/>
            <a:ext cx="5334000" cy="288875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126BB4"/>
              </a:buClr>
            </a:pPr>
            <a:r>
              <a:rPr lang="en-US" sz="2600" b="1" dirty="0">
                <a:solidFill>
                  <a:srgbClr val="126BB4"/>
                </a:solidFill>
              </a:rPr>
              <a:t>Projects may include: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Pilot or feasibility studies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Collection of preliminary data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Secondary analysis of existing data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Small, self-contained research projects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Development of new technology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B9370A-FD4E-4D6D-87F0-D367B11A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9683"/>
            <a:ext cx="5181600" cy="239239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126BB4"/>
              </a:buClr>
            </a:pPr>
            <a:r>
              <a:rPr lang="en-US" sz="2600" dirty="0"/>
              <a:t>Limited to </a:t>
            </a:r>
            <a:r>
              <a:rPr lang="en-US" sz="2600" b="1" dirty="0"/>
              <a:t>two years of funding</a:t>
            </a:r>
            <a:r>
              <a:rPr lang="en-US" sz="2600" dirty="0"/>
              <a:t>, &amp; not renewable</a:t>
            </a:r>
          </a:p>
          <a:p>
            <a:pPr>
              <a:buClr>
                <a:srgbClr val="126BB4"/>
              </a:buClr>
            </a:pPr>
            <a:r>
              <a:rPr lang="en-US" sz="2600" dirty="0"/>
              <a:t>Direct costs generally up to </a:t>
            </a:r>
            <a:r>
              <a:rPr lang="en-US" sz="2600" b="1" dirty="0"/>
              <a:t>$50,000 </a:t>
            </a:r>
            <a:r>
              <a:rPr lang="en-US" sz="2600" dirty="0"/>
              <a:t>per year</a:t>
            </a:r>
          </a:p>
          <a:p>
            <a:pPr>
              <a:buClr>
                <a:srgbClr val="126BB4"/>
              </a:buClr>
            </a:pPr>
            <a:r>
              <a:rPr lang="en-US" sz="2600" dirty="0"/>
              <a:t>Some Institutes/Centers provide R03 for their K awardees</a:t>
            </a:r>
          </a:p>
          <a:p>
            <a:pPr>
              <a:buClr>
                <a:srgbClr val="126BB4"/>
              </a:buClr>
            </a:pP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6EDB8-2977-4A2B-9AEB-E59BDD8FC22C}"/>
              </a:ext>
            </a:extLst>
          </p:cNvPr>
          <p:cNvSpPr txBox="1"/>
          <p:nvPr/>
        </p:nvSpPr>
        <p:spPr>
          <a:xfrm>
            <a:off x="838199" y="1409229"/>
            <a:ext cx="10734207" cy="5107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R03: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limited funding for 2 years to support a variety of project types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584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BECA-A6B8-47FD-BEAF-536D6000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32" y="2449606"/>
            <a:ext cx="12474268" cy="2915679"/>
          </a:xfrm>
        </p:spPr>
        <p:txBody>
          <a:bodyPr>
            <a:noAutofit/>
          </a:bodyPr>
          <a:lstStyle/>
          <a:p>
            <a:r>
              <a:rPr lang="en-US" sz="1900" dirty="0"/>
              <a:t>Three FOAs, clinical trial required, clinical trial not allowed; basic experimental studies in humans (BESH)</a:t>
            </a:r>
          </a:p>
          <a:p>
            <a:r>
              <a:rPr lang="en-US" sz="1900" dirty="0"/>
              <a:t>Preliminary data not required but may be included if available</a:t>
            </a:r>
          </a:p>
          <a:p>
            <a:r>
              <a:rPr lang="en-US" sz="1900" dirty="0"/>
              <a:t>Limited to up to </a:t>
            </a:r>
            <a:r>
              <a:rPr lang="en-US" sz="1900" b="1" dirty="0"/>
              <a:t>two years of funding</a:t>
            </a:r>
          </a:p>
          <a:p>
            <a:r>
              <a:rPr lang="en-US" sz="1900" dirty="0"/>
              <a:t>Combined budget for direct costs for the two-year project period typically may not exceed $275,000</a:t>
            </a:r>
          </a:p>
          <a:p>
            <a:r>
              <a:rPr lang="en-US" sz="1900" dirty="0"/>
              <a:t>Not all NIH Institutes/Centers participate in the ‘parent’ R21</a:t>
            </a:r>
          </a:p>
          <a:p>
            <a:r>
              <a:rPr lang="en-US" sz="1900" dirty="0"/>
              <a:t>Some R21 FOAs issued by single IC for specific ‘exploratory’ programs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B3A97-7DEE-4A9E-9CF8-E70B1BDCE485}"/>
              </a:ext>
            </a:extLst>
          </p:cNvPr>
          <p:cNvSpPr txBox="1"/>
          <p:nvPr/>
        </p:nvSpPr>
        <p:spPr>
          <a:xfrm>
            <a:off x="448735" y="1331831"/>
            <a:ext cx="10371108" cy="8512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R21: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Encourages new, exploratory &amp; developmental research projects by providing support for early stages of project 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F383D6-9CE8-4F41-AFCF-09073002A3D5}"/>
              </a:ext>
            </a:extLst>
          </p:cNvPr>
          <p:cNvSpPr/>
          <p:nvPr/>
        </p:nvSpPr>
        <p:spPr>
          <a:xfrm>
            <a:off x="2682473" y="5365285"/>
            <a:ext cx="6682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https://grants.nih.gov/grants/guide/pa-files/PA-20-194.html</a:t>
            </a:r>
            <a:r>
              <a:rPr lang="en-US" u="sng" dirty="0">
                <a:hlinkClick r:id="rId4"/>
              </a:rPr>
              <a:t> </a:t>
            </a:r>
          </a:p>
          <a:p>
            <a:r>
              <a:rPr lang="en-US" dirty="0">
                <a:hlinkClick r:id="rId4"/>
              </a:rPr>
              <a:t>https://grants.nih.gov/grants/guide/pa-files/PA-20-195.html</a:t>
            </a:r>
            <a:endParaRPr lang="en-US" dirty="0"/>
          </a:p>
          <a:p>
            <a:r>
              <a:rPr lang="en-US" dirty="0">
                <a:hlinkClick r:id="rId5"/>
              </a:rPr>
              <a:t>https://grants.nih.gov/grants/guide/pa-files/PA-20-196.html</a:t>
            </a:r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4863D3-C2E2-0441-9CD4-AD4095F3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66" y="420534"/>
            <a:ext cx="11353800" cy="851297"/>
          </a:xfrm>
        </p:spPr>
        <p:txBody>
          <a:bodyPr>
            <a:normAutofit/>
          </a:bodyPr>
          <a:lstStyle/>
          <a:p>
            <a:r>
              <a:rPr lang="en-US" sz="3200" dirty="0"/>
              <a:t>R21 Exploratory/Developmental Research Award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288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BECA-A6B8-47FD-BEAF-536D6000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55" y="1571782"/>
            <a:ext cx="10662521" cy="4371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 MIRA through NIGMS for ESI with goals to</a:t>
            </a:r>
            <a:r>
              <a:rPr lang="en-US" dirty="0"/>
              <a:t>: </a:t>
            </a:r>
          </a:p>
          <a:p>
            <a:r>
              <a:rPr lang="en-US" sz="2400" dirty="0"/>
              <a:t>Enable ESIs to apply earlier in their independent research careers</a:t>
            </a:r>
          </a:p>
          <a:p>
            <a:r>
              <a:rPr lang="en-US" sz="2400" dirty="0"/>
              <a:t>Secure funding to launch &amp; sustain successful research careers.</a:t>
            </a:r>
          </a:p>
          <a:p>
            <a:r>
              <a:rPr lang="en-US" sz="2400" dirty="0"/>
              <a:t>Enhance ability to move into research areas distinct from their postdoctoral mentors, which could lead to new scientific discoveries.</a:t>
            </a:r>
          </a:p>
          <a:p>
            <a:r>
              <a:rPr lang="en-US" sz="2400" dirty="0"/>
              <a:t>Reduce time writing and reviewing grant applications &amp; allow more time to conduct research.</a:t>
            </a:r>
          </a:p>
          <a:p>
            <a:r>
              <a:rPr lang="en-US" sz="2400" dirty="0"/>
              <a:t>Enable investigators to mentor trainees in a more stable research environment.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4863D3-C2E2-0441-9CD4-AD4095F3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55" y="420534"/>
            <a:ext cx="11353800" cy="85129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R35 Maximizing Investigators Research Award</a:t>
            </a:r>
            <a:br>
              <a:rPr lang="en-US" sz="3200" dirty="0"/>
            </a:br>
            <a:r>
              <a:rPr lang="en-US" sz="3200" dirty="0"/>
              <a:t>MIRA for Early Stage Investigators: PAR-20-117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666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CAACD7-1078-4ECB-B5C2-997B14A4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NIH Directors New Innovator Award – DP2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57E4E1-BF0E-4E6F-85C9-C45C22015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726106"/>
            <a:ext cx="11264900" cy="32917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Funded through the Common Fund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Applicants must hold an independent research position at a domestic (U.S.) institution as of </a:t>
            </a:r>
            <a:r>
              <a:rPr lang="en-US" sz="2000" b="1" dirty="0"/>
              <a:t>September 1 of the fiscal year </a:t>
            </a:r>
            <a:r>
              <a:rPr lang="en-US" sz="2000" dirty="0"/>
              <a:t>of the grant submission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Complements ongoing efforts by NIH to fund early-stage investigators through R01 grants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Awardees are required to commit at least 25% of their research effort each year to </a:t>
            </a:r>
            <a:r>
              <a:rPr lang="en-US" sz="2000" b="1" dirty="0"/>
              <a:t>activities supported by the New Innovator Award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Awards are up to $300,000 in direct costs each year for 5 years, plus applicable indirect 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9C7F2-B90F-4BEB-97C5-FF5C678E93E7}"/>
              </a:ext>
            </a:extLst>
          </p:cNvPr>
          <p:cNvSpPr txBox="1"/>
          <p:nvPr/>
        </p:nvSpPr>
        <p:spPr>
          <a:xfrm>
            <a:off x="817893" y="1249838"/>
            <a:ext cx="10556215" cy="122586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DP2: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Supports early-stage investigators (ESIs) of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exceptional creativity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who propose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highly innovative new research approaches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 potentially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major impact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biomedical and behavioral 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2924C-1A3C-4D1E-9377-A6045F3E5CAC}"/>
              </a:ext>
            </a:extLst>
          </p:cNvPr>
          <p:cNvSpPr/>
          <p:nvPr/>
        </p:nvSpPr>
        <p:spPr>
          <a:xfrm>
            <a:off x="5209884" y="6017881"/>
            <a:ext cx="17607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 more</a:t>
            </a:r>
            <a:endParaRPr lang="en-US" altLang="en-US" sz="2000" b="1" dirty="0">
              <a:solidFill>
                <a:srgbClr val="126B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1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>
            <a:extLst>
              <a:ext uri="{FF2B5EF4-FFF2-40B4-BE49-F238E27FC236}">
                <a16:creationId xmlns:a16="http://schemas.microsoft.com/office/drawing/2014/main" id="{DFF5CB35-EBE6-4E22-B8EC-490165D6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NIH includes 27 </a:t>
            </a:r>
            <a:br>
              <a:rPr lang="en-US" dirty="0"/>
            </a:br>
            <a:r>
              <a:rPr lang="en-US" dirty="0"/>
              <a:t>Institutes and Centers (IC)</a:t>
            </a:r>
          </a:p>
        </p:txBody>
      </p:sp>
      <p:grpSp>
        <p:nvGrpSpPr>
          <p:cNvPr id="2" name="Group 1" descr="chart of NIH institutes and centers">
            <a:extLst>
              <a:ext uri="{FF2B5EF4-FFF2-40B4-BE49-F238E27FC236}">
                <a16:creationId xmlns:a16="http://schemas.microsoft.com/office/drawing/2014/main" id="{4E639651-7B33-4F78-A1F7-C47E119F5D1F}"/>
              </a:ext>
            </a:extLst>
          </p:cNvPr>
          <p:cNvGrpSpPr/>
          <p:nvPr/>
        </p:nvGrpSpPr>
        <p:grpSpPr>
          <a:xfrm>
            <a:off x="2260547" y="1787045"/>
            <a:ext cx="7716646" cy="4465379"/>
            <a:chOff x="2260547" y="1787045"/>
            <a:chExt cx="7716646" cy="446537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DFD14C4-6EFF-44D6-8053-D56C2709C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48103" y="4788278"/>
              <a:ext cx="6498634" cy="548640"/>
              <a:chOff x="2871549" y="2253870"/>
              <a:chExt cx="6498634" cy="548640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66C2C62-6F3C-4D8D-8990-6F5FBE625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52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or: Elbow 119">
                <a:extLst>
                  <a:ext uri="{FF2B5EF4-FFF2-40B4-BE49-F238E27FC236}">
                    <a16:creationId xmlns:a16="http://schemas.microsoft.com/office/drawing/2014/main" id="{0C21CA25-70AA-4D57-B73E-62AD3EDA19EA}"/>
                  </a:ext>
                </a:extLst>
              </p:cNvPr>
              <p:cNvCxnSpPr/>
              <p:nvPr/>
            </p:nvCxnSpPr>
            <p:spPr>
              <a:xfrm rot="5400000" flipH="1" flipV="1">
                <a:off x="6114516" y="-865791"/>
                <a:ext cx="12700" cy="6498634"/>
              </a:xfrm>
              <a:prstGeom prst="bentConnector3">
                <a:avLst>
                  <a:gd name="adj1" fmla="val 1132457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FEE7DE6-602E-4E17-92CE-601EF0208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9229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1A1BC06-1C56-4DF1-937B-4ED6BE1ED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713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7C06F0BC-86CA-4985-B347-5A3D5BF32D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951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7163F62-1ED9-4067-BE11-0C404DB88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71549" y="4036956"/>
              <a:ext cx="6498634" cy="548640"/>
              <a:chOff x="2871549" y="2253870"/>
              <a:chExt cx="6498634" cy="548640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7A2141A-B609-4DD2-A0A3-FFFDE3350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52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or: Elbow 113">
                <a:extLst>
                  <a:ext uri="{FF2B5EF4-FFF2-40B4-BE49-F238E27FC236}">
                    <a16:creationId xmlns:a16="http://schemas.microsoft.com/office/drawing/2014/main" id="{34331A35-5717-438A-8DC7-C3E7B932B495}"/>
                  </a:ext>
                </a:extLst>
              </p:cNvPr>
              <p:cNvCxnSpPr/>
              <p:nvPr/>
            </p:nvCxnSpPr>
            <p:spPr>
              <a:xfrm rot="5400000" flipH="1" flipV="1">
                <a:off x="6114516" y="-865791"/>
                <a:ext cx="12700" cy="6498634"/>
              </a:xfrm>
              <a:prstGeom prst="bentConnector3">
                <a:avLst>
                  <a:gd name="adj1" fmla="val 1132457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FCB177C-D528-401B-A0AA-1D6E52454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9229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31046593-B6F2-4E76-96F3-B501589AB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713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5BE1EE6-F760-4700-B6D2-DA41226B60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951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276C881-6CCC-4FA8-8D60-DA8C0874B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71549" y="3248719"/>
              <a:ext cx="6498634" cy="548640"/>
              <a:chOff x="2871549" y="2253870"/>
              <a:chExt cx="6498634" cy="54864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E201D3-FE02-4597-A8FC-2ABFC2E2F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52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or: Elbow 107">
                <a:extLst>
                  <a:ext uri="{FF2B5EF4-FFF2-40B4-BE49-F238E27FC236}">
                    <a16:creationId xmlns:a16="http://schemas.microsoft.com/office/drawing/2014/main" id="{518D3FCF-D3CF-4454-B324-492AC1DDDF74}"/>
                  </a:ext>
                </a:extLst>
              </p:cNvPr>
              <p:cNvCxnSpPr/>
              <p:nvPr/>
            </p:nvCxnSpPr>
            <p:spPr>
              <a:xfrm rot="5400000" flipH="1" flipV="1">
                <a:off x="6114516" y="-865791"/>
                <a:ext cx="12700" cy="6498634"/>
              </a:xfrm>
              <a:prstGeom prst="bentConnector3">
                <a:avLst>
                  <a:gd name="adj1" fmla="val 1132457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8B623C2-09B3-4959-88F5-21992A156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9229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D6DF17AA-8E02-4A7F-B5FB-7190B00DA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713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897009EE-3DC4-4CC8-8DE6-2B373500F9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951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E93FC4F-19E6-4998-BE05-33B0B8848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71549" y="2466661"/>
              <a:ext cx="6498634" cy="548640"/>
              <a:chOff x="2871549" y="2253870"/>
              <a:chExt cx="6498634" cy="548640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3A4CB2D-1709-496C-A529-F71C67604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52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or: Elbow 95">
                <a:extLst>
                  <a:ext uri="{FF2B5EF4-FFF2-40B4-BE49-F238E27FC236}">
                    <a16:creationId xmlns:a16="http://schemas.microsoft.com/office/drawing/2014/main" id="{C2F6DF68-D774-4EB6-82DA-B262599EA83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114516" y="-785277"/>
                <a:ext cx="12700" cy="6498634"/>
              </a:xfrm>
              <a:prstGeom prst="bentConnector3">
                <a:avLst>
                  <a:gd name="adj1" fmla="val 1800000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6AB7CD4-4800-4F3D-A9A9-B5269D55B5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9229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F53A6F7-D945-4761-ADDF-4D38FE87B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713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A503315-61F8-4926-8E66-BCB012AA86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951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6854" y="1931293"/>
              <a:ext cx="226365" cy="1302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855" y="2061588"/>
              <a:ext cx="707072" cy="12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/>
            <p:cNvSpPr>
              <a:spLocks noChangeArrowheads="1"/>
            </p:cNvSpPr>
            <p:nvPr/>
          </p:nvSpPr>
          <p:spPr bwMode="auto">
            <a:xfrm>
              <a:off x="5069927" y="1787045"/>
              <a:ext cx="2086927" cy="549085"/>
            </a:xfrm>
            <a:prstGeom prst="roundRect">
              <a:avLst/>
            </a:prstGeom>
            <a:solidFill>
              <a:srgbClr val="126BB4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Lucida Sans" pitchFamily="34" charset="0"/>
                </a:rPr>
                <a:t>Office of the Director</a:t>
              </a: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 </a:t>
              </a:r>
            </a:p>
          </p:txBody>
        </p:sp>
        <p:sp>
          <p:nvSpPr>
            <p:cNvPr id="42" name="Rectangle 7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686" y="5564006"/>
              <a:ext cx="4442510" cy="688418"/>
            </a:xfrm>
            <a:prstGeom prst="roundRect">
              <a:avLst/>
            </a:prstGeom>
            <a:noFill/>
            <a:ln w="28575" cap="rnd">
              <a:solidFill>
                <a:srgbClr val="126BB4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7407444" y="2078193"/>
              <a:ext cx="2528521" cy="23836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Office Intramural Training and Education</a:t>
              </a:r>
            </a:p>
          </p:txBody>
        </p:sp>
        <p:sp>
          <p:nvSpPr>
            <p:cNvPr id="73" name="Rectangle: Rounded Corners 72"/>
            <p:cNvSpPr/>
            <p:nvPr/>
          </p:nvSpPr>
          <p:spPr>
            <a:xfrm>
              <a:off x="2296884" y="1787045"/>
              <a:ext cx="2065971" cy="55159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Office of Extramural Research</a:t>
              </a: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Division of Biomedical Research Workforce (DBRW)</a:t>
              </a:r>
            </a:p>
          </p:txBody>
        </p:sp>
        <p:sp>
          <p:nvSpPr>
            <p:cNvPr id="76" name="Rectangle: Rounded Corners 75"/>
            <p:cNvSpPr/>
            <p:nvPr/>
          </p:nvSpPr>
          <p:spPr>
            <a:xfrm>
              <a:off x="7407443" y="1790829"/>
              <a:ext cx="2520606" cy="23836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Office for Scientific Workforce Diversity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B02F5D7-A390-4F0E-B76B-51E99F877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156854" y="2061588"/>
              <a:ext cx="226366" cy="1613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3493035-A108-4716-817D-4B2C0CDF0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>
              <a:off x="6113391" y="2336130"/>
              <a:ext cx="16550" cy="3227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6229868" y="4891773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Library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Medicine</a:t>
              </a: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5597262" y="5670245"/>
              <a:ext cx="1133639" cy="47373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Center for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Information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Technology</a:t>
              </a: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6993728" y="5670245"/>
              <a:ext cx="1135223" cy="47373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Center for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Scientific Review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3525601" y="4891773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Fogarty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International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Center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6211660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Arthritis and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Musculoskeletal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and Skin Diseases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4821528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Diabetes and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Digestive and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Kidney Diseases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3545392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Dental and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Craniofacial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Research</a:t>
              </a: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260547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 on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Deafness and Other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Communication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Disorders</a:t>
              </a: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8788473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Eye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Institute</a:t>
              </a: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3536684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Heart,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Lung, and Blood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Institute</a:t>
              </a: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3545392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on Alcohol Abuse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and Alcoholism</a:t>
              </a: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7508379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Cancer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Institute</a:t>
              </a: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6211660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on Drug Abuse</a:t>
              </a: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7508379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Environmental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Health Sciences</a:t>
              </a: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6211660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Mental Health</a:t>
              </a: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7508379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Neurological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Disorders and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Stroke</a:t>
              </a: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4821528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Allergy and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Infectious Diseases</a:t>
              </a: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8767890" y="488315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 on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Minority Health and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Health Disparities </a:t>
              </a: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2270839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on Aging</a:t>
              </a: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8769473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Child Health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and Human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Development</a:t>
              </a: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839735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Human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Genome Research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Institute</a:t>
              </a: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8769473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Nursing Research</a:t>
              </a:r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2260547" y="488315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Center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for Complementary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and Integrative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Health</a:t>
              </a: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4843694" y="4891773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Center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for Advancing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Translational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Sciences</a:t>
              </a:r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4132714" y="5670245"/>
              <a:ext cx="1138389" cy="47373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Clinical Center</a:t>
              </a:r>
            </a:p>
            <a:p>
              <a:pPr algn="ctr">
                <a:defRPr/>
              </a:pPr>
              <a:endParaRPr lang="en-US" sz="800" b="1" dirty="0">
                <a:solidFill>
                  <a:schemeClr val="bg1"/>
                </a:solidFill>
                <a:latin typeface="Lucida Sans" pitchFamily="34" charset="0"/>
              </a:endParaRPr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7498879" y="4901822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 of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Biomedical Imaging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and Bioengineering </a:t>
              </a:r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>
              <a:off x="2268464" y="4138105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National Institute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of General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Lucida Sans" pitchFamily="34" charset="0"/>
                </a:rPr>
                <a:t>Medical Sciences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8591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B48C04-0283-4EE2-A246-F5CD0BEA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Investigator</a:t>
            </a:r>
          </a:p>
        </p:txBody>
      </p:sp>
      <p:sp>
        <p:nvSpPr>
          <p:cNvPr id="24" name="Chevron 23"/>
          <p:cNvSpPr/>
          <p:nvPr/>
        </p:nvSpPr>
        <p:spPr>
          <a:xfrm>
            <a:off x="8876924" y="1294738"/>
            <a:ext cx="2858512" cy="1368821"/>
          </a:xfrm>
          <a:prstGeom prst="chevron">
            <a:avLst/>
          </a:prstGeom>
          <a:solidFill>
            <a:srgbClr val="C05954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Investigator</a:t>
            </a:r>
          </a:p>
        </p:txBody>
      </p:sp>
      <p:sp>
        <p:nvSpPr>
          <p:cNvPr id="25" name="Chevron 24"/>
          <p:cNvSpPr/>
          <p:nvPr/>
        </p:nvSpPr>
        <p:spPr>
          <a:xfrm>
            <a:off x="6351368" y="1291092"/>
            <a:ext cx="3130089" cy="1368821"/>
          </a:xfrm>
          <a:prstGeom prst="chevron">
            <a:avLst/>
          </a:prstGeom>
          <a:solidFill>
            <a:srgbClr val="A884D2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Research Career</a:t>
            </a:r>
          </a:p>
        </p:txBody>
      </p:sp>
      <p:sp>
        <p:nvSpPr>
          <p:cNvPr id="32" name="Chevron 31"/>
          <p:cNvSpPr/>
          <p:nvPr/>
        </p:nvSpPr>
        <p:spPr>
          <a:xfrm>
            <a:off x="2256715" y="1283210"/>
            <a:ext cx="4688010" cy="1368821"/>
          </a:xfrm>
          <a:prstGeom prst="chevron">
            <a:avLst/>
          </a:prstGeom>
          <a:solidFill>
            <a:srgbClr val="A4E2EC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Postdoctoral Training/</a:t>
            </a:r>
            <a:br>
              <a:rPr lang="en-US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344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Residency</a:t>
            </a:r>
          </a:p>
        </p:txBody>
      </p:sp>
      <p:sp>
        <p:nvSpPr>
          <p:cNvPr id="44" name="Pentagon 32">
            <a:extLst>
              <a:ext uri="{FF2B5EF4-FFF2-40B4-BE49-F238E27FC236}">
                <a16:creationId xmlns:a16="http://schemas.microsoft.com/office/drawing/2014/main" id="{5CF44979-B249-44B1-A1CF-DE907EF2E0C7}"/>
              </a:ext>
            </a:extLst>
          </p:cNvPr>
          <p:cNvSpPr/>
          <p:nvPr/>
        </p:nvSpPr>
        <p:spPr>
          <a:xfrm>
            <a:off x="1" y="1271682"/>
            <a:ext cx="2845097" cy="1372467"/>
          </a:xfrm>
          <a:prstGeom prst="homePlate">
            <a:avLst/>
          </a:prstGeom>
          <a:gradFill>
            <a:gsLst>
              <a:gs pos="100000">
                <a:schemeClr val="accent1">
                  <a:alpha val="0"/>
                  <a:lumMod val="0"/>
                  <a:lumOff val="100000"/>
                </a:schemeClr>
              </a:gs>
              <a:gs pos="53000">
                <a:srgbClr val="7FCEFF"/>
              </a:gs>
            </a:gsLst>
            <a:lin ang="10800000" scaled="0"/>
          </a:gra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 algn="ctr"/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Graduate/</a:t>
            </a:r>
            <a:b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b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A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28" name="Chevron 31">
            <a:extLst>
              <a:ext uri="{FF2B5EF4-FFF2-40B4-BE49-F238E27FC236}">
                <a16:creationId xmlns:a16="http://schemas.microsoft.com/office/drawing/2014/main" id="{F65FBA1F-680D-4182-AB3A-E185DA7244D2}"/>
              </a:ext>
            </a:extLst>
          </p:cNvPr>
          <p:cNvSpPr/>
          <p:nvPr/>
        </p:nvSpPr>
        <p:spPr>
          <a:xfrm>
            <a:off x="9608457" y="2708735"/>
            <a:ext cx="1734457" cy="574904"/>
          </a:xfrm>
          <a:prstGeom prst="chevron">
            <a:avLst/>
          </a:prstGeom>
          <a:solidFill>
            <a:srgbClr val="CC615D"/>
          </a:soli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P01, P30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P50  P20</a:t>
            </a:r>
          </a:p>
        </p:txBody>
      </p:sp>
      <p:sp>
        <p:nvSpPr>
          <p:cNvPr id="10" name="Chevron 31">
            <a:extLst>
              <a:ext uri="{FF2B5EF4-FFF2-40B4-BE49-F238E27FC236}">
                <a16:creationId xmlns:a16="http://schemas.microsoft.com/office/drawing/2014/main" id="{9AC4E233-42BB-0E4A-9194-11775DB03A0D}"/>
              </a:ext>
            </a:extLst>
          </p:cNvPr>
          <p:cNvSpPr/>
          <p:nvPr/>
        </p:nvSpPr>
        <p:spPr>
          <a:xfrm>
            <a:off x="8225973" y="2708735"/>
            <a:ext cx="1886857" cy="574904"/>
          </a:xfrm>
          <a:prstGeom prst="chevron">
            <a:avLst/>
          </a:prstGeom>
          <a:gradFill>
            <a:gsLst>
              <a:gs pos="19000">
                <a:srgbClr val="B48EE0"/>
              </a:gs>
              <a:gs pos="80000">
                <a:srgbClr val="CC615D"/>
              </a:gs>
            </a:gsLst>
            <a:lin ang="0" scaled="1"/>
          </a:gradFill>
          <a:ln w="25400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R01, R35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R15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19963A9-6019-5B45-AED3-5648D3600172}"/>
              </a:ext>
            </a:extLst>
          </p:cNvPr>
          <p:cNvSpPr txBox="1">
            <a:spLocks/>
          </p:cNvSpPr>
          <p:nvPr/>
        </p:nvSpPr>
        <p:spPr>
          <a:xfrm>
            <a:off x="152578" y="3011970"/>
            <a:ext cx="11886844" cy="338883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40"/>
              </a:lnSpc>
            </a:pPr>
            <a:r>
              <a:rPr lang="en-US" sz="1400" b="1" dirty="0"/>
              <a:t>R01: All ICs. </a:t>
            </a:r>
          </a:p>
          <a:p>
            <a:pPr>
              <a:lnSpc>
                <a:spcPts val="2140"/>
              </a:lnSpc>
            </a:pPr>
            <a:r>
              <a:rPr lang="en-US" sz="1400" b="1" dirty="0"/>
              <a:t>R35 </a:t>
            </a:r>
            <a:r>
              <a:rPr lang="en-US" sz="1400" b="1" dirty="0">
                <a:solidFill>
                  <a:srgbClr val="414141"/>
                </a:solidFill>
              </a:rPr>
              <a:t>Maximizing Investigators' Research Awards (</a:t>
            </a:r>
            <a:r>
              <a:rPr lang="en-US" sz="1400" dirty="0"/>
              <a:t>51% effort NIGMS, NCI, NINDS, NHLBI, NCI each have an R35 RFA) </a:t>
            </a:r>
          </a:p>
          <a:p>
            <a:pPr>
              <a:lnSpc>
                <a:spcPts val="2140"/>
              </a:lnSpc>
            </a:pPr>
            <a:r>
              <a:rPr lang="en-US" sz="1400" b="1" dirty="0"/>
              <a:t>R15: </a:t>
            </a:r>
            <a:r>
              <a:rPr lang="en-US" sz="1400" dirty="0"/>
              <a:t>Academic Research Enhancement Award (</a:t>
            </a:r>
            <a:r>
              <a:rPr lang="en-US" sz="1400" b="1" dirty="0"/>
              <a:t>AREA</a:t>
            </a:r>
            <a:r>
              <a:rPr lang="en-US" sz="1400" dirty="0"/>
              <a:t>) </a:t>
            </a:r>
            <a:r>
              <a:rPr lang="en-US" sz="1400" dirty="0">
                <a:hlinkClick r:id="rId4"/>
              </a:rPr>
              <a:t>PAR-18-714</a:t>
            </a:r>
            <a:r>
              <a:rPr lang="en-US" sz="1400" dirty="0"/>
              <a:t>; </a:t>
            </a:r>
            <a:r>
              <a:rPr lang="en-US" sz="1400" dirty="0">
                <a:hlinkClick r:id="rId5"/>
              </a:rPr>
              <a:t>PAR-19-133</a:t>
            </a:r>
            <a:r>
              <a:rPr lang="en-US" sz="1400" dirty="0"/>
              <a:t> (check ICs)</a:t>
            </a:r>
          </a:p>
          <a:p>
            <a:pPr>
              <a:lnSpc>
                <a:spcPts val="2140"/>
              </a:lnSpc>
            </a:pPr>
            <a:r>
              <a:rPr lang="en-US" sz="1400" b="1" dirty="0"/>
              <a:t>R15:</a:t>
            </a:r>
            <a:r>
              <a:rPr lang="en-US" sz="1400" dirty="0"/>
              <a:t> Research Enhancement Award Program (</a:t>
            </a:r>
            <a:r>
              <a:rPr lang="en-US" sz="1400" b="1" dirty="0"/>
              <a:t>REAP</a:t>
            </a:r>
            <a:r>
              <a:rPr lang="en-US" sz="1400" dirty="0"/>
              <a:t>) </a:t>
            </a:r>
            <a:r>
              <a:rPr lang="en-US" sz="1400" dirty="0">
                <a:hlinkClick r:id="rId6"/>
              </a:rPr>
              <a:t>PAR-19-134</a:t>
            </a:r>
            <a:r>
              <a:rPr lang="en-US" sz="1400" dirty="0"/>
              <a:t> </a:t>
            </a:r>
            <a:r>
              <a:rPr lang="en-US" sz="1400" dirty="0">
                <a:hlinkClick r:id="rId7"/>
              </a:rPr>
              <a:t>PAR-19-135</a:t>
            </a:r>
            <a:r>
              <a:rPr lang="en-US" sz="1400" dirty="0"/>
              <a:t> (check ICs)</a:t>
            </a:r>
          </a:p>
          <a:p>
            <a:pPr>
              <a:lnSpc>
                <a:spcPts val="2140"/>
              </a:lnSpc>
            </a:pPr>
            <a:r>
              <a:rPr lang="en-US" sz="1400" b="1" dirty="0"/>
              <a:t>P01: </a:t>
            </a:r>
            <a:r>
              <a:rPr lang="en-US" sz="1400" dirty="0"/>
              <a:t> </a:t>
            </a:r>
            <a:r>
              <a:rPr lang="en-US" sz="1400" b="1" dirty="0"/>
              <a:t>Program Project Grants </a:t>
            </a:r>
            <a:r>
              <a:rPr lang="en-US" sz="1400" dirty="0"/>
              <a:t>support multi-project research, multiple independent investigators with relevant knowledge &amp; resources</a:t>
            </a:r>
          </a:p>
          <a:p>
            <a:pPr>
              <a:lnSpc>
                <a:spcPts val="2140"/>
              </a:lnSpc>
            </a:pPr>
            <a:r>
              <a:rPr lang="en-US" sz="1400" b="1" dirty="0"/>
              <a:t>P30: Center Core Grants </a:t>
            </a:r>
            <a:r>
              <a:rPr lang="en-US" sz="1400" dirty="0"/>
              <a:t>support shared </a:t>
            </a:r>
            <a:r>
              <a:rPr lang="en-US" sz="1400" b="1" dirty="0"/>
              <a:t>resources &amp; facilities </a:t>
            </a:r>
            <a:r>
              <a:rPr lang="en-US" sz="1400" dirty="0"/>
              <a:t>for research by multiple investigators from different disciplines &amp; multidisciplinary approaches to joint research efforts.</a:t>
            </a:r>
          </a:p>
          <a:p>
            <a:pPr>
              <a:lnSpc>
                <a:spcPts val="2140"/>
              </a:lnSpc>
            </a:pPr>
            <a:r>
              <a:rPr lang="en-US" sz="1400" b="1" dirty="0"/>
              <a:t>P50:</a:t>
            </a:r>
            <a:r>
              <a:rPr lang="en-US" sz="1400" dirty="0"/>
              <a:t> </a:t>
            </a:r>
            <a:r>
              <a:rPr lang="en-US" sz="1400" b="1" dirty="0"/>
              <a:t>Specialized Center Grants </a:t>
            </a:r>
            <a:r>
              <a:rPr lang="en-US" sz="1400" dirty="0"/>
              <a:t>support a full range of research &amp; development from very basic to clinical </a:t>
            </a:r>
          </a:p>
          <a:p>
            <a:pPr>
              <a:lnSpc>
                <a:spcPts val="2140"/>
              </a:lnSpc>
            </a:pPr>
            <a:r>
              <a:rPr lang="en-US" sz="1400" b="1" dirty="0"/>
              <a:t>P20:</a:t>
            </a:r>
            <a:r>
              <a:rPr lang="en-US" sz="1400" dirty="0"/>
              <a:t> Exploratory grants support planning for new programs, expansion or modification of existing resources, and feasibility studies to explore various approaches to the development of interdisciplinary programs</a:t>
            </a:r>
          </a:p>
          <a:p>
            <a:pPr marL="0" indent="0">
              <a:lnSpc>
                <a:spcPts val="2140"/>
              </a:lnSpc>
              <a:buNone/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193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21555D-4371-4BB9-B6F2-2C226819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98" y="398695"/>
            <a:ext cx="11018003" cy="919401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R15 Academic Research Enhancement Award (AREA) &amp; Research Enhancement Award Program (REAP)</a:t>
            </a:r>
            <a:br>
              <a:rPr lang="en-US" sz="2800" b="1" dirty="0"/>
            </a:br>
            <a:r>
              <a:rPr lang="en-US" sz="2800" b="1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2D1592-264F-45B1-9AC5-843C73AC7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971" y="2734987"/>
            <a:ext cx="5336898" cy="31386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26BB4"/>
                </a:solidFill>
              </a:rPr>
              <a:t>Goals:</a:t>
            </a:r>
            <a:r>
              <a:rPr lang="en-US" dirty="0"/>
              <a:t> 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Support meritorious research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Provide students with research training.</a:t>
            </a:r>
          </a:p>
          <a:p>
            <a:pPr lvl="1">
              <a:buClr>
                <a:srgbClr val="126BB4"/>
              </a:buClr>
            </a:pPr>
            <a:r>
              <a:rPr lang="en-US" b="1" dirty="0">
                <a:solidFill>
                  <a:srgbClr val="126BB4"/>
                </a:solidFill>
              </a:rPr>
              <a:t>AREA</a:t>
            </a:r>
            <a:r>
              <a:rPr lang="en-US" dirty="0"/>
              <a:t> is for undergraduate focused institutions</a:t>
            </a:r>
          </a:p>
          <a:p>
            <a:pPr lvl="1">
              <a:buClr>
                <a:srgbClr val="126BB4"/>
              </a:buClr>
            </a:pPr>
            <a:r>
              <a:rPr lang="en-US" b="1" dirty="0">
                <a:solidFill>
                  <a:srgbClr val="126BB4"/>
                </a:solidFill>
              </a:rPr>
              <a:t>REAP</a:t>
            </a:r>
            <a:r>
              <a:rPr lang="en-US" dirty="0"/>
              <a:t> is for Health Professional &amp; Graduate Schools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Strengthen the research environment of the institution.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17733-E665-4797-84BF-86DB81C5D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654" y="2812478"/>
            <a:ext cx="5181600" cy="2944933"/>
          </a:xfrm>
        </p:spPr>
        <p:txBody>
          <a:bodyPr>
            <a:normAutofit fontScale="85000" lnSpcReduction="10000"/>
          </a:bodyPr>
          <a:lstStyle/>
          <a:p>
            <a:pPr lvl="1">
              <a:buClr>
                <a:srgbClr val="126BB4"/>
              </a:buClr>
            </a:pPr>
            <a:r>
              <a:rPr lang="en-US" dirty="0"/>
              <a:t>Project period is </a:t>
            </a:r>
            <a:r>
              <a:rPr lang="en-US" b="1" dirty="0"/>
              <a:t>limited to 3 years </a:t>
            </a:r>
            <a:r>
              <a:rPr lang="en-US" dirty="0"/>
              <a:t>&amp;  grants are renewable.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Preliminary data not required but may be provided as appropriate.</a:t>
            </a:r>
          </a:p>
          <a:p>
            <a:pPr lvl="1">
              <a:buClr>
                <a:srgbClr val="126BB4"/>
              </a:buClr>
            </a:pPr>
            <a:r>
              <a:rPr lang="en-US" dirty="0"/>
              <a:t>Direct costs are $300,000 over the entire project period.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579E9-5616-4268-BA0E-21168554A495}"/>
              </a:ext>
            </a:extLst>
          </p:cNvPr>
          <p:cNvSpPr txBox="1"/>
          <p:nvPr/>
        </p:nvSpPr>
        <p:spPr>
          <a:xfrm>
            <a:off x="586998" y="1527062"/>
            <a:ext cx="11018003" cy="91940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R15: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small-scale research projects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conducted by faculty &amp; students at educational institutions that have less than $6 million total NIH funding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92D56-DE3A-3649-9A0C-F7BB68EEAFB9}"/>
              </a:ext>
            </a:extLst>
          </p:cNvPr>
          <p:cNvSpPr/>
          <p:nvPr/>
        </p:nvSpPr>
        <p:spPr>
          <a:xfrm>
            <a:off x="4055459" y="6183010"/>
            <a:ext cx="4559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https://grants.nih.gov/grants/funding/r15.htm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42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E4A430-7266-4DD9-BD43-6E19358A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Early-Stage Investigators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3C1540-305F-4E0F-9EE3-4D0E1E032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5547"/>
            <a:ext cx="10515600" cy="26109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26BB4"/>
                </a:solidFill>
              </a:rPr>
              <a:t>List of NIH grants that a PD/PI can hold and still be considered an ESI:</a:t>
            </a:r>
          </a:p>
          <a:p>
            <a:r>
              <a:rPr lang="en-US" sz="2600" b="1" dirty="0"/>
              <a:t>Research Grants: </a:t>
            </a:r>
            <a:r>
              <a:rPr lang="en-US" sz="2600" dirty="0"/>
              <a:t>R00, R03, R15, R21, R25, R90, RL9, RL5, R34, R36, R41, UT1, R43, U43, R55, R56, SC2, SC3, X01 </a:t>
            </a:r>
          </a:p>
          <a:p>
            <a:r>
              <a:rPr lang="en-US" sz="2600" b="1" dirty="0"/>
              <a:t>Training-Related and Mentored Career Awards: </a:t>
            </a:r>
            <a:r>
              <a:rPr lang="en-US" sz="2600" dirty="0"/>
              <a:t>“F”, “K”, L30, L32, L40, L50, L60, T32, T34, T35, T90, D43 </a:t>
            </a:r>
          </a:p>
          <a:p>
            <a:r>
              <a:rPr lang="en-US" sz="2600" b="1" dirty="0"/>
              <a:t>Instrumentation, Construction, Education, Health Disparity Endowment Grants, or Meeting Awards</a:t>
            </a:r>
            <a:r>
              <a:rPr lang="en-US" sz="2600" dirty="0"/>
              <a:t>: G07, G08, G11, G13, G20, R13, S10, S15, S21, S22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D5326-2013-4A9F-8262-19B3E9145E3A}"/>
              </a:ext>
            </a:extLst>
          </p:cNvPr>
          <p:cNvSpPr txBox="1"/>
          <p:nvPr/>
        </p:nvSpPr>
        <p:spPr>
          <a:xfrm>
            <a:off x="683240" y="1346445"/>
            <a:ext cx="10670560" cy="173664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Early-Stage Investigator (ESI):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PD/PI who has completed their terminal research degree 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end of post-graduate clinical training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(whichever date is later) within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past 10 years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who has not previously competed successfully as PD/PI for a substantial NIH independent research award.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81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D5012-CE9D-4641-A9C3-A48AC78C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Determination of ESI Status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4D8A2F-15D2-4F53-A143-DA726A5A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8850"/>
            <a:ext cx="10804071" cy="47896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PD/PIs must have an </a:t>
            </a:r>
            <a:r>
              <a:rPr lang="en-US" b="1" dirty="0" err="1"/>
              <a:t>eRA</a:t>
            </a:r>
            <a:r>
              <a:rPr lang="en-US" b="1" dirty="0"/>
              <a:t> Commons account </a:t>
            </a:r>
            <a:r>
              <a:rPr lang="en-US" dirty="0"/>
              <a:t>at the time of application.</a:t>
            </a:r>
          </a:p>
          <a:p>
            <a:r>
              <a:rPr lang="en-US" dirty="0"/>
              <a:t>Prior to application submission, PD/PIs are encouraged to verify and/or enter the date of their </a:t>
            </a:r>
            <a:r>
              <a:rPr lang="en-US" i="1" dirty="0"/>
              <a:t>terminal research degree </a:t>
            </a:r>
            <a:r>
              <a:rPr lang="en-US" dirty="0"/>
              <a:t>or </a:t>
            </a:r>
            <a:r>
              <a:rPr lang="en-US" i="1" dirty="0"/>
              <a:t>end date of post-graduate clinical training</a:t>
            </a:r>
            <a:r>
              <a:rPr lang="en-US" dirty="0"/>
              <a:t> in their </a:t>
            </a:r>
            <a:r>
              <a:rPr lang="en-US" dirty="0" err="1"/>
              <a:t>eRA</a:t>
            </a:r>
            <a:r>
              <a:rPr lang="en-US" dirty="0"/>
              <a:t> Commons Profile. </a:t>
            </a:r>
          </a:p>
          <a:p>
            <a:r>
              <a:rPr lang="en-US" dirty="0"/>
              <a:t>NIH systems will automatically calculate whether investigator is ESI. </a:t>
            </a:r>
          </a:p>
          <a:p>
            <a:r>
              <a:rPr lang="en-US" dirty="0"/>
              <a:t>The status is shown in the investigator’s eRA Commons profile. </a:t>
            </a:r>
          </a:p>
          <a:p>
            <a:r>
              <a:rPr lang="en-US" dirty="0"/>
              <a:t>Investigators should make sure their </a:t>
            </a:r>
            <a:r>
              <a:rPr lang="en-US" b="1" dirty="0"/>
              <a:t>status is correctly marked </a:t>
            </a:r>
            <a:r>
              <a:rPr lang="en-US" dirty="0"/>
              <a:t>in their profile. </a:t>
            </a:r>
          </a:p>
          <a:p>
            <a:r>
              <a:rPr lang="en-US" dirty="0"/>
              <a:t>If your status is incorrect, please contact the NIH eRA Service Desk. 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137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78FBD5-B6CF-4FDD-8F36-C55C3746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ESI Status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89C2CD-0987-4A45-A5CB-5F582AE7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3" y="1159594"/>
            <a:ext cx="11269184" cy="4942046"/>
          </a:xfrm>
        </p:spPr>
        <p:txBody>
          <a:bodyPr>
            <a:noAutofit/>
          </a:bodyPr>
          <a:lstStyle/>
          <a:p>
            <a:r>
              <a:rPr lang="en-US" sz="2200" dirty="0"/>
              <a:t>Some researchers have </a:t>
            </a:r>
            <a:r>
              <a:rPr lang="en-US" sz="2200" b="1" dirty="0"/>
              <a:t>lapses in their research or research training</a:t>
            </a:r>
            <a:r>
              <a:rPr lang="en-US" sz="2200" dirty="0"/>
              <a:t>, or experience </a:t>
            </a:r>
            <a:r>
              <a:rPr lang="en-US" sz="2200" b="1" dirty="0"/>
              <a:t>periods of less than full-time effort</a:t>
            </a:r>
            <a:r>
              <a:rPr lang="en-US" sz="2200" dirty="0"/>
              <a:t>. </a:t>
            </a:r>
          </a:p>
          <a:p>
            <a:r>
              <a:rPr lang="en-US" sz="2200" dirty="0"/>
              <a:t>NIH considers ESI extension requests for the following: Medical concerns, disability, family care responsibilities, extended periods of clinical training, natural disasters, and active duty military service. </a:t>
            </a:r>
          </a:p>
          <a:p>
            <a:r>
              <a:rPr lang="en-US" sz="2200" dirty="0"/>
              <a:t>Determined on a case by case basis at the sole discretion of NIH. </a:t>
            </a:r>
          </a:p>
          <a:p>
            <a:r>
              <a:rPr lang="en-US" sz="2200" dirty="0"/>
              <a:t>Prior to extension requests, PD/PIs should verify and/or enter the date of their terminal research degree or the end date of post-graduate clinical training in </a:t>
            </a:r>
            <a:r>
              <a:rPr lang="en-US" sz="2200" dirty="0" err="1"/>
              <a:t>eRA</a:t>
            </a:r>
            <a:r>
              <a:rPr lang="en-US" sz="2200" dirty="0"/>
              <a:t> Commons. </a:t>
            </a:r>
          </a:p>
          <a:p>
            <a:r>
              <a:rPr lang="en-US" sz="2200" dirty="0"/>
              <a:t>A recent NOT indicates automatic one-year ESI extension for childbirth (during the initial ESI period: </a:t>
            </a:r>
            <a:r>
              <a:rPr lang="en-US" sz="2200" dirty="0">
                <a:hlinkClick r:id="rId4"/>
              </a:rPr>
              <a:t>NOT-OD-18-235</a:t>
            </a:r>
            <a:r>
              <a:rPr lang="en-US" sz="2200" dirty="0"/>
              <a:t>).</a:t>
            </a:r>
          </a:p>
          <a:p>
            <a:r>
              <a:rPr lang="en-US" sz="2200" dirty="0"/>
              <a:t> New Portal: </a:t>
            </a:r>
            <a:r>
              <a:rPr lang="en-US" sz="2200" dirty="0">
                <a:hlinkClick r:id="rId5"/>
              </a:rPr>
              <a:t>https://era.nih.gov/erahelp/ESIE_ext/Default.htm#cshid=4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929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8C10-A00E-7E47-98E6-913DCECD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 extension request portal</a:t>
            </a:r>
          </a:p>
        </p:txBody>
      </p:sp>
      <p:pic>
        <p:nvPicPr>
          <p:cNvPr id="5" name="Content Placeholder 4" descr="screenshot of eRA Commons Personal Profile highlighting Edit action next to Education">
            <a:extLst>
              <a:ext uri="{FF2B5EF4-FFF2-40B4-BE49-F238E27FC236}">
                <a16:creationId xmlns:a16="http://schemas.microsoft.com/office/drawing/2014/main" id="{837C5D63-9F69-E64B-8279-74C918A05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37" y="1080112"/>
            <a:ext cx="6310043" cy="52762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EF8E0-6F7E-9244-8FCE-2F2C3B6E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BCB2-9FBF-4790-B649-A418E43EF4BC}" type="datetime4">
              <a:rPr lang="en-US" smtClean="0"/>
              <a:pPr/>
              <a:t>October 26, 2020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66597-ECE8-3342-A047-C804436B30AF}"/>
              </a:ext>
            </a:extLst>
          </p:cNvPr>
          <p:cNvSpPr/>
          <p:nvPr/>
        </p:nvSpPr>
        <p:spPr>
          <a:xfrm>
            <a:off x="6309978" y="2459504"/>
            <a:ext cx="575734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Log in to </a:t>
            </a:r>
            <a:r>
              <a:rPr lang="en-US" sz="2000" dirty="0" err="1"/>
              <a:t>eRA</a:t>
            </a:r>
            <a:r>
              <a:rPr lang="en-US" sz="2000" dirty="0"/>
              <a:t> Commons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Personal Profile tab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Click on the Edit option for the ‘Education’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Click on the ‘Submit Extension Request’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ESI Status Request form will 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371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9C18-ACF5-6844-A5CF-5865A79F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86" y="131587"/>
            <a:ext cx="7745104" cy="82802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NIH Loan Repayment Program</a:t>
            </a:r>
          </a:p>
        </p:txBody>
      </p:sp>
      <p:pic>
        <p:nvPicPr>
          <p:cNvPr id="6" name="Picture 5" descr="sample lrp dashboard showing program overview, application and award success rated and application and award success rates by degree">
            <a:extLst>
              <a:ext uri="{FF2B5EF4-FFF2-40B4-BE49-F238E27FC236}">
                <a16:creationId xmlns:a16="http://schemas.microsoft.com/office/drawing/2014/main" id="{6FE20F17-2FF1-4A42-A858-713CFC2F1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63" y="4077544"/>
            <a:ext cx="8536633" cy="23235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E089D6-7B27-C04A-A808-3DD9584CBDCC}"/>
              </a:ext>
            </a:extLst>
          </p:cNvPr>
          <p:cNvSpPr/>
          <p:nvPr/>
        </p:nvSpPr>
        <p:spPr>
          <a:xfrm>
            <a:off x="3919944" y="751205"/>
            <a:ext cx="331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https://www.lrp.nih.gov/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5701CC-EC1C-C148-AF8C-353F6C534DFB}"/>
              </a:ext>
            </a:extLst>
          </p:cNvPr>
          <p:cNvSpPr/>
          <p:nvPr/>
        </p:nvSpPr>
        <p:spPr>
          <a:xfrm>
            <a:off x="2129323" y="1313416"/>
            <a:ext cx="3448062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Eligible Research Areas</a:t>
            </a:r>
          </a:p>
          <a:p>
            <a:pPr algn="ctr"/>
            <a:r>
              <a:rPr lang="en-US" sz="2400" dirty="0"/>
              <a:t>Clinical</a:t>
            </a:r>
          </a:p>
          <a:p>
            <a:pPr algn="ctr"/>
            <a:r>
              <a:rPr lang="en-US" sz="2400" dirty="0"/>
              <a:t>Pediatric</a:t>
            </a:r>
          </a:p>
          <a:p>
            <a:pPr algn="ctr"/>
            <a:r>
              <a:rPr lang="en-US" sz="2400" dirty="0"/>
              <a:t>Health Disparities (All IC)</a:t>
            </a:r>
          </a:p>
          <a:p>
            <a:pPr algn="ctr"/>
            <a:r>
              <a:rPr lang="en-US" sz="2400" dirty="0"/>
              <a:t>Contraception &amp; Infertility</a:t>
            </a:r>
          </a:p>
          <a:p>
            <a:pPr algn="ctr"/>
            <a:r>
              <a:rPr lang="en-US" sz="2400" dirty="0"/>
              <a:t>Clinical Disadvantaged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0A97BE-D1C0-9444-9F73-7661D09DB5FC}"/>
              </a:ext>
            </a:extLst>
          </p:cNvPr>
          <p:cNvSpPr/>
          <p:nvPr/>
        </p:nvSpPr>
        <p:spPr>
          <a:xfrm>
            <a:off x="6317445" y="1329483"/>
            <a:ext cx="4134915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LRP awards</a:t>
            </a:r>
          </a:p>
          <a:p>
            <a:pPr algn="ctr"/>
            <a:r>
              <a:rPr lang="en-US" sz="2400" dirty="0"/>
              <a:t>25% eligible debt</a:t>
            </a:r>
          </a:p>
          <a:p>
            <a:pPr algn="ctr"/>
            <a:r>
              <a:rPr lang="en-US" sz="2400" b="1" dirty="0"/>
              <a:t>Maximum 50K/year</a:t>
            </a:r>
          </a:p>
          <a:p>
            <a:pPr algn="ctr"/>
            <a:r>
              <a:rPr lang="en-US" sz="2400" dirty="0"/>
              <a:t>First award 2 years</a:t>
            </a:r>
          </a:p>
          <a:p>
            <a:pPr algn="ctr"/>
            <a:r>
              <a:rPr lang="en-US" sz="2400" dirty="0"/>
              <a:t>At least 50% research each year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78CD0C-4B9D-0A4B-8B63-B4A1AF2B2307}"/>
              </a:ext>
            </a:extLst>
          </p:cNvPr>
          <p:cNvSpPr/>
          <p:nvPr/>
        </p:nvSpPr>
        <p:spPr>
          <a:xfrm>
            <a:off x="4549523" y="3692089"/>
            <a:ext cx="3702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https://dashboard.lrp.nih.gov/app/#/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03AFC-3D3B-A441-81E2-8C763F581383}"/>
              </a:ext>
            </a:extLst>
          </p:cNvPr>
          <p:cNvSpPr/>
          <p:nvPr/>
        </p:nvSpPr>
        <p:spPr>
          <a:xfrm>
            <a:off x="7868442" y="6447384"/>
            <a:ext cx="2409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Stay tuned for updates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FBD4AF-E932-314E-876B-B81FC6649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60" y="226346"/>
            <a:ext cx="1296640" cy="1079581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2047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2F267C5-DCE1-46F2-9ADE-F2BF13C90B3C}"/>
              </a:ext>
            </a:extLst>
          </p:cNvPr>
          <p:cNvSpPr txBox="1">
            <a:spLocks/>
          </p:cNvSpPr>
          <p:nvPr/>
        </p:nvSpPr>
        <p:spPr>
          <a:xfrm>
            <a:off x="2115844" y="2465168"/>
            <a:ext cx="7772400" cy="2406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126BB4"/>
                </a:solidFill>
              </a:rPr>
              <a:t>Keep the Joy in Research </a:t>
            </a:r>
            <a:br>
              <a:rPr lang="en-US" sz="2800" b="1" i="1" dirty="0">
                <a:solidFill>
                  <a:srgbClr val="126BB4"/>
                </a:solidFill>
              </a:rPr>
            </a:br>
            <a:r>
              <a:rPr lang="en-US" sz="2800" b="1" i="1" dirty="0">
                <a:solidFill>
                  <a:srgbClr val="126BB4"/>
                </a:solidFill>
              </a:rPr>
              <a:t>Writing a Grant is Fun </a:t>
            </a:r>
            <a:r>
              <a:rPr lang="en-US" sz="2800" b="1" i="1">
                <a:solidFill>
                  <a:srgbClr val="126BB4"/>
                </a:solidFill>
              </a:rPr>
              <a:t>&amp; Rewarding</a:t>
            </a:r>
            <a:endParaRPr lang="en-US" sz="2800" b="1" i="1" dirty="0">
              <a:solidFill>
                <a:srgbClr val="126BB4"/>
              </a:solidFill>
            </a:endParaRPr>
          </a:p>
          <a:p>
            <a:r>
              <a:rPr lang="en-US" sz="2800" b="1" i="1" dirty="0">
                <a:solidFill>
                  <a:srgbClr val="126BB4"/>
                </a:solidFill>
              </a:rPr>
              <a:t>Trainees and Mentees Provide a </a:t>
            </a:r>
          </a:p>
          <a:p>
            <a:r>
              <a:rPr lang="en-US" sz="2800" b="1" i="1" dirty="0">
                <a:solidFill>
                  <a:srgbClr val="126BB4"/>
                </a:solidFill>
              </a:rPr>
              <a:t>Scientific Family Forever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B9DFBC-A7DC-164D-BF5F-4AEA5A5EC8DB}"/>
              </a:ext>
            </a:extLst>
          </p:cNvPr>
          <p:cNvSpPr/>
          <p:nvPr/>
        </p:nvSpPr>
        <p:spPr>
          <a:xfrm>
            <a:off x="3245052" y="5050970"/>
            <a:ext cx="1471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26BB4"/>
                </a:solidFill>
                <a:latin typeface="Arial Black" panose="020B0A04020102020204" pitchFamily="34" charset="0"/>
              </a:rPr>
              <a:t>Websites:</a:t>
            </a:r>
          </a:p>
          <a:p>
            <a:endParaRPr lang="en-US" dirty="0">
              <a:solidFill>
                <a:srgbClr val="126BB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90E73-AB00-6244-86D5-BB6860C38B60}"/>
              </a:ext>
            </a:extLst>
          </p:cNvPr>
          <p:cNvSpPr/>
          <p:nvPr/>
        </p:nvSpPr>
        <p:spPr>
          <a:xfrm>
            <a:off x="4578043" y="5050969"/>
            <a:ext cx="3717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https://grants.nih.gov/grants/oer.htm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95844-B4C5-DC4E-A624-D14D5568DD2C}"/>
              </a:ext>
            </a:extLst>
          </p:cNvPr>
          <p:cNvSpPr/>
          <p:nvPr/>
        </p:nvSpPr>
        <p:spPr>
          <a:xfrm>
            <a:off x="3245052" y="5580725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26BB4"/>
                </a:solidFill>
                <a:latin typeface="Arial Black" panose="020B0A04020102020204" pitchFamily="34" charset="0"/>
              </a:rPr>
              <a:t>Contact us: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030B1-3FEF-9343-8A3B-5A098191DF49}"/>
              </a:ext>
            </a:extLst>
          </p:cNvPr>
          <p:cNvSpPr/>
          <p:nvPr/>
        </p:nvSpPr>
        <p:spPr>
          <a:xfrm>
            <a:off x="4801202" y="5580725"/>
            <a:ext cx="240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NIHTrain@mail.nih.gov</a:t>
            </a:r>
            <a:r>
              <a:rPr lang="en-US" dirty="0"/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2051A1F-A2BE-4AB8-8F2B-5ED2618B3D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52811"/>
            <a:ext cx="10515600" cy="2406401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n-US" sz="6000" kern="1200" dirty="0">
                <a:solidFill>
                  <a:srgbClr val="126BB4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THANK YOU!</a:t>
            </a:r>
            <a:endParaRPr lang="en-US" dirty="0">
              <a:effectLst/>
            </a:endParaRPr>
          </a:p>
          <a:p>
            <a:pPr algn="ctr" rtl="0" eaLnBrk="1" latinLnBrk="0" hangingPunct="1"/>
            <a:r>
              <a:rPr lang="en-US" sz="6000" kern="1200" dirty="0">
                <a:solidFill>
                  <a:srgbClr val="126BB4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QUESTIONS?</a:t>
            </a:r>
            <a:endParaRPr lang="en-US" dirty="0">
              <a:effectLst/>
            </a:endParaRP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625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nts.nih.gov home page">
            <a:extLst>
              <a:ext uri="{FF2B5EF4-FFF2-40B4-BE49-F238E27FC236}">
                <a16:creationId xmlns:a16="http://schemas.microsoft.com/office/drawing/2014/main" id="{116FE44B-6F7A-4182-8705-CDC037F6A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" y="851146"/>
            <a:ext cx="7622382" cy="522529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1D65260-DB4C-406F-8100-AA2C46D5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and Funding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3A9D3F-D9C9-47DA-9D2E-39A7288A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74" y="1743075"/>
            <a:ext cx="4414839" cy="3971925"/>
          </a:xfrm>
        </p:spPr>
        <p:txBody>
          <a:bodyPr>
            <a:normAutofit/>
          </a:bodyPr>
          <a:lstStyle/>
          <a:p>
            <a:r>
              <a:rPr lang="en-US" sz="2000" b="1" dirty="0"/>
              <a:t>Find Funding</a:t>
            </a:r>
            <a:r>
              <a:rPr lang="en-US" sz="2000" dirty="0"/>
              <a:t>: </a:t>
            </a:r>
            <a:r>
              <a:rPr lang="en-US" sz="2000" dirty="0">
                <a:hlinkClick r:id="rId5"/>
              </a:rPr>
              <a:t>NIH Guide for Grants and Contracts</a:t>
            </a:r>
            <a:endParaRPr lang="en-US" sz="2000" dirty="0"/>
          </a:p>
          <a:p>
            <a:r>
              <a:rPr lang="en-US" sz="2000" b="1" dirty="0">
                <a:hlinkClick r:id="rId6"/>
              </a:rPr>
              <a:t>How to Apply</a:t>
            </a:r>
            <a:r>
              <a:rPr lang="en-US" sz="2000" b="1" dirty="0"/>
              <a:t>: </a:t>
            </a:r>
            <a:r>
              <a:rPr lang="en-US" sz="2000" dirty="0"/>
              <a:t>Due Dates, Submission Policies, Prepare to Apply and Register, Format and Write, Submission Process </a:t>
            </a:r>
          </a:p>
          <a:p>
            <a:r>
              <a:rPr lang="en-US" sz="2000" b="1" dirty="0"/>
              <a:t>Explore NIH Funded Research </a:t>
            </a:r>
            <a:r>
              <a:rPr lang="en-US" sz="2000" dirty="0"/>
              <a:t>- Research Portfolio Online Reporting Tools (</a:t>
            </a:r>
            <a:r>
              <a:rPr lang="en-US" sz="2000" dirty="0">
                <a:hlinkClick r:id="rId7"/>
              </a:rPr>
              <a:t>RePORT</a:t>
            </a:r>
            <a:r>
              <a:rPr lang="en-US" sz="2000" dirty="0"/>
              <a:t>)</a:t>
            </a:r>
          </a:p>
        </p:txBody>
      </p:sp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7360445" y="5020690"/>
            <a:ext cx="4169568" cy="501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3399"/>
              </a:buClr>
              <a:buNone/>
              <a:defRPr/>
            </a:pPr>
            <a:r>
              <a:rPr lang="en-US" sz="1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Grants and Funding"/>
              </a:rPr>
              <a:t>http://grants.nih.gov/grants/oer.htm</a:t>
            </a:r>
            <a:endParaRPr lang="en-US" sz="18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655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6B5FE1-FB59-4172-AF66-691E6224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Mentored Quantitative Research Awards – K25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BA25DD-C941-4284-82BA-55A5360B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4" y="2450511"/>
            <a:ext cx="10515600" cy="34329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Candidates must have </a:t>
            </a:r>
            <a:r>
              <a:rPr lang="en-US" b="1" dirty="0"/>
              <a:t>advanced degree in a quantitative area of science or engineering</a:t>
            </a:r>
            <a:r>
              <a:rPr lang="en-US" dirty="0"/>
              <a:t> (e.g., M.S.E.E., Ph.D., D.Sc.) </a:t>
            </a:r>
          </a:p>
          <a:p>
            <a:pPr>
              <a:lnSpc>
                <a:spcPct val="120000"/>
              </a:lnSpc>
            </a:pPr>
            <a:r>
              <a:rPr lang="en-US" dirty="0"/>
              <a:t>Provides a unique opportunity for these candidates to embark on special study, including course work, seminars, meetings, and mentored research</a:t>
            </a:r>
          </a:p>
          <a:p>
            <a:pPr>
              <a:lnSpc>
                <a:spcPct val="120000"/>
              </a:lnSpc>
            </a:pPr>
            <a:r>
              <a:rPr lang="en-US" dirty="0"/>
              <a:t>Encourages research-oriented quantitative scientists (e.g., mathematics, statistics, economics, computer science, imaging science, informatics, physics, chemistry) &amp; engineers with little or no experience in biomedicine to conduct basic or clinical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DF525-FFE5-4B0C-8B5B-B69FC341D185}"/>
              </a:ext>
            </a:extLst>
          </p:cNvPr>
          <p:cNvSpPr txBox="1"/>
          <p:nvPr/>
        </p:nvSpPr>
        <p:spPr>
          <a:xfrm>
            <a:off x="838200" y="1506996"/>
            <a:ext cx="10515600" cy="8512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K25: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Supports investigators whose quantitative science and engineering research has thus far not been focused primarily on questions of health and disease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3FFDC-89FD-49AD-AFB1-C81C8C75E73D}"/>
              </a:ext>
            </a:extLst>
          </p:cNvPr>
          <p:cNvSpPr/>
          <p:nvPr/>
        </p:nvSpPr>
        <p:spPr>
          <a:xfrm>
            <a:off x="5215635" y="5883443"/>
            <a:ext cx="17607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 more</a:t>
            </a:r>
            <a:endParaRPr lang="en-US" altLang="en-US" sz="2000" b="1" dirty="0">
              <a:solidFill>
                <a:srgbClr val="126B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6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10E9-A08E-49DF-9B81-7589AD59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FY 2019 NIH Operating Budget: $36,388,000</a:t>
            </a:r>
          </a:p>
        </p:txBody>
      </p:sp>
      <p:graphicFrame>
        <p:nvGraphicFramePr>
          <p:cNvPr id="6" name="Chart 5" descr="FY 2019 NIH Operating Budget breakdown: Research Project Grants 59%; Internal Research 10%; R&amp;D Contracts 8%; Research Centers 7%; Career Development 2; Other Research 6%; all other .9%; Research Management Support %; Research Training 2.1%">
            <a:extLst>
              <a:ext uri="{FF2B5EF4-FFF2-40B4-BE49-F238E27FC236}">
                <a16:creationId xmlns:a16="http://schemas.microsoft.com/office/drawing/2014/main" id="{87121102-2554-4B36-88FF-3291DD7FD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623404"/>
              </p:ext>
            </p:extLst>
          </p:nvPr>
        </p:nvGraphicFramePr>
        <p:xfrm>
          <a:off x="838200" y="1690688"/>
          <a:ext cx="10801662" cy="437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2918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9E412D-1211-4D58-B6CD-1DA56F0D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Career Transition Award – K22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F94F6B-BC74-4BA8-ADC4-42D0599FC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939" y="2601080"/>
            <a:ext cx="7178619" cy="4001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26BB4"/>
                </a:solidFill>
              </a:rPr>
              <a:t>Supports protected time (75%) in 2 distinct phases: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60F5E-E97F-425C-99E1-1A852E44F4D2}"/>
              </a:ext>
            </a:extLst>
          </p:cNvPr>
          <p:cNvSpPr txBox="1"/>
          <p:nvPr/>
        </p:nvSpPr>
        <p:spPr>
          <a:xfrm>
            <a:off x="838200" y="1236699"/>
            <a:ext cx="10515600" cy="122586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K22: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Facilitates the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transition of investigators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the mentored stage of career development to the independent stage, typically from postdoctoral training to independent position (e.g., assistant professor)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B7F87-DC64-468D-8939-564F3EFFAB58}"/>
              </a:ext>
            </a:extLst>
          </p:cNvPr>
          <p:cNvSpPr/>
          <p:nvPr/>
        </p:nvSpPr>
        <p:spPr>
          <a:xfrm>
            <a:off x="5209882" y="5959283"/>
            <a:ext cx="17607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 more</a:t>
            </a:r>
            <a:endParaRPr lang="en-US" altLang="en-US" sz="2000" b="1" dirty="0">
              <a:solidFill>
                <a:srgbClr val="126B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7AB1AF-9FDB-4E68-9E88-F07D730A447A}"/>
              </a:ext>
            </a:extLst>
          </p:cNvPr>
          <p:cNvSpPr/>
          <p:nvPr/>
        </p:nvSpPr>
        <p:spPr>
          <a:xfrm>
            <a:off x="1629319" y="3253215"/>
            <a:ext cx="4206240" cy="1554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Mentored, may or may not be affiliated with an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Institutes/Centers (ICs) require NIH Intramural experience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454DB5-36A5-4EC4-B3E1-B6285806EB36}"/>
              </a:ext>
            </a:extLst>
          </p:cNvPr>
          <p:cNvSpPr/>
          <p:nvPr/>
        </p:nvSpPr>
        <p:spPr>
          <a:xfrm>
            <a:off x="6348146" y="3253808"/>
            <a:ext cx="4206240" cy="1554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investigator with own lab and little to no teaching, clinical, and/or administrative responsibilities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B9B548E-36A1-460C-ABAE-4938408EBB86}"/>
              </a:ext>
            </a:extLst>
          </p:cNvPr>
          <p:cNvSpPr txBox="1">
            <a:spLocks/>
          </p:cNvSpPr>
          <p:nvPr/>
        </p:nvSpPr>
        <p:spPr>
          <a:xfrm>
            <a:off x="838200" y="5192477"/>
            <a:ext cx="10786241" cy="766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26BB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Few ICs support these awards: </a:t>
            </a:r>
            <a:r>
              <a:rPr lang="en-US" dirty="0"/>
              <a:t>some only support the independent phase </a:t>
            </a:r>
          </a:p>
          <a:p>
            <a:r>
              <a:rPr lang="en-US" dirty="0"/>
              <a:t>Transition to the independent phase requires </a:t>
            </a:r>
            <a:r>
              <a:rPr lang="en-US" b="1" dirty="0"/>
              <a:t>administrative review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73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E837FF-D50A-4E57-914B-B39790B4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Independent Scientist Award- K02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5589E4-E217-4DD1-8A22-0F7CE5C7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916"/>
            <a:ext cx="10515600" cy="28068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</a:t>
            </a:r>
            <a:r>
              <a:rPr lang="en-US" b="1" dirty="0"/>
              <a:t>newly independent scientists </a:t>
            </a:r>
            <a:r>
              <a:rPr lang="en-US" dirty="0"/>
              <a:t>who can demonstrate the need for a period of intensive research focus as a means to enhance their research careers</a:t>
            </a:r>
          </a:p>
          <a:p>
            <a:r>
              <a:rPr lang="en-US" dirty="0"/>
              <a:t>Must have independent grant support as Principal Investigator (e.g., R01)</a:t>
            </a:r>
          </a:p>
          <a:p>
            <a:r>
              <a:rPr lang="en-US" dirty="0"/>
              <a:t>The sponsoring institution must demonstrate a commitment to provide the environment, resources, and the protected time required for the candidate to accomplish the proposed research and career plans</a:t>
            </a:r>
          </a:p>
          <a:p>
            <a:r>
              <a:rPr lang="en-US" b="1" dirty="0"/>
              <a:t>Relatively few NIH ICs offer these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A6E4D-97A1-4AF3-BBB7-A6A5D18D5F3B}"/>
              </a:ext>
            </a:extLst>
          </p:cNvPr>
          <p:cNvSpPr txBox="1"/>
          <p:nvPr/>
        </p:nvSpPr>
        <p:spPr>
          <a:xfrm>
            <a:off x="904875" y="1422209"/>
            <a:ext cx="10448925" cy="8512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K02: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Fosters the development of outstanding scientists and enables them to expand their potential to make significant contributions to their field of 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BE593-136F-476A-AC51-7C15E2883F0B}"/>
              </a:ext>
            </a:extLst>
          </p:cNvPr>
          <p:cNvSpPr/>
          <p:nvPr/>
        </p:nvSpPr>
        <p:spPr>
          <a:xfrm>
            <a:off x="5215634" y="5514769"/>
            <a:ext cx="17607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 more</a:t>
            </a:r>
            <a:endParaRPr lang="en-US" altLang="en-US" sz="2000" b="1" dirty="0">
              <a:solidFill>
                <a:srgbClr val="126B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569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113A86-0473-447B-B3D1-D4080A38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Midcareer Patient Oriented </a:t>
            </a:r>
            <a:br>
              <a:rPr lang="en-US" dirty="0"/>
            </a:br>
            <a:r>
              <a:rPr lang="en-US" dirty="0"/>
              <a:t>Research –K24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D91892-7955-436D-979C-1F95EFBE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7705"/>
            <a:ext cx="10515600" cy="29214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Allows awardees to devote more time to augment their capabilities in </a:t>
            </a:r>
            <a:r>
              <a:rPr lang="en-US" b="1" dirty="0"/>
              <a:t>Patient-Oriented Research (POR) </a:t>
            </a:r>
          </a:p>
          <a:p>
            <a:r>
              <a:rPr lang="en-US" dirty="0"/>
              <a:t>Awardees provide mentoring to new clinical investigators in the conduct of POR</a:t>
            </a:r>
          </a:p>
          <a:p>
            <a:r>
              <a:rPr lang="en-US" dirty="0"/>
              <a:t>Typically associate professors, but can continue to support those promoted to full professor</a:t>
            </a:r>
          </a:p>
          <a:p>
            <a:r>
              <a:rPr lang="en-US" dirty="0"/>
              <a:t>Must have </a:t>
            </a:r>
            <a:r>
              <a:rPr lang="en-US" b="1" dirty="0"/>
              <a:t>independent grant support </a:t>
            </a:r>
            <a:r>
              <a:rPr lang="en-US" dirty="0"/>
              <a:t>as Principal Investigator (e.g. R01)</a:t>
            </a:r>
          </a:p>
          <a:p>
            <a:r>
              <a:rPr lang="en-US" dirty="0"/>
              <a:t>Expected that award recipients will obtain new or additional independent funding for POR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BDEB7-747D-4835-A7C3-4533ABC62A81}"/>
              </a:ext>
            </a:extLst>
          </p:cNvPr>
          <p:cNvSpPr txBox="1"/>
          <p:nvPr/>
        </p:nvSpPr>
        <p:spPr>
          <a:xfrm>
            <a:off x="1124625" y="1600490"/>
            <a:ext cx="9942750" cy="91940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26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K24: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Supports mid-career health-professional doctorates (MD or equivalent) who are typically at the associate professor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6E638-A33C-4DCF-A27B-B67A6DFF709C}"/>
              </a:ext>
            </a:extLst>
          </p:cNvPr>
          <p:cNvSpPr/>
          <p:nvPr/>
        </p:nvSpPr>
        <p:spPr>
          <a:xfrm>
            <a:off x="5215634" y="5882833"/>
            <a:ext cx="17607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 more</a:t>
            </a:r>
            <a:endParaRPr lang="en-US" altLang="en-US" sz="2000" b="1" dirty="0">
              <a:solidFill>
                <a:srgbClr val="126B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5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4C2A49-827D-4867-83C6-9578B05E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for Navigating NIH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5A9279-DC06-496A-8F6F-08F4F9A0F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851"/>
            <a:ext cx="10871200" cy="4697150"/>
          </a:xfrm>
        </p:spPr>
        <p:txBody>
          <a:bodyPr>
            <a:normAutofit/>
          </a:bodyPr>
          <a:lstStyle/>
          <a:p>
            <a:pPr>
              <a:buClr>
                <a:srgbClr val="126BB4"/>
              </a:buClr>
            </a:pPr>
            <a:r>
              <a:rPr lang="en-US" sz="2400" dirty="0"/>
              <a:t>Review IC priorities and goals. Each IC has different research, training &amp; career development programs.</a:t>
            </a:r>
          </a:p>
          <a:p>
            <a:r>
              <a:rPr lang="en-US" sz="2400" dirty="0"/>
              <a:t>Identify the specific grant programs offered by each IC. See </a:t>
            </a:r>
            <a:r>
              <a:rPr lang="en-US" sz="2400" dirty="0">
                <a:hlinkClick r:id="rId4"/>
              </a:rPr>
              <a:t>NIH Guide for Grants and Contracts</a:t>
            </a:r>
            <a:r>
              <a:rPr lang="en-US" sz="2400" dirty="0"/>
              <a:t>: </a:t>
            </a:r>
            <a:r>
              <a:rPr lang="en-US" sz="2000" dirty="0">
                <a:hlinkClick r:id="rId5"/>
              </a:rPr>
              <a:t>https://grants.nih.gov/funding/searchguide/index.html#/</a:t>
            </a:r>
            <a:r>
              <a:rPr lang="en-US" sz="2000" dirty="0"/>
              <a:t> </a:t>
            </a:r>
            <a:endParaRPr lang="en-US" sz="2000" b="1" dirty="0">
              <a:solidFill>
                <a:srgbClr val="126BB4"/>
              </a:solidFill>
            </a:endParaRPr>
          </a:p>
          <a:p>
            <a:pPr>
              <a:buClr>
                <a:srgbClr val="126BB4"/>
              </a:buClr>
            </a:pPr>
            <a:r>
              <a:rPr lang="en-US" sz="2400" dirty="0"/>
              <a:t>Learn the NIH application and review process</a:t>
            </a:r>
          </a:p>
          <a:p>
            <a:pPr>
              <a:buClr>
                <a:srgbClr val="126BB4"/>
              </a:buClr>
            </a:pPr>
            <a:r>
              <a:rPr lang="en-US" sz="2400" dirty="0"/>
              <a:t>Make early contact with program officers to ensure that their IC is the correct match - </a:t>
            </a:r>
            <a:r>
              <a:rPr lang="en-US" sz="2400" dirty="0">
                <a:solidFill>
                  <a:srgbClr val="0070C0"/>
                </a:solidFill>
              </a:rPr>
              <a:t>short e-mail to schedule contact</a:t>
            </a:r>
          </a:p>
          <a:p>
            <a:pPr>
              <a:buClr>
                <a:srgbClr val="126BB4"/>
              </a:buClr>
            </a:pPr>
            <a:r>
              <a:rPr lang="en-US" sz="2400" dirty="0"/>
              <a:t>Find innovative, well-respected mentors &amp; collaborators</a:t>
            </a:r>
          </a:p>
          <a:p>
            <a:pPr>
              <a:buClr>
                <a:srgbClr val="126BB4"/>
              </a:buClr>
            </a:pPr>
            <a:r>
              <a:rPr lang="en-US" sz="2400" dirty="0"/>
              <a:t>Propose your best and most creative ideas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38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earch training website home page">
            <a:extLst>
              <a:ext uri="{FF2B5EF4-FFF2-40B4-BE49-F238E27FC236}">
                <a16:creationId xmlns:a16="http://schemas.microsoft.com/office/drawing/2014/main" id="{41BFE38D-C53A-4E91-BDB0-4257FD616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"/>
          <a:stretch/>
        </p:blipFill>
        <p:spPr>
          <a:xfrm>
            <a:off x="493486" y="478973"/>
            <a:ext cx="8425245" cy="57694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973267-37BB-4A53-A54D-9D5D8421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Research Training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4876B-06FC-4612-A3A9-D7D2AA81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436" y="1654629"/>
            <a:ext cx="3622474" cy="3523162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1200"/>
              </a:spcBef>
            </a:pPr>
            <a:r>
              <a:rPr lang="en-US" sz="2000" b="1" dirty="0">
                <a:solidFill>
                  <a:srgbClr val="126BB4"/>
                </a:solidFill>
              </a:rPr>
              <a:t>Launched in 2015</a:t>
            </a:r>
            <a:r>
              <a:rPr lang="en-US" sz="2000" dirty="0">
                <a:solidFill>
                  <a:srgbClr val="126BB4"/>
                </a:solidFill>
              </a:rPr>
              <a:t>,</a:t>
            </a:r>
            <a:r>
              <a:rPr lang="en-US" sz="2000" dirty="0"/>
              <a:t>one stop for funding opportunities</a:t>
            </a:r>
          </a:p>
          <a:p>
            <a:pPr marL="284163" indent="-284163">
              <a:spcBef>
                <a:spcPts val="1200"/>
              </a:spcBef>
            </a:pPr>
            <a:r>
              <a:rPr lang="en-US" sz="2000" b="1" dirty="0">
                <a:solidFill>
                  <a:srgbClr val="126BB4"/>
                </a:solidFill>
              </a:rPr>
              <a:t>Useful resource </a:t>
            </a:r>
            <a:r>
              <a:rPr lang="en-US" sz="2000" dirty="0"/>
              <a:t>for trainees, postdocs, potential K award applicants and early stage faculty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34" t="11241" r="61002" b="50427"/>
          <a:stretch/>
        </p:blipFill>
        <p:spPr>
          <a:xfrm>
            <a:off x="1579129" y="2116294"/>
            <a:ext cx="6251274" cy="3351417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130C10-6D9B-40A7-8498-39F353252C13}"/>
              </a:ext>
            </a:extLst>
          </p:cNvPr>
          <p:cNvSpPr/>
          <p:nvPr/>
        </p:nvSpPr>
        <p:spPr>
          <a:xfrm>
            <a:off x="1579130" y="1654629"/>
            <a:ext cx="6251274" cy="433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91440" bIns="91440"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FF9966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https://researchtraining.nih.gov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3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hevron 71" title="&quot;&quot;"/>
          <p:cNvSpPr/>
          <p:nvPr/>
        </p:nvSpPr>
        <p:spPr>
          <a:xfrm>
            <a:off x="6369306" y="3463481"/>
            <a:ext cx="884193" cy="491167"/>
          </a:xfrm>
          <a:prstGeom prst="chevron">
            <a:avLst/>
          </a:prstGeom>
          <a:solidFill>
            <a:srgbClr val="9E7BC5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Bent Arrow 38" title="&quot;&quot;"/>
          <p:cNvSpPr/>
          <p:nvPr/>
        </p:nvSpPr>
        <p:spPr>
          <a:xfrm rot="10800000" flipH="1">
            <a:off x="4318919" y="2433902"/>
            <a:ext cx="987395" cy="1421411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62" y="159994"/>
            <a:ext cx="11127257" cy="116801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Funding Options Across the Career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2" name="Bent Arrow 41" title="&quot;&quot;"/>
          <p:cNvSpPr/>
          <p:nvPr/>
        </p:nvSpPr>
        <p:spPr>
          <a:xfrm rot="10800000" flipH="1">
            <a:off x="5654991" y="2424676"/>
            <a:ext cx="961465" cy="1520307"/>
          </a:xfrm>
          <a:prstGeom prst="bentArrow">
            <a:avLst>
              <a:gd name="adj1" fmla="val 50000"/>
              <a:gd name="adj2" fmla="val 25066"/>
              <a:gd name="adj3" fmla="val 25000"/>
              <a:gd name="adj4" fmla="val 43750"/>
            </a:avLst>
          </a:prstGeom>
          <a:solidFill>
            <a:srgbClr val="88BFC9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Bent Arrow 45" title="&quot;&quot;"/>
          <p:cNvSpPr/>
          <p:nvPr/>
        </p:nvSpPr>
        <p:spPr>
          <a:xfrm rot="10800000" flipH="1">
            <a:off x="4927451" y="2419463"/>
            <a:ext cx="1480385" cy="898870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153384" y="2959917"/>
            <a:ext cx="1072885" cy="224912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K01, K07, K25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978315" y="3551401"/>
            <a:ext cx="394591" cy="368112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K22,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K99</a:t>
            </a:r>
          </a:p>
        </p:txBody>
      </p:sp>
      <p:sp>
        <p:nvSpPr>
          <p:cNvPr id="50" name="Bent Arrow 49" title="&quot;&quot;"/>
          <p:cNvSpPr/>
          <p:nvPr/>
        </p:nvSpPr>
        <p:spPr>
          <a:xfrm rot="10800000" flipH="1">
            <a:off x="8285419" y="2425781"/>
            <a:ext cx="1025312" cy="1582880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A54643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3333391" y="4396515"/>
            <a:ext cx="5074885" cy="283105"/>
          </a:xfrm>
          <a:prstGeom prst="chevron">
            <a:avLst/>
          </a:prstGeom>
          <a:solidFill>
            <a:srgbClr val="D0CFD2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Loan Repayment Programs</a:t>
            </a:r>
          </a:p>
        </p:txBody>
      </p:sp>
      <p:sp>
        <p:nvSpPr>
          <p:cNvPr id="54" name="Chevron 53"/>
          <p:cNvSpPr/>
          <p:nvPr/>
        </p:nvSpPr>
        <p:spPr>
          <a:xfrm>
            <a:off x="1671354" y="4753211"/>
            <a:ext cx="6328241" cy="256285"/>
          </a:xfrm>
          <a:prstGeom prst="chevron">
            <a:avLst/>
          </a:prstGeom>
          <a:solidFill>
            <a:srgbClr val="D0CFD2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Diversity Supplements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200" b="1" u="sng" dirty="0">
                <a:solidFill>
                  <a:schemeClr val="accent1"/>
                </a:solidFill>
              </a:rPr>
              <a:t>PA-20-222</a:t>
            </a:r>
          </a:p>
        </p:txBody>
      </p:sp>
      <p:sp>
        <p:nvSpPr>
          <p:cNvPr id="55" name="Chevron 54"/>
          <p:cNvSpPr/>
          <p:nvPr/>
        </p:nvSpPr>
        <p:spPr>
          <a:xfrm>
            <a:off x="6293913" y="5117301"/>
            <a:ext cx="3759316" cy="242570"/>
          </a:xfrm>
          <a:prstGeom prst="chevron">
            <a:avLst/>
          </a:prstGeom>
          <a:solidFill>
            <a:srgbClr val="D0CFD2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Re-Entry Supplements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200" b="1" dirty="0">
                <a:hlinkClick r:id="rId3"/>
              </a:rPr>
              <a:t>PA-18-592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483495" y="3618995"/>
            <a:ext cx="680235" cy="250233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K02, K24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633873" y="3501973"/>
            <a:ext cx="390991" cy="374727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K22, R00</a:t>
            </a:r>
          </a:p>
        </p:txBody>
      </p:sp>
      <p:sp>
        <p:nvSpPr>
          <p:cNvPr id="67" name="Bent Arrow 66" title="&quot;&quot;"/>
          <p:cNvSpPr/>
          <p:nvPr/>
        </p:nvSpPr>
        <p:spPr>
          <a:xfrm rot="10800000" flipH="1">
            <a:off x="7592837" y="2419458"/>
            <a:ext cx="1543997" cy="971555"/>
          </a:xfrm>
          <a:prstGeom prst="bentArrow">
            <a:avLst>
              <a:gd name="adj1" fmla="val 51226"/>
              <a:gd name="adj2" fmla="val 24907"/>
              <a:gd name="adj3" fmla="val 25000"/>
              <a:gd name="adj4" fmla="val 43750"/>
            </a:avLst>
          </a:prstGeom>
          <a:gradFill flip="none" rotWithShape="1">
            <a:gsLst>
              <a:gs pos="40000">
                <a:srgbClr val="C05954"/>
              </a:gs>
              <a:gs pos="74000">
                <a:srgbClr val="9E7BC5"/>
              </a:gs>
            </a:gsLst>
            <a:lin ang="10800000" scaled="0"/>
            <a:tileRect/>
          </a:gra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919030" y="3017992"/>
            <a:ext cx="1054970" cy="253231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R03, R21, DP2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R01, R35</a:t>
            </a:r>
          </a:p>
        </p:txBody>
      </p:sp>
      <p:sp>
        <p:nvSpPr>
          <p:cNvPr id="73" name="Bent Arrow 72" title="&quot;&quot;"/>
          <p:cNvSpPr/>
          <p:nvPr/>
        </p:nvSpPr>
        <p:spPr>
          <a:xfrm rot="10800000" flipH="1">
            <a:off x="6432243" y="2422918"/>
            <a:ext cx="1122261" cy="895417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A884D2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693116" y="2968405"/>
            <a:ext cx="679348" cy="260145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K08, K23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417655" y="3381341"/>
            <a:ext cx="828499" cy="400763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R38, (K38)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R25, K12</a:t>
            </a:r>
          </a:p>
        </p:txBody>
      </p:sp>
      <p:sp>
        <p:nvSpPr>
          <p:cNvPr id="66" name="Bent Arrow 65" title="&quot;&quot;"/>
          <p:cNvSpPr/>
          <p:nvPr/>
        </p:nvSpPr>
        <p:spPr>
          <a:xfrm rot="10800000" flipH="1">
            <a:off x="9189855" y="2425778"/>
            <a:ext cx="1172759" cy="1125622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A54643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182728" y="3067148"/>
            <a:ext cx="756926" cy="153914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R01, R35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P01, P20, P50</a:t>
            </a:r>
          </a:p>
        </p:txBody>
      </p:sp>
      <p:sp>
        <p:nvSpPr>
          <p:cNvPr id="62" name="Chevron 61"/>
          <p:cNvSpPr/>
          <p:nvPr/>
        </p:nvSpPr>
        <p:spPr>
          <a:xfrm>
            <a:off x="8097145" y="1447800"/>
            <a:ext cx="2361849" cy="984838"/>
          </a:xfrm>
          <a:prstGeom prst="chevron">
            <a:avLst/>
          </a:prstGeom>
          <a:solidFill>
            <a:srgbClr val="C05954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Investigator</a:t>
            </a:r>
          </a:p>
        </p:txBody>
      </p:sp>
      <p:sp>
        <p:nvSpPr>
          <p:cNvPr id="61" name="Chevron 60"/>
          <p:cNvSpPr/>
          <p:nvPr/>
        </p:nvSpPr>
        <p:spPr>
          <a:xfrm>
            <a:off x="6363846" y="1445177"/>
            <a:ext cx="2278040" cy="984838"/>
          </a:xfrm>
          <a:prstGeom prst="chevron">
            <a:avLst/>
          </a:prstGeom>
          <a:solidFill>
            <a:srgbClr val="A884D2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Research Career</a:t>
            </a:r>
          </a:p>
        </p:txBody>
      </p:sp>
      <p:sp>
        <p:nvSpPr>
          <p:cNvPr id="33" name="Bent Arrow 32" title="&quot;&quot;"/>
          <p:cNvSpPr/>
          <p:nvPr/>
        </p:nvSpPr>
        <p:spPr>
          <a:xfrm rot="10800000" flipH="1">
            <a:off x="2224702" y="2428164"/>
            <a:ext cx="858132" cy="1526481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77C3F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Bent Arrow 33" title="&quot;&quot;"/>
          <p:cNvSpPr/>
          <p:nvPr/>
        </p:nvSpPr>
        <p:spPr>
          <a:xfrm rot="10800000" flipH="1">
            <a:off x="1685593" y="2432638"/>
            <a:ext cx="1232258" cy="898870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77C3F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925047" y="2975806"/>
            <a:ext cx="718877" cy="235943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</a:rPr>
              <a:t>T32, T35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307183" y="3636552"/>
            <a:ext cx="679812" cy="192870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F30, F31</a:t>
            </a:r>
          </a:p>
        </p:txBody>
      </p:sp>
      <p:sp>
        <p:nvSpPr>
          <p:cNvPr id="35" name="Bent Arrow 34" title="&quot;&quot;"/>
          <p:cNvSpPr/>
          <p:nvPr/>
        </p:nvSpPr>
        <p:spPr>
          <a:xfrm rot="10800000" flipH="1">
            <a:off x="3456962" y="2423809"/>
            <a:ext cx="838749" cy="1526481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Bent Arrow 35" title="&quot;&quot;"/>
          <p:cNvSpPr/>
          <p:nvPr/>
        </p:nvSpPr>
        <p:spPr>
          <a:xfrm rot="10800000" flipH="1">
            <a:off x="2917853" y="2428282"/>
            <a:ext cx="1248603" cy="898870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2818853" y="1439506"/>
            <a:ext cx="4029688" cy="984838"/>
          </a:xfrm>
          <a:prstGeom prst="chevron">
            <a:avLst/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8686D"/>
                </a:solidFill>
              </a:rPr>
              <a:t>Postdoctoral Training/Clinical Residency</a:t>
            </a:r>
          </a:p>
        </p:txBody>
      </p:sp>
      <p:sp>
        <p:nvSpPr>
          <p:cNvPr id="60" name="Pentagon 59"/>
          <p:cNvSpPr/>
          <p:nvPr/>
        </p:nvSpPr>
        <p:spPr>
          <a:xfrm>
            <a:off x="1673617" y="1447800"/>
            <a:ext cx="1659775" cy="984838"/>
          </a:xfrm>
          <a:prstGeom prst="homePlate">
            <a:avLst/>
          </a:prstGeom>
          <a:solidFill>
            <a:srgbClr val="76C2F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96582"/>
                </a:solidFill>
              </a:rPr>
              <a:t>Graduate/  Clinical Training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229110" y="2993753"/>
            <a:ext cx="307392" cy="208683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</a:rPr>
              <a:t>T32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732466" y="3607095"/>
            <a:ext cx="329090" cy="248218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F32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B6D38-33EE-C141-96E2-2C05E44231E1}"/>
              </a:ext>
            </a:extLst>
          </p:cNvPr>
          <p:cNvSpPr/>
          <p:nvPr/>
        </p:nvSpPr>
        <p:spPr>
          <a:xfrm>
            <a:off x="6848541" y="4399185"/>
            <a:ext cx="1503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21"/>
                </a:solidFill>
                <a:latin typeface="arial" panose="020B0604020202020204" pitchFamily="34" charset="0"/>
                <a:hlinkClick r:id="rId4"/>
              </a:rPr>
              <a:t>https://www.lrp.nih.gov/</a:t>
            </a:r>
            <a:endParaRPr lang="en-US" sz="1000" dirty="0">
              <a:solidFill>
                <a:srgbClr val="660099"/>
              </a:solidFill>
              <a:latin typeface="arial" panose="020B0604020202020204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9174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51D165-ED54-4710-9B38-34EF6FABA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Supplement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7484"/>
            <a:ext cx="10972800" cy="48073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126BB4"/>
                </a:solidFill>
              </a:rPr>
              <a:t>Administrative supplement to an existing, actively funded </a:t>
            </a:r>
            <a:br>
              <a:rPr lang="en-US" sz="3600" b="1" dirty="0">
                <a:solidFill>
                  <a:srgbClr val="126BB4"/>
                </a:solidFill>
              </a:rPr>
            </a:br>
            <a:r>
              <a:rPr lang="en-US" sz="3600" b="1" dirty="0">
                <a:solidFill>
                  <a:srgbClr val="126BB4"/>
                </a:solidFill>
              </a:rPr>
              <a:t>research grant designed to: 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Support candidates from diverse backgrounds, including those from underrepresented groups,  who “wish to develop research capabilities…participate in…career development experiences”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Support many career stages from undergraduate to faculty </a:t>
            </a:r>
          </a:p>
          <a:p>
            <a:pPr>
              <a:lnSpc>
                <a:spcPct val="120000"/>
              </a:lnSpc>
            </a:pPr>
            <a:r>
              <a:rPr lang="en-US" sz="3400" b="1" dirty="0"/>
              <a:t>Could be a bridge to a K for postdoctoral researchers or early stage faculty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Add to ongoing research &amp; career development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Expectation of a subsequent application for NIH support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Enhance workforce diversity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3300" dirty="0"/>
              <a:t> </a:t>
            </a:r>
            <a:r>
              <a:rPr lang="en-US" sz="3300" dirty="0">
                <a:hlinkClick r:id="rId4"/>
              </a:rPr>
              <a:t>PA-20-222</a:t>
            </a:r>
            <a:r>
              <a:rPr lang="en-US" sz="3300" dirty="0"/>
              <a:t>: </a:t>
            </a:r>
            <a:r>
              <a:rPr lang="en-US" sz="3300" dirty="0">
                <a:hlinkClick r:id="rId4"/>
              </a:rPr>
              <a:t>https://grants.nih.gov/grants/guide/pa-files/PA-20-222.html</a:t>
            </a:r>
            <a:r>
              <a:rPr lang="en-US" sz="3300" dirty="0"/>
              <a:t>. </a:t>
            </a: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400" dirty="0"/>
              <a:t>Administratively reviewed by the Institute or Center (IC) funding the original grant</a:t>
            </a:r>
          </a:p>
          <a:p>
            <a:pPr lvl="1"/>
            <a:r>
              <a:rPr lang="en-US" sz="3400" dirty="0"/>
              <a:t>Note: different ICs have different deadlines and policies</a:t>
            </a:r>
          </a:p>
          <a:p>
            <a:pPr lvl="1"/>
            <a:r>
              <a:rPr lang="en-US" sz="3400" dirty="0">
                <a:hlinkClick r:id="rId5"/>
              </a:rPr>
              <a:t>https://grants.nih.gov/grants/guide/contacts/Diversity-Supp_contacts.html</a:t>
            </a:r>
            <a:r>
              <a:rPr lang="en-US" sz="3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3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70" y="1284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Clinical Trials Policy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5443" y="1361384"/>
            <a:ext cx="924235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Research study in which one or more human subjects are </a:t>
            </a:r>
            <a:r>
              <a:rPr lang="en-US" sz="2000" b="1" u="sng" dirty="0"/>
              <a:t>prospectively assigned</a:t>
            </a:r>
            <a:r>
              <a:rPr lang="en-US" sz="2000" dirty="0"/>
              <a:t> to one or more </a:t>
            </a:r>
            <a:r>
              <a:rPr lang="en-US" sz="2000" b="1" u="sng" dirty="0"/>
              <a:t>interventions</a:t>
            </a:r>
            <a:r>
              <a:rPr lang="en-US" sz="2000" u="sng" dirty="0"/>
              <a:t> (compared with placebo/other control)</a:t>
            </a:r>
            <a:r>
              <a:rPr lang="en-US" sz="2000" dirty="0"/>
              <a:t> to evaluate </a:t>
            </a:r>
            <a:r>
              <a:rPr lang="en-US" sz="2000" b="1" u="sng" dirty="0"/>
              <a:t>effects of interventions</a:t>
            </a:r>
            <a:r>
              <a:rPr lang="en-US" sz="2000" b="1" dirty="0"/>
              <a:t> </a:t>
            </a:r>
            <a:r>
              <a:rPr lang="en-US" sz="2000" dirty="0"/>
              <a:t>on </a:t>
            </a:r>
            <a:r>
              <a:rPr lang="en-US" sz="2000" b="1" u="sng" dirty="0"/>
              <a:t>health-related biomedical or behavioral outcomes</a:t>
            </a:r>
            <a:r>
              <a:rPr lang="en-US" sz="2000" u="sng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310" y="2514998"/>
            <a:ext cx="10860277" cy="353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Applications with </a:t>
            </a:r>
            <a:r>
              <a:rPr lang="en-US" b="1" i="1" dirty="0"/>
              <a:t>due dates on or after January 25, 2018 </a:t>
            </a:r>
            <a:r>
              <a:rPr lang="en-US" dirty="0"/>
              <a:t>involving clinical trials must be submitted to a funding opportunity announcement (FOA)/request for application (RFA) </a:t>
            </a:r>
            <a:r>
              <a:rPr lang="en-US" b="1" i="1" dirty="0"/>
              <a:t>that states it will accept clinical trials</a:t>
            </a:r>
            <a:r>
              <a:rPr lang="en-US" dirty="0"/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Grant applications </a:t>
            </a:r>
            <a:r>
              <a:rPr lang="en-US" b="1" i="1" dirty="0"/>
              <a:t>which include clinical trials </a:t>
            </a:r>
            <a:r>
              <a:rPr lang="en-US" dirty="0"/>
              <a:t>led by the investigator must complete the clinical trials form which can be accessed at</a:t>
            </a:r>
            <a:r>
              <a:rPr lang="en-US" i="1" dirty="0"/>
              <a:t>: </a:t>
            </a:r>
            <a:r>
              <a:rPr lang="en-US" dirty="0">
                <a:hlinkClick r:id="rId3"/>
              </a:rPr>
              <a:t>https://grants.nih.gov/policy/clinical-trials/new-human-subject-clinical-trial-info-form.htm</a:t>
            </a:r>
            <a:r>
              <a:rPr lang="en-US" dirty="0"/>
              <a:t>.</a:t>
            </a:r>
            <a:endParaRPr lang="en-US" b="1" i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FOAs</a:t>
            </a:r>
            <a:r>
              <a:rPr lang="en-US" i="1" dirty="0"/>
              <a:t> </a:t>
            </a:r>
            <a:r>
              <a:rPr lang="en-US" dirty="0"/>
              <a:t>that accept clinical trials incorporate specific review criteria.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1" dirty="0"/>
              <a:t>R01 &amp; individual career Development (K) awards have 3 options </a:t>
            </a:r>
            <a:r>
              <a:rPr lang="en-US" dirty="0"/>
              <a:t>(</a:t>
            </a:r>
            <a:r>
              <a:rPr lang="en-US" b="1" i="1" dirty="0"/>
              <a:t>apply to the correct FOA):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Independent clinical trials allowed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Clinical trials not allowed (but clinical trials research experience under a mentor guidance permitted)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Basic Experimental Studies with Humans (BESH)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T &amp; F awards </a:t>
            </a:r>
            <a:r>
              <a:rPr lang="en-US" b="1" i="1" dirty="0"/>
              <a:t>do not </a:t>
            </a:r>
            <a:r>
              <a:rPr lang="en-US" b="1" dirty="0"/>
              <a:t>permit </a:t>
            </a:r>
            <a:r>
              <a:rPr lang="en-US" b="1" i="1" dirty="0"/>
              <a:t>independent</a:t>
            </a:r>
            <a:r>
              <a:rPr lang="en-US" dirty="0"/>
              <a:t> clinical trials but clinical trials research experience under mentor guidance can be proposed (&amp; described in the Research Strategy section &amp; mentor statement).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198CF-3C82-F04E-A356-B3FD9FA6A27E}"/>
              </a:ext>
            </a:extLst>
          </p:cNvPr>
          <p:cNvSpPr/>
          <p:nvPr/>
        </p:nvSpPr>
        <p:spPr>
          <a:xfrm>
            <a:off x="3975779" y="6173592"/>
            <a:ext cx="6955793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https://grants.nih.gov/policy/clinical-trials/specific-funding-opportunities.htm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61203-89A4-8A4C-9028-63BF34F07046}"/>
              </a:ext>
            </a:extLst>
          </p:cNvPr>
          <p:cNvSpPr/>
          <p:nvPr/>
        </p:nvSpPr>
        <p:spPr>
          <a:xfrm>
            <a:off x="3975779" y="924548"/>
            <a:ext cx="360650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/>
              <a:t>Definition of a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1157595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K5AKIzNF"/>
  <p:tag name="ARTICULATE_SLIDE_THUMBNAIL_REFRESH" val="1"/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930B256096E419AA7DC2F4EF88867" ma:contentTypeVersion="7" ma:contentTypeDescription="Create a new document." ma:contentTypeScope="" ma:versionID="d0196c8d08f02468a3d89d63a43f7287">
  <xsd:schema xmlns:xsd="http://www.w3.org/2001/XMLSchema" xmlns:xs="http://www.w3.org/2001/XMLSchema" xmlns:p="http://schemas.microsoft.com/office/2006/metadata/properties" xmlns:ns2="8a5db1ec-7ae6-4711-9c45-ac12a8162a39" xmlns:ns3="cef12564-ffa3-4683-841e-06f6fa01ec6b" xmlns:ns4="2019b7dc-4b1c-4f91-b4fd-11595ef0ba40" targetNamespace="http://schemas.microsoft.com/office/2006/metadata/properties" ma:root="true" ma:fieldsID="aa742b89e0e85ec72b5796cc089d7384" ns2:_="" ns3:_="" ns4:_="">
    <xsd:import namespace="8a5db1ec-7ae6-4711-9c45-ac12a8162a39"/>
    <xsd:import namespace="cef12564-ffa3-4683-841e-06f6fa01ec6b"/>
    <xsd:import namespace="2019b7dc-4b1c-4f91-b4fd-11595ef0b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Version_x0020_Notes" minOccurs="0"/>
                <xsd:element ref="ns3:SharedWithUsers" minOccurs="0"/>
                <xsd:element ref="ns4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db1ec-7ae6-4711-9c45-ac12a8162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Version_x0020_Notes" ma:index="10" nillable="true" ma:displayName="Version Notes" ma:internalName="Version_x0020_Notes">
      <xsd:simpleType>
        <xsd:restriction base="dms:Text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12564-ffa3-4683-841e-06f6fa01ec6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9b7dc-4b1c-4f91-b4fd-11595ef0ba40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sion_x0020_Notes xmlns="8a5db1ec-7ae6-4711-9c45-ac12a8162a39" xsi:nil="true"/>
  </documentManagement>
</p:properties>
</file>

<file path=customXml/itemProps1.xml><?xml version="1.0" encoding="utf-8"?>
<ds:datastoreItem xmlns:ds="http://schemas.openxmlformats.org/officeDocument/2006/customXml" ds:itemID="{F49270E1-7ED0-41CA-854D-9EB754307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CC5D6-822C-4CE6-9E7D-A320160AB9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5db1ec-7ae6-4711-9c45-ac12a8162a39"/>
    <ds:schemaRef ds:uri="cef12564-ffa3-4683-841e-06f6fa01ec6b"/>
    <ds:schemaRef ds:uri="2019b7dc-4b1c-4f91-b4fd-11595ef0b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663D9E-F57E-4779-AA8D-DCC76D716388}">
  <ds:schemaRefs>
    <ds:schemaRef ds:uri="http://www.w3.org/XML/1998/namespace"/>
    <ds:schemaRef ds:uri="http://purl.org/dc/elements/1.1/"/>
    <ds:schemaRef ds:uri="http://schemas.microsoft.com/office/2006/metadata/properties"/>
    <ds:schemaRef ds:uri="cef12564-ffa3-4683-841e-06f6fa01ec6b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a5db1ec-7ae6-4711-9c45-ac12a8162a39"/>
    <ds:schemaRef ds:uri="http://schemas.microsoft.com/office/infopath/2007/PartnerControls"/>
    <ds:schemaRef ds:uri="2019b7dc-4b1c-4f91-b4fd-11595ef0ba4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9239</TotalTime>
  <Words>5277</Words>
  <Application>Microsoft Office PowerPoint</Application>
  <PresentationFormat>Widescreen</PresentationFormat>
  <Paragraphs>579</Paragraphs>
  <Slides>42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</vt:lpstr>
      <vt:lpstr>Arial Black</vt:lpstr>
      <vt:lpstr>Calibri</vt:lpstr>
      <vt:lpstr>Calibri Light</vt:lpstr>
      <vt:lpstr>Courier New</vt:lpstr>
      <vt:lpstr>Lucida Sans</vt:lpstr>
      <vt:lpstr>Open Sans Light</vt:lpstr>
      <vt:lpstr>Wingdings</vt:lpstr>
      <vt:lpstr>Office Theme</vt:lpstr>
      <vt:lpstr>Navigating NIH Programs to Advance Your Career</vt:lpstr>
      <vt:lpstr>Topics</vt:lpstr>
      <vt:lpstr>NIH includes 27  Institutes and Centers (IC)</vt:lpstr>
      <vt:lpstr>FY 2019 NIH Operating Budget: $36,388,000</vt:lpstr>
      <vt:lpstr>Advice for Navigating NIH Programs</vt:lpstr>
      <vt:lpstr>NIH Research Training Website</vt:lpstr>
      <vt:lpstr>Funding Options Across the Career Path</vt:lpstr>
      <vt:lpstr>Diversity Supplement</vt:lpstr>
      <vt:lpstr>Clinical Trials Policy</vt:lpstr>
      <vt:lpstr>  ORCID iD Requirement for Trainees, Fellows &amp; Career Development (K) Appointees or Awardees:  NOT-OD-19-109    </vt:lpstr>
      <vt:lpstr>Predoc and Early Postdoc Training</vt:lpstr>
      <vt:lpstr>Ruth L. Kirschstein NRSA</vt:lpstr>
      <vt:lpstr>Common Features of NRSAs</vt:lpstr>
      <vt:lpstr>Institutional NRSAs</vt:lpstr>
      <vt:lpstr>Currently active T32 programs</vt:lpstr>
      <vt:lpstr>Individual NRSA: Fellowships</vt:lpstr>
      <vt:lpstr>R38 Program:  Research in Residency Funding Opportunity Announcements</vt:lpstr>
      <vt:lpstr>R38 Research in Residency Components</vt:lpstr>
      <vt:lpstr>NIH Director's Early Independence Award (DP5)</vt:lpstr>
      <vt:lpstr>Career (K) Kiosk</vt:lpstr>
      <vt:lpstr>Pathway to Independence Award </vt:lpstr>
      <vt:lpstr>K01, K08 and K23 FOAs with different requirements</vt:lpstr>
      <vt:lpstr>Timeline for Individual K Applications</vt:lpstr>
      <vt:lpstr>Institutional Mentored K Awards</vt:lpstr>
      <vt:lpstr>Early Research Career Development</vt:lpstr>
      <vt:lpstr>R03 small Grant Program</vt:lpstr>
      <vt:lpstr>R21 Exploratory/Developmental Research Award</vt:lpstr>
      <vt:lpstr>R35 Maximizing Investigators Research Award MIRA for Early Stage Investigators: PAR-20-117 </vt:lpstr>
      <vt:lpstr>NIH Directors New Innovator Award – DP2</vt:lpstr>
      <vt:lpstr>Established Investigator</vt:lpstr>
      <vt:lpstr> R15 Academic Research Enhancement Award (AREA) &amp; Research Enhancement Award Program (REAP)  </vt:lpstr>
      <vt:lpstr>Early-Stage Investigators</vt:lpstr>
      <vt:lpstr>Determination of ESI Status</vt:lpstr>
      <vt:lpstr>Extension of ESI Status</vt:lpstr>
      <vt:lpstr>ESI extension request portal</vt:lpstr>
      <vt:lpstr>NIH Loan Repayment Program</vt:lpstr>
      <vt:lpstr>THANK YOU! QUESTIONS? </vt:lpstr>
      <vt:lpstr>Grants and Funding</vt:lpstr>
      <vt:lpstr>Mentored Quantitative Research Awards – K25</vt:lpstr>
      <vt:lpstr>Career Transition Award – K22</vt:lpstr>
      <vt:lpstr>Independent Scientist Award- K02</vt:lpstr>
      <vt:lpstr>Midcareer Patient Oriented  Research –K24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Chen</dc:creator>
  <cp:lastModifiedBy>Cummins, Sheri (NIH/OD) [E]</cp:lastModifiedBy>
  <cp:revision>232</cp:revision>
  <cp:lastPrinted>2019-10-02T16:18:28Z</cp:lastPrinted>
  <dcterms:created xsi:type="dcterms:W3CDTF">2018-01-29T16:47:27Z</dcterms:created>
  <dcterms:modified xsi:type="dcterms:W3CDTF">2020-10-26T17:58:27Z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0x010100B2C930B256096E419AA7DC2F4EF88867</vt:lpwstr>
  </property>
  <property fmtid="{D5CDD505-2E9C-101B-9397-08002B2CF9AE}" pid="3" name="ArticulateGUID">
    <vt:lpwstr>E325E394-D044-43BB-979F-61A2E0551756</vt:lpwstr>
  </property>
  <property fmtid="{D5CDD505-2E9C-101B-9397-08002B2CF9AE}" pid="4" name="ArticulatePath">
    <vt:lpwstr>https://rippleeffect.sharepoint.com/projects/active/OER/CTComms/2_SlideDeck/New OER Templates/OER_template7a_word cloud</vt:lpwstr>
  </property>
</Properties>
</file>