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40"/>
  </p:notesMasterIdLst>
  <p:sldIdLst>
    <p:sldId id="256" r:id="rId3"/>
    <p:sldId id="647" r:id="rId4"/>
    <p:sldId id="656" r:id="rId5"/>
    <p:sldId id="657" r:id="rId6"/>
    <p:sldId id="658" r:id="rId7"/>
    <p:sldId id="665" r:id="rId8"/>
    <p:sldId id="666" r:id="rId9"/>
    <p:sldId id="659" r:id="rId10"/>
    <p:sldId id="660" r:id="rId11"/>
    <p:sldId id="648" r:id="rId12"/>
    <p:sldId id="544" r:id="rId13"/>
    <p:sldId id="545" r:id="rId14"/>
    <p:sldId id="650" r:id="rId15"/>
    <p:sldId id="607" r:id="rId16"/>
    <p:sldId id="651" r:id="rId17"/>
    <p:sldId id="652" r:id="rId18"/>
    <p:sldId id="649" r:id="rId19"/>
    <p:sldId id="661" r:id="rId20"/>
    <p:sldId id="338" r:id="rId21"/>
    <p:sldId id="623" r:id="rId22"/>
    <p:sldId id="624" r:id="rId23"/>
    <p:sldId id="627" r:id="rId24"/>
    <p:sldId id="626" r:id="rId25"/>
    <p:sldId id="625" r:id="rId26"/>
    <p:sldId id="628" r:id="rId27"/>
    <p:sldId id="629" r:id="rId28"/>
    <p:sldId id="630" r:id="rId29"/>
    <p:sldId id="631" r:id="rId30"/>
    <p:sldId id="632" r:id="rId31"/>
    <p:sldId id="633" r:id="rId32"/>
    <p:sldId id="635" r:id="rId33"/>
    <p:sldId id="636" r:id="rId34"/>
    <p:sldId id="637" r:id="rId35"/>
    <p:sldId id="641" r:id="rId36"/>
    <p:sldId id="645" r:id="rId37"/>
    <p:sldId id="642" r:id="rId38"/>
    <p:sldId id="6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6C3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4" autoAdjust="0"/>
    <p:restoredTop sz="60377" autoAdjust="0"/>
  </p:normalViewPr>
  <p:slideViewPr>
    <p:cSldViewPr snapToGrid="0">
      <p:cViewPr varScale="1">
        <p:scale>
          <a:sx n="43" d="100"/>
          <a:sy n="43" d="100"/>
        </p:scale>
        <p:origin x="82" y="235"/>
      </p:cViewPr>
      <p:guideLst/>
    </p:cSldViewPr>
  </p:slideViewPr>
  <p:outlineViewPr>
    <p:cViewPr>
      <p:scale>
        <a:sx n="33" d="100"/>
        <a:sy n="33" d="100"/>
      </p:scale>
      <p:origin x="0" y="-783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1330" y="-23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CBCAA-9081-48BD-A624-D54B73C7A3FD}" type="datetimeFigureOut">
              <a:rPr lang="en-US" smtClean="0"/>
              <a:t>10/24/2020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3E221-2E98-4A4F-9554-84297211E968}" type="slidenum">
              <a:rPr lang="en-US" smtClean="0"/>
              <a:t>‹#›</a:t>
            </a:fld>
            <a:endParaRPr lang="en-US"/>
          </a:p>
        </p:txBody>
      </p:sp>
    </p:spTree>
    <p:extLst>
      <p:ext uri="{BB962C8B-B14F-4D97-AF65-F5344CB8AC3E}">
        <p14:creationId xmlns:p14="http://schemas.microsoft.com/office/powerpoint/2010/main" val="188470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and Understanding Funding Opportunity Announcements</a:t>
            </a:r>
          </a:p>
        </p:txBody>
      </p:sp>
      <p:sp>
        <p:nvSpPr>
          <p:cNvPr id="4" name="Slide Number Placeholder 3"/>
          <p:cNvSpPr>
            <a:spLocks noGrp="1"/>
          </p:cNvSpPr>
          <p:nvPr>
            <p:ph type="sldNum" sz="quarter" idx="5"/>
          </p:nvPr>
        </p:nvSpPr>
        <p:spPr/>
        <p:txBody>
          <a:bodyPr/>
          <a:lstStyle/>
          <a:p>
            <a:fld id="{83B3E221-2E98-4A4F-9554-84297211E968}" type="slidenum">
              <a:rPr lang="en-US" smtClean="0"/>
              <a:t>1</a:t>
            </a:fld>
            <a:endParaRPr lang="en-US"/>
          </a:p>
        </p:txBody>
      </p:sp>
    </p:spTree>
    <p:extLst>
      <p:ext uri="{BB962C8B-B14F-4D97-AF65-F5344CB8AC3E}">
        <p14:creationId xmlns:p14="http://schemas.microsoft.com/office/powerpoint/2010/main" val="302813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can find </a:t>
            </a:r>
            <a:r>
              <a:rPr lang="en-US" sz="1200" b="0" dirty="0"/>
              <a:t>all</a:t>
            </a:r>
            <a:r>
              <a:rPr lang="en-US" sz="1200" dirty="0"/>
              <a:t> NIH opportunities in the NIH Guide for Grants &amp; Contracts or NIH Guide for short. Our FOAs are also found in Grants.gov which is the federal-wide portal for all grant making agencies. </a:t>
            </a:r>
          </a:p>
          <a:p>
            <a:endParaRPr lang="en-US" sz="1200" dirty="0"/>
          </a:p>
          <a:p>
            <a:r>
              <a:rPr lang="en-US" sz="1200" dirty="0"/>
              <a:t>Both the NIH Guide and Grants.gov have robust search capabilities and I recommend searching both sites.</a:t>
            </a:r>
          </a:p>
        </p:txBody>
      </p:sp>
      <p:sp>
        <p:nvSpPr>
          <p:cNvPr id="4" name="Slide Number Placeholder 3"/>
          <p:cNvSpPr>
            <a:spLocks noGrp="1"/>
          </p:cNvSpPr>
          <p:nvPr>
            <p:ph type="sldNum" sz="quarter" idx="5"/>
          </p:nvPr>
        </p:nvSpPr>
        <p:spPr/>
        <p:txBody>
          <a:bodyPr/>
          <a:lstStyle/>
          <a:p>
            <a:fld id="{83B3E221-2E98-4A4F-9554-84297211E968}" type="slidenum">
              <a:rPr lang="en-US" smtClean="0"/>
              <a:t>10</a:t>
            </a:fld>
            <a:endParaRPr lang="en-US"/>
          </a:p>
        </p:txBody>
      </p:sp>
    </p:spTree>
    <p:extLst>
      <p:ext uri="{BB962C8B-B14F-4D97-AF65-F5344CB8AC3E}">
        <p14:creationId xmlns:p14="http://schemas.microsoft.com/office/powerpoint/2010/main" val="174977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Since Grants.gov is federal-wide, you may find opportunities at other agencies you won’t find in the Guide.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20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the NIH Guide, in addition to the FOAs advertised in Grants.gov, you’ll also find  notices, including notices of special interest, </a:t>
            </a:r>
            <a:r>
              <a:rPr lang="en-US" sz="1200" b="0" i="0" u="none" strike="noStrike" kern="1200" baseline="0" dirty="0">
                <a:solidFill>
                  <a:schemeClr val="tx1"/>
                </a:solidFill>
                <a:latin typeface="+mn-lt"/>
                <a:ea typeface="+mn-ea"/>
                <a:cs typeface="+mn-cs"/>
              </a:rPr>
              <a:t>policy updates, changes to FOAs, webinars  and training events and more.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18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2060"/>
                </a:solidFill>
              </a:rPr>
              <a:t>You can easily get to the NIH Guide from our grants.nih.gov website using the Funding tab in the top navigation or the Find Funding link on the righthand side of the page.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77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NIH Guide search screen you can do a simple keyword search </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14</a:t>
            </a:fld>
            <a:endParaRPr lang="en-US"/>
          </a:p>
        </p:txBody>
      </p:sp>
    </p:spTree>
    <p:extLst>
      <p:ext uri="{BB962C8B-B14F-4D97-AF65-F5344CB8AC3E}">
        <p14:creationId xmlns:p14="http://schemas.microsoft.com/office/powerpoint/2010/main" val="422250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you can control the items searched to add or remove expired opportunities or limit your search to funding opportunities or notices. Note that since NOSIs are a bit of a hybrid, they are listed under both funding opportunities and notices. </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15</a:t>
            </a:fld>
            <a:endParaRPr lang="en-US"/>
          </a:p>
        </p:txBody>
      </p:sp>
    </p:spTree>
    <p:extLst>
      <p:ext uri="{BB962C8B-B14F-4D97-AF65-F5344CB8AC3E}">
        <p14:creationId xmlns:p14="http://schemas.microsoft.com/office/powerpoint/2010/main" val="420482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additional filters that can be used to narrow your search results including organizations, activity codes, whether clinical trials are allowed, type of funding opportunity, and release date range.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top of the search screen there are options to Export your results to Excel, share your search query, or save your search and have updated search results emailed to you on a daily, weekly, or monthly basis.</a:t>
            </a:r>
          </a:p>
        </p:txBody>
      </p:sp>
      <p:sp>
        <p:nvSpPr>
          <p:cNvPr id="4" name="Slide Number Placeholder 3"/>
          <p:cNvSpPr>
            <a:spLocks noGrp="1"/>
          </p:cNvSpPr>
          <p:nvPr>
            <p:ph type="sldNum" sz="quarter" idx="5"/>
          </p:nvPr>
        </p:nvSpPr>
        <p:spPr/>
        <p:txBody>
          <a:bodyPr/>
          <a:lstStyle/>
          <a:p>
            <a:fld id="{83B3E221-2E98-4A4F-9554-84297211E968}" type="slidenum">
              <a:rPr lang="en-US" smtClean="0"/>
              <a:t>16</a:t>
            </a:fld>
            <a:endParaRPr lang="en-US"/>
          </a:p>
        </p:txBody>
      </p:sp>
    </p:spTree>
    <p:extLst>
      <p:ext uri="{BB962C8B-B14F-4D97-AF65-F5344CB8AC3E}">
        <p14:creationId xmlns:p14="http://schemas.microsoft.com/office/powerpoint/2010/main" val="280991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stay informed of our latest NIH Guide  postings, I recommend subscribing to our  weekly emails that summarize the </a:t>
            </a:r>
            <a:r>
              <a:rPr lang="en-US" dirty="0"/>
              <a:t>postings for the week. You’ll find the links to subscribe under the News and Events tab on the grants.nih.gov site. </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17</a:t>
            </a:fld>
            <a:endParaRPr lang="en-US"/>
          </a:p>
        </p:txBody>
      </p:sp>
    </p:spTree>
    <p:extLst>
      <p:ext uri="{BB962C8B-B14F-4D97-AF65-F5344CB8AC3E}">
        <p14:creationId xmlns:p14="http://schemas.microsoft.com/office/powerpoint/2010/main" val="9053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a funding opportunity announcement.</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18</a:t>
            </a:fld>
            <a:endParaRPr lang="en-US"/>
          </a:p>
        </p:txBody>
      </p:sp>
    </p:spTree>
    <p:extLst>
      <p:ext uri="{BB962C8B-B14F-4D97-AF65-F5344CB8AC3E}">
        <p14:creationId xmlns:p14="http://schemas.microsoft.com/office/powerpoint/2010/main" val="233969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FOA has the same basic structure as shown in the this FOA Table of Contents.</a:t>
            </a:r>
          </a:p>
          <a:p>
            <a:endParaRPr lang="en-US" dirty="0"/>
          </a:p>
          <a:p>
            <a:r>
              <a:rPr lang="en-US" dirty="0"/>
              <a:t>Part 1 contains overview information.</a:t>
            </a:r>
          </a:p>
          <a:p>
            <a:endParaRPr lang="en-US" dirty="0"/>
          </a:p>
          <a:p>
            <a:r>
              <a:rPr lang="en-US" dirty="0"/>
              <a:t>And, Part 2 has detailed information with sections for description, award information, eligibility, application and submission, application review, award administration and agency contacts.</a:t>
            </a:r>
          </a:p>
        </p:txBody>
      </p:sp>
      <p:sp>
        <p:nvSpPr>
          <p:cNvPr id="4" name="Slide Number Placeholder 3"/>
          <p:cNvSpPr>
            <a:spLocks noGrp="1"/>
          </p:cNvSpPr>
          <p:nvPr>
            <p:ph type="sldNum" sz="quarter" idx="5"/>
          </p:nvPr>
        </p:nvSpPr>
        <p:spPr/>
        <p:txBody>
          <a:bodyPr/>
          <a:lstStyle/>
          <a:p>
            <a:fld id="{83B3E221-2E98-4A4F-9554-84297211E968}" type="slidenum">
              <a:rPr lang="en-US" smtClean="0"/>
              <a:t>19</a:t>
            </a:fld>
            <a:endParaRPr lang="en-US"/>
          </a:p>
        </p:txBody>
      </p:sp>
    </p:spTree>
    <p:extLst>
      <p:ext uri="{BB962C8B-B14F-4D97-AF65-F5344CB8AC3E}">
        <p14:creationId xmlns:p14="http://schemas.microsoft.com/office/powerpoint/2010/main" val="169326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funding opportunity announcements, or FOAs, to advertise our grant opportunities. </a:t>
            </a:r>
          </a:p>
          <a:p>
            <a:endParaRPr lang="en-US" dirty="0"/>
          </a:p>
          <a:p>
            <a:r>
              <a:rPr lang="en-US" dirty="0"/>
              <a:t>They contain all the information you need to successfully submit a grant application to NIH.</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2</a:t>
            </a:fld>
            <a:endParaRPr lang="en-US"/>
          </a:p>
        </p:txBody>
      </p:sp>
    </p:spTree>
    <p:extLst>
      <p:ext uri="{BB962C8B-B14F-4D97-AF65-F5344CB8AC3E}">
        <p14:creationId xmlns:p14="http://schemas.microsoft.com/office/powerpoint/2010/main" val="192220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use one of our parent R01s as a sample. </a:t>
            </a:r>
          </a:p>
          <a:p>
            <a:endParaRPr lang="en-US" dirty="0"/>
          </a:p>
          <a:p>
            <a:r>
              <a:rPr lang="en-US" dirty="0"/>
              <a:t>At the top in Part 1, you’ll find all the participating organizations with links to their websites. Make sure your proposal fits within the mission of one of the NIH Institutes or Centers listed in the FOA. If applying to a NOSI but using the FOA for submission, you’ll want to check the participating organizations in the NOSI since the initiative would only apply to the organizations listed in that notice.</a:t>
            </a:r>
          </a:p>
        </p:txBody>
      </p:sp>
      <p:sp>
        <p:nvSpPr>
          <p:cNvPr id="4" name="Slide Number Placeholder 3"/>
          <p:cNvSpPr>
            <a:spLocks noGrp="1"/>
          </p:cNvSpPr>
          <p:nvPr>
            <p:ph type="sldNum" sz="quarter" idx="5"/>
          </p:nvPr>
        </p:nvSpPr>
        <p:spPr/>
        <p:txBody>
          <a:bodyPr/>
          <a:lstStyle/>
          <a:p>
            <a:fld id="{83B3E221-2E98-4A4F-9554-84297211E968}" type="slidenum">
              <a:rPr lang="en-US" smtClean="0"/>
              <a:t>20</a:t>
            </a:fld>
            <a:endParaRPr lang="en-US"/>
          </a:p>
        </p:txBody>
      </p:sp>
    </p:spTree>
    <p:extLst>
      <p:ext uri="{BB962C8B-B14F-4D97-AF65-F5344CB8AC3E}">
        <p14:creationId xmlns:p14="http://schemas.microsoft.com/office/powerpoint/2010/main" val="1568387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you’ll find the funding opportunity title. Most titles include the activity code and an indication of whether clinical trials are allowed.  </a:t>
            </a:r>
          </a:p>
          <a:p>
            <a:endParaRPr lang="en-US" dirty="0"/>
          </a:p>
          <a:p>
            <a:r>
              <a:rPr lang="en-US" dirty="0"/>
              <a:t>The 3-character activity code used to identify the program, in this case R01, is repeated in its own field.  </a:t>
            </a:r>
          </a:p>
          <a:p>
            <a:endParaRPr lang="en-US" dirty="0"/>
          </a:p>
          <a:p>
            <a:r>
              <a:rPr lang="en-US" dirty="0"/>
              <a:t>The Announcement Type indicates whether it is a new initiative or a reissue of a previous announcement.</a:t>
            </a:r>
          </a:p>
          <a:p>
            <a:endParaRPr lang="en-US" dirty="0"/>
          </a:p>
          <a:p>
            <a:r>
              <a:rPr lang="en-US" dirty="0"/>
              <a:t>The Related Notices section includes policy updates and any corrective notices. If the FOA is used for the submission of applications to NOSIs, there’s also a link to a table of those associated NOSIs.</a:t>
            </a:r>
          </a:p>
        </p:txBody>
      </p:sp>
      <p:sp>
        <p:nvSpPr>
          <p:cNvPr id="4" name="Slide Number Placeholder 3"/>
          <p:cNvSpPr>
            <a:spLocks noGrp="1"/>
          </p:cNvSpPr>
          <p:nvPr>
            <p:ph type="sldNum" sz="quarter" idx="5"/>
          </p:nvPr>
        </p:nvSpPr>
        <p:spPr/>
        <p:txBody>
          <a:bodyPr/>
          <a:lstStyle/>
          <a:p>
            <a:fld id="{83B3E221-2E98-4A4F-9554-84297211E968}" type="slidenum">
              <a:rPr lang="en-US" smtClean="0"/>
              <a:t>21</a:t>
            </a:fld>
            <a:endParaRPr lang="en-US"/>
          </a:p>
        </p:txBody>
      </p:sp>
    </p:spTree>
    <p:extLst>
      <p:ext uri="{BB962C8B-B14F-4D97-AF65-F5344CB8AC3E}">
        <p14:creationId xmlns:p14="http://schemas.microsoft.com/office/powerpoint/2010/main" val="3912046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unique FOA number is assigned to each announcement. You’ll use this number within your submission system to identify the opportunity and associated application forms. </a:t>
            </a:r>
          </a:p>
          <a:p>
            <a:endParaRPr lang="en-US" dirty="0"/>
          </a:p>
          <a:p>
            <a:r>
              <a:rPr lang="en-US" dirty="0"/>
              <a:t>The Companion Funding Opportunity section includes other FOAs within the same initiative that vary by activity code or clinical trial indicator.</a:t>
            </a:r>
          </a:p>
          <a:p>
            <a:endParaRPr lang="en-US" dirty="0"/>
          </a:p>
          <a:p>
            <a:r>
              <a:rPr lang="en-US" dirty="0"/>
              <a:t>There is a high-level summary of the funding opportunity purpose.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22</a:t>
            </a:fld>
            <a:endParaRPr lang="en-US"/>
          </a:p>
        </p:txBody>
      </p:sp>
    </p:spTree>
    <p:extLst>
      <p:ext uri="{BB962C8B-B14F-4D97-AF65-F5344CB8AC3E}">
        <p14:creationId xmlns:p14="http://schemas.microsoft.com/office/powerpoint/2010/main" val="72126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a Key Dates section.</a:t>
            </a:r>
          </a:p>
          <a:p>
            <a:endParaRPr lang="en-US" dirty="0"/>
          </a:p>
          <a:p>
            <a:r>
              <a:rPr lang="en-US" dirty="0"/>
              <a:t>The Open Date is the first date our systems will accept applications. It’s typically 30 days before the first due date.</a:t>
            </a:r>
          </a:p>
          <a:p>
            <a:endParaRPr lang="en-US" dirty="0"/>
          </a:p>
          <a:p>
            <a:r>
              <a:rPr lang="en-US" dirty="0"/>
              <a:t>Letters of Intent are not required, though they are helpful for planning purposes. When requested, we typically ask for them at least 30 days prior to the due date. </a:t>
            </a:r>
          </a:p>
          <a:p>
            <a:endParaRPr lang="en-US" dirty="0"/>
          </a:p>
          <a:p>
            <a:r>
              <a:rPr lang="en-US" dirty="0"/>
              <a:t>The next series of dates – application due dates, AIDS due dates, review dates and earliest start date, will either list specific dates or link to that standard due dates schedule we mentioned for parent announcements and most PAs.</a:t>
            </a:r>
          </a:p>
          <a:p>
            <a:endParaRPr lang="en-US" dirty="0"/>
          </a:p>
          <a:p>
            <a:r>
              <a:rPr lang="en-US" dirty="0"/>
              <a:t>And finally, the expiration date indicates the opportunity is no longer active. Note that our systems are configured to accept applications for a short time beyond the expiration date to receive applications under our continuous submission, late application and system issue policies. These submission policies can be found on our grants.nih.gov website.</a:t>
            </a:r>
          </a:p>
        </p:txBody>
      </p:sp>
      <p:sp>
        <p:nvSpPr>
          <p:cNvPr id="4" name="Slide Number Placeholder 3"/>
          <p:cNvSpPr>
            <a:spLocks noGrp="1"/>
          </p:cNvSpPr>
          <p:nvPr>
            <p:ph type="sldNum" sz="quarter" idx="5"/>
          </p:nvPr>
        </p:nvSpPr>
        <p:spPr/>
        <p:txBody>
          <a:bodyPr/>
          <a:lstStyle/>
          <a:p>
            <a:fld id="{83B3E221-2E98-4A4F-9554-84297211E968}" type="slidenum">
              <a:rPr lang="en-US" smtClean="0"/>
              <a:t>23</a:t>
            </a:fld>
            <a:endParaRPr lang="en-US"/>
          </a:p>
        </p:txBody>
      </p:sp>
    </p:spTree>
    <p:extLst>
      <p:ext uri="{BB962C8B-B14F-4D97-AF65-F5344CB8AC3E}">
        <p14:creationId xmlns:p14="http://schemas.microsoft.com/office/powerpoint/2010/main" val="360388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FOA includes a link to our general application guide. Applicants must follow the guidance in the application guide, but also the guidance in the FOA, and NIH Guide notices, including those notices of special interest. If the opportunity-specific instructions in the FOA conflict with the general instructions in the application guide, then the FOA wins. If instructions in a Guide notice conflict with either the application guide or the FOA, the notice wins.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above the table of contents you will find the available options to access, prepare, and submit your application. For most opportunities, the options include ASSIST, Grants.gov Workspace, or an institutional system-to-system solution. </a:t>
            </a:r>
            <a:r>
              <a:rPr lang="en-US" dirty="0" err="1"/>
              <a:t>Grants.gov’s</a:t>
            </a:r>
            <a:r>
              <a:rPr lang="en-US" dirty="0"/>
              <a:t> Workspace doesn’t support our large multi-project application structure, however so you will only see ASSIST and institutional S2S solutions listed in multi-project FOAs.</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24</a:t>
            </a:fld>
            <a:endParaRPr lang="en-US"/>
          </a:p>
        </p:txBody>
      </p:sp>
    </p:spTree>
    <p:extLst>
      <p:ext uri="{BB962C8B-B14F-4D97-AF65-F5344CB8AC3E}">
        <p14:creationId xmlns:p14="http://schemas.microsoft.com/office/powerpoint/2010/main" val="143735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contains the full text of the announcement.</a:t>
            </a:r>
          </a:p>
          <a:p>
            <a:endParaRPr lang="en-US" dirty="0"/>
          </a:p>
          <a:p>
            <a:r>
              <a:rPr lang="en-US" dirty="0"/>
              <a:t>Section 1. Funding Opportunity Description, includes the goals of the FOA, relevant background, why its important, and research objectives. In the case of RFAs, PAs, and PARs, it may also include criteria that would make an application non-responsive to the opportunity. If non-responsive criteria are included, it’s a good idea to reach out to the Scientific/Research contact to discus your proposal and its fit with the opportunity.</a:t>
            </a:r>
          </a:p>
        </p:txBody>
      </p:sp>
      <p:sp>
        <p:nvSpPr>
          <p:cNvPr id="4" name="Slide Number Placeholder 3"/>
          <p:cNvSpPr>
            <a:spLocks noGrp="1"/>
          </p:cNvSpPr>
          <p:nvPr>
            <p:ph type="sldNum" sz="quarter" idx="5"/>
          </p:nvPr>
        </p:nvSpPr>
        <p:spPr/>
        <p:txBody>
          <a:bodyPr/>
          <a:lstStyle/>
          <a:p>
            <a:fld id="{83B3E221-2E98-4A4F-9554-84297211E968}" type="slidenum">
              <a:rPr lang="en-US" smtClean="0"/>
              <a:t>25</a:t>
            </a:fld>
            <a:endParaRPr lang="en-US"/>
          </a:p>
        </p:txBody>
      </p:sp>
    </p:spTree>
    <p:extLst>
      <p:ext uri="{BB962C8B-B14F-4D97-AF65-F5344CB8AC3E}">
        <p14:creationId xmlns:p14="http://schemas.microsoft.com/office/powerpoint/2010/main" val="1325040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II has award information.</a:t>
            </a:r>
          </a:p>
          <a:p>
            <a:endParaRPr lang="en-US" dirty="0"/>
          </a:p>
          <a:p>
            <a:r>
              <a:rPr lang="en-US" dirty="0"/>
              <a:t>It indicates the funding instrument – typically grant or cooperative agreement.</a:t>
            </a:r>
          </a:p>
          <a:p>
            <a:endParaRPr lang="en-US" dirty="0"/>
          </a:p>
          <a:p>
            <a:r>
              <a:rPr lang="en-US" dirty="0"/>
              <a:t>The application types allowed – New, Renewal, Revision and Resubmission – with a glossary link to explain the various types.</a:t>
            </a:r>
          </a:p>
          <a:p>
            <a:endParaRPr lang="en-US" dirty="0"/>
          </a:p>
          <a:p>
            <a:r>
              <a:rPr lang="en-US" dirty="0"/>
              <a:t>Any application that includes one or more clinical trials must be submitted to an FOA configured to accept them. The Clinical Trial Indicator will display one of four options: Not Allowed, Required, Optional or Required-Basic Experimental Studies with Humans or BESH. If applying to a BESH FOA, your clinical trial must also meet NIHs definition of basic research which you can also find in our glossary.</a:t>
            </a:r>
          </a:p>
          <a:p>
            <a:endParaRPr lang="en-US" dirty="0"/>
          </a:p>
          <a:p>
            <a:r>
              <a:rPr lang="en-US" dirty="0"/>
              <a:t>We talked about RFAs and PASs having set-aside funds. These FOAs will include the number of awards and/or total budget commitment. </a:t>
            </a:r>
          </a:p>
          <a:p>
            <a:endParaRPr lang="en-US" dirty="0"/>
          </a:p>
          <a:p>
            <a:r>
              <a:rPr lang="en-US" dirty="0"/>
              <a:t>You’ll find any direct cost or project period limits for all our FOAs, as well. Allowed project periods vary by program with most being 5 years or less.</a:t>
            </a:r>
          </a:p>
        </p:txBody>
      </p:sp>
      <p:sp>
        <p:nvSpPr>
          <p:cNvPr id="4" name="Slide Number Placeholder 3"/>
          <p:cNvSpPr>
            <a:spLocks noGrp="1"/>
          </p:cNvSpPr>
          <p:nvPr>
            <p:ph type="sldNum" sz="quarter" idx="5"/>
          </p:nvPr>
        </p:nvSpPr>
        <p:spPr/>
        <p:txBody>
          <a:bodyPr/>
          <a:lstStyle/>
          <a:p>
            <a:fld id="{83B3E221-2E98-4A4F-9554-84297211E968}" type="slidenum">
              <a:rPr lang="en-US" smtClean="0"/>
              <a:t>26</a:t>
            </a:fld>
            <a:endParaRPr lang="en-US"/>
          </a:p>
        </p:txBody>
      </p:sp>
    </p:spTree>
    <p:extLst>
      <p:ext uri="{BB962C8B-B14F-4D97-AF65-F5344CB8AC3E}">
        <p14:creationId xmlns:p14="http://schemas.microsoft.com/office/powerpoint/2010/main" val="1038434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Section III Eligibility, we list the types of eligible organizations,</a:t>
            </a:r>
          </a:p>
        </p:txBody>
      </p:sp>
      <p:sp>
        <p:nvSpPr>
          <p:cNvPr id="4" name="Slide Number Placeholder 3"/>
          <p:cNvSpPr>
            <a:spLocks noGrp="1"/>
          </p:cNvSpPr>
          <p:nvPr>
            <p:ph type="sldNum" sz="quarter" idx="5"/>
          </p:nvPr>
        </p:nvSpPr>
        <p:spPr/>
        <p:txBody>
          <a:bodyPr/>
          <a:lstStyle/>
          <a:p>
            <a:fld id="{83B3E221-2E98-4A4F-9554-84297211E968}" type="slidenum">
              <a:rPr lang="en-US" smtClean="0"/>
              <a:t>27</a:t>
            </a:fld>
            <a:endParaRPr lang="en-US"/>
          </a:p>
        </p:txBody>
      </p:sp>
    </p:spTree>
    <p:extLst>
      <p:ext uri="{BB962C8B-B14F-4D97-AF65-F5344CB8AC3E}">
        <p14:creationId xmlns:p14="http://schemas.microsoft.com/office/powerpoint/2010/main" val="3224387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clearly indicate whether foreign institutions are eligible, and we summarize required registrations.</a:t>
            </a:r>
          </a:p>
        </p:txBody>
      </p:sp>
      <p:sp>
        <p:nvSpPr>
          <p:cNvPr id="4" name="Slide Number Placeholder 3"/>
          <p:cNvSpPr>
            <a:spLocks noGrp="1"/>
          </p:cNvSpPr>
          <p:nvPr>
            <p:ph type="sldNum" sz="quarter" idx="5"/>
          </p:nvPr>
        </p:nvSpPr>
        <p:spPr/>
        <p:txBody>
          <a:bodyPr/>
          <a:lstStyle/>
          <a:p>
            <a:fld id="{83B3E221-2E98-4A4F-9554-84297211E968}" type="slidenum">
              <a:rPr lang="en-US" smtClean="0"/>
              <a:t>28</a:t>
            </a:fld>
            <a:endParaRPr lang="en-US"/>
          </a:p>
        </p:txBody>
      </p:sp>
    </p:spTree>
    <p:extLst>
      <p:ext uri="{BB962C8B-B14F-4D97-AF65-F5344CB8AC3E}">
        <p14:creationId xmlns:p14="http://schemas.microsoft.com/office/powerpoint/2010/main" val="199004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outline any eligibility requirements of the PD/PIs.</a:t>
            </a:r>
          </a:p>
        </p:txBody>
      </p:sp>
      <p:sp>
        <p:nvSpPr>
          <p:cNvPr id="4" name="Slide Number Placeholder 3"/>
          <p:cNvSpPr>
            <a:spLocks noGrp="1"/>
          </p:cNvSpPr>
          <p:nvPr>
            <p:ph type="sldNum" sz="quarter" idx="5"/>
          </p:nvPr>
        </p:nvSpPr>
        <p:spPr/>
        <p:txBody>
          <a:bodyPr/>
          <a:lstStyle/>
          <a:p>
            <a:fld id="{83B3E221-2E98-4A4F-9554-84297211E968}" type="slidenum">
              <a:rPr lang="en-US" smtClean="0"/>
              <a:t>29</a:t>
            </a:fld>
            <a:endParaRPr lang="en-US"/>
          </a:p>
        </p:txBody>
      </p:sp>
    </p:spTree>
    <p:extLst>
      <p:ext uri="{BB962C8B-B14F-4D97-AF65-F5344CB8AC3E}">
        <p14:creationId xmlns:p14="http://schemas.microsoft.com/office/powerpoint/2010/main" val="13392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post several types of FOAs, including Requests for Applications or RFAs, Parent Announcements, and Program Announcements or PAs.</a:t>
            </a:r>
          </a:p>
          <a:p>
            <a:pPr marL="171450" indent="-171450">
              <a:buFont typeface="Arial" panose="020B0604020202020204" pitchFamily="34" charset="0"/>
              <a:buChar char="•"/>
            </a:pPr>
            <a:endParaRPr lang="en-US" dirty="0"/>
          </a:p>
          <a:p>
            <a:r>
              <a:rPr lang="en-US" dirty="0"/>
              <a:t>We also use notices of special interest to highlight research topics.</a:t>
            </a:r>
          </a:p>
        </p:txBody>
      </p:sp>
      <p:sp>
        <p:nvSpPr>
          <p:cNvPr id="4" name="Slide Number Placeholder 3"/>
          <p:cNvSpPr>
            <a:spLocks noGrp="1"/>
          </p:cNvSpPr>
          <p:nvPr>
            <p:ph type="sldNum" sz="quarter" idx="5"/>
          </p:nvPr>
        </p:nvSpPr>
        <p:spPr/>
        <p:txBody>
          <a:bodyPr/>
          <a:lstStyle/>
          <a:p>
            <a:fld id="{83B3E221-2E98-4A4F-9554-84297211E968}" type="slidenum">
              <a:rPr lang="en-US" smtClean="0"/>
              <a:t>3</a:t>
            </a:fld>
            <a:endParaRPr lang="en-US"/>
          </a:p>
        </p:txBody>
      </p:sp>
    </p:spTree>
    <p:extLst>
      <p:ext uri="{BB962C8B-B14F-4D97-AF65-F5344CB8AC3E}">
        <p14:creationId xmlns:p14="http://schemas.microsoft.com/office/powerpoint/2010/main" val="2282577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 Application and Submission Information is a very important section. All the forms presented through your submission system are listed and with each form we provide any opportunity-specific instructions in addition to or different from our general application guide.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a Page Limitation section that links to a standard table of page limits for application attachments. Any additions or changes to the standard limits are outlined in that section. </a:t>
            </a:r>
          </a:p>
        </p:txBody>
      </p:sp>
      <p:sp>
        <p:nvSpPr>
          <p:cNvPr id="4" name="Slide Number Placeholder 3"/>
          <p:cNvSpPr>
            <a:spLocks noGrp="1"/>
          </p:cNvSpPr>
          <p:nvPr>
            <p:ph type="sldNum" sz="quarter" idx="5"/>
          </p:nvPr>
        </p:nvSpPr>
        <p:spPr/>
        <p:txBody>
          <a:bodyPr/>
          <a:lstStyle/>
          <a:p>
            <a:fld id="{83B3E221-2E98-4A4F-9554-84297211E968}" type="slidenum">
              <a:rPr lang="en-US" smtClean="0"/>
              <a:t>30</a:t>
            </a:fld>
            <a:endParaRPr lang="en-US"/>
          </a:p>
        </p:txBody>
      </p:sp>
    </p:spTree>
    <p:extLst>
      <p:ext uri="{BB962C8B-B14F-4D97-AF65-F5344CB8AC3E}">
        <p14:creationId xmlns:p14="http://schemas.microsoft.com/office/powerpoint/2010/main" val="2291494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IV.4 includes important deadline reminders to submit early, clear any errors by the deadline and to check the final submitted application image in eRA Commons to ensure it made through all our systems and was formatted without any assembly errors.</a:t>
            </a:r>
          </a:p>
          <a:p>
            <a:endParaRPr lang="en-US" dirty="0"/>
          </a:p>
          <a:p>
            <a:r>
              <a:rPr lang="en-US" dirty="0"/>
              <a:t>Section IV.6 informs applicants that awards are subject to the terms and conditions in the NIH Grants Policy Statement.</a:t>
            </a:r>
          </a:p>
        </p:txBody>
      </p:sp>
      <p:sp>
        <p:nvSpPr>
          <p:cNvPr id="4" name="Slide Number Placeholder 3"/>
          <p:cNvSpPr>
            <a:spLocks noGrp="1"/>
          </p:cNvSpPr>
          <p:nvPr>
            <p:ph type="sldNum" sz="quarter" idx="5"/>
          </p:nvPr>
        </p:nvSpPr>
        <p:spPr/>
        <p:txBody>
          <a:bodyPr/>
          <a:lstStyle/>
          <a:p>
            <a:fld id="{83B3E221-2E98-4A4F-9554-84297211E968}" type="slidenum">
              <a:rPr lang="en-US" smtClean="0"/>
              <a:t>31</a:t>
            </a:fld>
            <a:endParaRPr lang="en-US"/>
          </a:p>
        </p:txBody>
      </p:sp>
    </p:spTree>
    <p:extLst>
      <p:ext uri="{BB962C8B-B14F-4D97-AF65-F5344CB8AC3E}">
        <p14:creationId xmlns:p14="http://schemas.microsoft.com/office/powerpoint/2010/main" val="514003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IV.7 links to instructions for dealing with federal system issues that threaten your on-time submission; information on our requirement for obtaining prior approval to submit if any budget period within your application requests $500,000 or more in direct costs; and our policies for submitting post-submission materials.</a:t>
            </a:r>
          </a:p>
        </p:txBody>
      </p:sp>
      <p:sp>
        <p:nvSpPr>
          <p:cNvPr id="4" name="Slide Number Placeholder 3"/>
          <p:cNvSpPr>
            <a:spLocks noGrp="1"/>
          </p:cNvSpPr>
          <p:nvPr>
            <p:ph type="sldNum" sz="quarter" idx="5"/>
          </p:nvPr>
        </p:nvSpPr>
        <p:spPr/>
        <p:txBody>
          <a:bodyPr/>
          <a:lstStyle/>
          <a:p>
            <a:fld id="{83B3E221-2E98-4A4F-9554-84297211E968}" type="slidenum">
              <a:rPr lang="en-US" smtClean="0"/>
              <a:t>32</a:t>
            </a:fld>
            <a:endParaRPr lang="en-US"/>
          </a:p>
        </p:txBody>
      </p:sp>
    </p:spTree>
    <p:extLst>
      <p:ext uri="{BB962C8B-B14F-4D97-AF65-F5344CB8AC3E}">
        <p14:creationId xmlns:p14="http://schemas.microsoft.com/office/powerpoint/2010/main" val="1471959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want to pay close attention to Section V. Application Review Information. It includes the review criteria used to evaluate the scientific and technical merit of your application. Be sure your proposal clearly addresses each of the listed criteria.</a:t>
            </a:r>
          </a:p>
        </p:txBody>
      </p:sp>
      <p:sp>
        <p:nvSpPr>
          <p:cNvPr id="4" name="Slide Number Placeholder 3"/>
          <p:cNvSpPr>
            <a:spLocks noGrp="1"/>
          </p:cNvSpPr>
          <p:nvPr>
            <p:ph type="sldNum" sz="quarter" idx="5"/>
          </p:nvPr>
        </p:nvSpPr>
        <p:spPr/>
        <p:txBody>
          <a:bodyPr/>
          <a:lstStyle/>
          <a:p>
            <a:fld id="{83B3E221-2E98-4A4F-9554-84297211E968}" type="slidenum">
              <a:rPr lang="en-US" smtClean="0"/>
              <a:t>33</a:t>
            </a:fld>
            <a:endParaRPr lang="en-US"/>
          </a:p>
        </p:txBody>
      </p:sp>
    </p:spTree>
    <p:extLst>
      <p:ext uri="{BB962C8B-B14F-4D97-AF65-F5344CB8AC3E}">
        <p14:creationId xmlns:p14="http://schemas.microsoft.com/office/powerpoint/2010/main" val="2805095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V.2 describes the review and selection process. We take into consideration scientific and technical merit, availability of funds, and relevance to program priorities within the funding organization.</a:t>
            </a:r>
          </a:p>
          <a:p>
            <a:endParaRPr lang="en-US" dirty="0"/>
          </a:p>
          <a:p>
            <a:r>
              <a:rPr lang="en-US" dirty="0"/>
              <a:t>Section VI. Award Administration Information explains the pre-award and award process. This is also where you’d find any FOA-specific provisions to be included in a Notice of Award.</a:t>
            </a:r>
          </a:p>
        </p:txBody>
      </p:sp>
      <p:sp>
        <p:nvSpPr>
          <p:cNvPr id="4" name="Slide Number Placeholder 3"/>
          <p:cNvSpPr>
            <a:spLocks noGrp="1"/>
          </p:cNvSpPr>
          <p:nvPr>
            <p:ph type="sldNum" sz="quarter" idx="5"/>
          </p:nvPr>
        </p:nvSpPr>
        <p:spPr/>
        <p:txBody>
          <a:bodyPr/>
          <a:lstStyle/>
          <a:p>
            <a:fld id="{83B3E221-2E98-4A4F-9554-84297211E968}" type="slidenum">
              <a:rPr lang="en-US" smtClean="0"/>
              <a:t>34</a:t>
            </a:fld>
            <a:endParaRPr lang="en-US"/>
          </a:p>
        </p:txBody>
      </p:sp>
    </p:spTree>
    <p:extLst>
      <p:ext uri="{BB962C8B-B14F-4D97-AF65-F5344CB8AC3E}">
        <p14:creationId xmlns:p14="http://schemas.microsoft.com/office/powerpoint/2010/main" val="1278433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VI.3 explains post-award reporting requirements and expectations.</a:t>
            </a:r>
          </a:p>
        </p:txBody>
      </p:sp>
      <p:sp>
        <p:nvSpPr>
          <p:cNvPr id="4" name="Slide Number Placeholder 3"/>
          <p:cNvSpPr>
            <a:spLocks noGrp="1"/>
          </p:cNvSpPr>
          <p:nvPr>
            <p:ph type="sldNum" sz="quarter" idx="5"/>
          </p:nvPr>
        </p:nvSpPr>
        <p:spPr/>
        <p:txBody>
          <a:bodyPr/>
          <a:lstStyle/>
          <a:p>
            <a:fld id="{83B3E221-2E98-4A4F-9554-84297211E968}" type="slidenum">
              <a:rPr lang="en-US" smtClean="0"/>
              <a:t>35</a:t>
            </a:fld>
            <a:endParaRPr lang="en-US"/>
          </a:p>
        </p:txBody>
      </p:sp>
    </p:spTree>
    <p:extLst>
      <p:ext uri="{BB962C8B-B14F-4D97-AF65-F5344CB8AC3E}">
        <p14:creationId xmlns:p14="http://schemas.microsoft.com/office/powerpoint/2010/main" val="4190116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VII. Agency Contacts provides application submission contacts, including the eRA Service Desk who can help system issues; Scientific/Research Contacts who can answer your programmatic questions; Peer Review Contacts who can discuss review concerns; and, Financial/Grants Management contacts who can answer your budget or grants administration questions.  Don’t hesitate to reach out if you need help with any step of the application process.</a:t>
            </a:r>
          </a:p>
        </p:txBody>
      </p:sp>
      <p:sp>
        <p:nvSpPr>
          <p:cNvPr id="4" name="Slide Number Placeholder 3"/>
          <p:cNvSpPr>
            <a:spLocks noGrp="1"/>
          </p:cNvSpPr>
          <p:nvPr>
            <p:ph type="sldNum" sz="quarter" idx="5"/>
          </p:nvPr>
        </p:nvSpPr>
        <p:spPr/>
        <p:txBody>
          <a:bodyPr/>
          <a:lstStyle/>
          <a:p>
            <a:fld id="{83B3E221-2E98-4A4F-9554-84297211E968}" type="slidenum">
              <a:rPr lang="en-US" smtClean="0"/>
              <a:t>36</a:t>
            </a:fld>
            <a:endParaRPr lang="en-US"/>
          </a:p>
        </p:txBody>
      </p:sp>
    </p:spTree>
    <p:extLst>
      <p:ext uri="{BB962C8B-B14F-4D97-AF65-F5344CB8AC3E}">
        <p14:creationId xmlns:p14="http://schemas.microsoft.com/office/powerpoint/2010/main" val="3110607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 please be sure to check out the grants.nih.gov site. Thank you.</a:t>
            </a:r>
          </a:p>
        </p:txBody>
      </p:sp>
      <p:sp>
        <p:nvSpPr>
          <p:cNvPr id="4" name="Slide Number Placeholder 3"/>
          <p:cNvSpPr>
            <a:spLocks noGrp="1"/>
          </p:cNvSpPr>
          <p:nvPr>
            <p:ph type="sldNum" sz="quarter" idx="5"/>
          </p:nvPr>
        </p:nvSpPr>
        <p:spPr/>
        <p:txBody>
          <a:bodyPr/>
          <a:lstStyle/>
          <a:p>
            <a:fld id="{83B3E221-2E98-4A4F-9554-84297211E968}" type="slidenum">
              <a:rPr lang="en-US" smtClean="0"/>
              <a:t>37</a:t>
            </a:fld>
            <a:endParaRPr lang="en-US"/>
          </a:p>
        </p:txBody>
      </p:sp>
    </p:spTree>
    <p:extLst>
      <p:ext uri="{BB962C8B-B14F-4D97-AF65-F5344CB8AC3E}">
        <p14:creationId xmlns:p14="http://schemas.microsoft.com/office/powerpoint/2010/main" val="265813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Requests for Applications have a narrowly defined scope. The participating ICs set aside funds in their budgets to award applications submitted to each RFA. The award information section of the RFA indicates the number of expected awards and/or the amount of funding that’s been set aside.</a:t>
            </a:r>
          </a:p>
          <a:p>
            <a:endParaRPr lang="en-US" dirty="0"/>
          </a:p>
          <a:p>
            <a:r>
              <a:rPr lang="en-US" dirty="0"/>
              <a:t>RFAs often have a single receipt date and may not be posted again.</a:t>
            </a:r>
          </a:p>
        </p:txBody>
      </p:sp>
      <p:sp>
        <p:nvSpPr>
          <p:cNvPr id="4" name="Slide Number Placeholder 3"/>
          <p:cNvSpPr>
            <a:spLocks noGrp="1"/>
          </p:cNvSpPr>
          <p:nvPr>
            <p:ph type="sldNum" sz="quarter" idx="5"/>
          </p:nvPr>
        </p:nvSpPr>
        <p:spPr/>
        <p:txBody>
          <a:bodyPr/>
          <a:lstStyle/>
          <a:p>
            <a:fld id="{83B3E221-2E98-4A4F-9554-84297211E968}" type="slidenum">
              <a:rPr lang="en-US" smtClean="0"/>
              <a:t>4</a:t>
            </a:fld>
            <a:endParaRPr lang="en-US"/>
          </a:p>
        </p:txBody>
      </p:sp>
    </p:spTree>
    <p:extLst>
      <p:ext uri="{BB962C8B-B14F-4D97-AF65-F5344CB8AC3E}">
        <p14:creationId xmlns:p14="http://schemas.microsoft.com/office/powerpoint/2010/main" val="90814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ICs participate in our parent announcements which are used for investigator initiated or unsolicited research.  </a:t>
            </a:r>
          </a:p>
          <a:p>
            <a:endParaRPr lang="en-US" dirty="0"/>
          </a:p>
          <a:p>
            <a:r>
              <a:rPr lang="en-US" dirty="0"/>
              <a:t>They don’t specify a particular area of research. They simply provide the infrastructure and information needed to submit a research proposal.</a:t>
            </a:r>
          </a:p>
          <a:p>
            <a:endParaRPr lang="en-US" dirty="0"/>
          </a:p>
          <a:p>
            <a:r>
              <a:rPr lang="en-US" dirty="0"/>
              <a:t>They use a standard due date schedule that defines three submission, review, and award cycles per year. They are posted for up to three years and are then reissued.</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5</a:t>
            </a:fld>
            <a:endParaRPr lang="en-US"/>
          </a:p>
        </p:txBody>
      </p:sp>
    </p:spTree>
    <p:extLst>
      <p:ext uri="{BB962C8B-B14F-4D97-AF65-F5344CB8AC3E}">
        <p14:creationId xmlns:p14="http://schemas.microsoft.com/office/powerpoint/2010/main" val="165999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parent announcements for research grants, fellowship, career development, administrative supplements and post-award administrative actions like a change of institution request.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3E221-2E98-4A4F-9554-84297211E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99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have different parent FOAs depending on whether or not applications are allowed to propose clinical trials.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3E221-2E98-4A4F-9554-84297211E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84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parent announcements, our program announcements or PAs highlight areas of focus. </a:t>
            </a:r>
          </a:p>
          <a:p>
            <a:endParaRPr lang="en-US" dirty="0"/>
          </a:p>
          <a:p>
            <a:r>
              <a:rPr lang="en-US" dirty="0"/>
              <a:t>They are typically on-going programs posted in increments of up to three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use the same standard due date schedule as parent announcements, unless they are identified as a PAR, a program announcement with special receipt, referral or review considerations. </a:t>
            </a:r>
          </a:p>
          <a:p>
            <a:endParaRPr lang="en-US" dirty="0"/>
          </a:p>
          <a:p>
            <a:r>
              <a:rPr lang="en-US" dirty="0"/>
              <a:t>Applications to parent announcements and program announcements all compete for the same funding. They don’t have set-aside funds, unless they are identified as a PAS which is a program announcement with set-aside funds.</a:t>
            </a:r>
          </a:p>
        </p:txBody>
      </p:sp>
      <p:sp>
        <p:nvSpPr>
          <p:cNvPr id="4" name="Slide Number Placeholder 3"/>
          <p:cNvSpPr>
            <a:spLocks noGrp="1"/>
          </p:cNvSpPr>
          <p:nvPr>
            <p:ph type="sldNum" sz="quarter" idx="5"/>
          </p:nvPr>
        </p:nvSpPr>
        <p:spPr/>
        <p:txBody>
          <a:bodyPr/>
          <a:lstStyle/>
          <a:p>
            <a:fld id="{83B3E221-2E98-4A4F-9554-84297211E968}" type="slidenum">
              <a:rPr lang="en-US" smtClean="0"/>
              <a:t>8</a:t>
            </a:fld>
            <a:endParaRPr lang="en-US"/>
          </a:p>
        </p:txBody>
      </p:sp>
    </p:spTree>
    <p:extLst>
      <p:ext uri="{BB962C8B-B14F-4D97-AF65-F5344CB8AC3E}">
        <p14:creationId xmlns:p14="http://schemas.microsoft.com/office/powerpoint/2010/main" val="25600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Notices of Special Interest or NOSIs highlight a specific topic of interest, area of research, or program in a concise format and direct applicants to one or more active funding opportunity announcements (often parent announcements) for standard information. The NOSI includes the unique aspects of the opportunity, while the designated FOAs for submission include all the standard application, review, and administration details required of an official opportunity announcement.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Most non-parent program announcements will be issued as NOSIs going forward. The use of NOSIs simply streamlines how NIH announces an area of scientific interest. It in no way diminishes our interest in these topics.</a:t>
            </a:r>
          </a:p>
          <a:p>
            <a:endParaRPr lang="en-US" dirty="0"/>
          </a:p>
        </p:txBody>
      </p:sp>
      <p:sp>
        <p:nvSpPr>
          <p:cNvPr id="4" name="Slide Number Placeholder 3"/>
          <p:cNvSpPr>
            <a:spLocks noGrp="1"/>
          </p:cNvSpPr>
          <p:nvPr>
            <p:ph type="sldNum" sz="quarter" idx="5"/>
          </p:nvPr>
        </p:nvSpPr>
        <p:spPr/>
        <p:txBody>
          <a:bodyPr/>
          <a:lstStyle/>
          <a:p>
            <a:fld id="{83B3E221-2E98-4A4F-9554-84297211E968}" type="slidenum">
              <a:rPr lang="en-US" smtClean="0"/>
              <a:t>9</a:t>
            </a:fld>
            <a:endParaRPr lang="en-US"/>
          </a:p>
        </p:txBody>
      </p:sp>
    </p:spTree>
    <p:extLst>
      <p:ext uri="{BB962C8B-B14F-4D97-AF65-F5344CB8AC3E}">
        <p14:creationId xmlns:p14="http://schemas.microsoft.com/office/powerpoint/2010/main" val="240594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182F-B619-4241-B8CC-421F6B9E2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6A6BA1-2ECC-4F93-839F-21D733186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CCD032-9C83-4711-ABB4-1F1661462390}"/>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5" name="Footer Placeholder 4">
            <a:extLst>
              <a:ext uri="{FF2B5EF4-FFF2-40B4-BE49-F238E27FC236}">
                <a16:creationId xmlns:a16="http://schemas.microsoft.com/office/drawing/2014/main" id="{159BD506-46BD-48F8-B4EB-5E3B76C41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447AB-8390-4773-9746-C2D2B7BD22D9}"/>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400043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01E9-F317-4DA6-A9C1-CDD52F9DF0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45F2F-0408-4ED0-9A53-62B58BB64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35CE-6C31-4E2A-813C-13A63C4C8C28}"/>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5" name="Footer Placeholder 4">
            <a:extLst>
              <a:ext uri="{FF2B5EF4-FFF2-40B4-BE49-F238E27FC236}">
                <a16:creationId xmlns:a16="http://schemas.microsoft.com/office/drawing/2014/main" id="{704C1436-85E5-490B-9AA5-72E5A13AB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4581C-C168-4C8E-822A-20D5CE35B4D9}"/>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61509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6AF7A-E3D2-44D3-9979-5B2DE5517E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25F7B-5B43-4C5C-897D-F7AC751B79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D6B71-7F93-4651-8DF5-B73B053A0B06}"/>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5" name="Footer Placeholder 4">
            <a:extLst>
              <a:ext uri="{FF2B5EF4-FFF2-40B4-BE49-F238E27FC236}">
                <a16:creationId xmlns:a16="http://schemas.microsoft.com/office/drawing/2014/main" id="{82A615BB-FD91-413E-9702-A3FCAF006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175-227B-4D08-A024-1812B318A5C2}"/>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278777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186393784"/>
      </p:ext>
    </p:extLst>
  </p:cSld>
  <p:clrMapOvr>
    <a:masterClrMapping/>
  </p:clrMapOvr>
  <p:transition spd="slow" advClick="0" advTm="30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9541326"/>
      </p:ext>
    </p:extLst>
  </p:cSld>
  <p:clrMapOvr>
    <a:masterClrMapping/>
  </p:clrMapOvr>
  <p:transition spd="slow" advClick="0" advTm="3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458783796"/>
      </p:ext>
    </p:extLst>
  </p:cSld>
  <p:clrMapOvr>
    <a:masterClrMapping/>
  </p:clrMapOvr>
  <p:transition spd="slow" advClick="0" advTm="30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268669325"/>
      </p:ext>
    </p:extLst>
  </p:cSld>
  <p:clrMapOvr>
    <a:masterClrMapping/>
  </p:clrMapOvr>
  <p:transition spd="slow" advClick="0" advTm="30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F9DE-5D07-4A89-A708-702E03CAA254}"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691334477"/>
      </p:ext>
    </p:extLst>
  </p:cSld>
  <p:clrMapOvr>
    <a:masterClrMapping/>
  </p:clrMapOvr>
  <p:transition spd="slow" advClick="0" advTm="30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80006687"/>
      </p:ext>
    </p:extLst>
  </p:cSld>
  <p:clrMapOvr>
    <a:masterClrMapping/>
  </p:clrMapOvr>
  <p:transition spd="slow" advClick="0" advTm="30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00927424"/>
      </p:ext>
    </p:extLst>
  </p:cSld>
  <p:clrMapOvr>
    <a:masterClrMapping/>
  </p:clrMapOvr>
  <p:transition spd="slow" advClick="0" advTm="3000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795727906"/>
      </p:ext>
    </p:extLst>
  </p:cSld>
  <p:clrMapOvr>
    <a:masterClrMapping/>
  </p:clrMapOvr>
  <p:transition spd="slow"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56FC-349C-49D5-9C48-FA3BDC749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A0D89-34DA-4804-8ACF-0232206D0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C4620-14F8-4CF3-ACCC-829C57B3E62B}"/>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5" name="Footer Placeholder 4">
            <a:extLst>
              <a:ext uri="{FF2B5EF4-FFF2-40B4-BE49-F238E27FC236}">
                <a16:creationId xmlns:a16="http://schemas.microsoft.com/office/drawing/2014/main" id="{F0FF9592-9B4E-46F8-98CD-7D23B67E1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18D2-5511-4DB1-810C-BDA5E84B5312}"/>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384375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21676926"/>
      </p:ext>
    </p:extLst>
  </p:cSld>
  <p:clrMapOvr>
    <a:masterClrMapping/>
  </p:clrMapOvr>
  <p:transition spd="slow" advClick="0" advTm="3000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70187139"/>
      </p:ext>
    </p:extLst>
  </p:cSld>
  <p:clrMapOvr>
    <a:masterClrMapping/>
  </p:clrMapOvr>
  <p:transition spd="slow" advClick="0" advTm="3000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10802059"/>
      </p:ext>
    </p:extLst>
  </p:cSld>
  <p:clrMapOvr>
    <a:masterClrMapping/>
  </p:clrMapOvr>
  <p:transition spd="slow" advClick="0" advTm="3000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75120436"/>
      </p:ext>
    </p:extLst>
  </p:cSld>
  <p:clrMapOvr>
    <a:masterClrMapping/>
  </p:clrMapOvr>
  <p:transition spd="slow" advClick="0"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199254160"/>
      </p:ext>
    </p:extLst>
  </p:cSld>
  <p:clrMapOvr>
    <a:masterClrMapping/>
  </p:clrMapOvr>
  <p:transition spd="slow" advClick="0" advTm="3000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690832171"/>
      </p:ext>
    </p:extLst>
  </p:cSld>
  <p:clrMapOvr>
    <a:masterClrMapping/>
  </p:clrMapOvr>
  <p:transition spd="slow" advClick="0" advTm="3000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83412618"/>
      </p:ext>
    </p:extLst>
  </p:cSld>
  <p:clrMapOvr>
    <a:masterClrMapping/>
  </p:clrMapOvr>
  <p:transition spd="slow" advClick="0" advTm="3000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87684037"/>
      </p:ext>
    </p:extLst>
  </p:cSld>
  <p:clrMapOvr>
    <a:masterClrMapping/>
  </p:clrMapOvr>
  <p:transition spd="slow" advClick="0" advTm="3000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581369796"/>
      </p:ext>
    </p:extLst>
  </p:cSld>
  <p:clrMapOvr>
    <a:masterClrMapping/>
  </p:clrMapOvr>
  <p:transition spd="slow"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216D-9CDE-4192-B1E8-1514CC01CB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67662-D1FC-4E37-AB1E-6E4B87C0D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7A81AF-EFB5-42E4-8A92-048C2033DE15}"/>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5" name="Footer Placeholder 4">
            <a:extLst>
              <a:ext uri="{FF2B5EF4-FFF2-40B4-BE49-F238E27FC236}">
                <a16:creationId xmlns:a16="http://schemas.microsoft.com/office/drawing/2014/main" id="{8ED5ECFE-E112-40F1-A305-983665C17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2AF6B-014E-45FB-A91D-F2FE50E41C5D}"/>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11600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89BF-51A6-439F-A7F6-B160079BE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137FFA-3D8D-4ED3-87E3-E18BF8FA7F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4C0EE-B670-49FA-9588-D79EFCE0C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F03CF-A7E6-48D8-B0DB-29E1B50BB824}"/>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6" name="Footer Placeholder 5">
            <a:extLst>
              <a:ext uri="{FF2B5EF4-FFF2-40B4-BE49-F238E27FC236}">
                <a16:creationId xmlns:a16="http://schemas.microsoft.com/office/drawing/2014/main" id="{6EE21448-F8CC-4DF1-BD67-AB0793427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2F430-DA60-4FC7-834A-AFEC1DDD95CA}"/>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269732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521-34EE-4528-94C8-3C8AC50BC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A017B-45D1-46A8-8B39-78E7FB068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48544-D077-4388-8F51-1D695A897F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6510A1-03F7-448D-8BFA-923F2B256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B8566-D4CC-43F0-B145-0A19D8C69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FCE303-AC13-4038-9E43-98BC253C1D24}"/>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8" name="Footer Placeholder 7">
            <a:extLst>
              <a:ext uri="{FF2B5EF4-FFF2-40B4-BE49-F238E27FC236}">
                <a16:creationId xmlns:a16="http://schemas.microsoft.com/office/drawing/2014/main" id="{105E3581-8B78-48D4-8BC3-16DCC7272F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BEAB5-46AF-4810-ABC3-6819B94ECE52}"/>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237217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C6BF-6E7A-47C1-B24A-A94B03FAD6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556795-F0BC-4FD0-BE48-60F575578A2C}"/>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4" name="Footer Placeholder 3">
            <a:extLst>
              <a:ext uri="{FF2B5EF4-FFF2-40B4-BE49-F238E27FC236}">
                <a16:creationId xmlns:a16="http://schemas.microsoft.com/office/drawing/2014/main" id="{37D8D7A5-0D39-48F4-A57E-ED95BC0C71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F1601C-DD5C-489E-9F0B-1DECFF5AACAB}"/>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118401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2E63E-4E89-4ADA-A08F-56866F3F3DA2}"/>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3" name="Footer Placeholder 2">
            <a:extLst>
              <a:ext uri="{FF2B5EF4-FFF2-40B4-BE49-F238E27FC236}">
                <a16:creationId xmlns:a16="http://schemas.microsoft.com/office/drawing/2014/main" id="{2B49A448-9835-4AE8-95F6-87B707DB52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4C605-A776-4C7F-B0E5-65F853064E22}"/>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259899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096D-45B5-4807-9BEE-6AB6B87FF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143910-E2C3-49F9-A1CB-3837F31F4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4C5F7-F608-44F4-9E49-707ED92B1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AF4A8-55BC-4EB6-811B-01D79381442C}"/>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6" name="Footer Placeholder 5">
            <a:extLst>
              <a:ext uri="{FF2B5EF4-FFF2-40B4-BE49-F238E27FC236}">
                <a16:creationId xmlns:a16="http://schemas.microsoft.com/office/drawing/2014/main" id="{1D559A5D-BF36-4D58-A940-24AD3904B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852F4-303D-4E78-AD6D-68E248BB39CB}"/>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16747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E37D-16AC-47EB-8B55-8E7575A1D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09F12-B790-4124-BC98-4BE9ED701A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65D314-968D-448D-82F9-F4BBA5BF7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2BE9D-D37E-4117-B5F5-7BD35F6D5E82}"/>
              </a:ext>
            </a:extLst>
          </p:cNvPr>
          <p:cNvSpPr>
            <a:spLocks noGrp="1"/>
          </p:cNvSpPr>
          <p:nvPr>
            <p:ph type="dt" sz="half" idx="10"/>
          </p:nvPr>
        </p:nvSpPr>
        <p:spPr/>
        <p:txBody>
          <a:bodyPr/>
          <a:lstStyle/>
          <a:p>
            <a:fld id="{81E540D8-10A5-4F5C-A68C-CD9C52F3E240}" type="datetimeFigureOut">
              <a:rPr lang="en-US" smtClean="0"/>
              <a:t>10/24/2020</a:t>
            </a:fld>
            <a:endParaRPr lang="en-US"/>
          </a:p>
        </p:txBody>
      </p:sp>
      <p:sp>
        <p:nvSpPr>
          <p:cNvPr id="6" name="Footer Placeholder 5">
            <a:extLst>
              <a:ext uri="{FF2B5EF4-FFF2-40B4-BE49-F238E27FC236}">
                <a16:creationId xmlns:a16="http://schemas.microsoft.com/office/drawing/2014/main" id="{DDFE37E3-6AE2-4A5D-B0E8-ACB47E79C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0FC48-E7D7-4942-9A92-F07876CCA9A4}"/>
              </a:ext>
            </a:extLst>
          </p:cNvPr>
          <p:cNvSpPr>
            <a:spLocks noGrp="1"/>
          </p:cNvSpPr>
          <p:nvPr>
            <p:ph type="sldNum" sz="quarter" idx="12"/>
          </p:nvPr>
        </p:nvSpPr>
        <p:spPr/>
        <p:txBody>
          <a:bodyPr/>
          <a:lstStyle/>
          <a:p>
            <a:fld id="{72DBCE16-B4A9-4EDD-88BF-BBBD8A32698B}" type="slidenum">
              <a:rPr lang="en-US" smtClean="0"/>
              <a:t>‹#›</a:t>
            </a:fld>
            <a:endParaRPr lang="en-US"/>
          </a:p>
        </p:txBody>
      </p:sp>
    </p:spTree>
    <p:extLst>
      <p:ext uri="{BB962C8B-B14F-4D97-AF65-F5344CB8AC3E}">
        <p14:creationId xmlns:p14="http://schemas.microsoft.com/office/powerpoint/2010/main" val="203218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405EE-E57D-4994-B8BA-5AEBAF103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0A2DA5-2997-40D6-8A0D-44D10C219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AA36A-6ED7-41DD-A7BC-55F155362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540D8-10A5-4F5C-A68C-CD9C52F3E240}" type="datetimeFigureOut">
              <a:rPr lang="en-US" smtClean="0"/>
              <a:t>10/24/2020</a:t>
            </a:fld>
            <a:endParaRPr lang="en-US"/>
          </a:p>
        </p:txBody>
      </p:sp>
      <p:sp>
        <p:nvSpPr>
          <p:cNvPr id="5" name="Footer Placeholder 4">
            <a:extLst>
              <a:ext uri="{FF2B5EF4-FFF2-40B4-BE49-F238E27FC236}">
                <a16:creationId xmlns:a16="http://schemas.microsoft.com/office/drawing/2014/main" id="{2E3918A0-4C28-484E-8AE8-11ADB642D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50855D-3D0B-4057-96AB-D2D0D8F45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CE16-B4A9-4EDD-88BF-BBBD8A32698B}" type="slidenum">
              <a:rPr lang="en-US" smtClean="0"/>
              <a:t>‹#›</a:t>
            </a:fld>
            <a:endParaRPr lang="en-US"/>
          </a:p>
        </p:txBody>
      </p:sp>
    </p:spTree>
    <p:extLst>
      <p:ext uri="{BB962C8B-B14F-4D97-AF65-F5344CB8AC3E}">
        <p14:creationId xmlns:p14="http://schemas.microsoft.com/office/powerpoint/2010/main" val="183246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10/24/2020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421802174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214CF-808A-48C2-9A29-58E2D8DD55F4}"/>
              </a:ext>
            </a:extLst>
          </p:cNvPr>
          <p:cNvSpPr>
            <a:spLocks noGrp="1"/>
          </p:cNvSpPr>
          <p:nvPr>
            <p:ph type="ctrTitle"/>
          </p:nvPr>
        </p:nvSpPr>
        <p:spPr>
          <a:xfrm>
            <a:off x="795342" y="637953"/>
            <a:ext cx="8272458" cy="3189507"/>
          </a:xfrm>
        </p:spPr>
        <p:txBody>
          <a:bodyPr>
            <a:normAutofit/>
          </a:bodyPr>
          <a:lstStyle/>
          <a:p>
            <a:pPr algn="l"/>
            <a:r>
              <a:rPr lang="en-US" sz="5600" dirty="0">
                <a:solidFill>
                  <a:srgbClr val="92D050"/>
                </a:solidFill>
              </a:rPr>
              <a:t>Finding and Understanding Funding Opportunity Announcements (FOAs)</a:t>
            </a:r>
          </a:p>
        </p:txBody>
      </p:sp>
      <p:sp>
        <p:nvSpPr>
          <p:cNvPr id="2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2D6411FE-E610-4871-81A6-06E4FC1395F5}"/>
              </a:ext>
            </a:extLst>
          </p:cNvPr>
          <p:cNvSpPr>
            <a:spLocks noGrp="1"/>
          </p:cNvSpPr>
          <p:nvPr>
            <p:ph type="subTitle" idx="1"/>
          </p:nvPr>
        </p:nvSpPr>
        <p:spPr>
          <a:xfrm>
            <a:off x="795342" y="4219994"/>
            <a:ext cx="2954168" cy="1280582"/>
          </a:xfrm>
        </p:spPr>
        <p:txBody>
          <a:bodyPr anchor="t">
            <a:normAutofit/>
          </a:bodyPr>
          <a:lstStyle/>
          <a:p>
            <a:pPr algn="l"/>
            <a:endParaRPr lang="en-US" sz="3200" dirty="0">
              <a:solidFill>
                <a:srgbClr val="FEFFFF"/>
              </a:solidFill>
            </a:endParaRPr>
          </a:p>
          <a:p>
            <a:pPr algn="l"/>
            <a:r>
              <a:rPr lang="en-US" sz="4000" dirty="0">
                <a:solidFill>
                  <a:srgbClr val="FEFFFF"/>
                </a:solidFill>
              </a:rPr>
              <a:t>Fall 2020</a:t>
            </a:r>
          </a:p>
        </p:txBody>
      </p:sp>
      <p:pic>
        <p:nvPicPr>
          <p:cNvPr id="1026" name="Picture 2" descr="Grants and Funding logo">
            <a:extLst>
              <a:ext uri="{FF2B5EF4-FFF2-40B4-BE49-F238E27FC236}">
                <a16:creationId xmlns:a16="http://schemas.microsoft.com/office/drawing/2014/main" id="{724B4AEB-6441-4AAB-A0B3-9E7905C95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42" y="6097232"/>
            <a:ext cx="4064757" cy="59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5457A-A653-40FA-9F81-855CA50CF165}"/>
              </a:ext>
            </a:extLst>
          </p:cNvPr>
          <p:cNvSpPr txBox="1">
            <a:spLocks/>
          </p:cNvSpPr>
          <p:nvPr/>
        </p:nvSpPr>
        <p:spPr>
          <a:xfrm>
            <a:off x="129675" y="429423"/>
            <a:ext cx="7064501" cy="40461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Ø"/>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None/>
              <a:tabLst/>
              <a:defRPr/>
            </a:pPr>
            <a:r>
              <a:rPr kumimoji="0" lang="en-US" sz="3200" b="0" i="0" u="none" strike="noStrike" kern="1200" cap="none" spc="0" normalizeH="0" baseline="0" noProof="0" dirty="0">
                <a:ln>
                  <a:noFill/>
                </a:ln>
                <a:solidFill>
                  <a:srgbClr val="92D050"/>
                </a:solidFill>
                <a:effectLst/>
                <a:uLnTx/>
                <a:uFillTx/>
                <a:latin typeface="Century Gothic" panose="020B0502020202020204"/>
                <a:ea typeface="+mj-ea"/>
                <a:cs typeface="+mj-cs"/>
              </a:rPr>
              <a:t>NIH Guide to Grants &amp; Contracts </a:t>
            </a:r>
          </a:p>
        </p:txBody>
      </p:sp>
      <p:sp>
        <p:nvSpPr>
          <p:cNvPr id="10" name="Content Placeholder 2">
            <a:extLst>
              <a:ext uri="{FF2B5EF4-FFF2-40B4-BE49-F238E27FC236}">
                <a16:creationId xmlns:a16="http://schemas.microsoft.com/office/drawing/2014/main" id="{9555D18A-4B08-4FC3-B94A-E8CC22DFE43C}"/>
              </a:ext>
            </a:extLst>
          </p:cNvPr>
          <p:cNvSpPr txBox="1">
            <a:spLocks/>
          </p:cNvSpPr>
          <p:nvPr/>
        </p:nvSpPr>
        <p:spPr>
          <a:xfrm>
            <a:off x="7630726" y="2288271"/>
            <a:ext cx="2777298" cy="51789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Ø"/>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Clr>
                <a:srgbClr val="ACD433"/>
              </a:buClr>
              <a:buNone/>
              <a:defRPr/>
            </a:pPr>
            <a:r>
              <a:rPr lang="en-US" sz="3200" dirty="0">
                <a:solidFill>
                  <a:srgbClr val="92D050"/>
                </a:solidFill>
                <a:latin typeface="Century Gothic" panose="020B0502020202020204"/>
              </a:rPr>
              <a:t>Grants.gov</a:t>
            </a:r>
            <a:endParaRPr lang="en-US" sz="1600" dirty="0">
              <a:solidFill>
                <a:srgbClr val="92D050"/>
              </a:solidFill>
              <a:latin typeface="Century Gothic" panose="020B0502020202020204"/>
            </a:endParaRPr>
          </a:p>
        </p:txBody>
      </p:sp>
      <p:pic>
        <p:nvPicPr>
          <p:cNvPr id="11" name="Picture 10" descr="screen shot of search screen for NIH Guide to Grants and Contracts">
            <a:extLst>
              <a:ext uri="{FF2B5EF4-FFF2-40B4-BE49-F238E27FC236}">
                <a16:creationId xmlns:a16="http://schemas.microsoft.com/office/drawing/2014/main" id="{7017AEE9-DB4D-4971-9C05-911181384FB9}"/>
              </a:ext>
            </a:extLst>
          </p:cNvPr>
          <p:cNvPicPr>
            <a:picLocks noChangeAspect="1"/>
          </p:cNvPicPr>
          <p:nvPr/>
        </p:nvPicPr>
        <p:blipFill>
          <a:blip r:embed="rId3"/>
          <a:stretch>
            <a:fillRect/>
          </a:stretch>
        </p:blipFill>
        <p:spPr>
          <a:xfrm>
            <a:off x="773650" y="1131346"/>
            <a:ext cx="5398086" cy="3630215"/>
          </a:xfrm>
          <a:prstGeom prst="rect">
            <a:avLst/>
          </a:prstGeom>
          <a:ln w="19050">
            <a:solidFill>
              <a:srgbClr val="002060"/>
            </a:solidFill>
          </a:ln>
          <a:effectLst/>
        </p:spPr>
      </p:pic>
      <p:pic>
        <p:nvPicPr>
          <p:cNvPr id="12" name="Picture 11" descr="screen shot of search screen at grants.gov">
            <a:extLst>
              <a:ext uri="{FF2B5EF4-FFF2-40B4-BE49-F238E27FC236}">
                <a16:creationId xmlns:a16="http://schemas.microsoft.com/office/drawing/2014/main" id="{AA1386C7-8DF0-4494-9F50-5845D3641935}"/>
              </a:ext>
            </a:extLst>
          </p:cNvPr>
          <p:cNvPicPr>
            <a:picLocks noChangeAspect="1"/>
          </p:cNvPicPr>
          <p:nvPr/>
        </p:nvPicPr>
        <p:blipFill>
          <a:blip r:embed="rId4"/>
          <a:stretch>
            <a:fillRect/>
          </a:stretch>
        </p:blipFill>
        <p:spPr>
          <a:xfrm>
            <a:off x="5445594" y="2846668"/>
            <a:ext cx="6491159" cy="3829785"/>
          </a:xfrm>
          <a:prstGeom prst="rect">
            <a:avLst/>
          </a:prstGeom>
          <a:ln w="19050">
            <a:solidFill>
              <a:srgbClr val="002060"/>
            </a:solidFill>
          </a:ln>
          <a:effectLst/>
        </p:spPr>
      </p:pic>
      <p:sp>
        <p:nvSpPr>
          <p:cNvPr id="2" name="Title 1">
            <a:extLst>
              <a:ext uri="{FF2B5EF4-FFF2-40B4-BE49-F238E27FC236}">
                <a16:creationId xmlns:a16="http://schemas.microsoft.com/office/drawing/2014/main" id="{E8C9D565-2C60-4BCC-B621-5AD6091368C4}"/>
              </a:ext>
            </a:extLst>
          </p:cNvPr>
          <p:cNvSpPr>
            <a:spLocks noGrp="1"/>
          </p:cNvSpPr>
          <p:nvPr>
            <p:ph type="title"/>
          </p:nvPr>
        </p:nvSpPr>
        <p:spPr>
          <a:xfrm>
            <a:off x="838200" y="-1485469"/>
            <a:ext cx="10515600" cy="1325563"/>
          </a:xfrm>
        </p:spPr>
        <p:txBody>
          <a:bodyPr/>
          <a:lstStyle/>
          <a:p>
            <a:r>
              <a:rPr lang="en-US" dirty="0"/>
              <a:t>Where we post funding announcements</a:t>
            </a:r>
          </a:p>
        </p:txBody>
      </p:sp>
    </p:spTree>
    <p:extLst>
      <p:ext uri="{BB962C8B-B14F-4D97-AF65-F5344CB8AC3E}">
        <p14:creationId xmlns:p14="http://schemas.microsoft.com/office/powerpoint/2010/main" val="26252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82D2-0262-4D08-8B01-70D7CF3EEF1F}"/>
              </a:ext>
            </a:extLst>
          </p:cNvPr>
          <p:cNvSpPr>
            <a:spLocks noGrp="1"/>
          </p:cNvSpPr>
          <p:nvPr>
            <p:ph type="title"/>
          </p:nvPr>
        </p:nvSpPr>
        <p:spPr>
          <a:xfrm>
            <a:off x="0" y="1272990"/>
            <a:ext cx="4020018" cy="1400530"/>
          </a:xfrm>
        </p:spPr>
        <p:txBody>
          <a:bodyPr/>
          <a:lstStyle/>
          <a:p>
            <a:pPr algn="ctr"/>
            <a:r>
              <a:rPr lang="en-US" sz="4800" dirty="0">
                <a:solidFill>
                  <a:srgbClr val="92D050"/>
                </a:solidFill>
              </a:rPr>
              <a:t>Grants.gov</a:t>
            </a:r>
          </a:p>
        </p:txBody>
      </p:sp>
      <p:sp>
        <p:nvSpPr>
          <p:cNvPr id="3" name="Content Placeholder 2">
            <a:extLst>
              <a:ext uri="{FF2B5EF4-FFF2-40B4-BE49-F238E27FC236}">
                <a16:creationId xmlns:a16="http://schemas.microsoft.com/office/drawing/2014/main" id="{E1ECE6AC-017D-452E-8589-7EE3A5ABCC21}"/>
              </a:ext>
            </a:extLst>
          </p:cNvPr>
          <p:cNvSpPr>
            <a:spLocks noGrp="1"/>
          </p:cNvSpPr>
          <p:nvPr>
            <p:ph idx="1"/>
          </p:nvPr>
        </p:nvSpPr>
        <p:spPr>
          <a:xfrm>
            <a:off x="262222" y="2350791"/>
            <a:ext cx="4425667" cy="4195481"/>
          </a:xfrm>
        </p:spPr>
        <p:txBody>
          <a:bodyPr>
            <a:normAutofit/>
          </a:bodyPr>
          <a:lstStyle/>
          <a:p>
            <a:r>
              <a:rPr lang="en-US" sz="4000" dirty="0"/>
              <a:t>FOAs for all federal </a:t>
            </a:r>
            <a:br>
              <a:rPr lang="en-US" sz="4000" dirty="0"/>
            </a:br>
            <a:r>
              <a:rPr lang="en-US" sz="4000" dirty="0"/>
              <a:t>grant-making agencies</a:t>
            </a:r>
          </a:p>
        </p:txBody>
      </p:sp>
      <p:pic>
        <p:nvPicPr>
          <p:cNvPr id="4" name="Picture 3" descr="screen shot of search screen at grants.gov">
            <a:extLst>
              <a:ext uri="{FF2B5EF4-FFF2-40B4-BE49-F238E27FC236}">
                <a16:creationId xmlns:a16="http://schemas.microsoft.com/office/drawing/2014/main" id="{1645141E-E1C1-45D8-B7E4-B0A3C3791743}"/>
              </a:ext>
            </a:extLst>
          </p:cNvPr>
          <p:cNvPicPr>
            <a:picLocks noChangeAspect="1"/>
          </p:cNvPicPr>
          <p:nvPr/>
        </p:nvPicPr>
        <p:blipFill>
          <a:blip r:embed="rId3"/>
          <a:stretch>
            <a:fillRect/>
          </a:stretch>
        </p:blipFill>
        <p:spPr>
          <a:xfrm>
            <a:off x="4950111" y="1331259"/>
            <a:ext cx="7110983" cy="4195481"/>
          </a:xfrm>
          <a:prstGeom prst="rect">
            <a:avLst/>
          </a:prstGeom>
          <a:ln w="19050">
            <a:solidFill>
              <a:srgbClr val="002060"/>
            </a:solidFill>
          </a:ln>
          <a:effectLst/>
        </p:spPr>
      </p:pic>
    </p:spTree>
    <p:extLst>
      <p:ext uri="{BB962C8B-B14F-4D97-AF65-F5344CB8AC3E}">
        <p14:creationId xmlns:p14="http://schemas.microsoft.com/office/powerpoint/2010/main" val="2879959868"/>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B6C5-5466-49DE-9A23-E257C4CFE26F}"/>
              </a:ext>
            </a:extLst>
          </p:cNvPr>
          <p:cNvSpPr>
            <a:spLocks noGrp="1"/>
          </p:cNvSpPr>
          <p:nvPr>
            <p:ph type="title"/>
          </p:nvPr>
        </p:nvSpPr>
        <p:spPr>
          <a:xfrm>
            <a:off x="339636" y="452718"/>
            <a:ext cx="9404723" cy="1400530"/>
          </a:xfrm>
        </p:spPr>
        <p:txBody>
          <a:bodyPr/>
          <a:lstStyle/>
          <a:p>
            <a:r>
              <a:rPr lang="en-US" sz="4800" dirty="0">
                <a:solidFill>
                  <a:srgbClr val="92D050"/>
                </a:solidFill>
              </a:rPr>
              <a:t>NIH Guide</a:t>
            </a:r>
          </a:p>
        </p:txBody>
      </p:sp>
      <p:sp>
        <p:nvSpPr>
          <p:cNvPr id="3" name="Content Placeholder 2">
            <a:extLst>
              <a:ext uri="{FF2B5EF4-FFF2-40B4-BE49-F238E27FC236}">
                <a16:creationId xmlns:a16="http://schemas.microsoft.com/office/drawing/2014/main" id="{1998E332-8F87-4F9E-BD38-8E5C5DC263C0}"/>
              </a:ext>
            </a:extLst>
          </p:cNvPr>
          <p:cNvSpPr>
            <a:spLocks noGrp="1"/>
          </p:cNvSpPr>
          <p:nvPr>
            <p:ph idx="1"/>
          </p:nvPr>
        </p:nvSpPr>
        <p:spPr>
          <a:xfrm>
            <a:off x="339636" y="1468848"/>
            <a:ext cx="6254663" cy="4936434"/>
          </a:xfrm>
        </p:spPr>
        <p:txBody>
          <a:bodyPr>
            <a:normAutofit lnSpcReduction="10000"/>
          </a:bodyPr>
          <a:lstStyle/>
          <a:p>
            <a:r>
              <a:rPr lang="en-US" sz="4000" dirty="0"/>
              <a:t>FOAs</a:t>
            </a:r>
          </a:p>
          <a:p>
            <a:r>
              <a:rPr lang="en-US" sz="4000" dirty="0"/>
              <a:t>Notices</a:t>
            </a:r>
          </a:p>
          <a:p>
            <a:pPr lvl="1"/>
            <a:r>
              <a:rPr lang="en-US" sz="3600" dirty="0"/>
              <a:t>Notices of special interest</a:t>
            </a:r>
          </a:p>
          <a:p>
            <a:pPr lvl="1"/>
            <a:r>
              <a:rPr lang="en-US" sz="3600" dirty="0"/>
              <a:t>Policy updates</a:t>
            </a:r>
          </a:p>
          <a:p>
            <a:pPr lvl="1"/>
            <a:r>
              <a:rPr lang="en-US" sz="3600" dirty="0"/>
              <a:t>Changes to FOAs</a:t>
            </a:r>
          </a:p>
          <a:p>
            <a:pPr lvl="1"/>
            <a:r>
              <a:rPr lang="en-US" sz="3600" dirty="0"/>
              <a:t>Webinars and </a:t>
            </a:r>
            <a:br>
              <a:rPr lang="en-US" sz="3600" dirty="0"/>
            </a:br>
            <a:r>
              <a:rPr lang="en-US" sz="3600" dirty="0"/>
              <a:t>training events</a:t>
            </a:r>
          </a:p>
          <a:p>
            <a:pPr marL="0" indent="0">
              <a:buNone/>
            </a:pPr>
            <a:endParaRPr lang="en-US" dirty="0"/>
          </a:p>
        </p:txBody>
      </p:sp>
      <p:pic>
        <p:nvPicPr>
          <p:cNvPr id="4" name="Picture 3" descr="screen shot of search screen for NIH Guide to Grants and Contracts">
            <a:extLst>
              <a:ext uri="{FF2B5EF4-FFF2-40B4-BE49-F238E27FC236}">
                <a16:creationId xmlns:a16="http://schemas.microsoft.com/office/drawing/2014/main" id="{713501CE-AFC1-44B0-BEF0-0285A6A19ED2}"/>
              </a:ext>
            </a:extLst>
          </p:cNvPr>
          <p:cNvPicPr>
            <a:picLocks noChangeAspect="1"/>
          </p:cNvPicPr>
          <p:nvPr/>
        </p:nvPicPr>
        <p:blipFill>
          <a:blip r:embed="rId3"/>
          <a:stretch>
            <a:fillRect/>
          </a:stretch>
        </p:blipFill>
        <p:spPr>
          <a:xfrm>
            <a:off x="5687109" y="1312647"/>
            <a:ext cx="6293982" cy="4232705"/>
          </a:xfrm>
          <a:prstGeom prst="rect">
            <a:avLst/>
          </a:prstGeom>
          <a:ln w="19050">
            <a:solidFill>
              <a:srgbClr val="002060"/>
            </a:solidFill>
          </a:ln>
          <a:effectLst/>
        </p:spPr>
      </p:pic>
    </p:spTree>
    <p:extLst>
      <p:ext uri="{BB962C8B-B14F-4D97-AF65-F5344CB8AC3E}">
        <p14:creationId xmlns:p14="http://schemas.microsoft.com/office/powerpoint/2010/main" val="792822473"/>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03864"/>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F969A9-AA0E-482C-971E-9DBB6118A1B8}"/>
              </a:ext>
            </a:extLst>
          </p:cNvPr>
          <p:cNvSpPr>
            <a:spLocks noGrp="1"/>
          </p:cNvSpPr>
          <p:nvPr>
            <p:ph idx="1"/>
          </p:nvPr>
        </p:nvSpPr>
        <p:spPr/>
        <p:txBody>
          <a:bodyPr/>
          <a:lstStyle/>
          <a:p>
            <a:endParaRPr lang="en-US"/>
          </a:p>
        </p:txBody>
      </p:sp>
      <p:sp>
        <p:nvSpPr>
          <p:cNvPr id="8" name="Title 7">
            <a:extLst>
              <a:ext uri="{FF2B5EF4-FFF2-40B4-BE49-F238E27FC236}">
                <a16:creationId xmlns:a16="http://schemas.microsoft.com/office/drawing/2014/main" id="{5B4808D0-606D-468C-A081-A803A52CEA13}"/>
              </a:ext>
            </a:extLst>
          </p:cNvPr>
          <p:cNvSpPr>
            <a:spLocks noGrp="1"/>
          </p:cNvSpPr>
          <p:nvPr>
            <p:ph type="title"/>
          </p:nvPr>
        </p:nvSpPr>
        <p:spPr>
          <a:xfrm>
            <a:off x="874220" y="-1726724"/>
            <a:ext cx="9404723" cy="1400530"/>
          </a:xfrm>
        </p:spPr>
        <p:txBody>
          <a:bodyPr/>
          <a:lstStyle/>
          <a:p>
            <a:r>
              <a:rPr lang="en-US" dirty="0">
                <a:solidFill>
                  <a:schemeClr val="bg1"/>
                </a:solidFill>
              </a:rPr>
              <a:t>Where to find NIH Guide</a:t>
            </a:r>
          </a:p>
        </p:txBody>
      </p:sp>
      <p:pic>
        <p:nvPicPr>
          <p:cNvPr id="9" name="Picture 8" descr="grants.nih.gov home screen">
            <a:extLst>
              <a:ext uri="{FF2B5EF4-FFF2-40B4-BE49-F238E27FC236}">
                <a16:creationId xmlns:a16="http://schemas.microsoft.com/office/drawing/2014/main" id="{6B25FADB-2CD3-4E27-A369-50E3C687048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9640365"/>
      </p:ext>
    </p:extLst>
  </p:cSld>
  <p:clrMapOvr>
    <a:masterClrMapping/>
  </p:clrMapOvr>
  <p:transition spd="slow" advClick="0" advTm="3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3312-6D8B-4BED-97BE-D4DC91310108}"/>
              </a:ext>
            </a:extLst>
          </p:cNvPr>
          <p:cNvSpPr>
            <a:spLocks noGrp="1"/>
          </p:cNvSpPr>
          <p:nvPr>
            <p:ph type="title"/>
          </p:nvPr>
        </p:nvSpPr>
        <p:spPr>
          <a:xfrm>
            <a:off x="609600" y="-1371600"/>
            <a:ext cx="10919533" cy="1371600"/>
          </a:xfrm>
        </p:spPr>
        <p:txBody>
          <a:bodyPr/>
          <a:lstStyle/>
          <a:p>
            <a:r>
              <a:rPr lang="en-US" dirty="0"/>
              <a:t>NIH Guide Searching </a:t>
            </a:r>
            <a:br>
              <a:rPr lang="en-US" dirty="0"/>
            </a:br>
            <a:endParaRPr lang="en-US" dirty="0"/>
          </a:p>
        </p:txBody>
      </p:sp>
      <p:sp>
        <p:nvSpPr>
          <p:cNvPr id="4" name="Slide Number Placeholder 3">
            <a:extLst>
              <a:ext uri="{FF2B5EF4-FFF2-40B4-BE49-F238E27FC236}">
                <a16:creationId xmlns:a16="http://schemas.microsoft.com/office/drawing/2014/main" id="{5BF7C5C5-1546-4E05-AD1E-493F9CAF72F4}"/>
              </a:ext>
            </a:extLst>
          </p:cNvPr>
          <p:cNvSpPr>
            <a:spLocks noGrp="1"/>
          </p:cNvSpPr>
          <p:nvPr>
            <p:ph type="sldNum" sz="quarter" idx="12"/>
          </p:nvPr>
        </p:nvSpPr>
        <p:spPr/>
        <p:txBody>
          <a:bodyPr/>
          <a:lstStyle/>
          <a:p>
            <a:fld id="{F38DF745-7D3F-47F4-83A3-874385CFAA69}" type="slidenum">
              <a:rPr lang="en-US" smtClean="0"/>
              <a:pPr/>
              <a:t>14</a:t>
            </a:fld>
            <a:endParaRPr lang="en-US"/>
          </a:p>
        </p:txBody>
      </p:sp>
      <p:pic>
        <p:nvPicPr>
          <p:cNvPr id="5" name="Picture 4" descr="NIH Guide search screen">
            <a:extLst>
              <a:ext uri="{FF2B5EF4-FFF2-40B4-BE49-F238E27FC236}">
                <a16:creationId xmlns:a16="http://schemas.microsoft.com/office/drawing/2014/main" id="{D33F466B-E65B-4363-B7FF-FF071674B9B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049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3312-6D8B-4BED-97BE-D4DC91310108}"/>
              </a:ext>
            </a:extLst>
          </p:cNvPr>
          <p:cNvSpPr>
            <a:spLocks noGrp="1"/>
          </p:cNvSpPr>
          <p:nvPr>
            <p:ph type="title"/>
          </p:nvPr>
        </p:nvSpPr>
        <p:spPr>
          <a:xfrm>
            <a:off x="609600" y="-1371600"/>
            <a:ext cx="10919533" cy="1371600"/>
          </a:xfrm>
        </p:spPr>
        <p:txBody>
          <a:bodyPr/>
          <a:lstStyle/>
          <a:p>
            <a:r>
              <a:rPr lang="en-US" dirty="0"/>
              <a:t>NIH Guide Searching </a:t>
            </a:r>
            <a:br>
              <a:rPr lang="en-US" dirty="0"/>
            </a:br>
            <a:endParaRPr lang="en-US" dirty="0"/>
          </a:p>
        </p:txBody>
      </p:sp>
      <p:sp>
        <p:nvSpPr>
          <p:cNvPr id="4" name="Slide Number Placeholder 3">
            <a:extLst>
              <a:ext uri="{FF2B5EF4-FFF2-40B4-BE49-F238E27FC236}">
                <a16:creationId xmlns:a16="http://schemas.microsoft.com/office/drawing/2014/main" id="{5BF7C5C5-1546-4E05-AD1E-493F9CAF72F4}"/>
              </a:ext>
            </a:extLst>
          </p:cNvPr>
          <p:cNvSpPr>
            <a:spLocks noGrp="1"/>
          </p:cNvSpPr>
          <p:nvPr>
            <p:ph type="sldNum" sz="quarter" idx="12"/>
          </p:nvPr>
        </p:nvSpPr>
        <p:spPr/>
        <p:txBody>
          <a:bodyPr/>
          <a:lstStyle/>
          <a:p>
            <a:fld id="{F38DF745-7D3F-47F4-83A3-874385CFAA69}" type="slidenum">
              <a:rPr lang="en-US" smtClean="0"/>
              <a:pPr/>
              <a:t>15</a:t>
            </a:fld>
            <a:endParaRPr lang="en-US"/>
          </a:p>
        </p:txBody>
      </p:sp>
      <p:pic>
        <p:nvPicPr>
          <p:cNvPr id="3" name="Picture 2" descr="NIH Guide search screen showing options to filter items searched by active vs expired and funding opportunities vs notices">
            <a:extLst>
              <a:ext uri="{FF2B5EF4-FFF2-40B4-BE49-F238E27FC236}">
                <a16:creationId xmlns:a16="http://schemas.microsoft.com/office/drawing/2014/main" id="{D943282E-EECB-4994-B1AF-DEE92BB941C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212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3312-6D8B-4BED-97BE-D4DC91310108}"/>
              </a:ext>
            </a:extLst>
          </p:cNvPr>
          <p:cNvSpPr>
            <a:spLocks noGrp="1"/>
          </p:cNvSpPr>
          <p:nvPr>
            <p:ph type="title"/>
          </p:nvPr>
        </p:nvSpPr>
        <p:spPr>
          <a:xfrm>
            <a:off x="609600" y="-1371600"/>
            <a:ext cx="10919533" cy="1371600"/>
          </a:xfrm>
        </p:spPr>
        <p:txBody>
          <a:bodyPr/>
          <a:lstStyle/>
          <a:p>
            <a:r>
              <a:rPr lang="en-US" dirty="0"/>
              <a:t>NIH Guide Searching </a:t>
            </a:r>
            <a:br>
              <a:rPr lang="en-US" dirty="0"/>
            </a:br>
            <a:endParaRPr lang="en-US" dirty="0"/>
          </a:p>
        </p:txBody>
      </p:sp>
      <p:sp>
        <p:nvSpPr>
          <p:cNvPr id="4" name="Slide Number Placeholder 3">
            <a:extLst>
              <a:ext uri="{FF2B5EF4-FFF2-40B4-BE49-F238E27FC236}">
                <a16:creationId xmlns:a16="http://schemas.microsoft.com/office/drawing/2014/main" id="{5BF7C5C5-1546-4E05-AD1E-493F9CAF72F4}"/>
              </a:ext>
            </a:extLst>
          </p:cNvPr>
          <p:cNvSpPr>
            <a:spLocks noGrp="1"/>
          </p:cNvSpPr>
          <p:nvPr>
            <p:ph type="sldNum" sz="quarter" idx="12"/>
          </p:nvPr>
        </p:nvSpPr>
        <p:spPr/>
        <p:txBody>
          <a:bodyPr/>
          <a:lstStyle/>
          <a:p>
            <a:fld id="{F38DF745-7D3F-47F4-83A3-874385CFAA69}" type="slidenum">
              <a:rPr lang="en-US" smtClean="0"/>
              <a:pPr/>
              <a:t>16</a:t>
            </a:fld>
            <a:endParaRPr lang="en-US"/>
          </a:p>
        </p:txBody>
      </p:sp>
      <p:pic>
        <p:nvPicPr>
          <p:cNvPr id="6" name="Picture 5" descr="NIH Guide search results">
            <a:extLst>
              <a:ext uri="{FF2B5EF4-FFF2-40B4-BE49-F238E27FC236}">
                <a16:creationId xmlns:a16="http://schemas.microsoft.com/office/drawing/2014/main" id="{9F6F5301-1425-49AB-B451-AC7DC4E337E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651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EE2B-57CB-4647-AEAE-6AB82732CA61}"/>
              </a:ext>
            </a:extLst>
          </p:cNvPr>
          <p:cNvSpPr>
            <a:spLocks noGrp="1"/>
          </p:cNvSpPr>
          <p:nvPr>
            <p:ph type="title"/>
          </p:nvPr>
        </p:nvSpPr>
        <p:spPr>
          <a:xfrm>
            <a:off x="1103312" y="-1429083"/>
            <a:ext cx="9404723" cy="1400530"/>
          </a:xfrm>
        </p:spPr>
        <p:txBody>
          <a:bodyPr/>
          <a:lstStyle/>
          <a:p>
            <a:r>
              <a:rPr lang="en-US" dirty="0">
                <a:solidFill>
                  <a:schemeClr val="bg1"/>
                </a:solidFill>
              </a:rPr>
              <a:t>Sample Weekly Guide Email</a:t>
            </a:r>
          </a:p>
        </p:txBody>
      </p:sp>
      <p:sp>
        <p:nvSpPr>
          <p:cNvPr id="3" name="Content Placeholder 2">
            <a:extLst>
              <a:ext uri="{FF2B5EF4-FFF2-40B4-BE49-F238E27FC236}">
                <a16:creationId xmlns:a16="http://schemas.microsoft.com/office/drawing/2014/main" id="{218357FA-DD09-4289-A02B-291D418C8FD1}"/>
              </a:ext>
            </a:extLst>
          </p:cNvPr>
          <p:cNvSpPr>
            <a:spLocks noGrp="1"/>
          </p:cNvSpPr>
          <p:nvPr>
            <p:ph idx="1"/>
          </p:nvPr>
        </p:nvSpPr>
        <p:spPr/>
        <p:txBody>
          <a:bodyPr/>
          <a:lstStyle/>
          <a:p>
            <a:endParaRPr lang="en-US"/>
          </a:p>
        </p:txBody>
      </p:sp>
      <p:pic>
        <p:nvPicPr>
          <p:cNvPr id="4" name="Picture 3" descr="Sample weekly listing of NIH Guide postings">
            <a:extLst>
              <a:ext uri="{FF2B5EF4-FFF2-40B4-BE49-F238E27FC236}">
                <a16:creationId xmlns:a16="http://schemas.microsoft.com/office/drawing/2014/main" id="{399B4898-7F5A-4555-84D7-3F86F1FE950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3814690"/>
      </p:ext>
    </p:extLst>
  </p:cSld>
  <p:clrMapOvr>
    <a:masterClrMapping/>
  </p:clrMapOvr>
  <p:transition spd="slow" advClick="0" advTm="3000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B0D4-9428-4B1F-99D5-AFA4C4F4E521}"/>
              </a:ext>
            </a:extLst>
          </p:cNvPr>
          <p:cNvSpPr>
            <a:spLocks noGrp="1"/>
          </p:cNvSpPr>
          <p:nvPr>
            <p:ph type="title"/>
          </p:nvPr>
        </p:nvSpPr>
        <p:spPr>
          <a:xfrm>
            <a:off x="293594" y="1063345"/>
            <a:ext cx="11604812" cy="4731310"/>
          </a:xfrm>
        </p:spPr>
        <p:txBody>
          <a:bodyPr>
            <a:normAutofit/>
          </a:bodyPr>
          <a:lstStyle/>
          <a:p>
            <a:pPr algn="ctr"/>
            <a:r>
              <a:rPr lang="en-US" sz="6000" dirty="0">
                <a:solidFill>
                  <a:schemeClr val="bg1"/>
                </a:solidFill>
              </a:rPr>
              <a:t>Let’s take a closer look at a</a:t>
            </a:r>
            <a:br>
              <a:rPr lang="en-US" sz="6000" dirty="0">
                <a:solidFill>
                  <a:srgbClr val="92D050"/>
                </a:solidFill>
              </a:rPr>
            </a:br>
            <a:r>
              <a:rPr lang="en-US" sz="6000" dirty="0">
                <a:solidFill>
                  <a:srgbClr val="92D050"/>
                </a:solidFill>
              </a:rPr>
              <a:t>Funding Opportunity Announcement</a:t>
            </a:r>
            <a:endParaRPr lang="en-US" sz="6000" dirty="0">
              <a:solidFill>
                <a:schemeClr val="bg1"/>
              </a:solidFill>
            </a:endParaRPr>
          </a:p>
        </p:txBody>
      </p:sp>
    </p:spTree>
    <p:extLst>
      <p:ext uri="{BB962C8B-B14F-4D97-AF65-F5344CB8AC3E}">
        <p14:creationId xmlns:p14="http://schemas.microsoft.com/office/powerpoint/2010/main" val="42144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295834"/>
            <a:ext cx="9404723" cy="1169485"/>
          </a:xfrm>
        </p:spPr>
        <p:txBody>
          <a:bodyPr/>
          <a:lstStyle/>
          <a:p>
            <a:r>
              <a:rPr lang="en-US" dirty="0">
                <a:solidFill>
                  <a:srgbClr val="92D050"/>
                </a:solidFill>
              </a:rPr>
              <a:t>FOA Table of Contents</a:t>
            </a:r>
          </a:p>
        </p:txBody>
      </p:sp>
      <p:sp>
        <p:nvSpPr>
          <p:cNvPr id="3" name="Content Placeholder 2">
            <a:extLst>
              <a:ext uri="{FF2B5EF4-FFF2-40B4-BE49-F238E27FC236}">
                <a16:creationId xmlns:a16="http://schemas.microsoft.com/office/drawing/2014/main" id="{4AD618F4-1038-4468-B689-2BA95E3D8FA3}"/>
              </a:ext>
            </a:extLst>
          </p:cNvPr>
          <p:cNvSpPr>
            <a:spLocks noGrp="1"/>
          </p:cNvSpPr>
          <p:nvPr>
            <p:ph idx="1"/>
          </p:nvPr>
        </p:nvSpPr>
        <p:spPr>
          <a:xfrm>
            <a:off x="609599" y="1237673"/>
            <a:ext cx="11342256" cy="5555536"/>
          </a:xfrm>
        </p:spPr>
        <p:txBody>
          <a:bodyPr>
            <a:normAutofit/>
          </a:bodyPr>
          <a:lstStyle/>
          <a:p>
            <a:pPr marL="0" indent="0">
              <a:buNone/>
            </a:pPr>
            <a:r>
              <a:rPr lang="en-US" sz="4000" dirty="0"/>
              <a:t>Part 1. Overview Information</a:t>
            </a:r>
          </a:p>
          <a:p>
            <a:pPr marL="0" indent="0">
              <a:buNone/>
            </a:pPr>
            <a:r>
              <a:rPr lang="en-US" sz="4000" dirty="0"/>
              <a:t>Part 2. Full Text of the Announcement</a:t>
            </a:r>
          </a:p>
          <a:p>
            <a:pPr marL="0" indent="0">
              <a:buNone/>
            </a:pPr>
            <a:r>
              <a:rPr lang="en-US" dirty="0"/>
              <a:t>	Section I. Funding Opportunity Description</a:t>
            </a:r>
          </a:p>
          <a:p>
            <a:pPr marL="0" indent="0">
              <a:buNone/>
            </a:pPr>
            <a:r>
              <a:rPr lang="en-US" dirty="0"/>
              <a:t>	Section II. Award Information</a:t>
            </a:r>
          </a:p>
          <a:p>
            <a:pPr marL="0" indent="0">
              <a:buNone/>
            </a:pPr>
            <a:r>
              <a:rPr lang="en-US" dirty="0"/>
              <a:t>	Section III. Eligibility Information</a:t>
            </a:r>
          </a:p>
          <a:p>
            <a:pPr marL="0" indent="0">
              <a:buNone/>
            </a:pPr>
            <a:r>
              <a:rPr lang="en-US" dirty="0"/>
              <a:t>	Section IV. Application and Submission Information</a:t>
            </a:r>
          </a:p>
          <a:p>
            <a:pPr marL="0" indent="0">
              <a:buNone/>
            </a:pPr>
            <a:r>
              <a:rPr lang="en-US" dirty="0"/>
              <a:t>	Section V. Application Review Information</a:t>
            </a:r>
          </a:p>
          <a:p>
            <a:pPr marL="0" indent="0">
              <a:buNone/>
            </a:pPr>
            <a:r>
              <a:rPr lang="en-US" dirty="0"/>
              <a:t>	Section VI. Award Administration Information</a:t>
            </a:r>
          </a:p>
          <a:p>
            <a:pPr marL="0" indent="0">
              <a:buNone/>
            </a:pPr>
            <a:r>
              <a:rPr lang="en-US" dirty="0"/>
              <a:t>	Section VII. Agency Contacts</a:t>
            </a:r>
          </a:p>
          <a:p>
            <a:pPr marL="0" indent="0">
              <a:buNone/>
            </a:pPr>
            <a:r>
              <a:rPr lang="en-US" dirty="0"/>
              <a:t>	Section VIII. Other Information</a:t>
            </a:r>
          </a:p>
          <a:p>
            <a:endParaRPr lang="en-US" dirty="0"/>
          </a:p>
        </p:txBody>
      </p:sp>
    </p:spTree>
    <p:extLst>
      <p:ext uri="{BB962C8B-B14F-4D97-AF65-F5344CB8AC3E}">
        <p14:creationId xmlns:p14="http://schemas.microsoft.com/office/powerpoint/2010/main" val="2030144068"/>
      </p:ext>
    </p:extLst>
  </p:cSld>
  <p:clrMapOvr>
    <a:masterClrMapping/>
  </p:clrMapOvr>
  <p:transition spd="slow" advClick="0"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B0D4-9428-4B1F-99D5-AFA4C4F4E521}"/>
              </a:ext>
            </a:extLst>
          </p:cNvPr>
          <p:cNvSpPr>
            <a:spLocks noGrp="1"/>
          </p:cNvSpPr>
          <p:nvPr>
            <p:ph type="title"/>
          </p:nvPr>
        </p:nvSpPr>
        <p:spPr>
          <a:xfrm>
            <a:off x="1376082" y="1063345"/>
            <a:ext cx="9439835" cy="4731310"/>
          </a:xfrm>
        </p:spPr>
        <p:txBody>
          <a:bodyPr>
            <a:normAutofit/>
          </a:bodyPr>
          <a:lstStyle/>
          <a:p>
            <a:pPr algn="ctr"/>
            <a:r>
              <a:rPr lang="en-US" sz="6000" dirty="0">
                <a:solidFill>
                  <a:srgbClr val="92D050"/>
                </a:solidFill>
              </a:rPr>
              <a:t>Funding Opportunity Announcements (FOAs)</a:t>
            </a:r>
            <a:br>
              <a:rPr lang="en-US" sz="6000" dirty="0">
                <a:solidFill>
                  <a:srgbClr val="92D050"/>
                </a:solidFill>
              </a:rPr>
            </a:br>
            <a:r>
              <a:rPr lang="en-US" sz="6000" dirty="0">
                <a:solidFill>
                  <a:schemeClr val="bg1"/>
                </a:solidFill>
              </a:rPr>
              <a:t>are used to advertise grant opportunities.</a:t>
            </a:r>
          </a:p>
        </p:txBody>
      </p:sp>
    </p:spTree>
    <p:extLst>
      <p:ext uri="{BB962C8B-B14F-4D97-AF65-F5344CB8AC3E}">
        <p14:creationId xmlns:p14="http://schemas.microsoft.com/office/powerpoint/2010/main" val="181970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10" name="Picture 9" descr="Sample funding announcement - Part 1 Overview Information showing participating organizations">
            <a:extLst>
              <a:ext uri="{FF2B5EF4-FFF2-40B4-BE49-F238E27FC236}">
                <a16:creationId xmlns:a16="http://schemas.microsoft.com/office/drawing/2014/main" id="{75FC4299-4353-4276-AC2E-CD2A664A7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6573225"/>
      </p:ext>
    </p:extLst>
  </p:cSld>
  <p:clrMapOvr>
    <a:masterClrMapping/>
  </p:clrMapOvr>
  <p:transition spd="slow" advClick="0" advTm="30000">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5" name="Picture 4" descr="Sample funding announcement - showing title, activity code, announcement type and related notices section">
            <a:extLst>
              <a:ext uri="{FF2B5EF4-FFF2-40B4-BE49-F238E27FC236}">
                <a16:creationId xmlns:a16="http://schemas.microsoft.com/office/drawing/2014/main" id="{A4971E32-FFF2-44D2-8FF0-F738F90DE59D}"/>
              </a:ext>
            </a:extLst>
          </p:cNvPr>
          <p:cNvPicPr>
            <a:picLocks noChangeAspect="1"/>
          </p:cNvPicPr>
          <p:nvPr/>
        </p:nvPicPr>
        <p:blipFill>
          <a:blip r:embed="rId3"/>
          <a:stretch>
            <a:fillRect/>
          </a:stretch>
        </p:blipFill>
        <p:spPr>
          <a:xfrm>
            <a:off x="0" y="6110"/>
            <a:ext cx="12192000" cy="6858000"/>
          </a:xfrm>
          <a:prstGeom prst="rect">
            <a:avLst/>
          </a:prstGeom>
        </p:spPr>
      </p:pic>
    </p:spTree>
    <p:extLst>
      <p:ext uri="{BB962C8B-B14F-4D97-AF65-F5344CB8AC3E}">
        <p14:creationId xmlns:p14="http://schemas.microsoft.com/office/powerpoint/2010/main" val="1490169697"/>
      </p:ext>
    </p:extLst>
  </p:cSld>
  <p:clrMapOvr>
    <a:masterClrMapping/>
  </p:clrMapOvr>
  <p:transition spd="slow" advClick="0" advTm="30000">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FOA number, companion funding opportunities, and purpose.">
            <a:extLst>
              <a:ext uri="{FF2B5EF4-FFF2-40B4-BE49-F238E27FC236}">
                <a16:creationId xmlns:a16="http://schemas.microsoft.com/office/drawing/2014/main" id="{4492B78C-78E1-414F-B7E4-49E7FBF869D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773399"/>
      </p:ext>
    </p:extLst>
  </p:cSld>
  <p:clrMapOvr>
    <a:masterClrMapping/>
  </p:clrMapOvr>
  <p:transition spd="slow" advClick="0" advTm="30000">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key dates section.">
            <a:extLst>
              <a:ext uri="{FF2B5EF4-FFF2-40B4-BE49-F238E27FC236}">
                <a16:creationId xmlns:a16="http://schemas.microsoft.com/office/drawing/2014/main" id="{68A678AD-AF0C-4326-94DC-D9B262DA535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4746667"/>
      </p:ext>
    </p:extLst>
  </p:cSld>
  <p:clrMapOvr>
    <a:masterClrMapping/>
  </p:clrMapOvr>
  <p:transition spd="slow" advClick="0" advTm="30000">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available submission options.">
            <a:extLst>
              <a:ext uri="{FF2B5EF4-FFF2-40B4-BE49-F238E27FC236}">
                <a16:creationId xmlns:a16="http://schemas.microsoft.com/office/drawing/2014/main" id="{9F9E8B83-F589-48F9-9D63-DD40AB84479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6164574"/>
      </p:ext>
    </p:extLst>
  </p:cSld>
  <p:clrMapOvr>
    <a:masterClrMapping/>
  </p:clrMapOvr>
  <p:transition spd="slow" advClick="0" advTm="30000">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funding opportunity description.">
            <a:extLst>
              <a:ext uri="{FF2B5EF4-FFF2-40B4-BE49-F238E27FC236}">
                <a16:creationId xmlns:a16="http://schemas.microsoft.com/office/drawing/2014/main" id="{FB519540-A4F0-40C7-9E87-AF48354454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0400944"/>
      </p:ext>
    </p:extLst>
  </p:cSld>
  <p:clrMapOvr>
    <a:masterClrMapping/>
  </p:clrMapOvr>
  <p:transition spd="slow" advClick="0" advTm="30000">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funding instrument, application types allowed, and other award information.">
            <a:extLst>
              <a:ext uri="{FF2B5EF4-FFF2-40B4-BE49-F238E27FC236}">
                <a16:creationId xmlns:a16="http://schemas.microsoft.com/office/drawing/2014/main" id="{81A330D8-64C8-415C-A7E9-39BEDC78696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6970745"/>
      </p:ext>
    </p:extLst>
  </p:cSld>
  <p:clrMapOvr>
    <a:masterClrMapping/>
  </p:clrMapOvr>
  <p:transition spd="slow" advClick="0" advTm="30000">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eligibility information.">
            <a:extLst>
              <a:ext uri="{FF2B5EF4-FFF2-40B4-BE49-F238E27FC236}">
                <a16:creationId xmlns:a16="http://schemas.microsoft.com/office/drawing/2014/main" id="{7EE5145C-779C-4141-B5DD-BD1BB59048E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6201253"/>
      </p:ext>
    </p:extLst>
  </p:cSld>
  <p:clrMapOvr>
    <a:masterClrMapping/>
  </p:clrMapOvr>
  <p:transition spd="slow" advClick="0" advTm="30000">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4" name="Picture 3" descr="Sample funding announcement showing foreign eligibility.">
            <a:extLst>
              <a:ext uri="{FF2B5EF4-FFF2-40B4-BE49-F238E27FC236}">
                <a16:creationId xmlns:a16="http://schemas.microsoft.com/office/drawing/2014/main" id="{94A5419D-8B10-43D3-8D77-27010899C99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1306306"/>
      </p:ext>
    </p:extLst>
  </p:cSld>
  <p:clrMapOvr>
    <a:masterClrMapping/>
  </p:clrMapOvr>
  <p:transition spd="slow" advClick="0" advTm="30000">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PI eligibility information.">
            <a:extLst>
              <a:ext uri="{FF2B5EF4-FFF2-40B4-BE49-F238E27FC236}">
                <a16:creationId xmlns:a16="http://schemas.microsoft.com/office/drawing/2014/main" id="{F499E6A1-9319-41C9-8CE5-AF98286B04C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5939915"/>
      </p:ext>
    </p:extLst>
  </p:cSld>
  <p:clrMapOvr>
    <a:masterClrMapping/>
  </p:clrMapOvr>
  <p:transition spd="slow" advClick="0" advTm="300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1277470" y="726141"/>
            <a:ext cx="9735101" cy="5093702"/>
          </a:xfrm>
          <a:prstGeom prst="rect">
            <a:avLst/>
          </a:prstGeom>
          <a:noFill/>
        </p:spPr>
        <p:txBody>
          <a:bodyPr wrap="none" rtlCol="0">
            <a:spAutoFit/>
          </a:bodyPr>
          <a:lstStyle/>
          <a:p>
            <a:r>
              <a:rPr lang="en-US" sz="5400" dirty="0">
                <a:solidFill>
                  <a:srgbClr val="92D050"/>
                </a:solidFill>
              </a:rPr>
              <a:t>FOA types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Requests for applications (RFAs)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Parent Announcements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Program Announcements (PAs)</a:t>
            </a:r>
          </a:p>
          <a:p>
            <a:pPr marL="285750" indent="-285750">
              <a:buFont typeface="Arial" panose="020B0604020202020204" pitchFamily="34" charset="0"/>
              <a:buChar char="•"/>
            </a:pPr>
            <a:endParaRPr lang="en-US" sz="4800" dirty="0">
              <a:solidFill>
                <a:schemeClr val="bg1"/>
              </a:solidFill>
            </a:endParaRPr>
          </a:p>
          <a:p>
            <a:r>
              <a:rPr lang="en-US" sz="5400" dirty="0">
                <a:solidFill>
                  <a:srgbClr val="92D050"/>
                </a:solidFill>
              </a:rPr>
              <a:t>Notices of Special Interest (NOSIs)</a:t>
            </a:r>
          </a:p>
        </p:txBody>
      </p:sp>
      <p:sp>
        <p:nvSpPr>
          <p:cNvPr id="2" name="Title 1">
            <a:extLst>
              <a:ext uri="{FF2B5EF4-FFF2-40B4-BE49-F238E27FC236}">
                <a16:creationId xmlns:a16="http://schemas.microsoft.com/office/drawing/2014/main" id="{0CCEBE52-CCC5-4611-BF6A-0514D97621B6}"/>
              </a:ext>
            </a:extLst>
          </p:cNvPr>
          <p:cNvSpPr>
            <a:spLocks noGrp="1"/>
          </p:cNvSpPr>
          <p:nvPr>
            <p:ph type="title"/>
          </p:nvPr>
        </p:nvSpPr>
        <p:spPr>
          <a:xfrm>
            <a:off x="887220" y="-1325563"/>
            <a:ext cx="10515600" cy="1325563"/>
          </a:xfrm>
        </p:spPr>
        <p:txBody>
          <a:bodyPr/>
          <a:lstStyle/>
          <a:p>
            <a:r>
              <a:rPr lang="en-US" dirty="0"/>
              <a:t>FOA types</a:t>
            </a:r>
          </a:p>
        </p:txBody>
      </p:sp>
    </p:spTree>
    <p:extLst>
      <p:ext uri="{BB962C8B-B14F-4D97-AF65-F5344CB8AC3E}">
        <p14:creationId xmlns:p14="http://schemas.microsoft.com/office/powerpoint/2010/main" val="3434196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application and submission information.">
            <a:extLst>
              <a:ext uri="{FF2B5EF4-FFF2-40B4-BE49-F238E27FC236}">
                <a16:creationId xmlns:a16="http://schemas.microsoft.com/office/drawing/2014/main" id="{8B90628E-F8A3-4539-A782-B4A6F9DD9C2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4727249"/>
      </p:ext>
    </p:extLst>
  </p:cSld>
  <p:clrMapOvr>
    <a:masterClrMapping/>
  </p:clrMapOvr>
  <p:transition spd="slow" advClick="0" advTm="30000">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reminders to submit early.">
            <a:extLst>
              <a:ext uri="{FF2B5EF4-FFF2-40B4-BE49-F238E27FC236}">
                <a16:creationId xmlns:a16="http://schemas.microsoft.com/office/drawing/2014/main" id="{6BB979D4-483A-4AE6-8EE7-C9F657A62B0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2135572"/>
      </p:ext>
    </p:extLst>
  </p:cSld>
  <p:clrMapOvr>
    <a:masterClrMapping/>
  </p:clrMapOvr>
  <p:transition spd="slow" advClick="0" advTm="30000">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links to submission policies.">
            <a:extLst>
              <a:ext uri="{FF2B5EF4-FFF2-40B4-BE49-F238E27FC236}">
                <a16:creationId xmlns:a16="http://schemas.microsoft.com/office/drawing/2014/main" id="{12F523EF-BD3E-4FE0-9A83-8C2E00AD2FC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2125091"/>
      </p:ext>
    </p:extLst>
  </p:cSld>
  <p:clrMapOvr>
    <a:masterClrMapping/>
  </p:clrMapOvr>
  <p:transition spd="slow" advClick="0" advTm="30000">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application review information.">
            <a:extLst>
              <a:ext uri="{FF2B5EF4-FFF2-40B4-BE49-F238E27FC236}">
                <a16:creationId xmlns:a16="http://schemas.microsoft.com/office/drawing/2014/main" id="{0DF9A4AB-5FD7-485C-BC86-697131D85DC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5992114"/>
      </p:ext>
    </p:extLst>
  </p:cSld>
  <p:clrMapOvr>
    <a:masterClrMapping/>
  </p:clrMapOvr>
  <p:transition spd="slow" advClick="0" advTm="30000">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review selection process information.">
            <a:extLst>
              <a:ext uri="{FF2B5EF4-FFF2-40B4-BE49-F238E27FC236}">
                <a16:creationId xmlns:a16="http://schemas.microsoft.com/office/drawing/2014/main" id="{EF4E1D7D-359D-449E-BCC9-E9B497AAD6D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3746701"/>
      </p:ext>
    </p:extLst>
  </p:cSld>
  <p:clrMapOvr>
    <a:masterClrMapping/>
  </p:clrMapOvr>
  <p:transition spd="slow" advClick="0" advTm="30000">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post-award reporting requirements.">
            <a:extLst>
              <a:ext uri="{FF2B5EF4-FFF2-40B4-BE49-F238E27FC236}">
                <a16:creationId xmlns:a16="http://schemas.microsoft.com/office/drawing/2014/main" id="{22EA593F-3147-4029-9015-26AB6F858DC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7806104"/>
      </p:ext>
    </p:extLst>
  </p:cSld>
  <p:clrMapOvr>
    <a:masterClrMapping/>
  </p:clrMapOvr>
  <p:transition spd="slow" advClick="0" advTm="30000">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D2E-FF38-4703-9F57-90F63D1B2F86}"/>
              </a:ext>
            </a:extLst>
          </p:cNvPr>
          <p:cNvSpPr>
            <a:spLocks noGrp="1"/>
          </p:cNvSpPr>
          <p:nvPr>
            <p:ph type="title"/>
          </p:nvPr>
        </p:nvSpPr>
        <p:spPr>
          <a:xfrm>
            <a:off x="580008" y="64790"/>
            <a:ext cx="11168647" cy="1400530"/>
          </a:xfrm>
        </p:spPr>
        <p:txBody>
          <a:bodyPr/>
          <a:lstStyle/>
          <a:p>
            <a:r>
              <a:rPr lang="en-US" dirty="0">
                <a:solidFill>
                  <a:srgbClr val="92D050"/>
                </a:solidFill>
              </a:rPr>
              <a:t>Sample FOA (Parent R01, CT not allowed</a:t>
            </a:r>
          </a:p>
        </p:txBody>
      </p:sp>
      <p:pic>
        <p:nvPicPr>
          <p:cNvPr id="3" name="Picture 2" descr="Sample funding announcement showing agency contacts.">
            <a:extLst>
              <a:ext uri="{FF2B5EF4-FFF2-40B4-BE49-F238E27FC236}">
                <a16:creationId xmlns:a16="http://schemas.microsoft.com/office/drawing/2014/main" id="{5D553136-F359-4ED4-AB4E-BB2EA15686A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5791134"/>
      </p:ext>
    </p:extLst>
  </p:cSld>
  <p:clrMapOvr>
    <a:masterClrMapping/>
  </p:clrMapOvr>
  <p:transition spd="slow" advClick="0" advTm="30000">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D69498-02DF-45DF-A6EA-98A1DB706E04}"/>
              </a:ext>
            </a:extLst>
          </p:cNvPr>
          <p:cNvSpPr>
            <a:spLocks noGrp="1"/>
          </p:cNvSpPr>
          <p:nvPr>
            <p:ph type="title"/>
          </p:nvPr>
        </p:nvSpPr>
        <p:spPr>
          <a:xfrm>
            <a:off x="293594" y="1063345"/>
            <a:ext cx="11604812" cy="4731310"/>
          </a:xfrm>
        </p:spPr>
        <p:txBody>
          <a:bodyPr>
            <a:normAutofit/>
          </a:bodyPr>
          <a:lstStyle/>
          <a:p>
            <a:pPr algn="ctr"/>
            <a:r>
              <a:rPr lang="en-US" sz="6000" dirty="0">
                <a:solidFill>
                  <a:schemeClr val="bg1"/>
                </a:solidFill>
              </a:rPr>
              <a:t>Check out the </a:t>
            </a:r>
            <a:br>
              <a:rPr lang="en-US" sz="6000" dirty="0">
                <a:solidFill>
                  <a:schemeClr val="bg1"/>
                </a:solidFill>
              </a:rPr>
            </a:br>
            <a:r>
              <a:rPr lang="en-US" sz="8800" dirty="0">
                <a:solidFill>
                  <a:srgbClr val="92D050"/>
                </a:solidFill>
              </a:rPr>
              <a:t>grants.nih.gov </a:t>
            </a:r>
            <a:br>
              <a:rPr lang="en-US" sz="6000" dirty="0">
                <a:solidFill>
                  <a:srgbClr val="92D050"/>
                </a:solidFill>
              </a:rPr>
            </a:br>
            <a:r>
              <a:rPr lang="en-US" sz="6000" dirty="0">
                <a:solidFill>
                  <a:schemeClr val="bg1"/>
                </a:solidFill>
              </a:rPr>
              <a:t>site for additional information.</a:t>
            </a:r>
          </a:p>
        </p:txBody>
      </p:sp>
    </p:spTree>
    <p:extLst>
      <p:ext uri="{BB962C8B-B14F-4D97-AF65-F5344CB8AC3E}">
        <p14:creationId xmlns:p14="http://schemas.microsoft.com/office/powerpoint/2010/main" val="216451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1277470" y="1290915"/>
            <a:ext cx="9205790" cy="4262705"/>
          </a:xfrm>
          <a:prstGeom prst="rect">
            <a:avLst/>
          </a:prstGeom>
          <a:noFill/>
        </p:spPr>
        <p:txBody>
          <a:bodyPr wrap="none" rtlCol="0">
            <a:spAutoFit/>
          </a:bodyPr>
          <a:lstStyle/>
          <a:p>
            <a:r>
              <a:rPr lang="en-US" sz="5400" dirty="0">
                <a:solidFill>
                  <a:srgbClr val="92D050"/>
                </a:solidFill>
              </a:rPr>
              <a:t>Requests for Applications (RFAs)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Narrowly defined scope</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Set-aside funds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Often a single receipt date</a:t>
            </a:r>
          </a:p>
          <a:p>
            <a:endParaRPr lang="en-US" sz="4800" dirty="0">
              <a:solidFill>
                <a:schemeClr val="bg1"/>
              </a:solidFill>
            </a:endParaRPr>
          </a:p>
        </p:txBody>
      </p:sp>
      <p:sp>
        <p:nvSpPr>
          <p:cNvPr id="2" name="Title 1">
            <a:extLst>
              <a:ext uri="{FF2B5EF4-FFF2-40B4-BE49-F238E27FC236}">
                <a16:creationId xmlns:a16="http://schemas.microsoft.com/office/drawing/2014/main" id="{BC8E6E72-4806-4CBA-AD4D-24478062B133}"/>
              </a:ext>
            </a:extLst>
          </p:cNvPr>
          <p:cNvSpPr>
            <a:spLocks noGrp="1"/>
          </p:cNvSpPr>
          <p:nvPr>
            <p:ph type="title"/>
          </p:nvPr>
        </p:nvSpPr>
        <p:spPr>
          <a:xfrm>
            <a:off x="838200" y="-1325563"/>
            <a:ext cx="10515600" cy="1325563"/>
          </a:xfrm>
        </p:spPr>
        <p:txBody>
          <a:bodyPr/>
          <a:lstStyle/>
          <a:p>
            <a:r>
              <a:rPr lang="en-US" dirty="0"/>
              <a:t>Requests for Applications</a:t>
            </a:r>
          </a:p>
        </p:txBody>
      </p:sp>
    </p:spTree>
    <p:extLst>
      <p:ext uri="{BB962C8B-B14F-4D97-AF65-F5344CB8AC3E}">
        <p14:creationId xmlns:p14="http://schemas.microsoft.com/office/powerpoint/2010/main" val="208806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1277470" y="470648"/>
            <a:ext cx="10394577" cy="5868273"/>
          </a:xfrm>
          <a:prstGeom prst="rect">
            <a:avLst/>
          </a:prstGeom>
          <a:noFill/>
        </p:spPr>
        <p:txBody>
          <a:bodyPr wrap="square" rtlCol="0">
            <a:spAutoFit/>
          </a:bodyPr>
          <a:lstStyle/>
          <a:p>
            <a:r>
              <a:rPr lang="en-US" sz="5400" dirty="0">
                <a:solidFill>
                  <a:srgbClr val="92D050"/>
                </a:solidFill>
              </a:rPr>
              <a:t>Parent Announcements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Many NIH institutes and centers (ICs) participate</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For “investigator initiated” or “unsolicited” research</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No area of research specified </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Use standard due dates</a:t>
            </a:r>
          </a:p>
        </p:txBody>
      </p:sp>
      <p:sp>
        <p:nvSpPr>
          <p:cNvPr id="2" name="Title 1">
            <a:extLst>
              <a:ext uri="{FF2B5EF4-FFF2-40B4-BE49-F238E27FC236}">
                <a16:creationId xmlns:a16="http://schemas.microsoft.com/office/drawing/2014/main" id="{1248EE25-8E3A-4238-887F-A95EEC4F05D9}"/>
              </a:ext>
            </a:extLst>
          </p:cNvPr>
          <p:cNvSpPr>
            <a:spLocks noGrp="1"/>
          </p:cNvSpPr>
          <p:nvPr>
            <p:ph type="title"/>
          </p:nvPr>
        </p:nvSpPr>
        <p:spPr>
          <a:xfrm>
            <a:off x="838200" y="-1325563"/>
            <a:ext cx="10515600" cy="1325563"/>
          </a:xfrm>
        </p:spPr>
        <p:txBody>
          <a:bodyPr/>
          <a:lstStyle/>
          <a:p>
            <a:r>
              <a:rPr lang="en-US" dirty="0"/>
              <a:t>Parent Announcements</a:t>
            </a:r>
          </a:p>
        </p:txBody>
      </p:sp>
    </p:spTree>
    <p:extLst>
      <p:ext uri="{BB962C8B-B14F-4D97-AF65-F5344CB8AC3E}">
        <p14:creationId xmlns:p14="http://schemas.microsoft.com/office/powerpoint/2010/main" val="397069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1277470" y="470648"/>
            <a:ext cx="10394577"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92D050"/>
                </a:solidFill>
                <a:effectLst/>
                <a:uLnTx/>
                <a:uFillTx/>
                <a:latin typeface="Calibri" panose="020F0502020204030204"/>
                <a:ea typeface="+mn-ea"/>
                <a:cs typeface="+mn-cs"/>
              </a:rPr>
              <a:t>Parent Announcements for …</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rPr>
              <a:t>Research</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rPr>
              <a:t>Fellowship</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rPr>
              <a:t>Career Development</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rPr>
              <a:t>Training</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rPr>
              <a:t>Administrative Supplements</a:t>
            </a: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n-ea"/>
                <a:cs typeface="+mn-cs"/>
              </a:rPr>
              <a:t>Post-award administrative actions</a:t>
            </a:r>
          </a:p>
        </p:txBody>
      </p:sp>
      <p:sp>
        <p:nvSpPr>
          <p:cNvPr id="2" name="Title 1">
            <a:extLst>
              <a:ext uri="{FF2B5EF4-FFF2-40B4-BE49-F238E27FC236}">
                <a16:creationId xmlns:a16="http://schemas.microsoft.com/office/drawing/2014/main" id="{34DCCA6C-8B42-4EBB-830E-D206549A2D8F}"/>
              </a:ext>
            </a:extLst>
          </p:cNvPr>
          <p:cNvSpPr>
            <a:spLocks noGrp="1"/>
          </p:cNvSpPr>
          <p:nvPr>
            <p:ph type="title"/>
          </p:nvPr>
        </p:nvSpPr>
        <p:spPr>
          <a:xfrm>
            <a:off x="838200" y="-1325563"/>
            <a:ext cx="10833847" cy="1325563"/>
          </a:xfrm>
        </p:spPr>
        <p:txBody>
          <a:bodyPr/>
          <a:lstStyle/>
          <a:p>
            <a:r>
              <a:rPr lang="en-US" dirty="0"/>
              <a:t>Flavors of Parent Announcements</a:t>
            </a:r>
          </a:p>
        </p:txBody>
      </p:sp>
    </p:spTree>
    <p:extLst>
      <p:ext uri="{BB962C8B-B14F-4D97-AF65-F5344CB8AC3E}">
        <p14:creationId xmlns:p14="http://schemas.microsoft.com/office/powerpoint/2010/main" val="281390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898711" y="2212362"/>
            <a:ext cx="1039457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Clinical trial-specific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92D050"/>
                </a:solidFill>
                <a:effectLst/>
                <a:uLnTx/>
                <a:uFillTx/>
                <a:latin typeface="Calibri" panose="020F0502020204030204"/>
                <a:ea typeface="+mn-ea"/>
                <a:cs typeface="+mn-cs"/>
              </a:rPr>
              <a:t>Parent Announcements. </a:t>
            </a:r>
            <a:endParaRPr kumimoji="0" lang="en-US" sz="5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C0DD32A1-895C-476E-898D-4458202B603F}"/>
              </a:ext>
            </a:extLst>
          </p:cNvPr>
          <p:cNvSpPr>
            <a:spLocks noGrp="1"/>
          </p:cNvSpPr>
          <p:nvPr>
            <p:ph type="title"/>
          </p:nvPr>
        </p:nvSpPr>
        <p:spPr>
          <a:xfrm>
            <a:off x="898711" y="-1325563"/>
            <a:ext cx="10515600" cy="1325563"/>
          </a:xfrm>
        </p:spPr>
        <p:txBody>
          <a:bodyPr/>
          <a:lstStyle/>
          <a:p>
            <a:r>
              <a:rPr lang="en-US" dirty="0"/>
              <a:t>Clinical Trial Specific Parent Announcements</a:t>
            </a:r>
          </a:p>
        </p:txBody>
      </p:sp>
    </p:spTree>
    <p:extLst>
      <p:ext uri="{BB962C8B-B14F-4D97-AF65-F5344CB8AC3E}">
        <p14:creationId xmlns:p14="http://schemas.microsoft.com/office/powerpoint/2010/main" val="374763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614595" y="363072"/>
            <a:ext cx="11527435" cy="6001643"/>
          </a:xfrm>
          <a:prstGeom prst="rect">
            <a:avLst/>
          </a:prstGeom>
          <a:noFill/>
        </p:spPr>
        <p:txBody>
          <a:bodyPr wrap="square" rtlCol="0">
            <a:spAutoFit/>
          </a:bodyPr>
          <a:lstStyle/>
          <a:p>
            <a:r>
              <a:rPr lang="en-US" sz="5400" dirty="0">
                <a:solidFill>
                  <a:srgbClr val="92D050"/>
                </a:solidFill>
              </a:rPr>
              <a:t>Program Announcements (PAs)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Highlights areas of focus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Usually ongoing (3 </a:t>
            </a:r>
            <a:r>
              <a:rPr lang="en-US" sz="4800" dirty="0" err="1">
                <a:solidFill>
                  <a:schemeClr val="bg1"/>
                </a:solidFill>
                <a:latin typeface="+mj-lt"/>
                <a:ea typeface="+mj-ea"/>
                <a:cs typeface="+mj-cs"/>
              </a:rPr>
              <a:t>yrs</a:t>
            </a:r>
            <a:r>
              <a:rPr lang="en-US" sz="4800" dirty="0">
                <a:solidFill>
                  <a:schemeClr val="bg1"/>
                </a:solidFill>
                <a:latin typeface="+mj-lt"/>
                <a:ea typeface="+mj-ea"/>
                <a:cs typeface="+mj-cs"/>
              </a:rPr>
              <a:t>)</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Use standard receipt dates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Special types</a:t>
            </a:r>
          </a:p>
          <a:p>
            <a:pPr marL="1143000" lvl="1" indent="-685800" defTabSz="457200">
              <a:spcBef>
                <a:spcPts val="1000"/>
              </a:spcBef>
              <a:buClr>
                <a:schemeClr val="accent1"/>
              </a:buClr>
              <a:buSzPct val="80000"/>
              <a:buFont typeface="Wingdings" panose="05000000000000000000" pitchFamily="2" charset="2"/>
              <a:buChar char="Ø"/>
            </a:pPr>
            <a:r>
              <a:rPr lang="en-US" sz="4400" dirty="0">
                <a:solidFill>
                  <a:schemeClr val="bg1"/>
                </a:solidFill>
                <a:latin typeface="+mj-lt"/>
                <a:ea typeface="+mj-ea"/>
                <a:cs typeface="+mj-cs"/>
              </a:rPr>
              <a:t>PAR – PA with special receipt/referral/review</a:t>
            </a:r>
          </a:p>
          <a:p>
            <a:pPr marL="1143000" lvl="1" indent="-685800" defTabSz="457200">
              <a:spcBef>
                <a:spcPts val="1000"/>
              </a:spcBef>
              <a:buClr>
                <a:schemeClr val="accent1"/>
              </a:buClr>
              <a:buSzPct val="80000"/>
              <a:buFont typeface="Wingdings" panose="05000000000000000000" pitchFamily="2" charset="2"/>
              <a:buChar char="Ø"/>
            </a:pPr>
            <a:r>
              <a:rPr lang="en-US" sz="4400" dirty="0">
                <a:solidFill>
                  <a:schemeClr val="bg1"/>
                </a:solidFill>
                <a:latin typeface="+mj-lt"/>
                <a:ea typeface="+mj-ea"/>
                <a:cs typeface="+mj-cs"/>
              </a:rPr>
              <a:t>PAS – PA with set-aside funds</a:t>
            </a:r>
          </a:p>
        </p:txBody>
      </p:sp>
      <p:sp>
        <p:nvSpPr>
          <p:cNvPr id="2" name="Title 1">
            <a:extLst>
              <a:ext uri="{FF2B5EF4-FFF2-40B4-BE49-F238E27FC236}">
                <a16:creationId xmlns:a16="http://schemas.microsoft.com/office/drawing/2014/main" id="{2D365DB0-42F4-4873-A117-527C2FB3AB94}"/>
              </a:ext>
            </a:extLst>
          </p:cNvPr>
          <p:cNvSpPr>
            <a:spLocks noGrp="1"/>
          </p:cNvSpPr>
          <p:nvPr>
            <p:ph type="title"/>
          </p:nvPr>
        </p:nvSpPr>
        <p:spPr>
          <a:xfrm>
            <a:off x="838200" y="-1659618"/>
            <a:ext cx="10515600" cy="1325563"/>
          </a:xfrm>
        </p:spPr>
        <p:txBody>
          <a:bodyPr/>
          <a:lstStyle/>
          <a:p>
            <a:r>
              <a:rPr lang="en-US" dirty="0"/>
              <a:t>Program Announcements</a:t>
            </a:r>
          </a:p>
        </p:txBody>
      </p:sp>
    </p:spTree>
    <p:extLst>
      <p:ext uri="{BB962C8B-B14F-4D97-AF65-F5344CB8AC3E}">
        <p14:creationId xmlns:p14="http://schemas.microsoft.com/office/powerpoint/2010/main" val="249994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8C840-FA77-45F1-9B18-FB93EDC985CD}"/>
              </a:ext>
            </a:extLst>
          </p:cNvPr>
          <p:cNvSpPr txBox="1"/>
          <p:nvPr/>
        </p:nvSpPr>
        <p:spPr>
          <a:xfrm>
            <a:off x="1277470" y="927846"/>
            <a:ext cx="10394577" cy="5001369"/>
          </a:xfrm>
          <a:prstGeom prst="rect">
            <a:avLst/>
          </a:prstGeom>
          <a:noFill/>
        </p:spPr>
        <p:txBody>
          <a:bodyPr wrap="square" rtlCol="0">
            <a:spAutoFit/>
          </a:bodyPr>
          <a:lstStyle/>
          <a:p>
            <a:r>
              <a:rPr lang="en-US" sz="5400" dirty="0">
                <a:solidFill>
                  <a:srgbClr val="92D050"/>
                </a:solidFill>
              </a:rPr>
              <a:t>Notices of Special Interest (NOSIs)</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Highlight areas of scientific interest</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Designate existing FOAs to use for application submission</a:t>
            </a:r>
          </a:p>
          <a:p>
            <a:pPr marL="342900" indent="-342900" defTabSz="457200">
              <a:spcBef>
                <a:spcPts val="1000"/>
              </a:spcBef>
              <a:buClr>
                <a:schemeClr val="accent1"/>
              </a:buClr>
              <a:buSzPct val="80000"/>
              <a:buFont typeface="Wingdings 3" charset="2"/>
              <a:buChar char=""/>
            </a:pPr>
            <a:r>
              <a:rPr lang="en-US" sz="4800" dirty="0">
                <a:solidFill>
                  <a:schemeClr val="bg1"/>
                </a:solidFill>
                <a:latin typeface="+mj-lt"/>
                <a:ea typeface="+mj-ea"/>
                <a:cs typeface="+mj-cs"/>
              </a:rPr>
              <a:t>Increasingly used instead of program announcements</a:t>
            </a:r>
          </a:p>
        </p:txBody>
      </p:sp>
      <p:sp>
        <p:nvSpPr>
          <p:cNvPr id="2" name="Title 1">
            <a:extLst>
              <a:ext uri="{FF2B5EF4-FFF2-40B4-BE49-F238E27FC236}">
                <a16:creationId xmlns:a16="http://schemas.microsoft.com/office/drawing/2014/main" id="{C4C7ED20-7ADC-400D-A454-39A83032741B}"/>
              </a:ext>
            </a:extLst>
          </p:cNvPr>
          <p:cNvSpPr>
            <a:spLocks noGrp="1"/>
          </p:cNvSpPr>
          <p:nvPr>
            <p:ph type="title"/>
          </p:nvPr>
        </p:nvSpPr>
        <p:spPr>
          <a:xfrm>
            <a:off x="838200" y="-1325563"/>
            <a:ext cx="10515600" cy="1325563"/>
          </a:xfrm>
        </p:spPr>
        <p:txBody>
          <a:bodyPr/>
          <a:lstStyle/>
          <a:p>
            <a:r>
              <a:rPr lang="en-US" dirty="0"/>
              <a:t>Notices of Special Interest</a:t>
            </a:r>
          </a:p>
        </p:txBody>
      </p:sp>
    </p:spTree>
    <p:extLst>
      <p:ext uri="{BB962C8B-B14F-4D97-AF65-F5344CB8AC3E}">
        <p14:creationId xmlns:p14="http://schemas.microsoft.com/office/powerpoint/2010/main" val="24043090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TotalTime>
  <Words>2703</Words>
  <Application>Microsoft Office PowerPoint</Application>
  <PresentationFormat>Widescreen</PresentationFormat>
  <Paragraphs>239</Paragraphs>
  <Slides>37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Century Gothic</vt:lpstr>
      <vt:lpstr>Wingdings</vt:lpstr>
      <vt:lpstr>Wingdings 3</vt:lpstr>
      <vt:lpstr>Office Theme</vt:lpstr>
      <vt:lpstr>Ion</vt:lpstr>
      <vt:lpstr>Finding and Understanding Funding Opportunity Announcements (FOAs)</vt:lpstr>
      <vt:lpstr>Funding Opportunity Announcements (FOAs) are used to advertise grant opportunities.</vt:lpstr>
      <vt:lpstr>FOA types</vt:lpstr>
      <vt:lpstr>Requests for Applications</vt:lpstr>
      <vt:lpstr>Parent Announcements</vt:lpstr>
      <vt:lpstr>Flavors of Parent Announcements</vt:lpstr>
      <vt:lpstr>Clinical Trial Specific Parent Announcements</vt:lpstr>
      <vt:lpstr>Program Announcements</vt:lpstr>
      <vt:lpstr>Notices of Special Interest</vt:lpstr>
      <vt:lpstr>Where we post funding announcements</vt:lpstr>
      <vt:lpstr>Grants.gov</vt:lpstr>
      <vt:lpstr>NIH Guide</vt:lpstr>
      <vt:lpstr>Where to find NIH Guide</vt:lpstr>
      <vt:lpstr>NIH Guide Searching  </vt:lpstr>
      <vt:lpstr>NIH Guide Searching  </vt:lpstr>
      <vt:lpstr>NIH Guide Searching  </vt:lpstr>
      <vt:lpstr>Sample Weekly Guide Email</vt:lpstr>
      <vt:lpstr>Let’s take a closer look at a Funding Opportunity Announcement</vt:lpstr>
      <vt:lpstr>FOA Table of Contents</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Sample FOA (Parent R01, CT not allowed</vt:lpstr>
      <vt:lpstr>Check out the  grants.nih.gov  site 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and Understanding Funding Opportunity Announcements (FOAs)</dc:title>
  <dc:creator>Cummins, Sheri (NIH/OD) [E]</dc:creator>
  <cp:lastModifiedBy>Cummins, Sheri (NIH/OD) [E]</cp:lastModifiedBy>
  <cp:revision>77</cp:revision>
  <dcterms:created xsi:type="dcterms:W3CDTF">2020-10-06T23:31:22Z</dcterms:created>
  <dcterms:modified xsi:type="dcterms:W3CDTF">2020-10-24T11:08:49Z</dcterms:modified>
</cp:coreProperties>
</file>