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theme/themeOverride6.xml" ContentType="application/vnd.openxmlformats-officedocument.themeOverride+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4"/>
    <p:sldMasterId id="2147483827" r:id="rId5"/>
    <p:sldMasterId id="2147483835" r:id="rId6"/>
    <p:sldMasterId id="2147483837" r:id="rId7"/>
    <p:sldMasterId id="2147483839" r:id="rId8"/>
    <p:sldMasterId id="2147483847" r:id="rId9"/>
    <p:sldMasterId id="2147483849" r:id="rId10"/>
    <p:sldMasterId id="2147483851" r:id="rId11"/>
    <p:sldMasterId id="2147483859" r:id="rId12"/>
    <p:sldMasterId id="2147483861" r:id="rId13"/>
    <p:sldMasterId id="2147483863" r:id="rId14"/>
    <p:sldMasterId id="2147483871" r:id="rId15"/>
    <p:sldMasterId id="2147483873" r:id="rId16"/>
    <p:sldMasterId id="2147483878" r:id="rId17"/>
    <p:sldMasterId id="2147483885" r:id="rId18"/>
    <p:sldMasterId id="2147483887" r:id="rId19"/>
  </p:sldMasterIdLst>
  <p:notesMasterIdLst>
    <p:notesMasterId r:id="rId51"/>
  </p:notesMasterIdLst>
  <p:handoutMasterIdLst>
    <p:handoutMasterId r:id="rId52"/>
  </p:handoutMasterIdLst>
  <p:sldIdLst>
    <p:sldId id="755" r:id="rId20"/>
    <p:sldId id="453" r:id="rId21"/>
    <p:sldId id="477" r:id="rId22"/>
    <p:sldId id="558" r:id="rId23"/>
    <p:sldId id="754" r:id="rId24"/>
    <p:sldId id="752" r:id="rId25"/>
    <p:sldId id="617" r:id="rId26"/>
    <p:sldId id="706" r:id="rId27"/>
    <p:sldId id="696" r:id="rId28"/>
    <p:sldId id="560" r:id="rId29"/>
    <p:sldId id="627" r:id="rId30"/>
    <p:sldId id="746" r:id="rId31"/>
    <p:sldId id="697" r:id="rId32"/>
    <p:sldId id="750" r:id="rId33"/>
    <p:sldId id="698" r:id="rId34"/>
    <p:sldId id="699" r:id="rId35"/>
    <p:sldId id="694" r:id="rId36"/>
    <p:sldId id="584" r:id="rId37"/>
    <p:sldId id="713" r:id="rId38"/>
    <p:sldId id="695" r:id="rId39"/>
    <p:sldId id="711" r:id="rId40"/>
    <p:sldId id="665" r:id="rId41"/>
    <p:sldId id="596" r:id="rId42"/>
    <p:sldId id="701" r:id="rId43"/>
    <p:sldId id="736" r:id="rId44"/>
    <p:sldId id="737" r:id="rId45"/>
    <p:sldId id="739" r:id="rId46"/>
    <p:sldId id="740" r:id="rId47"/>
    <p:sldId id="741" r:id="rId48"/>
    <p:sldId id="705" r:id="rId49"/>
    <p:sldId id="648" r:id="rId50"/>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208" userDrawn="1">
          <p15:clr>
            <a:srgbClr val="A4A3A4"/>
          </p15:clr>
        </p15:guide>
        <p15:guide id="3"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cock, Kathy (NIH/OD) [E]" initials="HK([" lastIdx="1" clrIdx="0"/>
  <p:cmAuthor id="1" name="hancockk" initials="K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000000"/>
    <a:srgbClr val="0B8DC3"/>
    <a:srgbClr val="5B2D89"/>
    <a:srgbClr val="4D4D4D"/>
    <a:srgbClr val="FF0000"/>
    <a:srgbClr val="CCE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3" autoAdjust="0"/>
    <p:restoredTop sz="82642" autoAdjust="0"/>
  </p:normalViewPr>
  <p:slideViewPr>
    <p:cSldViewPr>
      <p:cViewPr varScale="1">
        <p:scale>
          <a:sx n="71" d="100"/>
          <a:sy n="71" d="100"/>
        </p:scale>
        <p:origin x="1738" y="53"/>
      </p:cViewPr>
      <p:guideLst>
        <p:guide orient="horz" pos="2160"/>
        <p:guide pos="2880"/>
      </p:guideLst>
    </p:cSldViewPr>
  </p:slideViewPr>
  <p:outlineViewPr>
    <p:cViewPr>
      <p:scale>
        <a:sx n="25" d="100"/>
        <a:sy n="25" d="100"/>
      </p:scale>
      <p:origin x="0" y="-17136"/>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64" d="100"/>
          <a:sy n="64" d="100"/>
        </p:scale>
        <p:origin x="874" y="86"/>
      </p:cViewPr>
      <p:guideLst>
        <p:guide orient="horz" pos="2910"/>
        <p:guide pos="2208"/>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8195" name="Rectangle 3"/>
          <p:cNvSpPr>
            <a:spLocks noGrp="1" noChangeArrowheads="1"/>
          </p:cNvSpPr>
          <p:nvPr>
            <p:ph type="dt" sz="quarter" idx="1"/>
          </p:nvPr>
        </p:nvSpPr>
        <p:spPr bwMode="auto">
          <a:xfrm>
            <a:off x="3936174"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algn="r" defTabSz="908819" eaLnBrk="1" hangingPunct="1">
              <a:defRPr sz="1200">
                <a:latin typeface="Arial" pitchFamily="34" charset="0"/>
                <a:cs typeface="+mn-cs"/>
              </a:defRPr>
            </a:lvl1pPr>
          </a:lstStyle>
          <a:p>
            <a:pPr>
              <a:defRPr/>
            </a:pPr>
            <a:endParaRPr lang="en-US"/>
          </a:p>
        </p:txBody>
      </p:sp>
      <p:sp>
        <p:nvSpPr>
          <p:cNvPr id="8196" name="Rectangle 4"/>
          <p:cNvSpPr>
            <a:spLocks noGrp="1" noChangeArrowheads="1"/>
          </p:cNvSpPr>
          <p:nvPr>
            <p:ph type="ftr" sz="quarter" idx="2"/>
          </p:nvPr>
        </p:nvSpPr>
        <p:spPr bwMode="auto">
          <a:xfrm>
            <a:off x="1"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8197" name="Rectangle 5"/>
          <p:cNvSpPr>
            <a:spLocks noGrp="1" noChangeArrowheads="1"/>
          </p:cNvSpPr>
          <p:nvPr>
            <p:ph type="sldNum" sz="quarter" idx="3"/>
          </p:nvPr>
        </p:nvSpPr>
        <p:spPr bwMode="auto">
          <a:xfrm>
            <a:off x="3936174"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algn="r" defTabSz="908819" eaLnBrk="1" hangingPunct="1">
              <a:defRPr sz="1200">
                <a:latin typeface="Arial" pitchFamily="34" charset="0"/>
                <a:cs typeface="+mn-cs"/>
              </a:defRPr>
            </a:lvl1pPr>
          </a:lstStyle>
          <a:p>
            <a:pPr>
              <a:defRPr/>
            </a:pPr>
            <a:fld id="{76CAA2CE-87D8-40D8-9848-574D4C775A91}" type="slidenum">
              <a:rPr lang="en-US"/>
              <a:pPr>
                <a:defRPr/>
              </a:pPr>
              <a:t>‹#›</a:t>
            </a:fld>
            <a:endParaRPr lang="en-US"/>
          </a:p>
        </p:txBody>
      </p:sp>
    </p:spTree>
    <p:extLst>
      <p:ext uri="{BB962C8B-B14F-4D97-AF65-F5344CB8AC3E}">
        <p14:creationId xmlns:p14="http://schemas.microsoft.com/office/powerpoint/2010/main" val="351203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936174"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algn="r" defTabSz="908819" eaLnBrk="1" hangingPunct="1">
              <a:defRPr sz="1200">
                <a:latin typeface="Arial" pitchFamily="34" charset="0"/>
                <a:cs typeface="+mn-cs"/>
              </a:defRPr>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66813" y="690563"/>
            <a:ext cx="4618037"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5638" y="4387852"/>
            <a:ext cx="5558801" cy="4157663"/>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36174"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algn="r" defTabSz="908819" eaLnBrk="1" hangingPunct="1">
              <a:defRPr sz="1200">
                <a:latin typeface="Arial" pitchFamily="34" charset="0"/>
                <a:cs typeface="+mn-cs"/>
              </a:defRPr>
            </a:lvl1pPr>
          </a:lstStyle>
          <a:p>
            <a:pPr>
              <a:defRPr/>
            </a:pPr>
            <a:fld id="{1C7659AF-0E9F-4EC6-A843-A3CE0AB49E8C}" type="slidenum">
              <a:rPr lang="en-US"/>
              <a:pPr>
                <a:defRPr/>
              </a:pPr>
              <a:t>‹#›</a:t>
            </a:fld>
            <a:endParaRPr lang="en-US"/>
          </a:p>
        </p:txBody>
      </p:sp>
    </p:spTree>
    <p:extLst>
      <p:ext uri="{BB962C8B-B14F-4D97-AF65-F5344CB8AC3E}">
        <p14:creationId xmlns:p14="http://schemas.microsoft.com/office/powerpoint/2010/main" val="966960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35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DB835162-19B4-492B-B95A-08FEFDD3B21E}" type="slidenum">
              <a:rPr lang="en-US" smtClean="0">
                <a:latin typeface="Arial" charset="0"/>
              </a:rPr>
              <a:pPr eaLnBrk="1" hangingPunct="1">
                <a:defRPr/>
              </a:pPr>
              <a:t>1</a:t>
            </a:fld>
            <a:endParaRPr lang="en-US">
              <a:latin typeface="Arial" charset="0"/>
            </a:endParaRPr>
          </a:p>
        </p:txBody>
      </p:sp>
    </p:spTree>
    <p:extLst>
      <p:ext uri="{BB962C8B-B14F-4D97-AF65-F5344CB8AC3E}">
        <p14:creationId xmlns:p14="http://schemas.microsoft.com/office/powerpoint/2010/main" val="402862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10</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9219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01326CA-D994-4D78-B8D2-73BECE08C28A}" type="slidenum">
              <a:rPr lang="en-US" smtClean="0">
                <a:latin typeface="Arial" charset="0"/>
              </a:rPr>
              <a:pPr eaLnBrk="1" hangingPunct="1">
                <a:defRPr/>
              </a:pPr>
              <a:t>11</a:t>
            </a:fld>
            <a:endParaRPr lang="en-US">
              <a:latin typeface="Arial" charset="0"/>
            </a:endParaRPr>
          </a:p>
        </p:txBody>
      </p:sp>
    </p:spTree>
    <p:extLst>
      <p:ext uri="{BB962C8B-B14F-4D97-AF65-F5344CB8AC3E}">
        <p14:creationId xmlns:p14="http://schemas.microsoft.com/office/powerpoint/2010/main" val="410792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12</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9219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fontAlgn="auto" hangingPunct="1">
              <a:lnSpc>
                <a:spcPct val="120000"/>
              </a:lnSpc>
              <a:spcAft>
                <a:spcPts val="0"/>
              </a:spcAft>
              <a:buClr>
                <a:schemeClr val="tx1"/>
              </a:buClr>
              <a:buSzPct val="100000"/>
              <a:defRPr/>
            </a:pPr>
            <a:endParaRPr lang="en-US" sz="4400" dirty="0">
              <a:latin typeface="Tahoma" pitchFamily="34" charset="0"/>
              <a:cs typeface="Tahoma" pitchFamily="34" charset="0"/>
            </a:endParaRPr>
          </a:p>
          <a:p>
            <a:endParaRPr lang="en-US" dirty="0">
              <a:latin typeface="Arial" charset="0"/>
            </a:endParaRPr>
          </a:p>
        </p:txBody>
      </p:sp>
      <p:sp>
        <p:nvSpPr>
          <p:cNvPr id="167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14152DB4-3F3C-42E8-AB70-4EBF4215292A}" type="slidenum">
              <a:rPr lang="en-US" smtClean="0">
                <a:latin typeface="Arial" charset="0"/>
              </a:rPr>
              <a:pPr eaLnBrk="1" hangingPunct="1">
                <a:defRPr/>
              </a:pPr>
              <a:t>13</a:t>
            </a:fld>
            <a:endParaRPr lang="en-US">
              <a:latin typeface="Arial" charset="0"/>
            </a:endParaRPr>
          </a:p>
        </p:txBody>
      </p:sp>
    </p:spTree>
    <p:extLst>
      <p:ext uri="{BB962C8B-B14F-4D97-AF65-F5344CB8AC3E}">
        <p14:creationId xmlns:p14="http://schemas.microsoft.com/office/powerpoint/2010/main" val="147060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14</a:t>
            </a:fld>
            <a:endParaRPr lang="en-US"/>
          </a:p>
        </p:txBody>
      </p:sp>
    </p:spTree>
    <p:extLst>
      <p:ext uri="{BB962C8B-B14F-4D97-AF65-F5344CB8AC3E}">
        <p14:creationId xmlns:p14="http://schemas.microsoft.com/office/powerpoint/2010/main" val="44146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8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8EDDEEFC-FD2D-4BCB-83A9-E47B120453DA}" type="slidenum">
              <a:rPr lang="en-US" smtClean="0">
                <a:latin typeface="Arial" charset="0"/>
              </a:rPr>
              <a:pPr eaLnBrk="1" hangingPunct="1">
                <a:defRPr/>
              </a:pPr>
              <a:t>15</a:t>
            </a:fld>
            <a:endParaRPr lang="en-US">
              <a:latin typeface="Arial" charset="0"/>
            </a:endParaRPr>
          </a:p>
        </p:txBody>
      </p:sp>
    </p:spTree>
    <p:extLst>
      <p:ext uri="{BB962C8B-B14F-4D97-AF65-F5344CB8AC3E}">
        <p14:creationId xmlns:p14="http://schemas.microsoft.com/office/powerpoint/2010/main" val="2627640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9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67D666D-7AE6-43F4-BDF9-6730AAA1B801}" type="slidenum">
              <a:rPr lang="en-US" smtClean="0">
                <a:latin typeface="Arial" charset="0"/>
              </a:rPr>
              <a:pPr eaLnBrk="1" hangingPunct="1">
                <a:defRPr/>
              </a:pPr>
              <a:t>16</a:t>
            </a:fld>
            <a:endParaRPr lang="en-US">
              <a:latin typeface="Arial" charset="0"/>
            </a:endParaRPr>
          </a:p>
        </p:txBody>
      </p:sp>
    </p:spTree>
    <p:extLst>
      <p:ext uri="{BB962C8B-B14F-4D97-AF65-F5344CB8AC3E}">
        <p14:creationId xmlns:p14="http://schemas.microsoft.com/office/powerpoint/2010/main" val="198103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17</a:t>
            </a:fld>
            <a:endParaRPr lang="en-US"/>
          </a:p>
        </p:txBody>
      </p:sp>
    </p:spTree>
    <p:extLst>
      <p:ext uri="{BB962C8B-B14F-4D97-AF65-F5344CB8AC3E}">
        <p14:creationId xmlns:p14="http://schemas.microsoft.com/office/powerpoint/2010/main" val="198915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46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BAC6AE2-F471-4837-8FA6-914F81CB2EC4}" type="slidenum">
              <a:rPr lang="en-US" smtClean="0">
                <a:latin typeface="Arial" charset="0"/>
              </a:rPr>
              <a:pPr eaLnBrk="1" hangingPunct="1">
                <a:defRPr/>
              </a:pPr>
              <a:t>18</a:t>
            </a:fld>
            <a:endParaRPr lang="en-US">
              <a:latin typeface="Arial" charset="0"/>
            </a:endParaRPr>
          </a:p>
        </p:txBody>
      </p:sp>
    </p:spTree>
    <p:extLst>
      <p:ext uri="{BB962C8B-B14F-4D97-AF65-F5344CB8AC3E}">
        <p14:creationId xmlns:p14="http://schemas.microsoft.com/office/powerpoint/2010/main" val="288443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19</a:t>
            </a:fld>
            <a:endParaRPr lang="en-US">
              <a:latin typeface="Arial" charset="0"/>
            </a:endParaRPr>
          </a:p>
        </p:txBody>
      </p:sp>
    </p:spTree>
    <p:extLst>
      <p:ext uri="{BB962C8B-B14F-4D97-AF65-F5344CB8AC3E}">
        <p14:creationId xmlns:p14="http://schemas.microsoft.com/office/powerpoint/2010/main" val="330756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32CFA27B-10E2-4DF2-B301-7F8077316DEB}" type="slidenum">
              <a:rPr lang="en-US" smtClean="0">
                <a:latin typeface="Arial" charset="0"/>
              </a:rPr>
              <a:pPr eaLnBrk="1" hangingPunct="1">
                <a:defRPr/>
              </a:pPr>
              <a:t>2</a:t>
            </a:fld>
            <a:endParaRPr lang="en-US">
              <a:latin typeface="Arial" charset="0"/>
            </a:endParaRPr>
          </a:p>
        </p:txBody>
      </p:sp>
      <p:sp>
        <p:nvSpPr>
          <p:cNvPr id="138243" name="Rectangle 2"/>
          <p:cNvSpPr>
            <a:spLocks noGrp="1" noRot="1" noChangeAspect="1" noChangeArrowheads="1" noTextEdit="1"/>
          </p:cNvSpPr>
          <p:nvPr>
            <p:ph type="sldImg"/>
          </p:nvPr>
        </p:nvSpPr>
        <p:spPr>
          <a:xfrm>
            <a:off x="1171575" y="690563"/>
            <a:ext cx="4616450" cy="3463925"/>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666041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20</a:t>
            </a:fld>
            <a:endParaRPr lang="en-US">
              <a:latin typeface="Arial" charset="0"/>
            </a:endParaRPr>
          </a:p>
        </p:txBody>
      </p:sp>
    </p:spTree>
    <p:extLst>
      <p:ext uri="{BB962C8B-B14F-4D97-AF65-F5344CB8AC3E}">
        <p14:creationId xmlns:p14="http://schemas.microsoft.com/office/powerpoint/2010/main" val="259446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21</a:t>
            </a:fld>
            <a:endParaRPr lang="en-US">
              <a:latin typeface="Arial" charset="0"/>
            </a:endParaRPr>
          </a:p>
        </p:txBody>
      </p:sp>
    </p:spTree>
    <p:extLst>
      <p:ext uri="{BB962C8B-B14F-4D97-AF65-F5344CB8AC3E}">
        <p14:creationId xmlns:p14="http://schemas.microsoft.com/office/powerpoint/2010/main" val="389288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22</a:t>
            </a:fld>
            <a:endParaRPr lang="en-US"/>
          </a:p>
        </p:txBody>
      </p:sp>
    </p:spTree>
    <p:extLst>
      <p:ext uri="{BB962C8B-B14F-4D97-AF65-F5344CB8AC3E}">
        <p14:creationId xmlns:p14="http://schemas.microsoft.com/office/powerpoint/2010/main" val="2050631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6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1290600-24AC-4F28-B404-212B43122887}" type="slidenum">
              <a:rPr lang="en-US" smtClean="0">
                <a:latin typeface="Arial" charset="0"/>
              </a:rPr>
              <a:pPr eaLnBrk="1" hangingPunct="1">
                <a:defRPr/>
              </a:pPr>
              <a:t>23</a:t>
            </a:fld>
            <a:endParaRPr lang="en-US">
              <a:latin typeface="Arial" charset="0"/>
            </a:endParaRPr>
          </a:p>
        </p:txBody>
      </p:sp>
    </p:spTree>
    <p:extLst>
      <p:ext uri="{BB962C8B-B14F-4D97-AF65-F5344CB8AC3E}">
        <p14:creationId xmlns:p14="http://schemas.microsoft.com/office/powerpoint/2010/main" val="333783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24</a:t>
            </a:fld>
            <a:endParaRPr lang="en-US"/>
          </a:p>
        </p:txBody>
      </p:sp>
    </p:spTree>
    <p:extLst>
      <p:ext uri="{BB962C8B-B14F-4D97-AF65-F5344CB8AC3E}">
        <p14:creationId xmlns:p14="http://schemas.microsoft.com/office/powerpoint/2010/main" val="370190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25</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55348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26</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150357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27</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237479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28</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13256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29</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80668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6E14118E-1D58-4F53-8F3C-EE163800D9DB}" type="slidenum">
              <a:rPr lang="en-US" smtClean="0">
                <a:latin typeface="Arial" charset="0"/>
              </a:rPr>
              <a:pPr eaLnBrk="1" hangingPunct="1">
                <a:defRPr/>
              </a:pPr>
              <a:t>3</a:t>
            </a:fld>
            <a:endParaRPr lang="en-US">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54218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30</a:t>
            </a:fld>
            <a:endParaRPr lang="en-US"/>
          </a:p>
        </p:txBody>
      </p:sp>
    </p:spTree>
    <p:extLst>
      <p:ext uri="{BB962C8B-B14F-4D97-AF65-F5344CB8AC3E}">
        <p14:creationId xmlns:p14="http://schemas.microsoft.com/office/powerpoint/2010/main" val="3271291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r>
              <a:rPr lang="en-US">
                <a:latin typeface="Arial" charset="0"/>
              </a:rPr>
              <a:t>COGR 2008-10-31</a:t>
            </a:r>
          </a:p>
        </p:txBody>
      </p:sp>
      <p:sp>
        <p:nvSpPr>
          <p:cNvPr id="18227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2A901EEE-680C-4618-9939-7F5D4F8F064B}" type="slidenum">
              <a:rPr lang="en-US" smtClean="0">
                <a:latin typeface="Arial" charset="0"/>
              </a:rPr>
              <a:pPr eaLnBrk="1" hangingPunct="1">
                <a:defRPr/>
              </a:pPr>
              <a:t>31</a:t>
            </a:fld>
            <a:endParaRPr lang="en-US">
              <a:latin typeface="Arial"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Tree>
    <p:extLst>
      <p:ext uri="{BB962C8B-B14F-4D97-AF65-F5344CB8AC3E}">
        <p14:creationId xmlns:p14="http://schemas.microsoft.com/office/powerpoint/2010/main" val="237027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4</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43635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5</a:t>
            </a:fld>
            <a:endParaRPr lang="en-US"/>
          </a:p>
        </p:txBody>
      </p:sp>
    </p:spTree>
    <p:extLst>
      <p:ext uri="{BB962C8B-B14F-4D97-AF65-F5344CB8AC3E}">
        <p14:creationId xmlns:p14="http://schemas.microsoft.com/office/powerpoint/2010/main" val="315235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6</a:t>
            </a:fld>
            <a:endParaRPr lang="en-US"/>
          </a:p>
        </p:txBody>
      </p:sp>
    </p:spTree>
    <p:extLst>
      <p:ext uri="{BB962C8B-B14F-4D97-AF65-F5344CB8AC3E}">
        <p14:creationId xmlns:p14="http://schemas.microsoft.com/office/powerpoint/2010/main" val="94140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7</a:t>
            </a:fld>
            <a:endParaRPr lang="en-US"/>
          </a:p>
        </p:txBody>
      </p:sp>
    </p:spTree>
    <p:extLst>
      <p:ext uri="{BB962C8B-B14F-4D97-AF65-F5344CB8AC3E}">
        <p14:creationId xmlns:p14="http://schemas.microsoft.com/office/powerpoint/2010/main" val="356873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8</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79667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9</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911991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Bldg 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logo clea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4"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5"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6" name="Slide Number Placeholder 26"/>
          <p:cNvSpPr>
            <a:spLocks noGrp="1"/>
          </p:cNvSpPr>
          <p:nvPr>
            <p:ph type="sldNum" sz="quarter" idx="12"/>
          </p:nvPr>
        </p:nvSpPr>
        <p:spPr/>
        <p:txBody>
          <a:bodyPr/>
          <a:lstStyle>
            <a:lvl1pPr>
              <a:defRPr>
                <a:solidFill>
                  <a:srgbClr val="FFFFFF"/>
                </a:solidFill>
              </a:defRPr>
            </a:lvl1pPr>
            <a:extLst/>
          </a:lstStyle>
          <a:p>
            <a:pPr>
              <a:defRPr/>
            </a:pPr>
            <a:fld id="{E08BB1F1-8AA8-45ED-B8CA-81EAAE36FE28}" type="slidenum">
              <a:rPr lang="en-US"/>
              <a:pPr>
                <a:defRPr/>
              </a:pPr>
              <a:t>‹#›</a:t>
            </a:fld>
            <a:endParaRPr lang="en-US"/>
          </a:p>
        </p:txBody>
      </p:sp>
    </p:spTree>
    <p:extLst>
      <p:ext uri="{BB962C8B-B14F-4D97-AF65-F5344CB8AC3E}">
        <p14:creationId xmlns:p14="http://schemas.microsoft.com/office/powerpoint/2010/main" val="13346690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2974D6C-1DB7-4A63-B6ED-317394C5FE5B}" type="slidenum">
              <a:rPr lang="en-US"/>
              <a:pPr>
                <a:defRPr/>
              </a:pPr>
              <a:t>‹#›</a:t>
            </a:fld>
            <a:endParaRPr lang="en-US"/>
          </a:p>
        </p:txBody>
      </p:sp>
    </p:spTree>
    <p:extLst>
      <p:ext uri="{BB962C8B-B14F-4D97-AF65-F5344CB8AC3E}">
        <p14:creationId xmlns:p14="http://schemas.microsoft.com/office/powerpoint/2010/main" val="3377229330"/>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5" name="Freeform 16"/>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a:t>Click to edit Master title style</a:t>
            </a:r>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EB23A520-6628-44F9-B8B1-634F822A8186}" type="slidenum">
              <a:rPr lang="en-US"/>
              <a:pPr>
                <a:defRPr/>
              </a:pPr>
              <a:t>‹#›</a:t>
            </a:fld>
            <a:endParaRPr lang="en-US"/>
          </a:p>
        </p:txBody>
      </p:sp>
    </p:spTree>
    <p:extLst>
      <p:ext uri="{BB962C8B-B14F-4D97-AF65-F5344CB8AC3E}">
        <p14:creationId xmlns:p14="http://schemas.microsoft.com/office/powerpoint/2010/main" val="4064732788"/>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72763AF-721D-4CDB-9D4E-99210B1E4A91}" type="slidenum">
              <a:rPr lang="en-US"/>
              <a:pPr>
                <a:defRPr/>
              </a:pPr>
              <a:t>‹#›</a:t>
            </a:fld>
            <a:endParaRPr lang="en-US"/>
          </a:p>
        </p:txBody>
      </p:sp>
    </p:spTree>
    <p:extLst>
      <p:ext uri="{BB962C8B-B14F-4D97-AF65-F5344CB8AC3E}">
        <p14:creationId xmlns:p14="http://schemas.microsoft.com/office/powerpoint/2010/main" val="4087764940"/>
      </p:ext>
    </p:extLst>
  </p:cSld>
  <p:clrMapOvr>
    <a:masterClrMapping/>
  </p:clrMapOvr>
  <p:transition spd="med">
    <p:fade thruBlk="1"/>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1153AB3-764B-4C83-B99A-FF8C8490B11A}" type="slidenum">
              <a:rPr lang="en-US"/>
              <a:pPr>
                <a:defRPr/>
              </a:pPr>
              <a:t>‹#›</a:t>
            </a:fld>
            <a:endParaRPr lang="en-US"/>
          </a:p>
        </p:txBody>
      </p:sp>
    </p:spTree>
    <p:extLst>
      <p:ext uri="{BB962C8B-B14F-4D97-AF65-F5344CB8AC3E}">
        <p14:creationId xmlns:p14="http://schemas.microsoft.com/office/powerpoint/2010/main" val="2474955737"/>
      </p:ext>
    </p:extLst>
  </p:cSld>
  <p:clrMapOvr>
    <a:masterClrMapping/>
  </p:clrMapOvr>
  <p:transition spd="med">
    <p:fade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00200"/>
            <a:ext cx="8305800" cy="4343400"/>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7772400" y="6553200"/>
            <a:ext cx="1371600" cy="155575"/>
          </a:xfrm>
        </p:spPr>
        <p:txBody>
          <a:bodyPr/>
          <a:lstStyle>
            <a:lvl1pPr>
              <a:defRPr/>
            </a:lvl1pPr>
          </a:lstStyle>
          <a:p>
            <a:pPr>
              <a:defRPr/>
            </a:pPr>
            <a:fld id="{6708DA55-CCA6-486C-8725-7FC0B56304DA}" type="slidenum">
              <a:rPr lang="en-US"/>
              <a:pPr>
                <a:defRPr/>
              </a:pPr>
              <a:t>‹#›</a:t>
            </a:fld>
            <a:endParaRPr lang="en-US"/>
          </a:p>
        </p:txBody>
      </p:sp>
    </p:spTree>
    <p:extLst>
      <p:ext uri="{BB962C8B-B14F-4D97-AF65-F5344CB8AC3E}">
        <p14:creationId xmlns:p14="http://schemas.microsoft.com/office/powerpoint/2010/main" val="64508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3674247569"/>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41F39-15E2-43A5-8362-86D2935DB55C}" type="slidenum">
              <a:rPr lang="en-US"/>
              <a:pPr>
                <a:defRPr/>
              </a:pPr>
              <a:t>‹#›</a:t>
            </a:fld>
            <a:endParaRPr lang="en-US"/>
          </a:p>
        </p:txBody>
      </p:sp>
    </p:spTree>
    <p:extLst>
      <p:ext uri="{BB962C8B-B14F-4D97-AF65-F5344CB8AC3E}">
        <p14:creationId xmlns:p14="http://schemas.microsoft.com/office/powerpoint/2010/main" val="3762344609"/>
      </p:ext>
    </p:extLst>
  </p:cSld>
  <p:clrMapOvr>
    <a:masterClrMapping/>
  </p:clrMapOvr>
  <p:transition spd="med">
    <p:fade thruBlk="1"/>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18AEE33-BD95-4E98-911A-44C7A31FE4D8}" type="slidenum">
              <a:rPr lang="en-US"/>
              <a:pPr>
                <a:defRPr/>
              </a:pPr>
              <a:t>‹#›</a:t>
            </a:fld>
            <a:endParaRPr lang="en-US"/>
          </a:p>
        </p:txBody>
      </p:sp>
    </p:spTree>
    <p:extLst>
      <p:ext uri="{BB962C8B-B14F-4D97-AF65-F5344CB8AC3E}">
        <p14:creationId xmlns:p14="http://schemas.microsoft.com/office/powerpoint/2010/main" val="3825179578"/>
      </p:ext>
    </p:extLst>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AF8A20F-7231-45B4-8DF6-4D014DE0EA37}" type="slidenum">
              <a:rPr lang="en-US"/>
              <a:pPr>
                <a:defRPr/>
              </a:pPr>
              <a:t>‹#›</a:t>
            </a:fld>
            <a:endParaRPr lang="en-US"/>
          </a:p>
        </p:txBody>
      </p:sp>
    </p:spTree>
    <p:extLst>
      <p:ext uri="{BB962C8B-B14F-4D97-AF65-F5344CB8AC3E}">
        <p14:creationId xmlns:p14="http://schemas.microsoft.com/office/powerpoint/2010/main" val="286583472"/>
      </p:ext>
    </p:extLst>
  </p:cSld>
  <p:clrMapOvr>
    <a:masterClrMapping/>
  </p:clrMapOvr>
  <p:transition spd="med">
    <p:fade thruBlk="1"/>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4437818-9CC3-4A65-A2FA-7A2CF59A3FF6}" type="slidenum">
              <a:rPr lang="en-US"/>
              <a:pPr>
                <a:defRPr/>
              </a:pPr>
              <a:t>‹#›</a:t>
            </a:fld>
            <a:endParaRPr lang="en-US"/>
          </a:p>
        </p:txBody>
      </p:sp>
    </p:spTree>
    <p:extLst>
      <p:ext uri="{BB962C8B-B14F-4D97-AF65-F5344CB8AC3E}">
        <p14:creationId xmlns:p14="http://schemas.microsoft.com/office/powerpoint/2010/main" val="3558549474"/>
      </p:ext>
    </p:extLst>
  </p:cSld>
  <p:clrMapOvr>
    <a:masterClrMapping/>
  </p:clrMapOvr>
  <p:transition spd="med">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0033AEAE-0763-4733-B874-FAA1B3B71903}" type="slidenum">
              <a:rPr lang="en-US"/>
              <a:pPr>
                <a:defRPr/>
              </a:pPr>
              <a:t>‹#›</a:t>
            </a:fld>
            <a:endParaRPr lang="en-US"/>
          </a:p>
        </p:txBody>
      </p:sp>
    </p:spTree>
    <p:extLst>
      <p:ext uri="{BB962C8B-B14F-4D97-AF65-F5344CB8AC3E}">
        <p14:creationId xmlns:p14="http://schemas.microsoft.com/office/powerpoint/2010/main" val="1507040944"/>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115DD6B-1CDF-43B6-B3D3-067E05C558ED}" type="slidenum">
              <a:rPr lang="en-US"/>
              <a:pPr>
                <a:defRPr/>
              </a:pPr>
              <a:t>‹#›</a:t>
            </a:fld>
            <a:endParaRPr lang="en-US"/>
          </a:p>
        </p:txBody>
      </p:sp>
    </p:spTree>
    <p:extLst>
      <p:ext uri="{BB962C8B-B14F-4D97-AF65-F5344CB8AC3E}">
        <p14:creationId xmlns:p14="http://schemas.microsoft.com/office/powerpoint/2010/main" val="235560337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8ABFDFF3-C621-4073-B1D1-4B04AB56DBC3}" type="slidenum">
              <a:rPr lang="en-US"/>
              <a:pPr>
                <a:defRPr/>
              </a:pPr>
              <a:t>‹#›</a:t>
            </a:fld>
            <a:endParaRPr lang="en-US"/>
          </a:p>
        </p:txBody>
      </p:sp>
    </p:spTree>
    <p:extLst>
      <p:ext uri="{BB962C8B-B14F-4D97-AF65-F5344CB8AC3E}">
        <p14:creationId xmlns:p14="http://schemas.microsoft.com/office/powerpoint/2010/main" val="1577977903"/>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91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D12D9-59C9-4EEE-AAA3-E8CE1A420F39}" type="slidenum">
              <a:rPr lang="en-US"/>
              <a:pPr>
                <a:defRPr/>
              </a:pPr>
              <a:t>‹#›</a:t>
            </a:fld>
            <a:endParaRPr lang="en-US" dirty="0"/>
          </a:p>
        </p:txBody>
      </p:sp>
    </p:spTree>
    <p:extLst>
      <p:ext uri="{BB962C8B-B14F-4D97-AF65-F5344CB8AC3E}">
        <p14:creationId xmlns:p14="http://schemas.microsoft.com/office/powerpoint/2010/main" val="335884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91586198"/>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220A13-00E4-430B-AE32-A5A7F574153B}" type="slidenum">
              <a:rPr lang="en-US"/>
              <a:pPr>
                <a:defRPr/>
              </a:pPr>
              <a:t>‹#›</a:t>
            </a:fld>
            <a:endParaRPr lang="en-US"/>
          </a:p>
        </p:txBody>
      </p:sp>
    </p:spTree>
    <p:extLst>
      <p:ext uri="{BB962C8B-B14F-4D97-AF65-F5344CB8AC3E}">
        <p14:creationId xmlns:p14="http://schemas.microsoft.com/office/powerpoint/2010/main" val="4186661317"/>
      </p:ext>
    </p:extLst>
  </p:cSld>
  <p:clrMapOvr>
    <a:masterClrMapping/>
  </p:clrMapOvr>
  <p:transition spd="med">
    <p:fade thruBlk="1"/>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FECABF-5C29-4688-84B5-F6C69A1CC156}" type="slidenum">
              <a:rPr lang="en-US"/>
              <a:pPr>
                <a:defRPr/>
              </a:pPr>
              <a:t>‹#›</a:t>
            </a:fld>
            <a:endParaRPr lang="en-US"/>
          </a:p>
        </p:txBody>
      </p:sp>
    </p:spTree>
    <p:extLst>
      <p:ext uri="{BB962C8B-B14F-4D97-AF65-F5344CB8AC3E}">
        <p14:creationId xmlns:p14="http://schemas.microsoft.com/office/powerpoint/2010/main" val="3261492051"/>
      </p:ext>
    </p:extLst>
  </p:cSld>
  <p:clrMapOvr>
    <a:masterClrMapping/>
  </p:clrMapOvr>
  <p:transition spd="med">
    <p:fade thruBlk="1"/>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2BEA839-DD2F-4960-9BD6-19B4535131F5}" type="slidenum">
              <a:rPr lang="en-US"/>
              <a:pPr>
                <a:defRPr/>
              </a:pPr>
              <a:t>‹#›</a:t>
            </a:fld>
            <a:endParaRPr lang="en-US"/>
          </a:p>
        </p:txBody>
      </p:sp>
    </p:spTree>
    <p:extLst>
      <p:ext uri="{BB962C8B-B14F-4D97-AF65-F5344CB8AC3E}">
        <p14:creationId xmlns:p14="http://schemas.microsoft.com/office/powerpoint/2010/main" val="3090904070"/>
      </p:ext>
    </p:extLst>
  </p:cSld>
  <p:clrMapOvr>
    <a:masterClrMapping/>
  </p:clrMapOvr>
  <p:transition spd="med">
    <p:fade thruBlk="1"/>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6D8321-29E2-424D-80B2-E564BA55D0D0}" type="slidenum">
              <a:rPr lang="en-US"/>
              <a:pPr>
                <a:defRPr/>
              </a:pPr>
              <a:t>‹#›</a:t>
            </a:fld>
            <a:endParaRPr lang="en-US"/>
          </a:p>
        </p:txBody>
      </p:sp>
    </p:spTree>
    <p:extLst>
      <p:ext uri="{BB962C8B-B14F-4D97-AF65-F5344CB8AC3E}">
        <p14:creationId xmlns:p14="http://schemas.microsoft.com/office/powerpoint/2010/main" val="2202075543"/>
      </p:ext>
    </p:extLst>
  </p:cSld>
  <p:clrMapOvr>
    <a:masterClrMapping/>
  </p:clrMapOvr>
  <p:transition spd="med">
    <p:fade thruBlk="1"/>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5B08A95-088D-4B62-824B-2C06A231529E}" type="slidenum">
              <a:rPr lang="en-US"/>
              <a:pPr>
                <a:defRPr/>
              </a:pPr>
              <a:t>‹#›</a:t>
            </a:fld>
            <a:endParaRPr lang="en-US"/>
          </a:p>
        </p:txBody>
      </p:sp>
    </p:spTree>
    <p:extLst>
      <p:ext uri="{BB962C8B-B14F-4D97-AF65-F5344CB8AC3E}">
        <p14:creationId xmlns:p14="http://schemas.microsoft.com/office/powerpoint/2010/main" val="26039280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pitchFamily="2" charset="2"/>
              <a:buChar cha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lvl1pPr>
              <a:defRPr>
                <a:effectLst/>
              </a:defRPr>
            </a:lvl1pPr>
            <a:extLst/>
          </a:lstStyle>
          <a:p>
            <a:r>
              <a:rPr lang="en-US" dirty="0"/>
              <a:t>Click to edit Master title style</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799BBF6-AC95-412E-A23D-E370D89ADFA3}" type="slidenum">
              <a:rPr lang="en-US"/>
              <a:pPr>
                <a:defRPr/>
              </a:pPr>
              <a:t>‹#›</a:t>
            </a:fld>
            <a:endParaRPr lang="en-US"/>
          </a:p>
        </p:txBody>
      </p:sp>
    </p:spTree>
    <p:extLst>
      <p:ext uri="{BB962C8B-B14F-4D97-AF65-F5344CB8AC3E}">
        <p14:creationId xmlns:p14="http://schemas.microsoft.com/office/powerpoint/2010/main" val="1278995530"/>
      </p:ext>
    </p:extLst>
  </p:cSld>
  <p:clrMapOvr>
    <a:masterClrMapping/>
  </p:clrMapOvr>
  <p:transition spd="med">
    <p:fade thruBlk="1"/>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7492789E-7806-45A3-9926-46FC8847F50C}" type="slidenum">
              <a:rPr lang="en-US"/>
              <a:pPr>
                <a:defRPr/>
              </a:pPr>
              <a:t>‹#›</a:t>
            </a:fld>
            <a:endParaRPr lang="en-US"/>
          </a:p>
        </p:txBody>
      </p:sp>
    </p:spTree>
    <p:extLst>
      <p:ext uri="{BB962C8B-B14F-4D97-AF65-F5344CB8AC3E}">
        <p14:creationId xmlns:p14="http://schemas.microsoft.com/office/powerpoint/2010/main" val="1555529802"/>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45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E4043-1FAD-4BCD-B7CC-B1E5F4DABA8F}" type="slidenum">
              <a:rPr lang="en-US"/>
              <a:pPr>
                <a:defRPr/>
              </a:pPr>
              <a:t>‹#›</a:t>
            </a:fld>
            <a:endParaRPr lang="en-US" dirty="0"/>
          </a:p>
        </p:txBody>
      </p:sp>
    </p:spTree>
    <p:extLst>
      <p:ext uri="{BB962C8B-B14F-4D97-AF65-F5344CB8AC3E}">
        <p14:creationId xmlns:p14="http://schemas.microsoft.com/office/powerpoint/2010/main" val="91143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1314196127"/>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6531F-CF66-48CA-9EFD-41163F10816B}" type="slidenum">
              <a:rPr lang="en-US"/>
              <a:pPr>
                <a:defRPr/>
              </a:pPr>
              <a:t>‹#›</a:t>
            </a:fld>
            <a:endParaRPr lang="en-US"/>
          </a:p>
        </p:txBody>
      </p:sp>
    </p:spTree>
    <p:extLst>
      <p:ext uri="{BB962C8B-B14F-4D97-AF65-F5344CB8AC3E}">
        <p14:creationId xmlns:p14="http://schemas.microsoft.com/office/powerpoint/2010/main" val="3778162277"/>
      </p:ext>
    </p:extLst>
  </p:cSld>
  <p:clrMapOvr>
    <a:masterClrMapping/>
  </p:clrMapOvr>
  <p:transition spd="med">
    <p:fade thruBlk="1"/>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AC04077-8D6E-4EF9-A0A6-F2DF5BFD127F}" type="slidenum">
              <a:rPr lang="en-US"/>
              <a:pPr>
                <a:defRPr/>
              </a:pPr>
              <a:t>‹#›</a:t>
            </a:fld>
            <a:endParaRPr lang="en-US"/>
          </a:p>
        </p:txBody>
      </p:sp>
    </p:spTree>
    <p:extLst>
      <p:ext uri="{BB962C8B-B14F-4D97-AF65-F5344CB8AC3E}">
        <p14:creationId xmlns:p14="http://schemas.microsoft.com/office/powerpoint/2010/main" val="4273069283"/>
      </p:ext>
    </p:extLst>
  </p:cSld>
  <p:clrMapOvr>
    <a:masterClrMapping/>
  </p:clrMapOvr>
  <p:transition spd="med">
    <p:fade thruBlk="1"/>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24FEDF-D8A8-4715-A58C-059CC1EF2276}" type="slidenum">
              <a:rPr lang="en-US"/>
              <a:pPr>
                <a:defRPr/>
              </a:pPr>
              <a:t>‹#›</a:t>
            </a:fld>
            <a:endParaRPr lang="en-US"/>
          </a:p>
        </p:txBody>
      </p:sp>
    </p:spTree>
    <p:extLst>
      <p:ext uri="{BB962C8B-B14F-4D97-AF65-F5344CB8AC3E}">
        <p14:creationId xmlns:p14="http://schemas.microsoft.com/office/powerpoint/2010/main" val="2024376674"/>
      </p:ext>
    </p:extLst>
  </p:cSld>
  <p:clrMapOvr>
    <a:masterClrMapping/>
  </p:clrMapOvr>
  <p:transition spd="med">
    <p:fade thruBlk="1"/>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B1394D-B488-44D5-9035-2CA278C27DE6}" type="slidenum">
              <a:rPr lang="en-US"/>
              <a:pPr>
                <a:defRPr/>
              </a:pPr>
              <a:t>‹#›</a:t>
            </a:fld>
            <a:endParaRPr lang="en-US"/>
          </a:p>
        </p:txBody>
      </p:sp>
    </p:spTree>
    <p:extLst>
      <p:ext uri="{BB962C8B-B14F-4D97-AF65-F5344CB8AC3E}">
        <p14:creationId xmlns:p14="http://schemas.microsoft.com/office/powerpoint/2010/main" val="213042160"/>
      </p:ext>
    </p:extLst>
  </p:cSld>
  <p:clrMapOvr>
    <a:masterClrMapping/>
  </p:clrMapOvr>
  <p:transition spd="med">
    <p:fade thruBlk="1"/>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7BABF00-B880-43BA-B335-49949DD5C49B}" type="slidenum">
              <a:rPr lang="en-US"/>
              <a:pPr>
                <a:defRPr/>
              </a:pPr>
              <a:t>‹#›</a:t>
            </a:fld>
            <a:endParaRPr lang="en-US"/>
          </a:p>
        </p:txBody>
      </p:sp>
    </p:spTree>
    <p:extLst>
      <p:ext uri="{BB962C8B-B14F-4D97-AF65-F5344CB8AC3E}">
        <p14:creationId xmlns:p14="http://schemas.microsoft.com/office/powerpoint/2010/main" val="3221622883"/>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12EB5075-A503-42F6-A45F-DD0B5A55AB2B}" type="slidenum">
              <a:rPr lang="en-US"/>
              <a:pPr>
                <a:defRPr/>
              </a:pPr>
              <a:t>‹#›</a:t>
            </a:fld>
            <a:endParaRPr lang="en-US"/>
          </a:p>
        </p:txBody>
      </p:sp>
    </p:spTree>
    <p:extLst>
      <p:ext uri="{BB962C8B-B14F-4D97-AF65-F5344CB8AC3E}">
        <p14:creationId xmlns:p14="http://schemas.microsoft.com/office/powerpoint/2010/main" val="387763389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F9061ED-3CA7-466B-BB3C-C75DC6A45833}" type="slidenum">
              <a:rPr lang="en-US"/>
              <a:pPr>
                <a:defRPr/>
              </a:pPr>
              <a:t>‹#›</a:t>
            </a:fld>
            <a:endParaRPr lang="en-US"/>
          </a:p>
        </p:txBody>
      </p:sp>
    </p:spTree>
    <p:extLst>
      <p:ext uri="{BB962C8B-B14F-4D97-AF65-F5344CB8AC3E}">
        <p14:creationId xmlns:p14="http://schemas.microsoft.com/office/powerpoint/2010/main" val="861217451"/>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4513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C1F10E-C8DF-4212-BE95-A65F5F2C5C1C}" type="slidenum">
              <a:rPr lang="en-US"/>
              <a:pPr>
                <a:defRPr/>
              </a:pPr>
              <a:t>‹#›</a:t>
            </a:fld>
            <a:endParaRPr lang="en-US" dirty="0"/>
          </a:p>
        </p:txBody>
      </p:sp>
    </p:spTree>
    <p:extLst>
      <p:ext uri="{BB962C8B-B14F-4D97-AF65-F5344CB8AC3E}">
        <p14:creationId xmlns:p14="http://schemas.microsoft.com/office/powerpoint/2010/main" val="1905899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044AA8BF-9CDA-411C-B808-0DDBB38ECFC4}" type="datetimeFigureOut">
              <a:rPr lang="en-US"/>
              <a:pPr>
                <a:defRPr/>
              </a:pPr>
              <a:t>1/13/2021</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566356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9ACAA18-65FA-4438-9543-C5A1E6ACE086}" type="datetimeFigureOut">
              <a:rPr lang="en-US"/>
              <a:pPr>
                <a:defRPr/>
              </a:pPr>
              <a:t>1/13/2021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84D8-136B-42C5-8F0A-CACB6ED2D147}" type="slidenum">
              <a:rPr lang="en-US"/>
              <a:pPr>
                <a:defRPr/>
              </a:pPr>
              <a:t>‹#›</a:t>
            </a:fld>
            <a:endParaRPr lang="en-US"/>
          </a:p>
        </p:txBody>
      </p:sp>
    </p:spTree>
    <p:extLst>
      <p:ext uri="{BB962C8B-B14F-4D97-AF65-F5344CB8AC3E}">
        <p14:creationId xmlns:p14="http://schemas.microsoft.com/office/powerpoint/2010/main" val="138473234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933136-5F2B-4DA9-B544-517130FF37BB}" type="datetimeFigureOut">
              <a:rPr lang="en-US"/>
              <a:pPr>
                <a:defRPr/>
              </a:pPr>
              <a:t>1/13/2021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37E7A-7E4D-4BB9-B20E-C13BFFE69C83}" type="slidenum">
              <a:rPr lang="en-US"/>
              <a:pPr>
                <a:defRPr/>
              </a:pPr>
              <a:t>‹#›</a:t>
            </a:fld>
            <a:endParaRPr lang="en-US"/>
          </a:p>
        </p:txBody>
      </p:sp>
    </p:spTree>
    <p:extLst>
      <p:ext uri="{BB962C8B-B14F-4D97-AF65-F5344CB8AC3E}">
        <p14:creationId xmlns:p14="http://schemas.microsoft.com/office/powerpoint/2010/main" val="62052534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280898-ADD5-439D-93EB-E3D6688FC453}" type="datetimeFigureOut">
              <a:rPr lang="en-US"/>
              <a:pPr>
                <a:defRPr/>
              </a:pPr>
              <a:t>1/13/2021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D813E2-9CD9-4711-8E77-D8320BCAB5FD}" type="slidenum">
              <a:rPr lang="en-US"/>
              <a:pPr>
                <a:defRPr/>
              </a:pPr>
              <a:t>‹#›</a:t>
            </a:fld>
            <a:endParaRPr lang="en-US"/>
          </a:p>
        </p:txBody>
      </p:sp>
    </p:spTree>
    <p:extLst>
      <p:ext uri="{BB962C8B-B14F-4D97-AF65-F5344CB8AC3E}">
        <p14:creationId xmlns:p14="http://schemas.microsoft.com/office/powerpoint/2010/main" val="30570297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02CBF8-3DCA-4690-A71F-F1F7A6978618}" type="datetimeFigureOut">
              <a:rPr lang="en-US"/>
              <a:pPr>
                <a:defRPr/>
              </a:pPr>
              <a:t>1/13/2021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8E228C-2C9F-41A9-B5FB-184433C648E4}" type="slidenum">
              <a:rPr lang="en-US"/>
              <a:pPr>
                <a:defRPr/>
              </a:pPr>
              <a:t>‹#›</a:t>
            </a:fld>
            <a:endParaRPr lang="en-US"/>
          </a:p>
        </p:txBody>
      </p:sp>
    </p:spTree>
    <p:extLst>
      <p:ext uri="{BB962C8B-B14F-4D97-AF65-F5344CB8AC3E}">
        <p14:creationId xmlns:p14="http://schemas.microsoft.com/office/powerpoint/2010/main" val="40719601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B2CB930-FC37-4268-ABCC-52BCC03008B0}" type="datetimeFigureOut">
              <a:rPr lang="en-US"/>
              <a:pPr>
                <a:defRPr/>
              </a:pPr>
              <a:t>1/13/2021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87619D-6F04-4420-AEC6-238BC83766D9}" type="slidenum">
              <a:rPr lang="en-US"/>
              <a:pPr>
                <a:defRPr/>
              </a:pPr>
              <a:t>‹#›</a:t>
            </a:fld>
            <a:endParaRPr lang="en-US"/>
          </a:p>
        </p:txBody>
      </p:sp>
    </p:spTree>
    <p:extLst>
      <p:ext uri="{BB962C8B-B14F-4D97-AF65-F5344CB8AC3E}">
        <p14:creationId xmlns:p14="http://schemas.microsoft.com/office/powerpoint/2010/main" val="397010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9"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957B1B56-9A89-4233-9CEB-91F2E4401D34}" type="slidenum">
              <a:rPr lang="en-US"/>
              <a:pPr>
                <a:defRPr/>
              </a:pPr>
              <a:t>‹#›</a:t>
            </a:fld>
            <a:endParaRPr lang="en-US"/>
          </a:p>
        </p:txBody>
      </p:sp>
    </p:spTree>
    <p:extLst>
      <p:ext uri="{BB962C8B-B14F-4D97-AF65-F5344CB8AC3E}">
        <p14:creationId xmlns:p14="http://schemas.microsoft.com/office/powerpoint/2010/main" val="2987440510"/>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5"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rtlCol="0">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a:t>Click to edit Master title style</a:t>
            </a:r>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CBFE4B3C-0F49-497A-BB5A-CD7A552F10EF}" type="slidenum">
              <a:rPr lang="en-US"/>
              <a:pPr>
                <a:defRPr/>
              </a:pPr>
              <a:t>‹#›</a:t>
            </a:fld>
            <a:endParaRPr lang="en-US"/>
          </a:p>
        </p:txBody>
      </p:sp>
    </p:spTree>
    <p:extLst>
      <p:ext uri="{BB962C8B-B14F-4D97-AF65-F5344CB8AC3E}">
        <p14:creationId xmlns:p14="http://schemas.microsoft.com/office/powerpoint/2010/main" val="783906276"/>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6934519-4BE4-44ED-AECE-2360354170E9}" type="slidenum">
              <a:rPr lang="en-US"/>
              <a:pPr>
                <a:defRPr/>
              </a:pPr>
              <a:t>‹#›</a:t>
            </a:fld>
            <a:endParaRPr lang="en-US"/>
          </a:p>
        </p:txBody>
      </p:sp>
    </p:spTree>
    <p:extLst>
      <p:ext uri="{BB962C8B-B14F-4D97-AF65-F5344CB8AC3E}">
        <p14:creationId xmlns:p14="http://schemas.microsoft.com/office/powerpoint/2010/main" val="3200200773"/>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9141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6A549-5EB1-43C1-AE74-6E454D435884}" type="slidenum">
              <a:rPr lang="en-US"/>
              <a:pPr>
                <a:defRPr/>
              </a:pPr>
              <a:t>‹#›</a:t>
            </a:fld>
            <a:endParaRPr lang="en-US" dirty="0"/>
          </a:p>
        </p:txBody>
      </p:sp>
    </p:spTree>
    <p:extLst>
      <p:ext uri="{BB962C8B-B14F-4D97-AF65-F5344CB8AC3E}">
        <p14:creationId xmlns:p14="http://schemas.microsoft.com/office/powerpoint/2010/main" val="280609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E222C39B-82C0-4150-B6F0-459F3DFD0CD2}" type="datetimeFigureOut">
              <a:rPr lang="en-US"/>
              <a:pPr>
                <a:defRPr/>
              </a:pPr>
              <a:t>1/13/2021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73014253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2"/>
                </a:solidFill>
              </a:defRPr>
            </a:lvl1pPr>
          </a:lstStyle>
          <a:p>
            <a:pPr>
              <a:defRPr/>
            </a:pPr>
            <a:fld id="{AF66F691-40F2-45C5-A83F-4E0CB6664CFA}" type="datetimeFigureOut">
              <a:rPr lang="en-US"/>
              <a:pPr>
                <a:defRPr/>
              </a:pPr>
              <a:t>1/13/2021</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pPr>
              <a:defRPr/>
            </a:pPr>
            <a:fld id="{64C751D3-E7D8-4B74-ABF6-48D766165EE1}" type="slidenum">
              <a:rPr lang="en-US"/>
              <a:pPr>
                <a:defRPr/>
              </a:pPr>
              <a:t>‹#›</a:t>
            </a:fld>
            <a:endParaRPr lang="en-US"/>
          </a:p>
        </p:txBody>
      </p:sp>
    </p:spTree>
    <p:extLst>
      <p:ext uri="{BB962C8B-B14F-4D97-AF65-F5344CB8AC3E}">
        <p14:creationId xmlns:p14="http://schemas.microsoft.com/office/powerpoint/2010/main" val="383895862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4319AE29-FFA1-4F84-ADC7-F4FE43743574}" type="datetimeFigureOut">
              <a:rPr lang="en-US"/>
              <a:pPr>
                <a:defRPr/>
              </a:pPr>
              <a:t>1/13/2021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pPr>
              <a:defRPr/>
            </a:pPr>
            <a:fld id="{32519F49-FDD8-437C-8401-42A08C0AB4C6}" type="slidenum">
              <a:rPr lang="en-US"/>
              <a:pPr>
                <a:defRPr/>
              </a:pPr>
              <a:t>‹#›</a:t>
            </a:fld>
            <a:endParaRPr lang="en-US"/>
          </a:p>
        </p:txBody>
      </p:sp>
    </p:spTree>
    <p:extLst>
      <p:ext uri="{BB962C8B-B14F-4D97-AF65-F5344CB8AC3E}">
        <p14:creationId xmlns:p14="http://schemas.microsoft.com/office/powerpoint/2010/main" val="131644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E9AC6321-F74D-460A-9E84-506E0E8C6FF1}" type="datetimeFigureOut">
              <a:rPr lang="en-US"/>
              <a:pPr>
                <a:defRPr/>
              </a:pPr>
              <a:t>1/13/2021</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00171105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359E"/>
                </a:solidFill>
              </a:defRPr>
            </a:lvl1pPr>
          </a:lstStyle>
          <a:p>
            <a:pPr>
              <a:defRPr/>
            </a:pPr>
            <a:fld id="{E1CCC822-F71D-4996-B396-CF8EFF663FE1}" type="datetime1">
              <a:rPr lang="en-US"/>
              <a:pPr>
                <a:defRPr/>
              </a:pPr>
              <a:t>1/13/2021</a:t>
            </a:fld>
            <a:endParaRPr lang="en-US" dirty="0"/>
          </a:p>
        </p:txBody>
      </p:sp>
      <p:sp>
        <p:nvSpPr>
          <p:cNvPr id="5" name="Footer Placeholder 4"/>
          <p:cNvSpPr>
            <a:spLocks noGrp="1"/>
          </p:cNvSpPr>
          <p:nvPr>
            <p:ph type="ftr" sz="quarter" idx="11"/>
          </p:nvPr>
        </p:nvSpPr>
        <p:spPr/>
        <p:txBody>
          <a:bodyPr/>
          <a:lstStyle>
            <a:lvl1pPr>
              <a:defRPr>
                <a:solidFill>
                  <a:srgbClr val="00359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359E"/>
                </a:solidFill>
              </a:defRPr>
            </a:lvl1pPr>
          </a:lstStyle>
          <a:p>
            <a:pPr>
              <a:defRPr/>
            </a:pPr>
            <a:fld id="{F01D5585-DCCB-4465-80B9-EA5BACC91EA0}" type="slidenum">
              <a:rPr lang="en-US"/>
              <a:pPr>
                <a:defRPr/>
              </a:pPr>
              <a:t>‹#›</a:t>
            </a:fld>
            <a:endParaRPr lang="en-US" dirty="0"/>
          </a:p>
        </p:txBody>
      </p:sp>
    </p:spTree>
    <p:extLst>
      <p:ext uri="{BB962C8B-B14F-4D97-AF65-F5344CB8AC3E}">
        <p14:creationId xmlns:p14="http://schemas.microsoft.com/office/powerpoint/2010/main" val="2175158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1/13/2021</a:t>
            </a:fld>
            <a:endParaRPr lang="en-US" dirty="0"/>
          </a:p>
        </p:txBody>
      </p:sp>
      <p:sp>
        <p:nvSpPr>
          <p:cNvPr id="6" name="Footer Placeholder 5"/>
          <p:cNvSpPr>
            <a:spLocks noGrp="1"/>
          </p:cNvSpPr>
          <p:nvPr>
            <p:ph type="ftr" sz="quarter" idx="11"/>
          </p:nvPr>
        </p:nvSpPr>
        <p:spPr/>
        <p:txBody>
          <a:bodyPr/>
          <a:lstStyle>
            <a:lvl1pPr>
              <a:defRPr>
                <a:solidFill>
                  <a:srgbClr val="00359E"/>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359E"/>
                </a:solidFill>
              </a:defRPr>
            </a:lvl1pPr>
          </a:lstStyle>
          <a:p>
            <a:pPr>
              <a:defRPr/>
            </a:pPr>
            <a:fld id="{6D231EE9-A5F5-4B0C-A67C-D8262A921E1F}" type="slidenum">
              <a:rPr lang="en-US"/>
              <a:pPr>
                <a:defRPr/>
              </a:pPr>
              <a:t>‹#›</a:t>
            </a:fld>
            <a:endParaRPr lang="en-US" dirty="0"/>
          </a:p>
        </p:txBody>
      </p:sp>
    </p:spTree>
    <p:extLst>
      <p:ext uri="{BB962C8B-B14F-4D97-AF65-F5344CB8AC3E}">
        <p14:creationId xmlns:p14="http://schemas.microsoft.com/office/powerpoint/2010/main" val="421853608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1/13/2021</a:t>
            </a:fld>
            <a:endParaRPr lang="en-US" dirty="0"/>
          </a:p>
        </p:txBody>
      </p:sp>
      <p:sp>
        <p:nvSpPr>
          <p:cNvPr id="8" name="Footer Placeholder 7"/>
          <p:cNvSpPr>
            <a:spLocks noGrp="1"/>
          </p:cNvSpPr>
          <p:nvPr>
            <p:ph type="ftr" sz="quarter" idx="11"/>
          </p:nvPr>
        </p:nvSpPr>
        <p:spPr/>
        <p:txBody>
          <a:bodyPr/>
          <a:lstStyle>
            <a:lvl1pPr>
              <a:defRPr>
                <a:solidFill>
                  <a:srgbClr val="00359E"/>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00359E"/>
                </a:solidFill>
              </a:defRPr>
            </a:lvl1pPr>
          </a:lstStyle>
          <a:p>
            <a:pPr>
              <a:defRPr/>
            </a:pPr>
            <a:fld id="{EC9CDC67-6C87-4A43-8A07-06A23DF7174D}" type="slidenum">
              <a:rPr lang="en-US"/>
              <a:pPr>
                <a:defRPr/>
              </a:pPr>
              <a:t>‹#›</a:t>
            </a:fld>
            <a:endParaRPr lang="en-US" dirty="0"/>
          </a:p>
        </p:txBody>
      </p:sp>
    </p:spTree>
    <p:extLst>
      <p:ext uri="{BB962C8B-B14F-4D97-AF65-F5344CB8AC3E}">
        <p14:creationId xmlns:p14="http://schemas.microsoft.com/office/powerpoint/2010/main" val="100428273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9A2BF4-8ED0-4441-A7D7-8976641E9B8A}" type="datetimeFigureOut">
              <a:rPr lang="en-US"/>
              <a:pPr>
                <a:defRPr/>
              </a:pPr>
              <a:t>1/13/2021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5E10C1-258E-4C90-8BA8-639005618461}" type="slidenum">
              <a:rPr lang="en-US"/>
              <a:pPr>
                <a:defRPr/>
              </a:pPr>
              <a:t>‹#›</a:t>
            </a:fld>
            <a:endParaRPr lang="en-US"/>
          </a:p>
        </p:txBody>
      </p:sp>
    </p:spTree>
    <p:extLst>
      <p:ext uri="{BB962C8B-B14F-4D97-AF65-F5344CB8AC3E}">
        <p14:creationId xmlns:p14="http://schemas.microsoft.com/office/powerpoint/2010/main" val="15316119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68EC04B-0C47-422E-9C1F-0AFF9DBFD79E}" type="slidenum">
              <a:rPr lang="en-US"/>
              <a:pPr>
                <a:defRPr/>
              </a:pPr>
              <a:t>‹#›</a:t>
            </a:fld>
            <a:endParaRPr lang="en-US"/>
          </a:p>
        </p:txBody>
      </p:sp>
    </p:spTree>
    <p:extLst>
      <p:ext uri="{BB962C8B-B14F-4D97-AF65-F5344CB8AC3E}">
        <p14:creationId xmlns:p14="http://schemas.microsoft.com/office/powerpoint/2010/main" val="3892327319"/>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1BCE13-D71A-41F8-BFEB-89D3459B696A}" type="datetimeFigureOut">
              <a:rPr lang="en-US"/>
              <a:pPr>
                <a:defRPr/>
              </a:pPr>
              <a:t>1/13/2021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3BCFD4-28F2-48EC-9537-035C7EDEB9A4}" type="slidenum">
              <a:rPr lang="en-US"/>
              <a:pPr>
                <a:defRPr/>
              </a:pPr>
              <a:t>‹#›</a:t>
            </a:fld>
            <a:endParaRPr lang="en-US"/>
          </a:p>
        </p:txBody>
      </p:sp>
    </p:spTree>
    <p:extLst>
      <p:ext uri="{BB962C8B-B14F-4D97-AF65-F5344CB8AC3E}">
        <p14:creationId xmlns:p14="http://schemas.microsoft.com/office/powerpoint/2010/main" val="4140254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898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F4C36A-AA62-42C8-82E2-85CA80C50FFA}" type="slidenum">
              <a:rPr lang="en-US"/>
              <a:pPr>
                <a:defRPr/>
              </a:pPr>
              <a:t>‹#›</a:t>
            </a:fld>
            <a:endParaRPr lang="en-US" dirty="0"/>
          </a:p>
        </p:txBody>
      </p:sp>
    </p:spTree>
    <p:extLst>
      <p:ext uri="{BB962C8B-B14F-4D97-AF65-F5344CB8AC3E}">
        <p14:creationId xmlns:p14="http://schemas.microsoft.com/office/powerpoint/2010/main" val="346512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3"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6" name="Title 5"/>
          <p:cNvSpPr>
            <a:spLocks noGrp="1"/>
          </p:cNvSpPr>
          <p:nvPr>
            <p:ph type="title"/>
          </p:nvPr>
        </p:nvSpPr>
        <p:spPr>
          <a:xfrm>
            <a:off x="0" y="21336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7" name="Slide Number Placeholder 4"/>
          <p:cNvSpPr>
            <a:spLocks noGrp="1"/>
          </p:cNvSpPr>
          <p:nvPr>
            <p:ph type="sldNum" sz="quarter" idx="12"/>
          </p:nvPr>
        </p:nvSpPr>
        <p:spPr/>
        <p:txBody>
          <a:bodyPr/>
          <a:lstStyle>
            <a:lvl1pPr>
              <a:defRPr/>
            </a:lvl1pPr>
            <a:extLst/>
          </a:lstStyle>
          <a:p>
            <a:pPr>
              <a:defRPr/>
            </a:pPr>
            <a:fld id="{6AFDA527-05E2-4742-B6A3-2BFE5447C9E3}" type="slidenum">
              <a:rPr lang="en-US"/>
              <a:pPr>
                <a:defRPr/>
              </a:pPr>
              <a:t>‹#›</a:t>
            </a:fld>
            <a:endParaRPr lang="en-US"/>
          </a:p>
        </p:txBody>
      </p:sp>
    </p:spTree>
    <p:extLst>
      <p:ext uri="{BB962C8B-B14F-4D97-AF65-F5344CB8AC3E}">
        <p14:creationId xmlns:p14="http://schemas.microsoft.com/office/powerpoint/2010/main" val="229433979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0" y="22098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02ABD91-309C-4E51-BE1F-1BCEC2F01F58}" type="slidenum">
              <a:rPr lang="en-US"/>
              <a:pPr>
                <a:defRPr/>
              </a:pPr>
              <a:t>‹#›</a:t>
            </a:fld>
            <a:endParaRPr lang="en-US"/>
          </a:p>
        </p:txBody>
      </p:sp>
    </p:spTree>
    <p:extLst>
      <p:ext uri="{BB962C8B-B14F-4D97-AF65-F5344CB8AC3E}">
        <p14:creationId xmlns:p14="http://schemas.microsoft.com/office/powerpoint/2010/main" val="38467740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A06A58D-4BF9-4B50-B5A4-D5EB824CF798}" type="slidenum">
              <a:rPr lang="en-US"/>
              <a:pPr>
                <a:defRPr/>
              </a:pPr>
              <a:t>‹#›</a:t>
            </a:fld>
            <a:endParaRPr lang="en-US"/>
          </a:p>
        </p:txBody>
      </p:sp>
    </p:spTree>
    <p:extLst>
      <p:ext uri="{BB962C8B-B14F-4D97-AF65-F5344CB8AC3E}">
        <p14:creationId xmlns:p14="http://schemas.microsoft.com/office/powerpoint/2010/main" val="398514790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2.xml"/><Relationship Id="rId1"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5.xml"/><Relationship Id="rId1" Type="http://schemas.openxmlformats.org/officeDocument/2006/relationships/slideLayout" Target="../slideLayouts/slideLayout6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fld id="{576DD823-350E-47E0-A89B-4B8EA8E1285A}" type="datetimeFigureOut">
              <a:rPr lang="en-US"/>
              <a:pPr>
                <a:defRPr/>
              </a:pPr>
              <a:t>1/13/2021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0D836448-8165-4F38-A9B6-2D686AE37A65}" type="slidenum">
              <a:rPr lang="en-US"/>
              <a:pPr>
                <a:defRPr/>
              </a:pPr>
              <a:t>‹#›</a:t>
            </a:fld>
            <a:endParaRPr lang="en-US"/>
          </a:p>
        </p:txBody>
      </p:sp>
      <p:pic>
        <p:nvPicPr>
          <p:cNvPr id="1037" name="Picture 10" descr="OPERA bottom bor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Lst>
  <p:transition spd="med">
    <p:fade thruBlk="1"/>
  </p:transition>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10245"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E103346D-1922-4C10-B539-95AF74E18433}"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8"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26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81ECD5DA-F97F-40A2-807A-92EB10E53A36}" type="datetimeFigureOut">
              <a:rPr lang="en-US"/>
              <a:pPr>
                <a:defRPr/>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AF81E53E-5DBC-48B6-A405-BB69606400DC}"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13" r:id="rId1"/>
    <p:sldLayoutId id="2147484269" r:id="rId2"/>
    <p:sldLayoutId id="2147484270" r:id="rId3"/>
    <p:sldLayoutId id="2147484271" r:id="rId4"/>
    <p:sldLayoutId id="2147484272" r:id="rId5"/>
    <p:sldLayoutId id="2147484314" r:id="rId6"/>
    <p:sldLayoutId id="2147484315" r:id="rId7"/>
    <p:sldLayoutId id="2147484316" r:id="rId8"/>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297"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8"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299"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13317"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3358AD16-6BD9-4E03-AF12-BEFC00215CCD}"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4" r:id="rId1"/>
    <p:sldLayoutId id="2147484317" r:id="rId2"/>
    <p:sldLayoutId id="2147484318" r:id="rId3"/>
    <p:sldLayoutId id="2147484319" r:id="rId4"/>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34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592812ED-B43B-4531-9EE1-F36374EB2B08}" type="datetimeFigureOut">
              <a:rPr lang="en-US"/>
              <a:pPr>
                <a:defRPr/>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B3474ABC-87B0-4C39-8D25-33083E7F3B6A}"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275" r:id="rId5"/>
    <p:sldLayoutId id="2147484324" r:id="rId6"/>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369"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70"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371"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6"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16389"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8D1E6606-82DB-409E-BB90-828201761BF6}"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7"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916A05DF-F2DC-4CC0-B260-8AB40604316A}" type="datetimeFigureOut">
              <a:rPr lang="en-US"/>
              <a:pPr>
                <a:defRPr/>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3CE0D863-3266-4F02-B05F-B54C8D7B832E}"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8"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81"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83"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4101"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F5B46F54-F25D-410E-8AEA-22330AACA8E7}"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4"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12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C0912AD3-2942-4917-93EC-7BC52CBCF7D0}" type="datetimeFigureOut">
              <a:rPr lang="en-US"/>
              <a:pPr>
                <a:defRPr/>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4DA38E3E-BCBE-4188-86D1-11684D965048}"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0"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153"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4"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5"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5"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7173"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9D73F9E5-DE6C-4E6B-A634-7E18705E7C1B}"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6"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19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0A27221E-781E-434C-B318-05507068186E}" type="datetimeFigureOut">
              <a:rPr lang="en-US"/>
              <a:pPr>
                <a:defRPr/>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912D982A-3A43-40D3-A1E9-C8856FB4523B}"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2"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225"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6"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227"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7"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hyperlink" Target="http://www.gpo.gov/fdsys/pkg/FR-2011-08-25/pdf/2011-21633.pdf" TargetMode="Externa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hyperlink" Target="mailto:FCOICompliance@mail.nih.gov" TargetMode="External"/><Relationship Id="rId2" Type="http://schemas.openxmlformats.org/officeDocument/2006/relationships/notesSlide" Target="../notesSlides/notesSlide31.xml"/><Relationship Id="rId1" Type="http://schemas.openxmlformats.org/officeDocument/2006/relationships/slideLayout" Target="../slideLayouts/slideLayout56.xml"/><Relationship Id="rId5" Type="http://schemas.openxmlformats.org/officeDocument/2006/relationships/hyperlink" Target="http://grants.nih.gov/" TargetMode="External"/><Relationship Id="rId4" Type="http://schemas.openxmlformats.org/officeDocument/2006/relationships/hyperlink" Target="http://grants.nih.gov/grants/policy/co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686800" cy="1295400"/>
          </a:xfrm>
        </p:spPr>
        <p:txBody>
          <a:bodyPr/>
          <a:lstStyle/>
          <a:p>
            <a:pPr eaLnBrk="1" fontAlgn="auto" hangingPunct="1">
              <a:spcAft>
                <a:spcPts val="0"/>
              </a:spcAft>
              <a:defRPr/>
            </a:pPr>
            <a:r>
              <a:rPr lang="en-US" sz="4800" dirty="0">
                <a:solidFill>
                  <a:schemeClr val="bg1"/>
                </a:solidFill>
                <a:latin typeface="Tahoma" pitchFamily="34" charset="0"/>
                <a:ea typeface="Tahoma" pitchFamily="34" charset="0"/>
                <a:cs typeface="Tahoma" pitchFamily="34" charset="0"/>
              </a:rPr>
              <a:t>Financial Conflict of Interest</a:t>
            </a:r>
          </a:p>
        </p:txBody>
      </p:sp>
      <p:sp>
        <p:nvSpPr>
          <p:cNvPr id="65539" name="Subtitle 2"/>
          <p:cNvSpPr>
            <a:spLocks noGrp="1"/>
          </p:cNvSpPr>
          <p:nvPr>
            <p:ph type="body" idx="1"/>
          </p:nvPr>
        </p:nvSpPr>
        <p:spPr>
          <a:xfrm>
            <a:off x="571500" y="4038600"/>
            <a:ext cx="8001000" cy="1066800"/>
          </a:xfrm>
        </p:spPr>
        <p:txBody>
          <a:bodyPr/>
          <a:lstStyle/>
          <a:p>
            <a:pPr eaLnBrk="1" hangingPunct="1">
              <a:lnSpc>
                <a:spcPct val="120000"/>
              </a:lnSpc>
            </a:pPr>
            <a:r>
              <a:rPr lang="en-US" sz="900" dirty="0">
                <a:solidFill>
                  <a:schemeClr val="bg1"/>
                </a:solidFill>
                <a:latin typeface="Tahoma" pitchFamily="34" charset="0"/>
                <a:ea typeface="Tahoma" pitchFamily="34" charset="0"/>
                <a:cs typeface="Tahoma" pitchFamily="34" charset="0"/>
              </a:rPr>
              <a:t>Division of Grants Compliance and Oversight</a:t>
            </a:r>
          </a:p>
          <a:p>
            <a:pPr eaLnBrk="1" hangingPunct="1">
              <a:lnSpc>
                <a:spcPct val="120000"/>
              </a:lnSpc>
            </a:pPr>
            <a:r>
              <a:rPr lang="en-US" sz="900" dirty="0">
                <a:solidFill>
                  <a:schemeClr val="bg1"/>
                </a:solidFill>
                <a:latin typeface="Tahoma" pitchFamily="34" charset="0"/>
                <a:ea typeface="Tahoma" pitchFamily="34" charset="0"/>
                <a:cs typeface="Tahoma" pitchFamily="34" charset="0"/>
              </a:rPr>
              <a:t>Office of Policy for Extramural Research Administration, OER</a:t>
            </a:r>
            <a:br>
              <a:rPr lang="en-US" sz="900" dirty="0">
                <a:solidFill>
                  <a:schemeClr val="bg1"/>
                </a:solidFill>
                <a:latin typeface="Tahoma" pitchFamily="34" charset="0"/>
                <a:ea typeface="Tahoma" pitchFamily="34" charset="0"/>
                <a:cs typeface="Tahoma" pitchFamily="34" charset="0"/>
              </a:rPr>
            </a:br>
            <a:r>
              <a:rPr lang="en-US" sz="900" dirty="0">
                <a:solidFill>
                  <a:schemeClr val="bg1"/>
                </a:solidFill>
                <a:latin typeface="Tahoma" pitchFamily="34" charset="0"/>
                <a:ea typeface="Tahoma" pitchFamily="34" charset="0"/>
                <a:cs typeface="Tahoma" pitchFamily="34" charset="0"/>
              </a:rPr>
              <a:t>National Institutes of Health, DHHS </a:t>
            </a:r>
          </a:p>
        </p:txBody>
      </p:sp>
      <p:pic>
        <p:nvPicPr>
          <p:cNvPr id="3" name="Picture 2" descr="Health and Human Services logo"/>
          <p:cNvPicPr>
            <a:picLocks noChangeAspect="1"/>
          </p:cNvPicPr>
          <p:nvPr/>
        </p:nvPicPr>
        <p:blipFill>
          <a:blip r:embed="rId3"/>
          <a:stretch>
            <a:fillRect/>
          </a:stretch>
        </p:blipFill>
        <p:spPr>
          <a:xfrm>
            <a:off x="5616054" y="6244844"/>
            <a:ext cx="619486" cy="596822"/>
          </a:xfrm>
          <a:prstGeom prst="rect">
            <a:avLst/>
          </a:prstGeom>
        </p:spPr>
      </p:pic>
      <p:pic>
        <p:nvPicPr>
          <p:cNvPr id="4" name="Picture 3" descr="NIH logo"/>
          <p:cNvPicPr>
            <a:picLocks noChangeAspect="1"/>
          </p:cNvPicPr>
          <p:nvPr/>
        </p:nvPicPr>
        <p:blipFill>
          <a:blip r:embed="rId4"/>
          <a:stretch>
            <a:fillRect/>
          </a:stretch>
        </p:blipFill>
        <p:spPr>
          <a:xfrm>
            <a:off x="6258286" y="6273243"/>
            <a:ext cx="2885714" cy="580952"/>
          </a:xfrm>
          <a:prstGeom prst="rect">
            <a:avLst/>
          </a:prstGeom>
        </p:spPr>
      </p:pic>
      <p:sp>
        <p:nvSpPr>
          <p:cNvPr id="7" name="Rectangle 6">
            <a:extLst>
              <a:ext uri="{FF2B5EF4-FFF2-40B4-BE49-F238E27FC236}">
                <a16:creationId xmlns:a16="http://schemas.microsoft.com/office/drawing/2014/main" id="{EFDE54A3-2F1A-40D5-BA3D-3CC1C6DD217B}"/>
              </a:ext>
            </a:extLst>
          </p:cNvPr>
          <p:cNvSpPr/>
          <p:nvPr/>
        </p:nvSpPr>
        <p:spPr>
          <a:xfrm>
            <a:off x="152400" y="5825081"/>
            <a:ext cx="6096000" cy="750975"/>
          </a:xfrm>
          <a:prstGeom prst="rect">
            <a:avLst/>
          </a:prstGeom>
        </p:spPr>
        <p:txBody>
          <a:bodyPr wrap="square">
            <a:spAutoFit/>
          </a:bodyPr>
          <a:lstStyle/>
          <a:p>
            <a:pPr>
              <a:lnSpc>
                <a:spcPct val="90000"/>
              </a:lnSpc>
              <a:spcAft>
                <a:spcPts val="300"/>
              </a:spcAft>
            </a:pPr>
            <a:r>
              <a:rPr lang="en-US" sz="1400" b="1" dirty="0">
                <a:solidFill>
                  <a:srgbClr val="4B4B65"/>
                </a:solidFill>
              </a:rPr>
              <a:t>Diane W. Dean</a:t>
            </a:r>
            <a:r>
              <a:rPr lang="en-US" sz="1400" dirty="0">
                <a:solidFill>
                  <a:srgbClr val="4B4B65"/>
                </a:solidFill>
              </a:rPr>
              <a:t>, Director </a:t>
            </a:r>
          </a:p>
          <a:p>
            <a:pPr>
              <a:lnSpc>
                <a:spcPct val="90000"/>
              </a:lnSpc>
              <a:spcAft>
                <a:spcPts val="300"/>
              </a:spcAft>
            </a:pPr>
            <a:endParaRPr lang="en-US" sz="1400" dirty="0">
              <a:solidFill>
                <a:srgbClr val="4B4B65"/>
              </a:solidFill>
            </a:endParaRPr>
          </a:p>
          <a:p>
            <a:pPr algn="l">
              <a:lnSpc>
                <a:spcPct val="90000"/>
              </a:lnSpc>
              <a:spcAft>
                <a:spcPts val="300"/>
              </a:spcAft>
            </a:pPr>
            <a:endParaRPr lang="en-US" sz="1400" dirty="0">
              <a:solidFill>
                <a:srgbClr val="4B4B65"/>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Annual Reporting Requirements</a:t>
            </a:r>
          </a:p>
        </p:txBody>
      </p:sp>
      <p:sp>
        <p:nvSpPr>
          <p:cNvPr id="83971" name="Rectangle 3"/>
          <p:cNvSpPr>
            <a:spLocks noGrp="1" noChangeArrowheads="1"/>
          </p:cNvSpPr>
          <p:nvPr>
            <p:ph idx="1"/>
          </p:nvPr>
        </p:nvSpPr>
        <p:spPr>
          <a:xfrm>
            <a:off x="304800" y="1600200"/>
            <a:ext cx="8610600" cy="4800600"/>
          </a:xfrm>
        </p:spPr>
        <p:txBody>
          <a:bodyPr/>
          <a:lstStyle/>
          <a:p>
            <a:pPr marL="0" indent="0" eaLnBrk="1" hangingPunct="1">
              <a:lnSpc>
                <a:spcPct val="80000"/>
              </a:lnSpc>
              <a:spcBef>
                <a:spcPct val="0"/>
              </a:spcBef>
              <a:spcAft>
                <a:spcPts val="900"/>
              </a:spcAft>
              <a:buClrTx/>
              <a:buNone/>
            </a:pPr>
            <a:r>
              <a:rPr lang="en-US" dirty="0">
                <a:latin typeface="Tahoma" pitchFamily="34" charset="0"/>
                <a:cs typeface="Tahoma" pitchFamily="34" charset="0"/>
              </a:rPr>
              <a:t>Submit Annual FCOI reports to NIH:</a:t>
            </a:r>
          </a:p>
          <a:p>
            <a:pPr lvl="1" eaLnBrk="1" hangingPunct="1">
              <a:lnSpc>
                <a:spcPct val="80000"/>
              </a:lnSpc>
              <a:spcBef>
                <a:spcPct val="0"/>
              </a:spcBef>
              <a:spcAft>
                <a:spcPts val="900"/>
              </a:spcAft>
              <a:buClrTx/>
              <a:buFont typeface="Arial" charset="0"/>
              <a:buChar char="•"/>
            </a:pPr>
            <a:endParaRPr lang="en-US" dirty="0">
              <a:latin typeface="Tahoma" pitchFamily="34" charset="0"/>
              <a:cs typeface="Tahoma" pitchFamily="34" charset="0"/>
            </a:endParaRPr>
          </a:p>
          <a:p>
            <a:pPr lvl="1" eaLnBrk="1" hangingPunct="1">
              <a:lnSpc>
                <a:spcPct val="80000"/>
              </a:lnSpc>
              <a:spcBef>
                <a:spcPct val="0"/>
              </a:spcBef>
              <a:spcAft>
                <a:spcPts val="900"/>
              </a:spcAft>
              <a:buClrTx/>
              <a:buFont typeface="Arial" charset="0"/>
              <a:buChar char="•"/>
            </a:pPr>
            <a:r>
              <a:rPr lang="en-US" dirty="0">
                <a:latin typeface="Tahoma" pitchFamily="34" charset="0"/>
                <a:cs typeface="Tahoma" pitchFamily="34" charset="0"/>
              </a:rPr>
              <a:t>At the same time as when the annual progress report or multi-year progress report is due (e.g., 45 days or 2 months prior to start date or on or before anniversary date, respectively) or at time of extension.</a:t>
            </a:r>
          </a:p>
          <a:p>
            <a:pPr marL="457200" lvl="1" indent="0" eaLnBrk="1" hangingPunct="1">
              <a:lnSpc>
                <a:spcPct val="80000"/>
              </a:lnSpc>
              <a:spcBef>
                <a:spcPct val="0"/>
              </a:spcBef>
              <a:spcAft>
                <a:spcPts val="900"/>
              </a:spcAft>
              <a:buClrTx/>
              <a:buNone/>
            </a:pPr>
            <a:endParaRPr lang="en-US" dirty="0">
              <a:latin typeface="Tahoma" pitchFamily="34" charset="0"/>
              <a:cs typeface="Tahoma" pitchFamily="34" charset="0"/>
            </a:endParaRPr>
          </a:p>
          <a:p>
            <a:pPr lvl="1" eaLnBrk="1" hangingPunct="1">
              <a:lnSpc>
                <a:spcPct val="80000"/>
              </a:lnSpc>
              <a:spcBef>
                <a:spcPct val="0"/>
              </a:spcBef>
              <a:spcAft>
                <a:spcPts val="900"/>
              </a:spcAft>
              <a:buClrTx/>
              <a:buFont typeface="Arial" charset="0"/>
              <a:buChar char="•"/>
            </a:pPr>
            <a:r>
              <a:rPr lang="en-US" dirty="0">
                <a:latin typeface="Tahoma" pitchFamily="34" charset="0"/>
                <a:cs typeface="Tahoma" pitchFamily="34" charset="0"/>
              </a:rPr>
              <a:t>The Annual FCOI report is submitted under the current grant year number.</a:t>
            </a:r>
          </a:p>
          <a:p>
            <a:pPr lvl="2" eaLnBrk="1" hangingPunct="1">
              <a:lnSpc>
                <a:spcPct val="80000"/>
              </a:lnSpc>
              <a:spcBef>
                <a:spcPct val="0"/>
              </a:spcBef>
              <a:spcAft>
                <a:spcPts val="900"/>
              </a:spcAft>
              <a:buClrTx/>
            </a:pPr>
            <a:r>
              <a:rPr lang="en-US" dirty="0">
                <a:latin typeface="Tahoma" pitchFamily="34" charset="0"/>
                <a:cs typeface="Tahoma" pitchFamily="34" charset="0"/>
              </a:rPr>
              <a:t>FCOI Module will not accept FCOI reports for awards that have not been issued or have expired.</a:t>
            </a:r>
          </a:p>
          <a:p>
            <a:pPr eaLnBrk="1" hangingPunct="1">
              <a:spcBef>
                <a:spcPct val="0"/>
              </a:spcBef>
              <a:buClr>
                <a:schemeClr val="folHlink"/>
              </a:buClr>
              <a:buFont typeface="Wingdings 2" pitchFamily="18" charset="2"/>
              <a:buNone/>
            </a:pPr>
            <a:endParaRPr lang="en-US" dirty="0">
              <a:latin typeface="Tahoma" pitchFamily="34" charset="0"/>
              <a:cs typeface="Arial" charset="0"/>
            </a:endParaRPr>
          </a:p>
          <a:p>
            <a:pPr eaLnBrk="1" hangingPunct="1">
              <a:spcBef>
                <a:spcPct val="0"/>
              </a:spcBef>
              <a:buClr>
                <a:schemeClr val="folHlink"/>
              </a:buClr>
              <a:buFont typeface="Wingdings 2" pitchFamily="18" charset="2"/>
              <a:buNone/>
            </a:pPr>
            <a:endParaRPr lang="en-US" dirty="0">
              <a:latin typeface="Tahoma" pitchFamily="34" charset="0"/>
              <a:cs typeface="Arial" charset="0"/>
            </a:endParaRPr>
          </a:p>
          <a:p>
            <a:pPr eaLnBrk="1" hangingPunct="1">
              <a:spcBef>
                <a:spcPct val="0"/>
              </a:spcBef>
              <a:buFont typeface="Arial" charset="0"/>
              <a:buChar char="•"/>
            </a:pPr>
            <a:endParaRPr lang="en-US" sz="3600" dirty="0">
              <a:latin typeface="Arial" charset="0"/>
              <a:cs typeface="Arial"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13</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pPr eaLnBrk="1" fontAlgn="auto" hangingPunct="1">
              <a:spcAft>
                <a:spcPts val="0"/>
              </a:spcAft>
              <a:defRPr/>
            </a:pPr>
            <a:r>
              <a:rPr lang="en-US" sz="4000" dirty="0">
                <a:latin typeface="Tahoma" pitchFamily="34" charset="0"/>
                <a:cs typeface="Tahoma" pitchFamily="34" charset="0"/>
              </a:rPr>
              <a:t>Documentation Requirements/</a:t>
            </a:r>
            <a:br>
              <a:rPr lang="en-US" sz="4000" dirty="0">
                <a:latin typeface="Tahoma" pitchFamily="34" charset="0"/>
                <a:cs typeface="Tahoma" pitchFamily="34" charset="0"/>
              </a:rPr>
            </a:br>
            <a:r>
              <a:rPr lang="en-US" sz="4000" dirty="0">
                <a:latin typeface="Tahoma" pitchFamily="34" charset="0"/>
                <a:cs typeface="Tahoma" pitchFamily="34" charset="0"/>
              </a:rPr>
              <a:t>Record Retention</a:t>
            </a:r>
            <a:endParaRPr lang="en-US" sz="4000" dirty="0">
              <a:ln w="13970" cmpd="sng">
                <a:noFill/>
                <a:prstDash val="solid"/>
              </a:ln>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81000" y="1752600"/>
            <a:ext cx="8534400" cy="4968875"/>
          </a:xfrm>
        </p:spPr>
        <p:txBody>
          <a:bodyPr rtlCol="0">
            <a:normAutofit fontScale="92500"/>
          </a:bodyPr>
          <a:lstStyle/>
          <a:p>
            <a:pPr eaLnBrk="1" fontAlgn="auto" hangingPunct="1">
              <a:lnSpc>
                <a:spcPct val="100000"/>
              </a:lnSpc>
              <a:buClrTx/>
              <a:defRPr/>
            </a:pPr>
            <a:r>
              <a:rPr lang="en-US" sz="2400" dirty="0">
                <a:latin typeface="Tahoma" pitchFamily="34" charset="0"/>
                <a:cs typeface="Tahoma" pitchFamily="34" charset="0"/>
              </a:rPr>
              <a:t>Maintain records of all Investigator disclosures of financial interests and the Institution’s review of, and response to, such disclosures (whether or not a disclosure resulted in the Institution’s determination of FCOI) and all actions under the Institution’s policy or retrospective review, if applicable </a:t>
            </a:r>
          </a:p>
          <a:p>
            <a:pPr lvl="1" eaLnBrk="1" fontAlgn="auto" hangingPunct="1">
              <a:spcAft>
                <a:spcPts val="800"/>
              </a:spcAft>
              <a:buClrTx/>
              <a:buSzPct val="100000"/>
              <a:defRPr/>
            </a:pPr>
            <a:r>
              <a:rPr lang="en-US" sz="2000" dirty="0">
                <a:solidFill>
                  <a:schemeClr val="accent2"/>
                </a:solidFill>
                <a:latin typeface="Tahoma" pitchFamily="34" charset="0"/>
                <a:cs typeface="Tahoma" pitchFamily="34" charset="0"/>
              </a:rPr>
              <a:t>for at least three years from the date of submission of the final expenditures report or, where applicable, </a:t>
            </a:r>
          </a:p>
          <a:p>
            <a:pPr lvl="1" eaLnBrk="1" fontAlgn="auto" hangingPunct="1">
              <a:spcAft>
                <a:spcPts val="800"/>
              </a:spcAft>
              <a:buClrTx/>
              <a:buSzPct val="100000"/>
              <a:defRPr/>
            </a:pPr>
            <a:r>
              <a:rPr lang="en-US" sz="2000" dirty="0">
                <a:solidFill>
                  <a:schemeClr val="accent2"/>
                </a:solidFill>
                <a:latin typeface="Tahoma" pitchFamily="34" charset="0"/>
                <a:cs typeface="Tahoma" pitchFamily="34" charset="0"/>
              </a:rPr>
              <a:t>from other dates specified in 45 C.F.R. Part 75.361 for different situations. </a:t>
            </a:r>
          </a:p>
          <a:p>
            <a:pPr marL="339725" lvl="1" indent="-339725" eaLnBrk="1" fontAlgn="auto" hangingPunct="1">
              <a:spcAft>
                <a:spcPts val="800"/>
              </a:spcAft>
              <a:buClrTx/>
              <a:buSzPct val="100000"/>
              <a:buFont typeface="Arial" panose="020B0604020202020204" pitchFamily="34" charset="0"/>
              <a:buChar char="•"/>
              <a:defRPr/>
            </a:pPr>
            <a:r>
              <a:rPr lang="en-US" dirty="0">
                <a:solidFill>
                  <a:schemeClr val="accent1"/>
                </a:solidFill>
                <a:latin typeface="Tahoma" panose="020B0604030504040204" pitchFamily="34" charset="0"/>
                <a:ea typeface="Tahoma" panose="020B0604030504040204" pitchFamily="34" charset="0"/>
                <a:cs typeface="Tahoma" panose="020B0604030504040204" pitchFamily="34" charset="0"/>
              </a:rPr>
              <a:t>FCOI information for Senior/key personnel must remain available per the public accessibility requirements.</a:t>
            </a:r>
          </a:p>
          <a:p>
            <a:pPr eaLnBrk="1" fontAlgn="auto" hangingPunct="1">
              <a:buFont typeface="Arial" pitchFamily="34" charset="0"/>
              <a:buNone/>
              <a:defRPr/>
            </a:pPr>
            <a:endParaRPr lang="en-US" sz="2400" dirty="0">
              <a:latin typeface="Tahoma" pitchFamily="34" charset="0"/>
            </a:endParaRPr>
          </a:p>
        </p:txBody>
      </p:sp>
      <p:sp>
        <p:nvSpPr>
          <p:cNvPr id="839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316A0AE-58ED-4A84-9E6D-0AE607BE3849}" type="slidenum">
              <a:rPr lang="en-US" smtClean="0">
                <a:solidFill>
                  <a:schemeClr val="tx2"/>
                </a:solidFill>
              </a:rPr>
              <a:pPr eaLnBrk="1" hangingPunct="1">
                <a:defRPr/>
              </a:pPr>
              <a:t>11</a:t>
            </a:fld>
            <a:endParaRPr lang="en-US" dirty="0">
              <a:solidFill>
                <a:schemeClr val="tx2"/>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Monitoring Management Plans</a:t>
            </a:r>
          </a:p>
        </p:txBody>
      </p:sp>
      <p:sp>
        <p:nvSpPr>
          <p:cNvPr id="83971" name="Rectangle 3"/>
          <p:cNvSpPr>
            <a:spLocks noGrp="1" noChangeArrowheads="1"/>
          </p:cNvSpPr>
          <p:nvPr>
            <p:ph idx="1"/>
          </p:nvPr>
        </p:nvSpPr>
        <p:spPr>
          <a:xfrm>
            <a:off x="304800" y="1828800"/>
            <a:ext cx="8610600" cy="4572000"/>
          </a:xfrm>
        </p:spPr>
        <p:txBody>
          <a:bodyPr/>
          <a:lstStyle/>
          <a:p>
            <a:pPr eaLnBrk="1" hangingPunct="1">
              <a:spcBef>
                <a:spcPct val="0"/>
              </a:spcBef>
              <a:buFont typeface="Arial" charset="0"/>
              <a:buChar char="•"/>
            </a:pPr>
            <a:r>
              <a:rPr lang="en-US" sz="2400" dirty="0">
                <a:latin typeface="Tahoma" panose="020B0604030504040204" pitchFamily="34" charset="0"/>
                <a:ea typeface="Tahoma" panose="020B0604030504040204" pitchFamily="34" charset="0"/>
                <a:cs typeface="Tahoma" panose="020B0604030504040204" pitchFamily="34" charset="0"/>
              </a:rPr>
              <a:t>Policies should address the Institution’s requirement to monitor the Investigator compliance with the management plan on an ongoing basis until the completion of the PHS-funded research project.</a:t>
            </a:r>
          </a:p>
          <a:p>
            <a:pPr marL="0" indent="0" eaLnBrk="1" hangingPunct="1">
              <a:spcBef>
                <a:spcPct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 typeface="Arial" charset="0"/>
              <a:buChar char="•"/>
            </a:pPr>
            <a:r>
              <a:rPr lang="en-US" sz="2400" dirty="0">
                <a:latin typeface="Tahoma" panose="020B0604030504040204" pitchFamily="34" charset="0"/>
                <a:ea typeface="Tahoma" panose="020B0604030504040204" pitchFamily="34" charset="0"/>
                <a:cs typeface="Tahoma" panose="020B0604030504040204" pitchFamily="34" charset="0"/>
              </a:rPr>
              <a:t>FCOI reports should include a confirmation of the Investigator’s agreement to the management plan.</a:t>
            </a:r>
          </a:p>
          <a:p>
            <a:pPr marL="0" indent="0" eaLnBrk="1" hangingPunct="1">
              <a:spcBef>
                <a:spcPct val="0"/>
              </a:spcBef>
              <a:buNone/>
            </a:pPr>
            <a:r>
              <a:rPr lang="en-US" sz="2000" dirty="0">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 typeface="Arial"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15</a:t>
            </a:r>
          </a:p>
        </p:txBody>
      </p:sp>
    </p:spTree>
    <p:extLst>
      <p:ext uri="{BB962C8B-B14F-4D97-AF65-F5344CB8AC3E}">
        <p14:creationId xmlns:p14="http://schemas.microsoft.com/office/powerpoint/2010/main" val="11819514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Autofit/>
          </a:bodyPr>
          <a:lstStyle/>
          <a:p>
            <a:pPr eaLnBrk="1" fontAlgn="auto" hangingPunct="1">
              <a:spcAft>
                <a:spcPts val="0"/>
              </a:spcAft>
              <a:defRPr/>
            </a:pPr>
            <a:r>
              <a:rPr lang="en-US" sz="4000" dirty="0">
                <a:solidFill>
                  <a:schemeClr val="bg1"/>
                </a:solidFill>
                <a:latin typeface="Tahoma" pitchFamily="34" charset="0"/>
                <a:cs typeface="Tahoma" pitchFamily="34" charset="0"/>
              </a:rPr>
              <a:t>Retrospective Review </a:t>
            </a:r>
          </a:p>
        </p:txBody>
      </p:sp>
      <p:sp>
        <p:nvSpPr>
          <p:cNvPr id="3" name="Content Placeholder 2"/>
          <p:cNvSpPr>
            <a:spLocks noGrp="1"/>
          </p:cNvSpPr>
          <p:nvPr>
            <p:ph idx="1"/>
          </p:nvPr>
        </p:nvSpPr>
        <p:spPr>
          <a:xfrm>
            <a:off x="152400" y="1709737"/>
            <a:ext cx="8694738" cy="4800600"/>
          </a:xfrm>
        </p:spPr>
        <p:txBody>
          <a:bodyPr rtlCol="0">
            <a:normAutofit fontScale="70000" lnSpcReduction="20000"/>
          </a:bodyPr>
          <a:lstStyle/>
          <a:p>
            <a:pPr lvl="1" algn="ctr" eaLnBrk="1" fontAlgn="auto" hangingPunct="1">
              <a:spcAft>
                <a:spcPts val="0"/>
              </a:spcAft>
              <a:buFont typeface="Courier New" pitchFamily="49" charset="0"/>
              <a:buNone/>
              <a:defRPr/>
            </a:pPr>
            <a:endParaRPr lang="en-US" sz="2200" dirty="0"/>
          </a:p>
          <a:p>
            <a:pPr lvl="1" eaLnBrk="1" fontAlgn="auto" hangingPunct="1">
              <a:lnSpc>
                <a:spcPct val="110000"/>
              </a:lnSpc>
              <a:spcBef>
                <a:spcPts val="0"/>
              </a:spcBef>
              <a:spcAft>
                <a:spcPts val="800"/>
              </a:spcAft>
              <a:buClrTx/>
              <a:buSzPct val="100000"/>
              <a:buFont typeface="Arial" pitchFamily="34" charset="0"/>
              <a:buChar char="•"/>
              <a:defRPr/>
            </a:pPr>
            <a:r>
              <a:rPr lang="en-US" sz="3800" dirty="0">
                <a:solidFill>
                  <a:schemeClr val="tx2"/>
                </a:solidFill>
                <a:latin typeface="Tahoma" pitchFamily="34" charset="0"/>
                <a:cs typeface="Tahoma" pitchFamily="34" charset="0"/>
              </a:rPr>
              <a:t>Whenever an FCOI is not identified or managed in a timely manner, including failure by the Investigator to disclose an SFI, failure by the Institution to review or manage an FCOI, or failure to comply with the management plan, the institution shall within </a:t>
            </a:r>
            <a:r>
              <a:rPr lang="en-US" sz="3800" i="1" dirty="0">
                <a:solidFill>
                  <a:schemeClr val="tx2"/>
                </a:solidFill>
                <a:latin typeface="Tahoma" pitchFamily="34" charset="0"/>
                <a:cs typeface="Tahoma" pitchFamily="34" charset="0"/>
              </a:rPr>
              <a:t>120 days </a:t>
            </a:r>
            <a:r>
              <a:rPr lang="en-US" sz="3800" dirty="0">
                <a:solidFill>
                  <a:schemeClr val="tx2"/>
                </a:solidFill>
                <a:latin typeface="Tahoma" pitchFamily="34" charset="0"/>
                <a:cs typeface="Tahoma" pitchFamily="34" charset="0"/>
              </a:rPr>
              <a:t>of the determination of noncompliance, complete a retrospective review of the Investigator’s activities and the project to determine bias in the design, conduct or reporting of such research.</a:t>
            </a:r>
            <a:endParaRPr lang="en-US" sz="3800" dirty="0">
              <a:solidFill>
                <a:schemeClr val="tx2"/>
              </a:solidFill>
            </a:endParaRPr>
          </a:p>
        </p:txBody>
      </p:sp>
      <p:sp>
        <p:nvSpPr>
          <p:cNvPr id="1024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F9C5652-6BF0-4B35-9C5A-818F96C73F58}" type="slidenum">
              <a:rPr lang="en-US" smtClean="0">
                <a:solidFill>
                  <a:schemeClr val="tx2"/>
                </a:solidFill>
              </a:rPr>
              <a:pPr eaLnBrk="1" hangingPunct="1">
                <a:defRPr/>
              </a:pPr>
              <a:t>13</a:t>
            </a:fld>
            <a:endParaRPr lang="en-US">
              <a:solidFill>
                <a:schemeClr val="tx2"/>
              </a:solidFill>
            </a:endParaRPr>
          </a:p>
        </p:txBody>
      </p:sp>
    </p:spTree>
    <p:extLst>
      <p:ext uri="{BB962C8B-B14F-4D97-AF65-F5344CB8AC3E}">
        <p14:creationId xmlns:p14="http://schemas.microsoft.com/office/powerpoint/2010/main" val="27999572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Tahoma" pitchFamily="34" charset="0"/>
                <a:cs typeface="Tahoma" pitchFamily="34" charset="0"/>
              </a:rPr>
              <a:t>Retrospective Review </a:t>
            </a:r>
            <a:endParaRPr lang="en-US" sz="4000" dirty="0"/>
          </a:p>
        </p:txBody>
      </p:sp>
      <p:sp>
        <p:nvSpPr>
          <p:cNvPr id="3" name="Content Placeholder 2"/>
          <p:cNvSpPr>
            <a:spLocks noGrp="1"/>
          </p:cNvSpPr>
          <p:nvPr>
            <p:ph idx="1"/>
          </p:nvPr>
        </p:nvSpPr>
        <p:spPr/>
        <p:txBody>
          <a:bodyPr/>
          <a:lstStyle/>
          <a:p>
            <a:r>
              <a:rPr lang="en-US" dirty="0"/>
              <a:t>Notify NIH promptly and submit a mitigation report when bias is found (“Revised” FCOI report).</a:t>
            </a:r>
          </a:p>
          <a:p>
            <a:pPr marL="0" indent="0">
              <a:buNone/>
            </a:pPr>
            <a:endParaRPr lang="en-US" dirty="0"/>
          </a:p>
          <a:p>
            <a:r>
              <a:rPr lang="en-US" dirty="0"/>
              <a:t>Recipients should submit a Revised FCOI report, if new FCOI information is found that results in a change to a previously submitted FCOI report (e.g., an increase in value of a previously reported significant financial interest (SFI), discovery of a new SFI, or changes to the management of the FCOI).</a:t>
            </a: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14</a:t>
            </a:fld>
            <a:endParaRPr lang="en-US" dirty="0"/>
          </a:p>
        </p:txBody>
      </p:sp>
    </p:spTree>
    <p:extLst>
      <p:ext uri="{BB962C8B-B14F-4D97-AF65-F5344CB8AC3E}">
        <p14:creationId xmlns:p14="http://schemas.microsoft.com/office/powerpoint/2010/main" val="268699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pPr eaLnBrk="1" fontAlgn="auto" hangingPunct="1">
              <a:spcAft>
                <a:spcPts val="0"/>
              </a:spcAft>
              <a:defRPr/>
            </a:pPr>
            <a:r>
              <a:rPr lang="en-US" sz="4000" dirty="0">
                <a:solidFill>
                  <a:schemeClr val="bg1"/>
                </a:solidFill>
                <a:latin typeface="Tahoma" pitchFamily="34" charset="0"/>
                <a:cs typeface="Tahoma" pitchFamily="34" charset="0"/>
              </a:rPr>
              <a:t>Retrospective Review </a:t>
            </a:r>
          </a:p>
        </p:txBody>
      </p:sp>
      <p:sp>
        <p:nvSpPr>
          <p:cNvPr id="3" name="Content Placeholder 2"/>
          <p:cNvSpPr>
            <a:spLocks noGrp="1"/>
          </p:cNvSpPr>
          <p:nvPr>
            <p:ph idx="1"/>
          </p:nvPr>
        </p:nvSpPr>
        <p:spPr>
          <a:xfrm>
            <a:off x="152400" y="1447800"/>
            <a:ext cx="8686800" cy="5273675"/>
          </a:xfrm>
        </p:spPr>
        <p:txBody>
          <a:bodyPr rtlCol="0">
            <a:normAutofit fontScale="70000" lnSpcReduction="20000"/>
          </a:bodyPr>
          <a:lstStyle/>
          <a:p>
            <a:pPr lvl="1" algn="ctr" eaLnBrk="1" fontAlgn="auto" hangingPunct="1">
              <a:spcAft>
                <a:spcPts val="0"/>
              </a:spcAft>
              <a:buClrTx/>
              <a:buFont typeface="Courier New" pitchFamily="49" charset="0"/>
              <a:buNone/>
              <a:defRPr/>
            </a:pPr>
            <a:endParaRPr lang="en-US" sz="4000" dirty="0">
              <a:latin typeface="Tahoma" pitchFamily="34" charset="0"/>
              <a:cs typeface="Tahoma" pitchFamily="34" charset="0"/>
            </a:endParaRPr>
          </a:p>
          <a:p>
            <a:pPr eaLnBrk="1" fontAlgn="auto" hangingPunct="1">
              <a:buClrTx/>
              <a:buSzPct val="95000"/>
              <a:defRPr/>
            </a:pPr>
            <a:r>
              <a:rPr lang="en-US" sz="4000" dirty="0">
                <a:latin typeface="Tahoma" pitchFamily="34" charset="0"/>
                <a:cs typeface="Tahoma" pitchFamily="34" charset="0"/>
              </a:rPr>
              <a:t>Documentation of the key elements of a retrospective review:</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Project number;</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Project title;  </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PD/PI or contact PD/PI if a multiple PD/PI model is used;</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Name of the Investigator with the FCOI;</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Name of the entity with which the Investigator has an FCOI;</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Reason(s) for the retrospective review; </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Detailed methodology used for the retrospective review (e.g., methodology of the review process, composition of the review panel, documents reviewed);</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Findings and conclusions of the review.</a:t>
            </a:r>
          </a:p>
          <a:p>
            <a:pPr marL="624078" indent="-514350" eaLnBrk="1" fontAlgn="auto" hangingPunct="1">
              <a:buSzPct val="95000"/>
              <a:buFont typeface="Arial" pitchFamily="34" charset="0"/>
              <a:buNone/>
              <a:defRPr/>
            </a:pPr>
            <a:endParaRPr lang="en-US" sz="2400" dirty="0">
              <a:latin typeface="Tahoma" pitchFamily="34" charset="0"/>
              <a:cs typeface="Tahoma" pitchFamily="34" charset="0"/>
            </a:endParaRPr>
          </a:p>
          <a:p>
            <a:pPr marL="624078" indent="-514350" eaLnBrk="1" fontAlgn="auto" hangingPunct="1">
              <a:buSzPct val="95000"/>
              <a:buFont typeface="Arial" pitchFamily="34" charset="0"/>
              <a:buNone/>
              <a:defRPr/>
            </a:pPr>
            <a:r>
              <a:rPr lang="en-US" sz="3400" dirty="0">
                <a:latin typeface="Tahoma" pitchFamily="34" charset="0"/>
                <a:cs typeface="Tahoma" pitchFamily="34" charset="0"/>
              </a:rPr>
              <a:t>	</a:t>
            </a:r>
            <a:endParaRPr lang="en-US" dirty="0"/>
          </a:p>
        </p:txBody>
      </p:sp>
      <p:sp>
        <p:nvSpPr>
          <p:cNvPr id="1034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B6661C1-55C0-4B3A-8BA1-6A0217E67418}" type="slidenum">
              <a:rPr lang="en-US" smtClean="0">
                <a:solidFill>
                  <a:schemeClr val="tx2"/>
                </a:solidFill>
              </a:rPr>
              <a:pPr eaLnBrk="1" hangingPunct="1">
                <a:defRPr/>
              </a:pPr>
              <a:t>15</a:t>
            </a:fld>
            <a:endParaRPr lang="en-US">
              <a:solidFill>
                <a:schemeClr val="tx2"/>
              </a:solidFill>
            </a:endParaRPr>
          </a:p>
        </p:txBody>
      </p:sp>
    </p:spTree>
    <p:extLst>
      <p:ext uri="{BB962C8B-B14F-4D97-AF65-F5344CB8AC3E}">
        <p14:creationId xmlns:p14="http://schemas.microsoft.com/office/powerpoint/2010/main" val="23895631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a:normAutofit/>
          </a:bodyPr>
          <a:lstStyle/>
          <a:p>
            <a:pPr eaLnBrk="1" fontAlgn="auto" hangingPunct="1">
              <a:spcAft>
                <a:spcPts val="0"/>
              </a:spcAft>
              <a:defRPr/>
            </a:pPr>
            <a:r>
              <a:rPr lang="en-US" sz="4000" dirty="0">
                <a:solidFill>
                  <a:schemeClr val="bg1"/>
                </a:solidFill>
                <a:latin typeface="Tahoma" pitchFamily="34" charset="0"/>
                <a:cs typeface="Tahoma" pitchFamily="34" charset="0"/>
              </a:rPr>
              <a:t>Mitigation Report </a:t>
            </a:r>
            <a:endParaRPr lang="en-US" sz="4000" dirty="0">
              <a:solidFill>
                <a:schemeClr val="bg1"/>
              </a:solidFill>
            </a:endParaRPr>
          </a:p>
        </p:txBody>
      </p:sp>
      <p:sp>
        <p:nvSpPr>
          <p:cNvPr id="105475" name="Content Placeholder 2"/>
          <p:cNvSpPr>
            <a:spLocks noGrp="1"/>
          </p:cNvSpPr>
          <p:nvPr>
            <p:ph idx="1"/>
          </p:nvPr>
        </p:nvSpPr>
        <p:spPr>
          <a:xfrm>
            <a:off x="533400" y="1752600"/>
            <a:ext cx="8229600" cy="4876800"/>
          </a:xfrm>
        </p:spPr>
        <p:txBody>
          <a:bodyPr/>
          <a:lstStyle/>
          <a:p>
            <a:pPr eaLnBrk="1" hangingPunct="1">
              <a:spcBef>
                <a:spcPct val="0"/>
              </a:spcBef>
              <a:buClrTx/>
              <a:buFont typeface="Arial" charset="0"/>
              <a:buChar char="•"/>
            </a:pPr>
            <a:r>
              <a:rPr lang="en-US" sz="2400" dirty="0">
                <a:latin typeface="Tahoma" pitchFamily="34" charset="0"/>
                <a:cs typeface="Tahoma" pitchFamily="34" charset="0"/>
              </a:rPr>
              <a:t>If bias is found through retrospective review, notify the NIH Awarding Component  promptly (through the eRA Commons) and submit a mitigation report (“Revised” FCOI report).</a:t>
            </a:r>
          </a:p>
          <a:p>
            <a:pPr eaLnBrk="1" hangingPunct="1">
              <a:spcBef>
                <a:spcPct val="0"/>
              </a:spcBef>
              <a:buClrTx/>
              <a:buFont typeface="Arial" charset="0"/>
              <a:buChar char="•"/>
            </a:pPr>
            <a:endParaRPr lang="en-US" sz="1200" dirty="0">
              <a:latin typeface="Tahoma" pitchFamily="34" charset="0"/>
              <a:cs typeface="Tahoma" pitchFamily="34" charset="0"/>
            </a:endParaRPr>
          </a:p>
          <a:p>
            <a:pPr eaLnBrk="1" hangingPunct="1">
              <a:spcBef>
                <a:spcPct val="0"/>
              </a:spcBef>
              <a:buClrTx/>
              <a:buFont typeface="Arial" charset="0"/>
              <a:buChar char="•"/>
            </a:pPr>
            <a:r>
              <a:rPr lang="en-US" sz="2400" dirty="0">
                <a:latin typeface="Tahoma" pitchFamily="34" charset="0"/>
                <a:cs typeface="Tahoma" pitchFamily="34" charset="0"/>
              </a:rPr>
              <a:t>Mitigation Report</a:t>
            </a:r>
          </a:p>
          <a:p>
            <a:pPr lvl="1" eaLnBrk="1" hangingPunct="1">
              <a:lnSpc>
                <a:spcPct val="90000"/>
              </a:lnSpc>
              <a:spcAft>
                <a:spcPts val="800"/>
              </a:spcAft>
              <a:buClrTx/>
            </a:pPr>
            <a:r>
              <a:rPr lang="en-US" sz="2200" dirty="0">
                <a:latin typeface="Tahoma" pitchFamily="34" charset="0"/>
                <a:cs typeface="Tahoma" pitchFamily="34" charset="0"/>
              </a:rPr>
              <a:t>Key elements documented in retrospective review</a:t>
            </a:r>
          </a:p>
          <a:p>
            <a:pPr lvl="1" eaLnBrk="1" hangingPunct="1">
              <a:lnSpc>
                <a:spcPct val="90000"/>
              </a:lnSpc>
              <a:spcAft>
                <a:spcPts val="800"/>
              </a:spcAft>
              <a:buClrTx/>
            </a:pPr>
            <a:r>
              <a:rPr lang="en-US" sz="2200" dirty="0">
                <a:latin typeface="Tahoma" pitchFamily="34" charset="0"/>
                <a:cs typeface="Tahoma" pitchFamily="34" charset="0"/>
              </a:rPr>
              <a:t>Description of the impact of the bias on the research project</a:t>
            </a:r>
          </a:p>
          <a:p>
            <a:pPr lvl="1" eaLnBrk="1" hangingPunct="1">
              <a:lnSpc>
                <a:spcPct val="90000"/>
              </a:lnSpc>
              <a:spcAft>
                <a:spcPts val="800"/>
              </a:spcAft>
              <a:buClrTx/>
            </a:pPr>
            <a:r>
              <a:rPr lang="en-US" sz="2200" dirty="0">
                <a:latin typeface="Tahoma" pitchFamily="34" charset="0"/>
                <a:cs typeface="Tahoma" pitchFamily="34" charset="0"/>
              </a:rPr>
              <a:t>Plan of action(s) to eliminate or mitigate the effect of the bias</a:t>
            </a:r>
          </a:p>
          <a:p>
            <a:pPr lvl="1" eaLnBrk="1" hangingPunct="1">
              <a:lnSpc>
                <a:spcPct val="90000"/>
              </a:lnSpc>
              <a:spcAft>
                <a:spcPts val="800"/>
              </a:spcAft>
              <a:buClrTx/>
              <a:buFont typeface="Arial" charset="0"/>
              <a:buChar char="•"/>
            </a:pPr>
            <a:endParaRPr lang="en-US" sz="1200" dirty="0">
              <a:latin typeface="Tahoma" pitchFamily="34" charset="0"/>
              <a:cs typeface="Tahoma" pitchFamily="34" charset="0"/>
            </a:endParaRPr>
          </a:p>
          <a:p>
            <a:pPr eaLnBrk="1" hangingPunct="1">
              <a:spcBef>
                <a:spcPct val="0"/>
              </a:spcBef>
              <a:buClrTx/>
              <a:buFont typeface="Arial" charset="0"/>
              <a:buChar char="•"/>
            </a:pPr>
            <a:r>
              <a:rPr lang="en-US" sz="2400" dirty="0">
                <a:latin typeface="Tahoma" pitchFamily="34" charset="0"/>
                <a:cs typeface="Tahoma" pitchFamily="34" charset="0"/>
              </a:rPr>
              <a:t>Thereafter, submit FCOI reports annually.</a:t>
            </a:r>
          </a:p>
          <a:p>
            <a:pPr eaLnBrk="1" hangingPunct="1">
              <a:spcBef>
                <a:spcPct val="0"/>
              </a:spcBef>
              <a:buFont typeface="Arial" charset="0"/>
              <a:buChar char="•"/>
            </a:pPr>
            <a:endParaRPr lang="en-US" dirty="0">
              <a:latin typeface="Arial" charset="0"/>
              <a:cs typeface="Arial" charset="0"/>
            </a:endParaRPr>
          </a:p>
          <a:p>
            <a:pPr lvl="1" eaLnBrk="1" hangingPunct="1"/>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p:txBody>
      </p:sp>
      <p:sp>
        <p:nvSpPr>
          <p:cNvPr id="1044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60D714C-E1D6-4AC6-943A-A62F21E32995}" type="slidenum">
              <a:rPr lang="en-US" smtClean="0">
                <a:solidFill>
                  <a:schemeClr val="tx2"/>
                </a:solidFill>
              </a:rPr>
              <a:pPr eaLnBrk="1" hangingPunct="1">
                <a:defRPr/>
              </a:pPr>
              <a:t>16</a:t>
            </a:fld>
            <a:endParaRPr lang="en-US">
              <a:solidFill>
                <a:schemeClr val="tx2"/>
              </a:solidFill>
            </a:endParaRPr>
          </a:p>
        </p:txBody>
      </p:sp>
    </p:spTree>
    <p:extLst>
      <p:ext uri="{BB962C8B-B14F-4D97-AF65-F5344CB8AC3E}">
        <p14:creationId xmlns:p14="http://schemas.microsoft.com/office/powerpoint/2010/main" val="15801415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512"/>
            <a:ext cx="8229600" cy="4724400"/>
          </a:xfrm>
        </p:spPr>
        <p:txBody>
          <a:bodyPr>
            <a:noAutofit/>
          </a:bodyPr>
          <a:lstStyle/>
          <a:p>
            <a:r>
              <a:rPr lang="en-US" sz="6000" b="1" dirty="0">
                <a:ln w="13970" cmpd="sng">
                  <a:noFill/>
                  <a:prstDash val="solid"/>
                </a:ln>
                <a:solidFill>
                  <a:schemeClr val="tx2"/>
                </a:solidFill>
                <a:latin typeface="Tahoma" pitchFamily="34" charset="0"/>
                <a:ea typeface="Tahoma" pitchFamily="34" charset="0"/>
                <a:cs typeface="Tahoma" pitchFamily="34" charset="0"/>
              </a:rPr>
              <a:t>Other Important Reminders for Institutions and Subrecipients</a:t>
            </a: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17</a:t>
            </a:fld>
            <a:endParaRPr lang="en-US" dirty="0"/>
          </a:p>
        </p:txBody>
      </p:sp>
    </p:spTree>
    <p:extLst>
      <p:ext uri="{BB962C8B-B14F-4D97-AF65-F5344CB8AC3E}">
        <p14:creationId xmlns:p14="http://schemas.microsoft.com/office/powerpoint/2010/main" val="211452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pPr eaLnBrk="1" fontAlgn="auto" hangingPunct="1">
              <a:spcAft>
                <a:spcPts val="0"/>
              </a:spcAft>
              <a:defRPr/>
            </a:pPr>
            <a:r>
              <a:rPr lang="en-US" sz="4000" dirty="0">
                <a:latin typeface="Tahoma" pitchFamily="34" charset="0"/>
                <a:cs typeface="Tahoma" pitchFamily="34" charset="0"/>
              </a:rPr>
              <a:t>Inform “Investigators</a:t>
            </a:r>
            <a:r>
              <a:rPr lang="en-US" sz="4000" dirty="0">
                <a:solidFill>
                  <a:schemeClr val="bg1"/>
                </a:solidFill>
                <a:latin typeface="Tahoma" pitchFamily="34" charset="0"/>
                <a:cs typeface="Tahoma" pitchFamily="34" charset="0"/>
              </a:rPr>
              <a:t>”</a:t>
            </a:r>
          </a:p>
        </p:txBody>
      </p:sp>
      <p:sp>
        <p:nvSpPr>
          <p:cNvPr id="3" name="Content Placeholder 2"/>
          <p:cNvSpPr>
            <a:spLocks noGrp="1"/>
          </p:cNvSpPr>
          <p:nvPr>
            <p:ph idx="1"/>
          </p:nvPr>
        </p:nvSpPr>
        <p:spPr>
          <a:xfrm>
            <a:off x="533400" y="2089149"/>
            <a:ext cx="8153400" cy="4449763"/>
          </a:xfrm>
        </p:spPr>
        <p:txBody>
          <a:bodyPr rtlCol="0">
            <a:normAutofit/>
          </a:bodyPr>
          <a:lstStyle/>
          <a:p>
            <a:pPr eaLnBrk="1" fontAlgn="auto" hangingPunct="1">
              <a:buSzPct val="85000"/>
              <a:buFont typeface="Wingdings" panose="05000000000000000000" pitchFamily="2" charset="2"/>
              <a:buChar char="§"/>
              <a:defRPr/>
            </a:pPr>
            <a:r>
              <a:rPr lang="en-US" sz="3200" dirty="0">
                <a:latin typeface="Tahoma" pitchFamily="34" charset="0"/>
                <a:cs typeface="Tahoma" pitchFamily="34" charset="0"/>
              </a:rPr>
              <a:t>Inform each Investigator of the following:</a:t>
            </a:r>
          </a:p>
          <a:p>
            <a:pPr marL="1025525" lvl="1" indent="-571500" eaLnBrk="1" fontAlgn="auto" hangingPunct="1">
              <a:lnSpc>
                <a:spcPct val="90000"/>
              </a:lnSpc>
              <a:spcAft>
                <a:spcPts val="800"/>
              </a:spcAft>
              <a:buClrTx/>
              <a:buSzPct val="80000"/>
              <a:defRPr/>
            </a:pPr>
            <a:r>
              <a:rPr lang="en-US" sz="3200" dirty="0">
                <a:latin typeface="Tahoma" pitchFamily="34" charset="0"/>
                <a:ea typeface="Tahoma" pitchFamily="34" charset="0"/>
                <a:cs typeface="Tahoma" pitchFamily="34" charset="0"/>
              </a:rPr>
              <a:t>FCOI R</a:t>
            </a:r>
            <a:r>
              <a:rPr lang="en-US" sz="3200" dirty="0">
                <a:latin typeface="Tahoma" pitchFamily="34" charset="0"/>
                <a:cs typeface="Tahoma" pitchFamily="34" charset="0"/>
              </a:rPr>
              <a:t>egulation;</a:t>
            </a:r>
          </a:p>
          <a:p>
            <a:pPr marL="1025525" lvl="1" indent="-571500" eaLnBrk="1" fontAlgn="auto" hangingPunct="1">
              <a:lnSpc>
                <a:spcPct val="90000"/>
              </a:lnSpc>
              <a:spcAft>
                <a:spcPts val="800"/>
              </a:spcAft>
              <a:buClrTx/>
              <a:buSzPct val="75000"/>
              <a:defRPr/>
            </a:pPr>
            <a:r>
              <a:rPr lang="en-US" sz="3200" dirty="0">
                <a:latin typeface="Tahoma" pitchFamily="34" charset="0"/>
                <a:cs typeface="Tahoma" pitchFamily="34" charset="0"/>
              </a:rPr>
              <a:t>Institution’s policy on FCOI; and</a:t>
            </a:r>
          </a:p>
          <a:p>
            <a:pPr marL="1025525" lvl="1" indent="-571500" eaLnBrk="1" fontAlgn="auto" hangingPunct="1">
              <a:lnSpc>
                <a:spcPct val="90000"/>
              </a:lnSpc>
              <a:spcAft>
                <a:spcPts val="800"/>
              </a:spcAft>
              <a:buClrTx/>
              <a:buSzPct val="75000"/>
              <a:defRPr/>
            </a:pPr>
            <a:r>
              <a:rPr lang="en-US" sz="3200" dirty="0">
                <a:latin typeface="Tahoma" pitchFamily="34" charset="0"/>
                <a:cs typeface="Tahoma" pitchFamily="34" charset="0"/>
              </a:rPr>
              <a:t>Investigator’s responsibilities regarding disclosure of SFIs</a:t>
            </a:r>
          </a:p>
        </p:txBody>
      </p:sp>
      <p:sp>
        <p:nvSpPr>
          <p:cNvPr id="8806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A11DBA0-3500-4FFB-AB0B-1F407B70352D}" type="slidenum">
              <a:rPr lang="en-US" smtClean="0">
                <a:solidFill>
                  <a:schemeClr val="tx2"/>
                </a:solidFill>
              </a:rPr>
              <a:pPr eaLnBrk="1" hangingPunct="1">
                <a:defRPr/>
              </a:pPr>
              <a:t>18</a:t>
            </a:fld>
            <a:endParaRPr lang="en-US">
              <a:solidFill>
                <a:schemeClr val="tx2"/>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000" dirty="0">
                <a:latin typeface="Tahoma" pitchFamily="34" charset="0"/>
                <a:cs typeface="Tahoma" pitchFamily="34" charset="0"/>
              </a:rPr>
              <a:t>Investigator Training (cont’d)</a:t>
            </a:r>
            <a:endParaRPr lang="en-US" sz="40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686800" cy="5121275"/>
          </a:xfrm>
        </p:spPr>
        <p:txBody>
          <a:bodyPr rtlCol="0">
            <a:noAutofit/>
          </a:bodyPr>
          <a:lstStyle/>
          <a:p>
            <a:pPr eaLnBrk="1" fontAlgn="auto" hangingPunct="1">
              <a:buFont typeface="Arial" pitchFamily="34" charset="0"/>
              <a:buNone/>
              <a:defRPr/>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Institutions must require that each Investigator complete FCOI training:</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Prior to engaging in research related to any NIH funded project; </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At least every four years, and </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Immediately when any of the following circumstances apply:</a:t>
            </a:r>
          </a:p>
          <a:p>
            <a:pPr marL="770382" lvl="1" indent="-514350" eaLnBrk="1" fontAlgn="auto" hangingPunct="1">
              <a:spcAft>
                <a:spcPts val="0"/>
              </a:spcAft>
              <a:buClrTx/>
              <a:buSzPct val="100000"/>
              <a:defRPr/>
            </a:pPr>
            <a:endParaRPr lang="en-US" sz="500" dirty="0">
              <a:solidFill>
                <a:schemeClr val="accent2"/>
              </a:solidFill>
              <a:latin typeface="Tahoma" pitchFamily="34" charset="0"/>
              <a:cs typeface="Tahoma" pitchFamily="34" charset="0"/>
            </a:endParaRP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Institution revises its policy in a manner that affects the investigator;</a:t>
            </a: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When an investigator is new to the Institution; or</a:t>
            </a: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When the Institution finds an Investigator is not in compliance with the Institution’s policy or management plan.</a:t>
            </a: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19</a:t>
            </a:fld>
            <a:endParaRPr lang="en-US">
              <a:solidFill>
                <a:schemeClr val="tx2"/>
              </a:solidFill>
            </a:endParaRPr>
          </a:p>
        </p:txBody>
      </p:sp>
    </p:spTree>
    <p:extLst>
      <p:ext uri="{BB962C8B-B14F-4D97-AF65-F5344CB8AC3E}">
        <p14:creationId xmlns:p14="http://schemas.microsoft.com/office/powerpoint/2010/main" val="36080871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9144000" cy="1447800"/>
          </a:xfrm>
        </p:spPr>
        <p:txBody>
          <a:bodyPr>
            <a:noAutofit/>
          </a:bodyPr>
          <a:lstStyle/>
          <a:p>
            <a:pPr eaLnBrk="1" fontAlgn="auto" hangingPunct="1">
              <a:spcAft>
                <a:spcPts val="0"/>
              </a:spcAft>
              <a:defRPr/>
            </a:pPr>
            <a:r>
              <a:rPr lang="en-US" sz="4000" dirty="0">
                <a:latin typeface="Tahoma" pitchFamily="34" charset="0"/>
                <a:cs typeface="Tahoma" pitchFamily="34" charset="0"/>
              </a:rPr>
              <a:t>Financial Conflict of Interest (FCOI)</a:t>
            </a:r>
            <a:br>
              <a:rPr lang="en-US" sz="4000" dirty="0">
                <a:latin typeface="Tahoma" pitchFamily="34" charset="0"/>
                <a:cs typeface="Tahoma" pitchFamily="34" charset="0"/>
              </a:rPr>
            </a:br>
            <a:r>
              <a:rPr lang="en-US" sz="4000" dirty="0">
                <a:latin typeface="Tahoma" pitchFamily="34" charset="0"/>
                <a:cs typeface="Tahoma" pitchFamily="34" charset="0"/>
              </a:rPr>
              <a:t>Regulations</a:t>
            </a:r>
          </a:p>
        </p:txBody>
      </p:sp>
      <p:sp>
        <p:nvSpPr>
          <p:cNvPr id="435203" name="Rectangle 3"/>
          <p:cNvSpPr>
            <a:spLocks noGrp="1" noChangeArrowheads="1"/>
          </p:cNvSpPr>
          <p:nvPr>
            <p:ph idx="1"/>
          </p:nvPr>
        </p:nvSpPr>
        <p:spPr>
          <a:xfrm>
            <a:off x="228600" y="1905000"/>
            <a:ext cx="8610600" cy="4953000"/>
          </a:xfrm>
        </p:spPr>
        <p:txBody>
          <a:bodyPr rtlCol="0">
            <a:normAutofit/>
          </a:bodyPr>
          <a:lstStyle/>
          <a:p>
            <a:pPr eaLnBrk="1" fontAlgn="auto" hangingPunct="1">
              <a:lnSpc>
                <a:spcPct val="120000"/>
              </a:lnSpc>
              <a:buSzPct val="120000"/>
              <a:buFont typeface="Wingdings" pitchFamily="2" charset="2"/>
              <a:buChar char="§"/>
              <a:defRPr/>
            </a:pPr>
            <a:r>
              <a:rPr lang="en-US" dirty="0">
                <a:latin typeface="Tahoma" pitchFamily="34" charset="0"/>
                <a:cs typeface="Tahoma" pitchFamily="34" charset="0"/>
              </a:rPr>
              <a:t>42 CFR Part 50 Subpart F (grants and cooperative agreements)</a:t>
            </a:r>
          </a:p>
          <a:p>
            <a:pPr eaLnBrk="1" fontAlgn="auto" hangingPunct="1">
              <a:lnSpc>
                <a:spcPct val="80000"/>
              </a:lnSpc>
              <a:buSzPct val="120000"/>
              <a:defRPr/>
            </a:pPr>
            <a:endParaRPr lang="en-US" sz="1100" dirty="0">
              <a:latin typeface="Tahoma" pitchFamily="34" charset="0"/>
              <a:cs typeface="Tahoma" pitchFamily="34" charset="0"/>
            </a:endParaRPr>
          </a:p>
          <a:p>
            <a:pPr eaLnBrk="1" fontAlgn="auto" hangingPunct="1">
              <a:lnSpc>
                <a:spcPct val="20000"/>
              </a:lnSpc>
              <a:buSzPct val="120000"/>
              <a:defRPr/>
            </a:pPr>
            <a:endParaRPr lang="en-US" sz="1050" dirty="0">
              <a:latin typeface="Tahoma" pitchFamily="34" charset="0"/>
              <a:cs typeface="Tahoma" pitchFamily="34" charset="0"/>
            </a:endParaRPr>
          </a:p>
          <a:p>
            <a:pPr eaLnBrk="1" fontAlgn="auto" hangingPunct="1">
              <a:lnSpc>
                <a:spcPct val="80000"/>
              </a:lnSpc>
              <a:buSzPct val="120000"/>
              <a:buFont typeface="Wingdings" pitchFamily="2" charset="2"/>
              <a:buChar char="§"/>
              <a:defRPr/>
            </a:pPr>
            <a:r>
              <a:rPr lang="en-US" dirty="0">
                <a:latin typeface="Tahoma" pitchFamily="34" charset="0"/>
                <a:cs typeface="Tahoma" pitchFamily="34" charset="0"/>
              </a:rPr>
              <a:t>45 CFR Part 94 (contracts)</a:t>
            </a:r>
            <a:endParaRPr lang="en-US" sz="2400" dirty="0">
              <a:solidFill>
                <a:schemeClr val="accent6">
                  <a:lumMod val="75000"/>
                </a:schemeClr>
              </a:solidFill>
              <a:latin typeface="Tahoma" pitchFamily="34" charset="0"/>
              <a:cs typeface="Tahoma" pitchFamily="34" charset="0"/>
            </a:endParaRPr>
          </a:p>
          <a:p>
            <a:pPr marL="1200150" lvl="3" indent="-342900" eaLnBrk="1" fontAlgn="auto" hangingPunct="1">
              <a:spcAft>
                <a:spcPts val="0"/>
              </a:spcAft>
              <a:buClr>
                <a:schemeClr val="tx1"/>
              </a:buClr>
              <a:buSzPct val="120000"/>
              <a:buFont typeface="Arial" pitchFamily="34" charset="0"/>
              <a:buNone/>
              <a:defRPr/>
            </a:pPr>
            <a:r>
              <a:rPr lang="en-US" sz="2400" dirty="0">
                <a:solidFill>
                  <a:schemeClr val="accent6">
                    <a:lumMod val="75000"/>
                  </a:schemeClr>
                </a:solidFill>
                <a:latin typeface="Tahoma" pitchFamily="34" charset="0"/>
                <a:cs typeface="Tahoma" pitchFamily="34" charset="0"/>
              </a:rPr>
              <a:t>Revised Final Rule published on 8-25-11</a:t>
            </a:r>
          </a:p>
          <a:p>
            <a:pPr marL="1200150" lvl="3" indent="-342900" eaLnBrk="1" fontAlgn="auto" hangingPunct="1">
              <a:spcAft>
                <a:spcPts val="0"/>
              </a:spcAft>
              <a:buClr>
                <a:schemeClr val="tx1"/>
              </a:buClr>
              <a:buSzPct val="120000"/>
              <a:buFont typeface="Arial" pitchFamily="34" charset="0"/>
              <a:buNone/>
              <a:defRPr/>
            </a:pPr>
            <a:r>
              <a:rPr lang="en-US" sz="2400" dirty="0">
                <a:solidFill>
                  <a:schemeClr val="accent6">
                    <a:lumMod val="75000"/>
                  </a:schemeClr>
                </a:solidFill>
                <a:latin typeface="Tahoma" pitchFamily="34" charset="0"/>
                <a:cs typeface="Tahoma" pitchFamily="34" charset="0"/>
              </a:rPr>
              <a:t>Compliance date 8-24-2012</a:t>
            </a:r>
          </a:p>
          <a:p>
            <a:pPr marL="1200150" lvl="3" indent="-342900" eaLnBrk="1" fontAlgn="auto" hangingPunct="1">
              <a:spcAft>
                <a:spcPts val="0"/>
              </a:spcAft>
              <a:buClr>
                <a:srgbClr val="00B050"/>
              </a:buClr>
              <a:buSzPct val="120000"/>
              <a:buFont typeface="Arial" pitchFamily="34" charset="0"/>
              <a:buChar char="•"/>
              <a:defRPr/>
            </a:pPr>
            <a:r>
              <a:rPr lang="en-US" sz="2400" dirty="0">
                <a:solidFill>
                  <a:schemeClr val="accent6">
                    <a:lumMod val="75000"/>
                  </a:schemeClr>
                </a:solidFill>
                <a:latin typeface="Tahoma" pitchFamily="34" charset="0"/>
                <a:cs typeface="Tahoma" pitchFamily="34" charset="0"/>
                <a:hlinkClick r:id="rId3"/>
              </a:rPr>
              <a:t>http://www.gpo.gov/fdsys/pkg/FR-2011-08-25/pdf/2011-21633.pdf</a:t>
            </a:r>
            <a:r>
              <a:rPr lang="en-US" sz="2400" dirty="0">
                <a:solidFill>
                  <a:schemeClr val="accent6">
                    <a:lumMod val="75000"/>
                  </a:schemeClr>
                </a:solidFill>
                <a:latin typeface="Tahoma" pitchFamily="34" charset="0"/>
                <a:cs typeface="Tahoma" pitchFamily="34" charset="0"/>
              </a:rPr>
              <a:t> </a:t>
            </a:r>
          </a:p>
          <a:p>
            <a:pPr eaLnBrk="1" fontAlgn="auto" hangingPunct="1">
              <a:lnSpc>
                <a:spcPct val="80000"/>
              </a:lnSpc>
              <a:buClr>
                <a:schemeClr val="tx1"/>
              </a:buClr>
              <a:buFont typeface="Arial" pitchFamily="34" charset="0"/>
              <a:buNone/>
              <a:defRPr/>
            </a:pPr>
            <a:endParaRPr lang="en-US" sz="2600" dirty="0">
              <a:latin typeface="Tahoma" pitchFamily="34" charset="0"/>
            </a:endParaRPr>
          </a:p>
        </p:txBody>
      </p:sp>
      <p:sp>
        <p:nvSpPr>
          <p:cNvPr id="6656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1229E03-6073-44F6-B32D-9882501221CD}" type="slidenum">
              <a:rPr lang="en-US" smtClean="0">
                <a:solidFill>
                  <a:schemeClr val="tx2"/>
                </a:solidFill>
              </a:rPr>
              <a:pPr eaLnBrk="1" hangingPunct="1">
                <a:defRPr/>
              </a:pPr>
              <a:t>2</a:t>
            </a:fld>
            <a:endParaRPr lang="en-US">
              <a:solidFill>
                <a:schemeClr val="tx2"/>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noAutofit/>
          </a:bodyPr>
          <a:lstStyle/>
          <a:p>
            <a:pPr eaLnBrk="1" fontAlgn="auto" hangingPunct="1">
              <a:spcAft>
                <a:spcPts val="0"/>
              </a:spcAft>
              <a:defRPr/>
            </a:pPr>
            <a:r>
              <a:rPr lang="en-US" sz="4000" dirty="0">
                <a:latin typeface="Tahoma" pitchFamily="34" charset="0"/>
                <a:cs typeface="Tahoma" pitchFamily="34" charset="0"/>
              </a:rPr>
              <a:t>Institutional Responsibilities (</a:t>
            </a:r>
            <a:r>
              <a:rPr lang="en-US" sz="4000" dirty="0" err="1">
                <a:latin typeface="Tahoma" pitchFamily="34" charset="0"/>
                <a:cs typeface="Tahoma" pitchFamily="34" charset="0"/>
              </a:rPr>
              <a:t>Subrecipient</a:t>
            </a:r>
            <a:r>
              <a:rPr lang="en-US" sz="4000" dirty="0">
                <a:latin typeface="Tahoma" pitchFamily="34" charset="0"/>
                <a:cs typeface="Tahoma" pitchFamily="34" charset="0"/>
              </a:rPr>
              <a:t> Requirements)</a:t>
            </a:r>
            <a:br>
              <a:rPr lang="en-US" sz="4400" dirty="0">
                <a:latin typeface="Tahoma" pitchFamily="34" charset="0"/>
                <a:cs typeface="Tahoma" pitchFamily="34" charset="0"/>
              </a:rPr>
            </a:br>
            <a:endParaRPr lang="en-US" sz="4400" dirty="0">
              <a:latin typeface="Tahoma" pitchFamily="34" charset="0"/>
              <a:cs typeface="Tahoma" pitchFamily="34" charset="0"/>
            </a:endParaRPr>
          </a:p>
        </p:txBody>
      </p:sp>
      <p:sp>
        <p:nvSpPr>
          <p:cNvPr id="3" name="Content Placeholder 2"/>
          <p:cNvSpPr>
            <a:spLocks noGrp="1"/>
          </p:cNvSpPr>
          <p:nvPr>
            <p:ph idx="1"/>
          </p:nvPr>
        </p:nvSpPr>
        <p:spPr>
          <a:xfrm>
            <a:off x="609600" y="1676400"/>
            <a:ext cx="8305800" cy="4953000"/>
          </a:xfrm>
        </p:spPr>
        <p:txBody>
          <a:bodyPr rtlCol="0">
            <a:normAutofit/>
          </a:bodyPr>
          <a:lstStyle/>
          <a:p>
            <a:pPr eaLnBrk="1" fontAlgn="auto" hangingPunct="1">
              <a:buClr>
                <a:schemeClr val="tx2"/>
              </a:buClr>
              <a:defRPr/>
            </a:pPr>
            <a:r>
              <a:rPr lang="en-US" sz="2400" dirty="0">
                <a:latin typeface="Tahoma" pitchFamily="34" charset="0"/>
                <a:cs typeface="Tahoma" pitchFamily="34" charset="0"/>
              </a:rPr>
              <a:t>Incorporate as part of a written agreement terms that establish whether the FCOI policy of the awardee Institution or that of the subrecipient will apply to subrecipient Investigators and include time periods to meet SFI disclosure, if applicable, and FCOI reporting requirements.</a:t>
            </a:r>
            <a:endParaRPr lang="en-US" sz="1400" dirty="0">
              <a:latin typeface="Tahoma" pitchFamily="34" charset="0"/>
              <a:cs typeface="Tahoma" pitchFamily="34" charset="0"/>
            </a:endParaRPr>
          </a:p>
          <a:p>
            <a:pPr eaLnBrk="1" fontAlgn="auto" hangingPunct="1">
              <a:buClr>
                <a:schemeClr val="tx2"/>
              </a:buClr>
              <a:defRPr/>
            </a:pPr>
            <a:endParaRPr lang="en-US" sz="1000" dirty="0">
              <a:latin typeface="Tahoma" pitchFamily="34" charset="0"/>
              <a:cs typeface="Tahoma" pitchFamily="34" charset="0"/>
            </a:endParaRPr>
          </a:p>
          <a:p>
            <a:pPr eaLnBrk="1" fontAlgn="auto" hangingPunct="1">
              <a:buClr>
                <a:schemeClr val="tx2"/>
              </a:buClr>
              <a:defRPr/>
            </a:pPr>
            <a:r>
              <a:rPr lang="en-US" sz="2400" dirty="0">
                <a:latin typeface="Tahoma" pitchFamily="34" charset="0"/>
                <a:cs typeface="Tahoma" pitchFamily="34" charset="0"/>
              </a:rPr>
              <a:t>Subrecipient Institutions who rely on their FCOI policy must report identified FCOIs to the awardee Institution in sufficient time to allow the awardee Institution to report the FCOI to the PHS/NIH Awarding Component (i.e., to NIH through the eRA Commons FCOI Module) to meet FCOI reporting obligations.</a:t>
            </a:r>
          </a:p>
          <a:p>
            <a:pPr marL="457200" indent="-457200" eaLnBrk="1" fontAlgn="auto" hangingPunct="1">
              <a:buFont typeface="+mj-lt"/>
              <a:buAutoNum type="arabicPeriod"/>
              <a:defRPr/>
            </a:pPr>
            <a:endParaRPr lang="en-US" sz="2400" dirty="0"/>
          </a:p>
          <a:p>
            <a:pPr marL="457200" indent="-457200" eaLnBrk="1" fontAlgn="auto" hangingPunct="1">
              <a:buFont typeface="+mj-lt"/>
              <a:buAutoNum type="arabicPeriod"/>
              <a:defRPr/>
            </a:pPr>
            <a:endParaRPr lang="en-US" sz="2400" dirty="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20</a:t>
            </a:fld>
            <a:endParaRPr lang="en-US">
              <a:solidFill>
                <a:schemeClr val="tx2"/>
              </a:solidFill>
            </a:endParaRPr>
          </a:p>
        </p:txBody>
      </p:sp>
    </p:spTree>
    <p:extLst>
      <p:ext uri="{BB962C8B-B14F-4D97-AF65-F5344CB8AC3E}">
        <p14:creationId xmlns:p14="http://schemas.microsoft.com/office/powerpoint/2010/main" val="4197597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p:spPr>
        <p:txBody>
          <a:bodyPr>
            <a:normAutofit fontScale="90000"/>
          </a:bodyPr>
          <a:lstStyle/>
          <a:p>
            <a:pPr eaLnBrk="1" fontAlgn="auto" hangingPunct="1">
              <a:spcAft>
                <a:spcPts val="0"/>
              </a:spcAft>
              <a:defRPr/>
            </a:pPr>
            <a:br>
              <a:rPr lang="en-US" sz="4900" dirty="0">
                <a:latin typeface="Tahoma" pitchFamily="34" charset="0"/>
                <a:cs typeface="Tahoma" pitchFamily="34" charset="0"/>
              </a:rPr>
            </a:br>
            <a:r>
              <a:rPr lang="en-US" sz="4400" dirty="0">
                <a:latin typeface="Tahoma" pitchFamily="34" charset="0"/>
                <a:cs typeface="Tahoma" pitchFamily="34" charset="0"/>
              </a:rPr>
              <a:t>Institutional Responsibilities </a:t>
            </a:r>
            <a:br>
              <a:rPr lang="en-US" sz="4400" dirty="0">
                <a:latin typeface="Tahoma" pitchFamily="34" charset="0"/>
                <a:cs typeface="Tahoma" pitchFamily="34" charset="0"/>
              </a:rPr>
            </a:br>
            <a:r>
              <a:rPr lang="en-US" sz="4400" dirty="0">
                <a:latin typeface="Tahoma" pitchFamily="34" charset="0"/>
                <a:cs typeface="Tahoma" pitchFamily="34" charset="0"/>
              </a:rPr>
              <a:t>(</a:t>
            </a:r>
            <a:r>
              <a:rPr lang="en-US" sz="4400" dirty="0" err="1">
                <a:latin typeface="Tahoma" pitchFamily="34" charset="0"/>
                <a:cs typeface="Tahoma" pitchFamily="34" charset="0"/>
              </a:rPr>
              <a:t>Subrecipient</a:t>
            </a:r>
            <a:r>
              <a:rPr lang="en-US" sz="4400" dirty="0">
                <a:latin typeface="Tahoma" pitchFamily="34" charset="0"/>
                <a:cs typeface="Tahoma" pitchFamily="34" charset="0"/>
              </a:rPr>
              <a:t> Requirements)</a:t>
            </a:r>
            <a:br>
              <a:rPr lang="en-US" sz="4900" dirty="0">
                <a:latin typeface="Tahoma" pitchFamily="34" charset="0"/>
                <a:cs typeface="Tahoma" pitchFamily="34" charset="0"/>
              </a:rPr>
            </a:br>
            <a:br>
              <a:rPr lang="en-US" dirty="0">
                <a:latin typeface="Tahoma" pitchFamily="34" charset="0"/>
                <a:cs typeface="Tahoma" pitchFamily="34" charset="0"/>
              </a:rPr>
            </a:br>
            <a:endParaRPr lang="en-US" dirty="0">
              <a:latin typeface="Tahoma" pitchFamily="34" charset="0"/>
              <a:cs typeface="Tahoma" pitchFamily="34" charset="0"/>
            </a:endParaRPr>
          </a:p>
        </p:txBody>
      </p:sp>
      <p:sp>
        <p:nvSpPr>
          <p:cNvPr id="3" name="Content Placeholder 2"/>
          <p:cNvSpPr>
            <a:spLocks noGrp="1"/>
          </p:cNvSpPr>
          <p:nvPr>
            <p:ph idx="1"/>
          </p:nvPr>
        </p:nvSpPr>
        <p:spPr>
          <a:xfrm>
            <a:off x="609600" y="1981200"/>
            <a:ext cx="8305800" cy="4648200"/>
          </a:xfrm>
        </p:spPr>
        <p:txBody>
          <a:bodyPr rtlCol="0">
            <a:normAutofit/>
          </a:bodyPr>
          <a:lstStyle/>
          <a:p>
            <a:pPr eaLnBrk="1" fontAlgn="auto" hangingPunct="1">
              <a:buClr>
                <a:schemeClr val="tx2"/>
              </a:buClr>
              <a:defRPr/>
            </a:pPr>
            <a:r>
              <a:rPr lang="en-US" dirty="0">
                <a:latin typeface="Tahoma" pitchFamily="34" charset="0"/>
                <a:cs typeface="Tahoma" pitchFamily="34" charset="0"/>
              </a:rPr>
              <a:t>Ensure </a:t>
            </a:r>
            <a:r>
              <a:rPr lang="en-US" dirty="0" err="1">
                <a:latin typeface="Tahoma" pitchFamily="34" charset="0"/>
                <a:cs typeface="Tahoma" pitchFamily="34" charset="0"/>
              </a:rPr>
              <a:t>subrecipient</a:t>
            </a:r>
            <a:r>
              <a:rPr lang="en-US" dirty="0">
                <a:latin typeface="Tahoma" pitchFamily="34" charset="0"/>
                <a:cs typeface="Tahoma" pitchFamily="34" charset="0"/>
              </a:rPr>
              <a:t> Investigators meet FCOI training requirements.</a:t>
            </a:r>
          </a:p>
          <a:p>
            <a:pPr eaLnBrk="1" fontAlgn="auto" hangingPunct="1">
              <a:buClr>
                <a:schemeClr val="tx2"/>
              </a:buClr>
              <a:defRPr/>
            </a:pPr>
            <a:endParaRPr lang="en-US" dirty="0">
              <a:latin typeface="Tahoma" pitchFamily="34" charset="0"/>
              <a:cs typeface="Tahoma" pitchFamily="34" charset="0"/>
            </a:endParaRPr>
          </a:p>
          <a:p>
            <a:pPr eaLnBrk="1" fontAlgn="auto" hangingPunct="1">
              <a:buClr>
                <a:schemeClr val="tx2"/>
              </a:buClr>
              <a:defRPr/>
            </a:pPr>
            <a:r>
              <a:rPr lang="en-US" dirty="0">
                <a:latin typeface="Tahoma" pitchFamily="34" charset="0"/>
                <a:cs typeface="Tahoma" pitchFamily="34" charset="0"/>
              </a:rPr>
              <a:t>Provide oversight of FCOI requirements for </a:t>
            </a:r>
            <a:r>
              <a:rPr lang="en-US" dirty="0" err="1">
                <a:latin typeface="Tahoma" pitchFamily="34" charset="0"/>
                <a:cs typeface="Tahoma" pitchFamily="34" charset="0"/>
              </a:rPr>
              <a:t>subrecipients</a:t>
            </a:r>
            <a:r>
              <a:rPr lang="en-US" dirty="0">
                <a:latin typeface="Tahoma" pitchFamily="34" charset="0"/>
                <a:cs typeface="Tahoma" pitchFamily="34" charset="0"/>
              </a:rPr>
              <a:t> and consultants.</a:t>
            </a:r>
          </a:p>
          <a:p>
            <a:pPr marL="457200" indent="-457200" eaLnBrk="1" fontAlgn="auto" hangingPunct="1">
              <a:buFont typeface="+mj-lt"/>
              <a:buAutoNum type="arabicPeriod"/>
              <a:defRPr/>
            </a:pPr>
            <a:endParaRPr lang="en-US" sz="2400" dirty="0"/>
          </a:p>
          <a:p>
            <a:pPr marL="457200" indent="-457200" eaLnBrk="1" fontAlgn="auto" hangingPunct="1">
              <a:buFont typeface="+mj-lt"/>
              <a:buAutoNum type="arabicPeriod"/>
              <a:defRPr/>
            </a:pPr>
            <a:endParaRPr lang="en-US" sz="2400" dirty="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21</a:t>
            </a:fld>
            <a:endParaRPr lang="en-US">
              <a:solidFill>
                <a:schemeClr val="tx2"/>
              </a:solidFill>
            </a:endParaRPr>
          </a:p>
        </p:txBody>
      </p:sp>
    </p:spTree>
    <p:extLst>
      <p:ext uri="{BB962C8B-B14F-4D97-AF65-F5344CB8AC3E}">
        <p14:creationId xmlns:p14="http://schemas.microsoft.com/office/powerpoint/2010/main" val="36334444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13544"/>
          </a:xfrm>
        </p:spPr>
        <p:txBody>
          <a:bodyPr>
            <a:normAutofit fontScale="90000"/>
          </a:bodyPr>
          <a:lstStyle/>
          <a:p>
            <a:pPr eaLnBrk="1" fontAlgn="auto" hangingPunct="1">
              <a:spcAft>
                <a:spcPts val="0"/>
              </a:spcAft>
              <a:defRPr/>
            </a:pPr>
            <a:br>
              <a:rPr lang="en-US" sz="4900" dirty="0">
                <a:latin typeface="Tahoma" pitchFamily="34" charset="0"/>
                <a:cs typeface="Tahoma" pitchFamily="34" charset="0"/>
              </a:rPr>
            </a:br>
            <a:r>
              <a:rPr lang="en-US" sz="4400" dirty="0">
                <a:latin typeface="Tahoma" pitchFamily="34" charset="0"/>
                <a:cs typeface="Tahoma" pitchFamily="34" charset="0"/>
              </a:rPr>
              <a:t>Investigator Disclosure of SFIs</a:t>
            </a:r>
            <a:br>
              <a:rPr lang="en-US" dirty="0">
                <a:latin typeface="Tahoma" pitchFamily="34" charset="0"/>
                <a:cs typeface="Tahoma" pitchFamily="34" charset="0"/>
              </a:rPr>
            </a:br>
            <a:endParaRPr lang="en-US" dirty="0">
              <a:solidFill>
                <a:schemeClr val="bg1"/>
              </a:solidFill>
            </a:endParaRPr>
          </a:p>
        </p:txBody>
      </p:sp>
      <p:sp>
        <p:nvSpPr>
          <p:cNvPr id="91139" name="Content Placeholder 1"/>
          <p:cNvSpPr>
            <a:spLocks noGrp="1"/>
          </p:cNvSpPr>
          <p:nvPr>
            <p:ph idx="1"/>
          </p:nvPr>
        </p:nvSpPr>
        <p:spPr>
          <a:xfrm>
            <a:off x="437147" y="1905000"/>
            <a:ext cx="8229600" cy="4451350"/>
          </a:xfrm>
        </p:spPr>
        <p:txBody>
          <a:bodyPr/>
          <a:lstStyle/>
          <a:p>
            <a:pPr eaLnBrk="1" hangingPunct="1">
              <a:spcBef>
                <a:spcPct val="0"/>
              </a:spcBef>
              <a:buClrTx/>
              <a:buFont typeface="Arial" charset="0"/>
              <a:buChar char="•"/>
            </a:pPr>
            <a:r>
              <a:rPr lang="en-US" dirty="0">
                <a:latin typeface="Tahoma" pitchFamily="34" charset="0"/>
                <a:cs typeface="Tahoma" pitchFamily="34" charset="0"/>
              </a:rPr>
              <a:t>SFIs include financial interests that are related to an Investigator’s institutional responsibilities</a:t>
            </a:r>
          </a:p>
          <a:p>
            <a:pPr lvl="1" eaLnBrk="1" hangingPunct="1">
              <a:spcBef>
                <a:spcPct val="0"/>
              </a:spcBef>
              <a:buClrTx/>
            </a:pPr>
            <a:r>
              <a:rPr lang="en-US" dirty="0">
                <a:latin typeface="Tahoma" pitchFamily="34" charset="0"/>
                <a:cs typeface="Tahoma" pitchFamily="34" charset="0"/>
              </a:rPr>
              <a:t>Consider verifying Investigator disclosures</a:t>
            </a:r>
          </a:p>
          <a:p>
            <a:pPr lvl="1" eaLnBrk="1" hangingPunct="1">
              <a:spcBef>
                <a:spcPct val="0"/>
              </a:spcBef>
              <a:buClrTx/>
            </a:pPr>
            <a:endParaRPr lang="en-US" dirty="0">
              <a:latin typeface="Tahoma" pitchFamily="34" charset="0"/>
              <a:cs typeface="Tahoma" pitchFamily="34" charset="0"/>
            </a:endParaRPr>
          </a:p>
          <a:p>
            <a:pPr eaLnBrk="1" hangingPunct="1">
              <a:spcBef>
                <a:spcPct val="0"/>
              </a:spcBef>
              <a:buClrTx/>
              <a:buFont typeface="Arial" charset="0"/>
              <a:buChar char="•"/>
            </a:pPr>
            <a:r>
              <a:rPr lang="en-US" dirty="0">
                <a:latin typeface="Tahoma" pitchFamily="34" charset="0"/>
                <a:cs typeface="Tahoma" pitchFamily="34" charset="0"/>
              </a:rPr>
              <a:t>Institutions are responsible for determining whether an SFI relates to NIH-funded research and if it is an FCOI</a:t>
            </a:r>
          </a:p>
          <a:p>
            <a:pPr lvl="1" eaLnBrk="1" hangingPunct="1">
              <a:spcBef>
                <a:spcPct val="0"/>
              </a:spcBef>
              <a:buClrTx/>
              <a:buFont typeface="Arial" charset="0"/>
              <a:buChar char="•"/>
            </a:pPr>
            <a:endParaRPr lang="en-US" dirty="0">
              <a:latin typeface="Tahoma" pitchFamily="34" charset="0"/>
              <a:cs typeface="Tahoma" pitchFamily="34" charset="0"/>
            </a:endParaRPr>
          </a:p>
          <a:p>
            <a:pPr marL="0" indent="0" eaLnBrk="1" hangingPunct="1">
              <a:spcBef>
                <a:spcPct val="0"/>
              </a:spcBef>
              <a:buClrTx/>
              <a:buNone/>
            </a:pPr>
            <a:endParaRPr lang="en-US" dirty="0">
              <a:latin typeface="Tahoma" pitchFamily="34" charset="0"/>
              <a:cs typeface="Tahoma" pitchFamily="34" charset="0"/>
            </a:endParaRPr>
          </a:p>
        </p:txBody>
      </p:sp>
      <p:sp>
        <p:nvSpPr>
          <p:cNvPr id="90116"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DDCD6D2-B0DD-4C02-A393-17ECF9F0ED1B}" type="slidenum">
              <a:rPr lang="en-US" smtClean="0">
                <a:solidFill>
                  <a:schemeClr val="tx2"/>
                </a:solidFill>
              </a:rPr>
              <a:pPr eaLnBrk="1" hangingPunct="1">
                <a:defRPr/>
              </a:pPr>
              <a:t>22</a:t>
            </a:fld>
            <a:endParaRPr lang="en-US">
              <a:solidFill>
                <a:schemeClr val="tx2"/>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1"/>
          </a:xfrm>
        </p:spPr>
        <p:txBody>
          <a:bodyPr>
            <a:noAutofit/>
          </a:bodyPr>
          <a:lstStyle/>
          <a:p>
            <a:pPr eaLnBrk="1" fontAlgn="auto" hangingPunct="1">
              <a:spcAft>
                <a:spcPts val="0"/>
              </a:spcAft>
              <a:defRPr/>
            </a:pPr>
            <a:r>
              <a:rPr lang="en-US" sz="4000" dirty="0">
                <a:latin typeface="Tahoma" pitchFamily="34" charset="0"/>
                <a:cs typeface="Tahoma" pitchFamily="34" charset="0"/>
              </a:rPr>
              <a:t>Investigator Disclosure of SFIs</a:t>
            </a:r>
            <a:endParaRPr lang="en-US" sz="4000" dirty="0">
              <a:solidFill>
                <a:schemeClr val="bg1"/>
              </a:solidFill>
              <a:latin typeface="Tahoma" pitchFamily="34" charset="0"/>
              <a:cs typeface="Tahoma" pitchFamily="34" charset="0"/>
            </a:endParaRPr>
          </a:p>
        </p:txBody>
      </p:sp>
      <p:sp>
        <p:nvSpPr>
          <p:cNvPr id="2" name="Content Placeholder 1"/>
          <p:cNvSpPr>
            <a:spLocks noGrp="1"/>
          </p:cNvSpPr>
          <p:nvPr>
            <p:ph idx="1"/>
          </p:nvPr>
        </p:nvSpPr>
        <p:spPr>
          <a:xfrm>
            <a:off x="228600" y="1600200"/>
            <a:ext cx="8763000" cy="5121275"/>
          </a:xfrm>
        </p:spPr>
        <p:txBody>
          <a:bodyPr rtlCol="0">
            <a:noAutofit/>
          </a:bodyPr>
          <a:lstStyle/>
          <a:p>
            <a:pPr eaLnBrk="1" fontAlgn="auto" hangingPunct="1">
              <a:buClr>
                <a:schemeClr val="tx2"/>
              </a:buClr>
              <a:defRPr/>
            </a:pPr>
            <a:r>
              <a:rPr lang="en-US" sz="2200" dirty="0">
                <a:solidFill>
                  <a:schemeClr val="accent4"/>
                </a:solidFill>
                <a:latin typeface="Tahoma" pitchFamily="34" charset="0"/>
                <a:cs typeface="Tahoma" pitchFamily="34" charset="0"/>
              </a:rPr>
              <a:t>At time of Application</a:t>
            </a:r>
            <a:r>
              <a:rPr lang="en-US" sz="2200" dirty="0">
                <a:latin typeface="Tahoma" pitchFamily="34" charset="0"/>
                <a:cs typeface="Tahoma" pitchFamily="34" charset="0"/>
              </a:rPr>
              <a:t>: Require each Investigator, including subrecipient Investigators, if applicable, planning to participate in PHS/NIH-funded research to disclose SFI(s) to the designated official(s) at time of application. </a:t>
            </a:r>
          </a:p>
          <a:p>
            <a:pPr eaLnBrk="1" fontAlgn="auto" hangingPunct="1">
              <a:buClr>
                <a:schemeClr val="tx2"/>
              </a:buClr>
              <a:defRPr/>
            </a:pPr>
            <a:r>
              <a:rPr lang="en-US" sz="2200" dirty="0">
                <a:solidFill>
                  <a:schemeClr val="accent4"/>
                </a:solidFill>
                <a:latin typeface="Tahoma" pitchFamily="34" charset="0"/>
                <a:cs typeface="Tahoma" pitchFamily="34" charset="0"/>
              </a:rPr>
              <a:t>Annually</a:t>
            </a:r>
            <a:r>
              <a:rPr lang="en-US" sz="2200" dirty="0">
                <a:latin typeface="Tahoma" pitchFamily="34" charset="0"/>
                <a:cs typeface="Tahoma" pitchFamily="34" charset="0"/>
              </a:rPr>
              <a:t>: Require each Investigator, including subrecipient Investigator, if applicable, to submit an updated disclosure of SFI(s) at least annually, in accordance with the specific time period prescribed by the Institution, during the period of the award.</a:t>
            </a:r>
          </a:p>
          <a:p>
            <a:pPr eaLnBrk="1" fontAlgn="auto" hangingPunct="1">
              <a:buClr>
                <a:schemeClr val="tx2"/>
              </a:buClr>
              <a:defRPr/>
            </a:pPr>
            <a:r>
              <a:rPr lang="en-US" sz="2200" dirty="0">
                <a:solidFill>
                  <a:schemeClr val="accent4"/>
                </a:solidFill>
                <a:latin typeface="Tahoma" pitchFamily="34" charset="0"/>
                <a:cs typeface="Tahoma" pitchFamily="34" charset="0"/>
              </a:rPr>
              <a:t>Within 30 days</a:t>
            </a:r>
            <a:r>
              <a:rPr lang="en-US" sz="2200" dirty="0">
                <a:latin typeface="Tahoma" pitchFamily="34" charset="0"/>
                <a:cs typeface="Tahoma" pitchFamily="34" charset="0"/>
              </a:rPr>
              <a:t>: Require each Investigator, including subrecipient Investigator, if applicable, who is participating in the NIH-funded research to submit an updated disclosure of SFI(s) within thirty days of discovering or acquiring (</a:t>
            </a:r>
            <a:r>
              <a:rPr lang="en-US" sz="2200" i="1" dirty="0">
                <a:latin typeface="Tahoma" pitchFamily="34" charset="0"/>
                <a:cs typeface="Tahoma" pitchFamily="34" charset="0"/>
              </a:rPr>
              <a:t>e.g., through </a:t>
            </a:r>
            <a:r>
              <a:rPr lang="en-US" sz="2200" dirty="0">
                <a:latin typeface="Tahoma" pitchFamily="34" charset="0"/>
                <a:cs typeface="Tahoma" pitchFamily="34" charset="0"/>
              </a:rPr>
              <a:t>purchase, marriage, or inheritance) a new SFI.</a:t>
            </a:r>
          </a:p>
          <a:p>
            <a:pPr eaLnBrk="1" fontAlgn="auto" hangingPunct="1">
              <a:buClr>
                <a:schemeClr val="tx1"/>
              </a:buClr>
              <a:buSzPct val="90000"/>
              <a:defRPr/>
            </a:pPr>
            <a:endParaRPr lang="en-US" sz="2000" dirty="0">
              <a:solidFill>
                <a:srgbClr val="FF0000"/>
              </a:solidFill>
            </a:endParaRPr>
          </a:p>
        </p:txBody>
      </p:sp>
      <p:sp>
        <p:nvSpPr>
          <p:cNvPr id="911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C0D0A44-070F-4D1F-A96C-AD139D5C2497}" type="slidenum">
              <a:rPr lang="en-US" smtClean="0">
                <a:solidFill>
                  <a:schemeClr val="tx2"/>
                </a:solidFill>
              </a:rPr>
              <a:pPr eaLnBrk="1" hangingPunct="1">
                <a:defRPr/>
              </a:pPr>
              <a:t>23</a:t>
            </a:fld>
            <a:endParaRPr lang="en-US">
              <a:solidFill>
                <a:schemeClr val="tx2"/>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24</a:t>
            </a:fld>
            <a:endParaRPr lang="en-US" dirty="0"/>
          </a:p>
        </p:txBody>
      </p:sp>
      <p:sp>
        <p:nvSpPr>
          <p:cNvPr id="2" name="Title 1">
            <a:extLst>
              <a:ext uri="{FF2B5EF4-FFF2-40B4-BE49-F238E27FC236}">
                <a16:creationId xmlns:a16="http://schemas.microsoft.com/office/drawing/2014/main" id="{F8C093E6-1BFD-42A3-BC84-AF30A8855CA4}"/>
              </a:ext>
            </a:extLst>
          </p:cNvPr>
          <p:cNvSpPr>
            <a:spLocks noGrp="1"/>
          </p:cNvSpPr>
          <p:nvPr>
            <p:ph type="title"/>
          </p:nvPr>
        </p:nvSpPr>
        <p:spPr>
          <a:xfrm>
            <a:off x="457200" y="3411638"/>
            <a:ext cx="8229600" cy="1111250"/>
          </a:xfrm>
        </p:spPr>
        <p:txBody>
          <a:bodyPr/>
          <a:lstStyle/>
          <a:p>
            <a:r>
              <a:rPr lang="en-US" sz="6000" b="1" kern="1200" dirty="0">
                <a:ln>
                  <a:noFill/>
                </a:ln>
                <a:solidFill>
                  <a:srgbClr val="00359E"/>
                </a:solidFill>
                <a:effectLst/>
                <a:latin typeface="Tahoma" panose="020B0604030504040204" pitchFamily="34" charset="0"/>
                <a:ea typeface="Tahoma" panose="020B0604030504040204" pitchFamily="34" charset="0"/>
                <a:cs typeface="Tahoma" panose="020B0604030504040204" pitchFamily="34" charset="0"/>
              </a:rPr>
              <a:t>Lessons Learned </a:t>
            </a:r>
            <a:endParaRPr lang="en-US" dirty="0"/>
          </a:p>
        </p:txBody>
      </p:sp>
    </p:spTree>
    <p:extLst>
      <p:ext uri="{BB962C8B-B14F-4D97-AF65-F5344CB8AC3E}">
        <p14:creationId xmlns:p14="http://schemas.microsoft.com/office/powerpoint/2010/main" val="389646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457200" y="1600200"/>
            <a:ext cx="8077200" cy="4648200"/>
          </a:xfrm>
        </p:spPr>
        <p:txBody>
          <a:bodyPr rtlCol="0">
            <a:noAutofit/>
          </a:bodyPr>
          <a:lstStyle/>
          <a:p>
            <a:pPr marL="0" lvl="0" indent="0">
              <a:buNone/>
            </a:pPr>
            <a:r>
              <a:rPr lang="en-US" dirty="0">
                <a:latin typeface="Tahoma" panose="020B0604030504040204" pitchFamily="34" charset="0"/>
                <a:ea typeface="Tahoma" panose="020B0604030504040204" pitchFamily="34" charset="0"/>
                <a:cs typeface="Tahoma" panose="020B0604030504040204" pitchFamily="34" charset="0"/>
              </a:rPr>
              <a:t>When submitting an FCOI report consider the following: </a:t>
            </a:r>
          </a:p>
          <a:p>
            <a:pPr marL="0" lv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dirty="0">
                <a:latin typeface="Tahoma" panose="020B0604030504040204" pitchFamily="34" charset="0"/>
                <a:ea typeface="Tahoma" panose="020B0604030504040204" pitchFamily="34" charset="0"/>
                <a:cs typeface="Tahoma" panose="020B0604030504040204" pitchFamily="34" charset="0"/>
              </a:rPr>
              <a:t>Does the FCOI report clearly describe the following?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How the financial interest relates to the NIH-funded research, and </a:t>
            </a:r>
          </a:p>
          <a:p>
            <a:pPr lvl="1"/>
            <a:endParaRPr lang="en-US" sz="8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Why the Institution determined that the financial interest conflicts with such research.</a:t>
            </a:r>
          </a:p>
          <a:p>
            <a:pPr marL="0" indent="0" eaLnBrk="1" fontAlgn="auto" hangingPunct="1">
              <a:buClr>
                <a:schemeClr val="tx1"/>
              </a:buClr>
              <a:buSzPct val="80000"/>
              <a:buNone/>
              <a:defRPr/>
            </a:pPr>
            <a:endParaRPr lang="en-US" dirty="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25</a:t>
            </a:fld>
            <a:endParaRPr lang="en-US">
              <a:solidFill>
                <a:schemeClr val="tx2"/>
              </a:solidFill>
            </a:endParaRPr>
          </a:p>
        </p:txBody>
      </p:sp>
    </p:spTree>
    <p:extLst>
      <p:ext uri="{BB962C8B-B14F-4D97-AF65-F5344CB8AC3E}">
        <p14:creationId xmlns:p14="http://schemas.microsoft.com/office/powerpoint/2010/main" val="3962980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a:latin typeface="Tahoma" pitchFamily="34" charset="0"/>
              </a:rPr>
              <a:t>Lessons Learned About </a:t>
            </a:r>
            <a:br>
              <a:rPr lang="en-US" sz="4000">
                <a:latin typeface="Tahoma" pitchFamily="34" charset="0"/>
              </a:rPr>
            </a:br>
            <a:r>
              <a:rPr lang="en-US" sz="400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04800" y="1447799"/>
            <a:ext cx="8229600" cy="5273675"/>
          </a:xfrm>
        </p:spPr>
        <p:txBody>
          <a:bodyPr rtlCol="0">
            <a:noAutofit/>
          </a:bodyPr>
          <a:lstStyle/>
          <a:p>
            <a:pPr lvl="0">
              <a:lnSpc>
                <a:spcPct val="100000"/>
              </a:lnSpc>
              <a:spcAft>
                <a:spcPts val="0"/>
              </a:spcAft>
            </a:pPr>
            <a:r>
              <a:rPr lang="en-US" dirty="0">
                <a:latin typeface="Tahoma" panose="020B0604030504040204" pitchFamily="34" charset="0"/>
                <a:ea typeface="Tahoma" panose="020B0604030504040204" pitchFamily="34" charset="0"/>
                <a:cs typeface="Tahoma" panose="020B0604030504040204" pitchFamily="34" charset="0"/>
              </a:rPr>
              <a:t>Does the FCOI report clearly address all of the Key Elements of the Management Plan as required by the regulation, including: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2200" dirty="0">
                <a:latin typeface="Tahoma" panose="020B0604030504040204" pitchFamily="34" charset="0"/>
                <a:ea typeface="Tahoma" panose="020B0604030504040204" pitchFamily="34" charset="0"/>
                <a:cs typeface="Tahoma" panose="020B0604030504040204" pitchFamily="34" charset="0"/>
              </a:rPr>
              <a:t>Role and principal duties of the conflicted Investigator in the research project; </a:t>
            </a:r>
          </a:p>
          <a:p>
            <a:pPr lvl="1"/>
            <a:r>
              <a:rPr lang="en-US" sz="2200" dirty="0">
                <a:latin typeface="Tahoma" panose="020B0604030504040204" pitchFamily="34" charset="0"/>
                <a:ea typeface="Tahoma" panose="020B0604030504040204" pitchFamily="34" charset="0"/>
                <a:cs typeface="Tahoma" panose="020B0604030504040204" pitchFamily="34" charset="0"/>
              </a:rPr>
              <a:t>Conditions of the management plan;</a:t>
            </a:r>
          </a:p>
          <a:p>
            <a:pPr lvl="1"/>
            <a:r>
              <a:rPr lang="en-US" sz="2200" dirty="0">
                <a:latin typeface="Tahoma" panose="020B0604030504040204" pitchFamily="34" charset="0"/>
                <a:ea typeface="Tahoma" panose="020B0604030504040204" pitchFamily="34" charset="0"/>
                <a:cs typeface="Tahoma" panose="020B0604030504040204" pitchFamily="34" charset="0"/>
              </a:rPr>
              <a:t>How the management plan is designed to safeguard objectivity in the research project; </a:t>
            </a:r>
          </a:p>
          <a:p>
            <a:pPr lvl="1"/>
            <a:r>
              <a:rPr lang="en-US" sz="2200" dirty="0">
                <a:latin typeface="Tahoma" panose="020B0604030504040204" pitchFamily="34" charset="0"/>
                <a:ea typeface="Tahoma" panose="020B0604030504040204" pitchFamily="34" charset="0"/>
                <a:cs typeface="Tahoma" panose="020B0604030504040204" pitchFamily="34" charset="0"/>
              </a:rPr>
              <a:t>Confirmation of the Investigator's agreement to the management plan; </a:t>
            </a:r>
          </a:p>
          <a:p>
            <a:pPr lvl="1"/>
            <a:r>
              <a:rPr lang="en-US" sz="2200" dirty="0">
                <a:latin typeface="Tahoma" panose="020B0604030504040204" pitchFamily="34" charset="0"/>
                <a:ea typeface="Tahoma" panose="020B0604030504040204" pitchFamily="34" charset="0"/>
                <a:cs typeface="Tahoma" panose="020B0604030504040204" pitchFamily="34" charset="0"/>
              </a:rPr>
              <a:t>How the management plan will be monitored to ensure Investigator compliance; and</a:t>
            </a:r>
          </a:p>
          <a:p>
            <a:pPr lvl="1"/>
            <a:r>
              <a:rPr lang="en-US" sz="2200" dirty="0">
                <a:latin typeface="Tahoma" panose="020B0604030504040204" pitchFamily="34" charset="0"/>
                <a:ea typeface="Tahoma" panose="020B0604030504040204" pitchFamily="34" charset="0"/>
                <a:cs typeface="Tahoma" panose="020B0604030504040204" pitchFamily="34" charset="0"/>
              </a:rPr>
              <a:t>Other information as needed. </a:t>
            </a:r>
          </a:p>
          <a:p>
            <a:pPr marL="457200" lvl="1" indent="0">
              <a:buNone/>
            </a:pPr>
            <a:endParaRPr lang="en-US" sz="2000" dirty="0"/>
          </a:p>
          <a:p>
            <a:pPr eaLnBrk="1" fontAlgn="auto" hangingPunct="1">
              <a:buClr>
                <a:schemeClr val="tx1"/>
              </a:buClr>
              <a:buSzPct val="80000"/>
              <a:defRPr/>
            </a:pPr>
            <a:endParaRPr lang="en-US" dirty="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26</a:t>
            </a:fld>
            <a:endParaRPr lang="en-US" dirty="0">
              <a:solidFill>
                <a:schemeClr val="tx2"/>
              </a:solidFill>
            </a:endParaRPr>
          </a:p>
        </p:txBody>
      </p:sp>
    </p:spTree>
    <p:extLst>
      <p:ext uri="{BB962C8B-B14F-4D97-AF65-F5344CB8AC3E}">
        <p14:creationId xmlns:p14="http://schemas.microsoft.com/office/powerpoint/2010/main" val="22833175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81000" y="1676400"/>
            <a:ext cx="8305800" cy="4419600"/>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When a Retrospective Review is required, take the following actions, as appropriate:</a:t>
            </a:r>
          </a:p>
          <a:p>
            <a:pPr lvl="1"/>
            <a:r>
              <a:rPr lang="en-US" dirty="0">
                <a:latin typeface="Tahoma" panose="020B0604030504040204" pitchFamily="34" charset="0"/>
                <a:ea typeface="Tahoma" panose="020B0604030504040204" pitchFamily="34" charset="0"/>
                <a:cs typeface="Tahoma" panose="020B0604030504040204" pitchFamily="34" charset="0"/>
              </a:rPr>
              <a:t>Submit a “Revised” FCOI report per NIH Guidance (see FAQ. H.22)</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“Revised” FCOI reports should only be submitted when:  </a:t>
            </a: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additional information is found during the Retrospective Review that changes the information originally submitted or</a:t>
            </a:r>
            <a:endParaRPr lang="en-US" dirty="0">
              <a:latin typeface="Tahoma" panose="020B0604030504040204" pitchFamily="34" charset="0"/>
              <a:ea typeface="Tahoma" panose="020B0604030504040204" pitchFamily="34" charset="0"/>
              <a:cs typeface="Tahoma" panose="020B0604030504040204" pitchFamily="34" charset="0"/>
            </a:endParaRP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to report identified bias which requires a Mitigation Report.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Clr>
                <a:schemeClr val="tx1"/>
              </a:buClr>
              <a:buSzPct val="80000"/>
              <a:buNone/>
              <a:defRP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27</a:t>
            </a:fld>
            <a:endParaRPr lang="en-US">
              <a:solidFill>
                <a:schemeClr val="tx2"/>
              </a:solidFill>
            </a:endParaRPr>
          </a:p>
        </p:txBody>
      </p:sp>
    </p:spTree>
    <p:extLst>
      <p:ext uri="{BB962C8B-B14F-4D97-AF65-F5344CB8AC3E}">
        <p14:creationId xmlns:p14="http://schemas.microsoft.com/office/powerpoint/2010/main" val="27102713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81000" y="1676400"/>
            <a:ext cx="8305800" cy="4419600"/>
          </a:xfrm>
        </p:spPr>
        <p:txBody>
          <a:bodyPr rtlCol="0">
            <a:noAutofit/>
          </a:bodyPr>
          <a:lstStyle/>
          <a:p>
            <a:r>
              <a:rPr lang="en-US" dirty="0">
                <a:latin typeface="Tahoma" panose="020B0604030504040204" pitchFamily="34" charset="0"/>
                <a:ea typeface="Tahoma" panose="020B0604030504040204" pitchFamily="34" charset="0"/>
                <a:cs typeface="Tahoma" panose="020B0604030504040204" pitchFamily="34" charset="0"/>
              </a:rPr>
              <a:t>Changes in status of an FCOI is reported at the time when the Annual Report is due.</a:t>
            </a:r>
          </a:p>
          <a:p>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sz="8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If an Annual Report is not required (last year of the project and project will not be extended), no reporting is needed.  </a:t>
            </a:r>
          </a:p>
          <a:p>
            <a:pPr lvl="1"/>
            <a:endParaRPr lang="en-US" sz="500" dirty="0">
              <a:latin typeface="Tahoma" panose="020B0604030504040204" pitchFamily="34" charset="0"/>
              <a:ea typeface="Tahoma" panose="020B0604030504040204" pitchFamily="34" charset="0"/>
              <a:cs typeface="Tahoma" panose="020B0604030504040204" pitchFamily="34" charset="0"/>
            </a:endParaRP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Institutions may want to document internal files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Clr>
                <a:schemeClr val="tx1"/>
              </a:buClr>
              <a:buSzPct val="80000"/>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28</a:t>
            </a:fld>
            <a:endParaRPr lang="en-US">
              <a:solidFill>
                <a:schemeClr val="tx2"/>
              </a:solidFill>
            </a:endParaRPr>
          </a:p>
        </p:txBody>
      </p:sp>
    </p:spTree>
    <p:extLst>
      <p:ext uri="{BB962C8B-B14F-4D97-AF65-F5344CB8AC3E}">
        <p14:creationId xmlns:p14="http://schemas.microsoft.com/office/powerpoint/2010/main" val="1314492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04800" y="1600200"/>
            <a:ext cx="8382000" cy="4495800"/>
          </a:xfrm>
        </p:spPr>
        <p:txBody>
          <a:bodyPr rtlCol="0">
            <a:noAutofit/>
          </a:bodyPr>
          <a:lstStyle/>
          <a:p>
            <a:pPr marL="0" lvl="0" indent="0">
              <a:buNone/>
            </a:pPr>
            <a:r>
              <a:rPr lang="en-US" sz="2400" dirty="0">
                <a:latin typeface="Tahoma" panose="020B0604030504040204" pitchFamily="34" charset="0"/>
                <a:ea typeface="Tahoma" panose="020B0604030504040204" pitchFamily="34" charset="0"/>
                <a:cs typeface="Tahoma" panose="020B0604030504040204" pitchFamily="34" charset="0"/>
              </a:rPr>
              <a:t>Consider the following when developing management plans: </a:t>
            </a:r>
          </a:p>
          <a:p>
            <a:pPr lvl="1"/>
            <a:r>
              <a:rPr lang="en-US" dirty="0">
                <a:latin typeface="Tahoma" panose="020B0604030504040204" pitchFamily="34" charset="0"/>
                <a:ea typeface="Tahoma" panose="020B0604030504040204" pitchFamily="34" charset="0"/>
                <a:cs typeface="Tahoma" panose="020B0604030504040204" pitchFamily="34" charset="0"/>
              </a:rPr>
              <a:t>Does the management plan limit the Investigator’s ability to fulfill his/her responsibilities? </a:t>
            </a:r>
          </a:p>
          <a:p>
            <a:pPr eaLnBrk="1" fontAlgn="auto" hangingPunct="1">
              <a:buSzPct val="80000"/>
              <a:buFont typeface="Courier New" panose="02070309020205020404" pitchFamily="49" charset="0"/>
              <a:buChar char="o"/>
              <a:defRPr/>
            </a:pPr>
            <a:endParaRPr lang="en-US" dirty="0">
              <a:latin typeface="Tahoma" pitchFamily="34" charset="0"/>
              <a:cs typeface="Tahoma" pitchFamily="34" charset="0"/>
            </a:endParaRPr>
          </a:p>
          <a:p>
            <a:pPr lvl="1" eaLnBrk="1" fontAlgn="auto" hangingPunct="1">
              <a:buSzPct val="80000"/>
              <a:defRPr/>
            </a:pPr>
            <a:r>
              <a:rPr lang="en-US" dirty="0">
                <a:latin typeface="Tahoma" pitchFamily="34" charset="0"/>
                <a:cs typeface="Tahoma" pitchFamily="34" charset="0"/>
              </a:rPr>
              <a:t>How will the management plan be monitored?</a:t>
            </a:r>
          </a:p>
          <a:p>
            <a:pPr lvl="1" eaLnBrk="1" fontAlgn="auto" hangingPunct="1">
              <a:buSzPct val="80000"/>
              <a:defRPr/>
            </a:pPr>
            <a:endParaRPr lang="en-US" dirty="0">
              <a:latin typeface="Tahoma" pitchFamily="34" charset="0"/>
              <a:cs typeface="Tahoma" pitchFamily="34" charset="0"/>
            </a:endParaRPr>
          </a:p>
          <a:p>
            <a:pPr lvl="1" eaLnBrk="1" fontAlgn="auto" hangingPunct="1">
              <a:buSzPct val="80000"/>
              <a:defRPr/>
            </a:pPr>
            <a:r>
              <a:rPr lang="en-US" dirty="0">
                <a:latin typeface="Tahoma" pitchFamily="34" charset="0"/>
                <a:cs typeface="Tahoma" pitchFamily="34" charset="0"/>
              </a:rPr>
              <a:t>How will the subrecipient monitoring plan be monitored, if applicable?</a:t>
            </a: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29</a:t>
            </a:fld>
            <a:endParaRPr lang="en-US">
              <a:solidFill>
                <a:schemeClr val="tx2"/>
              </a:solidFill>
            </a:endParaRPr>
          </a:p>
        </p:txBody>
      </p:sp>
    </p:spTree>
    <p:extLst>
      <p:ext uri="{BB962C8B-B14F-4D97-AF65-F5344CB8AC3E}">
        <p14:creationId xmlns:p14="http://schemas.microsoft.com/office/powerpoint/2010/main" val="15056168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228600" y="228601"/>
            <a:ext cx="8686800" cy="990599"/>
          </a:xfrm>
        </p:spPr>
        <p:txBody>
          <a:bodyPr>
            <a:noAutofit/>
          </a:bodyPr>
          <a:lstStyle/>
          <a:p>
            <a:pPr eaLnBrk="1" fontAlgn="auto" hangingPunct="1">
              <a:spcAft>
                <a:spcPts val="0"/>
              </a:spcAft>
              <a:defRPr/>
            </a:pPr>
            <a:r>
              <a:rPr lang="en-US" sz="4000" dirty="0">
                <a:latin typeface="Tahoma" pitchFamily="34" charset="0"/>
                <a:cs typeface="Tahoma" pitchFamily="34" charset="0"/>
              </a:rPr>
              <a:t>What is the Purpose of the Regulation?</a:t>
            </a:r>
          </a:p>
        </p:txBody>
      </p:sp>
      <p:sp>
        <p:nvSpPr>
          <p:cNvPr id="70659" name="Rectangle 3"/>
          <p:cNvSpPr>
            <a:spLocks noGrp="1" noChangeArrowheads="1"/>
          </p:cNvSpPr>
          <p:nvPr>
            <p:ph idx="1"/>
          </p:nvPr>
        </p:nvSpPr>
        <p:spPr>
          <a:xfrm>
            <a:off x="457200" y="1828800"/>
            <a:ext cx="8229600" cy="4343400"/>
          </a:xfrm>
        </p:spPr>
        <p:txBody>
          <a:bodyPr/>
          <a:lstStyle/>
          <a:p>
            <a:pPr eaLnBrk="1" hangingPunct="1">
              <a:spcBef>
                <a:spcPct val="0"/>
              </a:spcBef>
              <a:buFont typeface="Arial" charset="0"/>
              <a:buNone/>
            </a:pPr>
            <a:r>
              <a:rPr lang="en-US" dirty="0">
                <a:solidFill>
                  <a:schemeClr val="tx1"/>
                </a:solidFill>
                <a:latin typeface="Arial" charset="0"/>
                <a:cs typeface="Arial" charset="0"/>
              </a:rPr>
              <a:t>   </a:t>
            </a:r>
          </a:p>
          <a:p>
            <a:pPr eaLnBrk="1" hangingPunct="1">
              <a:spcBef>
                <a:spcPct val="0"/>
              </a:spcBef>
              <a:buFont typeface="Arial" charset="0"/>
              <a:buNone/>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This regulation promotes objectivity in research by establishing standards that provide a reasonable expectation that the design, conduct, and reporting of research funded under NIH grants or cooperative agreements will be free from bias resulting from Investigator financial conflicts of interest.  </a:t>
            </a:r>
            <a:endParaRPr lang="en-US" sz="3200" dirty="0">
              <a:latin typeface="Tahoma" pitchFamily="34" charset="0"/>
              <a:cs typeface="Tahoma" pitchFamily="34"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p:txBody>
      </p:sp>
      <p:sp>
        <p:nvSpPr>
          <p:cNvPr id="6963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927464E3-E8BF-4ED5-9D2D-3BAAD40AF0FA}" type="slidenum">
              <a:rPr lang="en-US" smtClean="0">
                <a:solidFill>
                  <a:schemeClr val="tx2"/>
                </a:solidFill>
              </a:rPr>
              <a:pPr eaLnBrk="1" hangingPunct="1">
                <a:defRPr/>
              </a:pPr>
              <a:t>3</a:t>
            </a:fld>
            <a:endParaRPr lang="en-US">
              <a:solidFill>
                <a:schemeClr val="tx2"/>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p>
        </p:txBody>
      </p:sp>
      <p:sp>
        <p:nvSpPr>
          <p:cNvPr id="3" name="Content Placeholder 2"/>
          <p:cNvSpPr>
            <a:spLocks noGrp="1"/>
          </p:cNvSpPr>
          <p:nvPr>
            <p:ph idx="1"/>
          </p:nvPr>
        </p:nvSpPr>
        <p:spPr/>
        <p:txBody>
          <a:bodyPr/>
          <a:lstStyle/>
          <a:p>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Do ensure that Investigators understand disclosure requirements and that disclosures must be complete and accurate.  </a:t>
            </a:r>
          </a:p>
          <a:p>
            <a:r>
              <a:rPr lang="en-US" dirty="0">
                <a:latin typeface="Tahoma" panose="020B0604030504040204" pitchFamily="34" charset="0"/>
                <a:ea typeface="Tahoma" panose="020B0604030504040204" pitchFamily="34" charset="0"/>
                <a:cs typeface="Tahoma" panose="020B0604030504040204" pitchFamily="34" charset="0"/>
              </a:rPr>
              <a:t>Do not submit private or sensitive information such as business plans, license agreements, equity agreements or similar agreements.</a:t>
            </a:r>
          </a:p>
          <a:p>
            <a:r>
              <a:rPr lang="en-US" dirty="0">
                <a:latin typeface="Tahoma" panose="020B0604030504040204" pitchFamily="34" charset="0"/>
                <a:ea typeface="Tahoma" panose="020B0604030504040204" pitchFamily="34" charset="0"/>
                <a:cs typeface="Tahoma" panose="020B0604030504040204" pitchFamily="34" charset="0"/>
              </a:rPr>
              <a:t>Do not report non-NIH related FCOIs.</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30</a:t>
            </a:fld>
            <a:endParaRPr lang="en-US" dirty="0"/>
          </a:p>
        </p:txBody>
      </p:sp>
    </p:spTree>
    <p:extLst>
      <p:ext uri="{BB962C8B-B14F-4D97-AF65-F5344CB8AC3E}">
        <p14:creationId xmlns:p14="http://schemas.microsoft.com/office/powerpoint/2010/main" val="2431837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0"/>
            <a:ext cx="9144000" cy="1139825"/>
          </a:xfrm>
        </p:spPr>
        <p:txBody>
          <a:bodyPr>
            <a:normAutofit/>
          </a:bodyPr>
          <a:lstStyle/>
          <a:p>
            <a:pPr eaLnBrk="1" fontAlgn="auto" hangingPunct="1">
              <a:spcAft>
                <a:spcPts val="0"/>
              </a:spcAft>
              <a:defRPr/>
            </a:pPr>
            <a:r>
              <a:rPr lang="en-US" sz="4000" dirty="0">
                <a:solidFill>
                  <a:schemeClr val="bg1"/>
                </a:solidFill>
                <a:latin typeface="Tahoma" pitchFamily="34" charset="0"/>
                <a:cs typeface="Tahoma" pitchFamily="34" charset="0"/>
              </a:rPr>
              <a:t>Information/Resources</a:t>
            </a:r>
          </a:p>
        </p:txBody>
      </p:sp>
      <p:sp>
        <p:nvSpPr>
          <p:cNvPr id="698371" name="Rectangle 3"/>
          <p:cNvSpPr>
            <a:spLocks noGrp="1" noChangeArrowheads="1"/>
          </p:cNvSpPr>
          <p:nvPr>
            <p:ph idx="1"/>
          </p:nvPr>
        </p:nvSpPr>
        <p:spPr>
          <a:xfrm>
            <a:off x="0" y="1600200"/>
            <a:ext cx="8763000" cy="4343400"/>
          </a:xfrm>
        </p:spPr>
        <p:txBody>
          <a:bodyPr rtlCol="0">
            <a:normAutofit/>
          </a:bodyPr>
          <a:lstStyle/>
          <a:p>
            <a:pPr eaLnBrk="1" fontAlgn="auto" hangingPunct="1">
              <a:buClrTx/>
              <a:defRPr/>
            </a:pPr>
            <a:r>
              <a:rPr lang="en-US" dirty="0">
                <a:latin typeface="Tahoma" pitchFamily="34" charset="0"/>
                <a:cs typeface="Tahoma" pitchFamily="34" charset="0"/>
              </a:rPr>
              <a:t>Mailbox for inquiries</a:t>
            </a:r>
          </a:p>
          <a:p>
            <a:pPr lvl="1" eaLnBrk="1" fontAlgn="auto" hangingPunct="1">
              <a:lnSpc>
                <a:spcPct val="90000"/>
              </a:lnSpc>
              <a:spcAft>
                <a:spcPts val="0"/>
              </a:spcAft>
              <a:buClrTx/>
              <a:buFont typeface="Arial" pitchFamily="34" charset="0"/>
              <a:buChar char="•"/>
              <a:defRPr/>
            </a:pPr>
            <a:r>
              <a:rPr lang="en-US" u="sng" dirty="0">
                <a:latin typeface="Tahoma" pitchFamily="34" charset="0"/>
                <a:cs typeface="Tahoma" pitchFamily="34" charset="0"/>
                <a:hlinkClick r:id="rId3"/>
              </a:rPr>
              <a:t>FCOICompliance@mail.nih.gov</a:t>
            </a:r>
            <a:r>
              <a:rPr lang="en-US" dirty="0">
                <a:latin typeface="Tahoma" pitchFamily="34" charset="0"/>
                <a:cs typeface="Tahoma" pitchFamily="34" charset="0"/>
              </a:rPr>
              <a:t> </a:t>
            </a:r>
          </a:p>
          <a:p>
            <a:pPr lvl="1" eaLnBrk="1" fontAlgn="auto" hangingPunct="1">
              <a:lnSpc>
                <a:spcPct val="90000"/>
              </a:lnSpc>
              <a:spcAft>
                <a:spcPts val="0"/>
              </a:spcAft>
              <a:buClrTx/>
              <a:buFont typeface="Wingdings" pitchFamily="2" charset="2"/>
              <a:buChar char="§"/>
              <a:defRPr/>
            </a:pPr>
            <a:endParaRPr lang="en-US" sz="2600" dirty="0">
              <a:latin typeface="Tahoma" pitchFamily="34" charset="0"/>
              <a:cs typeface="Tahoma" pitchFamily="34" charset="0"/>
            </a:endParaRPr>
          </a:p>
          <a:p>
            <a:pPr eaLnBrk="1" fontAlgn="auto" hangingPunct="1">
              <a:buClrTx/>
              <a:defRPr/>
            </a:pPr>
            <a:r>
              <a:rPr lang="en-US" dirty="0">
                <a:latin typeface="Tahoma" pitchFamily="34" charset="0"/>
                <a:cs typeface="Tahoma" pitchFamily="34" charset="0"/>
              </a:rPr>
              <a:t>OER FCOI Web Site</a:t>
            </a:r>
            <a:endParaRPr lang="en-US" dirty="0">
              <a:solidFill>
                <a:srgbClr val="333399"/>
              </a:solidFill>
              <a:latin typeface="Tahoma" pitchFamily="34" charset="0"/>
              <a:cs typeface="Tahoma" pitchFamily="34" charset="0"/>
              <a:hlinkClick r:id="rId4"/>
            </a:endParaRPr>
          </a:p>
          <a:p>
            <a:pPr lvl="1" eaLnBrk="1" fontAlgn="auto" hangingPunct="1">
              <a:lnSpc>
                <a:spcPct val="90000"/>
              </a:lnSpc>
              <a:spcAft>
                <a:spcPts val="0"/>
              </a:spcAft>
              <a:buClrTx/>
              <a:buFont typeface="Arial" pitchFamily="34" charset="0"/>
              <a:buChar char="•"/>
              <a:defRPr/>
            </a:pPr>
            <a:r>
              <a:rPr lang="en-US" dirty="0">
                <a:latin typeface="Tahoma" pitchFamily="34" charset="0"/>
                <a:cs typeface="Tahoma" pitchFamily="34" charset="0"/>
                <a:hlinkClick r:id="rId4"/>
              </a:rPr>
              <a:t>http://grants.nih.gov/grants/policy/coi/</a:t>
            </a:r>
            <a:endParaRPr lang="en-US" dirty="0">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endParaRPr lang="en-US" dirty="0">
              <a:latin typeface="Tahoma" pitchFamily="34" charset="0"/>
              <a:cs typeface="Tahoma" pitchFamily="34" charset="0"/>
            </a:endParaRPr>
          </a:p>
          <a:p>
            <a:pPr eaLnBrk="1" fontAlgn="auto" hangingPunct="1">
              <a:spcAft>
                <a:spcPts val="0"/>
              </a:spcAft>
              <a:buClrTx/>
              <a:defRPr/>
            </a:pPr>
            <a:r>
              <a:rPr lang="en-US" dirty="0">
                <a:latin typeface="Tahoma" pitchFamily="34" charset="0"/>
                <a:cs typeface="Tahoma" pitchFamily="34" charset="0"/>
              </a:rPr>
              <a:t>FCOI Compliance mailbox:  	</a:t>
            </a:r>
            <a:r>
              <a:rPr lang="en-US" sz="2400" dirty="0">
                <a:solidFill>
                  <a:srgbClr val="00B050"/>
                </a:solidFill>
                <a:latin typeface="Tahoma" pitchFamily="34" charset="0"/>
                <a:cs typeface="Tahoma" pitchFamily="34" charset="0"/>
              </a:rPr>
              <a:t>FCOICompliance@mail.nih.gov </a:t>
            </a:r>
          </a:p>
          <a:p>
            <a:pPr eaLnBrk="1" fontAlgn="auto" hangingPunct="1">
              <a:spcAft>
                <a:spcPts val="0"/>
              </a:spcAft>
              <a:buClrTx/>
              <a:defRPr/>
            </a:pPr>
            <a:endParaRPr lang="en-US" dirty="0">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endParaRPr lang="en-US" dirty="0">
              <a:latin typeface="Tahoma" pitchFamily="34" charset="0"/>
              <a:cs typeface="Tahoma" pitchFamily="34" charset="0"/>
            </a:endParaRPr>
          </a:p>
          <a:p>
            <a:pPr lvl="1" eaLnBrk="1" fontAlgn="auto" hangingPunct="1">
              <a:lnSpc>
                <a:spcPct val="90000"/>
              </a:lnSpc>
              <a:spcAft>
                <a:spcPts val="0"/>
              </a:spcAft>
              <a:buClrTx/>
              <a:buFont typeface="Courier New" pitchFamily="49" charset="0"/>
              <a:buNone/>
              <a:defRPr/>
            </a:pPr>
            <a:endParaRPr lang="en-US" dirty="0">
              <a:solidFill>
                <a:srgbClr val="333399"/>
              </a:solidFill>
              <a:hlinkClick r:id="rId5"/>
            </a:endParaRPr>
          </a:p>
          <a:p>
            <a:pPr lvl="1" eaLnBrk="1" fontAlgn="auto" hangingPunct="1">
              <a:lnSpc>
                <a:spcPct val="90000"/>
              </a:lnSpc>
              <a:spcAft>
                <a:spcPts val="0"/>
              </a:spcAft>
              <a:buFont typeface="Courier New" pitchFamily="49" charset="0"/>
              <a:buNone/>
              <a:defRPr/>
            </a:pPr>
            <a:endParaRPr lang="en-US" dirty="0">
              <a:solidFill>
                <a:srgbClr val="333399"/>
              </a:solidFill>
            </a:endParaRPr>
          </a:p>
          <a:p>
            <a:pPr lvl="1" eaLnBrk="1" fontAlgn="auto" hangingPunct="1">
              <a:lnSpc>
                <a:spcPct val="90000"/>
              </a:lnSpc>
              <a:spcAft>
                <a:spcPts val="0"/>
              </a:spcAft>
              <a:buFont typeface="Arial" charset="0"/>
              <a:buNone/>
              <a:defRPr/>
            </a:pPr>
            <a:endParaRPr lang="en-US" dirty="0">
              <a:solidFill>
                <a:srgbClr val="333399"/>
              </a:solidFill>
            </a:endParaRPr>
          </a:p>
          <a:p>
            <a:pPr lvl="1" eaLnBrk="1" fontAlgn="auto" hangingPunct="1">
              <a:lnSpc>
                <a:spcPct val="90000"/>
              </a:lnSpc>
              <a:spcAft>
                <a:spcPts val="0"/>
              </a:spcAft>
              <a:buFont typeface="Arial" charset="0"/>
              <a:buNone/>
              <a:defRPr/>
            </a:pPr>
            <a:endParaRPr lang="en-US" dirty="0">
              <a:solidFill>
                <a:srgbClr val="339933"/>
              </a:solidFill>
            </a:endParaRPr>
          </a:p>
          <a:p>
            <a:pPr lvl="1" eaLnBrk="1" fontAlgn="auto" hangingPunct="1">
              <a:lnSpc>
                <a:spcPct val="90000"/>
              </a:lnSpc>
              <a:spcAft>
                <a:spcPts val="0"/>
              </a:spcAft>
              <a:buFont typeface="Arial" charset="0"/>
              <a:buNone/>
              <a:defRPr/>
            </a:pPr>
            <a:endParaRPr lang="en-US" dirty="0">
              <a:solidFill>
                <a:srgbClr val="339933"/>
              </a:solidFill>
            </a:endParaRPr>
          </a:p>
          <a:p>
            <a:pPr lvl="1" algn="r" eaLnBrk="1" fontAlgn="auto" hangingPunct="1">
              <a:lnSpc>
                <a:spcPct val="90000"/>
              </a:lnSpc>
              <a:spcAft>
                <a:spcPts val="0"/>
              </a:spcAft>
              <a:buFont typeface="Arial" charset="0"/>
              <a:buNone/>
              <a:defRPr/>
            </a:pPr>
            <a:endParaRPr lang="en-US" dirty="0">
              <a:solidFill>
                <a:srgbClr val="339933"/>
              </a:solidFill>
            </a:endParaRPr>
          </a:p>
          <a:p>
            <a:pPr lvl="1" algn="r" eaLnBrk="1" fontAlgn="auto" hangingPunct="1">
              <a:lnSpc>
                <a:spcPct val="90000"/>
              </a:lnSpc>
              <a:spcAft>
                <a:spcPts val="0"/>
              </a:spcAft>
              <a:buFont typeface="Arial" charset="0"/>
              <a:buNone/>
              <a:defRPr/>
            </a:pPr>
            <a:endParaRPr lang="en-US" dirty="0">
              <a:solidFill>
                <a:srgbClr val="339933"/>
              </a:solidFill>
            </a:endParaRPr>
          </a:p>
          <a:p>
            <a:pPr lvl="1" eaLnBrk="1" fontAlgn="auto" hangingPunct="1">
              <a:lnSpc>
                <a:spcPct val="90000"/>
              </a:lnSpc>
              <a:spcAft>
                <a:spcPts val="0"/>
              </a:spcAft>
              <a:buFont typeface="Arial" charset="0"/>
              <a:buNone/>
              <a:defRPr/>
            </a:pPr>
            <a:endParaRPr lang="en-US" dirty="0"/>
          </a:p>
          <a:p>
            <a:pPr eaLnBrk="1" fontAlgn="auto" hangingPunct="1">
              <a:buFont typeface="Arial" charset="0"/>
              <a:buChar char="•"/>
              <a:defRPr/>
            </a:pPr>
            <a:endParaRPr lang="en-US" dirty="0"/>
          </a:p>
          <a:p>
            <a:pPr lvl="1" eaLnBrk="1" fontAlgn="auto" hangingPunct="1">
              <a:lnSpc>
                <a:spcPct val="90000"/>
              </a:lnSpc>
              <a:spcAft>
                <a:spcPts val="0"/>
              </a:spcAft>
              <a:buFontTx/>
              <a:buNone/>
              <a:defRPr/>
            </a:pPr>
            <a:endParaRPr lang="en-US" dirty="0"/>
          </a:p>
        </p:txBody>
      </p:sp>
      <p:sp>
        <p:nvSpPr>
          <p:cNvPr id="2" name="Slide Number Placeholder 1"/>
          <p:cNvSpPr>
            <a:spLocks noGrp="1"/>
          </p:cNvSpPr>
          <p:nvPr>
            <p:ph type="sldNum" sz="quarter" idx="12"/>
          </p:nvPr>
        </p:nvSpPr>
        <p:spPr/>
        <p:txBody>
          <a:bodyPr/>
          <a:lstStyle/>
          <a:p>
            <a:pPr>
              <a:defRPr/>
            </a:pPr>
            <a:fld id="{F01D5585-DCCB-4465-80B9-EA5BACC91EA0}" type="slidenum">
              <a:rPr lang="en-US" smtClean="0"/>
              <a:pPr>
                <a:defRPr/>
              </a:pPr>
              <a:t>31</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a:bodyPr>
          <a:lstStyle/>
          <a:p>
            <a:pPr eaLnBrk="1" fontAlgn="auto" hangingPunct="1">
              <a:spcAft>
                <a:spcPts val="0"/>
              </a:spcAft>
              <a:defRPr/>
            </a:pPr>
            <a:r>
              <a:rPr lang="en-US" sz="4000" dirty="0">
                <a:latin typeface="Tahoma" pitchFamily="34" charset="0"/>
                <a:cs typeface="Tahoma" pitchFamily="34" charset="0"/>
              </a:rPr>
              <a:t>Who is Covered?</a:t>
            </a:r>
          </a:p>
        </p:txBody>
      </p:sp>
      <p:sp>
        <p:nvSpPr>
          <p:cNvPr id="568323" name="Rectangle 3"/>
          <p:cNvSpPr>
            <a:spLocks noGrp="1" noChangeArrowheads="1"/>
          </p:cNvSpPr>
          <p:nvPr>
            <p:ph idx="1"/>
          </p:nvPr>
        </p:nvSpPr>
        <p:spPr>
          <a:xfrm>
            <a:off x="457200" y="1600200"/>
            <a:ext cx="8229600" cy="4495800"/>
          </a:xfrm>
        </p:spPr>
        <p:txBody>
          <a:bodyPr rtlCol="0">
            <a:noAutofit/>
          </a:bodyPr>
          <a:lstStyle/>
          <a:p>
            <a:pPr eaLnBrk="1" fontAlgn="auto" hangingPunct="1">
              <a:buClrTx/>
              <a:defRPr/>
            </a:pPr>
            <a:r>
              <a:rPr lang="en-US" sz="2400" dirty="0">
                <a:latin typeface="Tahoma" pitchFamily="34" charset="0"/>
                <a:cs typeface="Tahoma" pitchFamily="34" charset="0"/>
              </a:rPr>
              <a:t>Each Institution that applies for or receives PHS/NIH grants or cooperative agreements for research</a:t>
            </a:r>
          </a:p>
          <a:p>
            <a:pPr lvl="1" eaLnBrk="1" fontAlgn="auto" hangingPunct="1">
              <a:lnSpc>
                <a:spcPct val="90000"/>
              </a:lnSpc>
              <a:spcAft>
                <a:spcPts val="0"/>
              </a:spcAft>
              <a:buClrTx/>
              <a:buSzPct val="100000"/>
              <a:defRPr/>
            </a:pPr>
            <a:r>
              <a:rPr lang="en-US" sz="2000" dirty="0">
                <a:solidFill>
                  <a:schemeClr val="accent2"/>
                </a:solidFill>
                <a:latin typeface="Tahoma" pitchFamily="34" charset="0"/>
                <a:cs typeface="Tahoma" pitchFamily="34" charset="0"/>
              </a:rPr>
              <a:t>Domestic, foreign, public, private (not Federal)</a:t>
            </a:r>
          </a:p>
          <a:p>
            <a:pPr lvl="1" eaLnBrk="1" fontAlgn="auto" hangingPunct="1">
              <a:lnSpc>
                <a:spcPct val="90000"/>
              </a:lnSpc>
              <a:spcAft>
                <a:spcPts val="0"/>
              </a:spcAft>
              <a:buClrTx/>
              <a:buSzPct val="100000"/>
              <a:buFont typeface="Arial" pitchFamily="34" charset="0"/>
              <a:buChar char="•"/>
              <a:defRPr/>
            </a:pPr>
            <a:endParaRPr lang="en-US" sz="1000" dirty="0">
              <a:solidFill>
                <a:schemeClr val="tx1"/>
              </a:solidFill>
              <a:latin typeface="Tahoma" pitchFamily="34" charset="0"/>
              <a:cs typeface="Tahoma" pitchFamily="34" charset="0"/>
            </a:endParaRPr>
          </a:p>
          <a:p>
            <a:pPr eaLnBrk="1" fontAlgn="auto" hangingPunct="1">
              <a:buClrTx/>
              <a:defRPr/>
            </a:pPr>
            <a:r>
              <a:rPr lang="en-US" sz="2400" dirty="0">
                <a:latin typeface="Tahoma" pitchFamily="34" charset="0"/>
                <a:cs typeface="Tahoma" pitchFamily="34" charset="0"/>
              </a:rPr>
              <a:t>Any Investigator, as defined by the regulation, planning to participate in or participating in the research</a:t>
            </a:r>
          </a:p>
          <a:p>
            <a:pPr eaLnBrk="1" fontAlgn="auto" hangingPunct="1">
              <a:buClrTx/>
              <a:defRPr/>
            </a:pPr>
            <a:endParaRPr lang="en-US" sz="1000" dirty="0">
              <a:solidFill>
                <a:schemeClr val="tx1"/>
              </a:solidFill>
              <a:latin typeface="Tahoma" pitchFamily="34" charset="0"/>
              <a:cs typeface="Tahoma" pitchFamily="34" charset="0"/>
            </a:endParaRPr>
          </a:p>
          <a:p>
            <a:pPr eaLnBrk="1" fontAlgn="auto" hangingPunct="1">
              <a:buClrTx/>
              <a:defRPr/>
            </a:pPr>
            <a:r>
              <a:rPr lang="en-US" sz="2400" dirty="0">
                <a:latin typeface="Tahoma" pitchFamily="34" charset="0"/>
                <a:cs typeface="Tahoma" pitchFamily="34" charset="0"/>
              </a:rPr>
              <a:t>When an individual, rather than an Institution, is applying for or receives PHS/NIH research funding</a:t>
            </a:r>
          </a:p>
          <a:p>
            <a:pPr eaLnBrk="1" fontAlgn="auto" hangingPunct="1">
              <a:buClrTx/>
              <a:defRPr/>
            </a:pPr>
            <a:endParaRPr lang="en-US" sz="1000" dirty="0">
              <a:latin typeface="Tahoma" pitchFamily="34" charset="0"/>
              <a:cs typeface="Tahoma" pitchFamily="34" charset="0"/>
            </a:endParaRPr>
          </a:p>
          <a:p>
            <a:pPr eaLnBrk="1" fontAlgn="auto" hangingPunct="1">
              <a:buClrTx/>
              <a:defRPr/>
            </a:pPr>
            <a:r>
              <a:rPr lang="en-US" sz="2400" dirty="0">
                <a:latin typeface="Tahoma" pitchFamily="34" charset="0"/>
                <a:cs typeface="Tahoma" pitchFamily="34" charset="0"/>
              </a:rPr>
              <a:t>SBIR/STTR Phase II applicants/awardees </a:t>
            </a:r>
          </a:p>
          <a:p>
            <a:pPr lvl="1" algn="ctr" eaLnBrk="1" fontAlgn="auto" hangingPunct="1">
              <a:lnSpc>
                <a:spcPct val="90000"/>
              </a:lnSpc>
              <a:spcAft>
                <a:spcPts val="0"/>
              </a:spcAft>
              <a:buClrTx/>
              <a:buSzPct val="100000"/>
              <a:buFont typeface="Courier New" pitchFamily="49" charset="0"/>
              <a:buNone/>
              <a:defRPr/>
            </a:pPr>
            <a:r>
              <a:rPr lang="en-US" sz="2000" dirty="0">
                <a:solidFill>
                  <a:schemeClr val="accent4"/>
                </a:solidFill>
                <a:latin typeface="Tahoma" pitchFamily="34" charset="0"/>
                <a:cs typeface="Tahoma" pitchFamily="34" charset="0"/>
              </a:rPr>
              <a:t>(Phase I SBIR/STTRs are exempt) </a:t>
            </a:r>
          </a:p>
          <a:p>
            <a:pPr eaLnBrk="1" fontAlgn="auto" hangingPunct="1">
              <a:buClr>
                <a:schemeClr val="tx1"/>
              </a:buClr>
              <a:buSzPct val="80000"/>
              <a:defRPr/>
            </a:pPr>
            <a:endParaRPr lang="en-US" dirty="0">
              <a:solidFill>
                <a:schemeClr val="tx1"/>
              </a:solidFill>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4</a:t>
            </a:fld>
            <a:endParaRPr lang="en-US" dirty="0">
              <a:solidFill>
                <a:schemeClr val="tx2"/>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85F6-6CEB-4A67-B0DE-D6C2BB6204B6}"/>
              </a:ext>
            </a:extLst>
          </p:cNvPr>
          <p:cNvSpPr>
            <a:spLocks noGrp="1"/>
          </p:cNvSpPr>
          <p:nvPr>
            <p:ph type="title"/>
          </p:nvPr>
        </p:nvSpPr>
        <p:spPr/>
        <p:txBody>
          <a:bodyPr>
            <a:noAutofit/>
          </a:bodyPr>
          <a:lstStyle/>
          <a:p>
            <a:r>
              <a:rPr lang="en-US" sz="3600" dirty="0">
                <a:effectLst/>
                <a:latin typeface="Tahoma" pitchFamily="34" charset="0"/>
                <a:ea typeface="Tahoma" pitchFamily="34" charset="0"/>
                <a:cs typeface="Tahoma" pitchFamily="34" charset="0"/>
              </a:rPr>
              <a:t>Disclosure of Foreign </a:t>
            </a:r>
            <a:br>
              <a:rPr lang="en-US" sz="3600" dirty="0">
                <a:effectLst/>
                <a:latin typeface="Tahoma" pitchFamily="34" charset="0"/>
                <a:ea typeface="Tahoma" pitchFamily="34" charset="0"/>
                <a:cs typeface="Tahoma" pitchFamily="34" charset="0"/>
              </a:rPr>
            </a:br>
            <a:r>
              <a:rPr lang="en-US" sz="3600" dirty="0">
                <a:effectLst/>
                <a:latin typeface="Tahoma" pitchFamily="34" charset="0"/>
                <a:ea typeface="Tahoma" pitchFamily="34" charset="0"/>
                <a:cs typeface="Tahoma" pitchFamily="34" charset="0"/>
              </a:rPr>
              <a:t>Financial Interests</a:t>
            </a:r>
            <a:endParaRPr lang="en-US" sz="3600" dirty="0"/>
          </a:p>
        </p:txBody>
      </p:sp>
      <p:sp>
        <p:nvSpPr>
          <p:cNvPr id="5" name="Content Placeholder 4">
            <a:extLst>
              <a:ext uri="{FF2B5EF4-FFF2-40B4-BE49-F238E27FC236}">
                <a16:creationId xmlns:a16="http://schemas.microsoft.com/office/drawing/2014/main" id="{C762A2C9-2AEB-4EE3-8DBE-D07BD22B82F0}"/>
              </a:ext>
            </a:extLst>
          </p:cNvPr>
          <p:cNvSpPr>
            <a:spLocks noGrp="1"/>
          </p:cNvSpPr>
          <p:nvPr>
            <p:ph idx="1"/>
          </p:nvPr>
        </p:nvSpPr>
        <p:spPr>
          <a:xfrm>
            <a:off x="152400" y="1523999"/>
            <a:ext cx="8991600" cy="5197475"/>
          </a:xfrm>
        </p:spPr>
        <p:txBody>
          <a:bodyPr/>
          <a:lstStyle/>
          <a:p>
            <a:pPr eaLnBrk="1" fontAlgn="auto" hangingPunct="1">
              <a:lnSpc>
                <a:spcPct val="12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NIH clarified Investigator disclosure with respect to foreign financial interests.</a:t>
            </a:r>
          </a:p>
          <a:p>
            <a:pPr lvl="1" eaLnBrk="1" fontAlgn="auto" hangingPunct="1">
              <a:lnSpc>
                <a:spcPct val="12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There is no exclusion from disclosure of financial interests from foreign institutions of higher education. </a:t>
            </a:r>
          </a:p>
          <a:p>
            <a:pPr eaLnBrk="1" fontAlgn="auto" hangingPunct="1">
              <a:lnSpc>
                <a:spcPct val="12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Investigators, including subrecipient investigators must disclose financial interests received from a foreign institution of higher education or the government of another country.   </a:t>
            </a:r>
          </a:p>
          <a:p>
            <a:pPr eaLnBrk="1" fontAlgn="auto" hangingPunct="1">
              <a:lnSpc>
                <a:spcPct val="12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NIH is looking at our FCOI processes as we are addressing foreign influence efforts.</a:t>
            </a:r>
          </a:p>
        </p:txBody>
      </p:sp>
      <p:sp>
        <p:nvSpPr>
          <p:cNvPr id="3" name="Slide Number Placeholder 2">
            <a:extLst>
              <a:ext uri="{FF2B5EF4-FFF2-40B4-BE49-F238E27FC236}">
                <a16:creationId xmlns:a16="http://schemas.microsoft.com/office/drawing/2014/main" id="{6BABE0E0-C9A2-4B2B-81E4-9206F77F7F7B}"/>
              </a:ext>
            </a:extLst>
          </p:cNvPr>
          <p:cNvSpPr>
            <a:spLocks noGrp="1"/>
          </p:cNvSpPr>
          <p:nvPr>
            <p:ph type="sldNum" sz="quarter" idx="12"/>
          </p:nvPr>
        </p:nvSpPr>
        <p:spPr/>
        <p:txBody>
          <a:bodyPr/>
          <a:lstStyle/>
          <a:p>
            <a:pPr>
              <a:defRPr/>
            </a:pPr>
            <a:fld id="{825E10C1-258E-4C90-8BA8-639005618461}" type="slidenum">
              <a:rPr lang="en-US" smtClean="0"/>
              <a:pPr>
                <a:defRPr/>
              </a:pPr>
              <a:t>5</a:t>
            </a:fld>
            <a:endParaRPr lang="en-US"/>
          </a:p>
        </p:txBody>
      </p:sp>
    </p:spTree>
    <p:extLst>
      <p:ext uri="{BB962C8B-B14F-4D97-AF65-F5344CB8AC3E}">
        <p14:creationId xmlns:p14="http://schemas.microsoft.com/office/powerpoint/2010/main" val="206531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ffectLst/>
                <a:latin typeface="Tahoma" pitchFamily="34" charset="0"/>
                <a:ea typeface="Tahoma" pitchFamily="34" charset="0"/>
                <a:cs typeface="Tahoma" pitchFamily="34" charset="0"/>
              </a:rPr>
              <a:t>Resources Policy Clarification: Disclosure of Travel and SFI  “At Time of Application”</a:t>
            </a:r>
            <a:endPar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1752600"/>
            <a:ext cx="8686800" cy="4959698"/>
          </a:xfrm>
        </p:spPr>
        <p:txBody>
          <a:bodyPr>
            <a:normAutofit/>
          </a:bodyPr>
          <a:lstStyle/>
          <a:p>
            <a:r>
              <a:rPr lang="en-US" dirty="0"/>
              <a:t>NIH clarified certain Investigator FCOI disclosure requirements in the FCOI FAQs:</a:t>
            </a:r>
          </a:p>
          <a:p>
            <a:pPr marL="800100" lvl="1" indent="-342900"/>
            <a:r>
              <a:rPr lang="en-US" b="1" dirty="0"/>
              <a:t>Disclosure of Reimbursed or Sponsored travel</a:t>
            </a:r>
          </a:p>
          <a:p>
            <a:pPr marL="1485900" lvl="2" indent="-342900">
              <a:buClr>
                <a:schemeClr val="accent1"/>
              </a:buClr>
            </a:pPr>
            <a:r>
              <a:rPr lang="en-US" dirty="0"/>
              <a:t>FAQ E.34. clarifies that a recipient’s FCOI policy may establish a threshold for Investigator disclosure of reimbursed or sponsored travel.  </a:t>
            </a:r>
          </a:p>
          <a:p>
            <a:pPr lvl="2" indent="0">
              <a:buNone/>
            </a:pPr>
            <a:endParaRPr lang="en-US" dirty="0"/>
          </a:p>
          <a:p>
            <a:pPr marL="800100" lvl="1" indent="-342900"/>
            <a:r>
              <a:rPr lang="en-US" b="1" dirty="0"/>
              <a:t>Disclosure of Significant Financial Interests “at the time of application”  </a:t>
            </a:r>
          </a:p>
          <a:p>
            <a:pPr marL="1485900" lvl="2" indent="-342900">
              <a:buClr>
                <a:schemeClr val="accent1"/>
              </a:buClr>
            </a:pPr>
            <a:r>
              <a:rPr lang="en-US" dirty="0"/>
              <a:t>FAQ E.35. clarifies that Investigators who have not previously disclosed their Significant Financial Interests (SFIs) to the Institution’s designated official(s) must do so no later than at the time application.   </a:t>
            </a:r>
          </a:p>
          <a:p>
            <a:pPr lvl="2" indent="0">
              <a:buNone/>
            </a:pPr>
            <a:endParaRPr lang="en-US" dirty="0"/>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6</a:t>
            </a:fld>
            <a:endParaRPr lang="en-US" dirty="0"/>
          </a:p>
        </p:txBody>
      </p:sp>
    </p:spTree>
    <p:extLst>
      <p:ext uri="{BB962C8B-B14F-4D97-AF65-F5344CB8AC3E}">
        <p14:creationId xmlns:p14="http://schemas.microsoft.com/office/powerpoint/2010/main" val="339539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514600"/>
            <a:ext cx="9144000" cy="76200"/>
          </a:xfrm>
        </p:spPr>
        <p:txBody>
          <a:bodyPr>
            <a:normAutofit fontScale="90000"/>
          </a:bodyPr>
          <a:lstStyle/>
          <a:p>
            <a:pPr eaLnBrk="1" fontAlgn="auto" hangingPunct="1">
              <a:spcAft>
                <a:spcPts val="0"/>
              </a:spcAft>
              <a:defRPr/>
            </a:pPr>
            <a:br>
              <a:rPr lang="en-US" dirty="0"/>
            </a:br>
            <a:br>
              <a:rPr lang="en-US" dirty="0"/>
            </a:br>
            <a:br>
              <a:rPr lang="en-US" dirty="0"/>
            </a:br>
            <a:br>
              <a:rPr lang="en-US" sz="6700" dirty="0"/>
            </a:br>
            <a:r>
              <a:rPr lang="en-US" sz="8900" b="1" dirty="0">
                <a:ln w="13970" cmpd="sng">
                  <a:noFill/>
                  <a:prstDash val="solid"/>
                </a:ln>
                <a:solidFill>
                  <a:schemeClr val="tx2"/>
                </a:solidFill>
                <a:effectLst/>
                <a:latin typeface="Tahoma" pitchFamily="34" charset="0"/>
                <a:cs typeface="Tahoma" pitchFamily="34" charset="0"/>
              </a:rPr>
              <a:t> </a:t>
            </a:r>
            <a:br>
              <a:rPr lang="en-US" sz="8900" b="1" dirty="0">
                <a:ln w="13970" cmpd="sng">
                  <a:noFill/>
                  <a:prstDash val="solid"/>
                </a:ln>
                <a:solidFill>
                  <a:schemeClr val="tx2"/>
                </a:solidFill>
                <a:effectLst/>
                <a:latin typeface="Tahoma" pitchFamily="34" charset="0"/>
                <a:cs typeface="Tahoma" pitchFamily="34" charset="0"/>
              </a:rPr>
            </a:br>
            <a:r>
              <a:rPr lang="en-US" sz="6700" b="1" dirty="0">
                <a:ln w="13970" cmpd="sng">
                  <a:noFill/>
                  <a:prstDash val="solid"/>
                </a:ln>
                <a:solidFill>
                  <a:schemeClr val="tx2"/>
                </a:solidFill>
                <a:effectLst/>
                <a:latin typeface="Tahoma" pitchFamily="34" charset="0"/>
                <a:cs typeface="Tahoma" pitchFamily="34" charset="0"/>
              </a:rPr>
              <a:t>Important Reminders About Institutional Policies</a:t>
            </a:r>
            <a:br>
              <a:rPr lang="en-US" sz="6000" dirty="0">
                <a:effectLst/>
              </a:rPr>
            </a:br>
            <a:br>
              <a:rPr lang="en-US" dirty="0">
                <a:effectLst/>
              </a:rPr>
            </a:br>
            <a:endParaRPr lang="en-US" dirty="0">
              <a:effectLst/>
              <a:latin typeface="Tahoma" pitchFamily="34" charset="0"/>
              <a:cs typeface="Tahoma" pitchFamily="34" charset="0"/>
            </a:endParaRPr>
          </a:p>
        </p:txBody>
      </p:sp>
      <p:sp>
        <p:nvSpPr>
          <p:cNvPr id="8192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D1606A10-C10B-4BF5-BCE5-EEB6BBB9E1F3}" type="slidenum">
              <a:rPr lang="en-US" smtClean="0">
                <a:solidFill>
                  <a:schemeClr val="tx2"/>
                </a:solidFill>
              </a:rPr>
              <a:pPr eaLnBrk="1" hangingPunct="1">
                <a:defRPr/>
              </a:pPr>
              <a:t>7</a:t>
            </a:fld>
            <a:endParaRPr lang="en-US" dirty="0">
              <a:solidFill>
                <a:schemeClr val="tx2"/>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Applicability</a:t>
            </a:r>
          </a:p>
        </p:txBody>
      </p:sp>
      <p:sp>
        <p:nvSpPr>
          <p:cNvPr id="83971" name="Rectangle 3"/>
          <p:cNvSpPr>
            <a:spLocks noGrp="1" noChangeArrowheads="1"/>
          </p:cNvSpPr>
          <p:nvPr>
            <p:ph idx="1"/>
          </p:nvPr>
        </p:nvSpPr>
        <p:spPr>
          <a:xfrm>
            <a:off x="304800" y="1219200"/>
            <a:ext cx="8610600" cy="5105400"/>
          </a:xfrm>
        </p:spPr>
        <p:txBody>
          <a:bodyPr/>
          <a:lstStyle/>
          <a:p>
            <a:pPr marL="0" indent="0" eaLnBrk="1" hangingPunct="1">
              <a:lnSpc>
                <a:spcPct val="100000"/>
              </a:lnSpc>
              <a:spcBef>
                <a:spcPct val="0"/>
              </a:spcBef>
              <a:buClrTx/>
              <a:buNone/>
            </a:pPr>
            <a:endParaRPr lang="en-US" dirty="0">
              <a:latin typeface="Tahoma" pitchFamily="34" charset="0"/>
              <a:cs typeface="Tahoma" pitchFamily="34" charset="0"/>
            </a:endParaRPr>
          </a:p>
          <a:p>
            <a:pPr eaLnBrk="1" hangingPunct="1">
              <a:spcBef>
                <a:spcPct val="0"/>
              </a:spcBef>
              <a:buClrTx/>
              <a:buFont typeface="Arial" charset="0"/>
              <a:buChar char="•"/>
            </a:pPr>
            <a:r>
              <a:rPr lang="en-US" dirty="0">
                <a:latin typeface="Tahoma" panose="020B0604030504040204" pitchFamily="34" charset="0"/>
                <a:ea typeface="Tahoma" panose="020B0604030504040204" pitchFamily="34" charset="0"/>
                <a:cs typeface="Tahoma" panose="020B0604030504040204" pitchFamily="34" charset="0"/>
              </a:rPr>
              <a:t>The regulation applies to any individual defined as an “Investigator” under the regulation.</a:t>
            </a:r>
          </a:p>
          <a:p>
            <a:pPr lvl="1" eaLnBrk="1" hangingPunct="1">
              <a:spcBef>
                <a:spcPct val="0"/>
              </a:spcBef>
              <a:buClrTx/>
              <a:buFont typeface="Arial" charset="0"/>
              <a:buChar char="•"/>
            </a:pPr>
            <a:r>
              <a:rPr lang="en-US" sz="1800" dirty="0">
                <a:latin typeface="Tahoma" panose="020B0604030504040204" pitchFamily="34" charset="0"/>
                <a:ea typeface="Tahoma" panose="020B0604030504040204" pitchFamily="34" charset="0"/>
                <a:cs typeface="Tahoma" panose="020B0604030504040204" pitchFamily="34" charset="0"/>
              </a:rPr>
              <a:t>“Investigator” means the project director or principal investigator and any other person, regardless of title or position, who is responsible for the design, conduct, or reporting of research funded by the PHS (e.g., NIH), or proposed for such funding, which may include, for example, collaborators or consultants.  </a:t>
            </a:r>
          </a:p>
          <a:p>
            <a:pPr lvl="1" eaLnBrk="1" hangingPunct="1">
              <a:spcBef>
                <a:spcPct val="0"/>
              </a:spcBef>
              <a:buClrTx/>
              <a:buFont typeface="Arial" charset="0"/>
              <a:buChar char="•"/>
            </a:pPr>
            <a:r>
              <a:rPr lang="en-US" sz="1800" dirty="0">
                <a:latin typeface="Tahoma" panose="020B0604030504040204" pitchFamily="34" charset="0"/>
                <a:ea typeface="Tahoma" panose="020B0604030504040204" pitchFamily="34" charset="0"/>
                <a:cs typeface="Tahoma" panose="020B0604030504040204" pitchFamily="34" charset="0"/>
              </a:rPr>
              <a:t>Consider the role, rather than the title, of those involved in research and the degree of independence with which those individuals work.  </a:t>
            </a:r>
          </a:p>
          <a:p>
            <a:pPr lvl="1" eaLnBrk="1" hangingPunct="1">
              <a:spcBef>
                <a:spcPct val="0"/>
              </a:spcBef>
              <a:buClrTx/>
              <a:buFont typeface="Arial" charset="0"/>
              <a:buChar char="•"/>
            </a:pPr>
            <a:r>
              <a:rPr lang="en-US" sz="1800" dirty="0">
                <a:latin typeface="Tahoma" panose="020B0604030504040204" pitchFamily="34" charset="0"/>
                <a:ea typeface="Tahoma" panose="020B0604030504040204" pitchFamily="34" charset="0"/>
                <a:cs typeface="Tahoma" panose="020B0604030504040204" pitchFamily="34" charset="0"/>
              </a:rPr>
              <a:t>When the definition of investigator is limited to titles or designations (e.g., to principal investigators, key personnel, faculty) the risk is that there is an increased chance that an unidentified FCOI may compromise the research enterprise increases.</a:t>
            </a:r>
          </a:p>
          <a:p>
            <a:pPr marL="0" indent="0" eaLnBrk="1" hangingPunct="1">
              <a:spcBef>
                <a:spcPct val="0"/>
              </a:spcBef>
              <a:buClrTx/>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0"/>
              </a:spcBef>
              <a:buNone/>
            </a:pPr>
            <a:endParaRPr lang="en-US" sz="3600" dirty="0">
              <a:latin typeface="Arial" charset="0"/>
              <a:cs typeface="Arial"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11</a:t>
            </a:r>
          </a:p>
        </p:txBody>
      </p:sp>
    </p:spTree>
    <p:extLst>
      <p:ext uri="{BB962C8B-B14F-4D97-AF65-F5344CB8AC3E}">
        <p14:creationId xmlns:p14="http://schemas.microsoft.com/office/powerpoint/2010/main" val="19426592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Disclosure of Reimbursed or </a:t>
            </a:r>
            <a:br>
              <a:rPr lang="en-US" sz="4000" dirty="0">
                <a:latin typeface="Tahoma" pitchFamily="34" charset="0"/>
                <a:cs typeface="Tahoma" pitchFamily="34" charset="0"/>
              </a:rPr>
            </a:br>
            <a:r>
              <a:rPr lang="en-US" sz="4000" dirty="0">
                <a:latin typeface="Tahoma" pitchFamily="34" charset="0"/>
                <a:cs typeface="Tahoma" pitchFamily="34" charset="0"/>
              </a:rPr>
              <a:t>Sponsored Travel</a:t>
            </a:r>
          </a:p>
        </p:txBody>
      </p:sp>
      <p:sp>
        <p:nvSpPr>
          <p:cNvPr id="83971" name="Rectangle 3"/>
          <p:cNvSpPr>
            <a:spLocks noGrp="1" noChangeArrowheads="1"/>
          </p:cNvSpPr>
          <p:nvPr>
            <p:ph idx="1"/>
          </p:nvPr>
        </p:nvSpPr>
        <p:spPr>
          <a:xfrm>
            <a:off x="304800" y="1524000"/>
            <a:ext cx="8610600" cy="4800600"/>
          </a:xfrm>
        </p:spPr>
        <p:txBody>
          <a:bodyPr/>
          <a:lstStyle/>
          <a:p>
            <a:pPr eaLnBrk="1" hangingPunct="1">
              <a:spcBef>
                <a:spcPct val="0"/>
              </a:spcBef>
              <a:buClrTx/>
              <a:buFont typeface="Arial" charset="0"/>
              <a:buChar char="•"/>
            </a:pPr>
            <a:r>
              <a:rPr lang="en-US" dirty="0">
                <a:latin typeface="Tahoma" pitchFamily="34" charset="0"/>
                <a:cs typeface="Tahoma" pitchFamily="34" charset="0"/>
              </a:rPr>
              <a:t>Initial disclosure is subject to the amount paid to an Investigator in the </a:t>
            </a:r>
            <a:r>
              <a:rPr lang="en-US" i="1" dirty="0">
                <a:latin typeface="Tahoma" pitchFamily="34" charset="0"/>
                <a:cs typeface="Tahoma" pitchFamily="34" charset="0"/>
              </a:rPr>
              <a:t>preceding 12 months. </a:t>
            </a:r>
          </a:p>
          <a:p>
            <a:pPr eaLnBrk="1" hangingPunct="1">
              <a:spcBef>
                <a:spcPct val="0"/>
              </a:spcBef>
              <a:buClrTx/>
              <a:buFont typeface="Arial" charset="0"/>
              <a:buChar char="•"/>
            </a:pPr>
            <a:r>
              <a:rPr lang="en-US" dirty="0">
                <a:latin typeface="Tahoma" pitchFamily="34" charset="0"/>
                <a:cs typeface="Tahoma" pitchFamily="34" charset="0"/>
              </a:rPr>
              <a:t>Describe specific details for travel</a:t>
            </a:r>
          </a:p>
          <a:p>
            <a:pPr lvl="1" eaLnBrk="1" hangingPunct="1">
              <a:lnSpc>
                <a:spcPct val="90000"/>
              </a:lnSpc>
              <a:spcBef>
                <a:spcPct val="0"/>
              </a:spcBef>
              <a:spcAft>
                <a:spcPts val="800"/>
              </a:spcAft>
              <a:buClrTx/>
            </a:pPr>
            <a:r>
              <a:rPr lang="en-US" dirty="0">
                <a:latin typeface="Tahoma" pitchFamily="34" charset="0"/>
                <a:cs typeface="Tahoma" pitchFamily="34" charset="0"/>
              </a:rPr>
              <a:t>Purpose of the trip</a:t>
            </a:r>
          </a:p>
          <a:p>
            <a:pPr lvl="1" eaLnBrk="1" hangingPunct="1">
              <a:lnSpc>
                <a:spcPct val="90000"/>
              </a:lnSpc>
              <a:spcBef>
                <a:spcPct val="0"/>
              </a:spcBef>
              <a:spcAft>
                <a:spcPts val="800"/>
              </a:spcAft>
              <a:buClrTx/>
            </a:pPr>
            <a:r>
              <a:rPr lang="en-US" dirty="0">
                <a:latin typeface="Tahoma" pitchFamily="34" charset="0"/>
                <a:cs typeface="Tahoma" pitchFamily="34" charset="0"/>
              </a:rPr>
              <a:t>Identify of sponsor/organization</a:t>
            </a:r>
          </a:p>
          <a:p>
            <a:pPr lvl="1" eaLnBrk="1" hangingPunct="1">
              <a:lnSpc>
                <a:spcPct val="90000"/>
              </a:lnSpc>
              <a:spcBef>
                <a:spcPct val="0"/>
              </a:spcBef>
              <a:spcAft>
                <a:spcPts val="800"/>
              </a:spcAft>
              <a:buClrTx/>
            </a:pPr>
            <a:r>
              <a:rPr lang="en-US" dirty="0">
                <a:latin typeface="Tahoma" pitchFamily="34" charset="0"/>
                <a:cs typeface="Tahoma" pitchFamily="34" charset="0"/>
              </a:rPr>
              <a:t>Destination</a:t>
            </a:r>
          </a:p>
          <a:p>
            <a:pPr lvl="1" eaLnBrk="1" hangingPunct="1">
              <a:lnSpc>
                <a:spcPct val="90000"/>
              </a:lnSpc>
              <a:spcBef>
                <a:spcPct val="0"/>
              </a:spcBef>
              <a:spcAft>
                <a:spcPts val="800"/>
              </a:spcAft>
              <a:buClrTx/>
            </a:pPr>
            <a:r>
              <a:rPr lang="en-US" dirty="0">
                <a:latin typeface="Tahoma" pitchFamily="34" charset="0"/>
                <a:cs typeface="Tahoma" pitchFamily="34" charset="0"/>
              </a:rPr>
              <a:t>Duration</a:t>
            </a:r>
          </a:p>
          <a:p>
            <a:pPr eaLnBrk="1" hangingPunct="1">
              <a:spcBef>
                <a:spcPct val="0"/>
              </a:spcBef>
            </a:pPr>
            <a:r>
              <a:rPr lang="en-US" dirty="0">
                <a:latin typeface="Tahoma" pitchFamily="34" charset="0"/>
                <a:cs typeface="Tahoma" pitchFamily="34" charset="0"/>
              </a:rPr>
              <a:t>Institutions may establish a</a:t>
            </a:r>
            <a:r>
              <a:rPr lang="en-US" dirty="0">
                <a:solidFill>
                  <a:srgbClr val="FF0000"/>
                </a:solidFill>
                <a:latin typeface="Tahoma" pitchFamily="34" charset="0"/>
                <a:cs typeface="Tahoma" pitchFamily="34" charset="0"/>
              </a:rPr>
              <a:t> </a:t>
            </a:r>
            <a:r>
              <a:rPr lang="en-US" dirty="0">
                <a:latin typeface="Tahoma" pitchFamily="34" charset="0"/>
                <a:cs typeface="Tahoma" pitchFamily="34" charset="0"/>
              </a:rPr>
              <a:t>threshold for Investigator disclosure </a:t>
            </a:r>
          </a:p>
          <a:p>
            <a:pPr marL="0" indent="0" eaLnBrk="1" hangingPunct="1">
              <a:spcBef>
                <a:spcPct val="0"/>
              </a:spcBef>
              <a:buNone/>
            </a:pPr>
            <a:endParaRPr lang="en-US" sz="1800" dirty="0">
              <a:solidFill>
                <a:srgbClr val="00B050"/>
              </a:solidFill>
              <a:latin typeface="Tahoma" pitchFamily="34" charset="0"/>
              <a:cs typeface="Tahoma" pitchFamily="34" charset="0"/>
            </a:endParaRPr>
          </a:p>
          <a:p>
            <a:pPr marL="0" indent="0" eaLnBrk="1" hangingPunct="1">
              <a:spcBef>
                <a:spcPct val="0"/>
              </a:spcBef>
              <a:buNone/>
            </a:pPr>
            <a:r>
              <a:rPr lang="en-US" sz="1800" dirty="0">
                <a:solidFill>
                  <a:srgbClr val="00B050"/>
                </a:solidFill>
                <a:latin typeface="Tahoma" pitchFamily="34" charset="0"/>
                <a:cs typeface="Tahoma" pitchFamily="34" charset="0"/>
              </a:rPr>
              <a:t>Note:  See NIH’s published FAQ E.34.</a:t>
            </a:r>
            <a:endParaRPr lang="en-US" sz="3600" dirty="0">
              <a:latin typeface="Arial" charset="0"/>
              <a:cs typeface="Arial"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12</a:t>
            </a:r>
          </a:p>
        </p:txBody>
      </p:sp>
    </p:spTree>
    <p:extLst>
      <p:ext uri="{BB962C8B-B14F-4D97-AF65-F5344CB8AC3E}">
        <p14:creationId xmlns:p14="http://schemas.microsoft.com/office/powerpoint/2010/main" val="416680361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15.xml.rels><?xml version="1.0" encoding="UTF-8" standalone="yes"?>
<Relationships xmlns="http://schemas.openxmlformats.org/package/2006/relationships"><Relationship Id="rId1" Type="http://schemas.openxmlformats.org/officeDocument/2006/relationships/image" Target="../media/image8.jpeg"/></Relationships>
</file>

<file path=ppt/theme/_rels/theme16.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2.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5.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9.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61236-75DC-454B-A856-35E008BA12C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3B865EB-A38E-4A6E-892C-A0D10AD62990}">
  <ds:schemaRefs>
    <ds:schemaRef ds:uri="http://schemas.microsoft.com/sharepoint/v3/contenttype/forms"/>
  </ds:schemaRefs>
</ds:datastoreItem>
</file>

<file path=customXml/itemProps3.xml><?xml version="1.0" encoding="utf-8"?>
<ds:datastoreItem xmlns:ds="http://schemas.openxmlformats.org/officeDocument/2006/customXml" ds:itemID="{E7AC5663-93C6-4E00-8C9C-9A4DEC8FB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35628</TotalTime>
  <Words>2119</Words>
  <Application>Microsoft Office PowerPoint</Application>
  <PresentationFormat>On-screen Show (4:3)</PresentationFormat>
  <Paragraphs>260</Paragraphs>
  <Slides>31</Slides>
  <Notes>31</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31</vt:i4>
      </vt:variant>
    </vt:vector>
  </HeadingPairs>
  <TitlesOfParts>
    <vt:vector size="59" baseType="lpstr">
      <vt:lpstr>Arial</vt:lpstr>
      <vt:lpstr>Bodoni MT Condensed</vt:lpstr>
      <vt:lpstr>Courier New</vt:lpstr>
      <vt:lpstr>Franklin Gothic Book</vt:lpstr>
      <vt:lpstr>Georgia</vt:lpstr>
      <vt:lpstr>Lucida Sans Unicode</vt:lpstr>
      <vt:lpstr>Tahoma</vt:lpstr>
      <vt:lpstr>Trebuchet MS</vt:lpstr>
      <vt:lpstr>Verdana</vt:lpstr>
      <vt:lpstr>Wingdings</vt:lpstr>
      <vt:lpstr>Wingdings 2</vt:lpstr>
      <vt:lpstr>Wingdings 3</vt:lpstr>
      <vt:lpstr>1_Concourse</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Financial Conflict of Interest</vt:lpstr>
      <vt:lpstr>Financial Conflict of Interest (FCOI) Regulations</vt:lpstr>
      <vt:lpstr>What is the Purpose of the Regulation?</vt:lpstr>
      <vt:lpstr>Who is Covered?</vt:lpstr>
      <vt:lpstr>Disclosure of Foreign  Financial Interests</vt:lpstr>
      <vt:lpstr>Resources Policy Clarification: Disclosure of Travel and SFI  “At Time of Application”</vt:lpstr>
      <vt:lpstr>      Important Reminders About Institutional Policies  </vt:lpstr>
      <vt:lpstr>Applicability</vt:lpstr>
      <vt:lpstr>Disclosure of Reimbursed or  Sponsored Travel</vt:lpstr>
      <vt:lpstr>Annual Reporting Requirements</vt:lpstr>
      <vt:lpstr>Documentation Requirements/ Record Retention</vt:lpstr>
      <vt:lpstr>Monitoring Management Plans</vt:lpstr>
      <vt:lpstr>Retrospective Review </vt:lpstr>
      <vt:lpstr>Retrospective Review </vt:lpstr>
      <vt:lpstr>Retrospective Review </vt:lpstr>
      <vt:lpstr>Mitigation Report </vt:lpstr>
      <vt:lpstr>Other Important Reminders for Institutions and Subrecipients</vt:lpstr>
      <vt:lpstr>Inform “Investigators”</vt:lpstr>
      <vt:lpstr>Investigator Training (cont’d)</vt:lpstr>
      <vt:lpstr>Institutional Responsibilities (Subrecipient Requirements) </vt:lpstr>
      <vt:lpstr> Institutional Responsibilities  (Subrecipient Requirements)  </vt:lpstr>
      <vt:lpstr> Investigator Disclosure of SFIs </vt:lpstr>
      <vt:lpstr>Investigator Disclosure of SFIs</vt:lpstr>
      <vt:lpstr>Lessons Learned </vt:lpstr>
      <vt:lpstr>Lessons Learned About  FCOI Reporting</vt:lpstr>
      <vt:lpstr>Lessons Learned About  FCOI Reporting</vt:lpstr>
      <vt:lpstr>Lessons Learned About  FCOI Reporting</vt:lpstr>
      <vt:lpstr>Lessons Learned About  FCOI Reporting</vt:lpstr>
      <vt:lpstr>Lessons Learned About  FCOI Reporting</vt:lpstr>
      <vt:lpstr>Lessons Learned About  FCOI Reporting</vt:lpstr>
      <vt:lpstr>Information/Resources</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Regional Seminar</dc:title>
  <dc:creator>kochers</dc:creator>
  <cp:lastModifiedBy>Sharma, Priyanka (NIH/OD) [C]</cp:lastModifiedBy>
  <cp:revision>1672</cp:revision>
  <cp:lastPrinted>2016-09-29T12:27:51Z</cp:lastPrinted>
  <dcterms:created xsi:type="dcterms:W3CDTF">2007-06-22T15:14:55Z</dcterms:created>
  <dcterms:modified xsi:type="dcterms:W3CDTF">2021-01-13T18:37:25Z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0x010100B813932BB50E0F40A2A420C0FA0699AE</vt:lpwstr>
  </property>
</Properties>
</file>