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0"/>
  </p:notesMasterIdLst>
  <p:sldIdLst>
    <p:sldId id="261" r:id="rId2"/>
    <p:sldId id="345" r:id="rId3"/>
    <p:sldId id="339" r:id="rId4"/>
    <p:sldId id="299" r:id="rId5"/>
    <p:sldId id="300" r:id="rId6"/>
    <p:sldId id="301" r:id="rId7"/>
    <p:sldId id="265" r:id="rId8"/>
    <p:sldId id="308" r:id="rId9"/>
    <p:sldId id="269" r:id="rId10"/>
    <p:sldId id="320" r:id="rId11"/>
    <p:sldId id="346" r:id="rId12"/>
    <p:sldId id="347" r:id="rId13"/>
    <p:sldId id="372" r:id="rId14"/>
    <p:sldId id="349" r:id="rId15"/>
    <p:sldId id="385" r:id="rId16"/>
    <p:sldId id="350" r:id="rId17"/>
    <p:sldId id="351" r:id="rId18"/>
    <p:sldId id="373" r:id="rId19"/>
    <p:sldId id="353" r:id="rId20"/>
    <p:sldId id="334" r:id="rId21"/>
    <p:sldId id="354" r:id="rId22"/>
    <p:sldId id="361" r:id="rId23"/>
    <p:sldId id="362" r:id="rId24"/>
    <p:sldId id="355" r:id="rId25"/>
    <p:sldId id="377" r:id="rId26"/>
    <p:sldId id="363" r:id="rId27"/>
    <p:sldId id="386" r:id="rId28"/>
    <p:sldId id="364" r:id="rId29"/>
    <p:sldId id="365" r:id="rId30"/>
    <p:sldId id="366" r:id="rId31"/>
    <p:sldId id="378" r:id="rId32"/>
    <p:sldId id="379" r:id="rId33"/>
    <p:sldId id="380" r:id="rId34"/>
    <p:sldId id="367" r:id="rId35"/>
    <p:sldId id="381" r:id="rId36"/>
    <p:sldId id="356" r:id="rId37"/>
    <p:sldId id="357" r:id="rId38"/>
    <p:sldId id="360" r:id="rId39"/>
    <p:sldId id="374" r:id="rId40"/>
    <p:sldId id="376" r:id="rId41"/>
    <p:sldId id="313" r:id="rId42"/>
    <p:sldId id="302" r:id="rId43"/>
    <p:sldId id="293" r:id="rId44"/>
    <p:sldId id="273" r:id="rId45"/>
    <p:sldId id="382" r:id="rId46"/>
    <p:sldId id="383" r:id="rId47"/>
    <p:sldId id="384" r:id="rId48"/>
    <p:sldId id="288" r:id="rId49"/>
  </p:sldIdLst>
  <p:sldSz cx="9144000" cy="6858000" type="screen4x3"/>
  <p:notesSz cx="6950075" cy="9236075"/>
  <p:embeddedFontLst>
    <p:embeddedFont>
      <p:font typeface="Calibri" panose="020F0502020204030204" pitchFamily="34" charset="0"/>
      <p:regular r:id="rId51"/>
      <p:bold r:id="rId52"/>
      <p:italic r:id="rId53"/>
      <p:boldItalic r:id="rId54"/>
    </p:embeddedFont>
    <p:embeddedFont>
      <p:font typeface="Lucida Sans" panose="020B0602030504020204" pitchFamily="34" charset="0"/>
      <p:regular r:id="rId55"/>
      <p:bold r:id="rId56"/>
      <p:italic r:id="rId57"/>
      <p:boldItalic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ews, Marguerite (NIH/OD) [E]" initials="MM([" lastIdx="1" clrIdx="0"/>
  <p:cmAuthor id="2" name="Evans, Lisa (NIH/OD) [E]" initials="EL([" lastIdx="8" clrIdx="1"/>
  <p:cmAuthor id="3" name="Kay Lund" initials="PKL" lastIdx="1" clrIdx="2"/>
  <p:cmAuthor id="4" name="Lund, Kay (NIH/OD) [E]" initials="LK([" lastIdx="2" clrIdx="3">
    <p:extLst>
      <p:ext uri="{19B8F6BF-5375-455C-9EA6-DF929625EA0E}">
        <p15:presenceInfo xmlns:p15="http://schemas.microsoft.com/office/powerpoint/2012/main" userId="S::lundpk@nih.gov::17a57c40-50f8-4a7d-a260-49dfcd042c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13F"/>
    <a:srgbClr val="FFCD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92" autoAdjust="0"/>
  </p:normalViewPr>
  <p:slideViewPr>
    <p:cSldViewPr snapToGrid="0" snapToObjects="1">
      <p:cViewPr>
        <p:scale>
          <a:sx n="80" d="100"/>
          <a:sy n="80" d="100"/>
        </p:scale>
        <p:origin x="420" y="744"/>
      </p:cViewPr>
      <p:guideLst>
        <p:guide orient="horz" pos="2160"/>
        <p:guide pos="2880"/>
      </p:guideLst>
    </p:cSldViewPr>
  </p:slideViewPr>
  <p:outlineViewPr>
    <p:cViewPr>
      <p:scale>
        <a:sx n="33" d="100"/>
        <a:sy n="33" d="100"/>
      </p:scale>
      <p:origin x="0" y="-26886"/>
    </p:cViewPr>
  </p:outlineViewPr>
  <p:notesTextViewPr>
    <p:cViewPr>
      <p:scale>
        <a:sx n="75" d="100"/>
        <a:sy n="75" d="100"/>
      </p:scale>
      <p:origin x="0" y="0"/>
    </p:cViewPr>
  </p:notesTextViewPr>
  <p:sorterViewPr>
    <p:cViewPr varScale="1">
      <p:scale>
        <a:sx n="1" d="1"/>
        <a:sy n="1" d="1"/>
      </p:scale>
      <p:origin x="0" y="39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nikaj\Downloads\Request5.3.17.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300"/>
            </a:pPr>
            <a:r>
              <a:rPr lang="en-US" sz="1300" dirty="0"/>
              <a:t>2016 NIH Principal Investigators on RPGs</a:t>
            </a:r>
          </a:p>
        </c:rich>
      </c:tx>
      <c:layout>
        <c:manualLayout>
          <c:xMode val="edge"/>
          <c:yMode val="edge"/>
          <c:x val="0.16396678964201222"/>
          <c:y val="2.7777713226997174E-2"/>
        </c:manualLayout>
      </c:layout>
      <c:overlay val="0"/>
    </c:title>
    <c:autoTitleDeleted val="0"/>
    <c:plotArea>
      <c:layout/>
      <c:pieChart>
        <c:varyColors val="1"/>
        <c:ser>
          <c:idx val="0"/>
          <c:order val="0"/>
          <c:dPt>
            <c:idx val="0"/>
            <c:bubble3D val="0"/>
            <c:spPr>
              <a:solidFill>
                <a:schemeClr val="accent5">
                  <a:lumMod val="50000"/>
                </a:schemeClr>
              </a:solidFill>
            </c:spPr>
            <c:extLst>
              <c:ext xmlns:c16="http://schemas.microsoft.com/office/drawing/2014/chart" uri="{C3380CC4-5D6E-409C-BE32-E72D297353CC}">
                <c16:uniqueId val="{00000005-F5CA-43C6-A3B9-6973146DE9CC}"/>
              </c:ext>
            </c:extLst>
          </c:dPt>
          <c:dPt>
            <c:idx val="1"/>
            <c:bubble3D val="0"/>
            <c:spPr>
              <a:solidFill>
                <a:schemeClr val="accent2"/>
              </a:solidFill>
            </c:spPr>
            <c:extLst>
              <c:ext xmlns:c16="http://schemas.microsoft.com/office/drawing/2014/chart" uri="{C3380CC4-5D6E-409C-BE32-E72D297353CC}">
                <c16:uniqueId val="{00000003-F5CA-43C6-A3B9-6973146DE9CC}"/>
              </c:ext>
            </c:extLst>
          </c:dPt>
          <c:dPt>
            <c:idx val="2"/>
            <c:bubble3D val="0"/>
            <c:spPr>
              <a:solidFill>
                <a:schemeClr val="accent3"/>
              </a:solidFill>
            </c:spPr>
            <c:extLst>
              <c:ext xmlns:c16="http://schemas.microsoft.com/office/drawing/2014/chart" uri="{C3380CC4-5D6E-409C-BE32-E72D297353CC}">
                <c16:uniqueId val="{00000005-FBBD-4540-A37E-5CADC0761241}"/>
              </c:ext>
            </c:extLst>
          </c:dPt>
          <c:dPt>
            <c:idx val="3"/>
            <c:bubble3D val="0"/>
            <c:spPr>
              <a:solidFill>
                <a:schemeClr val="accent6"/>
              </a:solidFill>
            </c:spPr>
            <c:extLst>
              <c:ext xmlns:c16="http://schemas.microsoft.com/office/drawing/2014/chart" uri="{C3380CC4-5D6E-409C-BE32-E72D297353CC}">
                <c16:uniqueId val="{00000007-FBBD-4540-A37E-5CADC0761241}"/>
              </c:ext>
            </c:extLst>
          </c:dPt>
          <c:dPt>
            <c:idx val="4"/>
            <c:bubble3D val="0"/>
            <c:spPr>
              <a:solidFill>
                <a:schemeClr val="accent1">
                  <a:lumMod val="60000"/>
                  <a:lumOff val="40000"/>
                </a:schemeClr>
              </a:solidFill>
            </c:spPr>
            <c:extLst>
              <c:ext xmlns:c16="http://schemas.microsoft.com/office/drawing/2014/chart" uri="{C3380CC4-5D6E-409C-BE32-E72D297353CC}">
                <c16:uniqueId val="{00000004-F5CA-43C6-A3B9-6973146DE9CC}"/>
              </c:ext>
            </c:extLst>
          </c:dPt>
          <c:dPt>
            <c:idx val="5"/>
            <c:bubble3D val="0"/>
            <c:spPr>
              <a:solidFill>
                <a:srgbClr val="002060"/>
              </a:solidFill>
            </c:spPr>
            <c:extLst>
              <c:ext xmlns:c16="http://schemas.microsoft.com/office/drawing/2014/chart" uri="{C3380CC4-5D6E-409C-BE32-E72D297353CC}">
                <c16:uniqueId val="{00000002-F5CA-43C6-A3B9-6973146DE9CC}"/>
              </c:ext>
            </c:extLst>
          </c:dPt>
          <c:dPt>
            <c:idx val="6"/>
            <c:bubble3D val="0"/>
            <c:spPr>
              <a:solidFill>
                <a:schemeClr val="accent4"/>
              </a:solidFill>
              <a:ln>
                <a:solidFill>
                  <a:schemeClr val="accent1"/>
                </a:solidFill>
              </a:ln>
            </c:spPr>
            <c:extLst>
              <c:ext xmlns:c16="http://schemas.microsoft.com/office/drawing/2014/chart" uri="{C3380CC4-5D6E-409C-BE32-E72D297353CC}">
                <c16:uniqueId val="{0000000D-FBBD-4540-A37E-5CADC0761241}"/>
              </c:ext>
            </c:extLst>
          </c:dPt>
          <c:dLbls>
            <c:dLbl>
              <c:idx val="0"/>
              <c:layout>
                <c:manualLayout>
                  <c:x val="-1.39373359580053E-2"/>
                  <c:y val="-2.376968503937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5CA-43C6-A3B9-6973146DE9CC}"/>
                </c:ext>
              </c:extLst>
            </c:dLbl>
            <c:dLbl>
              <c:idx val="1"/>
              <c:delete val="1"/>
              <c:extLst>
                <c:ext xmlns:c15="http://schemas.microsoft.com/office/drawing/2012/chart" uri="{CE6537A1-D6FC-4f65-9D91-7224C49458BB}"/>
                <c:ext xmlns:c16="http://schemas.microsoft.com/office/drawing/2014/chart" uri="{C3380CC4-5D6E-409C-BE32-E72D297353CC}">
                  <c16:uniqueId val="{00000003-F5CA-43C6-A3B9-6973146DE9CC}"/>
                </c:ext>
              </c:extLst>
            </c:dLbl>
            <c:dLbl>
              <c:idx val="4"/>
              <c:layout>
                <c:manualLayout>
                  <c:x val="-0.127207932774933"/>
                  <c:y val="-8.30934534110643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5CA-43C6-A3B9-6973146DE9CC}"/>
                </c:ext>
              </c:extLst>
            </c:dLbl>
            <c:dLbl>
              <c:idx val="5"/>
              <c:layout>
                <c:manualLayout>
                  <c:x val="7.4038495188101502E-2"/>
                  <c:y val="-0.192895888013998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5CA-43C6-A3B9-6973146DE9CC}"/>
                </c:ext>
              </c:extLst>
            </c:dLbl>
            <c:dLbl>
              <c:idx val="6"/>
              <c:layout>
                <c:manualLayout>
                  <c:x val="0.13279625984252"/>
                  <c:y val="-7.2943132108486394E-2"/>
                </c:manualLayout>
              </c:layout>
              <c:tx>
                <c:rich>
                  <a:bodyPr/>
                  <a:lstStyle/>
                  <a:p>
                    <a:r>
                      <a:rPr lang="en-US" sz="1200"/>
                      <a:t>63.24%</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BBD-4540-A37E-5CADC0761241}"/>
                </c:ext>
              </c:extLst>
            </c:dLbl>
            <c:spPr>
              <a:noFill/>
              <a:ln>
                <a:noFill/>
              </a:ln>
              <a:effectLst/>
            </c:spPr>
            <c:txPr>
              <a:bodyPr rot="0" vert="horz"/>
              <a:lstStyle/>
              <a:p>
                <a:pPr>
                  <a:defRPr sz="12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[Request5.3.17.xlsx]Sheet4!$A$2:$A$8</c:f>
              <c:strCache>
                <c:ptCount val="7"/>
                <c:pt idx="0">
                  <c:v>American Indian or Alaskan Native</c:v>
                </c:pt>
                <c:pt idx="1">
                  <c:v>Asian</c:v>
                </c:pt>
                <c:pt idx="2">
                  <c:v>Black or African American</c:v>
                </c:pt>
                <c:pt idx="3">
                  <c:v>Hispanic</c:v>
                </c:pt>
                <c:pt idx="4">
                  <c:v>Other, unknown, not reported, and more than one race</c:v>
                </c:pt>
                <c:pt idx="5">
                  <c:v>Pacific Islander</c:v>
                </c:pt>
                <c:pt idx="6">
                  <c:v>White</c:v>
                </c:pt>
              </c:strCache>
            </c:strRef>
          </c:cat>
          <c:val>
            <c:numRef>
              <c:f>[Request5.3.17.xlsx]Sheet4!$B$2:$B$8</c:f>
              <c:numCache>
                <c:formatCode>0.00%</c:formatCode>
                <c:ptCount val="7"/>
                <c:pt idx="0">
                  <c:v>2.2089684117517099E-3</c:v>
                </c:pt>
                <c:pt idx="1">
                  <c:v>0.216478904351668</c:v>
                </c:pt>
                <c:pt idx="2">
                  <c:v>2.07643030704661E-2</c:v>
                </c:pt>
                <c:pt idx="3">
                  <c:v>4.8599999999999997E-2</c:v>
                </c:pt>
                <c:pt idx="4">
                  <c:v>0.12789927104042401</c:v>
                </c:pt>
                <c:pt idx="5">
                  <c:v>2.2089684117517099E-4</c:v>
                </c:pt>
                <c:pt idx="6">
                  <c:v>0.63242765628451503</c:v>
                </c:pt>
              </c:numCache>
            </c:numRef>
          </c:val>
          <c:extLst>
            <c:ext xmlns:c16="http://schemas.microsoft.com/office/drawing/2014/chart" uri="{C3380CC4-5D6E-409C-BE32-E72D297353CC}">
              <c16:uniqueId val="{00000000-F5CA-43C6-A3B9-6973146DE9CC}"/>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'career award rate(all)'!$D$1</c:f>
              <c:strCache>
                <c:ptCount val="1"/>
                <c:pt idx="0">
                  <c:v>Success Rate</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minus"/>
            <c:errValType val="percentage"/>
            <c:noEndCap val="1"/>
            <c:val val="100"/>
            <c:spPr>
              <a:noFill/>
              <a:ln w="25400" cap="flat" cmpd="sng" algn="ctr">
                <a:solidFill>
                  <a:srgbClr val="FFC000"/>
                </a:solidFill>
                <a:round/>
                <a:headEnd type="diamond"/>
              </a:ln>
              <a:effectLst/>
            </c:spPr>
          </c:errBars>
          <c:cat>
            <c:strRef>
              <c:f>'career award rate(all)'!$A$2:$A$8</c:f>
              <c:strCache>
                <c:ptCount val="7"/>
                <c:pt idx="0">
                  <c:v>High School</c:v>
                </c:pt>
                <c:pt idx="1">
                  <c:v>College</c:v>
                </c:pt>
                <c:pt idx="2">
                  <c:v>Postbacc</c:v>
                </c:pt>
                <c:pt idx="3">
                  <c:v>Post MS</c:v>
                </c:pt>
                <c:pt idx="4">
                  <c:v>Predoc</c:v>
                </c:pt>
                <c:pt idx="5">
                  <c:v>Postdoc</c:v>
                </c:pt>
                <c:pt idx="6">
                  <c:v>Investigator</c:v>
                </c:pt>
              </c:strCache>
            </c:strRef>
          </c:cat>
          <c:val>
            <c:numRef>
              <c:f>'career award rate(all)'!$D$2:$D$8</c:f>
              <c:numCache>
                <c:formatCode>0%</c:formatCode>
                <c:ptCount val="7"/>
                <c:pt idx="0">
                  <c:v>1</c:v>
                </c:pt>
                <c:pt idx="1">
                  <c:v>0.37719298245614036</c:v>
                </c:pt>
                <c:pt idx="2">
                  <c:v>0.68627450980392157</c:v>
                </c:pt>
                <c:pt idx="3">
                  <c:v>0.65217391304347827</c:v>
                </c:pt>
                <c:pt idx="4">
                  <c:v>0.72319201995012472</c:v>
                </c:pt>
                <c:pt idx="5">
                  <c:v>0.67193675889328064</c:v>
                </c:pt>
                <c:pt idx="6">
                  <c:v>0.65384615384615385</c:v>
                </c:pt>
              </c:numCache>
            </c:numRef>
          </c:val>
          <c:extLst>
            <c:ext xmlns:c16="http://schemas.microsoft.com/office/drawing/2014/chart" uri="{C3380CC4-5D6E-409C-BE32-E72D297353CC}">
              <c16:uniqueId val="{00000000-FFB4-4E69-8A0A-FE6D19D08405}"/>
            </c:ext>
          </c:extLst>
        </c:ser>
        <c:dLbls>
          <c:dLblPos val="outEnd"/>
          <c:showLegendKey val="0"/>
          <c:showVal val="1"/>
          <c:showCatName val="0"/>
          <c:showSerName val="0"/>
          <c:showPercent val="0"/>
          <c:showBubbleSize val="0"/>
        </c:dLbls>
        <c:gapWidth val="182"/>
        <c:axId val="374385136"/>
        <c:axId val="374380432"/>
      </c:barChart>
      <c:catAx>
        <c:axId val="374385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74380432"/>
        <c:crosses val="autoZero"/>
        <c:auto val="1"/>
        <c:lblAlgn val="ctr"/>
        <c:lblOffset val="100"/>
        <c:noMultiLvlLbl val="0"/>
      </c:catAx>
      <c:valAx>
        <c:axId val="374380432"/>
        <c:scaling>
          <c:orientation val="minMax"/>
        </c:scaling>
        <c:delete val="1"/>
        <c:axPos val="b"/>
        <c:numFmt formatCode="0%" sourceLinked="1"/>
        <c:majorTickMark val="none"/>
        <c:minorTickMark val="none"/>
        <c:tickLblPos val="nextTo"/>
        <c:crossAx val="374385136"/>
        <c:crosses val="autoZero"/>
        <c:crossBetween val="between"/>
      </c:valAx>
      <c:spPr>
        <a:noFill/>
        <a:ln>
          <a:noFill/>
        </a:ln>
        <a:effectLst/>
      </c:spPr>
    </c:plotArea>
    <c:legend>
      <c:legendPos val="t"/>
      <c:layout>
        <c:manualLayout>
          <c:xMode val="edge"/>
          <c:yMode val="edge"/>
          <c:x val="0.26683296030061759"/>
          <c:y val="3.462176461584919E-2"/>
          <c:w val="0.33199847241894392"/>
          <c:h val="7.8125546806649182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1"/>
          <c:order val="1"/>
          <c:tx>
            <c:strRef>
              <c:f>'career award rate(all)'!$C$1</c:f>
              <c:strCache>
                <c:ptCount val="1"/>
                <c:pt idx="0">
                  <c:v>Number of New Applications</c:v>
                </c:pt>
              </c:strCache>
            </c:strRef>
          </c:tx>
          <c:spPr>
            <a:solidFill>
              <a:srgbClr val="94C8ED"/>
            </a:solidFill>
            <a:ln>
              <a:noFill/>
            </a:ln>
            <a:effectLst/>
          </c:spPr>
          <c:invertIfNegative val="0"/>
          <c:dPt>
            <c:idx val="3"/>
            <c:invertIfNegative val="0"/>
            <c:bubble3D val="0"/>
            <c:spPr>
              <a:solidFill>
                <a:srgbClr val="94C8ED"/>
              </a:solidFill>
              <a:ln>
                <a:noFill/>
              </a:ln>
              <a:effectLst/>
            </c:spPr>
            <c:extLst>
              <c:ext xmlns:c16="http://schemas.microsoft.com/office/drawing/2014/chart" uri="{C3380CC4-5D6E-409C-BE32-E72D297353CC}">
                <c16:uniqueId val="{00000001-1E40-45E1-9FFD-625DD88280EB}"/>
              </c:ext>
            </c:extLst>
          </c:dPt>
          <c:dLbls>
            <c:dLbl>
              <c:idx val="0"/>
              <c:delete val="1"/>
              <c:extLst>
                <c:ext xmlns:c15="http://schemas.microsoft.com/office/drawing/2012/chart" uri="{CE6537A1-D6FC-4f65-9D91-7224C49458BB}"/>
                <c:ext xmlns:c16="http://schemas.microsoft.com/office/drawing/2014/chart" uri="{C3380CC4-5D6E-409C-BE32-E72D297353CC}">
                  <c16:uniqueId val="{00000002-1E40-45E1-9FFD-625DD88280EB}"/>
                </c:ext>
              </c:extLst>
            </c:dLbl>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40-45E1-9FFD-625DD88280EB}"/>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'career award rate(all)'!$A$2:$A$8</c:f>
              <c:strCache>
                <c:ptCount val="7"/>
                <c:pt idx="0">
                  <c:v>High School</c:v>
                </c:pt>
                <c:pt idx="1">
                  <c:v>College</c:v>
                </c:pt>
                <c:pt idx="2">
                  <c:v>Postbacc</c:v>
                </c:pt>
                <c:pt idx="3">
                  <c:v>Post MS</c:v>
                </c:pt>
                <c:pt idx="4">
                  <c:v>Predoc</c:v>
                </c:pt>
                <c:pt idx="5">
                  <c:v>Postdoc</c:v>
                </c:pt>
                <c:pt idx="6">
                  <c:v>Investigator</c:v>
                </c:pt>
              </c:strCache>
            </c:strRef>
          </c:cat>
          <c:val>
            <c:numRef>
              <c:f>'career award rate(all)'!$C$2:$C$8</c:f>
              <c:numCache>
                <c:formatCode>General</c:formatCode>
                <c:ptCount val="7"/>
                <c:pt idx="0">
                  <c:v>1</c:v>
                </c:pt>
                <c:pt idx="1">
                  <c:v>228</c:v>
                </c:pt>
                <c:pt idx="2">
                  <c:v>102</c:v>
                </c:pt>
                <c:pt idx="3">
                  <c:v>23</c:v>
                </c:pt>
                <c:pt idx="4">
                  <c:v>401</c:v>
                </c:pt>
                <c:pt idx="5">
                  <c:v>253</c:v>
                </c:pt>
                <c:pt idx="6">
                  <c:v>104</c:v>
                </c:pt>
              </c:numCache>
            </c:numRef>
          </c:val>
          <c:extLst>
            <c:ext xmlns:c16="http://schemas.microsoft.com/office/drawing/2014/chart" uri="{C3380CC4-5D6E-409C-BE32-E72D297353CC}">
              <c16:uniqueId val="{00000003-1E40-45E1-9FFD-625DD88280EB}"/>
            </c:ext>
          </c:extLst>
        </c:ser>
        <c:dLbls>
          <c:dLblPos val="inEnd"/>
          <c:showLegendKey val="0"/>
          <c:showVal val="1"/>
          <c:showCatName val="0"/>
          <c:showSerName val="0"/>
          <c:showPercent val="0"/>
          <c:showBubbleSize val="0"/>
        </c:dLbls>
        <c:gapWidth val="100"/>
        <c:axId val="374378080"/>
        <c:axId val="374379648"/>
      </c:barChart>
      <c:barChart>
        <c:barDir val="bar"/>
        <c:grouping val="clustered"/>
        <c:varyColors val="0"/>
        <c:ser>
          <c:idx val="0"/>
          <c:order val="0"/>
          <c:tx>
            <c:strRef>
              <c:f>'career award rate(all)'!$B$1</c:f>
              <c:strCache>
                <c:ptCount val="1"/>
                <c:pt idx="0">
                  <c:v>Number of New Awards</c:v>
                </c:pt>
              </c:strCache>
            </c:strRef>
          </c:tx>
          <c:spPr>
            <a:solidFill>
              <a:srgbClr val="0070C0"/>
            </a:solidFill>
            <a:ln>
              <a:noFill/>
            </a:ln>
            <a:effectLst/>
          </c:spPr>
          <c:invertIfNegative val="0"/>
          <c:dPt>
            <c:idx val="3"/>
            <c:invertIfNegative val="0"/>
            <c:bubble3D val="0"/>
            <c:spPr>
              <a:solidFill>
                <a:schemeClr val="accent1"/>
              </a:solidFill>
              <a:ln>
                <a:noFill/>
              </a:ln>
              <a:effectLst/>
            </c:spPr>
            <c:extLst>
              <c:ext xmlns:c16="http://schemas.microsoft.com/office/drawing/2014/chart" uri="{C3380CC4-5D6E-409C-BE32-E72D297353CC}">
                <c16:uniqueId val="{00000005-1E40-45E1-9FFD-625DD88280EB}"/>
              </c:ext>
            </c:extLst>
          </c:dPt>
          <c:dLbls>
            <c:dLbl>
              <c:idx val="0"/>
              <c:delete val="1"/>
              <c:extLst>
                <c:ext xmlns:c15="http://schemas.microsoft.com/office/drawing/2012/chart" uri="{CE6537A1-D6FC-4f65-9D91-7224C49458BB}"/>
                <c:ext xmlns:c16="http://schemas.microsoft.com/office/drawing/2014/chart" uri="{C3380CC4-5D6E-409C-BE32-E72D297353CC}">
                  <c16:uniqueId val="{00000006-1E40-45E1-9FFD-625DD88280EB}"/>
                </c:ext>
              </c:extLst>
            </c:dLbl>
            <c:dLbl>
              <c:idx val="3"/>
              <c:layout>
                <c:manualLayout>
                  <c:x val="-5.2331223302969479E-2"/>
                  <c:y val="-4.3779637435657718E-3"/>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5.3960784313725488E-2"/>
                      <c:h val="6.0766136760692917E-2"/>
                    </c:manualLayout>
                  </c15:layout>
                </c:ext>
                <c:ext xmlns:c16="http://schemas.microsoft.com/office/drawing/2014/chart" uri="{C3380CC4-5D6E-409C-BE32-E72D297353CC}">
                  <c16:uniqueId val="{00000005-1E40-45E1-9FFD-625DD88280EB}"/>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'career award rate(all)'!$A$2:$A$8</c:f>
              <c:strCache>
                <c:ptCount val="7"/>
                <c:pt idx="0">
                  <c:v>High School</c:v>
                </c:pt>
                <c:pt idx="1">
                  <c:v>College</c:v>
                </c:pt>
                <c:pt idx="2">
                  <c:v>Postbacc</c:v>
                </c:pt>
                <c:pt idx="3">
                  <c:v>Post MS</c:v>
                </c:pt>
                <c:pt idx="4">
                  <c:v>Predoc</c:v>
                </c:pt>
                <c:pt idx="5">
                  <c:v>Postdoc</c:v>
                </c:pt>
                <c:pt idx="6">
                  <c:v>Investigator</c:v>
                </c:pt>
              </c:strCache>
            </c:strRef>
          </c:cat>
          <c:val>
            <c:numRef>
              <c:f>'career award rate(all)'!$B$2:$B$8</c:f>
              <c:numCache>
                <c:formatCode>General</c:formatCode>
                <c:ptCount val="7"/>
                <c:pt idx="0">
                  <c:v>1</c:v>
                </c:pt>
                <c:pt idx="1">
                  <c:v>86</c:v>
                </c:pt>
                <c:pt idx="2">
                  <c:v>70</c:v>
                </c:pt>
                <c:pt idx="3">
                  <c:v>15</c:v>
                </c:pt>
                <c:pt idx="4">
                  <c:v>290</c:v>
                </c:pt>
                <c:pt idx="5">
                  <c:v>170</c:v>
                </c:pt>
                <c:pt idx="6">
                  <c:v>68</c:v>
                </c:pt>
              </c:numCache>
            </c:numRef>
          </c:val>
          <c:extLst>
            <c:ext xmlns:c16="http://schemas.microsoft.com/office/drawing/2014/chart" uri="{C3380CC4-5D6E-409C-BE32-E72D297353CC}">
              <c16:uniqueId val="{00000007-1E40-45E1-9FFD-625DD88280EB}"/>
            </c:ext>
          </c:extLst>
        </c:ser>
        <c:dLbls>
          <c:dLblPos val="inEnd"/>
          <c:showLegendKey val="0"/>
          <c:showVal val="1"/>
          <c:showCatName val="0"/>
          <c:showSerName val="0"/>
          <c:showPercent val="0"/>
          <c:showBubbleSize val="0"/>
        </c:dLbls>
        <c:gapWidth val="200"/>
        <c:axId val="159212392"/>
        <c:axId val="159211216"/>
      </c:barChart>
      <c:catAx>
        <c:axId val="374378080"/>
        <c:scaling>
          <c:orientation val="minMax"/>
        </c:scaling>
        <c:delete val="1"/>
        <c:axPos val="l"/>
        <c:numFmt formatCode="General" sourceLinked="1"/>
        <c:majorTickMark val="none"/>
        <c:minorTickMark val="none"/>
        <c:tickLblPos val="nextTo"/>
        <c:crossAx val="374379648"/>
        <c:crosses val="autoZero"/>
        <c:auto val="1"/>
        <c:lblAlgn val="ctr"/>
        <c:lblOffset val="100"/>
        <c:noMultiLvlLbl val="0"/>
      </c:catAx>
      <c:valAx>
        <c:axId val="374379648"/>
        <c:scaling>
          <c:orientation val="minMax"/>
          <c:min val="0"/>
        </c:scaling>
        <c:delete val="1"/>
        <c:axPos val="b"/>
        <c:numFmt formatCode="General" sourceLinked="1"/>
        <c:majorTickMark val="out"/>
        <c:minorTickMark val="none"/>
        <c:tickLblPos val="nextTo"/>
        <c:crossAx val="374378080"/>
        <c:crosses val="autoZero"/>
        <c:crossBetween val="between"/>
      </c:valAx>
      <c:valAx>
        <c:axId val="159211216"/>
        <c:scaling>
          <c:orientation val="minMax"/>
          <c:max val="350"/>
          <c:min val="0"/>
        </c:scaling>
        <c:delete val="1"/>
        <c:axPos val="t"/>
        <c:numFmt formatCode="General" sourceLinked="1"/>
        <c:majorTickMark val="out"/>
        <c:minorTickMark val="none"/>
        <c:tickLblPos val="nextTo"/>
        <c:crossAx val="159212392"/>
        <c:crosses val="max"/>
        <c:crossBetween val="between"/>
      </c:valAx>
      <c:catAx>
        <c:axId val="159212392"/>
        <c:scaling>
          <c:orientation val="minMax"/>
        </c:scaling>
        <c:delete val="1"/>
        <c:axPos val="l"/>
        <c:numFmt formatCode="General" sourceLinked="1"/>
        <c:majorTickMark val="out"/>
        <c:minorTickMark val="none"/>
        <c:tickLblPos val="nextTo"/>
        <c:crossAx val="159211216"/>
        <c:crosses val="autoZero"/>
        <c:auto val="1"/>
        <c:lblAlgn val="ctr"/>
        <c:lblOffset val="100"/>
        <c:noMultiLvlLbl val="0"/>
      </c:catAx>
      <c:spPr>
        <a:noFill/>
        <a:ln>
          <a:noFill/>
        </a:ln>
        <a:effectLst/>
      </c:spPr>
    </c:plotArea>
    <c:legend>
      <c:legendPos val="t"/>
      <c:layout>
        <c:manualLayout>
          <c:xMode val="edge"/>
          <c:yMode val="edge"/>
          <c:x val="0.15458658844115075"/>
          <c:y val="2.8583392050904804E-2"/>
          <c:w val="0.70609973753280841"/>
          <c:h val="8.9331802274715655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7.0525964893147469E-2"/>
          <c:y val="0.13284606040078292"/>
          <c:w val="0.82010464562368124"/>
          <c:h val="0.86533229766801623"/>
        </c:manualLayout>
      </c:layout>
      <c:pieChart>
        <c:varyColors val="1"/>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3190457247416916E-2"/>
          <c:y val="0.15164571995566398"/>
          <c:w val="0.8046724292708447"/>
          <c:h val="0.8448884922819051"/>
        </c:manualLayout>
      </c:layout>
      <c:pieChart>
        <c:varyColors val="1"/>
        <c:ser>
          <c:idx val="0"/>
          <c:order val="0"/>
          <c:spPr>
            <a:ln w="15875">
              <a:solidFill>
                <a:schemeClr val="bg1"/>
              </a:solidFill>
            </a:ln>
            <a:effectLst/>
          </c:spPr>
          <c:dPt>
            <c:idx val="0"/>
            <c:bubble3D val="0"/>
            <c:spPr>
              <a:solidFill>
                <a:schemeClr val="accent1">
                  <a:tint val="50000"/>
                </a:schemeClr>
              </a:solidFill>
              <a:ln w="15875">
                <a:solidFill>
                  <a:schemeClr val="bg1"/>
                </a:solidFill>
              </a:ln>
              <a:effectLst/>
            </c:spPr>
            <c:extLst>
              <c:ext xmlns:c16="http://schemas.microsoft.com/office/drawing/2014/chart" uri="{C3380CC4-5D6E-409C-BE32-E72D297353CC}">
                <c16:uniqueId val="{00000001-D855-4E6D-91D6-56AD30D2A888}"/>
              </c:ext>
            </c:extLst>
          </c:dPt>
          <c:dPt>
            <c:idx val="1"/>
            <c:bubble3D val="0"/>
            <c:spPr>
              <a:solidFill>
                <a:schemeClr val="accent1">
                  <a:tint val="70000"/>
                </a:schemeClr>
              </a:solidFill>
              <a:ln w="15875">
                <a:solidFill>
                  <a:schemeClr val="bg1"/>
                </a:solidFill>
              </a:ln>
              <a:effectLst/>
            </c:spPr>
            <c:extLst>
              <c:ext xmlns:c16="http://schemas.microsoft.com/office/drawing/2014/chart" uri="{C3380CC4-5D6E-409C-BE32-E72D297353CC}">
                <c16:uniqueId val="{00000003-D855-4E6D-91D6-56AD30D2A888}"/>
              </c:ext>
            </c:extLst>
          </c:dPt>
          <c:dPt>
            <c:idx val="2"/>
            <c:bubble3D val="0"/>
            <c:spPr>
              <a:solidFill>
                <a:schemeClr val="accent1">
                  <a:tint val="90000"/>
                </a:schemeClr>
              </a:solidFill>
              <a:ln w="15875">
                <a:solidFill>
                  <a:schemeClr val="bg1"/>
                </a:solidFill>
              </a:ln>
              <a:effectLst/>
            </c:spPr>
            <c:extLst>
              <c:ext xmlns:c16="http://schemas.microsoft.com/office/drawing/2014/chart" uri="{C3380CC4-5D6E-409C-BE32-E72D297353CC}">
                <c16:uniqueId val="{00000005-D855-4E6D-91D6-56AD30D2A888}"/>
              </c:ext>
            </c:extLst>
          </c:dPt>
          <c:dPt>
            <c:idx val="3"/>
            <c:bubble3D val="0"/>
            <c:spPr>
              <a:solidFill>
                <a:schemeClr val="accent1">
                  <a:shade val="90000"/>
                </a:schemeClr>
              </a:solidFill>
              <a:ln w="15875">
                <a:solidFill>
                  <a:schemeClr val="bg1"/>
                </a:solidFill>
              </a:ln>
              <a:effectLst/>
            </c:spPr>
            <c:extLst>
              <c:ext xmlns:c16="http://schemas.microsoft.com/office/drawing/2014/chart" uri="{C3380CC4-5D6E-409C-BE32-E72D297353CC}">
                <c16:uniqueId val="{00000007-D855-4E6D-91D6-56AD30D2A888}"/>
              </c:ext>
            </c:extLst>
          </c:dPt>
          <c:dPt>
            <c:idx val="4"/>
            <c:bubble3D val="0"/>
            <c:spPr>
              <a:solidFill>
                <a:schemeClr val="accent1">
                  <a:shade val="70000"/>
                </a:schemeClr>
              </a:solidFill>
              <a:ln w="15875">
                <a:solidFill>
                  <a:schemeClr val="bg1"/>
                </a:solidFill>
              </a:ln>
              <a:effectLst/>
            </c:spPr>
            <c:extLst>
              <c:ext xmlns:c16="http://schemas.microsoft.com/office/drawing/2014/chart" uri="{C3380CC4-5D6E-409C-BE32-E72D297353CC}">
                <c16:uniqueId val="{00000009-D855-4E6D-91D6-56AD30D2A888}"/>
              </c:ext>
            </c:extLst>
          </c:dPt>
          <c:dPt>
            <c:idx val="5"/>
            <c:bubble3D val="0"/>
            <c:spPr>
              <a:solidFill>
                <a:schemeClr val="accent1">
                  <a:shade val="50000"/>
                </a:schemeClr>
              </a:solidFill>
              <a:ln w="15875">
                <a:solidFill>
                  <a:schemeClr val="bg1"/>
                </a:solidFill>
              </a:ln>
              <a:effectLst/>
            </c:spPr>
            <c:extLst>
              <c:ext xmlns:c16="http://schemas.microsoft.com/office/drawing/2014/chart" uri="{C3380CC4-5D6E-409C-BE32-E72D297353CC}">
                <c16:uniqueId val="{0000000B-D855-4E6D-91D6-56AD30D2A888}"/>
              </c:ext>
            </c:extLst>
          </c:dPt>
          <c:dLbls>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55-4E6D-91D6-56AD30D2A888}"/>
                </c:ext>
              </c:extLst>
            </c:dLbl>
            <c:dLbl>
              <c:idx val="1"/>
              <c:spPr>
                <a:noFill/>
                <a:ln>
                  <a:noFill/>
                </a:ln>
                <a:effectLst/>
              </c:spPr>
              <c:txPr>
                <a:bodyPr rot="0" spcFirstLastPara="1" vertOverflow="ellipsis" vert="horz" wrap="square" lIns="38100" tIns="19050" rIns="38100" bIns="19050" anchor="ctr" anchorCtr="1">
                  <a:spAutoFit/>
                </a:bodyPr>
                <a:lstStyle/>
                <a:p>
                  <a:pPr>
                    <a:defRPr sz="1050" b="0"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55-4E6D-91D6-56AD30D2A888}"/>
                </c:ext>
              </c:extLst>
            </c:dLbl>
            <c:dLbl>
              <c:idx val="2"/>
              <c:layout>
                <c:manualLayout>
                  <c:x val="1.5488517311980629E-2"/>
                  <c:y val="2.5699481190298617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55-4E6D-91D6-56AD30D2A888}"/>
                </c:ext>
              </c:extLst>
            </c:dLbl>
            <c:dLbl>
              <c:idx val="3"/>
              <c:layout>
                <c:manualLayout>
                  <c:x val="-0.12115116638841048"/>
                  <c:y val="-0.10335212512226605"/>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855-4E6D-91D6-56AD30D2A888}"/>
                </c:ext>
              </c:extLst>
            </c:dLbl>
            <c:dLbl>
              <c:idx val="4"/>
              <c:layout>
                <c:manualLayout>
                  <c:x val="0.10575298863686004"/>
                  <c:y val="1.7334366827444544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855-4E6D-91D6-56AD30D2A888}"/>
                </c:ext>
              </c:extLst>
            </c:dLbl>
            <c:dLbl>
              <c:idx val="5"/>
              <c:spPr>
                <a:noFill/>
                <a:ln>
                  <a:noFill/>
                </a:ln>
                <a:effectLst/>
              </c:spPr>
              <c:txPr>
                <a:bodyPr rot="0" spcFirstLastPara="1" vertOverflow="ellipsis" vert="horz" wrap="square" lIns="38100" tIns="19050" rIns="38100" bIns="19050" anchor="ctr" anchorCtr="1">
                  <a:spAutoFit/>
                </a:bodyPr>
                <a:lstStyle/>
                <a:p>
                  <a:pPr>
                    <a:defRPr sz="1050" b="0"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855-4E6D-91D6-56AD30D2A888}"/>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'career level (all)'!$C$1:$H$1</c:f>
              <c:strCache>
                <c:ptCount val="6"/>
                <c:pt idx="0">
                  <c:v>College</c:v>
                </c:pt>
                <c:pt idx="1">
                  <c:v>Postbac </c:v>
                </c:pt>
                <c:pt idx="2">
                  <c:v>PostMS</c:v>
                </c:pt>
                <c:pt idx="3">
                  <c:v>Predoc</c:v>
                </c:pt>
                <c:pt idx="4">
                  <c:v>Postdoc</c:v>
                </c:pt>
                <c:pt idx="5">
                  <c:v>Investigator</c:v>
                </c:pt>
              </c:strCache>
            </c:strRef>
          </c:cat>
          <c:val>
            <c:numRef>
              <c:f>'career level (all)'!$C$27:$H$27</c:f>
              <c:numCache>
                <c:formatCode>General</c:formatCode>
                <c:ptCount val="6"/>
                <c:pt idx="0">
                  <c:v>100</c:v>
                </c:pt>
                <c:pt idx="1">
                  <c:v>104</c:v>
                </c:pt>
                <c:pt idx="2">
                  <c:v>24</c:v>
                </c:pt>
                <c:pt idx="3">
                  <c:v>591</c:v>
                </c:pt>
                <c:pt idx="4">
                  <c:v>325</c:v>
                </c:pt>
                <c:pt idx="5">
                  <c:v>142</c:v>
                </c:pt>
              </c:numCache>
            </c:numRef>
          </c:val>
          <c:extLst>
            <c:ext xmlns:c16="http://schemas.microsoft.com/office/drawing/2014/chart" uri="{C3380CC4-5D6E-409C-BE32-E72D297353CC}">
              <c16:uniqueId val="{0000000C-D855-4E6D-91D6-56AD30D2A888}"/>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091628039816792"/>
          <c:y val="0.15509250966458127"/>
          <c:w val="0.77964863946956298"/>
          <c:h val="0.84490749033541879"/>
        </c:manualLayout>
      </c:layout>
      <c:pieChart>
        <c:varyColors val="1"/>
        <c:ser>
          <c:idx val="0"/>
          <c:order val="0"/>
          <c:spPr>
            <a:ln w="15875">
              <a:solidFill>
                <a:schemeClr val="bg1"/>
              </a:solidFill>
            </a:ln>
            <a:effectLst/>
          </c:spPr>
          <c:dPt>
            <c:idx val="0"/>
            <c:bubble3D val="0"/>
            <c:spPr>
              <a:solidFill>
                <a:schemeClr val="accent3">
                  <a:tint val="50000"/>
                </a:schemeClr>
              </a:solidFill>
              <a:ln w="15875">
                <a:solidFill>
                  <a:schemeClr val="bg1"/>
                </a:solidFill>
              </a:ln>
              <a:effectLst/>
            </c:spPr>
            <c:extLst>
              <c:ext xmlns:c16="http://schemas.microsoft.com/office/drawing/2014/chart" uri="{C3380CC4-5D6E-409C-BE32-E72D297353CC}">
                <c16:uniqueId val="{00000001-ED64-4F4B-A017-685EEF497136}"/>
              </c:ext>
            </c:extLst>
          </c:dPt>
          <c:dPt>
            <c:idx val="1"/>
            <c:bubble3D val="0"/>
            <c:spPr>
              <a:solidFill>
                <a:schemeClr val="accent3">
                  <a:tint val="70000"/>
                </a:schemeClr>
              </a:solidFill>
              <a:ln w="15875">
                <a:solidFill>
                  <a:schemeClr val="bg1"/>
                </a:solidFill>
              </a:ln>
              <a:effectLst/>
            </c:spPr>
            <c:extLst>
              <c:ext xmlns:c16="http://schemas.microsoft.com/office/drawing/2014/chart" uri="{C3380CC4-5D6E-409C-BE32-E72D297353CC}">
                <c16:uniqueId val="{00000003-ED64-4F4B-A017-685EEF497136}"/>
              </c:ext>
            </c:extLst>
          </c:dPt>
          <c:dPt>
            <c:idx val="2"/>
            <c:bubble3D val="0"/>
            <c:spPr>
              <a:solidFill>
                <a:schemeClr val="accent3">
                  <a:tint val="90000"/>
                </a:schemeClr>
              </a:solidFill>
              <a:ln w="15875">
                <a:solidFill>
                  <a:schemeClr val="bg1"/>
                </a:solidFill>
              </a:ln>
              <a:effectLst/>
            </c:spPr>
            <c:extLst>
              <c:ext xmlns:c16="http://schemas.microsoft.com/office/drawing/2014/chart" uri="{C3380CC4-5D6E-409C-BE32-E72D297353CC}">
                <c16:uniqueId val="{00000005-ED64-4F4B-A017-685EEF497136}"/>
              </c:ext>
            </c:extLst>
          </c:dPt>
          <c:dPt>
            <c:idx val="3"/>
            <c:bubble3D val="0"/>
            <c:spPr>
              <a:solidFill>
                <a:schemeClr val="accent3">
                  <a:shade val="90000"/>
                </a:schemeClr>
              </a:solidFill>
              <a:ln w="15875">
                <a:solidFill>
                  <a:schemeClr val="bg1"/>
                </a:solidFill>
              </a:ln>
              <a:effectLst/>
            </c:spPr>
            <c:extLst>
              <c:ext xmlns:c16="http://schemas.microsoft.com/office/drawing/2014/chart" uri="{C3380CC4-5D6E-409C-BE32-E72D297353CC}">
                <c16:uniqueId val="{00000007-ED64-4F4B-A017-685EEF497136}"/>
              </c:ext>
            </c:extLst>
          </c:dPt>
          <c:dPt>
            <c:idx val="4"/>
            <c:bubble3D val="0"/>
            <c:spPr>
              <a:solidFill>
                <a:schemeClr val="accent3">
                  <a:shade val="70000"/>
                </a:schemeClr>
              </a:solidFill>
              <a:ln w="15875">
                <a:solidFill>
                  <a:schemeClr val="bg1"/>
                </a:solidFill>
              </a:ln>
              <a:effectLst/>
            </c:spPr>
            <c:extLst>
              <c:ext xmlns:c16="http://schemas.microsoft.com/office/drawing/2014/chart" uri="{C3380CC4-5D6E-409C-BE32-E72D297353CC}">
                <c16:uniqueId val="{00000009-ED64-4F4B-A017-685EEF497136}"/>
              </c:ext>
            </c:extLst>
          </c:dPt>
          <c:dPt>
            <c:idx val="5"/>
            <c:bubble3D val="0"/>
            <c:spPr>
              <a:solidFill>
                <a:schemeClr val="accent3">
                  <a:shade val="50000"/>
                </a:schemeClr>
              </a:solidFill>
              <a:ln w="15875">
                <a:solidFill>
                  <a:schemeClr val="bg1"/>
                </a:solidFill>
              </a:ln>
              <a:effectLst/>
            </c:spPr>
            <c:extLst>
              <c:ext xmlns:c16="http://schemas.microsoft.com/office/drawing/2014/chart" uri="{C3380CC4-5D6E-409C-BE32-E72D297353CC}">
                <c16:uniqueId val="{0000000B-ED64-4F4B-A017-685EEF497136}"/>
              </c:ext>
            </c:extLst>
          </c:dPt>
          <c:dLbls>
            <c:dLbl>
              <c:idx val="0"/>
              <c:layout>
                <c:manualLayout>
                  <c:x val="-0.13008582688468773"/>
                  <c:y val="-4.0180883181511744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64-4F4B-A017-685EEF497136}"/>
                </c:ext>
              </c:extLst>
            </c:dLbl>
            <c:dLbl>
              <c:idx val="1"/>
              <c:layout>
                <c:manualLayout>
                  <c:x val="3.9009992212106798E-2"/>
                  <c:y val="-5.9259271321515455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64-4F4B-A017-685EEF497136}"/>
                </c:ext>
              </c:extLst>
            </c:dLbl>
            <c:dLbl>
              <c:idx val="2"/>
              <c:layout>
                <c:manualLayout>
                  <c:x val="5.4119855526327913E-2"/>
                  <c:y val="7.3278206410036021E-5"/>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D64-4F4B-A017-685EEF497136}"/>
                </c:ext>
              </c:extLst>
            </c:dLbl>
            <c:dLbl>
              <c:idx val="3"/>
              <c:spPr>
                <a:noFill/>
                <a:ln>
                  <a:noFill/>
                </a:ln>
                <a:effectLst/>
              </c:spPr>
              <c:txPr>
                <a:bodyPr rot="0" spcFirstLastPara="1" vertOverflow="ellipsis" vert="horz" wrap="square" lIns="38100" tIns="19050" rIns="38100" bIns="19050" anchor="ctr" anchorCtr="1">
                  <a:spAutoFit/>
                </a:bodyPr>
                <a:lstStyle/>
                <a:p>
                  <a:pPr>
                    <a:defRPr sz="1050" b="0" i="0" u="none" strike="noStrike" kern="1200" spc="0" baseline="0">
                      <a:solidFill>
                        <a:schemeClr val="bg1"/>
                      </a:solidFill>
                      <a:latin typeface="+mn-lt"/>
                      <a:ea typeface="+mn-ea"/>
                      <a:cs typeface="+mn-cs"/>
                    </a:defRPr>
                  </a:pPr>
                  <a:endParaRPr lang="en-US"/>
                </a:p>
              </c:txPr>
              <c:dLblPos val="in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D64-4F4B-A017-685EEF497136}"/>
                </c:ext>
              </c:extLst>
            </c:dLbl>
            <c:dLbl>
              <c:idx val="4"/>
              <c:layout>
                <c:manualLayout>
                  <c:x val="0.19973370106994748"/>
                  <c:y val="-0.13630831995327564"/>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D64-4F4B-A017-685EEF497136}"/>
                </c:ext>
              </c:extLst>
            </c:dLbl>
            <c:dLbl>
              <c:idx val="5"/>
              <c:layout>
                <c:manualLayout>
                  <c:x val="0.17394311986903135"/>
                  <c:y val="0.17337433656083115"/>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D64-4F4B-A017-685EEF497136}"/>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spc="0" baseline="0">
                    <a:solidFill>
                      <a:schemeClr val="bg1"/>
                    </a:solidFill>
                    <a:latin typeface="+mn-lt"/>
                    <a:ea typeface="+mn-ea"/>
                    <a:cs typeface="+mn-cs"/>
                  </a:defRPr>
                </a:pPr>
                <a:endParaRPr lang="en-US"/>
              </a:p>
            </c:txPr>
            <c:dLblPos val="in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'career level (all)'!$C$1:$H$1</c:f>
              <c:strCache>
                <c:ptCount val="6"/>
                <c:pt idx="0">
                  <c:v>College</c:v>
                </c:pt>
                <c:pt idx="1">
                  <c:v>Postbac </c:v>
                </c:pt>
                <c:pt idx="2">
                  <c:v>PostMS</c:v>
                </c:pt>
                <c:pt idx="3">
                  <c:v>Predoc</c:v>
                </c:pt>
                <c:pt idx="4">
                  <c:v>Postdoc</c:v>
                </c:pt>
                <c:pt idx="5">
                  <c:v>Investigator</c:v>
                </c:pt>
              </c:strCache>
            </c:strRef>
          </c:cat>
          <c:val>
            <c:numRef>
              <c:f>'career level (all)'!$C$28:$H$28</c:f>
              <c:numCache>
                <c:formatCode>"$"#,##0</c:formatCode>
                <c:ptCount val="6"/>
                <c:pt idx="0">
                  <c:v>1665945</c:v>
                </c:pt>
                <c:pt idx="1">
                  <c:v>5836020</c:v>
                </c:pt>
                <c:pt idx="2">
                  <c:v>1473878</c:v>
                </c:pt>
                <c:pt idx="3">
                  <c:v>34023004</c:v>
                </c:pt>
                <c:pt idx="4">
                  <c:v>31141646</c:v>
                </c:pt>
                <c:pt idx="5">
                  <c:v>18392467</c:v>
                </c:pt>
              </c:numCache>
            </c:numRef>
          </c:val>
          <c:extLst>
            <c:ext xmlns:c16="http://schemas.microsoft.com/office/drawing/2014/chart" uri="{C3380CC4-5D6E-409C-BE32-E72D297353CC}">
              <c16:uniqueId val="{0000000C-ED64-4F4B-A017-685EEF497136}"/>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5.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4" dt="2020-09-18T14:57:40.518" idx="1">
    <p:pos x="5472" y="2273"/>
    <p:text>G-Rise and RISE are now T32</p:text>
    <p:extLst>
      <p:ext uri="{C676402C-5697-4E1C-873F-D02D1690AC5C}">
        <p15:threadingInfo xmlns:p15="http://schemas.microsoft.com/office/powerpoint/2012/main" timeZoneBias="240"/>
      </p:ext>
    </p:extLst>
  </p:cm>
  <p:cm authorId="2" dt="2020-09-18T16:01:28.082" idx="7">
    <p:pos x="5472" y="2369"/>
    <p:text>I don't believe that these FOAs have been published yet.</p:text>
    <p:extLst>
      <p:ext uri="{C676402C-5697-4E1C-873F-D02D1690AC5C}">
        <p15:threadingInfo xmlns:p15="http://schemas.microsoft.com/office/powerpoint/2012/main" timeZoneBias="240">
          <p15:parentCm authorId="4"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0-09-18T15:25:05.831" idx="2">
    <p:pos x="10" y="10"/>
    <p:text>Modified to be more readable - feel free to accept</p:text>
    <p:extLst>
      <p:ext uri="{C676402C-5697-4E1C-873F-D02D1690AC5C}">
        <p15:threadingInfo xmlns:p15="http://schemas.microsoft.com/office/powerpoint/2012/main" timeZoneBias="240"/>
      </p:ext>
    </p:extLst>
  </p:cm>
  <p:cm authorId="2" dt="2020-09-18T16:02:48.768" idx="8">
    <p:pos x="10" y="106"/>
    <p:text>The modifications took off the header on the page.  Suggest restoring.</p:text>
    <p:extLst>
      <p:ext uri="{C676402C-5697-4E1C-873F-D02D1690AC5C}">
        <p15:threadingInfo xmlns:p15="http://schemas.microsoft.com/office/powerpoint/2012/main" timeZoneBias="240">
          <p15:parentCm authorId="4"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ADB0C17A-E2DF-486E-A43C-E4BCD0950D56}" type="datetimeFigureOut">
              <a:rPr lang="en-US" smtClean="0"/>
              <a:t>10/29/2020</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265E3C3C-FB46-45B0-A23B-89793D59854C}" type="slidenum">
              <a:rPr lang="en-US" smtClean="0"/>
              <a:t>‹#›</a:t>
            </a:fld>
            <a:endParaRPr lang="en-US"/>
          </a:p>
        </p:txBody>
      </p:sp>
    </p:spTree>
    <p:extLst>
      <p:ext uri="{BB962C8B-B14F-4D97-AF65-F5344CB8AC3E}">
        <p14:creationId xmlns:p14="http://schemas.microsoft.com/office/powerpoint/2010/main" val="2313792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5E3C3C-FB46-45B0-A23B-89793D59854C}" type="slidenum">
              <a:rPr lang="en-US" smtClean="0"/>
              <a:t>1</a:t>
            </a:fld>
            <a:endParaRPr lang="en-US"/>
          </a:p>
        </p:txBody>
      </p:sp>
    </p:spTree>
    <p:extLst>
      <p:ext uri="{BB962C8B-B14F-4D97-AF65-F5344CB8AC3E}">
        <p14:creationId xmlns:p14="http://schemas.microsoft.com/office/powerpoint/2010/main" val="1297811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5E3C3C-FB46-45B0-A23B-89793D59854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683419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E3C3C-FB46-45B0-A23B-89793D59854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80756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5E3C3C-FB46-45B0-A23B-89793D59854C}"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941114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874CDC-F5C9-439D-902F-230CBA5EE70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256063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874CDC-F5C9-439D-902F-230CBA5EE70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59743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5E3C3C-FB46-45B0-A23B-89793D59854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897992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Separate</a:t>
            </a:r>
            <a:r>
              <a:rPr lang="en-US" baseline="0" dirty="0"/>
              <a:t> components – separate slide for matrix</a:t>
            </a:r>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41</a:t>
            </a:fld>
            <a:endParaRPr lang="en-US"/>
          </a:p>
        </p:txBody>
      </p:sp>
    </p:spTree>
    <p:extLst>
      <p:ext uri="{BB962C8B-B14F-4D97-AF65-F5344CB8AC3E}">
        <p14:creationId xmlns:p14="http://schemas.microsoft.com/office/powerpoint/2010/main" val="320437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E3C3C-FB46-45B0-A23B-89793D59854C}" type="slidenum">
              <a:rPr lang="en-US" smtClean="0"/>
              <a:t>10</a:t>
            </a:fld>
            <a:endParaRPr lang="en-US"/>
          </a:p>
        </p:txBody>
      </p:sp>
    </p:spTree>
    <p:extLst>
      <p:ext uri="{BB962C8B-B14F-4D97-AF65-F5344CB8AC3E}">
        <p14:creationId xmlns:p14="http://schemas.microsoft.com/office/powerpoint/2010/main" val="1816539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NASEM Next Gen Report:</a:t>
            </a:r>
          </a:p>
          <a:p>
            <a:endParaRPr lang="en-US" dirty="0"/>
          </a:p>
          <a:p>
            <a:r>
              <a:rPr lang="en-US" dirty="0"/>
              <a:t>Recommendation</a:t>
            </a:r>
            <a:r>
              <a:rPr lang="en-US" baseline="0" dirty="0"/>
              <a:t> 5.4:  The NIH, research institutions, and principal investigators should share responsibility for increasing the diversity of and promoting the inclusion of early-career researchers</a:t>
            </a:r>
          </a:p>
          <a:p>
            <a:endParaRPr lang="en-US" baseline="0" dirty="0"/>
          </a:p>
          <a:p>
            <a:r>
              <a:rPr lang="en-US" baseline="0" dirty="0"/>
              <a:t>Recommendation 5.5: The NIH should set aside funds from its Next Generation Researchers Initiative to expand the number of Diversity Supplements</a:t>
            </a:r>
          </a:p>
          <a:p>
            <a:endParaRPr lang="en-US" baseline="0" dirty="0"/>
          </a:p>
        </p:txBody>
      </p:sp>
      <p:sp>
        <p:nvSpPr>
          <p:cNvPr id="4" name="Slide Number Placeholder 3"/>
          <p:cNvSpPr>
            <a:spLocks noGrp="1"/>
          </p:cNvSpPr>
          <p:nvPr>
            <p:ph type="sldNum" sz="quarter" idx="10"/>
          </p:nvPr>
        </p:nvSpPr>
        <p:spPr/>
        <p:txBody>
          <a:bodyPr/>
          <a:lstStyle/>
          <a:p>
            <a:fld id="{265E3C3C-FB46-45B0-A23B-89793D59854C}" type="slidenum">
              <a:rPr lang="en-US" smtClean="0"/>
              <a:t>11</a:t>
            </a:fld>
            <a:endParaRPr lang="en-US"/>
          </a:p>
        </p:txBody>
      </p:sp>
    </p:spTree>
    <p:extLst>
      <p:ext uri="{BB962C8B-B14F-4D97-AF65-F5344CB8AC3E}">
        <p14:creationId xmlns:p14="http://schemas.microsoft.com/office/powerpoint/2010/main" val="312985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solidFill>
                  <a:prstClr val="black"/>
                </a:solidFill>
              </a:rPr>
              <a:t>August 17, 2018 GAO-18-545, NIH Research: Action Needed to Ensure Workforce Diversity Strategic Goals are Achieved, Report Recommendations: The NIH Director should develop quantitative metrics, evaluation details, and specific time frames to assess its current efforts to support investigators from underrepresented groups against its scientific workforce diversity strategic goals, and use the results of its assessment to guide any further actions.</a:t>
            </a:r>
          </a:p>
          <a:p>
            <a:endParaRPr lang="en-US" dirty="0"/>
          </a:p>
        </p:txBody>
      </p:sp>
      <p:sp>
        <p:nvSpPr>
          <p:cNvPr id="4" name="Slide Number Placeholder 3"/>
          <p:cNvSpPr>
            <a:spLocks noGrp="1"/>
          </p:cNvSpPr>
          <p:nvPr>
            <p:ph type="sldNum" sz="quarter" idx="10"/>
          </p:nvPr>
        </p:nvSpPr>
        <p:spPr/>
        <p:txBody>
          <a:bodyPr/>
          <a:lstStyle/>
          <a:p>
            <a:fld id="{265E3C3C-FB46-45B0-A23B-89793D59854C}" type="slidenum">
              <a:rPr lang="en-US" smtClean="0"/>
              <a:t>12</a:t>
            </a:fld>
            <a:endParaRPr lang="en-US"/>
          </a:p>
        </p:txBody>
      </p:sp>
    </p:spTree>
    <p:extLst>
      <p:ext uri="{BB962C8B-B14F-4D97-AF65-F5344CB8AC3E}">
        <p14:creationId xmlns:p14="http://schemas.microsoft.com/office/powerpoint/2010/main" val="1662991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5E3C3C-FB46-45B0-A23B-89793D59854C}"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688962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5E3C3C-FB46-45B0-A23B-89793D59854C}"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127744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5E3C3C-FB46-45B0-A23B-89793D59854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14173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5E3C3C-FB46-45B0-A23B-89793D59854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457468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5E3C3C-FB46-45B0-A23B-89793D59854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631853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71600" y="5628301"/>
            <a:ext cx="6400800" cy="57442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7946679" y="6385000"/>
            <a:ext cx="955071" cy="365125"/>
          </a:xfrm>
          <a:prstGeom prst="rect">
            <a:avLst/>
          </a:prstGeom>
        </p:spPr>
        <p:txBody>
          <a:bodyPr/>
          <a:lstStyle/>
          <a:p>
            <a:fld id="{776EDAD4-FA90-AE44-8FFA-33762B3E9EDD}" type="slidenum">
              <a:rPr lang="en-US" smtClean="0"/>
              <a:t>‹#›</a:t>
            </a:fld>
            <a:endParaRPr lang="en-US"/>
          </a:p>
        </p:txBody>
      </p:sp>
      <p:pic>
        <p:nvPicPr>
          <p:cNvPr id="14" name="Picture 13"/>
          <p:cNvPicPr>
            <a:picLocks noChangeAspect="1"/>
          </p:cNvPicPr>
          <p:nvPr userDrawn="1"/>
        </p:nvPicPr>
        <p:blipFill rotWithShape="1">
          <a:blip r:embed="rId2"/>
          <a:srcRect l="27339" t="17776" r="-1"/>
          <a:stretch/>
        </p:blipFill>
        <p:spPr>
          <a:xfrm>
            <a:off x="1" y="0"/>
            <a:ext cx="6053944" cy="3786157"/>
          </a:xfrm>
          <a:prstGeom prst="rect">
            <a:avLst/>
          </a:prstGeom>
        </p:spPr>
      </p:pic>
      <p:sp>
        <p:nvSpPr>
          <p:cNvPr id="2" name="Title 1"/>
          <p:cNvSpPr>
            <a:spLocks noGrp="1"/>
          </p:cNvSpPr>
          <p:nvPr>
            <p:ph type="ctrTitle"/>
          </p:nvPr>
        </p:nvSpPr>
        <p:spPr>
          <a:xfrm>
            <a:off x="685800" y="4597366"/>
            <a:ext cx="7772400" cy="1051610"/>
          </a:xfrm>
        </p:spPr>
        <p:txBody>
          <a:bodyPr/>
          <a:lstStyle/>
          <a:p>
            <a:r>
              <a:rPr lang="en-US" dirty="0"/>
              <a:t>Click to edit Master title style</a:t>
            </a:r>
          </a:p>
        </p:txBody>
      </p:sp>
      <p:pic>
        <p:nvPicPr>
          <p:cNvPr id="11" name="Picture 10" title="HHS Logo"/>
          <p:cNvPicPr>
            <a:picLocks noChangeAspect="1"/>
          </p:cNvPicPr>
          <p:nvPr userDrawn="1"/>
        </p:nvPicPr>
        <p:blipFill>
          <a:blip r:embed="rId3"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183143" y="6306578"/>
            <a:ext cx="487905" cy="464669"/>
          </a:xfrm>
          <a:prstGeom prst="rect">
            <a:avLst/>
          </a:prstGeom>
          <a:ln>
            <a:noFill/>
          </a:ln>
        </p:spPr>
      </p:pic>
      <p:pic>
        <p:nvPicPr>
          <p:cNvPr id="12" name="Picture 11" descr="NIH_OER_Master_Logo_2Color.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9415" y="6270839"/>
            <a:ext cx="2616777" cy="521644"/>
          </a:xfrm>
          <a:prstGeom prst="rect">
            <a:avLst/>
          </a:prstGeom>
        </p:spPr>
      </p:pic>
    </p:spTree>
    <p:extLst>
      <p:ext uri="{BB962C8B-B14F-4D97-AF65-F5344CB8AC3E}">
        <p14:creationId xmlns:p14="http://schemas.microsoft.com/office/powerpoint/2010/main" val="2532942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2520178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4114172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3026813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22313" y="4408419"/>
            <a:ext cx="7772400" cy="55476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76EDAD4-FA90-AE44-8FFA-33762B3E9EDD}" type="slidenum">
              <a:rPr lang="en-US" smtClean="0"/>
              <a:t>‹#›</a:t>
            </a:fld>
            <a:endParaRPr lang="en-US"/>
          </a:p>
        </p:txBody>
      </p:sp>
      <p:pic>
        <p:nvPicPr>
          <p:cNvPr id="11" name="Picture 10"/>
          <p:cNvPicPr>
            <a:picLocks noChangeAspect="1"/>
          </p:cNvPicPr>
          <p:nvPr userDrawn="1"/>
        </p:nvPicPr>
        <p:blipFill>
          <a:blip r:embed="rId2"/>
          <a:stretch>
            <a:fillRect/>
          </a:stretch>
        </p:blipFill>
        <p:spPr>
          <a:xfrm>
            <a:off x="0" y="0"/>
            <a:ext cx="9144000" cy="5053584"/>
          </a:xfrm>
          <a:prstGeom prst="rect">
            <a:avLst/>
          </a:prstGeom>
        </p:spPr>
      </p:pic>
      <p:sp>
        <p:nvSpPr>
          <p:cNvPr id="2" name="Title 1"/>
          <p:cNvSpPr>
            <a:spLocks noGrp="1"/>
          </p:cNvSpPr>
          <p:nvPr>
            <p:ph type="title"/>
          </p:nvPr>
        </p:nvSpPr>
        <p:spPr>
          <a:xfrm>
            <a:off x="722313" y="4963188"/>
            <a:ext cx="7772400" cy="1362075"/>
          </a:xfrm>
        </p:spPr>
        <p:txBody>
          <a:bodyPr anchor="t"/>
          <a:lstStyle>
            <a:lvl1pPr algn="l">
              <a:defRPr sz="4000" b="1" cap="all"/>
            </a:lvl1pPr>
          </a:lstStyle>
          <a:p>
            <a:r>
              <a:rPr lang="en-US" dirty="0"/>
              <a:t>Click to edit Master title style</a:t>
            </a:r>
          </a:p>
        </p:txBody>
      </p:sp>
    </p:spTree>
    <p:extLst>
      <p:ext uri="{BB962C8B-B14F-4D97-AF65-F5344CB8AC3E}">
        <p14:creationId xmlns:p14="http://schemas.microsoft.com/office/powerpoint/2010/main" val="4254214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3976747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3636571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1902176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1697130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4265514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3484533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13">
            <a:alphaModFix amt="16000"/>
          </a:blip>
          <a:srcRect r="51159" b="36121"/>
          <a:stretch/>
        </p:blipFill>
        <p:spPr>
          <a:xfrm>
            <a:off x="5726117" y="4387441"/>
            <a:ext cx="3417883" cy="2470559"/>
          </a:xfrm>
          <a:prstGeom prst="rect">
            <a:avLst/>
          </a:prstGeom>
        </p:spPr>
      </p:pic>
      <p:sp>
        <p:nvSpPr>
          <p:cNvPr id="2" name="Title Placeholder 1"/>
          <p:cNvSpPr>
            <a:spLocks noGrp="1"/>
          </p:cNvSpPr>
          <p:nvPr>
            <p:ph type="title"/>
          </p:nvPr>
        </p:nvSpPr>
        <p:spPr>
          <a:xfrm>
            <a:off x="457200" y="106702"/>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title="HHS Logo"/>
          <p:cNvPicPr>
            <a:picLocks noChangeAspect="1"/>
          </p:cNvPicPr>
          <p:nvPr userDrawn="1"/>
        </p:nvPicPr>
        <p:blipFill>
          <a:blip r:embed="rId14"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162153" y="6306578"/>
            <a:ext cx="487905" cy="464669"/>
          </a:xfrm>
          <a:prstGeom prst="rect">
            <a:avLst/>
          </a:prstGeom>
          <a:ln>
            <a:noFill/>
          </a:ln>
        </p:spPr>
      </p:pic>
      <p:pic>
        <p:nvPicPr>
          <p:cNvPr id="14" name="Picture 13" descr="NIH_OER_Master_Logo_2Color.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78425" y="6270839"/>
            <a:ext cx="2616777" cy="521644"/>
          </a:xfrm>
          <a:prstGeom prst="rect">
            <a:avLst/>
          </a:prstGeom>
        </p:spPr>
      </p:pic>
      <p:sp>
        <p:nvSpPr>
          <p:cNvPr id="11" name="Date Placeholder 3"/>
          <p:cNvSpPr>
            <a:spLocks noGrp="1"/>
          </p:cNvSpPr>
          <p:nvPr>
            <p:ph type="dt" sz="half" idx="2"/>
          </p:nvPr>
        </p:nvSpPr>
        <p:spPr>
          <a:xfrm>
            <a:off x="7032279" y="6356350"/>
            <a:ext cx="914400" cy="365125"/>
          </a:xfrm>
          <a:prstGeom prst="rect">
            <a:avLst/>
          </a:prstGeom>
        </p:spPr>
        <p:txBody>
          <a:bodyPr/>
          <a:lstStyle>
            <a:lvl1pPr>
              <a:defRPr sz="1200"/>
            </a:lvl1pPr>
          </a:lstStyle>
          <a:p>
            <a:endParaRPr lang="en-US" dirty="0"/>
          </a:p>
        </p:txBody>
      </p:sp>
      <p:sp>
        <p:nvSpPr>
          <p:cNvPr id="12" name="Slide Number Placeholder 5"/>
          <p:cNvSpPr>
            <a:spLocks noGrp="1"/>
          </p:cNvSpPr>
          <p:nvPr>
            <p:ph type="sldNum" sz="quarter" idx="4"/>
          </p:nvPr>
        </p:nvSpPr>
        <p:spPr>
          <a:xfrm>
            <a:off x="7946679" y="6348845"/>
            <a:ext cx="955071" cy="365125"/>
          </a:xfrm>
          <a:prstGeom prst="rect">
            <a:avLst/>
          </a:prstGeom>
        </p:spPr>
        <p:txBody>
          <a:bodyPr/>
          <a:lstStyle>
            <a:lvl1pPr>
              <a:defRPr sz="1200"/>
            </a:lvl1pPr>
          </a:lstStyle>
          <a:p>
            <a:fld id="{776EDAD4-FA90-AE44-8FFA-33762B3E9EDD}" type="slidenum">
              <a:rPr lang="en-US" smtClean="0"/>
              <a:pPr/>
              <a:t>‹#›</a:t>
            </a:fld>
            <a:endParaRPr lang="en-US"/>
          </a:p>
        </p:txBody>
      </p:sp>
    </p:spTree>
    <p:extLst>
      <p:ext uri="{BB962C8B-B14F-4D97-AF65-F5344CB8AC3E}">
        <p14:creationId xmlns:p14="http://schemas.microsoft.com/office/powerpoint/2010/main" val="1722906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acd.od.nih.gov/reports/PSW_Report_ACD_06042014.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researchtraining.nih.gov/programs/career-development/K23" TargetMode="External"/><Relationship Id="rId5" Type="http://schemas.openxmlformats.org/officeDocument/2006/relationships/hyperlink" Target="https://researchtraining.nih.gov/programs/career-development/K08" TargetMode="External"/><Relationship Id="rId4" Type="http://schemas.openxmlformats.org/officeDocument/2006/relationships/hyperlink" Target="https://researchtraining.nih.gov/programs/career-development/K99-R0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extramural-diversity.nih.gov/"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xtramural-diversity.nih.gov/"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extramural-diversity.nih.gov/diversity-matters/get-the-fact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extramural-diversity.nih.gov/career-pathways/success-strategies" TargetMode="External"/><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public.csr.nih.gov/ForApplicants/InitialReviewResultsAndAppeals/csrwebinar" TargetMode="External"/><Relationship Id="rId5" Type="http://schemas.openxmlformats.org/officeDocument/2006/relationships/hyperlink" Target="https://researchtraining.nih.gov/" TargetMode="External"/><Relationship Id="rId4" Type="http://schemas.openxmlformats.org/officeDocument/2006/relationships/hyperlink" Target="https://extramural-diversity.nih.gov/sites/extramural-diversity/files/upload/NIH%20RePORTER%20Search%20Strategies_Draft.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projectreporter.nih.gov/reporter.cfm" TargetMode="Externa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hyperlink" Target="https://extramural-diversity.nih.gov/career-pathway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ww.lrp.nih.gov/" TargetMode="External"/><Relationship Id="rId3" Type="http://schemas.openxmlformats.org/officeDocument/2006/relationships/hyperlink" Target="https://grants.nih.gov/grants/guide/rfa-files/rfa-ns-19-043.html" TargetMode="External"/><Relationship Id="rId7" Type="http://schemas.openxmlformats.org/officeDocument/2006/relationships/hyperlink" Target="https://grants.nih.gov/grants/guide/pa-files/PA-18-837.html" TargetMode="External"/><Relationship Id="rId2" Type="http://schemas.openxmlformats.org/officeDocument/2006/relationships/hyperlink" Target="https://grants.nih.gov/grants/guide/rfa-files/RFA-NS-19-044.html" TargetMode="External"/><Relationship Id="rId1" Type="http://schemas.openxmlformats.org/officeDocument/2006/relationships/slideLayout" Target="../slideLayouts/slideLayout2.xml"/><Relationship Id="rId6" Type="http://schemas.openxmlformats.org/officeDocument/2006/relationships/hyperlink" Target="https://grants.nih.gov/grants/guide/pa-files/PAR-20-240.html" TargetMode="External"/><Relationship Id="rId5" Type="http://schemas.openxmlformats.org/officeDocument/2006/relationships/hyperlink" Target="https://grants.nih.gov/grants/guide/pa-files/PAR-20-223.html" TargetMode="External"/><Relationship Id="rId10" Type="http://schemas.openxmlformats.org/officeDocument/2006/relationships/comments" Target="../comments/comment1.xml"/><Relationship Id="rId4" Type="http://schemas.openxmlformats.org/officeDocument/2006/relationships/hyperlink" Target="https://grants.nih.gov/grants/guide/rfa-files/RFA-HL-19-024.html" TargetMode="External"/><Relationship Id="rId9"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hyperlink" Target="https://extramural-diversity.nih.gov/career-pathways/next-career-step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grants.nih.gov/grants/guide/pa-files/PA-20-222.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grants.nih.gov/grants/guide/notice-files/NOT-OD-20-170.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grants.nih.gov/grants/guide/pa-files/PA-20-222.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hyperlink" Target="https://grants.nih.gov/grants/guide/pa-files/PA-20-222.html" TargetMode="External"/><Relationship Id="rId1" Type="http://schemas.openxmlformats.org/officeDocument/2006/relationships/slideLayout" Target="../slideLayouts/slideLayout7.xml"/><Relationship Id="rId5" Type="http://schemas.openxmlformats.org/officeDocument/2006/relationships/comments" Target="../comments/comment2.xml"/><Relationship Id="rId4" Type="http://schemas.openxmlformats.org/officeDocument/2006/relationships/image" Target="../media/image30.tiff"/></Relationships>
</file>

<file path=ppt/slides/_rels/slide3.xml.rels><?xml version="1.0" encoding="UTF-8" standalone="yes"?>
<Relationships xmlns="http://schemas.openxmlformats.org/package/2006/relationships"><Relationship Id="rId2" Type="http://schemas.openxmlformats.org/officeDocument/2006/relationships/hyperlink" Target="http://acd.od.nih.gov/Biomedical_research_wgreport.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chart" Target="../charts/chart6.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grants.nih.gov/grants/family_friendly.htm" TargetMode="External"/><Relationship Id="rId7" Type="http://schemas.openxmlformats.org/officeDocument/2006/relationships/image" Target="../media/image31.png"/><Relationship Id="rId2" Type="http://schemas.openxmlformats.org/officeDocument/2006/relationships/hyperlink" Target="https://orwh.od.nih.gov/career/mentored/bircwh/" TargetMode="External"/><Relationship Id="rId1" Type="http://schemas.openxmlformats.org/officeDocument/2006/relationships/slideLayout" Target="../slideLayouts/slideLayout2.xml"/><Relationship Id="rId6" Type="http://schemas.openxmlformats.org/officeDocument/2006/relationships/hyperlink" Target="https://www.niaid.nih.gov/grants-contracts/research-supplements#A4" TargetMode="External"/><Relationship Id="rId5" Type="http://schemas.openxmlformats.org/officeDocument/2006/relationships/hyperlink" Target="https://orwh.od.nih.gov/career/mentored/re-entry/" TargetMode="External"/><Relationship Id="rId4" Type="http://schemas.openxmlformats.org/officeDocument/2006/relationships/hyperlink" Target="https://grants.nih.gov/grants/guide/notice-files/NOT-OD-18-235.htm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extramural-diversity.nih.gov/biomedical-faces-of-science"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extramural-diversity.nih.gov/career-pathways/meet-researchers/all"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hyperlink" Target="https://extramural-diversity.nih.gov/diversity-report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researchtraining.nih.gov/"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hyperlink" Target="https://researchtraining.nih.gov/"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report.nih.gov/bmwdashboard/#/nih"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report.nih.gov/bmwdashboard/#/nih"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https://grants.nih.gov/grants/guide/notice-files/NOT-OD-20-031.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grants.nih.gov/grants/guide/notice-files/NOT-OD-20-031.html" TargetMode="External"/><Relationship Id="rId2" Type="http://schemas.openxmlformats.org/officeDocument/2006/relationships/hyperlink" Target="https://ncses.nsf.gov/pubs/nsf19304/data"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hyperlink" Target="http://acd.od.nih.gov/Biomedical_research_wgreport.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biomedicalresearchworkforce.nih.gov/docs/Biomedical_research_wgreport.pdf" TargetMode="External"/><Relationship Id="rId1" Type="http://schemas.openxmlformats.org/officeDocument/2006/relationships/slideLayout" Target="../slideLayouts/slideLayout4.xml"/><Relationship Id="rId4" Type="http://schemas.openxmlformats.org/officeDocument/2006/relationships/hyperlink" Target="https://diversity.nih.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44841"/>
            <a:ext cx="7772400" cy="1051610"/>
          </a:xfrm>
        </p:spPr>
        <p:txBody>
          <a:bodyPr>
            <a:normAutofit fontScale="90000"/>
          </a:bodyPr>
          <a:lstStyle/>
          <a:p>
            <a:r>
              <a:rPr lang="en-US" b="1" dirty="0">
                <a:solidFill>
                  <a:schemeClr val="tx2">
                    <a:lumMod val="60000"/>
                    <a:lumOff val="40000"/>
                  </a:schemeClr>
                </a:solidFill>
              </a:rPr>
              <a:t>Diversity in the Biomedical Research Workforce</a:t>
            </a:r>
          </a:p>
        </p:txBody>
      </p:sp>
      <p:sp>
        <p:nvSpPr>
          <p:cNvPr id="3" name="Subtitle 2"/>
          <p:cNvSpPr>
            <a:spLocks noGrp="1"/>
          </p:cNvSpPr>
          <p:nvPr>
            <p:ph type="subTitle" idx="1"/>
          </p:nvPr>
        </p:nvSpPr>
        <p:spPr>
          <a:xfrm>
            <a:off x="626918" y="4794117"/>
            <a:ext cx="7890164" cy="1825696"/>
          </a:xfrm>
        </p:spPr>
        <p:txBody>
          <a:bodyPr>
            <a:normAutofit/>
          </a:bodyPr>
          <a:lstStyle/>
          <a:p>
            <a:r>
              <a:rPr lang="en-US" dirty="0">
                <a:solidFill>
                  <a:schemeClr val="tx2">
                    <a:lumMod val="75000"/>
                  </a:schemeClr>
                </a:solidFill>
              </a:rPr>
              <a:t>Lisa Evans, JD </a:t>
            </a:r>
          </a:p>
          <a:p>
            <a:r>
              <a:rPr lang="en-US" sz="3000" dirty="0">
                <a:solidFill>
                  <a:schemeClr val="tx2">
                    <a:lumMod val="60000"/>
                    <a:lumOff val="40000"/>
                  </a:schemeClr>
                </a:solidFill>
              </a:rPr>
              <a:t>Scientific Workforce Diversity Officer</a:t>
            </a:r>
          </a:p>
          <a:p>
            <a:r>
              <a:rPr lang="en-US" sz="3000" dirty="0">
                <a:solidFill>
                  <a:schemeClr val="tx2">
                    <a:lumMod val="60000"/>
                    <a:lumOff val="40000"/>
                  </a:schemeClr>
                </a:solidFill>
              </a:rPr>
              <a:t>Division of Biomedical Research Workforce, OER</a:t>
            </a:r>
          </a:p>
          <a:p>
            <a:endParaRPr lang="en-US" dirty="0">
              <a:solidFill>
                <a:schemeClr val="tx2"/>
              </a:solidFill>
            </a:endParaRPr>
          </a:p>
          <a:p>
            <a:endParaRPr lang="en-US" dirty="0">
              <a:solidFill>
                <a:schemeClr val="tx2"/>
              </a:solidFill>
            </a:endParaRPr>
          </a:p>
        </p:txBody>
      </p:sp>
    </p:spTree>
    <p:extLst>
      <p:ext uri="{BB962C8B-B14F-4D97-AF65-F5344CB8AC3E}">
        <p14:creationId xmlns:p14="http://schemas.microsoft.com/office/powerpoint/2010/main" val="616090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30527"/>
            <a:ext cx="8229600" cy="1143000"/>
          </a:xfrm>
        </p:spPr>
        <p:txBody>
          <a:bodyPr>
            <a:noAutofit/>
          </a:bodyPr>
          <a:lstStyle/>
          <a:p>
            <a:pPr lvl="0">
              <a:spcBef>
                <a:spcPts val="600"/>
              </a:spcBef>
            </a:pPr>
            <a:br>
              <a:rPr lang="en-US" sz="3200" b="1" dirty="0">
                <a:solidFill>
                  <a:srgbClr val="0070C0"/>
                </a:solidFill>
              </a:rPr>
            </a:br>
            <a:r>
              <a:rPr lang="en-US" sz="3200" dirty="0">
                <a:solidFill>
                  <a:schemeClr val="tx2">
                    <a:lumMod val="60000"/>
                    <a:lumOff val="40000"/>
                  </a:schemeClr>
                </a:solidFill>
              </a:rPr>
              <a:t>Recommendations on Physician Scientist Workforce, June 2014</a:t>
            </a:r>
            <a:br>
              <a:rPr lang="en-US" sz="3200" dirty="0">
                <a:solidFill>
                  <a:schemeClr val="tx2">
                    <a:lumMod val="60000"/>
                    <a:lumOff val="40000"/>
                  </a:schemeClr>
                </a:solidFill>
              </a:rPr>
            </a:br>
            <a:r>
              <a:rPr lang="en-US" sz="1400" dirty="0">
                <a:solidFill>
                  <a:prstClr val="black"/>
                </a:solidFill>
                <a:ea typeface="+mn-ea"/>
                <a:cs typeface="+mn-cs"/>
                <a:hlinkClick r:id="rId3"/>
              </a:rPr>
              <a:t>http://acd.od.nih.gov/reports/PSW_Report_ACD_06042014.pdf</a:t>
            </a:r>
            <a:br>
              <a:rPr lang="en-US" sz="1000" dirty="0">
                <a:solidFill>
                  <a:prstClr val="black"/>
                </a:solidFill>
                <a:ea typeface="+mn-ea"/>
                <a:cs typeface="+mn-cs"/>
              </a:rPr>
            </a:br>
            <a:endParaRPr lang="en-US" sz="3200" b="1" dirty="0">
              <a:solidFill>
                <a:srgbClr val="0070C0"/>
              </a:solidFill>
            </a:endParaRPr>
          </a:p>
        </p:txBody>
      </p:sp>
      <p:sp>
        <p:nvSpPr>
          <p:cNvPr id="6" name="Content Placeholder 5"/>
          <p:cNvSpPr>
            <a:spLocks noGrp="1"/>
          </p:cNvSpPr>
          <p:nvPr>
            <p:ph idx="1"/>
          </p:nvPr>
        </p:nvSpPr>
        <p:spPr>
          <a:xfrm>
            <a:off x="142103" y="1563128"/>
            <a:ext cx="8544697" cy="4793222"/>
          </a:xfrm>
        </p:spPr>
        <p:txBody>
          <a:bodyPr>
            <a:normAutofit fontScale="25000" lnSpcReduction="20000"/>
          </a:bodyPr>
          <a:lstStyle/>
          <a:p>
            <a:pPr marL="0" indent="0" algn="ctr">
              <a:spcBef>
                <a:spcPts val="600"/>
              </a:spcBef>
              <a:buNone/>
            </a:pPr>
            <a:endParaRPr lang="en-US" sz="2200" dirty="0"/>
          </a:p>
          <a:p>
            <a:pPr>
              <a:spcBef>
                <a:spcPts val="600"/>
              </a:spcBef>
              <a:buFont typeface="Arial" charset="0"/>
              <a:buChar char="•"/>
            </a:pPr>
            <a:r>
              <a:rPr lang="en-US" sz="9600" dirty="0"/>
              <a:t>NIH should intensify its efforts to increase diversity in the physician-scientist workforce (MD, DVM, DDS, Nurse, Dual Degree)</a:t>
            </a:r>
          </a:p>
          <a:p>
            <a:pPr>
              <a:spcBef>
                <a:spcPts val="600"/>
              </a:spcBef>
              <a:buFont typeface="Arial" charset="0"/>
              <a:buChar char="•"/>
            </a:pPr>
            <a:r>
              <a:rPr lang="en-US" sz="9600" dirty="0"/>
              <a:t>New pilot programs</a:t>
            </a:r>
          </a:p>
          <a:p>
            <a:pPr>
              <a:spcBef>
                <a:spcPts val="600"/>
              </a:spcBef>
              <a:buFont typeface="Arial" charset="0"/>
              <a:buChar char="•"/>
            </a:pPr>
            <a:r>
              <a:rPr lang="en-US" sz="9600" dirty="0"/>
              <a:t>Networks  to promote career advancement</a:t>
            </a:r>
          </a:p>
          <a:p>
            <a:pPr>
              <a:spcBef>
                <a:spcPts val="600"/>
              </a:spcBef>
              <a:buFont typeface="Arial" charset="0"/>
              <a:buChar char="•"/>
            </a:pPr>
            <a:r>
              <a:rPr lang="en-US" sz="9600" dirty="0"/>
              <a:t>More “On Ramps”</a:t>
            </a:r>
          </a:p>
          <a:p>
            <a:pPr marL="0" indent="0">
              <a:spcBef>
                <a:spcPts val="600"/>
              </a:spcBef>
              <a:buNone/>
            </a:pPr>
            <a:r>
              <a:rPr lang="en-US" sz="8000" dirty="0"/>
              <a:t>Some Relevant information: </a:t>
            </a:r>
          </a:p>
          <a:p>
            <a:pPr lvl="1">
              <a:spcBef>
                <a:spcPts val="600"/>
              </a:spcBef>
              <a:buFont typeface="Arial" charset="0"/>
              <a:buChar char="•"/>
            </a:pPr>
            <a:r>
              <a:rPr lang="en-US" sz="7000" dirty="0"/>
              <a:t>K99/R00 programs:  parent FOAs &amp; some IC specific FOAs encourage applications from physician scientists (clarified that time in clinical training does not count towards the timeframe for eligibility) 	</a:t>
            </a:r>
            <a:r>
              <a:rPr lang="en-US" sz="7000" dirty="0">
                <a:hlinkClick r:id="rId4"/>
              </a:rPr>
              <a:t>https://researchtraining.nih.gov/programs/career-development/K99-R00</a:t>
            </a:r>
            <a:r>
              <a:rPr lang="en-US" sz="7000" dirty="0"/>
              <a:t> </a:t>
            </a:r>
          </a:p>
          <a:p>
            <a:pPr lvl="1">
              <a:spcBef>
                <a:spcPts val="600"/>
              </a:spcBef>
              <a:buFont typeface="Arial" charset="0"/>
              <a:buChar char="•"/>
            </a:pPr>
            <a:r>
              <a:rPr lang="en-US" sz="7000" dirty="0"/>
              <a:t>K08 &amp; K23 programs: parent FOAs &amp; some IC specific; Some IC permit funds up to the salary cap; many permit NIH salary contribution up to $100,000</a:t>
            </a:r>
          </a:p>
          <a:p>
            <a:pPr marL="457200" lvl="1" indent="0">
              <a:spcBef>
                <a:spcPts val="600"/>
              </a:spcBef>
              <a:buNone/>
            </a:pPr>
            <a:r>
              <a:rPr lang="en-US" sz="7000" dirty="0"/>
              <a:t>     	</a:t>
            </a:r>
            <a:r>
              <a:rPr lang="en-US" sz="7000" dirty="0">
                <a:hlinkClick r:id="rId5"/>
              </a:rPr>
              <a:t>https://researchtraining.nih.gov/programs/career-development/K08</a:t>
            </a:r>
            <a:r>
              <a:rPr lang="en-US" sz="7000" dirty="0"/>
              <a:t>   	 	</a:t>
            </a:r>
            <a:r>
              <a:rPr lang="en-US" sz="7000" dirty="0">
                <a:hlinkClick r:id="rId6"/>
              </a:rPr>
              <a:t>https://researchtraining.nih.gov/programs/career-development/K23</a:t>
            </a:r>
            <a:r>
              <a:rPr lang="en-US" sz="7000" dirty="0"/>
              <a:t>  </a:t>
            </a:r>
          </a:p>
          <a:p>
            <a:pPr marL="457200" lvl="1" indent="0">
              <a:spcBef>
                <a:spcPts val="600"/>
              </a:spcBef>
              <a:buNone/>
            </a:pPr>
            <a:endParaRPr lang="en-US" sz="7400" b="1" dirty="0"/>
          </a:p>
        </p:txBody>
      </p:sp>
      <p:sp>
        <p:nvSpPr>
          <p:cNvPr id="4" name="Slide Number Placeholder 3"/>
          <p:cNvSpPr>
            <a:spLocks noGrp="1"/>
          </p:cNvSpPr>
          <p:nvPr>
            <p:ph type="sldNum" sz="quarter" idx="12"/>
          </p:nvPr>
        </p:nvSpPr>
        <p:spPr>
          <a:xfrm>
            <a:off x="8310880" y="6356350"/>
            <a:ext cx="375920" cy="365125"/>
          </a:xfrm>
        </p:spPr>
        <p:txBody>
          <a:bodyPr/>
          <a:lstStyle/>
          <a:p>
            <a:fld id="{776EDAD4-FA90-AE44-8FFA-33762B3E9EDD}" type="slidenum">
              <a:rPr lang="en-US" smtClean="0"/>
              <a:t>10</a:t>
            </a:fld>
            <a:endParaRPr lang="en-US" dirty="0"/>
          </a:p>
        </p:txBody>
      </p:sp>
    </p:spTree>
    <p:extLst>
      <p:ext uri="{BB962C8B-B14F-4D97-AF65-F5344CB8AC3E}">
        <p14:creationId xmlns:p14="http://schemas.microsoft.com/office/powerpoint/2010/main" val="3073580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30527"/>
            <a:ext cx="8229600" cy="1143000"/>
          </a:xfrm>
        </p:spPr>
        <p:txBody>
          <a:bodyPr>
            <a:noAutofit/>
          </a:bodyPr>
          <a:lstStyle/>
          <a:p>
            <a:pPr lvl="0">
              <a:spcBef>
                <a:spcPts val="600"/>
              </a:spcBef>
            </a:pPr>
            <a:br>
              <a:rPr lang="en-US" sz="3200" b="1" dirty="0">
                <a:solidFill>
                  <a:srgbClr val="0070C0"/>
                </a:solidFill>
              </a:rPr>
            </a:br>
            <a:r>
              <a:rPr lang="en-US" sz="3200" dirty="0">
                <a:solidFill>
                  <a:schemeClr val="tx2">
                    <a:lumMod val="60000"/>
                    <a:lumOff val="40000"/>
                  </a:schemeClr>
                </a:solidFill>
              </a:rPr>
              <a:t>National Academies of Science, Engineering and Medicine 2018 </a:t>
            </a:r>
            <a:br>
              <a:rPr lang="en-US" sz="1000" dirty="0">
                <a:solidFill>
                  <a:prstClr val="black"/>
                </a:solidFill>
                <a:ea typeface="+mn-ea"/>
                <a:cs typeface="+mn-cs"/>
              </a:rPr>
            </a:br>
            <a:endParaRPr lang="en-US" sz="3200" b="1" dirty="0">
              <a:solidFill>
                <a:srgbClr val="0070C0"/>
              </a:solidFill>
            </a:endParaRPr>
          </a:p>
        </p:txBody>
      </p:sp>
      <p:pic>
        <p:nvPicPr>
          <p:cNvPr id="2" name="Content Placeholder 1" descr="cover of The Next Generation of Biomedical and Behavioral Sciences Researchers report"/>
          <p:cNvPicPr>
            <a:picLocks noGrp="1" noChangeAspect="1"/>
          </p:cNvPicPr>
          <p:nvPr>
            <p:ph idx="1"/>
          </p:nvPr>
        </p:nvPicPr>
        <p:blipFill>
          <a:blip r:embed="rId3"/>
          <a:stretch>
            <a:fillRect/>
          </a:stretch>
        </p:blipFill>
        <p:spPr>
          <a:xfrm>
            <a:off x="2614056" y="1373527"/>
            <a:ext cx="3915887" cy="4665009"/>
          </a:xfrm>
          <a:prstGeom prst="rect">
            <a:avLst/>
          </a:prstGeom>
        </p:spPr>
      </p:pic>
      <p:sp>
        <p:nvSpPr>
          <p:cNvPr id="4" name="Slide Number Placeholder 3"/>
          <p:cNvSpPr>
            <a:spLocks noGrp="1"/>
          </p:cNvSpPr>
          <p:nvPr>
            <p:ph type="sldNum" sz="quarter" idx="12"/>
          </p:nvPr>
        </p:nvSpPr>
        <p:spPr>
          <a:xfrm>
            <a:off x="8310880" y="6356350"/>
            <a:ext cx="375920" cy="365125"/>
          </a:xfrm>
        </p:spPr>
        <p:txBody>
          <a:bodyPr/>
          <a:lstStyle/>
          <a:p>
            <a:fld id="{776EDAD4-FA90-AE44-8FFA-33762B3E9EDD}" type="slidenum">
              <a:rPr lang="en-US" smtClean="0"/>
              <a:t>11</a:t>
            </a:fld>
            <a:endParaRPr lang="en-US" dirty="0"/>
          </a:p>
        </p:txBody>
      </p:sp>
    </p:spTree>
    <p:extLst>
      <p:ext uri="{BB962C8B-B14F-4D97-AF65-F5344CB8AC3E}">
        <p14:creationId xmlns:p14="http://schemas.microsoft.com/office/powerpoint/2010/main" val="493352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200" b="1" dirty="0">
                <a:solidFill>
                  <a:srgbClr val="0070C0"/>
                </a:solidFill>
              </a:rPr>
            </a:br>
            <a:br>
              <a:rPr lang="en-US" sz="3200" b="1" dirty="0">
                <a:solidFill>
                  <a:srgbClr val="0070C0"/>
                </a:solidFill>
              </a:rPr>
            </a:br>
            <a:r>
              <a:rPr lang="en-US" sz="3100" dirty="0">
                <a:solidFill>
                  <a:schemeClr val="tx2">
                    <a:lumMod val="60000"/>
                    <a:lumOff val="40000"/>
                  </a:schemeClr>
                </a:solidFill>
              </a:rPr>
              <a:t>Government Accountability Office</a:t>
            </a:r>
            <a:br>
              <a:rPr lang="en-US" sz="3100" dirty="0">
                <a:solidFill>
                  <a:schemeClr val="tx2">
                    <a:lumMod val="60000"/>
                    <a:lumOff val="40000"/>
                  </a:schemeClr>
                </a:solidFill>
              </a:rPr>
            </a:br>
            <a:r>
              <a:rPr lang="en-US" sz="3100" dirty="0">
                <a:solidFill>
                  <a:schemeClr val="tx2">
                    <a:lumMod val="60000"/>
                    <a:lumOff val="40000"/>
                  </a:schemeClr>
                </a:solidFill>
              </a:rPr>
              <a:t>GAO-18-545</a:t>
            </a:r>
            <a:br>
              <a:rPr lang="en-US" sz="3200" b="1" dirty="0">
                <a:solidFill>
                  <a:srgbClr val="0070C0"/>
                </a:solidFill>
              </a:rPr>
            </a:br>
            <a:endParaRPr lang="en-US" dirty="0"/>
          </a:p>
        </p:txBody>
      </p:sp>
      <p:pic>
        <p:nvPicPr>
          <p:cNvPr id="5" name="Content Placeholder 4" descr="Cover of GAO report to Congressional Committees titled NIH Research Action Needed to Ensure Workforce Diversity Strategic Goals Are Achieved"/>
          <p:cNvPicPr>
            <a:picLocks noGrp="1" noChangeAspect="1"/>
          </p:cNvPicPr>
          <p:nvPr>
            <p:ph idx="1"/>
          </p:nvPr>
        </p:nvPicPr>
        <p:blipFill>
          <a:blip r:embed="rId3"/>
          <a:stretch>
            <a:fillRect/>
          </a:stretch>
        </p:blipFill>
        <p:spPr>
          <a:xfrm>
            <a:off x="1527182" y="1600200"/>
            <a:ext cx="6089635" cy="4525963"/>
          </a:xfrm>
          <a:prstGeom prst="rect">
            <a:avLst/>
          </a:prstGeom>
        </p:spPr>
      </p:pic>
      <p:sp>
        <p:nvSpPr>
          <p:cNvPr id="4" name="Slide Number Placeholder 3"/>
          <p:cNvSpPr>
            <a:spLocks noGrp="1"/>
          </p:cNvSpPr>
          <p:nvPr>
            <p:ph type="sldNum" sz="quarter" idx="12"/>
          </p:nvPr>
        </p:nvSpPr>
        <p:spPr/>
        <p:txBody>
          <a:bodyPr/>
          <a:lstStyle/>
          <a:p>
            <a:fld id="{776EDAD4-FA90-AE44-8FFA-33762B3E9EDD}" type="slidenum">
              <a:rPr lang="en-US" smtClean="0"/>
              <a:t>12</a:t>
            </a:fld>
            <a:endParaRPr lang="en-US"/>
          </a:p>
        </p:txBody>
      </p:sp>
    </p:spTree>
    <p:extLst>
      <p:ext uri="{BB962C8B-B14F-4D97-AF65-F5344CB8AC3E}">
        <p14:creationId xmlns:p14="http://schemas.microsoft.com/office/powerpoint/2010/main" val="3379354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37614" y="4667256"/>
            <a:ext cx="6400800" cy="574427"/>
          </a:xfrm>
        </p:spPr>
        <p:txBody>
          <a:bodyPr>
            <a:normAutofit lnSpcReduction="10000"/>
          </a:bodyPr>
          <a:lstStyle/>
          <a:p>
            <a:r>
              <a:rPr lang="en-US" dirty="0">
                <a:solidFill>
                  <a:schemeClr val="tx1"/>
                </a:solidFill>
              </a:rPr>
              <a:t>General Information about Diversity?</a:t>
            </a:r>
          </a:p>
        </p:txBody>
      </p:sp>
      <p:sp>
        <p:nvSpPr>
          <p:cNvPr id="3" name="Slide Number Placeholder 2"/>
          <p:cNvSpPr>
            <a:spLocks noGrp="1"/>
          </p:cNvSpPr>
          <p:nvPr>
            <p:ph type="sldNum" sz="quarter" idx="12"/>
          </p:nvPr>
        </p:nvSpPr>
        <p:spPr/>
        <p:txBody>
          <a:bodyPr/>
          <a:lstStyle/>
          <a:p>
            <a:fld id="{776EDAD4-FA90-AE44-8FFA-33762B3E9EDD}" type="slidenum">
              <a:rPr lang="en-US" smtClean="0"/>
              <a:t>13</a:t>
            </a:fld>
            <a:endParaRPr lang="en-US"/>
          </a:p>
        </p:txBody>
      </p:sp>
      <p:sp>
        <p:nvSpPr>
          <p:cNvPr id="4" name="Title 3"/>
          <p:cNvSpPr>
            <a:spLocks noGrp="1"/>
          </p:cNvSpPr>
          <p:nvPr>
            <p:ph type="ctrTitle"/>
          </p:nvPr>
        </p:nvSpPr>
        <p:spPr>
          <a:xfrm>
            <a:off x="651814" y="3621183"/>
            <a:ext cx="7772400" cy="1051610"/>
          </a:xfrm>
        </p:spPr>
        <p:txBody>
          <a:bodyPr/>
          <a:lstStyle/>
          <a:p>
            <a:r>
              <a:rPr lang="en-US" dirty="0">
                <a:solidFill>
                  <a:schemeClr val="tx2">
                    <a:lumMod val="60000"/>
                    <a:lumOff val="40000"/>
                  </a:schemeClr>
                </a:solidFill>
              </a:rPr>
              <a:t>Where Do I Find…</a:t>
            </a:r>
          </a:p>
        </p:txBody>
      </p:sp>
    </p:spTree>
    <p:extLst>
      <p:ext uri="{BB962C8B-B14F-4D97-AF65-F5344CB8AC3E}">
        <p14:creationId xmlns:p14="http://schemas.microsoft.com/office/powerpoint/2010/main" val="229378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2">
                    <a:lumMod val="60000"/>
                    <a:lumOff val="40000"/>
                  </a:schemeClr>
                </a:solidFill>
              </a:rPr>
              <a:t>Extramural Diversity Website</a:t>
            </a:r>
            <a:br>
              <a:rPr lang="en-US" dirty="0">
                <a:solidFill>
                  <a:srgbClr val="0070C0"/>
                </a:solidFill>
              </a:rPr>
            </a:br>
            <a:r>
              <a:rPr lang="en-US" sz="2000" dirty="0">
                <a:hlinkClick r:id="rId3"/>
              </a:rPr>
              <a:t>https://extramural-diversity.nih.gov/</a:t>
            </a:r>
            <a:endParaRPr lang="en-US" sz="2000" dirty="0"/>
          </a:p>
        </p:txBody>
      </p:sp>
      <p:pic>
        <p:nvPicPr>
          <p:cNvPr id="5" name="Content Placeholder 4" descr="snip from Extramural Diversity Website"/>
          <p:cNvPicPr>
            <a:picLocks noGrp="1" noChangeAspect="1"/>
          </p:cNvPicPr>
          <p:nvPr>
            <p:ph idx="1"/>
          </p:nvPr>
        </p:nvPicPr>
        <p:blipFill>
          <a:blip r:embed="rId4"/>
          <a:stretch>
            <a:fillRect/>
          </a:stretch>
        </p:blipFill>
        <p:spPr>
          <a:xfrm>
            <a:off x="667173" y="1589141"/>
            <a:ext cx="7809653" cy="2792210"/>
          </a:xfrm>
          <a:prstGeom prst="rect">
            <a:avLst/>
          </a:prstGeom>
        </p:spPr>
      </p:pic>
      <p:sp>
        <p:nvSpPr>
          <p:cNvPr id="4" name="Slide Number Placeholder 3"/>
          <p:cNvSpPr>
            <a:spLocks noGrp="1"/>
          </p:cNvSpPr>
          <p:nvPr>
            <p:ph type="sldNum" sz="quarter" idx="12"/>
          </p:nvPr>
        </p:nvSpPr>
        <p:spPr/>
        <p:txBody>
          <a:bodyPr/>
          <a:lstStyle/>
          <a:p>
            <a:pPr algn="r"/>
            <a:fld id="{776EDAD4-FA90-AE44-8FFA-33762B3E9EDD}" type="slidenum">
              <a:rPr lang="en-US" smtClean="0">
                <a:solidFill>
                  <a:prstClr val="black"/>
                </a:solidFill>
              </a:rPr>
              <a:pPr algn="r"/>
              <a:t>14</a:t>
            </a:fld>
            <a:endParaRPr lang="en-US" dirty="0">
              <a:solidFill>
                <a:prstClr val="black"/>
              </a:solidFill>
            </a:endParaRPr>
          </a:p>
        </p:txBody>
      </p:sp>
      <p:pic>
        <p:nvPicPr>
          <p:cNvPr id="6" name="Picture 5" descr="snip from Extramural Diversity Website showing section titled Information about how NIH promotes a diverse scientific research workforce"/>
          <p:cNvPicPr>
            <a:picLocks noChangeAspect="1"/>
          </p:cNvPicPr>
          <p:nvPr/>
        </p:nvPicPr>
        <p:blipFill>
          <a:blip r:embed="rId5"/>
          <a:stretch>
            <a:fillRect/>
          </a:stretch>
        </p:blipFill>
        <p:spPr>
          <a:xfrm>
            <a:off x="112542" y="4494315"/>
            <a:ext cx="8858738" cy="1522596"/>
          </a:xfrm>
          <a:prstGeom prst="rect">
            <a:avLst/>
          </a:prstGeom>
        </p:spPr>
      </p:pic>
    </p:spTree>
    <p:extLst>
      <p:ext uri="{BB962C8B-B14F-4D97-AF65-F5344CB8AC3E}">
        <p14:creationId xmlns:p14="http://schemas.microsoft.com/office/powerpoint/2010/main" val="2147634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9A60A-87AE-43F8-969B-1C34650B9000}"/>
              </a:ext>
            </a:extLst>
          </p:cNvPr>
          <p:cNvSpPr>
            <a:spLocks noGrp="1"/>
          </p:cNvSpPr>
          <p:nvPr>
            <p:ph type="title"/>
          </p:nvPr>
        </p:nvSpPr>
        <p:spPr>
          <a:xfrm>
            <a:off x="345989" y="476232"/>
            <a:ext cx="8229600" cy="1143000"/>
          </a:xfrm>
        </p:spPr>
        <p:txBody>
          <a:bodyPr/>
          <a:lstStyle/>
          <a:p>
            <a:r>
              <a:rPr lang="en-US" sz="3600" dirty="0">
                <a:solidFill>
                  <a:srgbClr val="1F497D">
                    <a:lumMod val="60000"/>
                    <a:lumOff val="40000"/>
                  </a:srgbClr>
                </a:solidFill>
              </a:rPr>
              <a:t>Extramural Diversity Website</a:t>
            </a:r>
            <a:br>
              <a:rPr lang="en-US" dirty="0">
                <a:solidFill>
                  <a:srgbClr val="0070C0"/>
                </a:solidFill>
              </a:rPr>
            </a:br>
            <a:r>
              <a:rPr lang="en-US" sz="2000" dirty="0">
                <a:solidFill>
                  <a:prstClr val="black"/>
                </a:solidFill>
                <a:hlinkClick r:id="rId2"/>
              </a:rPr>
              <a:t>https://extramural-diversity.nih.gov/</a:t>
            </a:r>
            <a:r>
              <a:rPr lang="en-US" sz="2000" dirty="0">
                <a:solidFill>
                  <a:prstClr val="black"/>
                </a:solidFill>
              </a:rPr>
              <a:t> </a:t>
            </a:r>
            <a:endParaRPr lang="en-US" dirty="0"/>
          </a:p>
        </p:txBody>
      </p:sp>
      <p:pic>
        <p:nvPicPr>
          <p:cNvPr id="5" name="Content Placeholder 4" descr="snip of Extramural Diversity Website showing sections for NIH Commitment to Diversity, Biomedical Faces of Science and NIH Researchers">
            <a:extLst>
              <a:ext uri="{FF2B5EF4-FFF2-40B4-BE49-F238E27FC236}">
                <a16:creationId xmlns:a16="http://schemas.microsoft.com/office/drawing/2014/main" id="{C86E7842-FC38-4DB6-AD68-714D2F3B70C9}"/>
              </a:ext>
            </a:extLst>
          </p:cNvPr>
          <p:cNvPicPr>
            <a:picLocks noGrp="1" noChangeAspect="1"/>
          </p:cNvPicPr>
          <p:nvPr>
            <p:ph idx="1"/>
          </p:nvPr>
        </p:nvPicPr>
        <p:blipFill>
          <a:blip r:embed="rId3"/>
          <a:stretch>
            <a:fillRect/>
          </a:stretch>
        </p:blipFill>
        <p:spPr>
          <a:xfrm>
            <a:off x="630195" y="2108205"/>
            <a:ext cx="8229600" cy="2027143"/>
          </a:xfrm>
          <a:prstGeom prst="rect">
            <a:avLst/>
          </a:prstGeom>
        </p:spPr>
      </p:pic>
      <p:sp>
        <p:nvSpPr>
          <p:cNvPr id="4" name="Slide Number Placeholder 3">
            <a:extLst>
              <a:ext uri="{FF2B5EF4-FFF2-40B4-BE49-F238E27FC236}">
                <a16:creationId xmlns:a16="http://schemas.microsoft.com/office/drawing/2014/main" id="{4E1A0EC5-C326-4343-BB60-2A2D37A166D0}"/>
              </a:ext>
            </a:extLst>
          </p:cNvPr>
          <p:cNvSpPr>
            <a:spLocks noGrp="1"/>
          </p:cNvSpPr>
          <p:nvPr>
            <p:ph type="sldNum" sz="quarter" idx="12"/>
          </p:nvPr>
        </p:nvSpPr>
        <p:spPr/>
        <p:txBody>
          <a:bodyPr/>
          <a:lstStyle/>
          <a:p>
            <a:fld id="{776EDAD4-FA90-AE44-8FFA-33762B3E9EDD}" type="slidenum">
              <a:rPr lang="en-US" smtClean="0"/>
              <a:t>15</a:t>
            </a:fld>
            <a:endParaRPr lang="en-US"/>
          </a:p>
        </p:txBody>
      </p:sp>
    </p:spTree>
    <p:extLst>
      <p:ext uri="{BB962C8B-B14F-4D97-AF65-F5344CB8AC3E}">
        <p14:creationId xmlns:p14="http://schemas.microsoft.com/office/powerpoint/2010/main" val="499431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989" y="294135"/>
            <a:ext cx="8229600" cy="1143000"/>
          </a:xfrm>
        </p:spPr>
        <p:txBody>
          <a:bodyPr>
            <a:normAutofit/>
          </a:bodyPr>
          <a:lstStyle/>
          <a:p>
            <a:r>
              <a:rPr lang="en-US" sz="3600" dirty="0">
                <a:solidFill>
                  <a:schemeClr val="tx2">
                    <a:lumMod val="60000"/>
                    <a:lumOff val="40000"/>
                  </a:schemeClr>
                </a:solidFill>
              </a:rPr>
              <a:t>Icons: Content and Audiences</a:t>
            </a:r>
          </a:p>
        </p:txBody>
      </p:sp>
      <p:sp>
        <p:nvSpPr>
          <p:cNvPr id="3" name="Content Placeholder 2"/>
          <p:cNvSpPr>
            <a:spLocks noGrp="1"/>
          </p:cNvSpPr>
          <p:nvPr>
            <p:ph idx="1"/>
          </p:nvPr>
        </p:nvSpPr>
        <p:spPr>
          <a:xfrm>
            <a:off x="491551" y="1533866"/>
            <a:ext cx="8229600" cy="4525963"/>
          </a:xfrm>
        </p:spPr>
        <p:txBody>
          <a:bodyPr>
            <a:normAutofit lnSpcReduction="10000"/>
          </a:bodyPr>
          <a:lstStyle/>
          <a:p>
            <a:pPr marL="400050" lvl="1" indent="0">
              <a:buNone/>
            </a:pPr>
            <a:r>
              <a:rPr lang="en-US" sz="2000" dirty="0">
                <a:solidFill>
                  <a:srgbClr val="C00000"/>
                </a:solidFill>
              </a:rPr>
              <a:t>		</a:t>
            </a:r>
            <a:r>
              <a:rPr lang="en-US" sz="2400" dirty="0">
                <a:solidFill>
                  <a:srgbClr val="C00000"/>
                </a:solidFill>
              </a:rPr>
              <a:t>Diversity Matters:  </a:t>
            </a:r>
            <a:r>
              <a:rPr lang="en-US" sz="2400" dirty="0">
                <a:solidFill>
                  <a:prstClr val="black"/>
                </a:solidFill>
              </a:rPr>
              <a:t>Why diversity is important; 					underrepresented groups and data </a:t>
            </a:r>
            <a:r>
              <a:rPr lang="en-US" sz="2400" dirty="0">
                <a:solidFill>
                  <a:srgbClr val="C00000"/>
                </a:solidFill>
              </a:rPr>
              <a:t>EVERYONE</a:t>
            </a:r>
          </a:p>
          <a:p>
            <a:pPr marL="400050" lvl="1" indent="0">
              <a:buNone/>
            </a:pPr>
            <a:r>
              <a:rPr lang="en-US" sz="2000" dirty="0">
                <a:solidFill>
                  <a:prstClr val="black"/>
                </a:solidFill>
              </a:rPr>
              <a:t>			</a:t>
            </a:r>
            <a:endParaRPr lang="en-US" sz="2400" dirty="0">
              <a:solidFill>
                <a:srgbClr val="FF9900"/>
              </a:solidFill>
            </a:endParaRPr>
          </a:p>
          <a:p>
            <a:pPr marL="0" lvl="0" indent="0">
              <a:buNone/>
            </a:pPr>
            <a:r>
              <a:rPr lang="en-US" sz="2400" dirty="0">
                <a:solidFill>
                  <a:srgbClr val="FF9900"/>
                </a:solidFill>
              </a:rPr>
              <a:t>		Reports and Data:  </a:t>
            </a:r>
            <a:r>
              <a:rPr lang="en-US" sz="2400" dirty="0">
                <a:solidFill>
                  <a:prstClr val="black"/>
                </a:solidFill>
              </a:rPr>
              <a:t>NIH and external reports on diversity; 		abstract database; data sources </a:t>
            </a:r>
            <a:r>
              <a:rPr lang="en-US" sz="2400" dirty="0">
                <a:solidFill>
                  <a:srgbClr val="FF9900"/>
                </a:solidFill>
              </a:rPr>
              <a:t>RESEARCHERS</a:t>
            </a:r>
          </a:p>
          <a:p>
            <a:pPr marL="0" lvl="0" indent="0">
              <a:buNone/>
            </a:pPr>
            <a:endParaRPr lang="en-US" sz="2400" dirty="0">
              <a:solidFill>
                <a:srgbClr val="33CCCC"/>
              </a:solidFill>
            </a:endParaRPr>
          </a:p>
          <a:p>
            <a:pPr marL="0" lvl="0" indent="0">
              <a:buNone/>
            </a:pPr>
            <a:r>
              <a:rPr lang="en-US" sz="2400" dirty="0">
                <a:solidFill>
                  <a:srgbClr val="33CCCC"/>
                </a:solidFill>
              </a:rPr>
              <a:t>		Career Pathways:</a:t>
            </a:r>
            <a:r>
              <a:rPr lang="en-US" sz="2400" dirty="0">
                <a:solidFill>
                  <a:prstClr val="black"/>
                </a:solidFill>
              </a:rPr>
              <a:t>  Finding NIH opportunities for funding; 		meet funded researchers </a:t>
            </a:r>
            <a:r>
              <a:rPr lang="en-US" sz="2400" dirty="0">
                <a:solidFill>
                  <a:srgbClr val="33CCCC"/>
                </a:solidFill>
              </a:rPr>
              <a:t>STUDENTS, INVESTIGATORS</a:t>
            </a:r>
          </a:p>
          <a:p>
            <a:pPr marL="0" lvl="0" indent="0">
              <a:buNone/>
            </a:pPr>
            <a:endParaRPr lang="en-US" sz="2400" dirty="0">
              <a:solidFill>
                <a:srgbClr val="0066CC"/>
              </a:solidFill>
            </a:endParaRPr>
          </a:p>
          <a:p>
            <a:pPr marL="0" lvl="0" indent="0">
              <a:buNone/>
            </a:pPr>
            <a:r>
              <a:rPr lang="en-US" sz="2400" dirty="0">
                <a:solidFill>
                  <a:srgbClr val="0066CC"/>
                </a:solidFill>
              </a:rPr>
              <a:t>		Building Participation</a:t>
            </a:r>
            <a:r>
              <a:rPr lang="en-US" sz="2400" dirty="0">
                <a:solidFill>
                  <a:prstClr val="black"/>
                </a:solidFill>
              </a:rPr>
              <a:t>:  NIH IC diversity webpages; 				leveraging 	stakeholders; recruitment and retention; 			Congressional 	interest in diversity  </a:t>
            </a:r>
            <a:r>
              <a:rPr lang="en-US" sz="2400" dirty="0">
                <a:solidFill>
                  <a:srgbClr val="0066CC"/>
                </a:solidFill>
              </a:rPr>
              <a:t>SCIENTIFIC LEADERS</a:t>
            </a:r>
          </a:p>
          <a:p>
            <a:endParaRPr lang="en-US" dirty="0"/>
          </a:p>
        </p:txBody>
      </p:sp>
      <p:sp>
        <p:nvSpPr>
          <p:cNvPr id="4" name="Slide Number Placeholder 3"/>
          <p:cNvSpPr>
            <a:spLocks noGrp="1"/>
          </p:cNvSpPr>
          <p:nvPr>
            <p:ph type="sldNum" sz="quarter" idx="12"/>
          </p:nvPr>
        </p:nvSpPr>
        <p:spPr/>
        <p:txBody>
          <a:bodyPr/>
          <a:lstStyle/>
          <a:p>
            <a:pPr algn="r"/>
            <a:fld id="{776EDAD4-FA90-AE44-8FFA-33762B3E9EDD}" type="slidenum">
              <a:rPr lang="en-US" smtClean="0">
                <a:solidFill>
                  <a:prstClr val="black"/>
                </a:solidFill>
              </a:rPr>
              <a:pPr algn="r"/>
              <a:t>16</a:t>
            </a:fld>
            <a:endParaRPr lang="en-US" dirty="0">
              <a:solidFill>
                <a:prstClr val="black"/>
              </a:solidFill>
            </a:endParaRP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7200" y="1600200"/>
            <a:ext cx="701101" cy="676715"/>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1551" y="2729133"/>
            <a:ext cx="666750" cy="638175"/>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57201" y="3819526"/>
            <a:ext cx="701100" cy="688908"/>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57202" y="4858933"/>
            <a:ext cx="701100" cy="663154"/>
          </a:xfrm>
          <a:prstGeom prst="rect">
            <a:avLst/>
          </a:prstGeom>
        </p:spPr>
      </p:pic>
    </p:spTree>
    <p:extLst>
      <p:ext uri="{BB962C8B-B14F-4D97-AF65-F5344CB8AC3E}">
        <p14:creationId xmlns:p14="http://schemas.microsoft.com/office/powerpoint/2010/main" val="1848618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chemeClr val="tx2">
                    <a:lumMod val="60000"/>
                    <a:lumOff val="40000"/>
                  </a:schemeClr>
                </a:solidFill>
              </a:rPr>
              <a:t>Underrepresented Groups</a:t>
            </a:r>
            <a:br>
              <a:rPr lang="en-US" sz="3600" dirty="0">
                <a:solidFill>
                  <a:schemeClr val="tx2">
                    <a:lumMod val="60000"/>
                    <a:lumOff val="40000"/>
                  </a:schemeClr>
                </a:solidFill>
              </a:rPr>
            </a:br>
            <a:r>
              <a:rPr lang="en-US" sz="2000" dirty="0">
                <a:solidFill>
                  <a:srgbClr val="0070C0"/>
                </a:solidFill>
                <a:hlinkClick r:id="rId3"/>
              </a:rPr>
              <a:t>https://extramural-diversity.nih.gov/diversity-matters/get-the-facts</a:t>
            </a:r>
            <a:endParaRPr lang="en-US" sz="2000" dirty="0">
              <a:solidFill>
                <a:srgbClr val="0070C0"/>
              </a:solidFill>
            </a:endParaRPr>
          </a:p>
        </p:txBody>
      </p:sp>
      <p:sp>
        <p:nvSpPr>
          <p:cNvPr id="9" name="Slide Number Placeholder 8"/>
          <p:cNvSpPr>
            <a:spLocks noGrp="1"/>
          </p:cNvSpPr>
          <p:nvPr>
            <p:ph type="sldNum" sz="quarter" idx="12"/>
          </p:nvPr>
        </p:nvSpPr>
        <p:spPr/>
        <p:txBody>
          <a:bodyPr/>
          <a:lstStyle/>
          <a:p>
            <a:pPr algn="r"/>
            <a:fld id="{776EDAD4-FA90-AE44-8FFA-33762B3E9EDD}" type="slidenum">
              <a:rPr lang="en-US" smtClean="0">
                <a:solidFill>
                  <a:prstClr val="black"/>
                </a:solidFill>
              </a:rPr>
              <a:pPr algn="r"/>
              <a:t>17</a:t>
            </a:fld>
            <a:endParaRPr lang="en-US">
              <a:solidFill>
                <a:prstClr val="black"/>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704850" cy="676275"/>
          </a:xfrm>
          <a:prstGeom prst="rect">
            <a:avLst/>
          </a:prstGeom>
        </p:spPr>
      </p:pic>
      <p:pic>
        <p:nvPicPr>
          <p:cNvPr id="7" name="Content Placeholder 6">
            <a:extLst>
              <a:ext uri="{FF2B5EF4-FFF2-40B4-BE49-F238E27FC236}">
                <a16:creationId xmlns:a16="http://schemas.microsoft.com/office/drawing/2014/main" id="{F863BC07-AE15-4582-A76A-9E623E959A35}"/>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a:xfrm>
            <a:off x="457200" y="1953524"/>
            <a:ext cx="8675901" cy="2482937"/>
          </a:xfrm>
          <a:prstGeom prst="rect">
            <a:avLst/>
          </a:prstGeom>
        </p:spPr>
      </p:pic>
    </p:spTree>
    <p:extLst>
      <p:ext uri="{BB962C8B-B14F-4D97-AF65-F5344CB8AC3E}">
        <p14:creationId xmlns:p14="http://schemas.microsoft.com/office/powerpoint/2010/main" val="858380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09368" y="4178522"/>
            <a:ext cx="7772399" cy="887748"/>
          </a:xfrm>
        </p:spPr>
        <p:txBody>
          <a:bodyPr>
            <a:noAutofit/>
          </a:bodyPr>
          <a:lstStyle/>
          <a:p>
            <a:r>
              <a:rPr lang="en-US" sz="2400" dirty="0">
                <a:solidFill>
                  <a:schemeClr val="tx1"/>
                </a:solidFill>
              </a:rPr>
              <a:t>Research Training and Career Development Opportunities?</a:t>
            </a:r>
          </a:p>
        </p:txBody>
      </p:sp>
      <p:sp>
        <p:nvSpPr>
          <p:cNvPr id="3" name="Slide Number Placeholder 2"/>
          <p:cNvSpPr>
            <a:spLocks noGrp="1"/>
          </p:cNvSpPr>
          <p:nvPr>
            <p:ph type="sldNum" sz="quarter" idx="12"/>
          </p:nvPr>
        </p:nvSpPr>
        <p:spPr/>
        <p:txBody>
          <a:bodyPr/>
          <a:lstStyle/>
          <a:p>
            <a:fld id="{776EDAD4-FA90-AE44-8FFA-33762B3E9EDD}" type="slidenum">
              <a:rPr lang="en-US" smtClean="0"/>
              <a:t>18</a:t>
            </a:fld>
            <a:endParaRPr lang="en-US"/>
          </a:p>
        </p:txBody>
      </p:sp>
      <p:sp>
        <p:nvSpPr>
          <p:cNvPr id="4" name="Title 3"/>
          <p:cNvSpPr>
            <a:spLocks noGrp="1"/>
          </p:cNvSpPr>
          <p:nvPr>
            <p:ph type="ctrTitle"/>
          </p:nvPr>
        </p:nvSpPr>
        <p:spPr>
          <a:xfrm>
            <a:off x="562233" y="3260745"/>
            <a:ext cx="7772400" cy="1051610"/>
          </a:xfrm>
        </p:spPr>
        <p:txBody>
          <a:bodyPr/>
          <a:lstStyle/>
          <a:p>
            <a:r>
              <a:rPr lang="en-US" dirty="0">
                <a:solidFill>
                  <a:schemeClr val="tx2">
                    <a:lumMod val="60000"/>
                    <a:lumOff val="40000"/>
                  </a:schemeClr>
                </a:solidFill>
              </a:rPr>
              <a:t>Where Do I Find… </a:t>
            </a:r>
          </a:p>
        </p:txBody>
      </p:sp>
    </p:spTree>
    <p:extLst>
      <p:ext uri="{BB962C8B-B14F-4D97-AF65-F5344CB8AC3E}">
        <p14:creationId xmlns:p14="http://schemas.microsoft.com/office/powerpoint/2010/main" val="1891954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solidFill>
                  <a:schemeClr val="tx2">
                    <a:lumMod val="60000"/>
                    <a:lumOff val="40000"/>
                  </a:schemeClr>
                </a:solidFill>
              </a:rPr>
              <a:t>Finding Research Programs</a:t>
            </a:r>
            <a:br>
              <a:rPr lang="en-US" dirty="0">
                <a:solidFill>
                  <a:schemeClr val="tx2">
                    <a:lumMod val="60000"/>
                    <a:lumOff val="40000"/>
                  </a:schemeClr>
                </a:solidFill>
              </a:rPr>
            </a:br>
            <a:r>
              <a:rPr lang="en-US" sz="2200" dirty="0">
                <a:solidFill>
                  <a:srgbClr val="3268BC"/>
                </a:solidFill>
                <a:hlinkClick r:id="rId3"/>
              </a:rPr>
              <a:t>https://extramural-diversity.nih.gov/career-pathways/success-strategies</a:t>
            </a:r>
            <a:endParaRPr lang="en-US" sz="2200" dirty="0"/>
          </a:p>
        </p:txBody>
      </p:sp>
      <p:sp>
        <p:nvSpPr>
          <p:cNvPr id="3" name="Content Placeholder 2"/>
          <p:cNvSpPr>
            <a:spLocks noGrp="1"/>
          </p:cNvSpPr>
          <p:nvPr>
            <p:ph idx="1"/>
          </p:nvPr>
        </p:nvSpPr>
        <p:spPr/>
        <p:txBody>
          <a:bodyPr/>
          <a:lstStyle/>
          <a:p>
            <a:r>
              <a:rPr lang="en-US" dirty="0">
                <a:hlinkClick r:id="rId4" invalidUrl="https://extramural-diversity.nih.gov/sites/extramural-diversity/files/upload/NIH RePORTER Search Strategies_Draft.pdf"/>
              </a:rPr>
              <a:t>Use NIH </a:t>
            </a:r>
            <a:r>
              <a:rPr lang="en-US" dirty="0" err="1">
                <a:hlinkClick r:id="rId4" invalidUrl="https://extramural-diversity.nih.gov/sites/extramural-diversity/files/upload/NIH RePORTER Search Strategies_Draft.pdf"/>
              </a:rPr>
              <a:t>RePORTER</a:t>
            </a:r>
            <a:r>
              <a:rPr lang="en-US" dirty="0"/>
              <a:t> to find opportunities at your institution</a:t>
            </a:r>
          </a:p>
          <a:p>
            <a:r>
              <a:rPr lang="en-US" dirty="0"/>
              <a:t>Use the </a:t>
            </a:r>
            <a:r>
              <a:rPr lang="en-US" dirty="0">
                <a:hlinkClick r:id="rId5"/>
              </a:rPr>
              <a:t>research training and career development</a:t>
            </a:r>
            <a:r>
              <a:rPr lang="en-US" dirty="0"/>
              <a:t> website (e.g., fellowships)</a:t>
            </a:r>
          </a:p>
          <a:p>
            <a:r>
              <a:rPr lang="en-US" dirty="0"/>
              <a:t>Learn about how applications are reviewed by the </a:t>
            </a:r>
            <a:r>
              <a:rPr lang="en-US" dirty="0">
                <a:hlinkClick r:id="rId6"/>
              </a:rPr>
              <a:t>Center for Scientific Review</a:t>
            </a:r>
            <a:endParaRPr lang="en-US" dirty="0"/>
          </a:p>
        </p:txBody>
      </p:sp>
      <p:sp>
        <p:nvSpPr>
          <p:cNvPr id="4" name="Slide Number Placeholder 3"/>
          <p:cNvSpPr>
            <a:spLocks noGrp="1"/>
          </p:cNvSpPr>
          <p:nvPr>
            <p:ph type="sldNum" sz="quarter" idx="12"/>
          </p:nvPr>
        </p:nvSpPr>
        <p:spPr/>
        <p:txBody>
          <a:bodyPr/>
          <a:lstStyle/>
          <a:p>
            <a:pPr algn="r"/>
            <a:fld id="{776EDAD4-FA90-AE44-8FFA-33762B3E9EDD}" type="slidenum">
              <a:rPr lang="en-US" smtClean="0">
                <a:solidFill>
                  <a:prstClr val="black"/>
                </a:solidFill>
              </a:rPr>
              <a:pPr algn="r"/>
              <a:t>19</a:t>
            </a:fld>
            <a:endParaRPr lang="en-US" dirty="0">
              <a:solidFill>
                <a:prstClr val="black"/>
              </a:solidFill>
            </a:endParaRP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0"/>
            <a:ext cx="701100" cy="688908"/>
          </a:xfrm>
          <a:prstGeom prst="rect">
            <a:avLst/>
          </a:prstGeom>
        </p:spPr>
      </p:pic>
    </p:spTree>
    <p:extLst>
      <p:ext uri="{BB962C8B-B14F-4D97-AF65-F5344CB8AC3E}">
        <p14:creationId xmlns:p14="http://schemas.microsoft.com/office/powerpoint/2010/main" val="3866750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Straight Connector 70">
            <a:extLst>
              <a:ext uri="{C183D7F6-B498-43B3-948B-1728B52AA6E4}">
                <adec:decorative xmlns:adec="http://schemas.microsoft.com/office/drawing/2017/decorative" val="1"/>
              </a:ext>
            </a:extLst>
          </p:cNvPr>
          <p:cNvCxnSpPr>
            <a:stCxn id="40" idx="3"/>
          </p:cNvCxnSpPr>
          <p:nvPr/>
        </p:nvCxnSpPr>
        <p:spPr>
          <a:xfrm flipV="1">
            <a:off x="5559894" y="1593345"/>
            <a:ext cx="302491"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p:nvCxnSpPr>
        <p:spPr>
          <a:xfrm flipV="1">
            <a:off x="3180193" y="1552331"/>
            <a:ext cx="302491" cy="1"/>
          </a:xfrm>
          <a:prstGeom prst="line">
            <a:avLst/>
          </a:prstGeom>
        </p:spPr>
        <p:style>
          <a:lnRef idx="2">
            <a:schemeClr val="accent1"/>
          </a:lnRef>
          <a:fillRef idx="0">
            <a:schemeClr val="accent1"/>
          </a:fillRef>
          <a:effectRef idx="1">
            <a:schemeClr val="accent1"/>
          </a:effectRef>
          <a:fontRef idx="minor">
            <a:schemeClr val="tx1"/>
          </a:fontRef>
        </p:style>
      </p:cxnSp>
      <p:grpSp>
        <p:nvGrpSpPr>
          <p:cNvPr id="2" name="Group 86" descr="chart of all NIH Institutes, Centers and Offices"/>
          <p:cNvGrpSpPr>
            <a:grpSpLocks/>
          </p:cNvGrpSpPr>
          <p:nvPr/>
        </p:nvGrpSpPr>
        <p:grpSpPr bwMode="auto">
          <a:xfrm>
            <a:off x="756259" y="1338813"/>
            <a:ext cx="7631482" cy="4370861"/>
            <a:chOff x="609600" y="1097037"/>
            <a:chExt cx="7975600" cy="4833484"/>
          </a:xfrm>
        </p:grpSpPr>
        <p:sp>
          <p:nvSpPr>
            <p:cNvPr id="3" name="Rectangle 2"/>
            <p:cNvSpPr>
              <a:spLocks noChangeArrowheads="1"/>
            </p:cNvSpPr>
            <p:nvPr/>
          </p:nvSpPr>
          <p:spPr bwMode="auto">
            <a:xfrm>
              <a:off x="1151631" y="1802735"/>
              <a:ext cx="6856048" cy="4677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4" name="Rectangle 3"/>
            <p:cNvSpPr>
              <a:spLocks noChangeArrowheads="1"/>
            </p:cNvSpPr>
            <p:nvPr/>
          </p:nvSpPr>
          <p:spPr bwMode="auto">
            <a:xfrm rot="-5400000">
              <a:off x="925000" y="2047111"/>
              <a:ext cx="498431" cy="4516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5" name="Rectangle 4"/>
            <p:cNvSpPr>
              <a:spLocks noChangeArrowheads="1"/>
            </p:cNvSpPr>
            <p:nvPr/>
          </p:nvSpPr>
          <p:spPr bwMode="auto">
            <a:xfrm rot="-5400000">
              <a:off x="2221196" y="2047916"/>
              <a:ext cx="471009" cy="4516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6" name="Rectangle 5"/>
            <p:cNvSpPr>
              <a:spLocks noChangeArrowheads="1"/>
            </p:cNvSpPr>
            <p:nvPr/>
          </p:nvSpPr>
          <p:spPr bwMode="auto">
            <a:xfrm rot="-5400000">
              <a:off x="3516585" y="2047916"/>
              <a:ext cx="471009" cy="4516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7" name="Rectangle 6"/>
            <p:cNvSpPr>
              <a:spLocks noChangeArrowheads="1"/>
            </p:cNvSpPr>
            <p:nvPr/>
          </p:nvSpPr>
          <p:spPr bwMode="auto">
            <a:xfrm rot="-5400000">
              <a:off x="4916832" y="2047916"/>
              <a:ext cx="471009" cy="4516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8" name="Rectangle 7"/>
            <p:cNvSpPr>
              <a:spLocks noChangeArrowheads="1"/>
            </p:cNvSpPr>
            <p:nvPr/>
          </p:nvSpPr>
          <p:spPr bwMode="auto">
            <a:xfrm rot="-5400000">
              <a:off x="6202543" y="2047916"/>
              <a:ext cx="471009" cy="4516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9" name="Rectangle 8"/>
            <p:cNvSpPr>
              <a:spLocks noChangeArrowheads="1"/>
            </p:cNvSpPr>
            <p:nvPr/>
          </p:nvSpPr>
          <p:spPr bwMode="auto">
            <a:xfrm rot="-5400000">
              <a:off x="7472121" y="2035012"/>
              <a:ext cx="472623" cy="46783"/>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10" name="Rectangle 9"/>
            <p:cNvSpPr>
              <a:spLocks noChangeArrowheads="1"/>
            </p:cNvSpPr>
            <p:nvPr/>
          </p:nvSpPr>
          <p:spPr bwMode="auto">
            <a:xfrm>
              <a:off x="1151631" y="2641519"/>
              <a:ext cx="6856048" cy="4677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11" name="Rectangle 10"/>
            <p:cNvSpPr>
              <a:spLocks noChangeArrowheads="1"/>
            </p:cNvSpPr>
            <p:nvPr/>
          </p:nvSpPr>
          <p:spPr bwMode="auto">
            <a:xfrm rot="-5400000">
              <a:off x="938711" y="2873796"/>
              <a:ext cx="471009" cy="4516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12" name="Rectangle 11"/>
            <p:cNvSpPr>
              <a:spLocks noChangeArrowheads="1"/>
            </p:cNvSpPr>
            <p:nvPr/>
          </p:nvSpPr>
          <p:spPr bwMode="auto">
            <a:xfrm rot="-5400000">
              <a:off x="2221196" y="2886700"/>
              <a:ext cx="471009" cy="4516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13" name="Rectangle 12"/>
            <p:cNvSpPr>
              <a:spLocks noChangeArrowheads="1"/>
            </p:cNvSpPr>
            <p:nvPr/>
          </p:nvSpPr>
          <p:spPr bwMode="auto">
            <a:xfrm rot="-5400000">
              <a:off x="3516313" y="2886075"/>
              <a:ext cx="471488" cy="46037"/>
            </a:xfrm>
            <a:prstGeom prst="rect">
              <a:avLst/>
            </a:prstGeom>
            <a:gradFill rotWithShape="1">
              <a:gsLst>
                <a:gs pos="0">
                  <a:srgbClr val="767600"/>
                </a:gs>
                <a:gs pos="50000">
                  <a:srgbClr val="FFFF00"/>
                </a:gs>
                <a:gs pos="100000">
                  <a:srgbClr val="767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3"/>
            <p:cNvSpPr>
              <a:spLocks noChangeArrowheads="1"/>
            </p:cNvSpPr>
            <p:nvPr/>
          </p:nvSpPr>
          <p:spPr bwMode="auto">
            <a:xfrm rot="-5400000">
              <a:off x="4916832" y="2886700"/>
              <a:ext cx="471009" cy="4516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15" name="Rectangle 14"/>
            <p:cNvSpPr>
              <a:spLocks noChangeArrowheads="1"/>
            </p:cNvSpPr>
            <p:nvPr/>
          </p:nvSpPr>
          <p:spPr bwMode="auto">
            <a:xfrm rot="-5400000">
              <a:off x="6202543" y="2886700"/>
              <a:ext cx="471009" cy="4516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16" name="Rectangle 15"/>
            <p:cNvSpPr>
              <a:spLocks noChangeArrowheads="1"/>
            </p:cNvSpPr>
            <p:nvPr/>
          </p:nvSpPr>
          <p:spPr bwMode="auto">
            <a:xfrm rot="-5400000">
              <a:off x="7476154" y="2876215"/>
              <a:ext cx="471009" cy="46783"/>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17" name="Rectangle 16"/>
            <p:cNvSpPr>
              <a:spLocks noChangeArrowheads="1"/>
            </p:cNvSpPr>
            <p:nvPr/>
          </p:nvSpPr>
          <p:spPr bwMode="auto">
            <a:xfrm>
              <a:off x="1151631" y="3489982"/>
              <a:ext cx="6856048" cy="45165"/>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18" name="Rectangle 17"/>
            <p:cNvSpPr>
              <a:spLocks noChangeArrowheads="1"/>
            </p:cNvSpPr>
            <p:nvPr/>
          </p:nvSpPr>
          <p:spPr bwMode="auto">
            <a:xfrm rot="-5400000">
              <a:off x="937904" y="3721453"/>
              <a:ext cx="472622" cy="4516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19" name="Rectangle 18"/>
            <p:cNvSpPr>
              <a:spLocks noChangeArrowheads="1"/>
            </p:cNvSpPr>
            <p:nvPr/>
          </p:nvSpPr>
          <p:spPr bwMode="auto">
            <a:xfrm rot="-5400000">
              <a:off x="2220389" y="3734357"/>
              <a:ext cx="472622" cy="4516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20" name="Rectangle 19"/>
            <p:cNvSpPr>
              <a:spLocks noChangeArrowheads="1"/>
            </p:cNvSpPr>
            <p:nvPr/>
          </p:nvSpPr>
          <p:spPr bwMode="auto">
            <a:xfrm rot="-5400000">
              <a:off x="3515778" y="3734357"/>
              <a:ext cx="472622" cy="4516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21" name="Rectangle 20"/>
            <p:cNvSpPr>
              <a:spLocks noChangeArrowheads="1"/>
            </p:cNvSpPr>
            <p:nvPr/>
          </p:nvSpPr>
          <p:spPr bwMode="auto">
            <a:xfrm rot="-5400000">
              <a:off x="4916025" y="3734357"/>
              <a:ext cx="472622" cy="4516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22" name="Rectangle 21"/>
            <p:cNvSpPr>
              <a:spLocks noChangeArrowheads="1"/>
            </p:cNvSpPr>
            <p:nvPr/>
          </p:nvSpPr>
          <p:spPr bwMode="auto">
            <a:xfrm rot="-5400000">
              <a:off x="6201736" y="3734357"/>
              <a:ext cx="472622" cy="4516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23" name="Rectangle 22"/>
            <p:cNvSpPr>
              <a:spLocks noChangeArrowheads="1"/>
            </p:cNvSpPr>
            <p:nvPr/>
          </p:nvSpPr>
          <p:spPr bwMode="auto">
            <a:xfrm rot="-5400000">
              <a:off x="7475348" y="3723872"/>
              <a:ext cx="472622" cy="46783"/>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24" name="Rectangle 23"/>
            <p:cNvSpPr>
              <a:spLocks noChangeArrowheads="1"/>
            </p:cNvSpPr>
            <p:nvPr/>
          </p:nvSpPr>
          <p:spPr bwMode="auto">
            <a:xfrm>
              <a:off x="1151631" y="4327153"/>
              <a:ext cx="6856048" cy="46778"/>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25" name="Rectangle 24"/>
            <p:cNvSpPr>
              <a:spLocks noChangeArrowheads="1"/>
            </p:cNvSpPr>
            <p:nvPr/>
          </p:nvSpPr>
          <p:spPr bwMode="auto">
            <a:xfrm rot="-5400000">
              <a:off x="938213" y="4562475"/>
              <a:ext cx="471488" cy="46037"/>
            </a:xfrm>
            <a:prstGeom prst="rect">
              <a:avLst/>
            </a:prstGeom>
            <a:gradFill rotWithShape="1">
              <a:gsLst>
                <a:gs pos="0">
                  <a:srgbClr val="767600"/>
                </a:gs>
                <a:gs pos="50000">
                  <a:srgbClr val="FFFF00"/>
                </a:gs>
                <a:gs pos="100000">
                  <a:srgbClr val="767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5"/>
            <p:cNvSpPr>
              <a:spLocks noChangeArrowheads="1"/>
            </p:cNvSpPr>
            <p:nvPr/>
          </p:nvSpPr>
          <p:spPr bwMode="auto">
            <a:xfrm rot="-5400000">
              <a:off x="2221196" y="4572334"/>
              <a:ext cx="471009" cy="4516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27" name="Rectangle 26"/>
            <p:cNvSpPr>
              <a:spLocks noChangeArrowheads="1"/>
            </p:cNvSpPr>
            <p:nvPr/>
          </p:nvSpPr>
          <p:spPr bwMode="auto">
            <a:xfrm rot="-5400000">
              <a:off x="3516585" y="4572334"/>
              <a:ext cx="471009" cy="4516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28" name="Rectangle 27"/>
            <p:cNvSpPr>
              <a:spLocks noChangeArrowheads="1"/>
            </p:cNvSpPr>
            <p:nvPr/>
          </p:nvSpPr>
          <p:spPr bwMode="auto">
            <a:xfrm rot="-5400000">
              <a:off x="4916488" y="4572000"/>
              <a:ext cx="471488" cy="46037"/>
            </a:xfrm>
            <a:prstGeom prst="rect">
              <a:avLst/>
            </a:prstGeom>
            <a:gradFill rotWithShape="1">
              <a:gsLst>
                <a:gs pos="0">
                  <a:srgbClr val="767600"/>
                </a:gs>
                <a:gs pos="50000">
                  <a:srgbClr val="FFFF00"/>
                </a:gs>
                <a:gs pos="100000">
                  <a:srgbClr val="767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8"/>
            <p:cNvSpPr>
              <a:spLocks noChangeArrowheads="1"/>
            </p:cNvSpPr>
            <p:nvPr/>
          </p:nvSpPr>
          <p:spPr bwMode="auto">
            <a:xfrm rot="-5400000">
              <a:off x="6202363" y="4572000"/>
              <a:ext cx="471488" cy="46037"/>
            </a:xfrm>
            <a:prstGeom prst="rect">
              <a:avLst/>
            </a:prstGeom>
            <a:gradFill rotWithShape="1">
              <a:gsLst>
                <a:gs pos="0">
                  <a:srgbClr val="767600"/>
                </a:gs>
                <a:gs pos="50000">
                  <a:srgbClr val="FFFF00"/>
                </a:gs>
                <a:gs pos="100000">
                  <a:srgbClr val="767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9"/>
            <p:cNvSpPr>
              <a:spLocks noChangeArrowheads="1"/>
            </p:cNvSpPr>
            <p:nvPr/>
          </p:nvSpPr>
          <p:spPr bwMode="auto">
            <a:xfrm rot="-5400000">
              <a:off x="7475538" y="4562475"/>
              <a:ext cx="471488" cy="46037"/>
            </a:xfrm>
            <a:prstGeom prst="rect">
              <a:avLst/>
            </a:prstGeom>
            <a:gradFill rotWithShape="1">
              <a:gsLst>
                <a:gs pos="0">
                  <a:srgbClr val="767600"/>
                </a:gs>
                <a:gs pos="50000">
                  <a:srgbClr val="FFFF00"/>
                </a:gs>
                <a:gs pos="100000">
                  <a:srgbClr val="767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30"/>
            <p:cNvSpPr>
              <a:spLocks noChangeArrowheads="1"/>
            </p:cNvSpPr>
            <p:nvPr/>
          </p:nvSpPr>
          <p:spPr bwMode="auto">
            <a:xfrm>
              <a:off x="2992279" y="5188520"/>
              <a:ext cx="3073122" cy="41939"/>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32" name="Rectangle 31"/>
            <p:cNvSpPr>
              <a:spLocks noChangeArrowheads="1"/>
            </p:cNvSpPr>
            <p:nvPr/>
          </p:nvSpPr>
          <p:spPr bwMode="auto">
            <a:xfrm rot="-5400000">
              <a:off x="2778125" y="5426075"/>
              <a:ext cx="471488" cy="46038"/>
            </a:xfrm>
            <a:prstGeom prst="rect">
              <a:avLst/>
            </a:prstGeom>
            <a:gradFill rotWithShape="1">
              <a:gsLst>
                <a:gs pos="0">
                  <a:srgbClr val="767600"/>
                </a:gs>
                <a:gs pos="50000">
                  <a:srgbClr val="FFFF00"/>
                </a:gs>
                <a:gs pos="100000">
                  <a:srgbClr val="767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2"/>
            <p:cNvSpPr>
              <a:spLocks noChangeArrowheads="1"/>
            </p:cNvSpPr>
            <p:nvPr/>
          </p:nvSpPr>
          <p:spPr bwMode="auto">
            <a:xfrm rot="-5400000">
              <a:off x="5686425" y="5421313"/>
              <a:ext cx="471487" cy="46038"/>
            </a:xfrm>
            <a:prstGeom prst="rect">
              <a:avLst/>
            </a:prstGeom>
            <a:gradFill rotWithShape="1">
              <a:gsLst>
                <a:gs pos="0">
                  <a:srgbClr val="767600"/>
                </a:gs>
                <a:gs pos="50000">
                  <a:srgbClr val="FFFF00"/>
                </a:gs>
                <a:gs pos="100000">
                  <a:srgbClr val="767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3"/>
            <p:cNvSpPr>
              <a:spLocks noChangeArrowheads="1"/>
            </p:cNvSpPr>
            <p:nvPr/>
          </p:nvSpPr>
          <p:spPr bwMode="auto">
            <a:xfrm rot="-5400000">
              <a:off x="4418012" y="1728788"/>
              <a:ext cx="119063" cy="46038"/>
            </a:xfrm>
            <a:prstGeom prst="rect">
              <a:avLst/>
            </a:prstGeom>
            <a:gradFill rotWithShape="1">
              <a:gsLst>
                <a:gs pos="0">
                  <a:srgbClr val="767600"/>
                </a:gs>
                <a:gs pos="50000">
                  <a:srgbClr val="FFFF00"/>
                </a:gs>
                <a:gs pos="100000">
                  <a:srgbClr val="767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4"/>
            <p:cNvSpPr>
              <a:spLocks noChangeArrowheads="1"/>
            </p:cNvSpPr>
            <p:nvPr/>
          </p:nvSpPr>
          <p:spPr bwMode="auto">
            <a:xfrm rot="-5400000">
              <a:off x="4063472" y="3064135"/>
              <a:ext cx="827493" cy="46782"/>
            </a:xfrm>
            <a:prstGeom prst="rect">
              <a:avLst/>
            </a:prstGeom>
            <a:gradFill rotWithShape="1">
              <a:gsLst>
                <a:gs pos="0">
                  <a:srgbClr val="767600"/>
                </a:gs>
                <a:gs pos="50000">
                  <a:srgbClr val="FFFF00"/>
                </a:gs>
                <a:gs pos="100000">
                  <a:srgbClr val="767600"/>
                </a:gs>
              </a:gsLst>
              <a:lin ang="540000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dirty="0">
                <a:ea typeface="+mn-ea"/>
              </a:endParaRPr>
            </a:p>
          </p:txBody>
        </p:sp>
        <p:sp>
          <p:nvSpPr>
            <p:cNvPr id="36" name="Rectangle 35"/>
            <p:cNvSpPr>
              <a:spLocks noChangeArrowheads="1"/>
            </p:cNvSpPr>
            <p:nvPr/>
          </p:nvSpPr>
          <p:spPr bwMode="auto">
            <a:xfrm rot="-5400000">
              <a:off x="4241800" y="5438775"/>
              <a:ext cx="471488" cy="46038"/>
            </a:xfrm>
            <a:prstGeom prst="rect">
              <a:avLst/>
            </a:prstGeom>
            <a:gradFill rotWithShape="1">
              <a:gsLst>
                <a:gs pos="0">
                  <a:srgbClr val="767600"/>
                </a:gs>
                <a:gs pos="50000">
                  <a:srgbClr val="FFFF00"/>
                </a:gs>
                <a:gs pos="100000">
                  <a:srgbClr val="767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7" name="Rectangle 36"/>
            <p:cNvSpPr>
              <a:spLocks noChangeArrowheads="1"/>
            </p:cNvSpPr>
            <p:nvPr/>
          </p:nvSpPr>
          <p:spPr bwMode="auto">
            <a:xfrm rot="-5400000">
              <a:off x="4067969" y="2226469"/>
              <a:ext cx="819150" cy="46038"/>
            </a:xfrm>
            <a:prstGeom prst="rect">
              <a:avLst/>
            </a:prstGeom>
            <a:gradFill rotWithShape="1">
              <a:gsLst>
                <a:gs pos="0">
                  <a:srgbClr val="767600"/>
                </a:gs>
                <a:gs pos="50000">
                  <a:srgbClr val="FFFF00"/>
                </a:gs>
                <a:gs pos="100000">
                  <a:srgbClr val="767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 name="Rectangle 37"/>
            <p:cNvSpPr>
              <a:spLocks noChangeArrowheads="1"/>
            </p:cNvSpPr>
            <p:nvPr/>
          </p:nvSpPr>
          <p:spPr bwMode="auto">
            <a:xfrm rot="-5400000">
              <a:off x="4070350" y="3910013"/>
              <a:ext cx="814387" cy="46038"/>
            </a:xfrm>
            <a:prstGeom prst="rect">
              <a:avLst/>
            </a:prstGeom>
            <a:gradFill rotWithShape="1">
              <a:gsLst>
                <a:gs pos="0">
                  <a:srgbClr val="767600"/>
                </a:gs>
                <a:gs pos="50000">
                  <a:srgbClr val="FFFF00"/>
                </a:gs>
                <a:gs pos="100000">
                  <a:srgbClr val="767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 name="Rectangle 38"/>
            <p:cNvSpPr>
              <a:spLocks noChangeArrowheads="1"/>
            </p:cNvSpPr>
            <p:nvPr/>
          </p:nvSpPr>
          <p:spPr bwMode="auto">
            <a:xfrm rot="-5400000">
              <a:off x="4063206" y="4760119"/>
              <a:ext cx="828675" cy="46038"/>
            </a:xfrm>
            <a:prstGeom prst="rect">
              <a:avLst/>
            </a:prstGeom>
            <a:gradFill rotWithShape="1">
              <a:gsLst>
                <a:gs pos="0">
                  <a:srgbClr val="767600"/>
                </a:gs>
                <a:gs pos="50000">
                  <a:srgbClr val="FFFF00"/>
                </a:gs>
                <a:gs pos="100000">
                  <a:srgbClr val="767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 name="Rectangle 39"/>
            <p:cNvSpPr>
              <a:spLocks noChangeArrowheads="1"/>
            </p:cNvSpPr>
            <p:nvPr/>
          </p:nvSpPr>
          <p:spPr bwMode="auto">
            <a:xfrm>
              <a:off x="3448810" y="1097037"/>
              <a:ext cx="2181030" cy="562952"/>
            </a:xfrm>
            <a:prstGeom prst="rect">
              <a:avLst/>
            </a:prstGeom>
            <a:solidFill>
              <a:srgbClr val="454E5D"/>
            </a:solidFill>
            <a:ln w="12700">
              <a:solidFill>
                <a:srgbClr val="485161"/>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1200" b="1" dirty="0">
                  <a:solidFill>
                    <a:schemeClr val="bg1"/>
                  </a:solidFill>
                  <a:latin typeface="Lucida Sans" pitchFamily="34" charset="0"/>
                  <a:ea typeface="+mn-ea"/>
                </a:rPr>
                <a:t>Office of the Director</a:t>
              </a:r>
              <a:r>
                <a:rPr lang="en-US" sz="800" b="1" dirty="0">
                  <a:solidFill>
                    <a:schemeClr val="bg1"/>
                  </a:solidFill>
                  <a:latin typeface="Lucida Sans" pitchFamily="34" charset="0"/>
                  <a:ea typeface="+mn-ea"/>
                </a:rPr>
                <a:t> </a:t>
              </a:r>
            </a:p>
          </p:txBody>
        </p:sp>
        <p:grpSp>
          <p:nvGrpSpPr>
            <p:cNvPr id="41" name="Group 40"/>
            <p:cNvGrpSpPr>
              <a:grpSpLocks/>
            </p:cNvGrpSpPr>
            <p:nvPr/>
          </p:nvGrpSpPr>
          <p:grpSpPr bwMode="auto">
            <a:xfrm>
              <a:off x="609600" y="1981200"/>
              <a:ext cx="7975600" cy="3838575"/>
              <a:chOff x="470" y="1364"/>
              <a:chExt cx="4820" cy="2418"/>
            </a:xfrm>
          </p:grpSpPr>
          <p:sp>
            <p:nvSpPr>
              <p:cNvPr id="43" name="Rectangle 45"/>
              <p:cNvSpPr>
                <a:spLocks noChangeArrowheads="1"/>
              </p:cNvSpPr>
              <p:nvPr/>
            </p:nvSpPr>
            <p:spPr bwMode="auto">
              <a:xfrm>
                <a:off x="2997" y="2963"/>
                <a:ext cx="696"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Library</a:t>
                </a:r>
              </a:p>
              <a:p>
                <a:pPr algn="ctr">
                  <a:defRPr/>
                </a:pPr>
                <a:r>
                  <a:rPr lang="en-US" sz="800" b="1" dirty="0">
                    <a:solidFill>
                      <a:schemeClr val="bg1"/>
                    </a:solidFill>
                    <a:latin typeface="Lucida Sans" pitchFamily="34" charset="0"/>
                    <a:ea typeface="+mn-ea"/>
                  </a:rPr>
                  <a:t>of Medicine</a:t>
                </a:r>
              </a:p>
            </p:txBody>
          </p:sp>
          <p:sp>
            <p:nvSpPr>
              <p:cNvPr id="44" name="Rectangle 46"/>
              <p:cNvSpPr>
                <a:spLocks noChangeArrowheads="1"/>
              </p:cNvSpPr>
              <p:nvPr/>
            </p:nvSpPr>
            <p:spPr bwMode="auto">
              <a:xfrm>
                <a:off x="2565" y="3442"/>
                <a:ext cx="716"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Center for </a:t>
                </a:r>
              </a:p>
              <a:p>
                <a:pPr algn="ctr">
                  <a:defRPr/>
                </a:pPr>
                <a:r>
                  <a:rPr lang="en-US" sz="800" b="1" dirty="0">
                    <a:solidFill>
                      <a:schemeClr val="bg1"/>
                    </a:solidFill>
                    <a:latin typeface="Lucida Sans" pitchFamily="34" charset="0"/>
                    <a:ea typeface="+mn-ea"/>
                  </a:rPr>
                  <a:t>Information</a:t>
                </a:r>
              </a:p>
              <a:p>
                <a:pPr algn="ctr">
                  <a:defRPr/>
                </a:pPr>
                <a:r>
                  <a:rPr lang="en-US" sz="800" b="1" dirty="0">
                    <a:solidFill>
                      <a:schemeClr val="bg1"/>
                    </a:solidFill>
                    <a:latin typeface="Lucida Sans" pitchFamily="34" charset="0"/>
                    <a:ea typeface="+mn-ea"/>
                  </a:rPr>
                  <a:t>Technology</a:t>
                </a:r>
              </a:p>
            </p:txBody>
          </p:sp>
          <p:sp>
            <p:nvSpPr>
              <p:cNvPr id="45" name="Rectangle 47"/>
              <p:cNvSpPr>
                <a:spLocks noChangeArrowheads="1"/>
              </p:cNvSpPr>
              <p:nvPr/>
            </p:nvSpPr>
            <p:spPr bwMode="auto">
              <a:xfrm>
                <a:off x="3447" y="3442"/>
                <a:ext cx="717"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Center for </a:t>
                </a:r>
              </a:p>
              <a:p>
                <a:pPr algn="ctr">
                  <a:defRPr/>
                </a:pPr>
                <a:r>
                  <a:rPr lang="en-US" sz="800" b="1" dirty="0">
                    <a:solidFill>
                      <a:schemeClr val="bg1"/>
                    </a:solidFill>
                    <a:latin typeface="Lucida Sans" pitchFamily="34" charset="0"/>
                    <a:ea typeface="+mn-ea"/>
                  </a:rPr>
                  <a:t>Scientific Review</a:t>
                </a:r>
              </a:p>
            </p:txBody>
          </p:sp>
          <p:sp>
            <p:nvSpPr>
              <p:cNvPr id="46" name="Rectangle 48"/>
              <p:cNvSpPr>
                <a:spLocks noChangeArrowheads="1"/>
              </p:cNvSpPr>
              <p:nvPr/>
            </p:nvSpPr>
            <p:spPr bwMode="auto">
              <a:xfrm>
                <a:off x="1290" y="2963"/>
                <a:ext cx="719"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Fogarty</a:t>
                </a:r>
              </a:p>
              <a:p>
                <a:pPr algn="ctr">
                  <a:defRPr/>
                </a:pPr>
                <a:r>
                  <a:rPr lang="en-US" sz="800" b="1" dirty="0">
                    <a:solidFill>
                      <a:schemeClr val="bg1"/>
                    </a:solidFill>
                    <a:latin typeface="Lucida Sans" pitchFamily="34" charset="0"/>
                    <a:ea typeface="+mn-ea"/>
                  </a:rPr>
                  <a:t>International</a:t>
                </a:r>
              </a:p>
              <a:p>
                <a:pPr algn="ctr">
                  <a:defRPr/>
                </a:pPr>
                <a:r>
                  <a:rPr lang="en-US" sz="800" b="1" dirty="0">
                    <a:solidFill>
                      <a:schemeClr val="bg1"/>
                    </a:solidFill>
                    <a:latin typeface="Lucida Sans" pitchFamily="34" charset="0"/>
                    <a:ea typeface="+mn-ea"/>
                  </a:rPr>
                  <a:t>Center</a:t>
                </a:r>
              </a:p>
            </p:txBody>
          </p:sp>
          <p:sp>
            <p:nvSpPr>
              <p:cNvPr id="47" name="Rectangle 49"/>
              <p:cNvSpPr>
                <a:spLocks noChangeArrowheads="1"/>
              </p:cNvSpPr>
              <p:nvPr/>
            </p:nvSpPr>
            <p:spPr bwMode="auto">
              <a:xfrm>
                <a:off x="2976" y="1364"/>
                <a:ext cx="719"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Institute</a:t>
                </a:r>
              </a:p>
              <a:p>
                <a:pPr algn="ctr">
                  <a:defRPr/>
                </a:pPr>
                <a:r>
                  <a:rPr lang="en-US" sz="800" b="1" dirty="0">
                    <a:solidFill>
                      <a:schemeClr val="bg1"/>
                    </a:solidFill>
                    <a:latin typeface="Lucida Sans" pitchFamily="34" charset="0"/>
                    <a:ea typeface="+mn-ea"/>
                  </a:rPr>
                  <a:t>of Arthritis and</a:t>
                </a:r>
              </a:p>
              <a:p>
                <a:pPr algn="ctr">
                  <a:defRPr/>
                </a:pPr>
                <a:r>
                  <a:rPr lang="en-US" sz="800" b="1" dirty="0">
                    <a:solidFill>
                      <a:schemeClr val="bg1"/>
                    </a:solidFill>
                    <a:latin typeface="Lucida Sans" pitchFamily="34" charset="0"/>
                    <a:ea typeface="+mn-ea"/>
                  </a:rPr>
                  <a:t>Musculoskeletal</a:t>
                </a:r>
              </a:p>
              <a:p>
                <a:pPr algn="ctr">
                  <a:defRPr/>
                </a:pPr>
                <a:r>
                  <a:rPr lang="en-US" sz="800" b="1" dirty="0">
                    <a:solidFill>
                      <a:schemeClr val="bg1"/>
                    </a:solidFill>
                    <a:latin typeface="Lucida Sans" pitchFamily="34" charset="0"/>
                    <a:ea typeface="+mn-ea"/>
                  </a:rPr>
                  <a:t>and Skin Diseases</a:t>
                </a:r>
              </a:p>
            </p:txBody>
          </p:sp>
          <p:sp>
            <p:nvSpPr>
              <p:cNvPr id="48" name="Rectangle 50"/>
              <p:cNvSpPr>
                <a:spLocks noChangeArrowheads="1"/>
              </p:cNvSpPr>
              <p:nvPr/>
            </p:nvSpPr>
            <p:spPr bwMode="auto">
              <a:xfrm>
                <a:off x="2088" y="1897"/>
                <a:ext cx="744"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Institute</a:t>
                </a:r>
              </a:p>
              <a:p>
                <a:pPr algn="ctr">
                  <a:defRPr/>
                </a:pPr>
                <a:r>
                  <a:rPr lang="en-US" sz="800" b="1" dirty="0">
                    <a:solidFill>
                      <a:schemeClr val="bg1"/>
                    </a:solidFill>
                    <a:latin typeface="Lucida Sans" pitchFamily="34" charset="0"/>
                    <a:ea typeface="+mn-ea"/>
                  </a:rPr>
                  <a:t>of Diabetes and</a:t>
                </a:r>
              </a:p>
              <a:p>
                <a:pPr algn="ctr">
                  <a:defRPr/>
                </a:pPr>
                <a:r>
                  <a:rPr lang="en-US" sz="800" b="1" dirty="0">
                    <a:solidFill>
                      <a:schemeClr val="bg1"/>
                    </a:solidFill>
                    <a:latin typeface="Lucida Sans" pitchFamily="34" charset="0"/>
                    <a:ea typeface="+mn-ea"/>
                  </a:rPr>
                  <a:t>Digestive and</a:t>
                </a:r>
              </a:p>
              <a:p>
                <a:pPr algn="ctr">
                  <a:defRPr/>
                </a:pPr>
                <a:r>
                  <a:rPr lang="en-US" sz="800" b="1" dirty="0">
                    <a:solidFill>
                      <a:schemeClr val="bg1"/>
                    </a:solidFill>
                    <a:latin typeface="Lucida Sans" pitchFamily="34" charset="0"/>
                    <a:ea typeface="+mn-ea"/>
                  </a:rPr>
                  <a:t>Kidney Diseases</a:t>
                </a:r>
              </a:p>
            </p:txBody>
          </p:sp>
          <p:sp>
            <p:nvSpPr>
              <p:cNvPr id="49" name="Rectangle 51"/>
              <p:cNvSpPr>
                <a:spLocks noChangeArrowheads="1"/>
              </p:cNvSpPr>
              <p:nvPr/>
            </p:nvSpPr>
            <p:spPr bwMode="auto">
              <a:xfrm>
                <a:off x="1290" y="1897"/>
                <a:ext cx="694"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Institute</a:t>
                </a:r>
              </a:p>
              <a:p>
                <a:pPr algn="ctr">
                  <a:defRPr/>
                </a:pPr>
                <a:r>
                  <a:rPr lang="en-US" sz="800" b="1" dirty="0">
                    <a:solidFill>
                      <a:schemeClr val="bg1"/>
                    </a:solidFill>
                    <a:latin typeface="Lucida Sans" pitchFamily="34" charset="0"/>
                    <a:ea typeface="+mn-ea"/>
                  </a:rPr>
                  <a:t>of Dental and</a:t>
                </a:r>
              </a:p>
              <a:p>
                <a:pPr algn="ctr">
                  <a:defRPr/>
                </a:pPr>
                <a:r>
                  <a:rPr lang="en-US" sz="800" b="1" dirty="0">
                    <a:solidFill>
                      <a:schemeClr val="bg1"/>
                    </a:solidFill>
                    <a:latin typeface="Lucida Sans" pitchFamily="34" charset="0"/>
                    <a:ea typeface="+mn-ea"/>
                  </a:rPr>
                  <a:t>Craniofacial</a:t>
                </a:r>
              </a:p>
              <a:p>
                <a:pPr algn="ctr">
                  <a:defRPr/>
                </a:pPr>
                <a:r>
                  <a:rPr lang="en-US" sz="800" b="1" dirty="0">
                    <a:solidFill>
                      <a:schemeClr val="bg1"/>
                    </a:solidFill>
                    <a:latin typeface="Lucida Sans" pitchFamily="34" charset="0"/>
                    <a:ea typeface="+mn-ea"/>
                  </a:rPr>
                  <a:t>Research</a:t>
                </a:r>
              </a:p>
            </p:txBody>
          </p:sp>
          <p:sp>
            <p:nvSpPr>
              <p:cNvPr id="50" name="Rectangle 52"/>
              <p:cNvSpPr>
                <a:spLocks noChangeArrowheads="1"/>
              </p:cNvSpPr>
              <p:nvPr/>
            </p:nvSpPr>
            <p:spPr bwMode="auto">
              <a:xfrm>
                <a:off x="470" y="1897"/>
                <a:ext cx="707"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Institute on</a:t>
                </a:r>
              </a:p>
              <a:p>
                <a:pPr algn="ctr">
                  <a:defRPr/>
                </a:pPr>
                <a:r>
                  <a:rPr lang="en-US" sz="800" b="1" dirty="0">
                    <a:solidFill>
                      <a:schemeClr val="bg1"/>
                    </a:solidFill>
                    <a:latin typeface="Lucida Sans" pitchFamily="34" charset="0"/>
                    <a:ea typeface="+mn-ea"/>
                  </a:rPr>
                  <a:t>Deafness and Other</a:t>
                </a:r>
              </a:p>
              <a:p>
                <a:pPr algn="ctr">
                  <a:defRPr/>
                </a:pPr>
                <a:r>
                  <a:rPr lang="en-US" sz="800" b="1" dirty="0">
                    <a:solidFill>
                      <a:schemeClr val="bg1"/>
                    </a:solidFill>
                    <a:latin typeface="Lucida Sans" pitchFamily="34" charset="0"/>
                    <a:ea typeface="+mn-ea"/>
                  </a:rPr>
                  <a:t>Communication</a:t>
                </a:r>
              </a:p>
              <a:p>
                <a:pPr algn="ctr">
                  <a:defRPr/>
                </a:pPr>
                <a:r>
                  <a:rPr lang="en-US" sz="800" b="1" dirty="0">
                    <a:solidFill>
                      <a:schemeClr val="bg1"/>
                    </a:solidFill>
                    <a:latin typeface="Lucida Sans" pitchFamily="34" charset="0"/>
                    <a:ea typeface="+mn-ea"/>
                  </a:rPr>
                  <a:t>Disorders</a:t>
                </a:r>
              </a:p>
            </p:txBody>
          </p:sp>
          <p:sp>
            <p:nvSpPr>
              <p:cNvPr id="51" name="Rectangle 53"/>
              <p:cNvSpPr>
                <a:spLocks noChangeArrowheads="1"/>
              </p:cNvSpPr>
              <p:nvPr/>
            </p:nvSpPr>
            <p:spPr bwMode="auto">
              <a:xfrm>
                <a:off x="4619" y="1897"/>
                <a:ext cx="671"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Eye</a:t>
                </a:r>
              </a:p>
              <a:p>
                <a:pPr algn="ctr">
                  <a:defRPr/>
                </a:pPr>
                <a:r>
                  <a:rPr lang="en-US" sz="800" b="1" dirty="0">
                    <a:solidFill>
                      <a:schemeClr val="bg1"/>
                    </a:solidFill>
                    <a:latin typeface="Lucida Sans" pitchFamily="34" charset="0"/>
                    <a:ea typeface="+mn-ea"/>
                  </a:rPr>
                  <a:t>Institute</a:t>
                </a:r>
              </a:p>
            </p:txBody>
          </p:sp>
          <p:sp>
            <p:nvSpPr>
              <p:cNvPr id="52" name="Rectangle 54"/>
              <p:cNvSpPr>
                <a:spLocks noChangeArrowheads="1"/>
              </p:cNvSpPr>
              <p:nvPr/>
            </p:nvSpPr>
            <p:spPr bwMode="auto">
              <a:xfrm>
                <a:off x="1269" y="2430"/>
                <a:ext cx="705" cy="329"/>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Heart,</a:t>
                </a:r>
              </a:p>
              <a:p>
                <a:pPr algn="ctr">
                  <a:defRPr/>
                </a:pPr>
                <a:r>
                  <a:rPr lang="en-US" sz="800" b="1" dirty="0">
                    <a:solidFill>
                      <a:schemeClr val="bg1"/>
                    </a:solidFill>
                    <a:latin typeface="Lucida Sans" pitchFamily="34" charset="0"/>
                    <a:ea typeface="+mn-ea"/>
                  </a:rPr>
                  <a:t>Lung, and Blood</a:t>
                </a:r>
              </a:p>
              <a:p>
                <a:pPr algn="ctr">
                  <a:defRPr/>
                </a:pPr>
                <a:r>
                  <a:rPr lang="en-US" sz="800" b="1" dirty="0">
                    <a:solidFill>
                      <a:schemeClr val="bg1"/>
                    </a:solidFill>
                    <a:latin typeface="Lucida Sans" pitchFamily="34" charset="0"/>
                    <a:ea typeface="+mn-ea"/>
                  </a:rPr>
                  <a:t>Institute</a:t>
                </a:r>
              </a:p>
            </p:txBody>
          </p:sp>
          <p:sp>
            <p:nvSpPr>
              <p:cNvPr id="53" name="Rectangle 55"/>
              <p:cNvSpPr>
                <a:spLocks noChangeArrowheads="1"/>
              </p:cNvSpPr>
              <p:nvPr/>
            </p:nvSpPr>
            <p:spPr bwMode="auto">
              <a:xfrm>
                <a:off x="1290" y="1364"/>
                <a:ext cx="694"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Institute</a:t>
                </a:r>
              </a:p>
              <a:p>
                <a:pPr algn="ctr">
                  <a:defRPr/>
                </a:pPr>
                <a:r>
                  <a:rPr lang="en-US" sz="800" b="1" dirty="0">
                    <a:solidFill>
                      <a:schemeClr val="bg1"/>
                    </a:solidFill>
                    <a:latin typeface="Lucida Sans" pitchFamily="34" charset="0"/>
                    <a:ea typeface="+mn-ea"/>
                  </a:rPr>
                  <a:t>on Alcohol Abuse</a:t>
                </a:r>
              </a:p>
              <a:p>
                <a:pPr algn="ctr">
                  <a:defRPr/>
                </a:pPr>
                <a:r>
                  <a:rPr lang="en-US" sz="800" b="1" dirty="0">
                    <a:solidFill>
                      <a:schemeClr val="bg1"/>
                    </a:solidFill>
                    <a:latin typeface="Lucida Sans" pitchFamily="34" charset="0"/>
                    <a:ea typeface="+mn-ea"/>
                  </a:rPr>
                  <a:t>and Alcoholism</a:t>
                </a:r>
              </a:p>
            </p:txBody>
          </p:sp>
          <p:sp>
            <p:nvSpPr>
              <p:cNvPr id="54" name="Rectangle 56"/>
              <p:cNvSpPr>
                <a:spLocks noChangeArrowheads="1"/>
              </p:cNvSpPr>
              <p:nvPr/>
            </p:nvSpPr>
            <p:spPr bwMode="auto">
              <a:xfrm>
                <a:off x="3796" y="1364"/>
                <a:ext cx="685"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Cancer</a:t>
                </a:r>
              </a:p>
              <a:p>
                <a:pPr algn="ctr">
                  <a:defRPr/>
                </a:pPr>
                <a:r>
                  <a:rPr lang="en-US" sz="800" b="1" dirty="0">
                    <a:solidFill>
                      <a:schemeClr val="bg1"/>
                    </a:solidFill>
                    <a:latin typeface="Lucida Sans" pitchFamily="34" charset="0"/>
                    <a:ea typeface="+mn-ea"/>
                  </a:rPr>
                  <a:t>Institute</a:t>
                </a:r>
              </a:p>
            </p:txBody>
          </p:sp>
          <p:sp>
            <p:nvSpPr>
              <p:cNvPr id="55" name="Rectangle 57"/>
              <p:cNvSpPr>
                <a:spLocks noChangeArrowheads="1"/>
              </p:cNvSpPr>
              <p:nvPr/>
            </p:nvSpPr>
            <p:spPr bwMode="auto">
              <a:xfrm>
                <a:off x="2976" y="1897"/>
                <a:ext cx="719"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Institute</a:t>
                </a:r>
              </a:p>
              <a:p>
                <a:pPr algn="ctr">
                  <a:defRPr/>
                </a:pPr>
                <a:r>
                  <a:rPr lang="en-US" sz="800" b="1" dirty="0">
                    <a:solidFill>
                      <a:schemeClr val="bg1"/>
                    </a:solidFill>
                    <a:latin typeface="Lucida Sans" pitchFamily="34" charset="0"/>
                    <a:ea typeface="+mn-ea"/>
                  </a:rPr>
                  <a:t>on Drug Abuse</a:t>
                </a:r>
              </a:p>
            </p:txBody>
          </p:sp>
          <p:sp>
            <p:nvSpPr>
              <p:cNvPr id="56" name="Rectangle 58"/>
              <p:cNvSpPr>
                <a:spLocks noChangeArrowheads="1"/>
              </p:cNvSpPr>
              <p:nvPr/>
            </p:nvSpPr>
            <p:spPr bwMode="auto">
              <a:xfrm>
                <a:off x="3796" y="1897"/>
                <a:ext cx="685"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Institute</a:t>
                </a:r>
              </a:p>
              <a:p>
                <a:pPr algn="ctr">
                  <a:defRPr/>
                </a:pPr>
                <a:r>
                  <a:rPr lang="en-US" sz="800" b="1" dirty="0">
                    <a:solidFill>
                      <a:schemeClr val="bg1"/>
                    </a:solidFill>
                    <a:latin typeface="Lucida Sans" pitchFamily="34" charset="0"/>
                    <a:ea typeface="+mn-ea"/>
                  </a:rPr>
                  <a:t>of Environmental </a:t>
                </a:r>
              </a:p>
              <a:p>
                <a:pPr algn="ctr">
                  <a:defRPr/>
                </a:pPr>
                <a:r>
                  <a:rPr lang="en-US" sz="800" b="1" dirty="0">
                    <a:solidFill>
                      <a:schemeClr val="bg1"/>
                    </a:solidFill>
                    <a:latin typeface="Lucida Sans" pitchFamily="34" charset="0"/>
                    <a:ea typeface="+mn-ea"/>
                  </a:rPr>
                  <a:t>Health Sciences</a:t>
                </a:r>
              </a:p>
            </p:txBody>
          </p:sp>
          <p:sp>
            <p:nvSpPr>
              <p:cNvPr id="57" name="Rectangle 59"/>
              <p:cNvSpPr>
                <a:spLocks noChangeArrowheads="1"/>
              </p:cNvSpPr>
              <p:nvPr/>
            </p:nvSpPr>
            <p:spPr bwMode="auto">
              <a:xfrm>
                <a:off x="2976" y="2430"/>
                <a:ext cx="719" cy="329"/>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Institute</a:t>
                </a:r>
              </a:p>
              <a:p>
                <a:pPr algn="ctr">
                  <a:defRPr/>
                </a:pPr>
                <a:r>
                  <a:rPr lang="en-US" sz="800" b="1" dirty="0">
                    <a:solidFill>
                      <a:schemeClr val="bg1"/>
                    </a:solidFill>
                    <a:latin typeface="Lucida Sans" pitchFamily="34" charset="0"/>
                    <a:ea typeface="+mn-ea"/>
                  </a:rPr>
                  <a:t>of Mental Health</a:t>
                </a:r>
              </a:p>
            </p:txBody>
          </p:sp>
          <p:sp>
            <p:nvSpPr>
              <p:cNvPr id="58" name="Rectangle 60"/>
              <p:cNvSpPr>
                <a:spLocks noChangeArrowheads="1"/>
              </p:cNvSpPr>
              <p:nvPr/>
            </p:nvSpPr>
            <p:spPr bwMode="auto">
              <a:xfrm>
                <a:off x="3796" y="2430"/>
                <a:ext cx="685" cy="329"/>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Institute</a:t>
                </a:r>
              </a:p>
              <a:p>
                <a:pPr algn="ctr">
                  <a:defRPr/>
                </a:pPr>
                <a:r>
                  <a:rPr lang="en-US" sz="800" b="1" dirty="0">
                    <a:solidFill>
                      <a:schemeClr val="bg1"/>
                    </a:solidFill>
                    <a:latin typeface="Lucida Sans" pitchFamily="34" charset="0"/>
                    <a:ea typeface="+mn-ea"/>
                  </a:rPr>
                  <a:t>of Neurological</a:t>
                </a:r>
              </a:p>
              <a:p>
                <a:pPr algn="ctr">
                  <a:defRPr/>
                </a:pPr>
                <a:r>
                  <a:rPr lang="en-US" sz="800" b="1" dirty="0">
                    <a:solidFill>
                      <a:schemeClr val="bg1"/>
                    </a:solidFill>
                    <a:latin typeface="Lucida Sans" pitchFamily="34" charset="0"/>
                    <a:ea typeface="+mn-ea"/>
                  </a:rPr>
                  <a:t>Disorders and</a:t>
                </a:r>
              </a:p>
              <a:p>
                <a:pPr algn="ctr">
                  <a:defRPr/>
                </a:pPr>
                <a:r>
                  <a:rPr lang="en-US" sz="800" b="1" dirty="0">
                    <a:solidFill>
                      <a:schemeClr val="bg1"/>
                    </a:solidFill>
                    <a:latin typeface="Lucida Sans" pitchFamily="34" charset="0"/>
                    <a:ea typeface="+mn-ea"/>
                  </a:rPr>
                  <a:t>Stroke</a:t>
                </a:r>
              </a:p>
            </p:txBody>
          </p:sp>
          <p:sp>
            <p:nvSpPr>
              <p:cNvPr id="59" name="Rectangle 61"/>
              <p:cNvSpPr>
                <a:spLocks noChangeArrowheads="1"/>
              </p:cNvSpPr>
              <p:nvPr/>
            </p:nvSpPr>
            <p:spPr bwMode="auto">
              <a:xfrm>
                <a:off x="2088" y="1364"/>
                <a:ext cx="744"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Institute</a:t>
                </a:r>
              </a:p>
              <a:p>
                <a:pPr algn="ctr">
                  <a:defRPr/>
                </a:pPr>
                <a:r>
                  <a:rPr lang="en-US" sz="800" b="1" dirty="0">
                    <a:solidFill>
                      <a:schemeClr val="bg1"/>
                    </a:solidFill>
                    <a:latin typeface="Lucida Sans" pitchFamily="34" charset="0"/>
                    <a:ea typeface="+mn-ea"/>
                  </a:rPr>
                  <a:t>of Allergy and</a:t>
                </a:r>
              </a:p>
              <a:p>
                <a:pPr algn="ctr">
                  <a:defRPr/>
                </a:pPr>
                <a:r>
                  <a:rPr lang="en-US" sz="800" b="1" dirty="0">
                    <a:solidFill>
                      <a:schemeClr val="bg1"/>
                    </a:solidFill>
                    <a:latin typeface="Lucida Sans" pitchFamily="34" charset="0"/>
                    <a:ea typeface="+mn-ea"/>
                  </a:rPr>
                  <a:t>Infectious Diseases</a:t>
                </a:r>
              </a:p>
            </p:txBody>
          </p:sp>
          <p:sp>
            <p:nvSpPr>
              <p:cNvPr id="60" name="Rectangle 62"/>
              <p:cNvSpPr>
                <a:spLocks noChangeArrowheads="1"/>
              </p:cNvSpPr>
              <p:nvPr/>
            </p:nvSpPr>
            <p:spPr bwMode="auto">
              <a:xfrm>
                <a:off x="4588" y="2957"/>
                <a:ext cx="697" cy="330"/>
              </a:xfrm>
              <a:prstGeom prst="rect">
                <a:avLst/>
              </a:prstGeom>
              <a:solidFill>
                <a:srgbClr val="454E5D"/>
              </a:soli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Institute on </a:t>
                </a:r>
              </a:p>
              <a:p>
                <a:pPr algn="ctr">
                  <a:defRPr/>
                </a:pPr>
                <a:r>
                  <a:rPr lang="en-US" sz="800" b="1" dirty="0">
                    <a:solidFill>
                      <a:schemeClr val="bg1"/>
                    </a:solidFill>
                    <a:latin typeface="Lucida Sans" pitchFamily="34" charset="0"/>
                    <a:ea typeface="+mn-ea"/>
                  </a:rPr>
                  <a:t>Minority Health and </a:t>
                </a:r>
              </a:p>
              <a:p>
                <a:pPr algn="ctr">
                  <a:defRPr/>
                </a:pPr>
                <a:r>
                  <a:rPr lang="en-US" sz="800" b="1" dirty="0">
                    <a:solidFill>
                      <a:schemeClr val="bg1"/>
                    </a:solidFill>
                    <a:latin typeface="Lucida Sans" pitchFamily="34" charset="0"/>
                    <a:ea typeface="+mn-ea"/>
                  </a:rPr>
                  <a:t>Health Disparities </a:t>
                </a:r>
              </a:p>
            </p:txBody>
          </p:sp>
          <p:sp>
            <p:nvSpPr>
              <p:cNvPr id="61" name="Rectangle 63"/>
              <p:cNvSpPr>
                <a:spLocks noChangeArrowheads="1"/>
              </p:cNvSpPr>
              <p:nvPr/>
            </p:nvSpPr>
            <p:spPr bwMode="auto">
              <a:xfrm>
                <a:off x="470" y="1364"/>
                <a:ext cx="694"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Institute</a:t>
                </a:r>
              </a:p>
              <a:p>
                <a:pPr algn="ctr">
                  <a:defRPr/>
                </a:pPr>
                <a:r>
                  <a:rPr lang="en-US" sz="800" b="1" dirty="0">
                    <a:solidFill>
                      <a:schemeClr val="bg1"/>
                    </a:solidFill>
                    <a:latin typeface="Lucida Sans" pitchFamily="34" charset="0"/>
                    <a:ea typeface="+mn-ea"/>
                  </a:rPr>
                  <a:t>on Aging</a:t>
                </a:r>
              </a:p>
            </p:txBody>
          </p:sp>
          <p:sp>
            <p:nvSpPr>
              <p:cNvPr id="62" name="Rectangle 64"/>
              <p:cNvSpPr>
                <a:spLocks noChangeArrowheads="1"/>
              </p:cNvSpPr>
              <p:nvPr/>
            </p:nvSpPr>
            <p:spPr bwMode="auto">
              <a:xfrm>
                <a:off x="4595" y="1364"/>
                <a:ext cx="695"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Institute</a:t>
                </a:r>
              </a:p>
              <a:p>
                <a:pPr algn="ctr">
                  <a:defRPr/>
                </a:pPr>
                <a:r>
                  <a:rPr lang="en-US" sz="800" b="1" dirty="0">
                    <a:solidFill>
                      <a:schemeClr val="bg1"/>
                    </a:solidFill>
                    <a:latin typeface="Lucida Sans" pitchFamily="34" charset="0"/>
                    <a:ea typeface="+mn-ea"/>
                  </a:rPr>
                  <a:t>of Child Health</a:t>
                </a:r>
              </a:p>
              <a:p>
                <a:pPr algn="ctr">
                  <a:defRPr/>
                </a:pPr>
                <a:r>
                  <a:rPr lang="en-US" sz="800" b="1" dirty="0">
                    <a:solidFill>
                      <a:schemeClr val="bg1"/>
                    </a:solidFill>
                    <a:latin typeface="Lucida Sans" pitchFamily="34" charset="0"/>
                    <a:ea typeface="+mn-ea"/>
                  </a:rPr>
                  <a:t>and Human</a:t>
                </a:r>
              </a:p>
              <a:p>
                <a:pPr algn="ctr">
                  <a:defRPr/>
                </a:pPr>
                <a:r>
                  <a:rPr lang="en-US" sz="800" b="1" dirty="0">
                    <a:solidFill>
                      <a:schemeClr val="bg1"/>
                    </a:solidFill>
                    <a:latin typeface="Lucida Sans" pitchFamily="34" charset="0"/>
                    <a:ea typeface="+mn-ea"/>
                  </a:rPr>
                  <a:t>Development</a:t>
                </a:r>
              </a:p>
            </p:txBody>
          </p:sp>
          <p:sp>
            <p:nvSpPr>
              <p:cNvPr id="63" name="Rectangle 65"/>
              <p:cNvSpPr>
                <a:spLocks noChangeArrowheads="1"/>
              </p:cNvSpPr>
              <p:nvPr/>
            </p:nvSpPr>
            <p:spPr bwMode="auto">
              <a:xfrm>
                <a:off x="2109" y="2430"/>
                <a:ext cx="721" cy="329"/>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Human</a:t>
                </a:r>
              </a:p>
              <a:p>
                <a:pPr algn="ctr">
                  <a:defRPr/>
                </a:pPr>
                <a:r>
                  <a:rPr lang="en-US" sz="800" b="1" dirty="0">
                    <a:solidFill>
                      <a:schemeClr val="bg1"/>
                    </a:solidFill>
                    <a:latin typeface="Lucida Sans" pitchFamily="34" charset="0"/>
                    <a:ea typeface="+mn-ea"/>
                  </a:rPr>
                  <a:t>Genome Research</a:t>
                </a:r>
              </a:p>
              <a:p>
                <a:pPr algn="ctr">
                  <a:defRPr/>
                </a:pPr>
                <a:r>
                  <a:rPr lang="en-US" sz="800" b="1" dirty="0">
                    <a:solidFill>
                      <a:schemeClr val="bg1"/>
                    </a:solidFill>
                    <a:latin typeface="Lucida Sans" pitchFamily="34" charset="0"/>
                    <a:ea typeface="+mn-ea"/>
                  </a:rPr>
                  <a:t>Institute</a:t>
                </a:r>
              </a:p>
            </p:txBody>
          </p:sp>
          <p:sp>
            <p:nvSpPr>
              <p:cNvPr id="64" name="Rectangle 67"/>
              <p:cNvSpPr>
                <a:spLocks noChangeArrowheads="1"/>
              </p:cNvSpPr>
              <p:nvPr/>
            </p:nvSpPr>
            <p:spPr bwMode="auto">
              <a:xfrm>
                <a:off x="4595" y="2430"/>
                <a:ext cx="695" cy="329"/>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Institute</a:t>
                </a:r>
              </a:p>
              <a:p>
                <a:pPr algn="ctr">
                  <a:defRPr/>
                </a:pPr>
                <a:r>
                  <a:rPr lang="en-US" sz="800" b="1" dirty="0">
                    <a:solidFill>
                      <a:schemeClr val="bg1"/>
                    </a:solidFill>
                    <a:latin typeface="Lucida Sans" pitchFamily="34" charset="0"/>
                    <a:ea typeface="+mn-ea"/>
                  </a:rPr>
                  <a:t>of Nursing Research</a:t>
                </a:r>
              </a:p>
            </p:txBody>
          </p:sp>
          <p:sp>
            <p:nvSpPr>
              <p:cNvPr id="65" name="Rectangle 68"/>
              <p:cNvSpPr>
                <a:spLocks noChangeArrowheads="1"/>
              </p:cNvSpPr>
              <p:nvPr/>
            </p:nvSpPr>
            <p:spPr bwMode="auto">
              <a:xfrm>
                <a:off x="491" y="2957"/>
                <a:ext cx="707"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Center</a:t>
                </a:r>
              </a:p>
              <a:p>
                <a:pPr algn="ctr">
                  <a:defRPr/>
                </a:pPr>
                <a:r>
                  <a:rPr lang="en-US" sz="800" b="1" dirty="0">
                    <a:solidFill>
                      <a:schemeClr val="bg1"/>
                    </a:solidFill>
                    <a:latin typeface="Lucida Sans" pitchFamily="34" charset="0"/>
                    <a:ea typeface="+mn-ea"/>
                  </a:rPr>
                  <a:t>for Complementary</a:t>
                </a:r>
              </a:p>
              <a:p>
                <a:pPr algn="ctr">
                  <a:defRPr/>
                </a:pPr>
                <a:r>
                  <a:rPr lang="en-US" sz="800" b="1" dirty="0">
                    <a:solidFill>
                      <a:schemeClr val="bg1"/>
                    </a:solidFill>
                    <a:latin typeface="Lucida Sans" pitchFamily="34" charset="0"/>
                    <a:ea typeface="+mn-ea"/>
                  </a:rPr>
                  <a:t>and Integrative </a:t>
                </a:r>
              </a:p>
              <a:p>
                <a:pPr algn="ctr">
                  <a:defRPr/>
                </a:pPr>
                <a:r>
                  <a:rPr lang="en-US" sz="800" b="1" dirty="0">
                    <a:solidFill>
                      <a:schemeClr val="bg1"/>
                    </a:solidFill>
                    <a:latin typeface="Lucida Sans" pitchFamily="34" charset="0"/>
                    <a:ea typeface="+mn-ea"/>
                  </a:rPr>
                  <a:t>Health</a:t>
                </a:r>
              </a:p>
            </p:txBody>
          </p:sp>
          <p:sp>
            <p:nvSpPr>
              <p:cNvPr id="66" name="Rectangle 69"/>
              <p:cNvSpPr>
                <a:spLocks noChangeArrowheads="1"/>
              </p:cNvSpPr>
              <p:nvPr/>
            </p:nvSpPr>
            <p:spPr bwMode="auto">
              <a:xfrm>
                <a:off x="2136" y="2963"/>
                <a:ext cx="716"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Center</a:t>
                </a:r>
              </a:p>
              <a:p>
                <a:pPr algn="ctr">
                  <a:defRPr/>
                </a:pPr>
                <a:r>
                  <a:rPr lang="en-US" sz="800" b="1" dirty="0">
                    <a:solidFill>
                      <a:schemeClr val="bg1"/>
                    </a:solidFill>
                    <a:latin typeface="Lucida Sans" pitchFamily="34" charset="0"/>
                    <a:ea typeface="+mn-ea"/>
                  </a:rPr>
                  <a:t>for Advancing </a:t>
                </a:r>
              </a:p>
              <a:p>
                <a:pPr algn="ctr">
                  <a:defRPr/>
                </a:pPr>
                <a:r>
                  <a:rPr lang="en-US" sz="800" b="1" dirty="0">
                    <a:solidFill>
                      <a:schemeClr val="bg1"/>
                    </a:solidFill>
                    <a:latin typeface="Lucida Sans" pitchFamily="34" charset="0"/>
                    <a:ea typeface="+mn-ea"/>
                  </a:rPr>
                  <a:t>Translational </a:t>
                </a:r>
              </a:p>
              <a:p>
                <a:pPr algn="ctr">
                  <a:defRPr/>
                </a:pPr>
                <a:r>
                  <a:rPr lang="en-US" sz="800" b="1" dirty="0">
                    <a:solidFill>
                      <a:schemeClr val="bg1"/>
                    </a:solidFill>
                    <a:latin typeface="Lucida Sans" pitchFamily="34" charset="0"/>
                    <a:ea typeface="+mn-ea"/>
                  </a:rPr>
                  <a:t>Sciences</a:t>
                </a:r>
              </a:p>
            </p:txBody>
          </p:sp>
          <p:sp>
            <p:nvSpPr>
              <p:cNvPr id="67" name="Rectangle 70"/>
              <p:cNvSpPr>
                <a:spLocks noChangeArrowheads="1"/>
              </p:cNvSpPr>
              <p:nvPr/>
            </p:nvSpPr>
            <p:spPr bwMode="auto">
              <a:xfrm>
                <a:off x="1640" y="3442"/>
                <a:ext cx="719"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 </a:t>
                </a:r>
              </a:p>
              <a:p>
                <a:pPr algn="ctr">
                  <a:defRPr/>
                </a:pPr>
                <a:r>
                  <a:rPr lang="en-US" sz="800" b="1" dirty="0">
                    <a:solidFill>
                      <a:schemeClr val="bg1"/>
                    </a:solidFill>
                    <a:latin typeface="Lucida Sans" pitchFamily="34" charset="0"/>
                    <a:ea typeface="+mn-ea"/>
                  </a:rPr>
                  <a:t>Clinical Center</a:t>
                </a:r>
              </a:p>
              <a:p>
                <a:pPr algn="ctr">
                  <a:defRPr/>
                </a:pPr>
                <a:endParaRPr lang="en-US" sz="800" b="1" dirty="0">
                  <a:solidFill>
                    <a:schemeClr val="bg1"/>
                  </a:solidFill>
                  <a:latin typeface="Lucida Sans" pitchFamily="34" charset="0"/>
                  <a:ea typeface="+mn-ea"/>
                </a:endParaRPr>
              </a:p>
            </p:txBody>
          </p:sp>
          <p:sp>
            <p:nvSpPr>
              <p:cNvPr id="68" name="Rectangle 71"/>
              <p:cNvSpPr>
                <a:spLocks noChangeArrowheads="1"/>
              </p:cNvSpPr>
              <p:nvPr/>
            </p:nvSpPr>
            <p:spPr bwMode="auto">
              <a:xfrm>
                <a:off x="3789" y="2970"/>
                <a:ext cx="697" cy="330"/>
              </a:xfrm>
              <a:prstGeom prst="rect">
                <a:avLst/>
              </a:prstGeom>
              <a:gradFill rotWithShape="1">
                <a:gsLst>
                  <a:gs pos="0">
                    <a:srgbClr val="3F4856"/>
                  </a:gs>
                  <a:gs pos="50000">
                    <a:srgbClr val="71809A"/>
                  </a:gs>
                  <a:gs pos="100000">
                    <a:srgbClr val="3F4856"/>
                  </a:gs>
                </a:gsLst>
                <a:lin ang="5400000" scaled="1"/>
              </a:gra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Institute of </a:t>
                </a:r>
              </a:p>
              <a:p>
                <a:pPr algn="ctr">
                  <a:defRPr/>
                </a:pPr>
                <a:r>
                  <a:rPr lang="en-US" sz="800" b="1" dirty="0">
                    <a:solidFill>
                      <a:schemeClr val="bg1"/>
                    </a:solidFill>
                    <a:latin typeface="Lucida Sans" pitchFamily="34" charset="0"/>
                    <a:ea typeface="+mn-ea"/>
                  </a:rPr>
                  <a:t>Biomedical Imaging </a:t>
                </a:r>
              </a:p>
              <a:p>
                <a:pPr algn="ctr">
                  <a:defRPr/>
                </a:pPr>
                <a:r>
                  <a:rPr lang="en-US" sz="800" b="1" dirty="0">
                    <a:solidFill>
                      <a:schemeClr val="bg1"/>
                    </a:solidFill>
                    <a:latin typeface="Lucida Sans" pitchFamily="34" charset="0"/>
                    <a:ea typeface="+mn-ea"/>
                  </a:rPr>
                  <a:t>and Bioengineering </a:t>
                </a:r>
              </a:p>
            </p:txBody>
          </p:sp>
          <p:sp>
            <p:nvSpPr>
              <p:cNvPr id="69" name="Rectangle 54"/>
              <p:cNvSpPr>
                <a:spLocks noChangeArrowheads="1"/>
              </p:cNvSpPr>
              <p:nvPr/>
            </p:nvSpPr>
            <p:spPr bwMode="auto">
              <a:xfrm>
                <a:off x="485" y="2438"/>
                <a:ext cx="697" cy="321"/>
              </a:xfrm>
              <a:prstGeom prst="rect">
                <a:avLst/>
              </a:prstGeom>
              <a:solidFill>
                <a:srgbClr val="454E5D"/>
              </a:solidFill>
              <a:ln w="9525">
                <a:solidFill>
                  <a:srgbClr val="39404C"/>
                </a:solid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algn="ctr">
                  <a:defRPr/>
                </a:pPr>
                <a:r>
                  <a:rPr lang="en-US" sz="800" b="1" dirty="0">
                    <a:solidFill>
                      <a:schemeClr val="bg1"/>
                    </a:solidFill>
                    <a:latin typeface="Lucida Sans" pitchFamily="34" charset="0"/>
                    <a:ea typeface="+mn-ea"/>
                  </a:rPr>
                  <a:t>National Institute</a:t>
                </a:r>
              </a:p>
              <a:p>
                <a:pPr algn="ctr">
                  <a:defRPr/>
                </a:pPr>
                <a:r>
                  <a:rPr lang="en-US" sz="800" b="1" dirty="0">
                    <a:solidFill>
                      <a:schemeClr val="bg1"/>
                    </a:solidFill>
                    <a:latin typeface="Lucida Sans" pitchFamily="34" charset="0"/>
                    <a:ea typeface="+mn-ea"/>
                  </a:rPr>
                  <a:t>of General</a:t>
                </a:r>
              </a:p>
              <a:p>
                <a:pPr algn="ctr">
                  <a:defRPr/>
                </a:pPr>
                <a:r>
                  <a:rPr lang="en-US" sz="800" b="1" dirty="0">
                    <a:solidFill>
                      <a:schemeClr val="bg1"/>
                    </a:solidFill>
                    <a:latin typeface="Lucida Sans" pitchFamily="34" charset="0"/>
                    <a:ea typeface="+mn-ea"/>
                  </a:rPr>
                  <a:t>Medical Sciences</a:t>
                </a:r>
              </a:p>
            </p:txBody>
          </p:sp>
        </p:grpSp>
        <p:sp>
          <p:nvSpPr>
            <p:cNvPr id="42" name="Rectangle 74"/>
            <p:cNvSpPr>
              <a:spLocks noChangeArrowheads="1"/>
            </p:cNvSpPr>
            <p:nvPr/>
          </p:nvSpPr>
          <p:spPr bwMode="auto">
            <a:xfrm>
              <a:off x="2245372" y="5130450"/>
              <a:ext cx="4665339" cy="800071"/>
            </a:xfrm>
            <a:prstGeom prst="rect">
              <a:avLst/>
            </a:prstGeom>
            <a:noFill/>
            <a:ln w="28575" cap="rnd">
              <a:solidFill>
                <a:schemeClr val="accent3"/>
              </a:solidFill>
              <a:prstDash val="sysDot"/>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latin typeface="Arial" pitchFamily="34" charset="0"/>
                <a:ea typeface="MS PGothic" pitchFamily="34" charset="-128"/>
              </a:endParaRPr>
            </a:p>
          </p:txBody>
        </p:sp>
      </p:grpSp>
      <p:sp>
        <p:nvSpPr>
          <p:cNvPr id="72" name="Rectangle 71"/>
          <p:cNvSpPr/>
          <p:nvPr/>
        </p:nvSpPr>
        <p:spPr>
          <a:xfrm>
            <a:off x="5859219" y="1614268"/>
            <a:ext cx="2585361" cy="261610"/>
          </a:xfrm>
          <a:prstGeom prst="rect">
            <a:avLst/>
          </a:prstGeom>
          <a:solidFill>
            <a:schemeClr val="accent1">
              <a:lumMod val="60000"/>
              <a:lumOff val="40000"/>
            </a:schemeClr>
          </a:solidFill>
          <a:ln>
            <a:solidFill>
              <a:schemeClr val="tx2"/>
            </a:solidFill>
          </a:ln>
        </p:spPr>
        <p:txBody>
          <a:bodyPr wrap="square">
            <a:spAutoFit/>
          </a:bodyPr>
          <a:lstStyle/>
          <a:p>
            <a:r>
              <a:rPr lang="en-US" sz="1100" dirty="0"/>
              <a:t>Office Intramural Training and Education</a:t>
            </a:r>
          </a:p>
        </p:txBody>
      </p:sp>
      <p:sp>
        <p:nvSpPr>
          <p:cNvPr id="73" name="Rectangle 72"/>
          <p:cNvSpPr/>
          <p:nvPr/>
        </p:nvSpPr>
        <p:spPr>
          <a:xfrm>
            <a:off x="1079491" y="1342575"/>
            <a:ext cx="2113459" cy="55159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Office of Extramural Research</a:t>
            </a:r>
          </a:p>
          <a:p>
            <a:pPr algn="ctr"/>
            <a:r>
              <a:rPr lang="en-US" sz="1000" dirty="0">
                <a:solidFill>
                  <a:schemeClr val="tx1"/>
                </a:solidFill>
              </a:rPr>
              <a:t>Division of Biomed Research Workforce (DBRW)</a:t>
            </a:r>
          </a:p>
        </p:txBody>
      </p:sp>
      <p:sp>
        <p:nvSpPr>
          <p:cNvPr id="76" name="Rectangle 75"/>
          <p:cNvSpPr/>
          <p:nvPr/>
        </p:nvSpPr>
        <p:spPr>
          <a:xfrm>
            <a:off x="5868234" y="1342575"/>
            <a:ext cx="2234907" cy="246221"/>
          </a:xfrm>
          <a:prstGeom prst="rect">
            <a:avLst/>
          </a:prstGeom>
          <a:solidFill>
            <a:schemeClr val="accent1">
              <a:lumMod val="60000"/>
              <a:lumOff val="40000"/>
            </a:schemeClr>
          </a:solidFill>
          <a:ln>
            <a:solidFill>
              <a:schemeClr val="tx2"/>
            </a:solidFill>
          </a:ln>
        </p:spPr>
        <p:txBody>
          <a:bodyPr wrap="none">
            <a:spAutoFit/>
          </a:bodyPr>
          <a:lstStyle/>
          <a:p>
            <a:r>
              <a:rPr lang="en-US" sz="1000" dirty="0"/>
              <a:t>Office for Scientific Workforce Diversity</a:t>
            </a:r>
          </a:p>
        </p:txBody>
      </p:sp>
      <p:sp>
        <p:nvSpPr>
          <p:cNvPr id="74" name="Slide Number Placeholder 73"/>
          <p:cNvSpPr>
            <a:spLocks noGrp="1"/>
          </p:cNvSpPr>
          <p:nvPr>
            <p:ph type="sldNum" sz="quarter" idx="12"/>
          </p:nvPr>
        </p:nvSpPr>
        <p:spPr>
          <a:xfrm>
            <a:off x="8444580" y="6356350"/>
            <a:ext cx="242220" cy="365125"/>
          </a:xfrm>
        </p:spPr>
        <p:txBody>
          <a:bodyPr/>
          <a:lstStyle/>
          <a:p>
            <a:fld id="{776EDAD4-FA90-AE44-8FFA-33762B3E9EDD}" type="slidenum">
              <a:rPr lang="en-US" smtClean="0"/>
              <a:t>2</a:t>
            </a:fld>
            <a:endParaRPr lang="en-US"/>
          </a:p>
        </p:txBody>
      </p:sp>
      <p:sp>
        <p:nvSpPr>
          <p:cNvPr id="75" name="Title 74">
            <a:extLst>
              <a:ext uri="{FF2B5EF4-FFF2-40B4-BE49-F238E27FC236}">
                <a16:creationId xmlns:a16="http://schemas.microsoft.com/office/drawing/2014/main" id="{6118BBBF-91B9-4032-AC80-E6A17B0B7A55}"/>
              </a:ext>
            </a:extLst>
          </p:cNvPr>
          <p:cNvSpPr>
            <a:spLocks noGrp="1"/>
          </p:cNvSpPr>
          <p:nvPr>
            <p:ph type="title" idx="4294967295"/>
          </p:nvPr>
        </p:nvSpPr>
        <p:spPr/>
        <p:txBody>
          <a:bodyPr>
            <a:normAutofit/>
          </a:bodyPr>
          <a:lstStyle/>
          <a:p>
            <a:r>
              <a:rPr lang="en-US" sz="3600" dirty="0">
                <a:solidFill>
                  <a:schemeClr val="tx2">
                    <a:lumMod val="60000"/>
                    <a:lumOff val="40000"/>
                  </a:schemeClr>
                </a:solidFill>
                <a:latin typeface="+mn-lt"/>
                <a:cs typeface="Arial" pitchFamily="34" charset="0"/>
              </a:rPr>
              <a:t>Institutes, Centers and Offices</a:t>
            </a:r>
          </a:p>
        </p:txBody>
      </p:sp>
    </p:spTree>
    <p:extLst>
      <p:ext uri="{BB962C8B-B14F-4D97-AF65-F5344CB8AC3E}">
        <p14:creationId xmlns:p14="http://schemas.microsoft.com/office/powerpoint/2010/main" val="3507181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36636" y="856586"/>
            <a:ext cx="5125314" cy="400110"/>
          </a:xfrm>
          <a:prstGeom prst="rect">
            <a:avLst/>
          </a:prstGeom>
          <a:noFill/>
          <a:ln>
            <a:noFill/>
          </a:ln>
        </p:spPr>
        <p:txBody>
          <a:bodyPr wrap="none">
            <a:spAutoFit/>
          </a:bodyPr>
          <a:lstStyle/>
          <a:p>
            <a:pPr algn="ctr"/>
            <a:r>
              <a:rPr lang="en-US" sz="2000" dirty="0">
                <a:hlinkClick r:id="rId2"/>
              </a:rPr>
              <a:t>https://projectreporter.nih.gov/reporter.cfm</a:t>
            </a:r>
            <a:r>
              <a:rPr lang="en-US" sz="2000" dirty="0"/>
              <a:t>   </a:t>
            </a:r>
          </a:p>
        </p:txBody>
      </p:sp>
      <p:sp>
        <p:nvSpPr>
          <p:cNvPr id="6" name="Slide Number Placeholder 5"/>
          <p:cNvSpPr>
            <a:spLocks noGrp="1"/>
          </p:cNvSpPr>
          <p:nvPr>
            <p:ph type="sldNum" sz="quarter" idx="12"/>
          </p:nvPr>
        </p:nvSpPr>
        <p:spPr>
          <a:xfrm>
            <a:off x="8305800" y="6356350"/>
            <a:ext cx="381000" cy="365125"/>
          </a:xfrm>
        </p:spPr>
        <p:txBody>
          <a:bodyPr/>
          <a:lstStyle/>
          <a:p>
            <a:fld id="{776EDAD4-FA90-AE44-8FFA-33762B3E9EDD}" type="slidenum">
              <a:rPr lang="en-US" smtClean="0"/>
              <a:t>20</a:t>
            </a:fld>
            <a:endParaRPr lang="en-US"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173" b="9645"/>
          <a:stretch/>
        </p:blipFill>
        <p:spPr>
          <a:xfrm>
            <a:off x="11621" y="1521582"/>
            <a:ext cx="4621339" cy="4473751"/>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6396" r="1178"/>
          <a:stretch/>
        </p:blipFill>
        <p:spPr>
          <a:xfrm>
            <a:off x="4599294" y="1473068"/>
            <a:ext cx="4389120" cy="5219840"/>
          </a:xfrm>
          <a:prstGeom prst="rect">
            <a:avLst/>
          </a:prstGeom>
        </p:spPr>
      </p:pic>
      <p:pic>
        <p:nvPicPr>
          <p:cNvPr id="9" name="Picture 8">
            <a:extLst>
              <a:ext uri="{FF2B5EF4-FFF2-40B4-BE49-F238E27FC236}">
                <a16:creationId xmlns:a16="http://schemas.microsoft.com/office/drawing/2014/main" id="{FC11C558-E767-4C03-808F-044EAAE0F2E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701100" cy="688908"/>
          </a:xfrm>
          <a:prstGeom prst="rect">
            <a:avLst/>
          </a:prstGeom>
        </p:spPr>
      </p:pic>
      <p:sp>
        <p:nvSpPr>
          <p:cNvPr id="2" name="Title 1">
            <a:extLst>
              <a:ext uri="{FF2B5EF4-FFF2-40B4-BE49-F238E27FC236}">
                <a16:creationId xmlns:a16="http://schemas.microsoft.com/office/drawing/2014/main" id="{27AD1F9A-E809-45D3-9B0F-BC8981A7F3A7}"/>
              </a:ext>
            </a:extLst>
          </p:cNvPr>
          <p:cNvSpPr>
            <a:spLocks noGrp="1"/>
          </p:cNvSpPr>
          <p:nvPr>
            <p:ph type="title" idx="4294967295"/>
          </p:nvPr>
        </p:nvSpPr>
        <p:spPr/>
        <p:txBody>
          <a:bodyPr/>
          <a:lstStyle/>
          <a:p>
            <a:pPr rtl="0" eaLnBrk="1" latinLnBrk="0" hangingPunct="1"/>
            <a:r>
              <a:rPr lang="en-US" sz="3600" kern="1200" dirty="0">
                <a:solidFill>
                  <a:srgbClr val="558ED5"/>
                </a:solidFill>
                <a:effectLst/>
                <a:latin typeface="Calibri" panose="020F0502020204030204" pitchFamily="34" charset="0"/>
                <a:ea typeface="+mn-ea"/>
                <a:cs typeface="+mn-cs"/>
              </a:rPr>
              <a:t>How to Search for NIH Programs </a:t>
            </a:r>
            <a:endParaRPr lang="en-US" dirty="0">
              <a:effectLst/>
            </a:endParaRPr>
          </a:p>
        </p:txBody>
      </p:sp>
    </p:spTree>
    <p:extLst>
      <p:ext uri="{BB962C8B-B14F-4D97-AF65-F5344CB8AC3E}">
        <p14:creationId xmlns:p14="http://schemas.microsoft.com/office/powerpoint/2010/main" val="1505874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600" dirty="0">
                <a:solidFill>
                  <a:srgbClr val="3FA1A9"/>
                </a:solidFill>
                <a:latin typeface="Roboto"/>
              </a:rPr>
            </a:br>
            <a:r>
              <a:rPr lang="en-US" sz="4000" dirty="0">
                <a:solidFill>
                  <a:schemeClr val="tx2">
                    <a:lumMod val="60000"/>
                    <a:lumOff val="40000"/>
                  </a:schemeClr>
                </a:solidFill>
              </a:rPr>
              <a:t>Building Research and Science Careers</a:t>
            </a:r>
            <a:br>
              <a:rPr lang="en-US" sz="3600" dirty="0">
                <a:solidFill>
                  <a:schemeClr val="tx2">
                    <a:lumMod val="60000"/>
                    <a:lumOff val="40000"/>
                  </a:schemeClr>
                </a:solidFill>
              </a:rPr>
            </a:br>
            <a:r>
              <a:rPr lang="en-US" sz="2200" dirty="0">
                <a:solidFill>
                  <a:srgbClr val="3FA1A9"/>
                </a:solidFill>
                <a:hlinkClick r:id="rId3"/>
              </a:rPr>
              <a:t>https://extramural-diversity.nih.gov/career-pathways</a:t>
            </a:r>
            <a:br>
              <a:rPr lang="en-US" sz="2200" dirty="0">
                <a:solidFill>
                  <a:srgbClr val="3FA1A9"/>
                </a:solidFill>
              </a:rPr>
            </a:br>
            <a:endParaRPr lang="en-US" sz="2200" dirty="0"/>
          </a:p>
        </p:txBody>
      </p:sp>
      <p:pic>
        <p:nvPicPr>
          <p:cNvPr id="5" name="Content Placeholder 4" descr="table showing career stages from pre-college to college to predoctoral to postdoctoral to career and research development."/>
          <p:cNvPicPr>
            <a:picLocks noGrp="1" noChangeAspect="1"/>
          </p:cNvPicPr>
          <p:nvPr>
            <p:ph idx="1"/>
          </p:nvPr>
        </p:nvPicPr>
        <p:blipFill>
          <a:blip r:embed="rId4"/>
          <a:stretch>
            <a:fillRect/>
          </a:stretch>
        </p:blipFill>
        <p:spPr>
          <a:xfrm>
            <a:off x="1654728" y="1600200"/>
            <a:ext cx="5834544" cy="4525963"/>
          </a:xfrm>
          <a:prstGeom prst="rect">
            <a:avLst/>
          </a:prstGeom>
        </p:spPr>
      </p:pic>
      <p:sp>
        <p:nvSpPr>
          <p:cNvPr id="4" name="Slide Number Placeholder 3"/>
          <p:cNvSpPr>
            <a:spLocks noGrp="1"/>
          </p:cNvSpPr>
          <p:nvPr>
            <p:ph type="sldNum" sz="quarter" idx="12"/>
          </p:nvPr>
        </p:nvSpPr>
        <p:spPr/>
        <p:txBody>
          <a:bodyPr/>
          <a:lstStyle/>
          <a:p>
            <a:pPr algn="r"/>
            <a:fld id="{776EDAD4-FA90-AE44-8FFA-33762B3E9EDD}" type="slidenum">
              <a:rPr lang="en-US" smtClean="0">
                <a:solidFill>
                  <a:prstClr val="black"/>
                </a:solidFill>
              </a:rPr>
              <a:pPr algn="r"/>
              <a:t>21</a:t>
            </a:fld>
            <a:endParaRPr lang="en-US" dirty="0">
              <a:solidFill>
                <a:prstClr val="black"/>
              </a:solidFill>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650" y="106702"/>
            <a:ext cx="701100" cy="688908"/>
          </a:xfrm>
          <a:prstGeom prst="rect">
            <a:avLst/>
          </a:prstGeom>
        </p:spPr>
      </p:pic>
    </p:spTree>
    <p:extLst>
      <p:ext uri="{BB962C8B-B14F-4D97-AF65-F5344CB8AC3E}">
        <p14:creationId xmlns:p14="http://schemas.microsoft.com/office/powerpoint/2010/main" val="3345793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235671"/>
            <a:ext cx="8229600" cy="838986"/>
          </a:xfrm>
        </p:spPr>
        <p:txBody>
          <a:bodyPr>
            <a:normAutofit fontScale="90000"/>
          </a:bodyPr>
          <a:lstStyle/>
          <a:p>
            <a:r>
              <a:rPr lang="en-US" sz="3600" dirty="0">
                <a:solidFill>
                  <a:schemeClr val="tx2">
                    <a:lumMod val="60000"/>
                    <a:lumOff val="40000"/>
                  </a:schemeClr>
                </a:solidFill>
              </a:rPr>
              <a:t>Research Training and Career Development Programs </a:t>
            </a:r>
          </a:p>
        </p:txBody>
      </p:sp>
      <p:sp>
        <p:nvSpPr>
          <p:cNvPr id="4" name="Content Placeholder 3"/>
          <p:cNvSpPr>
            <a:spLocks noGrp="1"/>
          </p:cNvSpPr>
          <p:nvPr>
            <p:ph idx="1"/>
          </p:nvPr>
        </p:nvSpPr>
        <p:spPr>
          <a:xfrm>
            <a:off x="457200" y="1261640"/>
            <a:ext cx="8229600" cy="4495990"/>
          </a:xfrm>
        </p:spPr>
        <p:txBody>
          <a:bodyPr>
            <a:normAutofit fontScale="92500" lnSpcReduction="20000"/>
          </a:bodyPr>
          <a:lstStyle/>
          <a:p>
            <a:r>
              <a:rPr lang="en-US" b="1" dirty="0"/>
              <a:t>All parent programs include attention to diversity (recruitment plan to enhance diversity)</a:t>
            </a:r>
          </a:p>
          <a:p>
            <a:pPr lvl="1"/>
            <a:r>
              <a:rPr lang="en-US" dirty="0"/>
              <a:t>Institutional Training Programs (T32, K12)</a:t>
            </a:r>
          </a:p>
          <a:p>
            <a:pPr lvl="1"/>
            <a:r>
              <a:rPr lang="en-US" dirty="0"/>
              <a:t> K12 Institutional Career Development Awards</a:t>
            </a:r>
          </a:p>
          <a:p>
            <a:pPr lvl="1"/>
            <a:r>
              <a:rPr lang="en-US" dirty="0"/>
              <a:t> K12 Institutional Research and Academic Career Development Award (IRACDA) (NIGMS)</a:t>
            </a:r>
          </a:p>
          <a:p>
            <a:pPr lvl="2"/>
            <a:r>
              <a:rPr lang="en-US" dirty="0"/>
              <a:t>Postdoctoral program partnering Research Intensive Institutions with institutions serving underrepresented populations</a:t>
            </a:r>
          </a:p>
          <a:p>
            <a:pPr lvl="1"/>
            <a:r>
              <a:rPr lang="en-US" dirty="0"/>
              <a:t>Fellowships</a:t>
            </a:r>
          </a:p>
          <a:p>
            <a:pPr lvl="1"/>
            <a:r>
              <a:rPr lang="en-US" dirty="0"/>
              <a:t>Research Education </a:t>
            </a:r>
          </a:p>
          <a:p>
            <a:pPr lvl="1"/>
            <a:r>
              <a:rPr lang="en-US" dirty="0"/>
              <a:t>Individual Career Development programs</a:t>
            </a:r>
          </a:p>
          <a:p>
            <a:pPr lvl="1"/>
            <a:endParaRPr lang="en-US" dirty="0"/>
          </a:p>
          <a:p>
            <a:pPr lvl="1"/>
            <a:endParaRPr lang="en-US" dirty="0"/>
          </a:p>
          <a:p>
            <a:pPr lvl="1"/>
            <a:endParaRPr lang="en-US" dirty="0"/>
          </a:p>
          <a:p>
            <a:endParaRPr lang="en-US" dirty="0"/>
          </a:p>
        </p:txBody>
      </p:sp>
      <p:sp>
        <p:nvSpPr>
          <p:cNvPr id="2" name="Slide Number Placeholder 1"/>
          <p:cNvSpPr>
            <a:spLocks noGrp="1"/>
          </p:cNvSpPr>
          <p:nvPr>
            <p:ph type="sldNum" sz="quarter" idx="12"/>
          </p:nvPr>
        </p:nvSpPr>
        <p:spPr>
          <a:xfrm>
            <a:off x="8334374" y="6356350"/>
            <a:ext cx="352425" cy="365125"/>
          </a:xfrm>
        </p:spPr>
        <p:txBody>
          <a:bodyPr/>
          <a:lstStyle/>
          <a:p>
            <a:fld id="{776EDAD4-FA90-AE44-8FFA-33762B3E9EDD}"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115968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456"/>
            <a:ext cx="8229600" cy="753785"/>
          </a:xfrm>
        </p:spPr>
        <p:txBody>
          <a:bodyPr>
            <a:normAutofit/>
          </a:bodyPr>
          <a:lstStyle/>
          <a:p>
            <a:r>
              <a:rPr lang="en-US" sz="3600" dirty="0">
                <a:solidFill>
                  <a:schemeClr val="tx2">
                    <a:lumMod val="60000"/>
                    <a:lumOff val="40000"/>
                  </a:schemeClr>
                </a:solidFill>
              </a:rPr>
              <a:t>Selected Programs to Enhance Diversity </a:t>
            </a:r>
          </a:p>
        </p:txBody>
      </p:sp>
      <p:sp>
        <p:nvSpPr>
          <p:cNvPr id="4" name="Content Placeholder 3"/>
          <p:cNvSpPr>
            <a:spLocks noGrp="1"/>
          </p:cNvSpPr>
          <p:nvPr>
            <p:ph idx="1"/>
          </p:nvPr>
        </p:nvSpPr>
        <p:spPr>
          <a:xfrm>
            <a:off x="457200" y="999240"/>
            <a:ext cx="8328454" cy="4919645"/>
          </a:xfrm>
        </p:spPr>
        <p:txBody>
          <a:bodyPr>
            <a:noAutofit/>
          </a:bodyPr>
          <a:lstStyle/>
          <a:p>
            <a:pPr marL="0" indent="0">
              <a:buNone/>
            </a:pPr>
            <a:r>
              <a:rPr lang="en-US" sz="1800" b="1" dirty="0"/>
              <a:t>By Career Stage:</a:t>
            </a:r>
          </a:p>
          <a:p>
            <a:pPr marL="574675" lvl="1">
              <a:buFont typeface="Arial" charset="0"/>
              <a:buChar char="•"/>
            </a:pPr>
            <a:r>
              <a:rPr lang="en-US" sz="1600" dirty="0"/>
              <a:t>F31, </a:t>
            </a:r>
            <a:r>
              <a:rPr lang="en-US" sz="1600" dirty="0" err="1"/>
              <a:t>Predoctoral</a:t>
            </a:r>
            <a:r>
              <a:rPr lang="en-US" sz="1600" dirty="0"/>
              <a:t> Fellowship to Promote Diversity in Health-Related Research</a:t>
            </a:r>
          </a:p>
          <a:p>
            <a:pPr marL="574675" lvl="1">
              <a:buFont typeface="Arial" charset="0"/>
              <a:buChar char="•"/>
            </a:pPr>
            <a:r>
              <a:rPr lang="en-US" sz="1600" dirty="0"/>
              <a:t>T32, Training Program for Institutions That Promote Diversity</a:t>
            </a:r>
          </a:p>
          <a:p>
            <a:pPr marL="574675" lvl="1">
              <a:buFont typeface="Arial" charset="0"/>
              <a:buChar char="•"/>
            </a:pPr>
            <a:r>
              <a:rPr lang="en-US" sz="1600" dirty="0"/>
              <a:t>T34, Maximizing Access to Undergraduate Research Careers (MARC) </a:t>
            </a:r>
          </a:p>
          <a:p>
            <a:pPr marL="574675" lvl="1">
              <a:buFont typeface="Arial" charset="0"/>
              <a:buChar char="•"/>
            </a:pPr>
            <a:r>
              <a:rPr lang="en-US" sz="1600" dirty="0"/>
              <a:t>K01, Mentored Career Award for Faculty at Institutions that Promote Diversity (some ICs)</a:t>
            </a:r>
          </a:p>
          <a:p>
            <a:pPr marL="574675" lvl="1">
              <a:buFont typeface="Arial" charset="0"/>
              <a:buChar char="•"/>
            </a:pPr>
            <a:r>
              <a:rPr lang="en-US" sz="1600" dirty="0"/>
              <a:t>K99/R00 Program to Enhance Diversity (Brain Research through Advancing Innovative </a:t>
            </a:r>
            <a:r>
              <a:rPr lang="en-US" sz="1600" dirty="0" err="1"/>
              <a:t>Neurotechnologies</a:t>
            </a:r>
            <a:r>
              <a:rPr lang="en-US" sz="1600" dirty="0"/>
              <a:t> (BRAIN) Initiative: </a:t>
            </a:r>
            <a:r>
              <a:rPr lang="en-US" sz="1600" dirty="0">
                <a:hlinkClick r:id="rId2"/>
              </a:rPr>
              <a:t>RFA-NS-19-044</a:t>
            </a:r>
            <a:r>
              <a:rPr lang="en-US" sz="1600" dirty="0"/>
              <a:t>, </a:t>
            </a:r>
            <a:r>
              <a:rPr lang="en-US" sz="1600" dirty="0">
                <a:hlinkClick r:id="rId3"/>
              </a:rPr>
              <a:t>RFA-NS-19-043</a:t>
            </a:r>
            <a:r>
              <a:rPr lang="en-US" sz="1600" dirty="0"/>
              <a:t>; 10 ICs)</a:t>
            </a:r>
          </a:p>
          <a:p>
            <a:pPr marL="574675" lvl="1">
              <a:buFont typeface="Arial" charset="0"/>
              <a:buChar char="•"/>
            </a:pPr>
            <a:r>
              <a:rPr lang="en-US" sz="1600" dirty="0"/>
              <a:t>G12, Research Centers in Minority Institutions Program</a:t>
            </a:r>
          </a:p>
          <a:p>
            <a:pPr marL="574675" lvl="1">
              <a:buFont typeface="Arial" charset="0"/>
              <a:buChar char="•"/>
            </a:pPr>
            <a:r>
              <a:rPr lang="en-US" sz="1600" dirty="0"/>
              <a:t>SC1, Support of Competitive Research (SCORE) Research Advancement Award</a:t>
            </a:r>
          </a:p>
          <a:p>
            <a:pPr marL="574675" lvl="1">
              <a:buFont typeface="Arial" charset="0"/>
              <a:buChar char="•"/>
            </a:pPr>
            <a:r>
              <a:rPr lang="en-US" sz="1600" dirty="0"/>
              <a:t>R25, Multiple Research Education Programs (</a:t>
            </a:r>
            <a:r>
              <a:rPr lang="en-US" sz="1600" dirty="0">
                <a:hlinkClick r:id="rId4"/>
              </a:rPr>
              <a:t>RFA-HL-19-024</a:t>
            </a:r>
            <a:r>
              <a:rPr lang="en-US" sz="1600" dirty="0"/>
              <a:t>, </a:t>
            </a:r>
            <a:r>
              <a:rPr lang="en-US" sz="1600" dirty="0">
                <a:hlinkClick r:id="rId5"/>
              </a:rPr>
              <a:t>PAR-20-223</a:t>
            </a:r>
            <a:r>
              <a:rPr lang="en-US" sz="1600" dirty="0"/>
              <a:t>, </a:t>
            </a:r>
            <a:r>
              <a:rPr lang="en-US" sz="1600" dirty="0">
                <a:hlinkClick r:id="rId6"/>
              </a:rPr>
              <a:t>PAR-20-240</a:t>
            </a:r>
            <a:r>
              <a:rPr lang="en-US" sz="1600" dirty="0"/>
              <a:t>)</a:t>
            </a:r>
          </a:p>
          <a:p>
            <a:pPr marL="288925" lvl="1" indent="0">
              <a:buNone/>
            </a:pPr>
            <a:r>
              <a:rPr lang="en-US" sz="1800" b="1" dirty="0"/>
              <a:t>Other programs</a:t>
            </a:r>
          </a:p>
          <a:p>
            <a:pPr marL="574675" lvl="1">
              <a:buFont typeface="Arial" charset="0"/>
              <a:buChar char="•"/>
            </a:pPr>
            <a:r>
              <a:rPr lang="en-US" sz="1600" dirty="0"/>
              <a:t>Small Business Innovation Research &amp; Small Business Technology Transfer (SBIR/STTR) Programs</a:t>
            </a:r>
          </a:p>
          <a:p>
            <a:pPr marL="574675" lvl="1">
              <a:buFont typeface="Arial" charset="0"/>
              <a:buChar char="•"/>
            </a:pPr>
            <a:r>
              <a:rPr lang="en-US" sz="1600" dirty="0"/>
              <a:t>Administrative Supplements to Promote Diversity in Research and Development  Small Businesses-SBIR/STTR (</a:t>
            </a:r>
            <a:r>
              <a:rPr lang="en-US" sz="1600" dirty="0">
                <a:hlinkClick r:id="rId7"/>
              </a:rPr>
              <a:t>PA-18-837</a:t>
            </a:r>
            <a:r>
              <a:rPr lang="en-US" sz="1600" dirty="0"/>
              <a:t>)</a:t>
            </a:r>
          </a:p>
          <a:p>
            <a:pPr marL="574675" lvl="1">
              <a:buFont typeface="Arial" charset="0"/>
              <a:buChar char="•"/>
            </a:pPr>
            <a:r>
              <a:rPr lang="en-US" sz="1600" dirty="0"/>
              <a:t>NIH Loan Repayment Programs, </a:t>
            </a:r>
            <a:r>
              <a:rPr lang="en-US" sz="1600" dirty="0">
                <a:hlinkClick r:id="rId8"/>
              </a:rPr>
              <a:t>https://www.lrp.nih.gov/</a:t>
            </a:r>
            <a:endParaRPr lang="en-US" sz="1600" dirty="0"/>
          </a:p>
          <a:p>
            <a:pPr marL="574675" lvl="1">
              <a:buFont typeface="Arial" charset="0"/>
              <a:buChar char="•"/>
            </a:pPr>
            <a:endParaRPr lang="en-US" sz="1600" dirty="0"/>
          </a:p>
        </p:txBody>
      </p:sp>
      <p:sp>
        <p:nvSpPr>
          <p:cNvPr id="2" name="Slide Number Placeholder 1"/>
          <p:cNvSpPr>
            <a:spLocks noGrp="1"/>
          </p:cNvSpPr>
          <p:nvPr>
            <p:ph type="sldNum" sz="quarter" idx="12"/>
          </p:nvPr>
        </p:nvSpPr>
        <p:spPr>
          <a:xfrm>
            <a:off x="8305800" y="6356350"/>
            <a:ext cx="381000" cy="365125"/>
          </a:xfrm>
        </p:spPr>
        <p:txBody>
          <a:bodyPr/>
          <a:lstStyle/>
          <a:p>
            <a:fld id="{776EDAD4-FA90-AE44-8FFA-33762B3E9EDD}" type="slidenum">
              <a:rPr lang="en-US" smtClean="0">
                <a:solidFill>
                  <a:prstClr val="black"/>
                </a:solidFill>
              </a:rPr>
              <a:pPr/>
              <a:t>23</a:t>
            </a:fld>
            <a:endParaRPr lang="en-US" dirty="0">
              <a:solidFill>
                <a:prstClr val="black"/>
              </a:solidFill>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9">
            <a:extLst>
              <a:ext uri="{28A0092B-C50C-407E-A947-70E740481C1C}">
                <a14:useLocalDpi xmlns:a14="http://schemas.microsoft.com/office/drawing/2010/main" val="0"/>
              </a:ext>
            </a:extLst>
          </a:blip>
          <a:srcRect r="45005"/>
          <a:stretch/>
        </p:blipFill>
        <p:spPr>
          <a:xfrm>
            <a:off x="6312032" y="5703223"/>
            <a:ext cx="2727694" cy="1018252"/>
          </a:xfrm>
          <a:prstGeom prst="rect">
            <a:avLst/>
          </a:prstGeom>
        </p:spPr>
      </p:pic>
    </p:spTree>
    <p:extLst>
      <p:ext uri="{BB962C8B-B14F-4D97-AF65-F5344CB8AC3E}">
        <p14:creationId xmlns:p14="http://schemas.microsoft.com/office/powerpoint/2010/main" val="1448567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solidFill>
                  <a:schemeClr val="tx2">
                    <a:lumMod val="60000"/>
                    <a:lumOff val="40000"/>
                  </a:schemeClr>
                </a:solidFill>
              </a:rPr>
              <a:t>Research Pathways</a:t>
            </a:r>
            <a:br>
              <a:rPr lang="en-US" dirty="0"/>
            </a:br>
            <a:r>
              <a:rPr lang="en-US" sz="2200" dirty="0">
                <a:hlinkClick r:id="rId3"/>
              </a:rPr>
              <a:t>https://extramural-diversity.nih.gov/career-pathways/next-career-steps</a:t>
            </a:r>
            <a:endParaRPr lang="en-US" sz="2200" dirty="0"/>
          </a:p>
        </p:txBody>
      </p:sp>
      <p:pic>
        <p:nvPicPr>
          <p:cNvPr id="5" name="Content Placeholder 4" descr="snip from Extramural Diversity website showing section on Explore Your Next Career Steps"/>
          <p:cNvPicPr>
            <a:picLocks noGrp="1" noChangeAspect="1"/>
          </p:cNvPicPr>
          <p:nvPr>
            <p:ph idx="1"/>
          </p:nvPr>
        </p:nvPicPr>
        <p:blipFill>
          <a:blip r:embed="rId4"/>
          <a:stretch>
            <a:fillRect/>
          </a:stretch>
        </p:blipFill>
        <p:spPr>
          <a:xfrm>
            <a:off x="457200" y="1636075"/>
            <a:ext cx="8229600" cy="4454212"/>
          </a:xfrm>
          <a:prstGeom prst="rect">
            <a:avLst/>
          </a:prstGeom>
        </p:spPr>
      </p:pic>
      <p:sp>
        <p:nvSpPr>
          <p:cNvPr id="4" name="Slide Number Placeholder 3"/>
          <p:cNvSpPr>
            <a:spLocks noGrp="1"/>
          </p:cNvSpPr>
          <p:nvPr>
            <p:ph type="sldNum" sz="quarter" idx="12"/>
          </p:nvPr>
        </p:nvSpPr>
        <p:spPr/>
        <p:txBody>
          <a:bodyPr/>
          <a:lstStyle/>
          <a:p>
            <a:pPr algn="r"/>
            <a:fld id="{776EDAD4-FA90-AE44-8FFA-33762B3E9EDD}" type="slidenum">
              <a:rPr lang="en-US" smtClean="0">
                <a:solidFill>
                  <a:prstClr val="black"/>
                </a:solidFill>
              </a:rPr>
              <a:pPr algn="r"/>
              <a:t>24</a:t>
            </a:fld>
            <a:endParaRPr lang="en-US" dirty="0">
              <a:solidFill>
                <a:prstClr val="black"/>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650" y="106702"/>
            <a:ext cx="701100" cy="688908"/>
          </a:xfrm>
          <a:prstGeom prst="rect">
            <a:avLst/>
          </a:prstGeom>
        </p:spPr>
      </p:pic>
    </p:spTree>
    <p:extLst>
      <p:ext uri="{BB962C8B-B14F-4D97-AF65-F5344CB8AC3E}">
        <p14:creationId xmlns:p14="http://schemas.microsoft.com/office/powerpoint/2010/main" val="3790724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76EDAD4-FA90-AE44-8FFA-33762B3E9EDD}" type="slidenum">
              <a:rPr lang="en-US" smtClean="0"/>
              <a:t>25</a:t>
            </a:fld>
            <a:endParaRPr lang="en-US"/>
          </a:p>
        </p:txBody>
      </p:sp>
      <p:sp>
        <p:nvSpPr>
          <p:cNvPr id="4" name="Title 3">
            <a:extLst>
              <a:ext uri="{FF2B5EF4-FFF2-40B4-BE49-F238E27FC236}">
                <a16:creationId xmlns:a16="http://schemas.microsoft.com/office/drawing/2014/main" id="{031BACAC-6693-4621-B4AC-B8848AF8B4E0}"/>
              </a:ext>
            </a:extLst>
          </p:cNvPr>
          <p:cNvSpPr>
            <a:spLocks noGrp="1"/>
          </p:cNvSpPr>
          <p:nvPr>
            <p:ph type="ctrTitle"/>
          </p:nvPr>
        </p:nvSpPr>
        <p:spPr>
          <a:xfrm>
            <a:off x="685800" y="4071561"/>
            <a:ext cx="7772400" cy="1051610"/>
          </a:xfrm>
        </p:spPr>
        <p:txBody>
          <a:bodyPr/>
          <a:lstStyle/>
          <a:p>
            <a:pPr rtl="0" eaLnBrk="1" latinLnBrk="0" hangingPunct="1"/>
            <a:r>
              <a:rPr lang="en-US" sz="3200" kern="1200" dirty="0">
                <a:solidFill>
                  <a:srgbClr val="000000"/>
                </a:solidFill>
                <a:effectLst/>
                <a:latin typeface="Calibri" panose="020F0502020204030204" pitchFamily="34" charset="0"/>
                <a:ea typeface="+mn-ea"/>
                <a:cs typeface="+mn-cs"/>
              </a:rPr>
              <a:t>What about Diversity Supplements?</a:t>
            </a:r>
            <a:endParaRPr lang="en-US" dirty="0">
              <a:effectLst/>
            </a:endParaRPr>
          </a:p>
        </p:txBody>
      </p:sp>
    </p:spTree>
    <p:extLst>
      <p:ext uri="{BB962C8B-B14F-4D97-AF65-F5344CB8AC3E}">
        <p14:creationId xmlns:p14="http://schemas.microsoft.com/office/powerpoint/2010/main" val="252366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097"/>
            <a:ext cx="8229600" cy="1065229"/>
          </a:xfrm>
        </p:spPr>
        <p:txBody>
          <a:bodyPr>
            <a:noAutofit/>
          </a:bodyPr>
          <a:lstStyle/>
          <a:p>
            <a:r>
              <a:rPr lang="en-US" sz="3200" dirty="0">
                <a:solidFill>
                  <a:srgbClr val="0070C0"/>
                </a:solidFill>
              </a:rPr>
              <a:t>Research Supplements to Promote Diversity </a:t>
            </a:r>
            <a:br>
              <a:rPr lang="en-US" sz="3200" dirty="0">
                <a:solidFill>
                  <a:srgbClr val="0070C0"/>
                </a:solidFill>
              </a:rPr>
            </a:br>
            <a:r>
              <a:rPr lang="en-US" sz="3200" dirty="0">
                <a:solidFill>
                  <a:srgbClr val="0070C0"/>
                </a:solidFill>
              </a:rPr>
              <a:t>in Health-Related Research</a:t>
            </a:r>
          </a:p>
        </p:txBody>
      </p:sp>
      <p:sp>
        <p:nvSpPr>
          <p:cNvPr id="3" name="Content Placeholder 2"/>
          <p:cNvSpPr>
            <a:spLocks noGrp="1"/>
          </p:cNvSpPr>
          <p:nvPr>
            <p:ph idx="1"/>
          </p:nvPr>
        </p:nvSpPr>
        <p:spPr>
          <a:xfrm>
            <a:off x="457200" y="1536570"/>
            <a:ext cx="8229600" cy="4706324"/>
          </a:xfrm>
        </p:spPr>
        <p:txBody>
          <a:bodyPr>
            <a:normAutofit fontScale="92500"/>
          </a:bodyPr>
          <a:lstStyle/>
          <a:p>
            <a:pPr marL="0" indent="0">
              <a:buNone/>
            </a:pPr>
            <a:r>
              <a:rPr lang="en-US" sz="3000" u="sng" dirty="0"/>
              <a:t>Administrative supplement</a:t>
            </a:r>
            <a:r>
              <a:rPr lang="en-US" sz="3000" dirty="0"/>
              <a:t> to an </a:t>
            </a:r>
            <a:r>
              <a:rPr lang="en-US" sz="3000" b="1" dirty="0"/>
              <a:t>existing</a:t>
            </a:r>
            <a:r>
              <a:rPr lang="en-US" sz="3000" dirty="0"/>
              <a:t> research grant, designed to:</a:t>
            </a:r>
          </a:p>
          <a:p>
            <a:pPr marL="285750" indent="-285750">
              <a:buFont typeface="Arial" panose="020B0604020202020204" pitchFamily="34" charset="0"/>
              <a:buChar char="•"/>
            </a:pPr>
            <a:r>
              <a:rPr lang="en-US" sz="2600" dirty="0"/>
              <a:t>Diversify the biomedical research workforce</a:t>
            </a:r>
            <a:endParaRPr lang="en-US" sz="2800" dirty="0"/>
          </a:p>
          <a:p>
            <a:pPr marL="285750" indent="-285750">
              <a:buFont typeface="Arial" panose="020B0604020202020204" pitchFamily="34" charset="0"/>
              <a:buChar char="•"/>
            </a:pPr>
            <a:r>
              <a:rPr lang="en-US" sz="2600" dirty="0"/>
              <a:t>Support candidates from diverse &amp; underrepresented groups who “wish to develop research capabilities... participate in… career development experiences” </a:t>
            </a:r>
          </a:p>
          <a:p>
            <a:pPr marL="285750" indent="-285750">
              <a:buFont typeface="Arial" panose="020B0604020202020204" pitchFamily="34" charset="0"/>
              <a:buChar char="•"/>
            </a:pPr>
            <a:r>
              <a:rPr lang="en-US" sz="2600" dirty="0"/>
              <a:t>Support many career stages from high school to junior faculty</a:t>
            </a:r>
          </a:p>
          <a:p>
            <a:pPr>
              <a:buFont typeface="Arial" panose="020B0604020202020204" pitchFamily="34" charset="0"/>
              <a:buChar char="•"/>
            </a:pPr>
            <a:r>
              <a:rPr lang="en-US" sz="2600" dirty="0"/>
              <a:t>Administratively reviewed by the Institute or Center (IC) funding the original grant </a:t>
            </a:r>
          </a:p>
          <a:p>
            <a:pPr lvl="1"/>
            <a:r>
              <a:rPr lang="en-US" dirty="0">
                <a:hlinkClick r:id="rId3"/>
              </a:rPr>
              <a:t>PA-20-222 </a:t>
            </a:r>
            <a:r>
              <a:rPr lang="en-US" dirty="0"/>
              <a:t> Most recent FOA</a:t>
            </a:r>
          </a:p>
          <a:p>
            <a:pPr lvl="1"/>
            <a:r>
              <a:rPr lang="en-US" sz="2400" b="1" dirty="0">
                <a:solidFill>
                  <a:schemeClr val="accent2"/>
                </a:solidFill>
              </a:rPr>
              <a:t>Note: ICs have different deadlines and policies</a:t>
            </a:r>
          </a:p>
          <a:p>
            <a:pPr lvl="1"/>
            <a:endParaRPr lang="en-US" sz="2400" b="1" dirty="0">
              <a:solidFill>
                <a:schemeClr val="accent2"/>
              </a:solidFill>
            </a:endParaRPr>
          </a:p>
          <a:p>
            <a:pPr marL="0" lvl="1" indent="0">
              <a:buNone/>
            </a:pPr>
            <a:endParaRPr lang="en-US" sz="2200" dirty="0"/>
          </a:p>
          <a:p>
            <a:pPr marL="0" lvl="1" indent="0">
              <a:buNone/>
            </a:pPr>
            <a:endParaRPr lang="en-US" sz="2200" dirty="0"/>
          </a:p>
          <a:p>
            <a:pPr marL="0" lvl="1" indent="0">
              <a:buNone/>
            </a:pPr>
            <a:endParaRPr lang="en-US" sz="2400" b="1" dirty="0">
              <a:solidFill>
                <a:schemeClr val="accent2"/>
              </a:solidFill>
            </a:endParaRPr>
          </a:p>
          <a:p>
            <a:pPr lvl="1"/>
            <a:endParaRPr lang="en-US" sz="2400" b="1" dirty="0">
              <a:solidFill>
                <a:schemeClr val="accent2"/>
              </a:solidFill>
            </a:endParaRPr>
          </a:p>
          <a:p>
            <a:endParaRPr lang="en-US" dirty="0"/>
          </a:p>
        </p:txBody>
      </p:sp>
      <p:sp>
        <p:nvSpPr>
          <p:cNvPr id="4" name="Slide Number Placeholder 3"/>
          <p:cNvSpPr>
            <a:spLocks noGrp="1"/>
          </p:cNvSpPr>
          <p:nvPr>
            <p:ph type="sldNum" sz="quarter" idx="12"/>
          </p:nvPr>
        </p:nvSpPr>
        <p:spPr>
          <a:xfrm>
            <a:off x="8324850" y="6356350"/>
            <a:ext cx="361950" cy="365125"/>
          </a:xfrm>
        </p:spPr>
        <p:txBody>
          <a:bodyPr/>
          <a:lstStyle/>
          <a:p>
            <a:fld id="{776EDAD4-FA90-AE44-8FFA-33762B3E9EDD}"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238924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29FB6-D0FA-4A75-8AC4-7430A5D23BCE}"/>
              </a:ext>
            </a:extLst>
          </p:cNvPr>
          <p:cNvSpPr>
            <a:spLocks noGrp="1"/>
          </p:cNvSpPr>
          <p:nvPr>
            <p:ph type="title"/>
          </p:nvPr>
        </p:nvSpPr>
        <p:spPr/>
        <p:txBody>
          <a:bodyPr>
            <a:normAutofit/>
          </a:bodyPr>
          <a:lstStyle/>
          <a:p>
            <a:r>
              <a:rPr lang="en-US" dirty="0"/>
              <a:t>October 1, 2020 Reissue</a:t>
            </a:r>
            <a:br>
              <a:rPr lang="en-US" dirty="0"/>
            </a:br>
            <a:r>
              <a:rPr lang="en-US" sz="2200" dirty="0">
                <a:hlinkClick r:id="rId2"/>
              </a:rPr>
              <a:t>https://grants.nih.gov/grants/guide/notice-files/NOT-OD-20-170.html</a:t>
            </a:r>
            <a:r>
              <a:rPr lang="en-US" sz="2200" dirty="0"/>
              <a:t> </a:t>
            </a:r>
          </a:p>
        </p:txBody>
      </p:sp>
      <p:pic>
        <p:nvPicPr>
          <p:cNvPr id="5" name="Content Placeholder 4" descr="snip of top of NIH Guide notice showing NOT-OD-20-170 titled Reissue of Parent Research Supplements to Promote Diversity in Health-Related Research fOA in October 2020">
            <a:extLst>
              <a:ext uri="{FF2B5EF4-FFF2-40B4-BE49-F238E27FC236}">
                <a16:creationId xmlns:a16="http://schemas.microsoft.com/office/drawing/2014/main" id="{4F238144-CE08-4AFC-8BE0-8514C137A84E}"/>
              </a:ext>
            </a:extLst>
          </p:cNvPr>
          <p:cNvPicPr>
            <a:picLocks noGrp="1" noChangeAspect="1"/>
          </p:cNvPicPr>
          <p:nvPr>
            <p:ph idx="1"/>
          </p:nvPr>
        </p:nvPicPr>
        <p:blipFill>
          <a:blip r:embed="rId3"/>
          <a:stretch>
            <a:fillRect/>
          </a:stretch>
        </p:blipFill>
        <p:spPr>
          <a:xfrm>
            <a:off x="1081979" y="1600200"/>
            <a:ext cx="6980041" cy="4525963"/>
          </a:xfrm>
          <a:prstGeom prst="rect">
            <a:avLst/>
          </a:prstGeom>
        </p:spPr>
      </p:pic>
      <p:sp>
        <p:nvSpPr>
          <p:cNvPr id="4" name="Slide Number Placeholder 3">
            <a:extLst>
              <a:ext uri="{FF2B5EF4-FFF2-40B4-BE49-F238E27FC236}">
                <a16:creationId xmlns:a16="http://schemas.microsoft.com/office/drawing/2014/main" id="{D2730483-7450-40FE-AB16-E1587969BE96}"/>
              </a:ext>
            </a:extLst>
          </p:cNvPr>
          <p:cNvSpPr>
            <a:spLocks noGrp="1"/>
          </p:cNvSpPr>
          <p:nvPr>
            <p:ph type="sldNum" sz="quarter" idx="12"/>
          </p:nvPr>
        </p:nvSpPr>
        <p:spPr/>
        <p:txBody>
          <a:bodyPr/>
          <a:lstStyle/>
          <a:p>
            <a:fld id="{776EDAD4-FA90-AE44-8FFA-33762B3E9EDD}" type="slidenum">
              <a:rPr lang="en-US" smtClean="0"/>
              <a:t>27</a:t>
            </a:fld>
            <a:endParaRPr lang="en-US"/>
          </a:p>
        </p:txBody>
      </p:sp>
    </p:spTree>
    <p:extLst>
      <p:ext uri="{BB962C8B-B14F-4D97-AF65-F5344CB8AC3E}">
        <p14:creationId xmlns:p14="http://schemas.microsoft.com/office/powerpoint/2010/main" val="1562295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670"/>
            <a:ext cx="8229600" cy="1014032"/>
          </a:xfrm>
        </p:spPr>
        <p:txBody>
          <a:bodyPr>
            <a:noAutofit/>
          </a:bodyPr>
          <a:lstStyle/>
          <a:p>
            <a:r>
              <a:rPr lang="en-US" sz="2800" dirty="0">
                <a:solidFill>
                  <a:schemeClr val="tx2">
                    <a:lumMod val="60000"/>
                    <a:lumOff val="40000"/>
                  </a:schemeClr>
                </a:solidFill>
              </a:rPr>
              <a:t>Many Award Types are Eligible for </a:t>
            </a:r>
            <a:br>
              <a:rPr lang="en-US" sz="2800" dirty="0">
                <a:solidFill>
                  <a:schemeClr val="tx2">
                    <a:lumMod val="60000"/>
                    <a:lumOff val="40000"/>
                  </a:schemeClr>
                </a:solidFill>
              </a:rPr>
            </a:br>
            <a:r>
              <a:rPr lang="en-US" sz="2800" dirty="0">
                <a:solidFill>
                  <a:schemeClr val="tx2">
                    <a:lumMod val="60000"/>
                    <a:lumOff val="40000"/>
                  </a:schemeClr>
                </a:solidFill>
              </a:rPr>
              <a:t>Diversity Supplements</a:t>
            </a:r>
          </a:p>
        </p:txBody>
      </p:sp>
      <p:graphicFrame>
        <p:nvGraphicFramePr>
          <p:cNvPr id="5" name="Content Placeholder 4"/>
          <p:cNvGraphicFramePr>
            <a:graphicFrameLocks noGrp="1"/>
          </p:cNvGraphicFramePr>
          <p:nvPr>
            <p:ph idx="1"/>
          </p:nvPr>
        </p:nvGraphicFramePr>
        <p:xfrm>
          <a:off x="457199" y="1264668"/>
          <a:ext cx="8095130" cy="4611735"/>
        </p:xfrm>
        <a:graphic>
          <a:graphicData uri="http://schemas.openxmlformats.org/drawingml/2006/table">
            <a:tbl>
              <a:tblPr firstRow="1" bandRow="1">
                <a:tableStyleId>{5C22544A-7EE6-4342-B048-85BDC9FD1C3A}</a:tableStyleId>
              </a:tblPr>
              <a:tblGrid>
                <a:gridCol w="4905679">
                  <a:extLst>
                    <a:ext uri="{9D8B030D-6E8A-4147-A177-3AD203B41FA5}">
                      <a16:colId xmlns:a16="http://schemas.microsoft.com/office/drawing/2014/main" val="20000"/>
                    </a:ext>
                  </a:extLst>
                </a:gridCol>
                <a:gridCol w="3189451">
                  <a:extLst>
                    <a:ext uri="{9D8B030D-6E8A-4147-A177-3AD203B41FA5}">
                      <a16:colId xmlns:a16="http://schemas.microsoft.com/office/drawing/2014/main" val="20001"/>
                    </a:ext>
                  </a:extLst>
                </a:gridCol>
              </a:tblGrid>
              <a:tr h="571783">
                <a:tc>
                  <a:txBody>
                    <a:bodyPr/>
                    <a:lstStyle/>
                    <a:p>
                      <a:r>
                        <a:rPr lang="en-US" sz="1600" dirty="0"/>
                        <a:t>Research Grants</a:t>
                      </a:r>
                    </a:p>
                  </a:txBody>
                  <a:tcPr/>
                </a:tc>
                <a:tc>
                  <a:txBody>
                    <a:bodyPr/>
                    <a:lstStyle/>
                    <a:p>
                      <a:r>
                        <a:rPr lang="en-US" sz="1600" dirty="0"/>
                        <a:t>Program Project/ </a:t>
                      </a:r>
                    </a:p>
                    <a:p>
                      <a:r>
                        <a:rPr lang="en-US" sz="1600" dirty="0"/>
                        <a:t>Center Grants</a:t>
                      </a:r>
                    </a:p>
                  </a:txBody>
                  <a:tcPr/>
                </a:tc>
                <a:extLst>
                  <a:ext uri="{0D108BD9-81ED-4DB2-BD59-A6C34878D82A}">
                    <a16:rowId xmlns:a16="http://schemas.microsoft.com/office/drawing/2014/main" val="10000"/>
                  </a:ext>
                </a:extLst>
              </a:tr>
              <a:tr h="589580">
                <a:tc>
                  <a:txBody>
                    <a:bodyPr/>
                    <a:lstStyle/>
                    <a:p>
                      <a:r>
                        <a:rPr lang="en-US" sz="1600" dirty="0"/>
                        <a:t>R01 Research Project Grant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P01 Research Program Projects</a:t>
                      </a:r>
                    </a:p>
                  </a:txBody>
                  <a:tcPr/>
                </a:tc>
                <a:extLst>
                  <a:ext uri="{0D108BD9-81ED-4DB2-BD59-A6C34878D82A}">
                    <a16:rowId xmlns:a16="http://schemas.microsoft.com/office/drawing/2014/main" val="10001"/>
                  </a:ext>
                </a:extLst>
              </a:tr>
              <a:tr h="571783">
                <a:tc>
                  <a:txBody>
                    <a:bodyPr/>
                    <a:lstStyle/>
                    <a:p>
                      <a:r>
                        <a:rPr lang="en-US" sz="1600" dirty="0"/>
                        <a:t>R15 Academic Research Enhancement Award (AREA),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P30 Center Core Grants</a:t>
                      </a:r>
                    </a:p>
                  </a:txBody>
                  <a:tcPr/>
                </a:tc>
                <a:extLst>
                  <a:ext uri="{0D108BD9-81ED-4DB2-BD59-A6C34878D82A}">
                    <a16:rowId xmlns:a16="http://schemas.microsoft.com/office/drawing/2014/main" val="10002"/>
                  </a:ext>
                </a:extLst>
              </a:tr>
              <a:tr h="571783">
                <a:tc>
                  <a:txBody>
                    <a:bodyPr/>
                    <a:lstStyle/>
                    <a:p>
                      <a:r>
                        <a:rPr lang="en-US" sz="1600" dirty="0"/>
                        <a:t>R21 Exploratory/Developmental Research Grant Award</a:t>
                      </a:r>
                    </a:p>
                  </a:txBody>
                  <a:tcPr/>
                </a:tc>
                <a:tc>
                  <a:txBody>
                    <a:bodyPr/>
                    <a:lstStyle/>
                    <a:p>
                      <a:r>
                        <a:rPr lang="en-US" sz="1600" dirty="0">
                          <a:solidFill>
                            <a:schemeClr val="bg1"/>
                          </a:solidFill>
                        </a:rPr>
                        <a:t>Directors Awards</a:t>
                      </a:r>
                    </a:p>
                  </a:txBody>
                  <a:tcPr>
                    <a:solidFill>
                      <a:schemeClr val="accent1"/>
                    </a:solidFill>
                  </a:tcPr>
                </a:tc>
                <a:extLst>
                  <a:ext uri="{0D108BD9-81ED-4DB2-BD59-A6C34878D82A}">
                    <a16:rowId xmlns:a16="http://schemas.microsoft.com/office/drawing/2014/main" val="10003"/>
                  </a:ext>
                </a:extLst>
              </a:tr>
              <a:tr h="571783">
                <a:tc>
                  <a:txBody>
                    <a:bodyPr/>
                    <a:lstStyle/>
                    <a:p>
                      <a:r>
                        <a:rPr lang="en-US" sz="1600" dirty="0"/>
                        <a:t>R21/R33 Phased Innovation Award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DP1 NIH Director’s Pioneer Award (NDPA)</a:t>
                      </a:r>
                    </a:p>
                  </a:txBody>
                  <a:tcPr/>
                </a:tc>
                <a:extLst>
                  <a:ext uri="{0D108BD9-81ED-4DB2-BD59-A6C34878D82A}">
                    <a16:rowId xmlns:a16="http://schemas.microsoft.com/office/drawing/2014/main" val="10004"/>
                  </a:ext>
                </a:extLst>
              </a:tr>
              <a:tr h="571783">
                <a:tc>
                  <a:txBody>
                    <a:bodyPr/>
                    <a:lstStyle/>
                    <a:p>
                      <a:r>
                        <a:rPr lang="en-US" sz="1600" dirty="0"/>
                        <a:t>R24 Resource-Related Research Projects</a:t>
                      </a:r>
                    </a:p>
                  </a:txBody>
                  <a:tcPr/>
                </a:tc>
                <a:tc>
                  <a:txBody>
                    <a:bodyPr/>
                    <a:lstStyle/>
                    <a:p>
                      <a:r>
                        <a:rPr lang="en-US" sz="1600" dirty="0"/>
                        <a:t>DP2 NIH Director’s New Innovator Awards</a:t>
                      </a:r>
                    </a:p>
                  </a:txBody>
                  <a:tcPr/>
                </a:tc>
                <a:extLst>
                  <a:ext uri="{0D108BD9-81ED-4DB2-BD59-A6C34878D82A}">
                    <a16:rowId xmlns:a16="http://schemas.microsoft.com/office/drawing/2014/main" val="10005"/>
                  </a:ext>
                </a:extLst>
              </a:tr>
              <a:tr h="57178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R37 Method to Extend Research in Time (MERIT) Award</a:t>
                      </a:r>
                    </a:p>
                  </a:txBody>
                  <a:tcPr/>
                </a:tc>
                <a:tc>
                  <a:txBody>
                    <a:bodyPr/>
                    <a:lstStyle/>
                    <a:p>
                      <a:r>
                        <a:rPr lang="en-US" sz="1600" dirty="0"/>
                        <a:t>DP4 NIH Director’s Pathfinder Award</a:t>
                      </a:r>
                    </a:p>
                  </a:txBody>
                  <a:tcPr/>
                </a:tc>
                <a:extLst>
                  <a:ext uri="{0D108BD9-81ED-4DB2-BD59-A6C34878D82A}">
                    <a16:rowId xmlns:a16="http://schemas.microsoft.com/office/drawing/2014/main" val="10006"/>
                  </a:ext>
                </a:extLst>
              </a:tr>
              <a:tr h="562109">
                <a:tc>
                  <a:txBody>
                    <a:bodyPr/>
                    <a:lstStyle/>
                    <a:p>
                      <a:r>
                        <a:rPr lang="en-US" sz="1600" dirty="0"/>
                        <a:t>U01 Research Project Cooperative Agreement</a:t>
                      </a:r>
                    </a:p>
                  </a:txBody>
                  <a:tcPr/>
                </a:tc>
                <a:tc>
                  <a:txBody>
                    <a:bodyPr/>
                    <a:lstStyle/>
                    <a:p>
                      <a:endParaRPr lang="en-US" sz="1600" dirty="0"/>
                    </a:p>
                  </a:txBody>
                  <a:tcPr/>
                </a:tc>
                <a:extLst>
                  <a:ext uri="{0D108BD9-81ED-4DB2-BD59-A6C34878D82A}">
                    <a16:rowId xmlns:a16="http://schemas.microsoft.com/office/drawing/2014/main" val="10007"/>
                  </a:ext>
                </a:extLst>
              </a:tr>
            </a:tbl>
          </a:graphicData>
        </a:graphic>
      </p:graphicFrame>
      <p:sp>
        <p:nvSpPr>
          <p:cNvPr id="4" name="Slide Number Placeholder 3"/>
          <p:cNvSpPr>
            <a:spLocks noGrp="1"/>
          </p:cNvSpPr>
          <p:nvPr>
            <p:ph type="sldNum" sz="quarter" idx="12"/>
          </p:nvPr>
        </p:nvSpPr>
        <p:spPr>
          <a:xfrm>
            <a:off x="8327570" y="6356350"/>
            <a:ext cx="359229" cy="365125"/>
          </a:xfrm>
        </p:spPr>
        <p:txBody>
          <a:bodyPr/>
          <a:lstStyle/>
          <a:p>
            <a:fld id="{776EDAD4-FA90-AE44-8FFA-33762B3E9EDD}" type="slidenum">
              <a:rPr lang="en-US" smtClean="0">
                <a:solidFill>
                  <a:prstClr val="black"/>
                </a:solidFill>
              </a:rPr>
              <a:pPr/>
              <a:t>28</a:t>
            </a:fld>
            <a:endParaRPr lang="en-US" dirty="0">
              <a:solidFill>
                <a:prstClr val="black"/>
              </a:solidFill>
            </a:endParaRPr>
          </a:p>
        </p:txBody>
      </p:sp>
      <p:sp>
        <p:nvSpPr>
          <p:cNvPr id="6" name="TextBox 5"/>
          <p:cNvSpPr txBox="1"/>
          <p:nvPr/>
        </p:nvSpPr>
        <p:spPr>
          <a:xfrm>
            <a:off x="1489661" y="5882915"/>
            <a:ext cx="6626928" cy="584775"/>
          </a:xfrm>
          <a:prstGeom prst="rect">
            <a:avLst/>
          </a:prstGeom>
          <a:noFill/>
        </p:spPr>
        <p:txBody>
          <a:bodyPr wrap="square" rtlCol="0">
            <a:spAutoFit/>
          </a:bodyPr>
          <a:lstStyle/>
          <a:p>
            <a:pPr algn="ctr"/>
            <a:r>
              <a:rPr lang="en-US" sz="1600" b="1" dirty="0">
                <a:solidFill>
                  <a:srgbClr val="FF0000"/>
                </a:solidFill>
              </a:rPr>
              <a:t>*This is a subset of eligible grants. </a:t>
            </a:r>
          </a:p>
          <a:p>
            <a:pPr algn="ctr"/>
            <a:r>
              <a:rPr lang="en-US" sz="1600" b="1" dirty="0">
                <a:solidFill>
                  <a:srgbClr val="FF0000"/>
                </a:solidFill>
              </a:rPr>
              <a:t>Check </a:t>
            </a:r>
            <a:r>
              <a:rPr lang="en-US" sz="1600" dirty="0">
                <a:solidFill>
                  <a:prstClr val="black"/>
                </a:solidFill>
                <a:hlinkClick r:id="rId3"/>
              </a:rPr>
              <a:t>PA-20-222</a:t>
            </a:r>
            <a:r>
              <a:rPr lang="en-US" sz="1600" b="1" dirty="0">
                <a:solidFill>
                  <a:srgbClr val="FF0000"/>
                </a:solidFill>
              </a:rPr>
              <a:t> for additional program types (activity codes)</a:t>
            </a:r>
          </a:p>
        </p:txBody>
      </p:sp>
    </p:spTree>
    <p:extLst>
      <p:ext uri="{BB962C8B-B14F-4D97-AF65-F5344CB8AC3E}">
        <p14:creationId xmlns:p14="http://schemas.microsoft.com/office/powerpoint/2010/main" val="1412517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F801CB-9FAC-45A5-9B37-7F5ABD58CF6F}"/>
              </a:ext>
            </a:extLst>
          </p:cNvPr>
          <p:cNvSpPr>
            <a:spLocks noGrp="1"/>
          </p:cNvSpPr>
          <p:nvPr>
            <p:ph type="title" idx="4294967295"/>
          </p:nvPr>
        </p:nvSpPr>
        <p:spPr>
          <a:xfrm>
            <a:off x="373136" y="1265646"/>
            <a:ext cx="8229600" cy="553453"/>
          </a:xfrm>
        </p:spPr>
        <p:txBody>
          <a:bodyPr>
            <a:normAutofit fontScale="90000"/>
          </a:bodyPr>
          <a:lstStyle/>
          <a:p>
            <a:r>
              <a:rPr lang="en-US" dirty="0"/>
              <a:t>PA-20-222</a:t>
            </a:r>
          </a:p>
        </p:txBody>
      </p:sp>
      <p:sp>
        <p:nvSpPr>
          <p:cNvPr id="2" name="Slide Number Placeholder 1"/>
          <p:cNvSpPr>
            <a:spLocks noGrp="1"/>
          </p:cNvSpPr>
          <p:nvPr>
            <p:ph type="sldNum" sz="quarter" idx="12"/>
          </p:nvPr>
        </p:nvSpPr>
        <p:spPr>
          <a:xfrm>
            <a:off x="8327570" y="6356350"/>
            <a:ext cx="359229" cy="365125"/>
          </a:xfrm>
        </p:spPr>
        <p:txBody>
          <a:bodyPr/>
          <a:lstStyle/>
          <a:p>
            <a:fld id="{776EDAD4-FA90-AE44-8FFA-33762B3E9EDD}" type="slidenum">
              <a:rPr lang="en-US" smtClean="0">
                <a:solidFill>
                  <a:prstClr val="black"/>
                </a:solidFill>
              </a:rPr>
              <a:pPr/>
              <a:t>29</a:t>
            </a:fld>
            <a:endParaRPr lang="en-US" dirty="0">
              <a:solidFill>
                <a:prstClr val="black"/>
              </a:solidFill>
            </a:endParaRPr>
          </a:p>
        </p:txBody>
      </p:sp>
      <p:sp>
        <p:nvSpPr>
          <p:cNvPr id="3" name="Rectangle 2"/>
          <p:cNvSpPr/>
          <p:nvPr/>
        </p:nvSpPr>
        <p:spPr>
          <a:xfrm>
            <a:off x="1047931" y="247950"/>
            <a:ext cx="6880011" cy="369332"/>
          </a:xfrm>
          <a:prstGeom prst="rect">
            <a:avLst/>
          </a:prstGeom>
          <a:ln>
            <a:noFill/>
          </a:ln>
        </p:spPr>
        <p:txBody>
          <a:bodyPr wrap="square">
            <a:spAutoFit/>
          </a:bodyPr>
          <a:lstStyle/>
          <a:p>
            <a:pPr algn="ctr"/>
            <a:r>
              <a:rPr lang="en-US" dirty="0">
                <a:solidFill>
                  <a:prstClr val="black"/>
                </a:solidFill>
                <a:hlinkClick r:id="rId2"/>
              </a:rPr>
              <a:t>https://grants.nih.gov/grants/guide/pa-files/PA-20-222.html</a:t>
            </a:r>
            <a:r>
              <a:rPr lang="en-US" dirty="0">
                <a:solidFill>
                  <a:prstClr val="black"/>
                </a:solidFill>
              </a:rPr>
              <a:t>  </a:t>
            </a:r>
          </a:p>
        </p:txBody>
      </p:sp>
      <p:pic>
        <p:nvPicPr>
          <p:cNvPr id="4" name="Picture 3">
            <a:extLst>
              <a:ext uri="{FF2B5EF4-FFF2-40B4-BE49-F238E27FC236}">
                <a16:creationId xmlns:a16="http://schemas.microsoft.com/office/drawing/2014/main" id="{F7150B3F-3F07-C949-A7D5-923E46DC2C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56" y="617282"/>
            <a:ext cx="6203092" cy="3335433"/>
          </a:xfrm>
          <a:prstGeom prst="rect">
            <a:avLst/>
          </a:prstGeom>
        </p:spPr>
      </p:pic>
      <p:pic>
        <p:nvPicPr>
          <p:cNvPr id="5" name="Picture 4">
            <a:extLst>
              <a:ext uri="{FF2B5EF4-FFF2-40B4-BE49-F238E27FC236}">
                <a16:creationId xmlns:a16="http://schemas.microsoft.com/office/drawing/2014/main" id="{FACF7B77-AF1A-2A45-875E-A9EC4F1CA9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00324" y="3278108"/>
            <a:ext cx="5005536" cy="3078242"/>
          </a:xfrm>
          <a:prstGeom prst="rect">
            <a:avLst/>
          </a:prstGeom>
        </p:spPr>
      </p:pic>
    </p:spTree>
    <p:extLst>
      <p:ext uri="{BB962C8B-B14F-4D97-AF65-F5344CB8AC3E}">
        <p14:creationId xmlns:p14="http://schemas.microsoft.com/office/powerpoint/2010/main" val="1275545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66725" y="250897"/>
            <a:ext cx="8009573" cy="813915"/>
          </a:xfrm>
        </p:spPr>
        <p:txBody>
          <a:bodyPr>
            <a:noAutofit/>
          </a:bodyPr>
          <a:lstStyle/>
          <a:p>
            <a:r>
              <a:rPr lang="en-US" sz="3200" dirty="0">
                <a:solidFill>
                  <a:schemeClr val="tx2">
                    <a:lumMod val="60000"/>
                    <a:lumOff val="40000"/>
                  </a:schemeClr>
                </a:solidFill>
              </a:rPr>
              <a:t>Division of Biomedical Research Workforce</a:t>
            </a:r>
            <a:endParaRPr lang="en-US" sz="1600" dirty="0">
              <a:solidFill>
                <a:schemeClr val="tx2">
                  <a:lumMod val="60000"/>
                  <a:lumOff val="40000"/>
                </a:schemeClr>
              </a:solidFill>
            </a:endParaRPr>
          </a:p>
        </p:txBody>
      </p:sp>
      <p:sp>
        <p:nvSpPr>
          <p:cNvPr id="9" name="Text Box 2"/>
          <p:cNvSpPr txBox="1">
            <a:spLocks noChangeArrowheads="1"/>
          </p:cNvSpPr>
          <p:nvPr/>
        </p:nvSpPr>
        <p:spPr bwMode="auto">
          <a:xfrm>
            <a:off x="3200400" y="1155645"/>
            <a:ext cx="2590800" cy="1085532"/>
          </a:xfrm>
          <a:prstGeom prst="roundRect">
            <a:avLst/>
          </a:prstGeom>
          <a:solidFill>
            <a:srgbClr val="20558A"/>
          </a:solid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dirty="0">
                <a:solidFill>
                  <a:schemeClr val="bg1"/>
                </a:solidFill>
                <a:effectLst/>
                <a:latin typeface="Calibri"/>
                <a:ea typeface="ＭＳ 明朝"/>
                <a:cs typeface="Times New Roman"/>
              </a:rPr>
              <a:t>Director DBRW  </a:t>
            </a:r>
          </a:p>
          <a:p>
            <a:pPr marL="0" marR="0" algn="ctr">
              <a:lnSpc>
                <a:spcPct val="115000"/>
              </a:lnSpc>
              <a:spcBef>
                <a:spcPts val="0"/>
              </a:spcBef>
              <a:spcAft>
                <a:spcPts val="0"/>
              </a:spcAft>
            </a:pPr>
            <a:r>
              <a:rPr lang="en-US" i="1" dirty="0">
                <a:solidFill>
                  <a:srgbClr val="CADEF2"/>
                </a:solidFill>
                <a:latin typeface="Calibri"/>
                <a:ea typeface="ＭＳ 明朝"/>
                <a:cs typeface="Times New Roman"/>
              </a:rPr>
              <a:t>P. Kay Lund, PhD</a:t>
            </a:r>
            <a:r>
              <a:rPr lang="en-US" i="1" dirty="0">
                <a:solidFill>
                  <a:srgbClr val="CADEF2"/>
                </a:solidFill>
                <a:effectLst/>
                <a:latin typeface="Calibri"/>
                <a:ea typeface="ＭＳ 明朝"/>
                <a:cs typeface="Times New Roman"/>
              </a:rPr>
              <a:t>   </a:t>
            </a:r>
          </a:p>
          <a:p>
            <a:pPr marL="0" marR="0" algn="ctr">
              <a:lnSpc>
                <a:spcPct val="115000"/>
              </a:lnSpc>
              <a:spcBef>
                <a:spcPts val="0"/>
              </a:spcBef>
              <a:spcAft>
                <a:spcPts val="0"/>
              </a:spcAft>
            </a:pPr>
            <a:r>
              <a:rPr lang="en-US" sz="1200" dirty="0">
                <a:solidFill>
                  <a:schemeClr val="bg1"/>
                </a:solidFill>
                <a:effectLst/>
                <a:latin typeface="Calibri"/>
                <a:ea typeface="ＭＳ 明朝"/>
                <a:cs typeface="Times New Roman"/>
              </a:rPr>
              <a:t>          </a:t>
            </a:r>
            <a:endParaRPr lang="en-US" sz="1100" dirty="0">
              <a:solidFill>
                <a:schemeClr val="bg1"/>
              </a:solidFill>
              <a:effectLst/>
              <a:latin typeface="Calibri"/>
              <a:ea typeface="ＭＳ 明朝"/>
              <a:cs typeface="Times New Roman"/>
            </a:endParaRPr>
          </a:p>
        </p:txBody>
      </p:sp>
      <p:sp>
        <p:nvSpPr>
          <p:cNvPr id="11" name="Text Box 25"/>
          <p:cNvSpPr txBox="1">
            <a:spLocks noChangeArrowheads="1"/>
          </p:cNvSpPr>
          <p:nvPr/>
        </p:nvSpPr>
        <p:spPr bwMode="auto">
          <a:xfrm>
            <a:off x="309721" y="3057227"/>
            <a:ext cx="4161790" cy="1818471"/>
          </a:xfrm>
          <a:prstGeom prst="roundRect">
            <a:avLst>
              <a:gd name="adj" fmla="val 8245"/>
            </a:avLst>
          </a:prstGeom>
          <a:solidFill>
            <a:schemeClr val="bg1">
              <a:lumMod val="85000"/>
            </a:schemeClr>
          </a:solidFill>
          <a:ln w="38100">
            <a:noFill/>
            <a:miter lim="800000"/>
            <a:headEnd/>
            <a:tailEnd/>
          </a:ln>
          <a:effectLst/>
        </p:spPr>
        <p:txBody>
          <a:bodyPr rot="0" vert="horz" wrap="square" lIns="91440" tIns="45720" rIns="91440" bIns="45720" anchor="t" anchorCtr="0" upright="1">
            <a:noAutofit/>
          </a:bodyPr>
          <a:lstStyle/>
          <a:p>
            <a:pPr marL="285750" marR="0" lvl="0" indent="-285750">
              <a:spcBef>
                <a:spcPts val="0"/>
              </a:spcBef>
              <a:spcAft>
                <a:spcPts val="600"/>
              </a:spcAft>
              <a:buFont typeface="Arial" panose="020B0604020202020204" pitchFamily="34" charset="0"/>
              <a:buChar char="•"/>
            </a:pPr>
            <a:r>
              <a:rPr lang="en-US" sz="1400" dirty="0">
                <a:solidFill>
                  <a:schemeClr val="tx2"/>
                </a:solidFill>
                <a:effectLst/>
                <a:latin typeface="Calibri"/>
                <a:ea typeface="ＭＳ 明朝"/>
                <a:cs typeface="Times New Roman"/>
              </a:rPr>
              <a:t>Scientific Workforce Diversity Officer </a:t>
            </a:r>
            <a:br>
              <a:rPr lang="en-US" sz="1400" dirty="0">
                <a:solidFill>
                  <a:schemeClr val="tx2"/>
                </a:solidFill>
                <a:effectLst/>
                <a:latin typeface="Calibri"/>
                <a:ea typeface="ＭＳ 明朝"/>
                <a:cs typeface="Times New Roman"/>
              </a:rPr>
            </a:br>
            <a:r>
              <a:rPr lang="en-US" sz="1400" dirty="0">
                <a:solidFill>
                  <a:schemeClr val="tx2"/>
                </a:solidFill>
                <a:effectLst/>
                <a:latin typeface="Calibri"/>
                <a:ea typeface="ＭＳ 明朝"/>
                <a:cs typeface="Times New Roman"/>
              </a:rPr>
              <a:t>	 </a:t>
            </a:r>
            <a:r>
              <a:rPr lang="en-US" sz="1400" i="1" dirty="0">
                <a:effectLst/>
                <a:latin typeface="Calibri"/>
                <a:ea typeface="ＭＳ 明朝"/>
                <a:cs typeface="Times New Roman"/>
              </a:rPr>
              <a:t>Lisa Evans, JD</a:t>
            </a:r>
          </a:p>
          <a:p>
            <a:pPr marL="285750" indent="-285750">
              <a:spcBef>
                <a:spcPts val="0"/>
              </a:spcBef>
              <a:spcAft>
                <a:spcPts val="600"/>
              </a:spcAft>
              <a:buFont typeface="Arial" panose="020B0604020202020204" pitchFamily="34" charset="0"/>
              <a:buChar char="•"/>
            </a:pPr>
            <a:r>
              <a:rPr lang="en-US" sz="1400" dirty="0">
                <a:solidFill>
                  <a:schemeClr val="tx2"/>
                </a:solidFill>
                <a:effectLst/>
                <a:latin typeface="Calibri"/>
                <a:ea typeface="ＭＳ 明朝"/>
                <a:cs typeface="Times New Roman"/>
              </a:rPr>
              <a:t>Senior Advisor &amp; Training Program Policy Officer</a:t>
            </a:r>
            <a:br>
              <a:rPr lang="en-US" sz="1400" dirty="0">
                <a:solidFill>
                  <a:schemeClr val="tx2"/>
                </a:solidFill>
                <a:effectLst/>
                <a:latin typeface="Calibri"/>
                <a:ea typeface="ＭＳ 明朝"/>
                <a:cs typeface="Times New Roman"/>
              </a:rPr>
            </a:br>
            <a:r>
              <a:rPr lang="en-US" sz="1400" dirty="0">
                <a:solidFill>
                  <a:schemeClr val="tx2"/>
                </a:solidFill>
                <a:effectLst/>
                <a:latin typeface="Calibri"/>
                <a:ea typeface="ＭＳ 明朝"/>
                <a:cs typeface="Times New Roman"/>
              </a:rPr>
              <a:t>	</a:t>
            </a:r>
            <a:r>
              <a:rPr lang="en-US" sz="1400" i="1" dirty="0">
                <a:latin typeface="Calibri"/>
                <a:ea typeface="ＭＳ 明朝"/>
                <a:cs typeface="Times New Roman"/>
              </a:rPr>
              <a:t>Shoshana Kahana, PhD</a:t>
            </a:r>
            <a:r>
              <a:rPr lang="en-US" sz="1400" dirty="0">
                <a:effectLst/>
                <a:latin typeface="Calibri"/>
                <a:ea typeface="ＭＳ 明朝"/>
                <a:cs typeface="Times New Roman"/>
              </a:rPr>
              <a:t> </a:t>
            </a:r>
          </a:p>
          <a:p>
            <a:pPr marL="285750" indent="-285750">
              <a:spcBef>
                <a:spcPts val="0"/>
              </a:spcBef>
              <a:spcAft>
                <a:spcPts val="600"/>
              </a:spcAft>
              <a:buFont typeface="Arial" panose="020B0604020202020204" pitchFamily="34" charset="0"/>
              <a:buChar char="•"/>
            </a:pPr>
            <a:r>
              <a:rPr lang="en-US" sz="1400" dirty="0">
                <a:solidFill>
                  <a:schemeClr val="tx2"/>
                </a:solidFill>
                <a:latin typeface="Calibri"/>
                <a:ea typeface="ＭＳ 明朝"/>
                <a:cs typeface="Times New Roman"/>
              </a:rPr>
              <a:t>Extramural </a:t>
            </a:r>
            <a:r>
              <a:rPr lang="en-US" sz="1400" dirty="0">
                <a:solidFill>
                  <a:schemeClr val="tx2"/>
                </a:solidFill>
                <a:effectLst/>
                <a:latin typeface="Calibri"/>
                <a:ea typeface="ＭＳ 明朝"/>
                <a:cs typeface="Times New Roman"/>
              </a:rPr>
              <a:t> Program Policy </a:t>
            </a:r>
            <a:r>
              <a:rPr lang="en-US" sz="1400" dirty="0">
                <a:solidFill>
                  <a:schemeClr val="tx2"/>
                </a:solidFill>
                <a:latin typeface="Calibri"/>
                <a:ea typeface="ＭＳ 明朝"/>
                <a:cs typeface="Times New Roman"/>
              </a:rPr>
              <a:t>&amp;</a:t>
            </a:r>
            <a:r>
              <a:rPr lang="en-US" sz="1400" dirty="0">
                <a:solidFill>
                  <a:schemeClr val="tx2"/>
                </a:solidFill>
                <a:effectLst/>
                <a:latin typeface="Calibri"/>
                <a:ea typeface="ＭＳ 明朝"/>
                <a:cs typeface="Times New Roman"/>
              </a:rPr>
              <a:t> Evaluation Officer </a:t>
            </a:r>
            <a:br>
              <a:rPr lang="en-US" sz="1400" dirty="0">
                <a:solidFill>
                  <a:schemeClr val="tx2"/>
                </a:solidFill>
                <a:effectLst/>
                <a:latin typeface="Calibri"/>
                <a:ea typeface="ＭＳ 明朝"/>
                <a:cs typeface="Times New Roman"/>
              </a:rPr>
            </a:br>
            <a:r>
              <a:rPr lang="en-US" sz="1400" dirty="0">
                <a:solidFill>
                  <a:schemeClr val="tx2"/>
                </a:solidFill>
                <a:effectLst/>
                <a:latin typeface="Calibri"/>
                <a:ea typeface="ＭＳ 明朝"/>
                <a:cs typeface="Times New Roman"/>
              </a:rPr>
              <a:t>	</a:t>
            </a:r>
            <a:r>
              <a:rPr lang="en-US" sz="1400" i="1" dirty="0">
                <a:latin typeface="Calibri"/>
                <a:ea typeface="ＭＳ 明朝"/>
                <a:cs typeface="Times New Roman"/>
              </a:rPr>
              <a:t>Jennifer Sutton, MS</a:t>
            </a:r>
          </a:p>
        </p:txBody>
      </p:sp>
      <p:cxnSp>
        <p:nvCxnSpPr>
          <p:cNvPr id="12" name="Elbow Connector 11">
            <a:extLst>
              <a:ext uri="{C183D7F6-B498-43B3-948B-1728B52AA6E4}">
                <adec:decorative xmlns:adec="http://schemas.microsoft.com/office/drawing/2017/decorative" val="1"/>
              </a:ext>
            </a:extLst>
          </p:cNvPr>
          <p:cNvCxnSpPr>
            <a:cxnSpLocks/>
          </p:cNvCxnSpPr>
          <p:nvPr/>
        </p:nvCxnSpPr>
        <p:spPr>
          <a:xfrm rot="16200000" flipH="1">
            <a:off x="4424680" y="2305606"/>
            <a:ext cx="830580" cy="702310"/>
          </a:xfrm>
          <a:prstGeom prst="bentConnector3">
            <a:avLst/>
          </a:prstGeom>
          <a:ln w="635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C183D7F6-B498-43B3-948B-1728B52AA6E4}">
                <adec:decorative xmlns:adec="http://schemas.microsoft.com/office/drawing/2017/decorative" val="1"/>
              </a:ext>
            </a:extLst>
          </p:cNvPr>
          <p:cNvCxnSpPr>
            <a:cxnSpLocks/>
          </p:cNvCxnSpPr>
          <p:nvPr/>
        </p:nvCxnSpPr>
        <p:spPr>
          <a:xfrm rot="5400000">
            <a:off x="3697605" y="2284038"/>
            <a:ext cx="831215" cy="757555"/>
          </a:xfrm>
          <a:prstGeom prst="bentConnector3">
            <a:avLst/>
          </a:prstGeom>
          <a:ln w="635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30249" y="5377199"/>
            <a:ext cx="7845339" cy="646331"/>
          </a:xfrm>
          <a:prstGeom prst="rect">
            <a:avLst/>
          </a:prstGeom>
        </p:spPr>
        <p:txBody>
          <a:bodyPr wrap="square">
            <a:spAutoFit/>
          </a:bodyPr>
          <a:lstStyle/>
          <a:p>
            <a:r>
              <a:rPr lang="en-US" sz="1200" u="sng" dirty="0">
                <a:hlinkClick r:id="rId2"/>
              </a:rPr>
              <a:t>http://acd.od.nih.gov/Biomedical_research_wgreport.pdf</a:t>
            </a:r>
            <a:r>
              <a:rPr lang="en-US" sz="1200" u="sng" dirty="0"/>
              <a:t>  </a:t>
            </a:r>
            <a:r>
              <a:rPr lang="en-US" sz="1200" dirty="0"/>
              <a:t>‘NIH should create a permanent unit in the Office of the Director that works with the extramural research community, the NSF and the NIH ICs to coordinate data collection activities and provide ongoing analysis of the workforce and evaluation of NIH policies so that they better align with the workforce needs’.</a:t>
            </a:r>
          </a:p>
        </p:txBody>
      </p:sp>
      <p:sp>
        <p:nvSpPr>
          <p:cNvPr id="2" name="Rectangle 1"/>
          <p:cNvSpPr/>
          <p:nvPr/>
        </p:nvSpPr>
        <p:spPr>
          <a:xfrm>
            <a:off x="88900" y="1422345"/>
            <a:ext cx="2946400" cy="1169551"/>
          </a:xfrm>
          <a:prstGeom prst="rect">
            <a:avLst/>
          </a:prstGeom>
        </p:spPr>
        <p:txBody>
          <a:bodyPr wrap="square">
            <a:spAutoFit/>
          </a:bodyPr>
          <a:lstStyle/>
          <a:p>
            <a:pPr algn="ctr"/>
            <a:r>
              <a:rPr lang="en-US" sz="1400" dirty="0"/>
              <a:t>Develop, maintain, enhance &amp; assess NIH policies &amp; programs that support innovative research training, career development &amp; diversity of the biomedical research workforce</a:t>
            </a:r>
          </a:p>
        </p:txBody>
      </p:sp>
      <p:sp>
        <p:nvSpPr>
          <p:cNvPr id="4" name="Rectangle 3"/>
          <p:cNvSpPr/>
          <p:nvPr/>
        </p:nvSpPr>
        <p:spPr>
          <a:xfrm>
            <a:off x="5969000" y="1519480"/>
            <a:ext cx="3098800" cy="1169551"/>
          </a:xfrm>
          <a:prstGeom prst="rect">
            <a:avLst/>
          </a:prstGeom>
        </p:spPr>
        <p:txBody>
          <a:bodyPr wrap="square">
            <a:spAutoFit/>
          </a:bodyPr>
          <a:lstStyle/>
          <a:p>
            <a:pPr algn="ctr"/>
            <a:r>
              <a:rPr lang="en-US" sz="1400" dirty="0">
                <a:solidFill>
                  <a:schemeClr val="tx1">
                    <a:lumMod val="95000"/>
                    <a:lumOff val="5000"/>
                  </a:schemeClr>
                </a:solidFill>
                <a:latin typeface="Calibri" panose="020F0502020204030204" pitchFamily="34" charset="0"/>
              </a:rPr>
              <a:t>Research and evaluations related to biomedical &amp; clinician scientist research workforce &amp; relevant training, career development, early &amp; established investigators</a:t>
            </a:r>
          </a:p>
        </p:txBody>
      </p:sp>
      <p:sp>
        <p:nvSpPr>
          <p:cNvPr id="15" name="Text Box 25">
            <a:extLst>
              <a:ext uri="{FF2B5EF4-FFF2-40B4-BE49-F238E27FC236}">
                <a16:creationId xmlns:a16="http://schemas.microsoft.com/office/drawing/2014/main" id="{305905D5-138A-F74B-B3AE-C995BABBA837}"/>
              </a:ext>
            </a:extLst>
          </p:cNvPr>
          <p:cNvSpPr txBox="1">
            <a:spLocks noChangeArrowheads="1"/>
          </p:cNvSpPr>
          <p:nvPr/>
        </p:nvSpPr>
        <p:spPr bwMode="auto">
          <a:xfrm>
            <a:off x="4675788" y="3073700"/>
            <a:ext cx="4161790" cy="1818471"/>
          </a:xfrm>
          <a:prstGeom prst="roundRect">
            <a:avLst>
              <a:gd name="adj" fmla="val 8245"/>
            </a:avLst>
          </a:prstGeom>
          <a:solidFill>
            <a:schemeClr val="bg1">
              <a:lumMod val="85000"/>
            </a:schemeClr>
          </a:solidFill>
          <a:ln w="38100">
            <a:noFill/>
            <a:miter lim="800000"/>
            <a:headEnd/>
            <a:tailEnd/>
          </a:ln>
          <a:effectLst/>
        </p:spPr>
        <p:txBody>
          <a:bodyPr rot="0" vert="horz" wrap="square" lIns="91440" tIns="45720" rIns="91440" bIns="45720" anchor="t" anchorCtr="0" upright="1">
            <a:noAutofit/>
          </a:bodyPr>
          <a:lstStyle/>
          <a:p>
            <a:pPr marL="285750" marR="0" lvl="0" indent="-285750">
              <a:spcBef>
                <a:spcPts val="0"/>
              </a:spcBef>
              <a:spcAft>
                <a:spcPts val="600"/>
              </a:spcAft>
              <a:buFont typeface="Arial" panose="020B0604020202020204" pitchFamily="34" charset="0"/>
              <a:buChar char="•"/>
            </a:pPr>
            <a:r>
              <a:rPr lang="en-US" sz="1400" dirty="0">
                <a:solidFill>
                  <a:schemeClr val="tx2"/>
                </a:solidFill>
                <a:effectLst/>
                <a:latin typeface="Calibri"/>
                <a:ea typeface="ＭＳ 明朝"/>
                <a:cs typeface="Times New Roman"/>
              </a:rPr>
              <a:t>Policy Analyst</a:t>
            </a:r>
            <a:br>
              <a:rPr lang="en-US" sz="1400" dirty="0">
                <a:solidFill>
                  <a:schemeClr val="tx2"/>
                </a:solidFill>
                <a:effectLst/>
                <a:latin typeface="Calibri"/>
                <a:ea typeface="ＭＳ 明朝"/>
                <a:cs typeface="Times New Roman"/>
              </a:rPr>
            </a:br>
            <a:r>
              <a:rPr lang="en-US" sz="1400" dirty="0">
                <a:solidFill>
                  <a:schemeClr val="tx2"/>
                </a:solidFill>
                <a:effectLst/>
                <a:latin typeface="Calibri"/>
                <a:ea typeface="ＭＳ 明朝"/>
                <a:cs typeface="Times New Roman"/>
              </a:rPr>
              <a:t>	 </a:t>
            </a:r>
            <a:r>
              <a:rPr lang="en-US" sz="1400" i="1" dirty="0" err="1">
                <a:effectLst/>
                <a:latin typeface="Calibri"/>
                <a:ea typeface="ＭＳ 明朝"/>
                <a:cs typeface="Times New Roman"/>
              </a:rPr>
              <a:t>Pritty</a:t>
            </a:r>
            <a:r>
              <a:rPr lang="en-US" sz="1400" i="1" dirty="0">
                <a:effectLst/>
                <a:latin typeface="Calibri"/>
                <a:ea typeface="ＭＳ 明朝"/>
                <a:cs typeface="Times New Roman"/>
              </a:rPr>
              <a:t> Joshi PhD</a:t>
            </a:r>
          </a:p>
          <a:p>
            <a:pPr marL="285750" indent="-285750">
              <a:spcBef>
                <a:spcPts val="0"/>
              </a:spcBef>
              <a:spcAft>
                <a:spcPts val="600"/>
              </a:spcAft>
              <a:buFont typeface="Arial" panose="020B0604020202020204" pitchFamily="34" charset="0"/>
              <a:buChar char="•"/>
            </a:pPr>
            <a:r>
              <a:rPr lang="en-US" sz="1400" dirty="0">
                <a:solidFill>
                  <a:schemeClr val="tx2"/>
                </a:solidFill>
                <a:effectLst/>
                <a:latin typeface="Calibri"/>
                <a:ea typeface="ＭＳ 明朝"/>
                <a:cs typeface="Times New Roman"/>
              </a:rPr>
              <a:t>Director, Division of Loan Repayment</a:t>
            </a:r>
            <a:br>
              <a:rPr lang="en-US" sz="1400" dirty="0">
                <a:solidFill>
                  <a:schemeClr val="tx2"/>
                </a:solidFill>
                <a:effectLst/>
                <a:latin typeface="Calibri"/>
                <a:ea typeface="ＭＳ 明朝"/>
                <a:cs typeface="Times New Roman"/>
              </a:rPr>
            </a:br>
            <a:r>
              <a:rPr lang="en-US" sz="1400" dirty="0">
                <a:solidFill>
                  <a:schemeClr val="tx2"/>
                </a:solidFill>
                <a:effectLst/>
                <a:latin typeface="Calibri"/>
                <a:ea typeface="ＭＳ 明朝"/>
                <a:cs typeface="Times New Roman"/>
              </a:rPr>
              <a:t>	</a:t>
            </a:r>
            <a:r>
              <a:rPr lang="en-US" sz="1400" i="1" dirty="0">
                <a:latin typeface="Calibri"/>
                <a:ea typeface="ＭＳ 明朝"/>
                <a:cs typeface="Times New Roman"/>
              </a:rPr>
              <a:t>Ericka Boone PhD</a:t>
            </a:r>
            <a:endParaRPr lang="en-US" sz="1400" dirty="0">
              <a:effectLst/>
              <a:latin typeface="Calibri"/>
              <a:ea typeface="ＭＳ 明朝"/>
              <a:cs typeface="Times New Roman"/>
            </a:endParaRPr>
          </a:p>
          <a:p>
            <a:pPr marL="285750" indent="-285750">
              <a:spcBef>
                <a:spcPts val="0"/>
              </a:spcBef>
              <a:spcAft>
                <a:spcPts val="600"/>
              </a:spcAft>
              <a:buFont typeface="Arial" panose="020B0604020202020204" pitchFamily="34" charset="0"/>
              <a:buChar char="•"/>
            </a:pPr>
            <a:r>
              <a:rPr lang="en-US" sz="1400" dirty="0">
                <a:solidFill>
                  <a:schemeClr val="tx2"/>
                </a:solidFill>
                <a:effectLst/>
                <a:latin typeface="Calibri"/>
                <a:ea typeface="ＭＳ 明朝"/>
                <a:cs typeface="Times New Roman"/>
              </a:rPr>
              <a:t>Executive Assistant &amp; Travel Coordinator</a:t>
            </a:r>
            <a:br>
              <a:rPr lang="en-US" sz="1400" dirty="0">
                <a:solidFill>
                  <a:schemeClr val="tx2"/>
                </a:solidFill>
                <a:effectLst/>
                <a:latin typeface="Calibri"/>
                <a:ea typeface="ＭＳ 明朝"/>
                <a:cs typeface="Times New Roman"/>
              </a:rPr>
            </a:br>
            <a:r>
              <a:rPr lang="en-US" sz="1400" dirty="0">
                <a:solidFill>
                  <a:schemeClr val="tx2"/>
                </a:solidFill>
                <a:effectLst/>
                <a:latin typeface="Calibri"/>
                <a:ea typeface="ＭＳ 明朝"/>
                <a:cs typeface="Times New Roman"/>
              </a:rPr>
              <a:t>	</a:t>
            </a:r>
            <a:r>
              <a:rPr lang="en-US" sz="1400" i="1" dirty="0">
                <a:latin typeface="Calibri"/>
                <a:ea typeface="ＭＳ 明朝"/>
                <a:cs typeface="Times New Roman"/>
              </a:rPr>
              <a:t>Tracy Dowtin</a:t>
            </a:r>
          </a:p>
        </p:txBody>
      </p:sp>
    </p:spTree>
    <p:extLst>
      <p:ext uri="{BB962C8B-B14F-4D97-AF65-F5344CB8AC3E}">
        <p14:creationId xmlns:p14="http://schemas.microsoft.com/office/powerpoint/2010/main" val="2890216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848" y="404011"/>
            <a:ext cx="8600303" cy="895546"/>
          </a:xfrm>
        </p:spPr>
        <p:txBody>
          <a:bodyPr>
            <a:noAutofit/>
          </a:bodyPr>
          <a:lstStyle/>
          <a:p>
            <a:r>
              <a:rPr lang="en-US" sz="3000" dirty="0">
                <a:solidFill>
                  <a:schemeClr val="tx2">
                    <a:lumMod val="60000"/>
                    <a:lumOff val="40000"/>
                  </a:schemeClr>
                </a:solidFill>
              </a:rPr>
              <a:t>Application Requirements for Diversity Supplements </a:t>
            </a:r>
          </a:p>
        </p:txBody>
      </p:sp>
      <p:sp>
        <p:nvSpPr>
          <p:cNvPr id="3" name="Content Placeholder 2"/>
          <p:cNvSpPr>
            <a:spLocks noGrp="1"/>
          </p:cNvSpPr>
          <p:nvPr>
            <p:ph idx="1"/>
          </p:nvPr>
        </p:nvSpPr>
        <p:spPr>
          <a:xfrm>
            <a:off x="457200" y="1490778"/>
            <a:ext cx="8229600" cy="4515438"/>
          </a:xfrm>
        </p:spPr>
        <p:txBody>
          <a:bodyPr>
            <a:normAutofit fontScale="77500" lnSpcReduction="20000"/>
          </a:bodyPr>
          <a:lstStyle/>
          <a:p>
            <a:r>
              <a:rPr lang="en-US" b="1" dirty="0"/>
              <a:t>Proposed research experience plan </a:t>
            </a:r>
            <a:r>
              <a:rPr lang="en-US" dirty="0"/>
              <a:t>for the candidate must contribute to the (broad) goals of the funded project</a:t>
            </a:r>
          </a:p>
          <a:p>
            <a:pPr lvl="1"/>
            <a:r>
              <a:rPr lang="en-US" dirty="0"/>
              <a:t>Research Abstract of funded project, research experience, plans for interaction with others in the grant/research area, mentor commitment</a:t>
            </a:r>
          </a:p>
          <a:p>
            <a:r>
              <a:rPr lang="en-US" b="1" dirty="0"/>
              <a:t>Plans for future career development </a:t>
            </a:r>
          </a:p>
          <a:p>
            <a:r>
              <a:rPr lang="en-US" b="1" dirty="0"/>
              <a:t>Candidate bio-sketch</a:t>
            </a:r>
          </a:p>
          <a:p>
            <a:pPr lvl="1"/>
            <a:r>
              <a:rPr lang="en-US" dirty="0"/>
              <a:t>Highlight evidence of research interest or achievement, any current funding, personal statement</a:t>
            </a:r>
          </a:p>
          <a:p>
            <a:r>
              <a:rPr lang="en-US" b="1" dirty="0"/>
              <a:t>Candidate eligibility statement </a:t>
            </a:r>
            <a:r>
              <a:rPr lang="en-US" dirty="0"/>
              <a:t>(citizenship/permanent resident, identify under-represented group), signed by PI and institutional official</a:t>
            </a:r>
          </a:p>
        </p:txBody>
      </p:sp>
      <p:sp>
        <p:nvSpPr>
          <p:cNvPr id="4" name="Slide Number Placeholder 3"/>
          <p:cNvSpPr>
            <a:spLocks noGrp="1"/>
          </p:cNvSpPr>
          <p:nvPr>
            <p:ph type="sldNum" sz="quarter" idx="12"/>
          </p:nvPr>
        </p:nvSpPr>
        <p:spPr>
          <a:xfrm>
            <a:off x="8316686" y="6356350"/>
            <a:ext cx="370114" cy="365125"/>
          </a:xfrm>
        </p:spPr>
        <p:txBody>
          <a:bodyPr/>
          <a:lstStyle/>
          <a:p>
            <a:fld id="{776EDAD4-FA90-AE44-8FFA-33762B3E9EDD}"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999274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57297"/>
            <a:ext cx="8229600" cy="1143000"/>
          </a:xfrm>
        </p:spPr>
        <p:txBody>
          <a:bodyPr>
            <a:normAutofit/>
          </a:bodyPr>
          <a:lstStyle/>
          <a:p>
            <a:r>
              <a:rPr lang="en-US" sz="3200" dirty="0">
                <a:solidFill>
                  <a:schemeClr val="tx2">
                    <a:lumMod val="60000"/>
                    <a:lumOff val="40000"/>
                  </a:schemeClr>
                </a:solidFill>
              </a:rPr>
              <a:t>New FY18 Diversity Supplement Applications, Awards, and Success Rate by Career Level</a:t>
            </a:r>
          </a:p>
        </p:txBody>
      </p:sp>
      <p:sp>
        <p:nvSpPr>
          <p:cNvPr id="6" name="Slide Number Placeholder 5"/>
          <p:cNvSpPr>
            <a:spLocks noGrp="1"/>
          </p:cNvSpPr>
          <p:nvPr>
            <p:ph type="sldNum" sz="quarter" idx="12"/>
          </p:nvPr>
        </p:nvSpPr>
        <p:spPr>
          <a:xfrm>
            <a:off x="6457950" y="6356351"/>
            <a:ext cx="2057400" cy="365125"/>
          </a:xfrm>
        </p:spPr>
        <p:txBody>
          <a:bodyPr/>
          <a:lstStyle/>
          <a:p>
            <a:fld id="{5305EEDC-BE07-4E63-9027-81243F305797}" type="slidenum">
              <a:rPr lang="en-US" smtClean="0">
                <a:solidFill>
                  <a:prstClr val="black"/>
                </a:solidFill>
              </a:rPr>
              <a:pPr/>
              <a:t>31</a:t>
            </a:fld>
            <a:endParaRPr lang="en-US">
              <a:solidFill>
                <a:prstClr val="black"/>
              </a:solidFill>
            </a:endParaRPr>
          </a:p>
        </p:txBody>
      </p:sp>
      <p:graphicFrame>
        <p:nvGraphicFramePr>
          <p:cNvPr id="10" name="Content Placeholder 9" descr="Success rates for diversity supplement applications by career level - Investigator 65%, Postdoc 67%, Predoc 72%, 65%, Postbacc 69%, College 38%, High School 100%">
            <a:extLst>
              <a:ext uri="{FF2B5EF4-FFF2-40B4-BE49-F238E27FC236}">
                <a16:creationId xmlns:a16="http://schemas.microsoft.com/office/drawing/2014/main" id="{00000000-0008-0000-0700-000003000000}"/>
              </a:ext>
            </a:extLst>
          </p:cNvPr>
          <p:cNvGraphicFramePr>
            <a:graphicFrameLocks noGrp="1"/>
          </p:cNvGraphicFramePr>
          <p:nvPr>
            <p:ph sz="half" idx="1"/>
            <p:extLst>
              <p:ext uri="{D42A27DB-BD31-4B8C-83A1-F6EECF244321}">
                <p14:modId xmlns:p14="http://schemas.microsoft.com/office/powerpoint/2010/main" val="1909300794"/>
              </p:ext>
            </p:extLst>
          </p:nvPr>
        </p:nvGraphicFramePr>
        <p:xfrm>
          <a:off x="628650" y="1836132"/>
          <a:ext cx="3102945"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13" descr="chart of applications vs awards">
            <a:extLst>
              <a:ext uri="{FF2B5EF4-FFF2-40B4-BE49-F238E27FC236}">
                <a16:creationId xmlns:a16="http://schemas.microsoft.com/office/drawing/2014/main" id="{00000000-0008-0000-0700-000002000000}"/>
              </a:ext>
            </a:extLst>
          </p:cNvPr>
          <p:cNvGraphicFramePr>
            <a:graphicFrameLocks noGrp="1"/>
          </p:cNvGraphicFramePr>
          <p:nvPr>
            <p:ph sz="half" idx="2"/>
            <p:extLst>
              <p:ext uri="{D42A27DB-BD31-4B8C-83A1-F6EECF244321}">
                <p14:modId xmlns:p14="http://schemas.microsoft.com/office/powerpoint/2010/main" val="722142986"/>
              </p:ext>
            </p:extLst>
          </p:nvPr>
        </p:nvGraphicFramePr>
        <p:xfrm>
          <a:off x="3657600" y="1836132"/>
          <a:ext cx="4857750"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
            <a:extLst>
              <a:ext uri="{FF2B5EF4-FFF2-40B4-BE49-F238E27FC236}">
                <a16:creationId xmlns:a16="http://schemas.microsoft.com/office/drawing/2014/main" id="{F274D5AA-7D82-4740-BE7A-3DD2FC091635}"/>
              </a:ext>
            </a:extLst>
          </p:cNvPr>
          <p:cNvSpPr txBox="1"/>
          <p:nvPr/>
        </p:nvSpPr>
        <p:spPr>
          <a:xfrm>
            <a:off x="3731595" y="5636197"/>
            <a:ext cx="2402732" cy="258457"/>
          </a:xfrm>
          <a:prstGeom prst="rect">
            <a:avLst/>
          </a:prstGeom>
          <a:solidFill>
            <a:schemeClr val="bg1"/>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50" dirty="0">
                <a:solidFill>
                  <a:prstClr val="black"/>
                </a:solidFill>
              </a:rPr>
              <a:t>Application and award data withheld</a:t>
            </a:r>
          </a:p>
        </p:txBody>
      </p:sp>
    </p:spTree>
    <p:extLst>
      <p:ext uri="{BB962C8B-B14F-4D97-AF65-F5344CB8AC3E}">
        <p14:creationId xmlns:p14="http://schemas.microsoft.com/office/powerpoint/2010/main" val="1684544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solidFill>
                  <a:schemeClr val="tx2">
                    <a:lumMod val="60000"/>
                    <a:lumOff val="40000"/>
                  </a:schemeClr>
                </a:solidFill>
              </a:rPr>
              <a:t>FY18 Diversity Supplement Awards (New and Continuing) by Career Level</a:t>
            </a:r>
          </a:p>
        </p:txBody>
      </p:sp>
      <p:sp>
        <p:nvSpPr>
          <p:cNvPr id="7" name="Text Placeholder 6"/>
          <p:cNvSpPr>
            <a:spLocks noGrp="1"/>
          </p:cNvSpPr>
          <p:nvPr>
            <p:ph type="body" idx="1"/>
          </p:nvPr>
        </p:nvSpPr>
        <p:spPr>
          <a:xfrm>
            <a:off x="629841" y="1797895"/>
            <a:ext cx="3868340" cy="371373"/>
          </a:xfrm>
        </p:spPr>
        <p:txBody>
          <a:bodyPr>
            <a:noAutofit/>
          </a:bodyPr>
          <a:lstStyle/>
          <a:p>
            <a:r>
              <a:rPr lang="en-US" sz="2000" b="0" dirty="0"/>
              <a:t>Number of All Awards</a:t>
            </a:r>
          </a:p>
        </p:txBody>
      </p:sp>
      <p:sp>
        <p:nvSpPr>
          <p:cNvPr id="9" name="Text Placeholder 8"/>
          <p:cNvSpPr>
            <a:spLocks noGrp="1"/>
          </p:cNvSpPr>
          <p:nvPr>
            <p:ph type="body" sz="quarter" idx="3"/>
          </p:nvPr>
        </p:nvSpPr>
        <p:spPr>
          <a:xfrm>
            <a:off x="4995027" y="1733653"/>
            <a:ext cx="3887391" cy="371373"/>
          </a:xfrm>
        </p:spPr>
        <p:txBody>
          <a:bodyPr>
            <a:noAutofit/>
          </a:bodyPr>
          <a:lstStyle/>
          <a:p>
            <a:r>
              <a:rPr lang="en-US" sz="2000" b="0" dirty="0"/>
              <a:t>Funding for All Awards</a:t>
            </a:r>
          </a:p>
        </p:txBody>
      </p:sp>
      <p:graphicFrame>
        <p:nvGraphicFramePr>
          <p:cNvPr id="15" name="Content Placeholder 14" descr="pie chart of funding for all awards - predoc $34,023,004,&#10;postdoc $31,141,646,&#10;investigator $18,392,467,&#10;college $1,665,945,&#10;postbac $5,836,020,&#10;postMS $1,473,878&#10;">
            <a:extLst>
              <a:ext uri="{FF2B5EF4-FFF2-40B4-BE49-F238E27FC236}">
                <a16:creationId xmlns:a16="http://schemas.microsoft.com/office/drawing/2014/main" id="{E17F8EBB-EB2E-4BB7-A6F4-AEA4B3635AC6}"/>
              </a:ext>
            </a:extLst>
          </p:cNvPr>
          <p:cNvGraphicFramePr>
            <a:graphicFrameLocks noGrp="1"/>
          </p:cNvGraphicFramePr>
          <p:nvPr>
            <p:ph sz="quarter" idx="4"/>
            <p:extLst>
              <p:ext uri="{D42A27DB-BD31-4B8C-83A1-F6EECF244321}">
                <p14:modId xmlns:p14="http://schemas.microsoft.com/office/powerpoint/2010/main" val="1155358411"/>
              </p:ext>
            </p:extLst>
          </p:nvPr>
        </p:nvGraphicFramePr>
        <p:xfrm>
          <a:off x="4625974" y="2505075"/>
          <a:ext cx="3887788" cy="3684588"/>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fld id="{5305EEDC-BE07-4E63-9027-81243F305797}" type="slidenum">
              <a:rPr lang="en-US" smtClean="0">
                <a:solidFill>
                  <a:prstClr val="black"/>
                </a:solidFill>
              </a:rPr>
              <a:pPr/>
              <a:t>32</a:t>
            </a:fld>
            <a:endParaRPr lang="en-US" dirty="0">
              <a:solidFill>
                <a:prstClr val="black"/>
              </a:solidFill>
            </a:endParaRPr>
          </a:p>
        </p:txBody>
      </p:sp>
      <p:sp>
        <p:nvSpPr>
          <p:cNvPr id="8" name="TextBox 7"/>
          <p:cNvSpPr txBox="1"/>
          <p:nvPr/>
        </p:nvSpPr>
        <p:spPr>
          <a:xfrm>
            <a:off x="827439" y="6408108"/>
            <a:ext cx="1736373" cy="261610"/>
          </a:xfrm>
          <a:prstGeom prst="rect">
            <a:avLst/>
          </a:prstGeom>
          <a:noFill/>
        </p:spPr>
        <p:txBody>
          <a:bodyPr wrap="none" rtlCol="0">
            <a:spAutoFit/>
          </a:bodyPr>
          <a:lstStyle/>
          <a:p>
            <a:r>
              <a:rPr lang="en-US" sz="1100" i="1" dirty="0">
                <a:solidFill>
                  <a:prstClr val="black"/>
                </a:solidFill>
              </a:rPr>
              <a:t>*High school data withheld</a:t>
            </a:r>
          </a:p>
        </p:txBody>
      </p:sp>
      <p:graphicFrame>
        <p:nvGraphicFramePr>
          <p:cNvPr id="16" name="Content Placeholder 15" descr="pie chart of number of all awards - predoc 591,&#10;postdoc 325,&#10;investigator 142,&#10;college 100,&#10;postbac 104,&#10;postMS 24">
            <a:extLst>
              <a:ext uri="{FF2B5EF4-FFF2-40B4-BE49-F238E27FC236}">
                <a16:creationId xmlns:a16="http://schemas.microsoft.com/office/drawing/2014/main" id="{00000000-0008-0000-0900-000002000000}"/>
              </a:ext>
            </a:extLst>
          </p:cNvPr>
          <p:cNvGraphicFramePr>
            <a:graphicFrameLocks noGrp="1"/>
          </p:cNvGraphicFramePr>
          <p:nvPr>
            <p:ph sz="half" idx="2"/>
            <p:extLst>
              <p:ext uri="{D42A27DB-BD31-4B8C-83A1-F6EECF244321}">
                <p14:modId xmlns:p14="http://schemas.microsoft.com/office/powerpoint/2010/main" val="1181362380"/>
              </p:ext>
            </p:extLst>
          </p:nvPr>
        </p:nvGraphicFramePr>
        <p:xfrm>
          <a:off x="261582" y="2065315"/>
          <a:ext cx="3868737" cy="36845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descr="pie chart of funding for all awards - predoc $34,023,004,&#10;postdoc $31,141,646,&#10;investigator $18,392,467,&#10;college $1,665,945,&#10;postbac $5,836,020,&#10;postMS $1,473,878&#10;">
            <a:extLst>
              <a:ext uri="{FF2B5EF4-FFF2-40B4-BE49-F238E27FC236}">
                <a16:creationId xmlns:a16="http://schemas.microsoft.com/office/drawing/2014/main" id="{59A4B80D-2C03-4102-AF3B-313CFF1F99D8}"/>
              </a:ext>
            </a:extLst>
          </p:cNvPr>
          <p:cNvGraphicFramePr>
            <a:graphicFrameLocks/>
          </p:cNvGraphicFramePr>
          <p:nvPr>
            <p:extLst>
              <p:ext uri="{D42A27DB-BD31-4B8C-83A1-F6EECF244321}">
                <p14:modId xmlns:p14="http://schemas.microsoft.com/office/powerpoint/2010/main" val="3145982063"/>
              </p:ext>
            </p:extLst>
          </p:nvPr>
        </p:nvGraphicFramePr>
        <p:xfrm>
          <a:off x="4498181" y="2284769"/>
          <a:ext cx="3998514" cy="36845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1257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76EDAD4-FA90-AE44-8FFA-33762B3E9EDD}" type="slidenum">
              <a:rPr lang="en-US" smtClean="0"/>
              <a:t>33</a:t>
            </a:fld>
            <a:endParaRPr lang="en-US"/>
          </a:p>
        </p:txBody>
      </p:sp>
      <p:sp>
        <p:nvSpPr>
          <p:cNvPr id="4" name="Title 3">
            <a:extLst>
              <a:ext uri="{FF2B5EF4-FFF2-40B4-BE49-F238E27FC236}">
                <a16:creationId xmlns:a16="http://schemas.microsoft.com/office/drawing/2014/main" id="{7E318597-CB43-4532-8EA2-D7CA687B7792}"/>
              </a:ext>
            </a:extLst>
          </p:cNvPr>
          <p:cNvSpPr>
            <a:spLocks noGrp="1"/>
          </p:cNvSpPr>
          <p:nvPr>
            <p:ph type="ctrTitle"/>
          </p:nvPr>
        </p:nvSpPr>
        <p:spPr>
          <a:xfrm>
            <a:off x="685800" y="4176261"/>
            <a:ext cx="7772400" cy="1051610"/>
          </a:xfrm>
        </p:spPr>
        <p:txBody>
          <a:bodyPr>
            <a:normAutofit fontScale="90000"/>
          </a:bodyPr>
          <a:lstStyle/>
          <a:p>
            <a:r>
              <a:rPr lang="en-US" dirty="0"/>
              <a:t>What Resources are Available Regarding</a:t>
            </a:r>
            <a:r>
              <a:rPr lang="en-US" baseline="0" dirty="0"/>
              <a:t> Women?</a:t>
            </a:r>
            <a:endParaRPr lang="en-US" dirty="0"/>
          </a:p>
        </p:txBody>
      </p:sp>
    </p:spTree>
    <p:extLst>
      <p:ext uri="{BB962C8B-B14F-4D97-AF65-F5344CB8AC3E}">
        <p14:creationId xmlns:p14="http://schemas.microsoft.com/office/powerpoint/2010/main" val="1916469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494"/>
            <a:ext cx="8229600" cy="856526"/>
          </a:xfrm>
        </p:spPr>
        <p:txBody>
          <a:bodyPr>
            <a:normAutofit/>
          </a:bodyPr>
          <a:lstStyle/>
          <a:p>
            <a:r>
              <a:rPr lang="en-US" sz="3600" dirty="0">
                <a:solidFill>
                  <a:schemeClr val="tx2">
                    <a:lumMod val="60000"/>
                    <a:lumOff val="40000"/>
                  </a:schemeClr>
                </a:solidFill>
              </a:rPr>
              <a:t>Women in Biomedical Careers</a:t>
            </a:r>
          </a:p>
        </p:txBody>
      </p:sp>
      <p:sp>
        <p:nvSpPr>
          <p:cNvPr id="3" name="Content Placeholder 2"/>
          <p:cNvSpPr>
            <a:spLocks noGrp="1"/>
          </p:cNvSpPr>
          <p:nvPr>
            <p:ph idx="1"/>
          </p:nvPr>
        </p:nvSpPr>
        <p:spPr>
          <a:xfrm>
            <a:off x="457200" y="1088020"/>
            <a:ext cx="8229600" cy="4613752"/>
          </a:xfrm>
        </p:spPr>
        <p:txBody>
          <a:bodyPr>
            <a:normAutofit fontScale="55000" lnSpcReduction="20000"/>
          </a:bodyPr>
          <a:lstStyle/>
          <a:p>
            <a:r>
              <a:rPr lang="en-US" b="1" dirty="0"/>
              <a:t>Building Interdisciplinary Research Careers in Women’s Health (BIRCWH) </a:t>
            </a:r>
            <a:r>
              <a:rPr lang="en-US" dirty="0">
                <a:hlinkClick r:id="rId2"/>
              </a:rPr>
              <a:t>https://orwh.od.nih.gov/career/mentored/bircwh/</a:t>
            </a:r>
            <a:r>
              <a:rPr lang="en-US" dirty="0"/>
              <a:t> </a:t>
            </a:r>
          </a:p>
          <a:p>
            <a:pPr lvl="1"/>
            <a:r>
              <a:rPr lang="en-US" dirty="0"/>
              <a:t>Mentored career development program; connects BIRCWH Scholars (junior faculty) to senior faculty with shared research interests in women’s health and sex-differences research. </a:t>
            </a:r>
          </a:p>
          <a:p>
            <a:r>
              <a:rPr lang="en-US" b="1" dirty="0"/>
              <a:t>Extending Early Stage Investigator Eligibility </a:t>
            </a:r>
            <a:r>
              <a:rPr lang="en-US" dirty="0">
                <a:hlinkClick r:id="rId3"/>
              </a:rPr>
              <a:t>http://grants.nih.gov/grants/family_friendly.htm</a:t>
            </a:r>
            <a:endParaRPr lang="en-US" dirty="0"/>
          </a:p>
          <a:p>
            <a:pPr lvl="1"/>
            <a:r>
              <a:rPr lang="en-US" dirty="0"/>
              <a:t>Early stage investigators (ESI) who have experienced a lapse in their research or research training during the 10-year ESI period can request an extension of their ESI eligibility.</a:t>
            </a:r>
          </a:p>
          <a:p>
            <a:pPr lvl="1"/>
            <a:r>
              <a:rPr lang="en-US" dirty="0"/>
              <a:t>ESI who have experienced childbirth: </a:t>
            </a:r>
            <a:r>
              <a:rPr lang="en-US" dirty="0">
                <a:hlinkClick r:id="rId4"/>
              </a:rPr>
              <a:t>https://grants.nih.gov/grants/guide/notice-files/NOT-OD-18-235.html</a:t>
            </a:r>
            <a:endParaRPr lang="en-US" dirty="0"/>
          </a:p>
          <a:p>
            <a:r>
              <a:rPr lang="en-US" b="1" dirty="0"/>
              <a:t>Re-entry into Biomedical Research Careers </a:t>
            </a:r>
            <a:r>
              <a:rPr lang="en-US" dirty="0">
                <a:hlinkClick r:id="rId5"/>
              </a:rPr>
              <a:t>https://orwh.od.nih.gov/career/mentored/re-entry/</a:t>
            </a:r>
            <a:endParaRPr lang="en-US" dirty="0"/>
          </a:p>
          <a:p>
            <a:pPr lvl="1"/>
            <a:r>
              <a:rPr lang="en-US" dirty="0"/>
              <a:t>Supplements to existing NIH research grants to support full- or part-time research by women or men returning to the scientific workforce</a:t>
            </a:r>
          </a:p>
          <a:p>
            <a:r>
              <a:rPr lang="en-US" b="1" dirty="0"/>
              <a:t>Primary Caregiver Technical Assistance Supplements </a:t>
            </a:r>
            <a:r>
              <a:rPr lang="en-US" u="sng" dirty="0">
                <a:hlinkClick r:id="rId6"/>
              </a:rPr>
              <a:t>Primary Caregiver Technical Assistance Supplements</a:t>
            </a:r>
            <a:endParaRPr lang="en-US" dirty="0"/>
          </a:p>
          <a:p>
            <a:pPr lvl="1"/>
            <a:r>
              <a:rPr lang="en-US" dirty="0"/>
              <a:t>Supplements to existing NIAID grants to support postdoctoral research scientists taking care of a child or sick family member. Additional funds for NIAID grantees to hire a mid-to-senior level technician to fill in when the caregiver (female or male) needs to be away from the lab.</a:t>
            </a:r>
          </a:p>
        </p:txBody>
      </p:sp>
      <p:sp>
        <p:nvSpPr>
          <p:cNvPr id="4" name="Slide Number Placeholder 3"/>
          <p:cNvSpPr>
            <a:spLocks noGrp="1"/>
          </p:cNvSpPr>
          <p:nvPr>
            <p:ph type="sldNum" sz="quarter" idx="12"/>
          </p:nvPr>
        </p:nvSpPr>
        <p:spPr>
          <a:xfrm>
            <a:off x="8316686" y="6356350"/>
            <a:ext cx="370114" cy="365125"/>
          </a:xfrm>
        </p:spPr>
        <p:txBody>
          <a:bodyPr/>
          <a:lstStyle/>
          <a:p>
            <a:fld id="{776EDAD4-FA90-AE44-8FFA-33762B3E9EDD}" type="slidenum">
              <a:rPr lang="en-US" smtClean="0">
                <a:solidFill>
                  <a:prstClr val="black"/>
                </a:solidFill>
              </a:rPr>
              <a:pPr/>
              <a:t>34</a:t>
            </a:fld>
            <a:endParaRPr lang="en-US">
              <a:solidFill>
                <a:prstClr val="black"/>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3564" y="5347080"/>
            <a:ext cx="1924896" cy="1191832"/>
          </a:xfrm>
          <a:prstGeom prst="rect">
            <a:avLst/>
          </a:prstGeom>
        </p:spPr>
      </p:pic>
    </p:spTree>
    <p:extLst>
      <p:ext uri="{BB962C8B-B14F-4D97-AF65-F5344CB8AC3E}">
        <p14:creationId xmlns:p14="http://schemas.microsoft.com/office/powerpoint/2010/main" val="2816308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4697276"/>
            <a:ext cx="6400800" cy="574427"/>
          </a:xfrm>
        </p:spPr>
        <p:txBody>
          <a:bodyPr>
            <a:normAutofit fontScale="85000" lnSpcReduction="10000"/>
          </a:bodyPr>
          <a:lstStyle/>
          <a:p>
            <a:r>
              <a:rPr lang="en-US" dirty="0">
                <a:solidFill>
                  <a:schemeClr val="tx1"/>
                </a:solidFill>
              </a:rPr>
              <a:t>Other resources on the Diversity Website?</a:t>
            </a:r>
          </a:p>
        </p:txBody>
      </p:sp>
      <p:sp>
        <p:nvSpPr>
          <p:cNvPr id="3" name="Slide Number Placeholder 2"/>
          <p:cNvSpPr>
            <a:spLocks noGrp="1"/>
          </p:cNvSpPr>
          <p:nvPr>
            <p:ph type="sldNum" sz="quarter" idx="12"/>
          </p:nvPr>
        </p:nvSpPr>
        <p:spPr/>
        <p:txBody>
          <a:bodyPr/>
          <a:lstStyle/>
          <a:p>
            <a:fld id="{776EDAD4-FA90-AE44-8FFA-33762B3E9EDD}" type="slidenum">
              <a:rPr lang="en-US" smtClean="0"/>
              <a:t>35</a:t>
            </a:fld>
            <a:endParaRPr lang="en-US"/>
          </a:p>
        </p:txBody>
      </p:sp>
      <p:sp>
        <p:nvSpPr>
          <p:cNvPr id="4" name="Title 3"/>
          <p:cNvSpPr>
            <a:spLocks noGrp="1"/>
          </p:cNvSpPr>
          <p:nvPr>
            <p:ph type="ctrTitle"/>
          </p:nvPr>
        </p:nvSpPr>
        <p:spPr>
          <a:xfrm>
            <a:off x="486295" y="3429000"/>
            <a:ext cx="7772400" cy="1051610"/>
          </a:xfrm>
        </p:spPr>
        <p:txBody>
          <a:bodyPr/>
          <a:lstStyle/>
          <a:p>
            <a:r>
              <a:rPr lang="en-US" dirty="0">
                <a:solidFill>
                  <a:schemeClr val="tx2">
                    <a:lumMod val="60000"/>
                    <a:lumOff val="40000"/>
                  </a:schemeClr>
                </a:solidFill>
              </a:rPr>
              <a:t>Where do I find…</a:t>
            </a:r>
          </a:p>
        </p:txBody>
      </p:sp>
    </p:spTree>
    <p:extLst>
      <p:ext uri="{BB962C8B-B14F-4D97-AF65-F5344CB8AC3E}">
        <p14:creationId xmlns:p14="http://schemas.microsoft.com/office/powerpoint/2010/main" val="2663389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schemeClr val="tx2">
                    <a:lumMod val="60000"/>
                    <a:lumOff val="40000"/>
                  </a:schemeClr>
                </a:solidFill>
              </a:rPr>
              <a:t>Researchers from Nationally </a:t>
            </a:r>
            <a:br>
              <a:rPr lang="en-US" sz="3600" dirty="0">
                <a:solidFill>
                  <a:schemeClr val="tx2">
                    <a:lumMod val="60000"/>
                    <a:lumOff val="40000"/>
                  </a:schemeClr>
                </a:solidFill>
              </a:rPr>
            </a:br>
            <a:r>
              <a:rPr lang="en-US" sz="3600" dirty="0">
                <a:solidFill>
                  <a:schemeClr val="tx2">
                    <a:lumMod val="60000"/>
                    <a:lumOff val="40000"/>
                  </a:schemeClr>
                </a:solidFill>
              </a:rPr>
              <a:t>Underrepresented Backgrounds</a:t>
            </a:r>
            <a:br>
              <a:rPr lang="en-US" dirty="0">
                <a:solidFill>
                  <a:schemeClr val="tx2">
                    <a:lumMod val="60000"/>
                    <a:lumOff val="40000"/>
                  </a:schemeClr>
                </a:solidFill>
              </a:rPr>
            </a:br>
            <a:r>
              <a:rPr lang="en-US" sz="2000" dirty="0">
                <a:solidFill>
                  <a:schemeClr val="tx2">
                    <a:lumMod val="60000"/>
                    <a:lumOff val="40000"/>
                  </a:schemeClr>
                </a:solidFill>
                <a:hlinkClick r:id="rId2"/>
              </a:rPr>
              <a:t>https://extramural-diversity.nih.gov/biomedical-faces-of-science</a:t>
            </a:r>
            <a:endParaRPr lang="en-US" sz="2200"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pPr algn="r"/>
            <a:fld id="{776EDAD4-FA90-AE44-8FFA-33762B3E9EDD}" type="slidenum">
              <a:rPr lang="en-US" smtClean="0">
                <a:solidFill>
                  <a:prstClr val="black"/>
                </a:solidFill>
              </a:rPr>
              <a:pPr algn="r"/>
              <a:t>36</a:t>
            </a:fld>
            <a:endParaRPr lang="en-US" dirty="0">
              <a:solidFill>
                <a:prstClr val="black"/>
              </a:solidFill>
            </a:endParaRPr>
          </a:p>
        </p:txBody>
      </p:sp>
      <p:pic>
        <p:nvPicPr>
          <p:cNvPr id="7" name="Picture 6" descr="biomedical faces of science - Carmen Zorilla, M.D."/>
          <p:cNvPicPr>
            <a:picLocks noChangeAspect="1"/>
          </p:cNvPicPr>
          <p:nvPr/>
        </p:nvPicPr>
        <p:blipFill>
          <a:blip r:embed="rId3"/>
          <a:stretch>
            <a:fillRect/>
          </a:stretch>
        </p:blipFill>
        <p:spPr>
          <a:xfrm>
            <a:off x="195262" y="1600199"/>
            <a:ext cx="8753475" cy="4525963"/>
          </a:xfrm>
          <a:prstGeom prst="rect">
            <a:avLst/>
          </a:prstGeom>
        </p:spPr>
      </p:pic>
    </p:spTree>
    <p:extLst>
      <p:ext uri="{BB962C8B-B14F-4D97-AF65-F5344CB8AC3E}">
        <p14:creationId xmlns:p14="http://schemas.microsoft.com/office/powerpoint/2010/main" val="2195378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solidFill>
                  <a:schemeClr val="tx2">
                    <a:lumMod val="60000"/>
                    <a:lumOff val="40000"/>
                  </a:schemeClr>
                </a:solidFill>
                <a:hlinkClick r:id="rId2"/>
              </a:rPr>
              <a:t>https://extramural-diversity.nih.gov/career-pathways/meet-researchers/all</a:t>
            </a:r>
            <a:endParaRPr lang="en-US" sz="2200"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pPr algn="r"/>
            <a:fld id="{776EDAD4-FA90-AE44-8FFA-33762B3E9EDD}" type="slidenum">
              <a:rPr lang="en-US" smtClean="0">
                <a:solidFill>
                  <a:prstClr val="black"/>
                </a:solidFill>
              </a:rPr>
              <a:pPr algn="r"/>
              <a:t>37</a:t>
            </a:fld>
            <a:endParaRPr lang="en-US" dirty="0">
              <a:solidFill>
                <a:prstClr val="black"/>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701100" cy="688908"/>
          </a:xfrm>
          <a:prstGeom prst="rect">
            <a:avLst/>
          </a:prstGeom>
        </p:spPr>
      </p:pic>
      <p:pic>
        <p:nvPicPr>
          <p:cNvPr id="7" name="Content Placeholder 6" descr="snip from Extramural Diversity website showing Meet NIH-Funded Researchers section">
            <a:extLst>
              <a:ext uri="{FF2B5EF4-FFF2-40B4-BE49-F238E27FC236}">
                <a16:creationId xmlns:a16="http://schemas.microsoft.com/office/drawing/2014/main" id="{FEE6B80A-2530-4CDB-AAC0-FF7840F45353}"/>
              </a:ext>
            </a:extLst>
          </p:cNvPr>
          <p:cNvPicPr>
            <a:picLocks noGrp="1" noChangeAspect="1"/>
          </p:cNvPicPr>
          <p:nvPr>
            <p:ph idx="1"/>
          </p:nvPr>
        </p:nvPicPr>
        <p:blipFill>
          <a:blip r:embed="rId4"/>
          <a:stretch>
            <a:fillRect/>
          </a:stretch>
        </p:blipFill>
        <p:spPr>
          <a:xfrm>
            <a:off x="1048067" y="1600200"/>
            <a:ext cx="7047866" cy="4525963"/>
          </a:xfrm>
          <a:prstGeom prst="rect">
            <a:avLst/>
          </a:prstGeom>
        </p:spPr>
      </p:pic>
    </p:spTree>
    <p:extLst>
      <p:ext uri="{BB962C8B-B14F-4D97-AF65-F5344CB8AC3E}">
        <p14:creationId xmlns:p14="http://schemas.microsoft.com/office/powerpoint/2010/main" val="3947837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2">
                    <a:lumMod val="60000"/>
                    <a:lumOff val="40000"/>
                  </a:schemeClr>
                </a:solidFill>
              </a:rPr>
              <a:t>Reports and Data</a:t>
            </a:r>
            <a:br>
              <a:rPr lang="en-US" dirty="0">
                <a:solidFill>
                  <a:schemeClr val="tx2">
                    <a:lumMod val="60000"/>
                    <a:lumOff val="40000"/>
                  </a:schemeClr>
                </a:solidFill>
              </a:rPr>
            </a:br>
            <a:r>
              <a:rPr lang="en-US" sz="2200" dirty="0">
                <a:hlinkClick r:id="rId3"/>
              </a:rPr>
              <a:t>https://extramural-diversity.nih.gov/diversity-reports</a:t>
            </a:r>
            <a:endParaRPr lang="en-US" sz="2200" dirty="0"/>
          </a:p>
        </p:txBody>
      </p:sp>
      <p:pic>
        <p:nvPicPr>
          <p:cNvPr id="7" name="Content Placeholder 6" descr="snip from Extramural Diversity website showing Reports &amp; Data section"/>
          <p:cNvPicPr>
            <a:picLocks noGrp="1" noChangeAspect="1"/>
          </p:cNvPicPr>
          <p:nvPr>
            <p:ph idx="1"/>
          </p:nvPr>
        </p:nvPicPr>
        <p:blipFill>
          <a:blip r:embed="rId4"/>
          <a:stretch>
            <a:fillRect/>
          </a:stretch>
        </p:blipFill>
        <p:spPr>
          <a:xfrm>
            <a:off x="333375" y="2099053"/>
            <a:ext cx="8229600" cy="1768891"/>
          </a:xfrm>
          <a:prstGeom prst="rect">
            <a:avLst/>
          </a:prstGeom>
        </p:spPr>
      </p:pic>
      <p:sp>
        <p:nvSpPr>
          <p:cNvPr id="4" name="Slide Number Placeholder 3"/>
          <p:cNvSpPr>
            <a:spLocks noGrp="1"/>
          </p:cNvSpPr>
          <p:nvPr>
            <p:ph type="sldNum" sz="quarter" idx="12"/>
          </p:nvPr>
        </p:nvSpPr>
        <p:spPr/>
        <p:txBody>
          <a:bodyPr/>
          <a:lstStyle/>
          <a:p>
            <a:pPr algn="r"/>
            <a:fld id="{776EDAD4-FA90-AE44-8FFA-33762B3E9EDD}" type="slidenum">
              <a:rPr lang="en-US" smtClean="0">
                <a:solidFill>
                  <a:prstClr val="black"/>
                </a:solidFill>
              </a:rPr>
              <a:pPr algn="r"/>
              <a:t>38</a:t>
            </a:fld>
            <a:endParaRPr lang="en-US" dirty="0">
              <a:solidFill>
                <a:prstClr val="black"/>
              </a:solidFill>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666750" cy="638175"/>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6"/>
          <a:srcRect/>
          <a:stretch/>
        </p:blipFill>
        <p:spPr>
          <a:xfrm>
            <a:off x="1333272" y="3983038"/>
            <a:ext cx="6572705" cy="2143125"/>
          </a:xfrm>
          <a:prstGeom prst="rect">
            <a:avLst/>
          </a:prstGeom>
        </p:spPr>
      </p:pic>
    </p:spTree>
    <p:extLst>
      <p:ext uri="{BB962C8B-B14F-4D97-AF65-F5344CB8AC3E}">
        <p14:creationId xmlns:p14="http://schemas.microsoft.com/office/powerpoint/2010/main" val="1071489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39" y="207134"/>
            <a:ext cx="8229600" cy="1143000"/>
          </a:xfrm>
        </p:spPr>
        <p:txBody>
          <a:bodyPr>
            <a:normAutofit fontScale="90000"/>
          </a:bodyPr>
          <a:lstStyle/>
          <a:p>
            <a:br>
              <a:rPr lang="en-US" dirty="0">
                <a:solidFill>
                  <a:srgbClr val="0070C0"/>
                </a:solidFill>
              </a:rPr>
            </a:br>
            <a:r>
              <a:rPr lang="en-US" sz="3100" dirty="0">
                <a:solidFill>
                  <a:schemeClr val="tx2">
                    <a:lumMod val="60000"/>
                    <a:lumOff val="40000"/>
                  </a:schemeClr>
                </a:solidFill>
              </a:rPr>
              <a:t>Abstract Database Enhanced Functionality and </a:t>
            </a:r>
            <a:br>
              <a:rPr lang="en-US" sz="3100" dirty="0">
                <a:solidFill>
                  <a:schemeClr val="tx2">
                    <a:lumMod val="60000"/>
                    <a:lumOff val="40000"/>
                  </a:schemeClr>
                </a:solidFill>
              </a:rPr>
            </a:br>
            <a:r>
              <a:rPr lang="en-US" sz="3100" dirty="0">
                <a:solidFill>
                  <a:schemeClr val="tx2">
                    <a:lumMod val="60000"/>
                    <a:lumOff val="40000"/>
                  </a:schemeClr>
                </a:solidFill>
              </a:rPr>
              <a:t>New Resources</a:t>
            </a:r>
            <a:br>
              <a:rPr lang="en-US" dirty="0">
                <a:solidFill>
                  <a:schemeClr val="tx2">
                    <a:lumMod val="60000"/>
                    <a:lumOff val="40000"/>
                  </a:schemeClr>
                </a:solidFill>
              </a:rPr>
            </a:br>
            <a:endParaRPr lang="en-US" dirty="0"/>
          </a:p>
        </p:txBody>
      </p:sp>
      <p:sp>
        <p:nvSpPr>
          <p:cNvPr id="4" name="Slide Number Placeholder 3"/>
          <p:cNvSpPr>
            <a:spLocks noGrp="1"/>
          </p:cNvSpPr>
          <p:nvPr>
            <p:ph type="sldNum" sz="quarter" idx="12"/>
          </p:nvPr>
        </p:nvSpPr>
        <p:spPr/>
        <p:txBody>
          <a:bodyPr/>
          <a:lstStyle/>
          <a:p>
            <a:fld id="{776EDAD4-FA90-AE44-8FFA-33762B3E9EDD}" type="slidenum">
              <a:rPr lang="en-US" smtClean="0"/>
              <a:t>39</a:t>
            </a:fld>
            <a:endParaRPr lang="en-US"/>
          </a:p>
        </p:txBody>
      </p:sp>
      <p:pic>
        <p:nvPicPr>
          <p:cNvPr id="6" name="Content Placeholder 5" descr="snip from Extramural Diversity website showing new articles posted in resources">
            <a:extLst>
              <a:ext uri="{FF2B5EF4-FFF2-40B4-BE49-F238E27FC236}">
                <a16:creationId xmlns:a16="http://schemas.microsoft.com/office/drawing/2014/main" id="{A17385DD-7351-4519-AA9A-EA701C8DD4F3}"/>
              </a:ext>
            </a:extLst>
          </p:cNvPr>
          <p:cNvPicPr>
            <a:picLocks noGrp="1" noChangeAspect="1"/>
          </p:cNvPicPr>
          <p:nvPr>
            <p:ph idx="1"/>
          </p:nvPr>
        </p:nvPicPr>
        <p:blipFill>
          <a:blip r:embed="rId2"/>
          <a:stretch>
            <a:fillRect/>
          </a:stretch>
        </p:blipFill>
        <p:spPr>
          <a:xfrm>
            <a:off x="457200" y="2187601"/>
            <a:ext cx="8229600" cy="3351160"/>
          </a:xfrm>
          <a:prstGeom prst="rect">
            <a:avLst/>
          </a:prstGeom>
        </p:spPr>
      </p:pic>
      <p:pic>
        <p:nvPicPr>
          <p:cNvPr id="7" name="Picture 6">
            <a:extLst>
              <a:ext uri="{FF2B5EF4-FFF2-40B4-BE49-F238E27FC236}">
                <a16:creationId xmlns:a16="http://schemas.microsoft.com/office/drawing/2014/main" id="{62C459CF-9B69-4BBA-B4CC-031E68929F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666750" cy="638175"/>
          </a:xfrm>
          <a:prstGeom prst="rect">
            <a:avLst/>
          </a:prstGeom>
        </p:spPr>
      </p:pic>
    </p:spTree>
    <p:extLst>
      <p:ext uri="{BB962C8B-B14F-4D97-AF65-F5344CB8AC3E}">
        <p14:creationId xmlns:p14="http://schemas.microsoft.com/office/powerpoint/2010/main" val="2386210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642"/>
            <a:ext cx="8229600" cy="995059"/>
          </a:xfrm>
        </p:spPr>
        <p:txBody>
          <a:bodyPr>
            <a:normAutofit/>
          </a:bodyPr>
          <a:lstStyle/>
          <a:p>
            <a:r>
              <a:rPr lang="en-US" sz="4000" dirty="0">
                <a:solidFill>
                  <a:schemeClr val="tx2">
                    <a:lumMod val="60000"/>
                    <a:lumOff val="40000"/>
                  </a:schemeClr>
                </a:solidFill>
              </a:rPr>
              <a:t>Discussion Topics</a:t>
            </a:r>
          </a:p>
        </p:txBody>
      </p:sp>
      <p:sp>
        <p:nvSpPr>
          <p:cNvPr id="3" name="Content Placeholder 2"/>
          <p:cNvSpPr>
            <a:spLocks noGrp="1"/>
          </p:cNvSpPr>
          <p:nvPr>
            <p:ph idx="1"/>
          </p:nvPr>
        </p:nvSpPr>
        <p:spPr>
          <a:xfrm>
            <a:off x="457200" y="1249701"/>
            <a:ext cx="8229600" cy="4525963"/>
          </a:xfrm>
        </p:spPr>
        <p:txBody>
          <a:bodyPr/>
          <a:lstStyle/>
          <a:p>
            <a:r>
              <a:rPr lang="en-US" dirty="0"/>
              <a:t>NIH interest in diversity</a:t>
            </a:r>
          </a:p>
          <a:p>
            <a:r>
              <a:rPr lang="en-US" dirty="0"/>
              <a:t>Underrepresented Groups</a:t>
            </a:r>
          </a:p>
          <a:p>
            <a:r>
              <a:rPr lang="en-US" dirty="0"/>
              <a:t>Diversity-focused programs</a:t>
            </a:r>
          </a:p>
          <a:p>
            <a:r>
              <a:rPr lang="en-US" dirty="0"/>
              <a:t>Enhanced Extramural Diversity Website</a:t>
            </a:r>
          </a:p>
          <a:p>
            <a:r>
              <a:rPr lang="en-US" dirty="0"/>
              <a:t> Workforce Dashboard</a:t>
            </a: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pPr algn="r"/>
            <a:fld id="{776EDAD4-FA90-AE44-8FFA-33762B3E9EDD}" type="slidenum">
              <a:rPr lang="en-US" smtClean="0"/>
              <a:pPr algn="r"/>
              <a:t>4</a:t>
            </a:fld>
            <a:endParaRPr lang="en-US"/>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48174" y="4610155"/>
            <a:ext cx="1866506" cy="1866506"/>
          </a:xfrm>
          <a:prstGeom prst="rect">
            <a:avLst/>
          </a:prstGeom>
        </p:spPr>
      </p:pic>
    </p:spTree>
    <p:extLst>
      <p:ext uri="{BB962C8B-B14F-4D97-AF65-F5344CB8AC3E}">
        <p14:creationId xmlns:p14="http://schemas.microsoft.com/office/powerpoint/2010/main" val="1328104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37614" y="5026924"/>
            <a:ext cx="6400800" cy="574427"/>
          </a:xfrm>
        </p:spPr>
        <p:txBody>
          <a:bodyPr>
            <a:normAutofit lnSpcReduction="10000"/>
          </a:bodyPr>
          <a:lstStyle/>
          <a:p>
            <a:r>
              <a:rPr lang="en-US" dirty="0">
                <a:solidFill>
                  <a:schemeClr val="tx1"/>
                </a:solidFill>
              </a:rPr>
              <a:t>Additional NIH Resources</a:t>
            </a:r>
          </a:p>
        </p:txBody>
      </p:sp>
      <p:sp>
        <p:nvSpPr>
          <p:cNvPr id="3" name="Slide Number Placeholder 2"/>
          <p:cNvSpPr>
            <a:spLocks noGrp="1"/>
          </p:cNvSpPr>
          <p:nvPr>
            <p:ph type="sldNum" sz="quarter" idx="12"/>
          </p:nvPr>
        </p:nvSpPr>
        <p:spPr/>
        <p:txBody>
          <a:bodyPr/>
          <a:lstStyle/>
          <a:p>
            <a:fld id="{776EDAD4-FA90-AE44-8FFA-33762B3E9EDD}" type="slidenum">
              <a:rPr lang="en-US" smtClean="0"/>
              <a:t>40</a:t>
            </a:fld>
            <a:endParaRPr lang="en-US"/>
          </a:p>
        </p:txBody>
      </p:sp>
      <p:sp>
        <p:nvSpPr>
          <p:cNvPr id="4" name="Title 3"/>
          <p:cNvSpPr>
            <a:spLocks noGrp="1"/>
          </p:cNvSpPr>
          <p:nvPr>
            <p:ph type="ctrTitle"/>
          </p:nvPr>
        </p:nvSpPr>
        <p:spPr>
          <a:xfrm>
            <a:off x="651814" y="3766093"/>
            <a:ext cx="7772400" cy="1051610"/>
          </a:xfrm>
        </p:spPr>
        <p:txBody>
          <a:bodyPr>
            <a:normAutofit fontScale="90000"/>
          </a:bodyPr>
          <a:lstStyle/>
          <a:p>
            <a:r>
              <a:rPr lang="en-US" dirty="0">
                <a:solidFill>
                  <a:schemeClr val="tx2">
                    <a:lumMod val="60000"/>
                    <a:lumOff val="40000"/>
                  </a:schemeClr>
                </a:solidFill>
              </a:rPr>
              <a:t>Research Training and Career Development</a:t>
            </a:r>
          </a:p>
        </p:txBody>
      </p:sp>
    </p:spTree>
    <p:extLst>
      <p:ext uri="{BB962C8B-B14F-4D97-AF65-F5344CB8AC3E}">
        <p14:creationId xmlns:p14="http://schemas.microsoft.com/office/powerpoint/2010/main" val="2070308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3572" y="1074951"/>
            <a:ext cx="3435906" cy="341632"/>
          </a:xfrm>
          <a:prstGeom prst="rect">
            <a:avLst/>
          </a:prstGeom>
        </p:spPr>
        <p:txBody>
          <a:bodyPr wrap="square">
            <a:spAutoFit/>
          </a:bodyPr>
          <a:lstStyle/>
          <a:p>
            <a:pPr algn="ctr" eaLnBrk="0" fontAlgn="auto" hangingPunct="0">
              <a:lnSpc>
                <a:spcPct val="90000"/>
              </a:lnSpc>
              <a:spcAft>
                <a:spcPts val="0"/>
              </a:spcAft>
              <a:buClr>
                <a:srgbClr val="FF9966"/>
              </a:buClr>
            </a:pPr>
            <a:r>
              <a:rPr lang="en-US" sz="1800" dirty="0">
                <a:hlinkClick r:id="rId3"/>
              </a:rPr>
              <a:t>https://researchtraining.nih.gov</a:t>
            </a:r>
            <a:endParaRPr lang="en-US" sz="1800" dirty="0">
              <a:solidFill>
                <a:schemeClr val="tx2"/>
              </a:solidFill>
            </a:endParaRPr>
          </a:p>
        </p:txBody>
      </p:sp>
      <p:pic>
        <p:nvPicPr>
          <p:cNvPr id="7" name="Picture 6" descr="snip from Extramural Diversity website showing home page"/>
          <p:cNvPicPr>
            <a:picLocks noChangeAspect="1"/>
          </p:cNvPicPr>
          <p:nvPr/>
        </p:nvPicPr>
        <p:blipFill rotWithShape="1">
          <a:blip r:embed="rId4"/>
          <a:srcRect l="7634" t="11241" r="61002" b="50427"/>
          <a:stretch/>
        </p:blipFill>
        <p:spPr>
          <a:xfrm>
            <a:off x="1008993" y="2455921"/>
            <a:ext cx="7196876" cy="3758796"/>
          </a:xfrm>
          <a:prstGeom prst="rect">
            <a:avLst/>
          </a:prstGeom>
        </p:spPr>
      </p:pic>
      <p:sp>
        <p:nvSpPr>
          <p:cNvPr id="6" name="Rectangle 5"/>
          <p:cNvSpPr/>
          <p:nvPr/>
        </p:nvSpPr>
        <p:spPr>
          <a:xfrm>
            <a:off x="476249" y="1599907"/>
            <a:ext cx="7729619" cy="830997"/>
          </a:xfrm>
          <a:prstGeom prst="rect">
            <a:avLst/>
          </a:prstGeom>
        </p:spPr>
        <p:txBody>
          <a:bodyPr wrap="square">
            <a:spAutoFit/>
          </a:bodyPr>
          <a:lstStyle/>
          <a:p>
            <a:pPr marL="285750" indent="-285750">
              <a:buFont typeface="Arial" panose="020B0604020202020204" pitchFamily="34" charset="0"/>
              <a:buChar char="•"/>
            </a:pPr>
            <a:r>
              <a:rPr lang="en-US" sz="1600" dirty="0"/>
              <a:t>Launched in 2015, one stop for funding opportunities</a:t>
            </a:r>
          </a:p>
          <a:p>
            <a:pPr marL="285750" indent="-285750">
              <a:buFont typeface="Arial" panose="020B0604020202020204" pitchFamily="34" charset="0"/>
              <a:buChar char="•"/>
            </a:pPr>
            <a:r>
              <a:rPr lang="en-US" sz="1600" dirty="0"/>
              <a:t>Useful resource for trainees and early </a:t>
            </a:r>
            <a:r>
              <a:rPr lang="en-US" sz="1600"/>
              <a:t>stage faculty</a:t>
            </a:r>
          </a:p>
          <a:p>
            <a:pPr marL="285750" indent="-285750">
              <a:buFont typeface="Arial" panose="020B0604020202020204" pitchFamily="34" charset="0"/>
              <a:buChar char="•"/>
            </a:pPr>
            <a:r>
              <a:rPr lang="en-US" sz="1600"/>
              <a:t>Modifications and updates with information for applicants in progress</a:t>
            </a:r>
            <a:endParaRPr lang="en-US" sz="1600" dirty="0"/>
          </a:p>
        </p:txBody>
      </p:sp>
      <p:sp>
        <p:nvSpPr>
          <p:cNvPr id="2" name="Title 1">
            <a:extLst>
              <a:ext uri="{FF2B5EF4-FFF2-40B4-BE49-F238E27FC236}">
                <a16:creationId xmlns:a16="http://schemas.microsoft.com/office/drawing/2014/main" id="{D759863C-E2BF-489A-BB9D-F9E70C5F856F}"/>
              </a:ext>
            </a:extLst>
          </p:cNvPr>
          <p:cNvSpPr>
            <a:spLocks noGrp="1"/>
          </p:cNvSpPr>
          <p:nvPr>
            <p:ph type="title"/>
          </p:nvPr>
        </p:nvSpPr>
        <p:spPr/>
        <p:txBody>
          <a:bodyPr/>
          <a:lstStyle/>
          <a:p>
            <a:pPr rtl="0" eaLnBrk="0" fontAlgn="auto" latinLnBrk="0" hangingPunct="0"/>
            <a:r>
              <a:rPr lang="en-US" sz="3600" kern="1200" dirty="0">
                <a:solidFill>
                  <a:srgbClr val="558ED5"/>
                </a:solidFill>
                <a:effectLst/>
                <a:latin typeface="Calibri" panose="020F0502020204030204" pitchFamily="34" charset="0"/>
                <a:ea typeface="Verdana" panose="020B0604030504040204" pitchFamily="34" charset="0"/>
                <a:cs typeface="Verdana" panose="020B0604030504040204" pitchFamily="34" charset="0"/>
              </a:rPr>
              <a:t>NIH Research Training Website</a:t>
            </a:r>
            <a:endParaRPr lang="en-US" dirty="0">
              <a:effectLst/>
            </a:endParaRPr>
          </a:p>
        </p:txBody>
      </p:sp>
    </p:spTree>
    <p:extLst>
      <p:ext uri="{BB962C8B-B14F-4D97-AF65-F5344CB8AC3E}">
        <p14:creationId xmlns:p14="http://schemas.microsoft.com/office/powerpoint/2010/main" val="23346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31200" y="6356350"/>
            <a:ext cx="355600" cy="365125"/>
          </a:xfrm>
        </p:spPr>
        <p:txBody>
          <a:bodyPr/>
          <a:lstStyle/>
          <a:p>
            <a:fld id="{776EDAD4-FA90-AE44-8FFA-33762B3E9EDD}" type="slidenum">
              <a:rPr lang="en-US" smtClean="0"/>
              <a:t>42</a:t>
            </a:fld>
            <a:endParaRPr lang="en-US" dirty="0"/>
          </a:p>
        </p:txBody>
      </p:sp>
      <p:pic>
        <p:nvPicPr>
          <p:cNvPr id="5" name="Picture 4" descr="snip from Extramural Diversity website showing Individual Fellowships sec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148" y="327115"/>
            <a:ext cx="6527213" cy="5583827"/>
          </a:xfrm>
          <a:prstGeom prst="rect">
            <a:avLst/>
          </a:prstGeom>
        </p:spPr>
      </p:pic>
      <p:grpSp>
        <p:nvGrpSpPr>
          <p:cNvPr id="6" name="Group 5" descr="snip from Extramural Diversity website showing F31 section"/>
          <p:cNvGrpSpPr/>
          <p:nvPr/>
        </p:nvGrpSpPr>
        <p:grpSpPr>
          <a:xfrm>
            <a:off x="4825004" y="1415143"/>
            <a:ext cx="4256314" cy="2372542"/>
            <a:chOff x="1014729" y="1438910"/>
            <a:chExt cx="6940651" cy="407797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729" y="1438910"/>
              <a:ext cx="6940651" cy="4077970"/>
            </a:xfrm>
            <a:prstGeom prst="rect">
              <a:avLst/>
            </a:prstGeom>
            <a:ln w="19050">
              <a:solidFill>
                <a:srgbClr val="00B0F0"/>
              </a:solidFill>
            </a:ln>
          </p:spPr>
        </p:pic>
        <p:sp>
          <p:nvSpPr>
            <p:cNvPr id="4" name="Rectangle 3"/>
            <p:cNvSpPr/>
            <p:nvPr/>
          </p:nvSpPr>
          <p:spPr>
            <a:xfrm>
              <a:off x="2834640" y="4216400"/>
              <a:ext cx="4592320" cy="99568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Right Arrow 6">
            <a:extLst>
              <a:ext uri="{C183D7F6-B498-43B3-948B-1728B52AA6E4}">
                <adec:decorative xmlns:adec="http://schemas.microsoft.com/office/drawing/2017/decorative" val="1"/>
              </a:ext>
            </a:extLst>
          </p:cNvPr>
          <p:cNvSpPr/>
          <p:nvPr/>
        </p:nvSpPr>
        <p:spPr>
          <a:xfrm rot="18381082">
            <a:off x="3603344" y="3895239"/>
            <a:ext cx="2357622" cy="474128"/>
          </a:xfrm>
          <a:prstGeom prst="rightArrow">
            <a:avLst/>
          </a:prstGeom>
          <a:solidFill>
            <a:srgbClr val="FFFF00"/>
          </a:solid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A23DEF99-E8CF-474C-9D90-304EE8EE320F}"/>
              </a:ext>
            </a:extLst>
          </p:cNvPr>
          <p:cNvSpPr>
            <a:spLocks noGrp="1"/>
          </p:cNvSpPr>
          <p:nvPr>
            <p:ph type="title" idx="4294967295"/>
          </p:nvPr>
        </p:nvSpPr>
        <p:spPr>
          <a:xfrm>
            <a:off x="279400" y="-782843"/>
            <a:ext cx="8229600" cy="840356"/>
          </a:xfrm>
        </p:spPr>
        <p:txBody>
          <a:bodyPr/>
          <a:lstStyle/>
          <a:p>
            <a:r>
              <a:rPr lang="en-US" dirty="0"/>
              <a:t>Individual</a:t>
            </a:r>
            <a:r>
              <a:rPr lang="en-US" baseline="0" dirty="0"/>
              <a:t> Fellowships</a:t>
            </a:r>
            <a:endParaRPr lang="en-US" dirty="0"/>
          </a:p>
        </p:txBody>
      </p:sp>
    </p:spTree>
    <p:extLst>
      <p:ext uri="{BB962C8B-B14F-4D97-AF65-F5344CB8AC3E}">
        <p14:creationId xmlns:p14="http://schemas.microsoft.com/office/powerpoint/2010/main" val="1768794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254314" y="6356350"/>
            <a:ext cx="432486" cy="365125"/>
          </a:xfrm>
        </p:spPr>
        <p:txBody>
          <a:bodyPr/>
          <a:lstStyle/>
          <a:p>
            <a:fld id="{776EDAD4-FA90-AE44-8FFA-33762B3E9EDD}" type="slidenum">
              <a:rPr lang="en-US" smtClean="0"/>
              <a:t>43</a:t>
            </a:fld>
            <a:endParaRPr lang="en-US"/>
          </a:p>
        </p:txBody>
      </p:sp>
      <p:pic>
        <p:nvPicPr>
          <p:cNvPr id="3" name="Picture 2" descr="snip from Extramural Diversity website showing homep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02" y="309331"/>
            <a:ext cx="6911546" cy="5860991"/>
          </a:xfrm>
          <a:prstGeom prst="rect">
            <a:avLst/>
          </a:prstGeom>
        </p:spPr>
      </p:pic>
      <p:cxnSp>
        <p:nvCxnSpPr>
          <p:cNvPr id="7" name="Straight Arrow Connector 6">
            <a:extLst>
              <a:ext uri="{C183D7F6-B498-43B3-948B-1728B52AA6E4}">
                <adec:decorative xmlns:adec="http://schemas.microsoft.com/office/drawing/2017/decorative" val="1"/>
              </a:ext>
            </a:extLst>
          </p:cNvPr>
          <p:cNvCxnSpPr/>
          <p:nvPr/>
        </p:nvCxnSpPr>
        <p:spPr>
          <a:xfrm>
            <a:off x="2407920" y="5059680"/>
            <a:ext cx="558800" cy="76200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C183D7F6-B498-43B3-948B-1728B52AA6E4}">
                <adec:decorative xmlns:adec="http://schemas.microsoft.com/office/drawing/2017/decorative" val="1"/>
              </a:ext>
            </a:extLst>
          </p:cNvPr>
          <p:cNvCxnSpPr/>
          <p:nvPr/>
        </p:nvCxnSpPr>
        <p:spPr>
          <a:xfrm>
            <a:off x="2407920" y="5059680"/>
            <a:ext cx="558800" cy="53848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C183D7F6-B498-43B3-948B-1728B52AA6E4}">
                <adec:decorative xmlns:adec="http://schemas.microsoft.com/office/drawing/2017/decorative" val="1"/>
              </a:ext>
            </a:extLst>
          </p:cNvPr>
          <p:cNvCxnSpPr/>
          <p:nvPr/>
        </p:nvCxnSpPr>
        <p:spPr>
          <a:xfrm>
            <a:off x="2407920" y="5059680"/>
            <a:ext cx="558800" cy="354386"/>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C183D7F6-B498-43B3-948B-1728B52AA6E4}">
                <adec:decorative xmlns:adec="http://schemas.microsoft.com/office/drawing/2017/decorative" val="1"/>
              </a:ext>
            </a:extLst>
          </p:cNvPr>
          <p:cNvCxnSpPr/>
          <p:nvPr/>
        </p:nvCxnSpPr>
        <p:spPr>
          <a:xfrm>
            <a:off x="2407920" y="5059680"/>
            <a:ext cx="558800" cy="18288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5" name="Explosion 1 4"/>
          <p:cNvSpPr/>
          <p:nvPr/>
        </p:nvSpPr>
        <p:spPr>
          <a:xfrm>
            <a:off x="530179" y="3239826"/>
            <a:ext cx="2255520" cy="217424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Research Pathways</a:t>
            </a:r>
          </a:p>
        </p:txBody>
      </p:sp>
      <p:sp>
        <p:nvSpPr>
          <p:cNvPr id="4" name="Title 3">
            <a:extLst>
              <a:ext uri="{FF2B5EF4-FFF2-40B4-BE49-F238E27FC236}">
                <a16:creationId xmlns:a16="http://schemas.microsoft.com/office/drawing/2014/main" id="{B2442156-CA13-4E2E-80E8-5B6D71A2EE83}"/>
              </a:ext>
            </a:extLst>
          </p:cNvPr>
          <p:cNvSpPr>
            <a:spLocks noGrp="1"/>
          </p:cNvSpPr>
          <p:nvPr>
            <p:ph type="title" idx="4294967295"/>
          </p:nvPr>
        </p:nvSpPr>
        <p:spPr>
          <a:xfrm>
            <a:off x="473675" y="-771603"/>
            <a:ext cx="8229600" cy="762000"/>
          </a:xfrm>
        </p:spPr>
        <p:txBody>
          <a:bodyPr/>
          <a:lstStyle/>
          <a:p>
            <a:r>
              <a:rPr lang="en-US" dirty="0"/>
              <a:t>Research</a:t>
            </a:r>
            <a:r>
              <a:rPr lang="en-US" baseline="0" dirty="0"/>
              <a:t> Pathways</a:t>
            </a:r>
            <a:endParaRPr lang="en-US" dirty="0"/>
          </a:p>
        </p:txBody>
      </p:sp>
    </p:spTree>
    <p:extLst>
      <p:ext uri="{BB962C8B-B14F-4D97-AF65-F5344CB8AC3E}">
        <p14:creationId xmlns:p14="http://schemas.microsoft.com/office/powerpoint/2010/main" val="2940760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C183D7F6-B498-43B3-948B-1728B52AA6E4}">
                <adec:decorative xmlns:adec="http://schemas.microsoft.com/office/drawing/2017/decorative" val="1"/>
              </a:ext>
            </a:extLst>
          </p:cNvPr>
          <p:cNvGrpSpPr/>
          <p:nvPr/>
        </p:nvGrpSpPr>
        <p:grpSpPr>
          <a:xfrm>
            <a:off x="94667" y="1613163"/>
            <a:ext cx="2727598" cy="3836141"/>
            <a:chOff x="2340078" y="442452"/>
            <a:chExt cx="3952568" cy="6145161"/>
          </a:xfrm>
        </p:grpSpPr>
        <p:pic>
          <p:nvPicPr>
            <p:cNvPr id="9" name="Picture 8"/>
            <p:cNvPicPr>
              <a:picLocks noChangeAspect="1"/>
            </p:cNvPicPr>
            <p:nvPr/>
          </p:nvPicPr>
          <p:blipFill rotWithShape="1">
            <a:blip r:embed="rId2"/>
            <a:srcRect l="63510" t="14204" r="14438" b="1811"/>
            <a:stretch/>
          </p:blipFill>
          <p:spPr>
            <a:xfrm>
              <a:off x="2491777" y="518560"/>
              <a:ext cx="3688496" cy="6002776"/>
            </a:xfrm>
            <a:prstGeom prst="rect">
              <a:avLst/>
            </a:prstGeom>
          </p:spPr>
        </p:pic>
        <p:sp>
          <p:nvSpPr>
            <p:cNvPr id="10" name="Rectangle 9"/>
            <p:cNvSpPr/>
            <p:nvPr/>
          </p:nvSpPr>
          <p:spPr>
            <a:xfrm>
              <a:off x="2340078" y="442452"/>
              <a:ext cx="3952568" cy="614516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C183D7F6-B498-43B3-948B-1728B52AA6E4}">
                <adec:decorative xmlns:adec="http://schemas.microsoft.com/office/drawing/2017/decorative" val="1"/>
              </a:ext>
            </a:extLst>
          </p:cNvPr>
          <p:cNvGrpSpPr/>
          <p:nvPr/>
        </p:nvGrpSpPr>
        <p:grpSpPr>
          <a:xfrm>
            <a:off x="1634416" y="1316718"/>
            <a:ext cx="2375699" cy="3844146"/>
            <a:chOff x="2209149" y="570266"/>
            <a:chExt cx="3827858" cy="6037011"/>
          </a:xfrm>
        </p:grpSpPr>
        <p:pic>
          <p:nvPicPr>
            <p:cNvPr id="12" name="Picture 11"/>
            <p:cNvPicPr>
              <a:picLocks noChangeAspect="1"/>
            </p:cNvPicPr>
            <p:nvPr/>
          </p:nvPicPr>
          <p:blipFill rotWithShape="1">
            <a:blip r:embed="rId3"/>
            <a:srcRect l="63125" t="14137" r="14015" b="1497"/>
            <a:stretch/>
          </p:blipFill>
          <p:spPr>
            <a:xfrm>
              <a:off x="2209149" y="570266"/>
              <a:ext cx="3827858" cy="6037011"/>
            </a:xfrm>
            <a:prstGeom prst="rect">
              <a:avLst/>
            </a:prstGeom>
          </p:spPr>
        </p:pic>
        <p:sp>
          <p:nvSpPr>
            <p:cNvPr id="13" name="Rectangle 12"/>
            <p:cNvSpPr/>
            <p:nvPr/>
          </p:nvSpPr>
          <p:spPr>
            <a:xfrm>
              <a:off x="2209151" y="570266"/>
              <a:ext cx="3827856" cy="603701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C183D7F6-B498-43B3-948B-1728B52AA6E4}">
                <adec:decorative xmlns:adec="http://schemas.microsoft.com/office/drawing/2017/decorative" val="1"/>
              </a:ext>
            </a:extLst>
          </p:cNvPr>
          <p:cNvGrpSpPr/>
          <p:nvPr/>
        </p:nvGrpSpPr>
        <p:grpSpPr>
          <a:xfrm>
            <a:off x="3143507" y="1028278"/>
            <a:ext cx="2899090" cy="3813842"/>
            <a:chOff x="3028895" y="275303"/>
            <a:chExt cx="3902847" cy="6164826"/>
          </a:xfrm>
        </p:grpSpPr>
        <p:pic>
          <p:nvPicPr>
            <p:cNvPr id="15" name="Picture 14"/>
            <p:cNvPicPr>
              <a:picLocks noChangeAspect="1"/>
            </p:cNvPicPr>
            <p:nvPr/>
          </p:nvPicPr>
          <p:blipFill rotWithShape="1">
            <a:blip r:embed="rId4"/>
            <a:srcRect l="63222" t="14115" r="14112" b="1468"/>
            <a:stretch/>
          </p:blipFill>
          <p:spPr>
            <a:xfrm>
              <a:off x="3028895" y="275303"/>
              <a:ext cx="3873350" cy="6164826"/>
            </a:xfrm>
            <a:prstGeom prst="rect">
              <a:avLst/>
            </a:prstGeom>
          </p:spPr>
        </p:pic>
        <p:sp>
          <p:nvSpPr>
            <p:cNvPr id="16" name="Rectangle 15"/>
            <p:cNvSpPr/>
            <p:nvPr/>
          </p:nvSpPr>
          <p:spPr>
            <a:xfrm>
              <a:off x="3028895" y="275303"/>
              <a:ext cx="3902847" cy="613532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C183D7F6-B498-43B3-948B-1728B52AA6E4}">
                <adec:decorative xmlns:adec="http://schemas.microsoft.com/office/drawing/2017/decorative" val="1"/>
              </a:ext>
            </a:extLst>
          </p:cNvPr>
          <p:cNvGrpSpPr/>
          <p:nvPr/>
        </p:nvGrpSpPr>
        <p:grpSpPr>
          <a:xfrm>
            <a:off x="4714240" y="755480"/>
            <a:ext cx="4045459" cy="5777399"/>
            <a:chOff x="2271252" y="353961"/>
            <a:chExt cx="4050890" cy="6084647"/>
          </a:xfrm>
        </p:grpSpPr>
        <p:pic>
          <p:nvPicPr>
            <p:cNvPr id="18" name="Picture 17"/>
            <p:cNvPicPr>
              <a:picLocks noChangeAspect="1"/>
            </p:cNvPicPr>
            <p:nvPr/>
          </p:nvPicPr>
          <p:blipFill rotWithShape="1">
            <a:blip r:embed="rId5"/>
            <a:srcRect l="61391" t="17252" r="15092" b="642"/>
            <a:stretch/>
          </p:blipFill>
          <p:spPr>
            <a:xfrm>
              <a:off x="2271252" y="353961"/>
              <a:ext cx="4050890" cy="6043798"/>
            </a:xfrm>
            <a:prstGeom prst="rect">
              <a:avLst/>
            </a:prstGeom>
          </p:spPr>
        </p:pic>
        <p:sp>
          <p:nvSpPr>
            <p:cNvPr id="19" name="Rectangle 18"/>
            <p:cNvSpPr/>
            <p:nvPr/>
          </p:nvSpPr>
          <p:spPr>
            <a:xfrm>
              <a:off x="2310581" y="353961"/>
              <a:ext cx="4011561" cy="608464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Explosion 1 19"/>
          <p:cNvSpPr/>
          <p:nvPr/>
        </p:nvSpPr>
        <p:spPr>
          <a:xfrm>
            <a:off x="2785699" y="4655084"/>
            <a:ext cx="2255520" cy="217424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Research Pathways</a:t>
            </a:r>
          </a:p>
        </p:txBody>
      </p:sp>
      <p:sp>
        <p:nvSpPr>
          <p:cNvPr id="3" name="Rectangle 2"/>
          <p:cNvSpPr/>
          <p:nvPr/>
        </p:nvSpPr>
        <p:spPr>
          <a:xfrm>
            <a:off x="2927572" y="282374"/>
            <a:ext cx="3309047" cy="369332"/>
          </a:xfrm>
          <a:prstGeom prst="rect">
            <a:avLst/>
          </a:prstGeom>
          <a:noFill/>
          <a:ln>
            <a:noFill/>
          </a:ln>
        </p:spPr>
        <p:txBody>
          <a:bodyPr wrap="none">
            <a:spAutoFit/>
          </a:bodyPr>
          <a:lstStyle/>
          <a:p>
            <a:pPr algn="ctr"/>
            <a:r>
              <a:rPr lang="en-US" dirty="0">
                <a:hlinkClick r:id="rId6"/>
              </a:rPr>
              <a:t>https://researchtraining.nih.gov</a:t>
            </a:r>
            <a:r>
              <a:rPr lang="en-US" dirty="0"/>
              <a:t> </a:t>
            </a:r>
          </a:p>
        </p:txBody>
      </p:sp>
      <p:sp>
        <p:nvSpPr>
          <p:cNvPr id="4" name="Slide Number Placeholder 3"/>
          <p:cNvSpPr>
            <a:spLocks noGrp="1"/>
          </p:cNvSpPr>
          <p:nvPr>
            <p:ph type="sldNum" sz="quarter" idx="12"/>
          </p:nvPr>
        </p:nvSpPr>
        <p:spPr>
          <a:xfrm>
            <a:off x="8334374" y="6356350"/>
            <a:ext cx="352425" cy="365125"/>
          </a:xfrm>
        </p:spPr>
        <p:txBody>
          <a:bodyPr/>
          <a:lstStyle/>
          <a:p>
            <a:fld id="{776EDAD4-FA90-AE44-8FFA-33762B3E9EDD}" type="slidenum">
              <a:rPr lang="en-US" smtClean="0"/>
              <a:t>44</a:t>
            </a:fld>
            <a:endParaRPr lang="en-US" dirty="0"/>
          </a:p>
        </p:txBody>
      </p:sp>
      <p:sp>
        <p:nvSpPr>
          <p:cNvPr id="2" name="Title 1">
            <a:extLst>
              <a:ext uri="{FF2B5EF4-FFF2-40B4-BE49-F238E27FC236}">
                <a16:creationId xmlns:a16="http://schemas.microsoft.com/office/drawing/2014/main" id="{509E3428-BD5C-4642-8218-C206A5D2AC8E}"/>
              </a:ext>
            </a:extLst>
          </p:cNvPr>
          <p:cNvSpPr>
            <a:spLocks noGrp="1"/>
          </p:cNvSpPr>
          <p:nvPr>
            <p:ph type="title" idx="4294967295"/>
          </p:nvPr>
        </p:nvSpPr>
        <p:spPr>
          <a:xfrm>
            <a:off x="457200" y="-785837"/>
            <a:ext cx="8229600" cy="732980"/>
          </a:xfrm>
        </p:spPr>
        <p:txBody>
          <a:bodyPr>
            <a:normAutofit fontScale="90000"/>
          </a:bodyPr>
          <a:lstStyle/>
          <a:p>
            <a:r>
              <a:rPr lang="en-US" dirty="0"/>
              <a:t>Research Pathway</a:t>
            </a:r>
            <a:r>
              <a:rPr lang="en-US" baseline="0" dirty="0"/>
              <a:t> Infographics</a:t>
            </a:r>
            <a:endParaRPr lang="en-US" dirty="0"/>
          </a:p>
        </p:txBody>
      </p:sp>
    </p:spTree>
    <p:extLst>
      <p:ext uri="{BB962C8B-B14F-4D97-AF65-F5344CB8AC3E}">
        <p14:creationId xmlns:p14="http://schemas.microsoft.com/office/powerpoint/2010/main" val="3916565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lnSpcReduction="10000"/>
          </a:bodyPr>
          <a:lstStyle/>
          <a:p>
            <a:endParaRPr lang="en-US"/>
          </a:p>
        </p:txBody>
      </p:sp>
      <p:sp>
        <p:nvSpPr>
          <p:cNvPr id="3" name="Slide Number Placeholder 2"/>
          <p:cNvSpPr>
            <a:spLocks noGrp="1"/>
          </p:cNvSpPr>
          <p:nvPr>
            <p:ph type="sldNum" sz="quarter" idx="12"/>
          </p:nvPr>
        </p:nvSpPr>
        <p:spPr/>
        <p:txBody>
          <a:bodyPr/>
          <a:lstStyle/>
          <a:p>
            <a:fld id="{776EDAD4-FA90-AE44-8FFA-33762B3E9EDD}" type="slidenum">
              <a:rPr lang="en-US" smtClean="0"/>
              <a:t>45</a:t>
            </a:fld>
            <a:endParaRPr lang="en-US"/>
          </a:p>
        </p:txBody>
      </p:sp>
      <p:sp>
        <p:nvSpPr>
          <p:cNvPr id="4" name="Title 3"/>
          <p:cNvSpPr>
            <a:spLocks noGrp="1"/>
          </p:cNvSpPr>
          <p:nvPr>
            <p:ph type="ctrTitle"/>
          </p:nvPr>
        </p:nvSpPr>
        <p:spPr/>
        <p:txBody>
          <a:bodyPr/>
          <a:lstStyle/>
          <a:p>
            <a:r>
              <a:rPr lang="en-US" dirty="0">
                <a:solidFill>
                  <a:schemeClr val="tx2">
                    <a:lumMod val="60000"/>
                    <a:lumOff val="40000"/>
                  </a:schemeClr>
                </a:solidFill>
              </a:rPr>
              <a:t>BMW Workforce Dashboard</a:t>
            </a:r>
          </a:p>
        </p:txBody>
      </p:sp>
    </p:spTree>
    <p:extLst>
      <p:ext uri="{BB962C8B-B14F-4D97-AF65-F5344CB8AC3E}">
        <p14:creationId xmlns:p14="http://schemas.microsoft.com/office/powerpoint/2010/main" val="2844313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86358-2476-4278-A129-5C878B3D2CE4}"/>
              </a:ext>
            </a:extLst>
          </p:cNvPr>
          <p:cNvSpPr>
            <a:spLocks noGrp="1"/>
          </p:cNvSpPr>
          <p:nvPr>
            <p:ph type="title"/>
          </p:nvPr>
        </p:nvSpPr>
        <p:spPr/>
        <p:txBody>
          <a:bodyPr>
            <a:normAutofit/>
          </a:bodyPr>
          <a:lstStyle/>
          <a:p>
            <a:br>
              <a:rPr lang="en-US" sz="2800" dirty="0">
                <a:hlinkClick r:id="rId2"/>
              </a:rPr>
            </a:br>
            <a:r>
              <a:rPr lang="en-US" sz="2800" dirty="0">
                <a:hlinkClick r:id="rId2"/>
              </a:rPr>
              <a:t>https://report.nih.gov/bmwdashboard/#/nih</a:t>
            </a:r>
            <a:endParaRPr lang="en-US" sz="2800" dirty="0"/>
          </a:p>
        </p:txBody>
      </p:sp>
      <p:pic>
        <p:nvPicPr>
          <p:cNvPr id="5" name="Content Placeholder 4" descr="Biomedial Workforce dashboard">
            <a:extLst>
              <a:ext uri="{FF2B5EF4-FFF2-40B4-BE49-F238E27FC236}">
                <a16:creationId xmlns:a16="http://schemas.microsoft.com/office/drawing/2014/main" id="{359E6910-7F11-425F-B851-74D20EAB9D30}"/>
              </a:ext>
            </a:extLst>
          </p:cNvPr>
          <p:cNvPicPr>
            <a:picLocks noGrp="1" noChangeAspect="1"/>
          </p:cNvPicPr>
          <p:nvPr>
            <p:ph idx="1"/>
          </p:nvPr>
        </p:nvPicPr>
        <p:blipFill>
          <a:blip r:embed="rId3"/>
          <a:stretch>
            <a:fillRect/>
          </a:stretch>
        </p:blipFill>
        <p:spPr>
          <a:xfrm>
            <a:off x="457200" y="2571936"/>
            <a:ext cx="8229600" cy="2582490"/>
          </a:xfrm>
          <a:prstGeom prst="rect">
            <a:avLst/>
          </a:prstGeom>
        </p:spPr>
      </p:pic>
      <p:sp>
        <p:nvSpPr>
          <p:cNvPr id="4" name="Slide Number Placeholder 3">
            <a:extLst>
              <a:ext uri="{FF2B5EF4-FFF2-40B4-BE49-F238E27FC236}">
                <a16:creationId xmlns:a16="http://schemas.microsoft.com/office/drawing/2014/main" id="{6627A46F-8D02-400E-B61E-5C58BC145CEC}"/>
              </a:ext>
            </a:extLst>
          </p:cNvPr>
          <p:cNvSpPr>
            <a:spLocks noGrp="1"/>
          </p:cNvSpPr>
          <p:nvPr>
            <p:ph type="sldNum" sz="quarter" idx="12"/>
          </p:nvPr>
        </p:nvSpPr>
        <p:spPr/>
        <p:txBody>
          <a:bodyPr/>
          <a:lstStyle/>
          <a:p>
            <a:fld id="{776EDAD4-FA90-AE44-8FFA-33762B3E9EDD}" type="slidenum">
              <a:rPr lang="en-US" smtClean="0"/>
              <a:t>46</a:t>
            </a:fld>
            <a:endParaRPr lang="en-US"/>
          </a:p>
        </p:txBody>
      </p:sp>
    </p:spTree>
    <p:extLst>
      <p:ext uri="{BB962C8B-B14F-4D97-AF65-F5344CB8AC3E}">
        <p14:creationId xmlns:p14="http://schemas.microsoft.com/office/powerpoint/2010/main" val="23822370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4A762-5DFF-4CBD-AD3E-3938EED72229}"/>
              </a:ext>
            </a:extLst>
          </p:cNvPr>
          <p:cNvSpPr>
            <a:spLocks noGrp="1"/>
          </p:cNvSpPr>
          <p:nvPr>
            <p:ph type="title"/>
          </p:nvPr>
        </p:nvSpPr>
        <p:spPr/>
        <p:txBody>
          <a:bodyPr>
            <a:normAutofit/>
          </a:bodyPr>
          <a:lstStyle/>
          <a:p>
            <a:r>
              <a:rPr lang="en-US" sz="2800" dirty="0">
                <a:hlinkClick r:id="rId2"/>
              </a:rPr>
              <a:t>https://report.nih.gov/bmwdashboard/#/nih</a:t>
            </a:r>
            <a:endParaRPr lang="en-US" sz="2800" dirty="0"/>
          </a:p>
        </p:txBody>
      </p:sp>
      <p:pic>
        <p:nvPicPr>
          <p:cNvPr id="5" name="Content Placeholder 4" descr="Biomedical Workforce dashboard">
            <a:extLst>
              <a:ext uri="{FF2B5EF4-FFF2-40B4-BE49-F238E27FC236}">
                <a16:creationId xmlns:a16="http://schemas.microsoft.com/office/drawing/2014/main" id="{C71FD33A-CAA2-4D7C-8BD1-F53E92D7321C}"/>
              </a:ext>
            </a:extLst>
          </p:cNvPr>
          <p:cNvPicPr>
            <a:picLocks noGrp="1" noChangeAspect="1"/>
          </p:cNvPicPr>
          <p:nvPr>
            <p:ph idx="1"/>
          </p:nvPr>
        </p:nvPicPr>
        <p:blipFill>
          <a:blip r:embed="rId3"/>
          <a:stretch>
            <a:fillRect/>
          </a:stretch>
        </p:blipFill>
        <p:spPr>
          <a:xfrm>
            <a:off x="457200" y="2565478"/>
            <a:ext cx="8229600" cy="2595406"/>
          </a:xfrm>
          <a:prstGeom prst="rect">
            <a:avLst/>
          </a:prstGeom>
        </p:spPr>
      </p:pic>
      <p:sp>
        <p:nvSpPr>
          <p:cNvPr id="4" name="Slide Number Placeholder 3">
            <a:extLst>
              <a:ext uri="{FF2B5EF4-FFF2-40B4-BE49-F238E27FC236}">
                <a16:creationId xmlns:a16="http://schemas.microsoft.com/office/drawing/2014/main" id="{E54B1AAF-1D8D-48BA-88F2-DFFE12E0BC36}"/>
              </a:ext>
            </a:extLst>
          </p:cNvPr>
          <p:cNvSpPr>
            <a:spLocks noGrp="1"/>
          </p:cNvSpPr>
          <p:nvPr>
            <p:ph type="sldNum" sz="quarter" idx="12"/>
          </p:nvPr>
        </p:nvSpPr>
        <p:spPr/>
        <p:txBody>
          <a:bodyPr/>
          <a:lstStyle/>
          <a:p>
            <a:fld id="{776EDAD4-FA90-AE44-8FFA-33762B3E9EDD}" type="slidenum">
              <a:rPr lang="en-US" smtClean="0"/>
              <a:t>47</a:t>
            </a:fld>
            <a:endParaRPr lang="en-US"/>
          </a:p>
        </p:txBody>
      </p:sp>
    </p:spTree>
    <p:extLst>
      <p:ext uri="{BB962C8B-B14F-4D97-AF65-F5344CB8AC3E}">
        <p14:creationId xmlns:p14="http://schemas.microsoft.com/office/powerpoint/2010/main" val="14075387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6413" y="4652038"/>
            <a:ext cx="7772400" cy="1362075"/>
          </a:xfrm>
        </p:spPr>
        <p:txBody>
          <a:bodyPr/>
          <a:lstStyle/>
          <a:p>
            <a:r>
              <a:rPr lang="en-US" dirty="0">
                <a:solidFill>
                  <a:schemeClr val="tx2">
                    <a:lumMod val="60000"/>
                    <a:lumOff val="40000"/>
                  </a:schemeClr>
                </a:solidFill>
              </a:rPr>
              <a:t>Thank You</a:t>
            </a:r>
            <a:br>
              <a:rPr lang="en-US" dirty="0">
                <a:solidFill>
                  <a:schemeClr val="tx2">
                    <a:lumMod val="60000"/>
                    <a:lumOff val="40000"/>
                  </a:schemeClr>
                </a:solidFill>
              </a:rPr>
            </a:br>
            <a:r>
              <a:rPr lang="en-US" dirty="0">
                <a:solidFill>
                  <a:schemeClr val="tx2">
                    <a:lumMod val="60000"/>
                    <a:lumOff val="40000"/>
                  </a:schemeClr>
                </a:solidFill>
              </a:rPr>
              <a:t>Questions/Discussion ?</a:t>
            </a:r>
          </a:p>
        </p:txBody>
      </p:sp>
      <p:sp>
        <p:nvSpPr>
          <p:cNvPr id="4" name="Slide Number Placeholder 3"/>
          <p:cNvSpPr>
            <a:spLocks noGrp="1"/>
          </p:cNvSpPr>
          <p:nvPr>
            <p:ph type="sldNum" sz="quarter" idx="12"/>
          </p:nvPr>
        </p:nvSpPr>
        <p:spPr>
          <a:xfrm>
            <a:off x="8278812" y="6356350"/>
            <a:ext cx="407987" cy="365125"/>
          </a:xfrm>
        </p:spPr>
        <p:txBody>
          <a:bodyPr/>
          <a:lstStyle/>
          <a:p>
            <a:fld id="{776EDAD4-FA90-AE44-8FFA-33762B3E9EDD}" type="slidenum">
              <a:rPr lang="en-US" smtClean="0"/>
              <a:t>48</a:t>
            </a:fld>
            <a:endParaRPr lang="en-US" dirty="0"/>
          </a:p>
        </p:txBody>
      </p:sp>
    </p:spTree>
    <p:extLst>
      <p:ext uri="{BB962C8B-B14F-4D97-AF65-F5344CB8AC3E}">
        <p14:creationId xmlns:p14="http://schemas.microsoft.com/office/powerpoint/2010/main" val="344444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chemeClr val="tx2">
                    <a:lumMod val="60000"/>
                    <a:lumOff val="40000"/>
                  </a:schemeClr>
                </a:solidFill>
              </a:rPr>
              <a:t>NIH Interest in Diversity</a:t>
            </a:r>
            <a:br>
              <a:rPr lang="en-US" sz="3600" dirty="0">
                <a:solidFill>
                  <a:schemeClr val="tx2">
                    <a:lumMod val="60000"/>
                    <a:lumOff val="40000"/>
                  </a:schemeClr>
                </a:solidFill>
              </a:rPr>
            </a:br>
            <a:r>
              <a:rPr lang="en-US" sz="2400" dirty="0">
                <a:solidFill>
                  <a:schemeClr val="tx2">
                    <a:lumMod val="60000"/>
                    <a:lumOff val="40000"/>
                  </a:schemeClr>
                </a:solidFill>
              </a:rPr>
              <a:t>NOT-OD-20-031</a:t>
            </a:r>
          </a:p>
        </p:txBody>
      </p:sp>
      <p:sp>
        <p:nvSpPr>
          <p:cNvPr id="3" name="Content Placeholder 2"/>
          <p:cNvSpPr>
            <a:spLocks noGrp="1"/>
          </p:cNvSpPr>
          <p:nvPr>
            <p:ph idx="1"/>
          </p:nvPr>
        </p:nvSpPr>
        <p:spPr>
          <a:xfrm>
            <a:off x="457200" y="1249702"/>
            <a:ext cx="8229600" cy="4525963"/>
          </a:xfrm>
        </p:spPr>
        <p:txBody>
          <a:bodyPr>
            <a:normAutofit fontScale="25000" lnSpcReduction="20000"/>
          </a:bodyPr>
          <a:lstStyle/>
          <a:p>
            <a:pPr marL="57150" indent="0" algn="ctr">
              <a:buNone/>
            </a:pPr>
            <a:r>
              <a:rPr lang="en-US" sz="8000" b="1" dirty="0"/>
              <a:t>Enhance the participation of diverse groups including those </a:t>
            </a:r>
            <a:r>
              <a:rPr lang="en-US" sz="8000" b="1" i="1" dirty="0"/>
              <a:t>underrepresented</a:t>
            </a:r>
            <a:r>
              <a:rPr lang="en-US" sz="8000" b="1" dirty="0"/>
              <a:t> in the biomedical research workforce</a:t>
            </a:r>
            <a:r>
              <a:rPr lang="en-US" sz="8000" dirty="0"/>
              <a:t> </a:t>
            </a:r>
            <a:endParaRPr lang="en-US" sz="8000" b="1" dirty="0"/>
          </a:p>
          <a:p>
            <a:pPr marL="514350" indent="-457200">
              <a:spcBef>
                <a:spcPts val="1200"/>
              </a:spcBef>
            </a:pPr>
            <a:r>
              <a:rPr lang="en-US" sz="7200" b="1" dirty="0"/>
              <a:t>Individuals from nationally underrepresented racial &amp; ethnic groups</a:t>
            </a:r>
          </a:p>
          <a:p>
            <a:pPr marL="914400" lvl="1" indent="-457200"/>
            <a:r>
              <a:rPr lang="en-US" sz="6400" dirty="0"/>
              <a:t>Blacks or African Americans, Hispanics or Latinos, American Indians or Alaska Natives, Native Hawaiians and other Pacific Islanders</a:t>
            </a:r>
          </a:p>
          <a:p>
            <a:pPr marL="914400" lvl="1" indent="-457200"/>
            <a:r>
              <a:rPr lang="en-US" sz="6400" dirty="0"/>
              <a:t>In addition, individuals from racial or ethnic groups that can be demonstrated convincingly to be underrepresented by the grantee institution should be encouraged to participate in NIH programs to enhance diversity.</a:t>
            </a:r>
          </a:p>
          <a:p>
            <a:pPr marL="514350" indent="-457200"/>
            <a:r>
              <a:rPr lang="en-US" sz="7200" b="1" dirty="0"/>
              <a:t>Persons with disabilities</a:t>
            </a:r>
          </a:p>
          <a:p>
            <a:pPr marL="914400" lvl="1" indent="-457200"/>
            <a:r>
              <a:rPr lang="en-US" sz="6400" dirty="0"/>
              <a:t>Individuals with a physical or mental impairment that substantially limits one or more major life activities</a:t>
            </a:r>
          </a:p>
          <a:p>
            <a:pPr marL="514350" indent="-457200"/>
            <a:r>
              <a:rPr lang="en-US" sz="7200" b="1" dirty="0"/>
              <a:t>Individuals from disadvantaged backgrounds</a:t>
            </a:r>
          </a:p>
          <a:p>
            <a:pPr marL="914400" lvl="1" indent="-457200"/>
            <a:r>
              <a:rPr lang="en-US" sz="6400" dirty="0"/>
              <a:t>Must meet two or more of the criteria listed in </a:t>
            </a:r>
            <a:r>
              <a:rPr lang="en-US" sz="6400" b="1" i="1" dirty="0"/>
              <a:t>this</a:t>
            </a:r>
            <a:r>
              <a:rPr lang="en-US" sz="6400" dirty="0"/>
              <a:t> category in </a:t>
            </a:r>
            <a:r>
              <a:rPr lang="en-US" sz="6600" dirty="0">
                <a:solidFill>
                  <a:schemeClr val="tx2">
                    <a:lumMod val="60000"/>
                    <a:lumOff val="40000"/>
                  </a:schemeClr>
                </a:solidFill>
              </a:rPr>
              <a:t>NOT-OD-20-031</a:t>
            </a:r>
            <a:endParaRPr lang="en-US" sz="6400" dirty="0"/>
          </a:p>
          <a:p>
            <a:pPr marL="514350" lvl="0" indent="-457200"/>
            <a:r>
              <a:rPr lang="en-US" sz="7200" b="1" dirty="0">
                <a:solidFill>
                  <a:prstClr val="black"/>
                </a:solidFill>
              </a:rPr>
              <a:t>Women</a:t>
            </a:r>
          </a:p>
          <a:p>
            <a:pPr marL="914400" lvl="1" indent="-457200"/>
            <a:r>
              <a:rPr lang="en-US" sz="6400" dirty="0">
                <a:solidFill>
                  <a:prstClr val="black"/>
                </a:solidFill>
              </a:rPr>
              <a:t>NIH encourages institutions to consider women for faculty-level, diversity-targeted programs to address faculty recruitment, appointment, retention or advancement.</a:t>
            </a:r>
          </a:p>
          <a:p>
            <a:pPr marL="457200" lvl="1" indent="0">
              <a:buNone/>
            </a:pPr>
            <a:endParaRPr lang="en-US" dirty="0">
              <a:hlinkClick r:id="rId2"/>
            </a:endParaRPr>
          </a:p>
          <a:p>
            <a:pPr marL="457200" lvl="1" indent="0">
              <a:buNone/>
            </a:pPr>
            <a:r>
              <a:rPr lang="en-US" sz="4800" dirty="0">
                <a:hlinkClick r:id="rId2"/>
              </a:rPr>
              <a:t>https://grants.nih.gov/grants/guide/notice-files/NOT-OD-20-031.html</a:t>
            </a:r>
            <a:r>
              <a:rPr lang="en-US" sz="4800" dirty="0"/>
              <a:t> </a:t>
            </a:r>
          </a:p>
        </p:txBody>
      </p:sp>
      <p:sp>
        <p:nvSpPr>
          <p:cNvPr id="9" name="Slide Number Placeholder 8"/>
          <p:cNvSpPr>
            <a:spLocks noGrp="1"/>
          </p:cNvSpPr>
          <p:nvPr>
            <p:ph type="sldNum" sz="quarter" idx="12"/>
          </p:nvPr>
        </p:nvSpPr>
        <p:spPr/>
        <p:txBody>
          <a:bodyPr/>
          <a:lstStyle/>
          <a:p>
            <a:pPr algn="r"/>
            <a:fld id="{776EDAD4-FA90-AE44-8FFA-33762B3E9EDD}" type="slidenum">
              <a:rPr lang="en-US" smtClean="0"/>
              <a:pPr algn="r"/>
              <a:t>5</a:t>
            </a:fld>
            <a:endParaRPr lang="en-US"/>
          </a:p>
        </p:txBody>
      </p:sp>
    </p:spTree>
    <p:extLst>
      <p:ext uri="{BB962C8B-B14F-4D97-AF65-F5344CB8AC3E}">
        <p14:creationId xmlns:p14="http://schemas.microsoft.com/office/powerpoint/2010/main" val="1738076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452"/>
            <a:ext cx="8229600" cy="1143000"/>
          </a:xfrm>
        </p:spPr>
        <p:txBody>
          <a:bodyPr>
            <a:noAutofit/>
          </a:bodyPr>
          <a:lstStyle/>
          <a:p>
            <a:r>
              <a:rPr lang="en-US" sz="4000" dirty="0">
                <a:solidFill>
                  <a:schemeClr val="tx2">
                    <a:lumMod val="60000"/>
                    <a:lumOff val="40000"/>
                  </a:schemeClr>
                </a:solidFill>
              </a:rPr>
              <a:t>NIH Interest in Diversity (cont.)</a:t>
            </a:r>
          </a:p>
        </p:txBody>
      </p:sp>
      <p:sp>
        <p:nvSpPr>
          <p:cNvPr id="3" name="Content Placeholder 2"/>
          <p:cNvSpPr>
            <a:spLocks noGrp="1"/>
          </p:cNvSpPr>
          <p:nvPr>
            <p:ph idx="1"/>
          </p:nvPr>
        </p:nvSpPr>
        <p:spPr>
          <a:xfrm>
            <a:off x="457199" y="1873333"/>
            <a:ext cx="8340811" cy="4483018"/>
          </a:xfrm>
        </p:spPr>
        <p:txBody>
          <a:bodyPr>
            <a:normAutofit/>
          </a:bodyPr>
          <a:lstStyle/>
          <a:p>
            <a:pPr marL="400050">
              <a:buFont typeface="Arial" panose="020B0604020202020204" pitchFamily="34" charset="0"/>
              <a:buChar char="•"/>
            </a:pPr>
            <a:r>
              <a:rPr lang="en-US" sz="2400" dirty="0"/>
              <a:t>Women are underrepresented in doctorate-granting research institutions at</a:t>
            </a:r>
            <a:r>
              <a:rPr lang="en-US" sz="2400" i="1" dirty="0"/>
              <a:t> senior faculty levels</a:t>
            </a:r>
            <a:r>
              <a:rPr lang="en-US" sz="2400" dirty="0"/>
              <a:t> in most biomedical-relevant disciplines </a:t>
            </a:r>
            <a:r>
              <a:rPr lang="en-US" sz="1800" dirty="0"/>
              <a:t>(</a:t>
            </a:r>
            <a:r>
              <a:rPr lang="en-US" sz="1800" dirty="0">
                <a:hlinkClick r:id="rId2"/>
              </a:rPr>
              <a:t>https://ncses.nsf.gov/pubs/nsf19304/data</a:t>
            </a:r>
            <a:r>
              <a:rPr lang="en-US" sz="1800" dirty="0"/>
              <a:t>, See Table 9-23).</a:t>
            </a:r>
          </a:p>
          <a:p>
            <a:pPr marL="400050">
              <a:buFont typeface="Arial" panose="020B0604020202020204" pitchFamily="34" charset="0"/>
              <a:buChar char="•"/>
            </a:pPr>
            <a:r>
              <a:rPr lang="en-US" sz="2400" dirty="0"/>
              <a:t>Upon review of NSF &amp; AAMC data, &amp; scientific discipline or field related data, NIH encourages institutions to consider women for faculty-level, diversity-targeted programs to address faculty recruitment, appointment, retention or advancement. </a:t>
            </a:r>
          </a:p>
        </p:txBody>
      </p:sp>
      <p:sp>
        <p:nvSpPr>
          <p:cNvPr id="9" name="Slide Number Placeholder 8"/>
          <p:cNvSpPr>
            <a:spLocks noGrp="1"/>
          </p:cNvSpPr>
          <p:nvPr>
            <p:ph type="sldNum" sz="quarter" idx="12"/>
          </p:nvPr>
        </p:nvSpPr>
        <p:spPr/>
        <p:txBody>
          <a:bodyPr/>
          <a:lstStyle/>
          <a:p>
            <a:pPr algn="r"/>
            <a:fld id="{776EDAD4-FA90-AE44-8FFA-33762B3E9EDD}" type="slidenum">
              <a:rPr lang="en-US" smtClean="0"/>
              <a:pPr algn="r"/>
              <a:t>6</a:t>
            </a:fld>
            <a:endParaRPr lang="en-US"/>
          </a:p>
        </p:txBody>
      </p:sp>
      <p:sp>
        <p:nvSpPr>
          <p:cNvPr id="7" name="Rectangle 6"/>
          <p:cNvSpPr/>
          <p:nvPr/>
        </p:nvSpPr>
        <p:spPr>
          <a:xfrm>
            <a:off x="1149511" y="1273452"/>
            <a:ext cx="6844978" cy="369332"/>
          </a:xfrm>
          <a:prstGeom prst="rect">
            <a:avLst/>
          </a:prstGeom>
          <a:ln>
            <a:noFill/>
          </a:ln>
        </p:spPr>
        <p:txBody>
          <a:bodyPr wrap="square">
            <a:spAutoFit/>
          </a:bodyPr>
          <a:lstStyle/>
          <a:p>
            <a:r>
              <a:rPr lang="en-US" b="1" dirty="0">
                <a:hlinkClick r:id="rId3"/>
              </a:rPr>
              <a:t>https://grants.nih.gov/grants/guide/notice-files/NOT-OD-20-031.html</a:t>
            </a:r>
            <a:endParaRPr lang="en-US" b="1" dirty="0"/>
          </a:p>
        </p:txBody>
      </p:sp>
    </p:spTree>
    <p:extLst>
      <p:ext uri="{BB962C8B-B14F-4D97-AF65-F5344CB8AC3E}">
        <p14:creationId xmlns:p14="http://schemas.microsoft.com/office/powerpoint/2010/main" val="28264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1122" y="2550971"/>
            <a:ext cx="1101918" cy="1101918"/>
          </a:xfrm>
          <a:prstGeom prst="rect">
            <a:avLst/>
          </a:prstGeom>
        </p:spPr>
      </p:pic>
      <p:sp>
        <p:nvSpPr>
          <p:cNvPr id="3" name="Content Placeholder 2"/>
          <p:cNvSpPr>
            <a:spLocks noGrp="1"/>
          </p:cNvSpPr>
          <p:nvPr>
            <p:ph idx="1"/>
          </p:nvPr>
        </p:nvSpPr>
        <p:spPr>
          <a:xfrm>
            <a:off x="628650" y="1651056"/>
            <a:ext cx="7781059" cy="3743902"/>
          </a:xfrm>
        </p:spPr>
        <p:txBody>
          <a:bodyPr>
            <a:normAutofit lnSpcReduction="10000"/>
          </a:bodyPr>
          <a:lstStyle/>
          <a:p>
            <a:r>
              <a:rPr lang="en-US" sz="2400" dirty="0"/>
              <a:t>Fosters scientific innovation</a:t>
            </a:r>
          </a:p>
          <a:p>
            <a:r>
              <a:rPr lang="en-US" sz="2400" dirty="0"/>
              <a:t>Improves quality of the research</a:t>
            </a:r>
          </a:p>
          <a:p>
            <a:r>
              <a:rPr lang="en-US" sz="2400" dirty="0"/>
              <a:t>Increases likelihood that research outcomes will benefit individuals from underserved or health disparity populations</a:t>
            </a:r>
          </a:p>
          <a:p>
            <a:r>
              <a:rPr lang="en-US" sz="2400" dirty="0"/>
              <a:t>May increase participation of health disparity populations in clinical studies</a:t>
            </a:r>
          </a:p>
          <a:p>
            <a:r>
              <a:rPr lang="en-US" sz="2400" dirty="0"/>
              <a:t>Expands public trust</a:t>
            </a:r>
          </a:p>
          <a:p>
            <a:r>
              <a:rPr lang="en-US" sz="2400" dirty="0"/>
              <a:t>Enhances global competitiveness</a:t>
            </a:r>
          </a:p>
          <a:p>
            <a:endParaRPr lang="en-US" sz="2400" dirty="0"/>
          </a:p>
        </p:txBody>
      </p:sp>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5415" b="11531"/>
          <a:stretch/>
        </p:blipFill>
        <p:spPr>
          <a:xfrm>
            <a:off x="5232783" y="3940174"/>
            <a:ext cx="2477481" cy="1464946"/>
          </a:xfrm>
          <a:prstGeom prst="rect">
            <a:avLst/>
          </a:prstGeom>
        </p:spPr>
      </p:pic>
      <p:sp>
        <p:nvSpPr>
          <p:cNvPr id="2" name="Title 1"/>
          <p:cNvSpPr>
            <a:spLocks noGrp="1"/>
          </p:cNvSpPr>
          <p:nvPr>
            <p:ph type="title"/>
          </p:nvPr>
        </p:nvSpPr>
        <p:spPr>
          <a:xfrm>
            <a:off x="457200" y="179854"/>
            <a:ext cx="8229600" cy="1143000"/>
          </a:xfrm>
        </p:spPr>
        <p:txBody>
          <a:bodyPr>
            <a:noAutofit/>
          </a:bodyPr>
          <a:lstStyle/>
          <a:p>
            <a:pPr algn="ctr"/>
            <a:r>
              <a:rPr lang="en-US" sz="4000" dirty="0">
                <a:solidFill>
                  <a:schemeClr val="tx2">
                    <a:lumMod val="60000"/>
                    <a:lumOff val="40000"/>
                  </a:schemeClr>
                </a:solidFill>
              </a:rPr>
              <a:t>Benefits of Diversity</a:t>
            </a:r>
          </a:p>
        </p:txBody>
      </p:sp>
      <p:sp>
        <p:nvSpPr>
          <p:cNvPr id="6" name="Slide Number Placeholder 5"/>
          <p:cNvSpPr>
            <a:spLocks noGrp="1"/>
          </p:cNvSpPr>
          <p:nvPr>
            <p:ph type="sldNum" sz="quarter" idx="12"/>
          </p:nvPr>
        </p:nvSpPr>
        <p:spPr>
          <a:xfrm>
            <a:off x="8409708" y="6356350"/>
            <a:ext cx="277091" cy="365125"/>
          </a:xfrm>
        </p:spPr>
        <p:txBody>
          <a:bodyPr/>
          <a:lstStyle/>
          <a:p>
            <a:fld id="{776EDAD4-FA90-AE44-8FFA-33762B3E9EDD}" type="slidenum">
              <a:rPr lang="en-US" smtClean="0"/>
              <a:t>7</a:t>
            </a:fld>
            <a:endParaRPr lang="en-US" dirty="0"/>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456">
            <a:off x="4357750" y="1628117"/>
            <a:ext cx="1325584" cy="530233"/>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17931" b="18301"/>
          <a:stretch/>
        </p:blipFill>
        <p:spPr>
          <a:xfrm>
            <a:off x="5872174" y="1430707"/>
            <a:ext cx="2332676" cy="1062505"/>
          </a:xfrm>
          <a:prstGeom prst="rect">
            <a:avLst/>
          </a:prstGeom>
          <a:noFill/>
        </p:spPr>
      </p:pic>
    </p:spTree>
    <p:extLst>
      <p:ext uri="{BB962C8B-B14F-4D97-AF65-F5344CB8AC3E}">
        <p14:creationId xmlns:p14="http://schemas.microsoft.com/office/powerpoint/2010/main" val="1039472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4343"/>
            <a:ext cx="8229600" cy="1143000"/>
          </a:xfrm>
        </p:spPr>
        <p:txBody>
          <a:bodyPr>
            <a:noAutofit/>
          </a:bodyPr>
          <a:lstStyle/>
          <a:p>
            <a:r>
              <a:rPr lang="en-US" sz="2800" dirty="0">
                <a:solidFill>
                  <a:schemeClr val="tx2">
                    <a:lumMod val="60000"/>
                    <a:lumOff val="40000"/>
                  </a:schemeClr>
                </a:solidFill>
              </a:rPr>
              <a:t>Race &amp; Ethnicity of US population vs </a:t>
            </a:r>
            <a:br>
              <a:rPr lang="en-US" sz="2800" dirty="0">
                <a:solidFill>
                  <a:schemeClr val="tx2">
                    <a:lumMod val="60000"/>
                    <a:lumOff val="40000"/>
                  </a:schemeClr>
                </a:solidFill>
              </a:rPr>
            </a:br>
            <a:r>
              <a:rPr lang="en-US" sz="2800" dirty="0">
                <a:solidFill>
                  <a:schemeClr val="tx2">
                    <a:lumMod val="60000"/>
                    <a:lumOff val="40000"/>
                  </a:schemeClr>
                </a:solidFill>
              </a:rPr>
              <a:t>Principal Investigators on RPGs </a:t>
            </a:r>
          </a:p>
        </p:txBody>
      </p:sp>
      <p:pic>
        <p:nvPicPr>
          <p:cNvPr id="6" name="Content Placeholder 5" descr="chart of 2010 US Census showing race and ethnicity percentages - White 72.4; Hispanic or Latino 16.3%, Asian 4.%8, Black 12.6%, American Indian or Alaska Native .2%, Native Hawaiin or Pacific Islander .9%, Other 9.1%"/>
          <p:cNvPicPr>
            <a:picLocks noGrp="1" noChangeAspect="1"/>
          </p:cNvPicPr>
          <p:nvPr>
            <p:ph sz="half" idx="1"/>
          </p:nvPr>
        </p:nvPicPr>
        <p:blipFill>
          <a:blip r:embed="rId2"/>
          <a:stretch>
            <a:fillRect/>
          </a:stretch>
        </p:blipFill>
        <p:spPr>
          <a:xfrm>
            <a:off x="128587" y="1497343"/>
            <a:ext cx="5053364" cy="3032019"/>
          </a:xfrm>
          <a:prstGeom prst="rect">
            <a:avLst/>
          </a:prstGeom>
        </p:spPr>
      </p:pic>
      <p:pic>
        <p:nvPicPr>
          <p:cNvPr id="7" name="Content Placeholder 6" descr="2010 NIH PIs on RPGs - 71% White, Asian 16.4%, Black 1.1%, Hispanic or Latino 3.5%, Other 11.2%"/>
          <p:cNvPicPr>
            <a:picLocks noGrp="1" noChangeAspect="1"/>
          </p:cNvPicPr>
          <p:nvPr>
            <p:ph sz="half" idx="2"/>
          </p:nvPr>
        </p:nvPicPr>
        <p:blipFill>
          <a:blip r:embed="rId3"/>
          <a:stretch>
            <a:fillRect/>
          </a:stretch>
        </p:blipFill>
        <p:spPr>
          <a:xfrm>
            <a:off x="5119696" y="1496511"/>
            <a:ext cx="3924288" cy="2848273"/>
          </a:xfrm>
          <a:prstGeom prst="rect">
            <a:avLst/>
          </a:prstGeom>
        </p:spPr>
      </p:pic>
      <p:sp>
        <p:nvSpPr>
          <p:cNvPr id="5" name="Slide Number Placeholder 4"/>
          <p:cNvSpPr>
            <a:spLocks noGrp="1"/>
          </p:cNvSpPr>
          <p:nvPr>
            <p:ph type="sldNum" sz="quarter" idx="12"/>
          </p:nvPr>
        </p:nvSpPr>
        <p:spPr/>
        <p:txBody>
          <a:bodyPr/>
          <a:lstStyle/>
          <a:p>
            <a:fld id="{776EDAD4-FA90-AE44-8FFA-33762B3E9EDD}" type="slidenum">
              <a:rPr lang="en-US" smtClean="0"/>
              <a:t>8</a:t>
            </a:fld>
            <a:endParaRPr lang="en-US"/>
          </a:p>
        </p:txBody>
      </p:sp>
      <p:sp>
        <p:nvSpPr>
          <p:cNvPr id="8" name="TextBox 7"/>
          <p:cNvSpPr txBox="1"/>
          <p:nvPr/>
        </p:nvSpPr>
        <p:spPr>
          <a:xfrm>
            <a:off x="128587" y="4846351"/>
            <a:ext cx="5121402" cy="338554"/>
          </a:xfrm>
          <a:prstGeom prst="rect">
            <a:avLst/>
          </a:prstGeom>
          <a:noFill/>
        </p:spPr>
        <p:txBody>
          <a:bodyPr wrap="none" rtlCol="0">
            <a:spAutoFit/>
          </a:bodyPr>
          <a:lstStyle/>
          <a:p>
            <a:pPr algn="ctr"/>
            <a:r>
              <a:rPr lang="en-US" sz="1600" b="1" dirty="0">
                <a:hlinkClick r:id="rId4"/>
              </a:rPr>
              <a:t>http://acd.od.nih.gov/Biomedical_research_wgreport.pdf</a:t>
            </a:r>
            <a:endParaRPr lang="en-US" sz="1600" b="1" dirty="0"/>
          </a:p>
        </p:txBody>
      </p:sp>
      <p:graphicFrame>
        <p:nvGraphicFramePr>
          <p:cNvPr id="9" name="Chart 8" descr="2016 NIH PIs on RPGs - White 63.24%, Asian - 21.6%, Black 2.08%, Hispanic or Latino 4.85%, Other 12.79">
            <a:extLst>
              <a:ext uri="{FF2B5EF4-FFF2-40B4-BE49-F238E27FC236}">
                <a16:creationId xmlns:a16="http://schemas.microsoft.com/office/drawing/2014/main" id="{2AD93440-E4CB-4CDB-81B2-E7BF3686F7C8}"/>
              </a:ext>
            </a:extLst>
          </p:cNvPr>
          <p:cNvGraphicFramePr>
            <a:graphicFrameLocks/>
          </p:cNvGraphicFramePr>
          <p:nvPr>
            <p:extLst>
              <p:ext uri="{D42A27DB-BD31-4B8C-83A1-F6EECF244321}">
                <p14:modId xmlns:p14="http://schemas.microsoft.com/office/powerpoint/2010/main" val="321596366"/>
              </p:ext>
            </p:extLst>
          </p:nvPr>
        </p:nvGraphicFramePr>
        <p:xfrm>
          <a:off x="4974599" y="4071155"/>
          <a:ext cx="4276738" cy="3012271"/>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p:cNvSpPr/>
          <p:nvPr/>
        </p:nvSpPr>
        <p:spPr>
          <a:xfrm>
            <a:off x="7017496" y="5173145"/>
            <a:ext cx="569387" cy="276999"/>
          </a:xfrm>
          <a:prstGeom prst="rect">
            <a:avLst/>
          </a:prstGeom>
        </p:spPr>
        <p:txBody>
          <a:bodyPr wrap="none">
            <a:spAutoFit/>
          </a:bodyPr>
          <a:lstStyle/>
          <a:p>
            <a:r>
              <a:rPr lang="en-US" sz="1200" dirty="0"/>
              <a:t>21.6%</a:t>
            </a:r>
          </a:p>
        </p:txBody>
      </p:sp>
    </p:spTree>
    <p:extLst>
      <p:ext uri="{BB962C8B-B14F-4D97-AF65-F5344CB8AC3E}">
        <p14:creationId xmlns:p14="http://schemas.microsoft.com/office/powerpoint/2010/main" val="1040461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6250" y="233936"/>
            <a:ext cx="8210550" cy="978519"/>
          </a:xfrm>
        </p:spPr>
        <p:txBody>
          <a:bodyPr>
            <a:noAutofit/>
          </a:bodyPr>
          <a:lstStyle/>
          <a:p>
            <a:pPr lvl="0">
              <a:spcBef>
                <a:spcPts val="600"/>
              </a:spcBef>
            </a:pPr>
            <a:br>
              <a:rPr lang="en-US" sz="2800" b="1" dirty="0">
                <a:solidFill>
                  <a:srgbClr val="0070C0"/>
                </a:solidFill>
              </a:rPr>
            </a:br>
            <a:r>
              <a:rPr lang="en-US" sz="2800" dirty="0">
                <a:solidFill>
                  <a:schemeClr val="tx2">
                    <a:lumMod val="60000"/>
                    <a:lumOff val="40000"/>
                  </a:schemeClr>
                </a:solidFill>
              </a:rPr>
              <a:t>Enhancing Diversity of the NIH Workforce Report </a:t>
            </a:r>
            <a:br>
              <a:rPr lang="en-US" sz="2800" dirty="0">
                <a:solidFill>
                  <a:schemeClr val="tx2">
                    <a:lumMod val="60000"/>
                    <a:lumOff val="40000"/>
                  </a:schemeClr>
                </a:solidFill>
              </a:rPr>
            </a:br>
            <a:r>
              <a:rPr lang="en-US" sz="2800" dirty="0">
                <a:solidFill>
                  <a:schemeClr val="tx2">
                    <a:lumMod val="60000"/>
                    <a:lumOff val="40000"/>
                  </a:schemeClr>
                </a:solidFill>
              </a:rPr>
              <a:t>June 2012</a:t>
            </a:r>
            <a:br>
              <a:rPr lang="en-US" sz="2800" dirty="0">
                <a:solidFill>
                  <a:schemeClr val="tx2">
                    <a:lumMod val="60000"/>
                    <a:lumOff val="40000"/>
                  </a:schemeClr>
                </a:solidFill>
              </a:rPr>
            </a:br>
            <a:r>
              <a:rPr lang="en-US" sz="1600" dirty="0">
                <a:solidFill>
                  <a:prstClr val="black"/>
                </a:solidFill>
                <a:ea typeface="+mn-ea"/>
                <a:cs typeface="+mn-cs"/>
                <a:hlinkClick r:id="rId2"/>
              </a:rPr>
              <a:t>http://biomedicalresearchworkforce.nih.gov/docs/Biomedical_research_wgreport.pdf</a:t>
            </a:r>
            <a:r>
              <a:rPr lang="en-US" sz="1600" dirty="0">
                <a:solidFill>
                  <a:prstClr val="black"/>
                </a:solidFill>
                <a:ea typeface="+mn-ea"/>
                <a:cs typeface="+mn-cs"/>
              </a:rPr>
              <a:t> </a:t>
            </a:r>
            <a:br>
              <a:rPr lang="en-US" sz="1600" dirty="0">
                <a:solidFill>
                  <a:prstClr val="black"/>
                </a:solidFill>
                <a:ea typeface="+mn-ea"/>
                <a:cs typeface="+mn-cs"/>
              </a:rPr>
            </a:br>
            <a:endParaRPr lang="en-US" sz="2800" dirty="0">
              <a:solidFill>
                <a:srgbClr val="0070C0"/>
              </a:solidFill>
            </a:endParaRPr>
          </a:p>
        </p:txBody>
      </p:sp>
      <p:sp>
        <p:nvSpPr>
          <p:cNvPr id="8" name="Content Placeholder 7"/>
          <p:cNvSpPr>
            <a:spLocks noGrp="1"/>
          </p:cNvSpPr>
          <p:nvPr>
            <p:ph sz="half" idx="2"/>
          </p:nvPr>
        </p:nvSpPr>
        <p:spPr>
          <a:xfrm>
            <a:off x="329184" y="1597838"/>
            <a:ext cx="5157216" cy="2805443"/>
          </a:xfrm>
          <a:solidFill>
            <a:schemeClr val="bg1"/>
          </a:solidFill>
        </p:spPr>
        <p:txBody>
          <a:bodyPr>
            <a:noAutofit/>
          </a:bodyPr>
          <a:lstStyle/>
          <a:p>
            <a:r>
              <a:rPr lang="en-US" sz="2000" dirty="0"/>
              <a:t>Appoint Chief Officer and Office for Scientific Workforce Diversity</a:t>
            </a:r>
          </a:p>
          <a:p>
            <a:r>
              <a:rPr lang="en-US" sz="2000" dirty="0"/>
              <a:t>Enhance data collection, evaluation, and systematic tracking of outcomes</a:t>
            </a:r>
          </a:p>
          <a:p>
            <a:pPr lvl="1"/>
            <a:r>
              <a:rPr lang="en-US" sz="1600" dirty="0"/>
              <a:t>Coordination and Evaluation Center (CEC)</a:t>
            </a:r>
          </a:p>
          <a:p>
            <a:r>
              <a:rPr lang="en-US" sz="2000" dirty="0"/>
              <a:t>Mentoring, career preparation, and retention</a:t>
            </a:r>
          </a:p>
          <a:p>
            <a:pPr lvl="1"/>
            <a:r>
              <a:rPr lang="en-US" sz="1600" dirty="0"/>
              <a:t>Building  Infrastructure Leading to Diversity (BUILD)</a:t>
            </a:r>
          </a:p>
          <a:p>
            <a:r>
              <a:rPr lang="en-US" sz="2000" dirty="0"/>
              <a:t>Mentorship networks and partnerships</a:t>
            </a:r>
          </a:p>
          <a:p>
            <a:pPr lvl="1"/>
            <a:r>
              <a:rPr lang="en-US" sz="1600" dirty="0"/>
              <a:t>National Research Mentoring Network (NRMN)</a:t>
            </a:r>
          </a:p>
        </p:txBody>
      </p:sp>
      <p:pic>
        <p:nvPicPr>
          <p:cNvPr id="4" name="Picture 3" descr="Promoting Innovation in Diversity website home page"/>
          <p:cNvPicPr>
            <a:picLocks noChangeAspect="1"/>
          </p:cNvPicPr>
          <p:nvPr/>
        </p:nvPicPr>
        <p:blipFill rotWithShape="1">
          <a:blip r:embed="rId3">
            <a:extLst>
              <a:ext uri="{28A0092B-C50C-407E-A947-70E740481C1C}">
                <a14:useLocalDpi xmlns:a14="http://schemas.microsoft.com/office/drawing/2010/main" val="0"/>
              </a:ext>
            </a:extLst>
          </a:blip>
          <a:srcRect t="4389"/>
          <a:stretch/>
        </p:blipFill>
        <p:spPr>
          <a:xfrm>
            <a:off x="5124116" y="2502446"/>
            <a:ext cx="3845230" cy="2802392"/>
          </a:xfrm>
          <a:prstGeom prst="rect">
            <a:avLst/>
          </a:prstGeom>
        </p:spPr>
      </p:pic>
      <p:sp>
        <p:nvSpPr>
          <p:cNvPr id="2" name="Slide Number Placeholder 1"/>
          <p:cNvSpPr>
            <a:spLocks noGrp="1"/>
          </p:cNvSpPr>
          <p:nvPr>
            <p:ph type="sldNum" sz="quarter" idx="12"/>
          </p:nvPr>
        </p:nvSpPr>
        <p:spPr>
          <a:xfrm>
            <a:off x="8316686" y="6356350"/>
            <a:ext cx="370114" cy="365125"/>
          </a:xfrm>
        </p:spPr>
        <p:txBody>
          <a:bodyPr/>
          <a:lstStyle/>
          <a:p>
            <a:fld id="{776EDAD4-FA90-AE44-8FFA-33762B3E9EDD}" type="slidenum">
              <a:rPr lang="en-US" smtClean="0"/>
              <a:t>9</a:t>
            </a:fld>
            <a:endParaRPr lang="en-US"/>
          </a:p>
        </p:txBody>
      </p:sp>
      <p:sp>
        <p:nvSpPr>
          <p:cNvPr id="6" name="Rectangle 5"/>
          <p:cNvSpPr/>
          <p:nvPr/>
        </p:nvSpPr>
        <p:spPr>
          <a:xfrm>
            <a:off x="5795675" y="5440049"/>
            <a:ext cx="2573910" cy="369332"/>
          </a:xfrm>
          <a:prstGeom prst="rect">
            <a:avLst/>
          </a:prstGeom>
          <a:noFill/>
          <a:ln>
            <a:solidFill>
              <a:schemeClr val="tx2"/>
            </a:solidFill>
          </a:ln>
        </p:spPr>
        <p:txBody>
          <a:bodyPr wrap="none">
            <a:spAutoFit/>
          </a:bodyPr>
          <a:lstStyle/>
          <a:p>
            <a:r>
              <a:rPr lang="en-US" dirty="0">
                <a:hlinkClick r:id="rId4"/>
              </a:rPr>
              <a:t>https://diversity.nih.gov/</a:t>
            </a:r>
            <a:r>
              <a:rPr lang="en-US" dirty="0"/>
              <a:t> </a:t>
            </a:r>
          </a:p>
        </p:txBody>
      </p:sp>
    </p:spTree>
    <p:extLst>
      <p:ext uri="{BB962C8B-B14F-4D97-AF65-F5344CB8AC3E}">
        <p14:creationId xmlns:p14="http://schemas.microsoft.com/office/powerpoint/2010/main" val="2977564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21571</TotalTime>
  <Words>2540</Words>
  <Application>Microsoft Office PowerPoint</Application>
  <PresentationFormat>On-screen Show (4:3)</PresentationFormat>
  <Paragraphs>374</Paragraphs>
  <Slides>48</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Lucida Sans</vt:lpstr>
      <vt:lpstr>Roboto</vt:lpstr>
      <vt:lpstr>Office Theme</vt:lpstr>
      <vt:lpstr>Diversity in the Biomedical Research Workforce</vt:lpstr>
      <vt:lpstr>Institutes, Centers and Offices</vt:lpstr>
      <vt:lpstr>Division of Biomedical Research Workforce</vt:lpstr>
      <vt:lpstr>Discussion Topics</vt:lpstr>
      <vt:lpstr>NIH Interest in Diversity NOT-OD-20-031</vt:lpstr>
      <vt:lpstr>NIH Interest in Diversity (cont.)</vt:lpstr>
      <vt:lpstr>Benefits of Diversity</vt:lpstr>
      <vt:lpstr>Race &amp; Ethnicity of US population vs  Principal Investigators on RPGs </vt:lpstr>
      <vt:lpstr> Enhancing Diversity of the NIH Workforce Report  June 2012 http://biomedicalresearchworkforce.nih.gov/docs/Biomedical_research_wgreport.pdf  </vt:lpstr>
      <vt:lpstr> Recommendations on Physician Scientist Workforce, June 2014 http://acd.od.nih.gov/reports/PSW_Report_ACD_06042014.pdf </vt:lpstr>
      <vt:lpstr> National Academies of Science, Engineering and Medicine 2018  </vt:lpstr>
      <vt:lpstr>  Government Accountability Office GAO-18-545 </vt:lpstr>
      <vt:lpstr>Where Do I Find…</vt:lpstr>
      <vt:lpstr>Extramural Diversity Website https://extramural-diversity.nih.gov/</vt:lpstr>
      <vt:lpstr>Extramural Diversity Website https://extramural-diversity.nih.gov/ </vt:lpstr>
      <vt:lpstr>Icons: Content and Audiences</vt:lpstr>
      <vt:lpstr>Underrepresented Groups https://extramural-diversity.nih.gov/diversity-matters/get-the-facts</vt:lpstr>
      <vt:lpstr>Where Do I Find… </vt:lpstr>
      <vt:lpstr>Finding Research Programs https://extramural-diversity.nih.gov/career-pathways/success-strategies</vt:lpstr>
      <vt:lpstr>How to Search for NIH Programs </vt:lpstr>
      <vt:lpstr> Building Research and Science Careers https://extramural-diversity.nih.gov/career-pathways </vt:lpstr>
      <vt:lpstr>Research Training and Career Development Programs </vt:lpstr>
      <vt:lpstr>Selected Programs to Enhance Diversity </vt:lpstr>
      <vt:lpstr>Research Pathways https://extramural-diversity.nih.gov/career-pathways/next-career-steps</vt:lpstr>
      <vt:lpstr>What about Diversity Supplements?</vt:lpstr>
      <vt:lpstr>Research Supplements to Promote Diversity  in Health-Related Research</vt:lpstr>
      <vt:lpstr>October 1, 2020 Reissue https://grants.nih.gov/grants/guide/notice-files/NOT-OD-20-170.html </vt:lpstr>
      <vt:lpstr>Many Award Types are Eligible for  Diversity Supplements</vt:lpstr>
      <vt:lpstr>PA-20-222</vt:lpstr>
      <vt:lpstr>Application Requirements for Diversity Supplements </vt:lpstr>
      <vt:lpstr>New FY18 Diversity Supplement Applications, Awards, and Success Rate by Career Level</vt:lpstr>
      <vt:lpstr>FY18 Diversity Supplement Awards (New and Continuing) by Career Level</vt:lpstr>
      <vt:lpstr>What Resources are Available Regarding Women?</vt:lpstr>
      <vt:lpstr>Women in Biomedical Careers</vt:lpstr>
      <vt:lpstr>Where do I find…</vt:lpstr>
      <vt:lpstr>Researchers from Nationally  Underrepresented Backgrounds https://extramural-diversity.nih.gov/biomedical-faces-of-science</vt:lpstr>
      <vt:lpstr>https://extramural-diversity.nih.gov/career-pathways/meet-researchers/all</vt:lpstr>
      <vt:lpstr>Reports and Data https://extramural-diversity.nih.gov/diversity-reports</vt:lpstr>
      <vt:lpstr> Abstract Database Enhanced Functionality and  New Resources </vt:lpstr>
      <vt:lpstr>Research Training and Career Development</vt:lpstr>
      <vt:lpstr>NIH Research Training Website</vt:lpstr>
      <vt:lpstr>Individual Fellowships</vt:lpstr>
      <vt:lpstr>Research Pathways</vt:lpstr>
      <vt:lpstr>Research Pathway Infographics</vt:lpstr>
      <vt:lpstr>BMW Workforce Dashboard</vt:lpstr>
      <vt:lpstr> https://report.nih.gov/bmwdashboard/#/nih</vt:lpstr>
      <vt:lpstr>https://report.nih.gov/bmwdashboard/#/nih</vt:lpstr>
      <vt:lpstr>Thank You Questions/Discussion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Cummins, Sheri (NIH/OD) [E]</cp:lastModifiedBy>
  <cp:revision>208</cp:revision>
  <cp:lastPrinted>2020-03-09T19:11:19Z</cp:lastPrinted>
  <dcterms:created xsi:type="dcterms:W3CDTF">2014-06-10T14:37:23Z</dcterms:created>
  <dcterms:modified xsi:type="dcterms:W3CDTF">2020-10-29T12:13:35Z</dcterms:modified>
</cp:coreProperties>
</file>