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74" r:id="rId5"/>
    <p:sldMasterId id="2147483692" r:id="rId6"/>
    <p:sldMasterId id="2147483704" r:id="rId7"/>
  </p:sldMasterIdLst>
  <p:notesMasterIdLst>
    <p:notesMasterId r:id="rId57"/>
  </p:notesMasterIdLst>
  <p:sldIdLst>
    <p:sldId id="321" r:id="rId8"/>
    <p:sldId id="282" r:id="rId9"/>
    <p:sldId id="283" r:id="rId10"/>
    <p:sldId id="492" r:id="rId11"/>
    <p:sldId id="285" r:id="rId12"/>
    <p:sldId id="502" r:id="rId13"/>
    <p:sldId id="286" r:id="rId14"/>
    <p:sldId id="287" r:id="rId15"/>
    <p:sldId id="288" r:id="rId16"/>
    <p:sldId id="289" r:id="rId17"/>
    <p:sldId id="290" r:id="rId18"/>
    <p:sldId id="291" r:id="rId19"/>
    <p:sldId id="493" r:id="rId20"/>
    <p:sldId id="494" r:id="rId21"/>
    <p:sldId id="490" r:id="rId22"/>
    <p:sldId id="495" r:id="rId23"/>
    <p:sldId id="267" r:id="rId24"/>
    <p:sldId id="367" r:id="rId25"/>
    <p:sldId id="266" r:id="rId26"/>
    <p:sldId id="264" r:id="rId27"/>
    <p:sldId id="369" r:id="rId28"/>
    <p:sldId id="370" r:id="rId29"/>
    <p:sldId id="280" r:id="rId30"/>
    <p:sldId id="345" r:id="rId31"/>
    <p:sldId id="496" r:id="rId32"/>
    <p:sldId id="497" r:id="rId33"/>
    <p:sldId id="361" r:id="rId34"/>
    <p:sldId id="305" r:id="rId35"/>
    <p:sldId id="498" r:id="rId36"/>
    <p:sldId id="362" r:id="rId37"/>
    <p:sldId id="499" r:id="rId38"/>
    <p:sldId id="500" r:id="rId39"/>
    <p:sldId id="293" r:id="rId40"/>
    <p:sldId id="348" r:id="rId41"/>
    <p:sldId id="275" r:id="rId42"/>
    <p:sldId id="295" r:id="rId43"/>
    <p:sldId id="337" r:id="rId44"/>
    <p:sldId id="336" r:id="rId45"/>
    <p:sldId id="297" r:id="rId46"/>
    <p:sldId id="300" r:id="rId47"/>
    <p:sldId id="299" r:id="rId48"/>
    <p:sldId id="371" r:id="rId49"/>
    <p:sldId id="487" r:id="rId50"/>
    <p:sldId id="503" r:id="rId51"/>
    <p:sldId id="488" r:id="rId52"/>
    <p:sldId id="372" r:id="rId53"/>
    <p:sldId id="373" r:id="rId54"/>
    <p:sldId id="501" r:id="rId55"/>
    <p:sldId id="489" r:id="rId5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a:srgbClr val="33CC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BE2D95-EDD8-48C3-AD09-C2747FE30ED1}" v="1" dt="2021-10-24T22:34:09.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04" autoAdjust="0"/>
    <p:restoredTop sz="82844" autoAdjust="0"/>
  </p:normalViewPr>
  <p:slideViewPr>
    <p:cSldViewPr>
      <p:cViewPr varScale="1">
        <p:scale>
          <a:sx n="71" d="100"/>
          <a:sy n="71" d="100"/>
        </p:scale>
        <p:origin x="1670" y="53"/>
      </p:cViewPr>
      <p:guideLst>
        <p:guide orient="horz" pos="2160"/>
        <p:guide pos="2880"/>
      </p:guideLst>
    </p:cSldViewPr>
  </p:slideViewPr>
  <p:outlineViewPr>
    <p:cViewPr>
      <p:scale>
        <a:sx n="33" d="100"/>
        <a:sy n="33" d="100"/>
      </p:scale>
      <p:origin x="0" y="-44934"/>
    </p:cViewPr>
  </p:outlineViewPr>
  <p:notesTextViewPr>
    <p:cViewPr>
      <p:scale>
        <a:sx n="100" d="100"/>
        <a:sy n="100" d="100"/>
      </p:scale>
      <p:origin x="0" y="0"/>
    </p:cViewPr>
  </p:notesTextViewPr>
  <p:sorterViewPr>
    <p:cViewPr>
      <p:scale>
        <a:sx n="100" d="100"/>
        <a:sy n="100" d="100"/>
      </p:scale>
      <p:origin x="0" y="2886"/>
    </p:cViewPr>
  </p:sorterViewPr>
  <p:notesViewPr>
    <p:cSldViewPr>
      <p:cViewPr>
        <p:scale>
          <a:sx n="100" d="100"/>
          <a:sy n="100" d="100"/>
        </p:scale>
        <p:origin x="-87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notesMaster" Target="notesMasters/notesMaster1.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mmins, Sheri (NIH/OD) [E]" userId="S::cumminss@nih.gov::27ef1276-516b-499b-b919-42898e02f206" providerId="AD" clId="Web-{E2BE2D95-EDD8-48C3-AD09-C2747FE30ED1}"/>
    <pc:docChg chg="delSld">
      <pc:chgData name="Cummins, Sheri (NIH/OD) [E]" userId="S::cumminss@nih.gov::27ef1276-516b-499b-b919-42898e02f206" providerId="AD" clId="Web-{E2BE2D95-EDD8-48C3-AD09-C2747FE30ED1}" dt="2021-10-24T22:34:09.101" v="0"/>
      <pc:docMkLst>
        <pc:docMk/>
      </pc:docMkLst>
      <pc:sldChg chg="del">
        <pc:chgData name="Cummins, Sheri (NIH/OD) [E]" userId="S::cumminss@nih.gov::27ef1276-516b-499b-b919-42898e02f206" providerId="AD" clId="Web-{E2BE2D95-EDD8-48C3-AD09-C2747FE30ED1}" dt="2021-10-24T22:34:09.101" v="0"/>
        <pc:sldMkLst>
          <pc:docMk/>
          <pc:sldMk cId="1638661494" sldId="5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3713D3-4C3D-4B19-89BB-94830305E8A9}"/>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Arial" charset="0"/>
              </a:defRPr>
            </a:lvl1pPr>
          </a:lstStyle>
          <a:p>
            <a:pPr>
              <a:defRPr/>
            </a:pPr>
            <a:endParaRPr lang="en-US"/>
          </a:p>
        </p:txBody>
      </p:sp>
      <p:sp>
        <p:nvSpPr>
          <p:cNvPr id="4099" name="Rectangle 3">
            <a:extLst>
              <a:ext uri="{FF2B5EF4-FFF2-40B4-BE49-F238E27FC236}">
                <a16:creationId xmlns:a16="http://schemas.microsoft.com/office/drawing/2014/main" id="{60A7F878-AC98-42E6-857C-1D94E100BD99}"/>
              </a:ext>
            </a:extLst>
          </p:cNvPr>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Arial" charset="0"/>
              </a:defRPr>
            </a:lvl1pPr>
          </a:lstStyle>
          <a:p>
            <a:pPr>
              <a:defRPr/>
            </a:pPr>
            <a:endParaRPr lang="en-US"/>
          </a:p>
        </p:txBody>
      </p:sp>
      <p:sp>
        <p:nvSpPr>
          <p:cNvPr id="64516" name="Rectangle 4">
            <a:extLst>
              <a:ext uri="{FF2B5EF4-FFF2-40B4-BE49-F238E27FC236}">
                <a16:creationId xmlns:a16="http://schemas.microsoft.com/office/drawing/2014/main" id="{E9512F85-B735-400B-A88A-89F281FC2F9D}"/>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2682CD7D-0D87-41DD-8D60-15059387AD54}"/>
              </a:ext>
            </a:extLst>
          </p:cNvPr>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1FA8DC6B-C20A-4BBD-B805-A2C8AA392799}"/>
              </a:ext>
            </a:extLst>
          </p:cNvPr>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Arial" charset="0"/>
              </a:defRPr>
            </a:lvl1pPr>
          </a:lstStyle>
          <a:p>
            <a:pPr>
              <a:defRPr/>
            </a:pPr>
            <a:endParaRPr lang="en-US"/>
          </a:p>
        </p:txBody>
      </p:sp>
      <p:sp>
        <p:nvSpPr>
          <p:cNvPr id="4103" name="Rectangle 7">
            <a:extLst>
              <a:ext uri="{FF2B5EF4-FFF2-40B4-BE49-F238E27FC236}">
                <a16:creationId xmlns:a16="http://schemas.microsoft.com/office/drawing/2014/main" id="{29FDDE61-D892-43D0-A5F9-AD39F37F6DA1}"/>
              </a:ext>
            </a:extLst>
          </p:cNvPr>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58E10D50-7513-4DAB-882B-9420D9E8DD1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22D8AB76-B5F5-4B00-B350-34D81BD393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35B46A-920F-4C0E-BD29-E081BECA09D3}" type="slidenum">
              <a:rPr lang="en-US" altLang="en-US"/>
              <a:pPr eaLnBrk="1" hangingPunct="1"/>
              <a:t>2</a:t>
            </a:fld>
            <a:endParaRPr lang="en-US" altLang="en-US"/>
          </a:p>
        </p:txBody>
      </p:sp>
      <p:sp>
        <p:nvSpPr>
          <p:cNvPr id="65539" name="Rectangle 2">
            <a:extLst>
              <a:ext uri="{FF2B5EF4-FFF2-40B4-BE49-F238E27FC236}">
                <a16:creationId xmlns:a16="http://schemas.microsoft.com/office/drawing/2014/main" id="{06BEA980-D461-428F-AB7D-A07DC1F46105}"/>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0DF51771-55D4-4738-9282-B9E76975A3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953191F5-D359-4AC6-A38D-3F23DFEAE6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D434DB-7ACA-4B87-BC45-69C9856DF7DF}" type="slidenum">
              <a:rPr lang="en-US" altLang="en-US"/>
              <a:pPr eaLnBrk="1" hangingPunct="1"/>
              <a:t>11</a:t>
            </a:fld>
            <a:endParaRPr lang="en-US" altLang="en-US"/>
          </a:p>
        </p:txBody>
      </p:sp>
      <p:sp>
        <p:nvSpPr>
          <p:cNvPr id="74755" name="Rectangle 2">
            <a:extLst>
              <a:ext uri="{FF2B5EF4-FFF2-40B4-BE49-F238E27FC236}">
                <a16:creationId xmlns:a16="http://schemas.microsoft.com/office/drawing/2014/main" id="{950B830C-5DD4-4FA6-B691-2249AE10F864}"/>
              </a:ext>
            </a:extLst>
          </p:cNvPr>
          <p:cNvSpPr>
            <a:spLocks noGrp="1" noRot="1" noChangeAspect="1" noChangeArrowheads="1" noTextEdit="1"/>
          </p:cNvSpPr>
          <p:nvPr>
            <p:ph type="sldImg"/>
          </p:nvPr>
        </p:nvSpPr>
        <p:spPr>
          <a:xfrm>
            <a:off x="1104900" y="696913"/>
            <a:ext cx="4649788" cy="3487737"/>
          </a:xfrm>
          <a:ln/>
        </p:spPr>
      </p:sp>
      <p:sp>
        <p:nvSpPr>
          <p:cNvPr id="74756" name="Rectangle 3">
            <a:extLst>
              <a:ext uri="{FF2B5EF4-FFF2-40B4-BE49-F238E27FC236}">
                <a16:creationId xmlns:a16="http://schemas.microsoft.com/office/drawing/2014/main" id="{940D5CB7-3B90-449B-965A-124818D7E99C}"/>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Char char="•"/>
            </a:pPr>
            <a:endParaRPr lang="en-US" altLang="en-US"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670FF516-E6AE-4259-8484-6EE12740B4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EEDB6E-D747-424F-9DC8-C79507B97911}" type="slidenum">
              <a:rPr lang="en-US" altLang="en-US"/>
              <a:pPr eaLnBrk="1" hangingPunct="1"/>
              <a:t>12</a:t>
            </a:fld>
            <a:endParaRPr lang="en-US" altLang="en-US"/>
          </a:p>
        </p:txBody>
      </p:sp>
      <p:sp>
        <p:nvSpPr>
          <p:cNvPr id="75779" name="Rectangle 2">
            <a:extLst>
              <a:ext uri="{FF2B5EF4-FFF2-40B4-BE49-F238E27FC236}">
                <a16:creationId xmlns:a16="http://schemas.microsoft.com/office/drawing/2014/main" id="{1259B9AE-FA57-47CE-8EB8-B2873C177A8C}"/>
              </a:ext>
            </a:extLst>
          </p:cNvPr>
          <p:cNvSpPr>
            <a:spLocks noGrp="1" noRot="1" noChangeAspect="1" noChangeArrowheads="1" noTextEdit="1"/>
          </p:cNvSpPr>
          <p:nvPr>
            <p:ph type="sldImg"/>
          </p:nvPr>
        </p:nvSpPr>
        <p:spPr>
          <a:xfrm>
            <a:off x="1104900" y="696913"/>
            <a:ext cx="4649788" cy="3487737"/>
          </a:xfrm>
          <a:ln/>
        </p:spPr>
      </p:sp>
      <p:sp>
        <p:nvSpPr>
          <p:cNvPr id="75780" name="Rectangle 3">
            <a:extLst>
              <a:ext uri="{FF2B5EF4-FFF2-40B4-BE49-F238E27FC236}">
                <a16:creationId xmlns:a16="http://schemas.microsoft.com/office/drawing/2014/main" id="{C6628E07-28C7-42A4-9DAB-590FB7870CB0}"/>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F59A5546-52BB-4195-A494-4C88C5928E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25CB2E-25EB-4CBA-B07E-5514D24329CE}" type="slidenum">
              <a:rPr lang="en-US" altLang="en-US"/>
              <a:pPr eaLnBrk="1" hangingPunct="1"/>
              <a:t>13</a:t>
            </a:fld>
            <a:endParaRPr lang="en-US" altLang="en-US"/>
          </a:p>
        </p:txBody>
      </p:sp>
      <p:sp>
        <p:nvSpPr>
          <p:cNvPr id="76803" name="Rectangle 2">
            <a:extLst>
              <a:ext uri="{FF2B5EF4-FFF2-40B4-BE49-F238E27FC236}">
                <a16:creationId xmlns:a16="http://schemas.microsoft.com/office/drawing/2014/main" id="{C0A6BB71-392E-4A12-9EBD-BD37343F7D80}"/>
              </a:ext>
            </a:extLst>
          </p:cNvPr>
          <p:cNvSpPr>
            <a:spLocks noGrp="1" noRot="1" noChangeAspect="1" noChangeArrowheads="1" noTextEdit="1"/>
          </p:cNvSpPr>
          <p:nvPr>
            <p:ph type="sldImg"/>
          </p:nvPr>
        </p:nvSpPr>
        <p:spPr>
          <a:xfrm>
            <a:off x="1104900" y="696913"/>
            <a:ext cx="4649788" cy="3487737"/>
          </a:xfrm>
          <a:ln/>
        </p:spPr>
      </p:sp>
      <p:sp>
        <p:nvSpPr>
          <p:cNvPr id="76804" name="Rectangle 3">
            <a:extLst>
              <a:ext uri="{FF2B5EF4-FFF2-40B4-BE49-F238E27FC236}">
                <a16:creationId xmlns:a16="http://schemas.microsoft.com/office/drawing/2014/main" id="{BA94E489-C8AE-4F4F-93F0-D3C889362B95}"/>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14</a:t>
            </a:fld>
            <a:endParaRPr lang="en-US"/>
          </a:p>
        </p:txBody>
      </p:sp>
    </p:spTree>
    <p:extLst>
      <p:ext uri="{BB962C8B-B14F-4D97-AF65-F5344CB8AC3E}">
        <p14:creationId xmlns:p14="http://schemas.microsoft.com/office/powerpoint/2010/main" val="2923381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E1870A51-FD03-4B0D-BC42-637D98F5A9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ACD70E-9C61-416F-8797-B40A7BD45910}" type="slidenum">
              <a:rPr lang="en-US" altLang="en-US"/>
              <a:pPr eaLnBrk="1" hangingPunct="1"/>
              <a:t>15</a:t>
            </a:fld>
            <a:endParaRPr lang="en-US" altLang="en-US"/>
          </a:p>
        </p:txBody>
      </p:sp>
      <p:sp>
        <p:nvSpPr>
          <p:cNvPr id="97283" name="Rectangle 2">
            <a:extLst>
              <a:ext uri="{FF2B5EF4-FFF2-40B4-BE49-F238E27FC236}">
                <a16:creationId xmlns:a16="http://schemas.microsoft.com/office/drawing/2014/main" id="{E56B29FE-59B2-4172-A39D-EE1F18A51134}"/>
              </a:ext>
            </a:extLst>
          </p:cNvPr>
          <p:cNvSpPr>
            <a:spLocks noGrp="1" noRot="1" noChangeAspect="1" noChangeArrowheads="1" noTextEdit="1"/>
          </p:cNvSpPr>
          <p:nvPr>
            <p:ph type="sldImg"/>
          </p:nvPr>
        </p:nvSpPr>
        <p:spPr>
          <a:xfrm>
            <a:off x="1104900" y="696913"/>
            <a:ext cx="4649788" cy="3487737"/>
          </a:xfrm>
          <a:ln/>
        </p:spPr>
      </p:sp>
      <p:sp>
        <p:nvSpPr>
          <p:cNvPr id="97284" name="Rectangle 3">
            <a:extLst>
              <a:ext uri="{FF2B5EF4-FFF2-40B4-BE49-F238E27FC236}">
                <a16:creationId xmlns:a16="http://schemas.microsoft.com/office/drawing/2014/main" id="{3DD9C7B0-153E-49B5-9E3B-492D6C80F85E}"/>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474627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16</a:t>
            </a:fld>
            <a:endParaRPr lang="en-US"/>
          </a:p>
        </p:txBody>
      </p:sp>
    </p:spTree>
    <p:extLst>
      <p:ext uri="{BB962C8B-B14F-4D97-AF65-F5344CB8AC3E}">
        <p14:creationId xmlns:p14="http://schemas.microsoft.com/office/powerpoint/2010/main" val="4225557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16</a:t>
            </a:fld>
            <a:endParaRPr lang="en-US"/>
          </a:p>
        </p:txBody>
      </p:sp>
    </p:spTree>
    <p:extLst>
      <p:ext uri="{BB962C8B-B14F-4D97-AF65-F5344CB8AC3E}">
        <p14:creationId xmlns:p14="http://schemas.microsoft.com/office/powerpoint/2010/main" val="2350433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D869C948-AE40-4A4B-984F-E7769FE951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3D1566-A74B-48B0-AC83-9360AE38E7AA}" type="slidenum">
              <a:rPr lang="en-US" altLang="en-US"/>
              <a:pPr eaLnBrk="1" hangingPunct="1"/>
              <a:t>17</a:t>
            </a:fld>
            <a:endParaRPr lang="en-US" altLang="en-US"/>
          </a:p>
        </p:txBody>
      </p:sp>
      <p:sp>
        <p:nvSpPr>
          <p:cNvPr id="114691" name="Rectangle 7">
            <a:extLst>
              <a:ext uri="{FF2B5EF4-FFF2-40B4-BE49-F238E27FC236}">
                <a16:creationId xmlns:a16="http://schemas.microsoft.com/office/drawing/2014/main" id="{AD8968D3-8571-464F-AEA3-5F66FDAB3138}"/>
              </a:ext>
            </a:extLst>
          </p:cNvPr>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2FB12AA-983E-4CC8-A000-13AAE4EC8DEB}" type="slidenum">
              <a:rPr lang="en-US" altLang="en-US" sz="1200">
                <a:effectLst/>
              </a:rPr>
              <a:pPr algn="r" eaLnBrk="1" hangingPunct="1"/>
              <a:t>17</a:t>
            </a:fld>
            <a:endParaRPr lang="en-US" altLang="en-US" sz="1200">
              <a:effectLst/>
            </a:endParaRPr>
          </a:p>
        </p:txBody>
      </p:sp>
      <p:sp>
        <p:nvSpPr>
          <p:cNvPr id="114692" name="Rectangle 2">
            <a:extLst>
              <a:ext uri="{FF2B5EF4-FFF2-40B4-BE49-F238E27FC236}">
                <a16:creationId xmlns:a16="http://schemas.microsoft.com/office/drawing/2014/main" id="{1E02A82B-60C7-4BD8-87DF-1F3503CD397D}"/>
              </a:ext>
            </a:extLst>
          </p:cNvPr>
          <p:cNvSpPr>
            <a:spLocks noGrp="1" noRot="1" noChangeAspect="1" noChangeArrowheads="1" noTextEdit="1"/>
          </p:cNvSpPr>
          <p:nvPr>
            <p:ph type="sldImg"/>
          </p:nvPr>
        </p:nvSpPr>
        <p:spPr>
          <a:ln/>
        </p:spPr>
      </p:sp>
      <p:sp>
        <p:nvSpPr>
          <p:cNvPr id="114693" name="Rectangle 3">
            <a:extLst>
              <a:ext uri="{FF2B5EF4-FFF2-40B4-BE49-F238E27FC236}">
                <a16:creationId xmlns:a16="http://schemas.microsoft.com/office/drawing/2014/main" id="{1F072BA1-B6EB-4DEE-A4B3-AAA0BC9877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4434569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18</a:t>
            </a:fld>
            <a:endParaRPr lang="en-US"/>
          </a:p>
        </p:txBody>
      </p:sp>
    </p:spTree>
    <p:extLst>
      <p:ext uri="{BB962C8B-B14F-4D97-AF65-F5344CB8AC3E}">
        <p14:creationId xmlns:p14="http://schemas.microsoft.com/office/powerpoint/2010/main" val="729462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9F10AD7F-F908-4DD8-B054-46496530E2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47FB7C-CAA0-4FD6-9319-46DA52655DD3}" type="slidenum">
              <a:rPr lang="en-US" altLang="en-US"/>
              <a:pPr eaLnBrk="1" hangingPunct="1"/>
              <a:t>19</a:t>
            </a:fld>
            <a:endParaRPr lang="en-US" altLang="en-US"/>
          </a:p>
        </p:txBody>
      </p:sp>
      <p:sp>
        <p:nvSpPr>
          <p:cNvPr id="113667" name="Rectangle 7">
            <a:extLst>
              <a:ext uri="{FF2B5EF4-FFF2-40B4-BE49-F238E27FC236}">
                <a16:creationId xmlns:a16="http://schemas.microsoft.com/office/drawing/2014/main" id="{ADC484DD-DF73-453A-8834-F56AB2119CCE}"/>
              </a:ext>
            </a:extLst>
          </p:cNvPr>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8FB5DCF-7C36-43A3-B809-D85B125449EF}" type="slidenum">
              <a:rPr lang="en-US" altLang="en-US" sz="1200">
                <a:effectLst/>
              </a:rPr>
              <a:pPr algn="r" eaLnBrk="1" hangingPunct="1"/>
              <a:t>19</a:t>
            </a:fld>
            <a:endParaRPr lang="en-US" altLang="en-US" sz="1200">
              <a:effectLst/>
            </a:endParaRPr>
          </a:p>
        </p:txBody>
      </p:sp>
      <p:sp>
        <p:nvSpPr>
          <p:cNvPr id="113668" name="Rectangle 2">
            <a:extLst>
              <a:ext uri="{FF2B5EF4-FFF2-40B4-BE49-F238E27FC236}">
                <a16:creationId xmlns:a16="http://schemas.microsoft.com/office/drawing/2014/main" id="{F2AE41C8-CA26-4EA5-97C9-17535A852C1C}"/>
              </a:ext>
            </a:extLst>
          </p:cNvPr>
          <p:cNvSpPr>
            <a:spLocks noGrp="1" noRot="1" noChangeAspect="1" noChangeArrowheads="1" noTextEdit="1"/>
          </p:cNvSpPr>
          <p:nvPr>
            <p:ph type="sldImg"/>
          </p:nvPr>
        </p:nvSpPr>
        <p:spPr>
          <a:ln/>
        </p:spPr>
      </p:sp>
      <p:sp>
        <p:nvSpPr>
          <p:cNvPr id="113669" name="Rectangle 3">
            <a:extLst>
              <a:ext uri="{FF2B5EF4-FFF2-40B4-BE49-F238E27FC236}">
                <a16:creationId xmlns:a16="http://schemas.microsoft.com/office/drawing/2014/main" id="{6069F4A0-C130-46F3-AB29-782F11254D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490000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8B4DC084-6AD6-412D-AF1D-3A499C2DF2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8AD733-250B-4C52-A350-D0FBA94C418C}" type="slidenum">
              <a:rPr lang="en-US" altLang="en-US"/>
              <a:pPr eaLnBrk="1" hangingPunct="1"/>
              <a:t>3</a:t>
            </a:fld>
            <a:endParaRPr lang="en-US" altLang="en-US"/>
          </a:p>
        </p:txBody>
      </p:sp>
      <p:sp>
        <p:nvSpPr>
          <p:cNvPr id="67587" name="Rectangle 2">
            <a:extLst>
              <a:ext uri="{FF2B5EF4-FFF2-40B4-BE49-F238E27FC236}">
                <a16:creationId xmlns:a16="http://schemas.microsoft.com/office/drawing/2014/main" id="{386C0B4B-17A3-42A3-BBB5-5DE6F9EFAB38}"/>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0F5568F2-4813-4337-9BE0-120E918ECA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649CF740-FF29-4B26-9290-19F6DB6FA6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410123-8DC2-41A2-AC5D-BD0F4C03E013}" type="slidenum">
              <a:rPr lang="en-US" altLang="en-US"/>
              <a:pPr eaLnBrk="1" hangingPunct="1"/>
              <a:t>20</a:t>
            </a:fld>
            <a:endParaRPr lang="en-US" altLang="en-US"/>
          </a:p>
        </p:txBody>
      </p:sp>
      <p:sp>
        <p:nvSpPr>
          <p:cNvPr id="112643" name="Rectangle 7">
            <a:extLst>
              <a:ext uri="{FF2B5EF4-FFF2-40B4-BE49-F238E27FC236}">
                <a16:creationId xmlns:a16="http://schemas.microsoft.com/office/drawing/2014/main" id="{C524FE1E-AF17-4F26-9C88-E64B44C82EA2}"/>
              </a:ext>
            </a:extLst>
          </p:cNvPr>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EC54838-1814-4091-A26E-5B07F84C8F85}" type="slidenum">
              <a:rPr lang="en-US" altLang="en-US" sz="1200">
                <a:effectLst/>
              </a:rPr>
              <a:pPr algn="r" eaLnBrk="1" hangingPunct="1"/>
              <a:t>20</a:t>
            </a:fld>
            <a:endParaRPr lang="en-US" altLang="en-US" sz="1200">
              <a:effectLst/>
            </a:endParaRPr>
          </a:p>
        </p:txBody>
      </p:sp>
      <p:sp>
        <p:nvSpPr>
          <p:cNvPr id="112644" name="Rectangle 2">
            <a:extLst>
              <a:ext uri="{FF2B5EF4-FFF2-40B4-BE49-F238E27FC236}">
                <a16:creationId xmlns:a16="http://schemas.microsoft.com/office/drawing/2014/main" id="{B194A80A-7CC1-4D78-9C58-DACADA1676F4}"/>
              </a:ext>
            </a:extLst>
          </p:cNvPr>
          <p:cNvSpPr>
            <a:spLocks noGrp="1" noRot="1" noChangeAspect="1" noChangeArrowheads="1" noTextEdit="1"/>
          </p:cNvSpPr>
          <p:nvPr>
            <p:ph type="sldImg"/>
          </p:nvPr>
        </p:nvSpPr>
        <p:spPr>
          <a:ln/>
        </p:spPr>
      </p:sp>
      <p:sp>
        <p:nvSpPr>
          <p:cNvPr id="112645" name="Rectangle 3">
            <a:extLst>
              <a:ext uri="{FF2B5EF4-FFF2-40B4-BE49-F238E27FC236}">
                <a16:creationId xmlns:a16="http://schemas.microsoft.com/office/drawing/2014/main" id="{0AFE69DD-5B86-4332-9912-569CD5A369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28593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21</a:t>
            </a:fld>
            <a:endParaRPr lang="en-US"/>
          </a:p>
        </p:txBody>
      </p:sp>
    </p:spTree>
    <p:extLst>
      <p:ext uri="{BB962C8B-B14F-4D97-AF65-F5344CB8AC3E}">
        <p14:creationId xmlns:p14="http://schemas.microsoft.com/office/powerpoint/2010/main" val="2269028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22</a:t>
            </a:fld>
            <a:endParaRPr lang="en-US"/>
          </a:p>
        </p:txBody>
      </p:sp>
    </p:spTree>
    <p:extLst>
      <p:ext uri="{BB962C8B-B14F-4D97-AF65-F5344CB8AC3E}">
        <p14:creationId xmlns:p14="http://schemas.microsoft.com/office/powerpoint/2010/main" val="895200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C9DF1AF7-2B34-47E5-A13B-03F0EE2ADE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2F23FD-E20B-4342-8970-B0C0D2047A77}" type="slidenum">
              <a:rPr lang="en-US" altLang="en-US"/>
              <a:pPr eaLnBrk="1" hangingPunct="1"/>
              <a:t>23</a:t>
            </a:fld>
            <a:endParaRPr lang="en-US" altLang="en-US"/>
          </a:p>
        </p:txBody>
      </p:sp>
      <p:sp>
        <p:nvSpPr>
          <p:cNvPr id="121859" name="Rectangle 7">
            <a:extLst>
              <a:ext uri="{FF2B5EF4-FFF2-40B4-BE49-F238E27FC236}">
                <a16:creationId xmlns:a16="http://schemas.microsoft.com/office/drawing/2014/main" id="{EAF7CC47-5050-4D8A-9BD2-98239DB2ADCB}"/>
              </a:ext>
            </a:extLst>
          </p:cNvPr>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9C4D7DF-C060-4B7E-BD1E-76DEC8AEC832}" type="slidenum">
              <a:rPr lang="en-US" altLang="en-US" sz="1200">
                <a:effectLst/>
              </a:rPr>
              <a:pPr algn="r" eaLnBrk="1" hangingPunct="1"/>
              <a:t>23</a:t>
            </a:fld>
            <a:endParaRPr lang="en-US" altLang="en-US" sz="1200">
              <a:effectLst/>
            </a:endParaRPr>
          </a:p>
        </p:txBody>
      </p:sp>
      <p:sp>
        <p:nvSpPr>
          <p:cNvPr id="121860" name="Rectangle 2">
            <a:extLst>
              <a:ext uri="{FF2B5EF4-FFF2-40B4-BE49-F238E27FC236}">
                <a16:creationId xmlns:a16="http://schemas.microsoft.com/office/drawing/2014/main" id="{B504D4DB-AAFD-4A1D-986A-F344AD1F9B63}"/>
              </a:ext>
            </a:extLst>
          </p:cNvPr>
          <p:cNvSpPr>
            <a:spLocks noGrp="1" noRot="1" noChangeAspect="1" noChangeArrowheads="1" noTextEdit="1"/>
          </p:cNvSpPr>
          <p:nvPr>
            <p:ph type="sldImg"/>
          </p:nvPr>
        </p:nvSpPr>
        <p:spPr>
          <a:ln/>
        </p:spPr>
      </p:sp>
      <p:sp>
        <p:nvSpPr>
          <p:cNvPr id="121861" name="Rectangle 3">
            <a:extLst>
              <a:ext uri="{FF2B5EF4-FFF2-40B4-BE49-F238E27FC236}">
                <a16:creationId xmlns:a16="http://schemas.microsoft.com/office/drawing/2014/main" id="{8C23E040-E247-490B-979E-B56BFD6EA0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784447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A70FD90F-5F22-4E70-AF07-B107671C9761}"/>
              </a:ext>
            </a:extLst>
          </p:cNvPr>
          <p:cNvSpPr>
            <a:spLocks noGrp="1" noRot="1" noChangeAspect="1" noChangeArrowheads="1" noTextEdit="1"/>
          </p:cNvSpPr>
          <p:nvPr>
            <p:ph type="sldImg"/>
          </p:nvPr>
        </p:nvSpPr>
        <p:spPr>
          <a:ln/>
        </p:spPr>
      </p:sp>
      <p:sp>
        <p:nvSpPr>
          <p:cNvPr id="169987" name="Rectangle 3">
            <a:extLst>
              <a:ext uri="{FF2B5EF4-FFF2-40B4-BE49-F238E27FC236}">
                <a16:creationId xmlns:a16="http://schemas.microsoft.com/office/drawing/2014/main" id="{F96DF766-C72D-4D9D-8CC2-E9154D6AA5FC}"/>
              </a:ext>
            </a:extLst>
          </p:cNvPr>
          <p:cNvSpPr>
            <a:spLocks noGrp="1" noChangeArrowheads="1"/>
          </p:cNvSpPr>
          <p:nvPr>
            <p:ph type="body" idx="1"/>
          </p:nvPr>
        </p:nvSpPr>
        <p:spPr>
          <a:xfrm>
            <a:off x="914400" y="4414838"/>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4903787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25</a:t>
            </a:fld>
            <a:endParaRPr lang="en-US"/>
          </a:p>
        </p:txBody>
      </p:sp>
    </p:spTree>
    <p:extLst>
      <p:ext uri="{BB962C8B-B14F-4D97-AF65-F5344CB8AC3E}">
        <p14:creationId xmlns:p14="http://schemas.microsoft.com/office/powerpoint/2010/main" val="948528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26</a:t>
            </a:fld>
            <a:endParaRPr lang="en-US"/>
          </a:p>
        </p:txBody>
      </p:sp>
    </p:spTree>
    <p:extLst>
      <p:ext uri="{BB962C8B-B14F-4D97-AF65-F5344CB8AC3E}">
        <p14:creationId xmlns:p14="http://schemas.microsoft.com/office/powerpoint/2010/main" val="10438387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27</a:t>
            </a:fld>
            <a:endParaRPr lang="en-US" altLang="en-US"/>
          </a:p>
        </p:txBody>
      </p:sp>
    </p:spTree>
    <p:extLst>
      <p:ext uri="{BB962C8B-B14F-4D97-AF65-F5344CB8AC3E}">
        <p14:creationId xmlns:p14="http://schemas.microsoft.com/office/powerpoint/2010/main" val="2900993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CAAC59D0-CAF9-432D-B972-4D51D0B352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2F7A2F-0579-4604-A7C4-92432DD0711C}" type="slidenum">
              <a:rPr lang="en-US" altLang="en-US"/>
              <a:pPr eaLnBrk="1" hangingPunct="1"/>
              <a:t>28</a:t>
            </a:fld>
            <a:endParaRPr lang="en-US" altLang="en-US"/>
          </a:p>
        </p:txBody>
      </p:sp>
      <p:sp>
        <p:nvSpPr>
          <p:cNvPr id="91139" name="Rectangle 2">
            <a:extLst>
              <a:ext uri="{FF2B5EF4-FFF2-40B4-BE49-F238E27FC236}">
                <a16:creationId xmlns:a16="http://schemas.microsoft.com/office/drawing/2014/main" id="{664DA184-303F-4989-829E-75BA830E2EE8}"/>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5CF7DEA2-A541-4646-B020-CC9086D410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302908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29</a:t>
            </a:fld>
            <a:endParaRPr lang="en-US"/>
          </a:p>
        </p:txBody>
      </p:sp>
    </p:spTree>
    <p:extLst>
      <p:ext uri="{BB962C8B-B14F-4D97-AF65-F5344CB8AC3E}">
        <p14:creationId xmlns:p14="http://schemas.microsoft.com/office/powerpoint/2010/main" val="3228574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A9517161-3677-4F81-BC18-9C37F4D8A5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E51626-78AB-4712-AE86-D4D25AA0A81E}" type="slidenum">
              <a:rPr lang="en-US" altLang="en-US"/>
              <a:pPr eaLnBrk="1" hangingPunct="1"/>
              <a:t>4</a:t>
            </a:fld>
            <a:endParaRPr lang="en-US" altLang="en-US"/>
          </a:p>
        </p:txBody>
      </p:sp>
      <p:sp>
        <p:nvSpPr>
          <p:cNvPr id="68611" name="Rectangle 2">
            <a:extLst>
              <a:ext uri="{FF2B5EF4-FFF2-40B4-BE49-F238E27FC236}">
                <a16:creationId xmlns:a16="http://schemas.microsoft.com/office/drawing/2014/main" id="{5FB88D16-94EC-4BA5-9E8C-59B0A1A4140C}"/>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07964B1D-2ED8-4CDD-B12E-AA701D7267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A01A6-7966-47A3-AC02-D9D956049BE6}" type="slidenum">
              <a:rPr lang="en-US" smtClean="0"/>
              <a:t>30</a:t>
            </a:fld>
            <a:endParaRPr lang="en-US"/>
          </a:p>
        </p:txBody>
      </p:sp>
    </p:spTree>
    <p:extLst>
      <p:ext uri="{BB962C8B-B14F-4D97-AF65-F5344CB8AC3E}">
        <p14:creationId xmlns:p14="http://schemas.microsoft.com/office/powerpoint/2010/main" val="42238482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31</a:t>
            </a:fld>
            <a:endParaRPr lang="en-US"/>
          </a:p>
        </p:txBody>
      </p:sp>
    </p:spTree>
    <p:extLst>
      <p:ext uri="{BB962C8B-B14F-4D97-AF65-F5344CB8AC3E}">
        <p14:creationId xmlns:p14="http://schemas.microsoft.com/office/powerpoint/2010/main" val="6245172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32</a:t>
            </a:fld>
            <a:endParaRPr lang="en-US"/>
          </a:p>
        </p:txBody>
      </p:sp>
    </p:spTree>
    <p:extLst>
      <p:ext uri="{BB962C8B-B14F-4D97-AF65-F5344CB8AC3E}">
        <p14:creationId xmlns:p14="http://schemas.microsoft.com/office/powerpoint/2010/main" val="21807829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6A1B410B-7C6E-4EE0-BA07-DE83075168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95D293-9F83-460E-9DDA-E4B72F13F97B}" type="slidenum">
              <a:rPr lang="en-US" altLang="en-US"/>
              <a:pPr eaLnBrk="1" hangingPunct="1"/>
              <a:t>33</a:t>
            </a:fld>
            <a:endParaRPr lang="en-US" altLang="en-US"/>
          </a:p>
        </p:txBody>
      </p:sp>
      <p:sp>
        <p:nvSpPr>
          <p:cNvPr id="78851" name="Rectangle 2">
            <a:extLst>
              <a:ext uri="{FF2B5EF4-FFF2-40B4-BE49-F238E27FC236}">
                <a16:creationId xmlns:a16="http://schemas.microsoft.com/office/drawing/2014/main" id="{7D2836EA-BD29-4117-B215-A92F2FEEF97E}"/>
              </a:ext>
            </a:extLst>
          </p:cNvPr>
          <p:cNvSpPr>
            <a:spLocks noGrp="1" noRot="1" noChangeAspect="1" noChangeArrowheads="1" noTextEdit="1"/>
          </p:cNvSpPr>
          <p:nvPr>
            <p:ph type="sldImg"/>
          </p:nvPr>
        </p:nvSpPr>
        <p:spPr>
          <a:xfrm>
            <a:off x="1104900" y="696913"/>
            <a:ext cx="4649788" cy="3487737"/>
          </a:xfrm>
          <a:ln/>
        </p:spPr>
      </p:sp>
      <p:sp>
        <p:nvSpPr>
          <p:cNvPr id="78852" name="Rectangle 3">
            <a:extLst>
              <a:ext uri="{FF2B5EF4-FFF2-40B4-BE49-F238E27FC236}">
                <a16:creationId xmlns:a16="http://schemas.microsoft.com/office/drawing/2014/main" id="{3D58270F-8D1F-40C4-9F4A-2F949DC6EC3B}"/>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734540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34</a:t>
            </a:fld>
            <a:endParaRPr lang="en-US" altLang="en-US"/>
          </a:p>
        </p:txBody>
      </p:sp>
    </p:spTree>
    <p:extLst>
      <p:ext uri="{BB962C8B-B14F-4D97-AF65-F5344CB8AC3E}">
        <p14:creationId xmlns:p14="http://schemas.microsoft.com/office/powerpoint/2010/main" val="397256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35</a:t>
            </a:fld>
            <a:endParaRPr lang="en-US"/>
          </a:p>
        </p:txBody>
      </p:sp>
    </p:spTree>
    <p:extLst>
      <p:ext uri="{BB962C8B-B14F-4D97-AF65-F5344CB8AC3E}">
        <p14:creationId xmlns:p14="http://schemas.microsoft.com/office/powerpoint/2010/main" val="19807707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57015DAF-9699-4A0C-B2BA-B74FA22111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E093BF-A50C-4982-9353-43E764F3FA8D}" type="slidenum">
              <a:rPr lang="en-US" altLang="en-US"/>
              <a:pPr eaLnBrk="1" hangingPunct="1"/>
              <a:t>36</a:t>
            </a:fld>
            <a:endParaRPr lang="en-US" altLang="en-US"/>
          </a:p>
        </p:txBody>
      </p:sp>
      <p:sp>
        <p:nvSpPr>
          <p:cNvPr id="80899" name="Rectangle 2">
            <a:extLst>
              <a:ext uri="{FF2B5EF4-FFF2-40B4-BE49-F238E27FC236}">
                <a16:creationId xmlns:a16="http://schemas.microsoft.com/office/drawing/2014/main" id="{98097398-CE39-4CEC-9E6B-9131826FCEA9}"/>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56FA71B4-BD2D-4292-9239-58F0666BE7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5330193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37</a:t>
            </a:fld>
            <a:endParaRPr lang="en-US" altLang="en-US"/>
          </a:p>
        </p:txBody>
      </p:sp>
    </p:spTree>
    <p:extLst>
      <p:ext uri="{BB962C8B-B14F-4D97-AF65-F5344CB8AC3E}">
        <p14:creationId xmlns:p14="http://schemas.microsoft.com/office/powerpoint/2010/main" val="37201364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38</a:t>
            </a:fld>
            <a:endParaRPr lang="en-US" altLang="en-US"/>
          </a:p>
        </p:txBody>
      </p:sp>
    </p:spTree>
    <p:extLst>
      <p:ext uri="{BB962C8B-B14F-4D97-AF65-F5344CB8AC3E}">
        <p14:creationId xmlns:p14="http://schemas.microsoft.com/office/powerpoint/2010/main" val="13559104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32F606E9-03A2-4400-8916-2FAD6A014A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4D4AE6-4D1B-4FF6-BA9E-AD36B0C7E4ED}" type="slidenum">
              <a:rPr lang="en-US" altLang="en-US"/>
              <a:pPr eaLnBrk="1" hangingPunct="1"/>
              <a:t>39</a:t>
            </a:fld>
            <a:endParaRPr lang="en-US" altLang="en-US"/>
          </a:p>
        </p:txBody>
      </p:sp>
      <p:sp>
        <p:nvSpPr>
          <p:cNvPr id="82947" name="Rectangle 2">
            <a:extLst>
              <a:ext uri="{FF2B5EF4-FFF2-40B4-BE49-F238E27FC236}">
                <a16:creationId xmlns:a16="http://schemas.microsoft.com/office/drawing/2014/main" id="{B4A4BA73-6C6E-42C4-93E7-011C38B01F64}"/>
              </a:ext>
            </a:extLst>
          </p:cNvPr>
          <p:cNvSpPr>
            <a:spLocks noGrp="1" noRot="1" noChangeAspect="1" noChangeArrowheads="1" noTextEdit="1"/>
          </p:cNvSpPr>
          <p:nvPr>
            <p:ph type="sldImg"/>
          </p:nvPr>
        </p:nvSpPr>
        <p:spPr>
          <a:xfrm>
            <a:off x="1104900" y="696913"/>
            <a:ext cx="4649788" cy="3487737"/>
          </a:xfrm>
          <a:ln/>
        </p:spPr>
      </p:sp>
      <p:sp>
        <p:nvSpPr>
          <p:cNvPr id="82948" name="Rectangle 3">
            <a:extLst>
              <a:ext uri="{FF2B5EF4-FFF2-40B4-BE49-F238E27FC236}">
                <a16:creationId xmlns:a16="http://schemas.microsoft.com/office/drawing/2014/main" id="{57DB6523-7992-4280-BB69-DF64C24A7FE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5</a:t>
            </a:fld>
            <a:endParaRPr lang="en-US"/>
          </a:p>
        </p:txBody>
      </p:sp>
    </p:spTree>
    <p:extLst>
      <p:ext uri="{BB962C8B-B14F-4D97-AF65-F5344CB8AC3E}">
        <p14:creationId xmlns:p14="http://schemas.microsoft.com/office/powerpoint/2010/main" val="2371745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6DD49F10-2BB8-4CDE-B76A-B8E50A74F7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3C75AC-845D-48BB-95BC-E29A7040F965}" type="slidenum">
              <a:rPr lang="en-US" altLang="en-US"/>
              <a:pPr eaLnBrk="1" hangingPunct="1"/>
              <a:t>40</a:t>
            </a:fld>
            <a:endParaRPr lang="en-US" altLang="en-US"/>
          </a:p>
        </p:txBody>
      </p:sp>
      <p:sp>
        <p:nvSpPr>
          <p:cNvPr id="86019" name="Rectangle 2">
            <a:extLst>
              <a:ext uri="{FF2B5EF4-FFF2-40B4-BE49-F238E27FC236}">
                <a16:creationId xmlns:a16="http://schemas.microsoft.com/office/drawing/2014/main" id="{F41352BD-1D71-4BB5-826B-55D17809172B}"/>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581B48AC-6EC1-41B2-A950-EC4A5D652C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2922016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41</a:t>
            </a:fld>
            <a:endParaRPr lang="en-US"/>
          </a:p>
        </p:txBody>
      </p:sp>
    </p:spTree>
    <p:extLst>
      <p:ext uri="{BB962C8B-B14F-4D97-AF65-F5344CB8AC3E}">
        <p14:creationId xmlns:p14="http://schemas.microsoft.com/office/powerpoint/2010/main" val="7741913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42</a:t>
            </a:fld>
            <a:endParaRPr lang="en-US"/>
          </a:p>
        </p:txBody>
      </p:sp>
    </p:spTree>
    <p:extLst>
      <p:ext uri="{BB962C8B-B14F-4D97-AF65-F5344CB8AC3E}">
        <p14:creationId xmlns:p14="http://schemas.microsoft.com/office/powerpoint/2010/main" val="21764324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200" b="0" i="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C1090057-0F9F-4E96-8711-63F4B4F32239}" type="slidenum">
              <a:rPr lang="en-US" smtClean="0"/>
              <a:pPr>
                <a:defRPr/>
              </a:pPr>
              <a:t>43</a:t>
            </a:fld>
            <a:endParaRPr lang="en-US"/>
          </a:p>
        </p:txBody>
      </p:sp>
    </p:spTree>
    <p:extLst>
      <p:ext uri="{BB962C8B-B14F-4D97-AF65-F5344CB8AC3E}">
        <p14:creationId xmlns:p14="http://schemas.microsoft.com/office/powerpoint/2010/main" val="7006250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C1090057-0F9F-4E96-8711-63F4B4F32239}" type="slidenum">
              <a:rPr lang="en-US" smtClean="0"/>
              <a:pPr>
                <a:defRPr/>
              </a:pPr>
              <a:t>44</a:t>
            </a:fld>
            <a:endParaRPr lang="en-US"/>
          </a:p>
        </p:txBody>
      </p:sp>
    </p:spTree>
    <p:extLst>
      <p:ext uri="{BB962C8B-B14F-4D97-AF65-F5344CB8AC3E}">
        <p14:creationId xmlns:p14="http://schemas.microsoft.com/office/powerpoint/2010/main" val="8787475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45</a:t>
            </a:fld>
            <a:endParaRPr lang="en-US" altLang="en-US"/>
          </a:p>
        </p:txBody>
      </p:sp>
    </p:spTree>
    <p:extLst>
      <p:ext uri="{BB962C8B-B14F-4D97-AF65-F5344CB8AC3E}">
        <p14:creationId xmlns:p14="http://schemas.microsoft.com/office/powerpoint/2010/main" val="12657891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46</a:t>
            </a:fld>
            <a:endParaRPr lang="en-US"/>
          </a:p>
        </p:txBody>
      </p:sp>
    </p:spTree>
    <p:extLst>
      <p:ext uri="{BB962C8B-B14F-4D97-AF65-F5344CB8AC3E}">
        <p14:creationId xmlns:p14="http://schemas.microsoft.com/office/powerpoint/2010/main" val="42262945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47</a:t>
            </a:fld>
            <a:endParaRPr lang="en-US"/>
          </a:p>
        </p:txBody>
      </p:sp>
    </p:spTree>
    <p:extLst>
      <p:ext uri="{BB962C8B-B14F-4D97-AF65-F5344CB8AC3E}">
        <p14:creationId xmlns:p14="http://schemas.microsoft.com/office/powerpoint/2010/main" val="15188729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48</a:t>
            </a:fld>
            <a:endParaRPr lang="en-US" altLang="en-US"/>
          </a:p>
        </p:txBody>
      </p:sp>
    </p:spTree>
    <p:extLst>
      <p:ext uri="{BB962C8B-B14F-4D97-AF65-F5344CB8AC3E}">
        <p14:creationId xmlns:p14="http://schemas.microsoft.com/office/powerpoint/2010/main" val="36663496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01A6-7966-47A3-AC02-D9D956049BE6}" type="slidenum">
              <a:rPr lang="en-US" smtClean="0"/>
              <a:t>49</a:t>
            </a:fld>
            <a:endParaRPr lang="en-US"/>
          </a:p>
        </p:txBody>
      </p:sp>
    </p:spTree>
    <p:extLst>
      <p:ext uri="{BB962C8B-B14F-4D97-AF65-F5344CB8AC3E}">
        <p14:creationId xmlns:p14="http://schemas.microsoft.com/office/powerpoint/2010/main" val="921650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F0F48133-5543-40B8-8A22-5D08E6E8F7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BE259C-DF79-4149-8E3A-45C3B336D9FD}" type="slidenum">
              <a:rPr lang="en-US" altLang="en-US"/>
              <a:pPr eaLnBrk="1" hangingPunct="1"/>
              <a:t>6</a:t>
            </a:fld>
            <a:endParaRPr lang="en-US" altLang="en-US"/>
          </a:p>
        </p:txBody>
      </p:sp>
      <p:sp>
        <p:nvSpPr>
          <p:cNvPr id="70659" name="Rectangle 2">
            <a:extLst>
              <a:ext uri="{FF2B5EF4-FFF2-40B4-BE49-F238E27FC236}">
                <a16:creationId xmlns:a16="http://schemas.microsoft.com/office/drawing/2014/main" id="{1D42D9FB-C1DD-4EA8-BCEB-DAF6796D189D}"/>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00933863-FAF1-4ED9-9814-2ECB2E8F247E}"/>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10D50-7513-4DAB-882B-9420D9E8DD13}" type="slidenum">
              <a:rPr lang="en-US" altLang="en-US" smtClean="0"/>
              <a:pPr/>
              <a:t>7</a:t>
            </a:fld>
            <a:endParaRPr lang="en-US" altLang="en-US"/>
          </a:p>
        </p:txBody>
      </p:sp>
    </p:spTree>
    <p:extLst>
      <p:ext uri="{BB962C8B-B14F-4D97-AF65-F5344CB8AC3E}">
        <p14:creationId xmlns:p14="http://schemas.microsoft.com/office/powerpoint/2010/main" val="323309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B4BEF211-AAA7-45C7-AC17-F6C020E1A9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45F811-CE64-4E09-890B-4298DC4BF5B2}" type="slidenum">
              <a:rPr lang="en-US" altLang="en-US"/>
              <a:pPr eaLnBrk="1" hangingPunct="1"/>
              <a:t>8</a:t>
            </a:fld>
            <a:endParaRPr lang="en-US" altLang="en-US"/>
          </a:p>
        </p:txBody>
      </p:sp>
      <p:sp>
        <p:nvSpPr>
          <p:cNvPr id="71683" name="Rectangle 2">
            <a:extLst>
              <a:ext uri="{FF2B5EF4-FFF2-40B4-BE49-F238E27FC236}">
                <a16:creationId xmlns:a16="http://schemas.microsoft.com/office/drawing/2014/main" id="{F3B1216A-1A6D-45A7-923A-FF0560630318}"/>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48D26226-A7AE-4FB8-9F5A-81ADDEA3A9B9}"/>
              </a:ext>
            </a:extLst>
          </p:cNvPr>
          <p:cNvSpPr>
            <a:spLocks noGrp="1" noChangeArrowheads="1"/>
          </p:cNvSpPr>
          <p:nvPr>
            <p:ph type="body" idx="1"/>
          </p:nvPr>
        </p:nvSpPr>
        <p:spPr>
          <a:xfrm>
            <a:off x="914400" y="4260850"/>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buFontTx/>
              <a:buChar char="•"/>
            </a:pPr>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8C30CE94-6FEF-4AA6-86B5-FE3D9B8CAF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675316-8964-4CE0-ABFB-168829846A1B}" type="slidenum">
              <a:rPr lang="en-US" altLang="en-US"/>
              <a:pPr eaLnBrk="1" hangingPunct="1"/>
              <a:t>9</a:t>
            </a:fld>
            <a:endParaRPr lang="en-US" altLang="en-US"/>
          </a:p>
        </p:txBody>
      </p:sp>
      <p:sp>
        <p:nvSpPr>
          <p:cNvPr id="72707" name="Rectangle 2">
            <a:extLst>
              <a:ext uri="{FF2B5EF4-FFF2-40B4-BE49-F238E27FC236}">
                <a16:creationId xmlns:a16="http://schemas.microsoft.com/office/drawing/2014/main" id="{5FC8D39F-6296-4085-83AA-3A5193BC2EFF}"/>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C40CADFB-5178-408E-8B7D-D3FB174796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Char char="•"/>
            </a:pPr>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C993D238-36BB-48E4-B76F-7C0B1EE672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9B7BE3-E944-48CB-95B2-5D79C138D36A}" type="slidenum">
              <a:rPr lang="en-US" altLang="en-US"/>
              <a:pPr eaLnBrk="1" hangingPunct="1"/>
              <a:t>10</a:t>
            </a:fld>
            <a:endParaRPr lang="en-US" altLang="en-US"/>
          </a:p>
        </p:txBody>
      </p:sp>
      <p:sp>
        <p:nvSpPr>
          <p:cNvPr id="73731" name="Rectangle 2">
            <a:extLst>
              <a:ext uri="{FF2B5EF4-FFF2-40B4-BE49-F238E27FC236}">
                <a16:creationId xmlns:a16="http://schemas.microsoft.com/office/drawing/2014/main" id="{CB5B6975-8BF3-4483-B36F-1059DC5DCEC6}"/>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381A00E-542F-41D9-8627-95E2092D37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0E9A8-FFEC-483B-BBB7-4BABB70188D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1C21A9-BCA6-4000-89C9-97C5FF3CED9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B1F952-8EE5-434B-B8EA-A7504D2911B4}"/>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a:extLst>
              <a:ext uri="{FF2B5EF4-FFF2-40B4-BE49-F238E27FC236}">
                <a16:creationId xmlns:a16="http://schemas.microsoft.com/office/drawing/2014/main" id="{B10EFD22-1AFF-45AF-8E94-1C72AD82FD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6DD1DA-3EE6-427C-93BE-FA8A40BFBD6E}"/>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48840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B8E6-C923-49FA-8317-5D8A35B7B5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259755-0C51-4121-A20F-1035CE5A68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F1140-0875-42B7-906B-18006C0134E3}"/>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a:extLst>
              <a:ext uri="{FF2B5EF4-FFF2-40B4-BE49-F238E27FC236}">
                <a16:creationId xmlns:a16="http://schemas.microsoft.com/office/drawing/2014/main" id="{31F04CE9-20C1-4B5C-A4BA-4B5DF544A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E61CAC-BE12-4BFD-8D12-EE3B392FA38E}"/>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412475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3C454-7200-49D4-BE76-BD30E1B0445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73D05A-FB05-4A8B-A34F-D8D5037889AE}"/>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3FDAC-90E3-458F-8ED0-0F0BE09FDD58}"/>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a:extLst>
              <a:ext uri="{FF2B5EF4-FFF2-40B4-BE49-F238E27FC236}">
                <a16:creationId xmlns:a16="http://schemas.microsoft.com/office/drawing/2014/main" id="{FCDC3D9E-A6BD-4F71-99F4-4FEB89986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438A8-89D4-4A62-9BCD-CA89C881E1D7}"/>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286934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656FE270-84A6-4E24-A2A5-D0A43F4D9D5D}"/>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4A0E2788-6DB2-4CFC-93E7-AF4AB580D2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8D6F639F-B1AD-44D5-B564-624A8782936B}"/>
              </a:ext>
            </a:extLst>
          </p:cNvPr>
          <p:cNvSpPr>
            <a:spLocks noGrp="1" noChangeArrowheads="1"/>
          </p:cNvSpPr>
          <p:nvPr>
            <p:ph type="sldNum" sz="quarter" idx="12"/>
          </p:nvPr>
        </p:nvSpPr>
        <p:spPr>
          <a:ln/>
        </p:spPr>
        <p:txBody>
          <a:bodyPr/>
          <a:lstStyle>
            <a:lvl1pPr>
              <a:defRPr/>
            </a:lvl1pPr>
          </a:lstStyle>
          <a:p>
            <a:fld id="{657CAC73-FE70-455F-8F51-71248F004CCB}" type="slidenum">
              <a:rPr lang="en-US" altLang="en-US"/>
              <a:pPr/>
              <a:t>‹#›</a:t>
            </a:fld>
            <a:endParaRPr lang="en-US" altLang="en-US"/>
          </a:p>
        </p:txBody>
      </p:sp>
    </p:spTree>
    <p:extLst>
      <p:ext uri="{BB962C8B-B14F-4D97-AF65-F5344CB8AC3E}">
        <p14:creationId xmlns:p14="http://schemas.microsoft.com/office/powerpoint/2010/main" val="1469049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853003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012598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178934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2586E9-1248-4A6D-89A5-CE5CAAB47118}"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412201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2586E9-1248-4A6D-89A5-CE5CAAB47118}" type="datetimeFigureOut">
              <a:rPr lang="en-US" smtClean="0"/>
              <a:t>10/24/2021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428324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2586E9-1248-4A6D-89A5-CE5CAAB47118}" type="datetimeFigureOut">
              <a:rPr lang="en-US" smtClean="0"/>
              <a:t>10/24/2021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441833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586E9-1248-4A6D-89A5-CE5CAAB47118}" type="datetimeFigureOut">
              <a:rPr lang="en-US" smtClean="0"/>
              <a:t>10/24/2021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43635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ABFB5-F20D-43F8-92D7-4AFC09E41F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885E50-8B11-4EAF-9505-733C06596D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A5D2A-EFC8-480C-8FBF-04E17AEB6623}"/>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a:extLst>
              <a:ext uri="{FF2B5EF4-FFF2-40B4-BE49-F238E27FC236}">
                <a16:creationId xmlns:a16="http://schemas.microsoft.com/office/drawing/2014/main" id="{96BB15AC-CDD0-4BAA-855E-40AB8E239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FD57A-5139-406C-8A07-8A15AAE4C5DE}"/>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9711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82586E9-1248-4A6D-89A5-CE5CAAB47118}"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307784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2586E9-1248-4A6D-89A5-CE5CAAB47118}"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4008692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0181475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278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12291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621090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4801287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a:xfrm>
            <a:off x="642728" y="6065837"/>
            <a:ext cx="4622973" cy="365125"/>
          </a:xfrm>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7647097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3136305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656FE270-84A6-4E24-A2A5-D0A43F4D9D5D}"/>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4A0E2788-6DB2-4CFC-93E7-AF4AB580D2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8D6F639F-B1AD-44D5-B564-624A8782936B}"/>
              </a:ext>
            </a:extLst>
          </p:cNvPr>
          <p:cNvSpPr>
            <a:spLocks noGrp="1" noChangeArrowheads="1"/>
          </p:cNvSpPr>
          <p:nvPr>
            <p:ph type="sldNum" sz="quarter" idx="12"/>
          </p:nvPr>
        </p:nvSpPr>
        <p:spPr>
          <a:ln/>
        </p:spPr>
        <p:txBody>
          <a:bodyPr/>
          <a:lstStyle>
            <a:lvl1pPr>
              <a:defRPr/>
            </a:lvl1pPr>
          </a:lstStyle>
          <a:p>
            <a:fld id="{657CAC73-FE70-455F-8F51-71248F004CCB}" type="slidenum">
              <a:rPr lang="en-US" altLang="en-US"/>
              <a:pPr/>
              <a:t>‹#›</a:t>
            </a:fld>
            <a:endParaRPr lang="en-US" altLang="en-US"/>
          </a:p>
        </p:txBody>
      </p:sp>
    </p:spTree>
    <p:extLst>
      <p:ext uri="{BB962C8B-B14F-4D97-AF65-F5344CB8AC3E}">
        <p14:creationId xmlns:p14="http://schemas.microsoft.com/office/powerpoint/2010/main" val="383440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165A-E83D-4A5D-8DA7-AB76309440F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FA8F20-C2F1-453B-84EA-3C426832E45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A08EC9-3ABA-49E5-9C71-CBBCD7867BE1}"/>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5" name="Footer Placeholder 4">
            <a:extLst>
              <a:ext uri="{FF2B5EF4-FFF2-40B4-BE49-F238E27FC236}">
                <a16:creationId xmlns:a16="http://schemas.microsoft.com/office/drawing/2014/main" id="{CFD8FAD4-34EF-40D8-92EB-75E5864C5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422ACC-179A-4181-AFA5-622E8811E100}"/>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0036984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E0AD8-F6C2-466D-A63E-8CC70725B8A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69E8E8-0DA7-4AB7-B153-F0549F99B60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70B422-1982-4E6E-AB72-4754F1512221}"/>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5" name="Footer Placeholder 4">
            <a:extLst>
              <a:ext uri="{FF2B5EF4-FFF2-40B4-BE49-F238E27FC236}">
                <a16:creationId xmlns:a16="http://schemas.microsoft.com/office/drawing/2014/main" id="{72DA545D-7522-40C9-8BB8-BE05016D1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ECFEBE-E0DF-45E5-8E95-2A4810324D6D}"/>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1563833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66636-AEDD-4678-A747-5EB359249E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B057A3-C6DC-42D6-9A22-5DAD426F7B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8B93A-5496-44BE-93E1-12FBB3DFEA27}"/>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5" name="Footer Placeholder 4">
            <a:extLst>
              <a:ext uri="{FF2B5EF4-FFF2-40B4-BE49-F238E27FC236}">
                <a16:creationId xmlns:a16="http://schemas.microsoft.com/office/drawing/2014/main" id="{4102EBD5-C747-40C8-BCB3-5E0ADA9A8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D4D020-8391-4F70-A943-83E930A5261A}"/>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30445389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531EE-A0BB-45A2-9B1D-AA635C1819D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B638BB-A60C-45C4-9B16-2BBE2357AB2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905A99-B557-4B7D-BF66-9008C6F77462}"/>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5" name="Footer Placeholder 4">
            <a:extLst>
              <a:ext uri="{FF2B5EF4-FFF2-40B4-BE49-F238E27FC236}">
                <a16:creationId xmlns:a16="http://schemas.microsoft.com/office/drawing/2014/main" id="{22A31E12-699E-4969-B3CD-2F1C7771A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DE420F-3F27-4974-A77D-1A2BD534EFEB}"/>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40638441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A8EAC-396E-4936-B104-3E9644EAE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3DA73D-5E90-480F-847C-5AE42ABEF4A6}"/>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45EF3-9C80-4A62-BA1B-28DA44E4A743}"/>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E7BE84-4C13-4F44-BAB3-8AE93D9BD76D}"/>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6" name="Footer Placeholder 5">
            <a:extLst>
              <a:ext uri="{FF2B5EF4-FFF2-40B4-BE49-F238E27FC236}">
                <a16:creationId xmlns:a16="http://schemas.microsoft.com/office/drawing/2014/main" id="{84D6D0BA-5F8A-446D-ABDE-8D54F404B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9BB7D-ACAF-46E7-B06C-802E71B89D83}"/>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5889762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BA4D-369E-49B0-9B46-4D049C66774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35BBBD-BF57-4EF2-8280-AD28B6CFF30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96AA68-38EA-400E-BFAC-BC2AF5D9D49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B7BF52-8E94-4132-849C-AA8EC5E848C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B9785B-6AE0-48C1-9C97-FB22C8CF0B6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21C1C2-0452-4D34-814D-1937E03D1A7E}"/>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8" name="Footer Placeholder 7">
            <a:extLst>
              <a:ext uri="{FF2B5EF4-FFF2-40B4-BE49-F238E27FC236}">
                <a16:creationId xmlns:a16="http://schemas.microsoft.com/office/drawing/2014/main" id="{6312A02C-BEC2-4C88-AEF2-620B69AA29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ADD035-9E5A-4735-AB44-39F3178ADE6E}"/>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5181563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49A62-4E73-47F3-A81B-3F86DD88FE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B2FF05-7A65-40D2-A79D-D9BD4EFD7B49}"/>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4" name="Footer Placeholder 3">
            <a:extLst>
              <a:ext uri="{FF2B5EF4-FFF2-40B4-BE49-F238E27FC236}">
                <a16:creationId xmlns:a16="http://schemas.microsoft.com/office/drawing/2014/main" id="{46C66BC7-EB72-4C72-96DB-E2971456B1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EB344E-8027-4023-AFDC-90E5CE7220BA}"/>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13502981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009048-6527-4ED3-91F1-AD44CE977AEE}"/>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3" name="Footer Placeholder 2">
            <a:extLst>
              <a:ext uri="{FF2B5EF4-FFF2-40B4-BE49-F238E27FC236}">
                <a16:creationId xmlns:a16="http://schemas.microsoft.com/office/drawing/2014/main" id="{6D160393-1D50-4054-AC39-6E9799DD11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80BA22-AC89-4553-9B26-750E9F8C5DC5}"/>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34557112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2C3E-3B13-463F-940A-AC54FC5393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BF4D05-FF81-462F-9295-0498ADBEBE2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A77618-BD07-4503-9FB5-0E79677A4A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C52AEB-404B-49F0-AA79-D4F9E9583E2B}"/>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6" name="Footer Placeholder 5">
            <a:extLst>
              <a:ext uri="{FF2B5EF4-FFF2-40B4-BE49-F238E27FC236}">
                <a16:creationId xmlns:a16="http://schemas.microsoft.com/office/drawing/2014/main" id="{8ECA590F-6236-44D2-B2B7-85582AABDA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1E2A86-3A95-45BA-AB40-8FA4FE996E6C}"/>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9523370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D450-5DFE-4E3C-8F55-F9E0D1DB26C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DACF78-F0BE-43E9-950D-D8C726FA837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E1E144-3D45-48F9-81FE-5FEEED8055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275C37-7712-4ADB-9AEB-503990BF47EB}"/>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6" name="Footer Placeholder 5">
            <a:extLst>
              <a:ext uri="{FF2B5EF4-FFF2-40B4-BE49-F238E27FC236}">
                <a16:creationId xmlns:a16="http://schemas.microsoft.com/office/drawing/2014/main" id="{0DEFC350-9078-4A76-B392-0DA071B5B5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299EC0-3B4C-4E14-A7DA-38BDC22BAB90}"/>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16581950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26839-D901-4724-A3FC-FCE6A9DFA1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5ACC1F-AC62-4959-90C8-1ADD595366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A650F-D797-4285-B249-075F50F911FF}"/>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5" name="Footer Placeholder 4">
            <a:extLst>
              <a:ext uri="{FF2B5EF4-FFF2-40B4-BE49-F238E27FC236}">
                <a16:creationId xmlns:a16="http://schemas.microsoft.com/office/drawing/2014/main" id="{009BF34A-1C11-4380-A464-CF3A9CA1B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46A4B-149B-4AC5-8C7C-A8489FFE9CB1}"/>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44736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24A4D-3318-4527-A439-A6BFED6948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7CEED-433F-4366-A4FA-AC768067DA9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9FED0-866A-47DD-BE80-42A0317421B5}"/>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514254-6A52-480F-992F-E6D9654FCA92}"/>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6" name="Footer Placeholder 5">
            <a:extLst>
              <a:ext uri="{FF2B5EF4-FFF2-40B4-BE49-F238E27FC236}">
                <a16:creationId xmlns:a16="http://schemas.microsoft.com/office/drawing/2014/main" id="{DD365D75-6DE9-45B6-B383-B93218CC2D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1A29B1-3BAA-4514-B5ED-EC0C7B66543B}"/>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5556274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B28161-ACAD-4264-BFB4-044EC174018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3C8604-84CF-4524-BB05-C9B65E1FD63E}"/>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9FF1A-9B11-4EBF-83BA-3E3F539C1358}"/>
              </a:ext>
            </a:extLst>
          </p:cNvPr>
          <p:cNvSpPr>
            <a:spLocks noGrp="1"/>
          </p:cNvSpPr>
          <p:nvPr>
            <p:ph type="dt" sz="half" idx="10"/>
          </p:nvPr>
        </p:nvSpPr>
        <p:spPr/>
        <p:txBody>
          <a:bodyPr/>
          <a:lstStyle/>
          <a:p>
            <a:fld id="{7FB8DF67-CC36-4E97-A2E8-203825E15A2D}" type="datetimeFigureOut">
              <a:rPr lang="en-US" smtClean="0"/>
              <a:t>10/24/2021</a:t>
            </a:fld>
            <a:endParaRPr lang="en-US"/>
          </a:p>
        </p:txBody>
      </p:sp>
      <p:sp>
        <p:nvSpPr>
          <p:cNvPr id="5" name="Footer Placeholder 4">
            <a:extLst>
              <a:ext uri="{FF2B5EF4-FFF2-40B4-BE49-F238E27FC236}">
                <a16:creationId xmlns:a16="http://schemas.microsoft.com/office/drawing/2014/main" id="{3259CBCB-D151-49A2-B2D1-2798DC0BB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6F799-CC6B-450D-8AF8-D5ACA5DE2CFB}"/>
              </a:ext>
            </a:extLst>
          </p:cNvPr>
          <p:cNvSpPr>
            <a:spLocks noGrp="1"/>
          </p:cNvSpPr>
          <p:nvPr>
            <p:ph type="sldNum" sz="quarter" idx="12"/>
          </p:nvPr>
        </p:nvSpPr>
        <p:spPr/>
        <p:txBody>
          <a:bodyPr/>
          <a:lstStyle/>
          <a:p>
            <a:fld id="{B7F915C2-5C52-4DB0-9898-E08DF3B645C5}" type="slidenum">
              <a:rPr lang="en-US" smtClean="0"/>
              <a:t>‹#›</a:t>
            </a:fld>
            <a:endParaRPr lang="en-US"/>
          </a:p>
        </p:txBody>
      </p:sp>
    </p:spTree>
    <p:extLst>
      <p:ext uri="{BB962C8B-B14F-4D97-AF65-F5344CB8AC3E}">
        <p14:creationId xmlns:p14="http://schemas.microsoft.com/office/powerpoint/2010/main" val="40234273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6146E-1706-4B4F-8D3B-323A7A2DEBE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241390E-E2B2-43C1-9EA7-CB6151F9D55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74CEA09-84DA-4AE5-9BE4-7CBAF999C515}"/>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5" name="Footer Placeholder 4">
            <a:extLst>
              <a:ext uri="{FF2B5EF4-FFF2-40B4-BE49-F238E27FC236}">
                <a16:creationId xmlns:a16="http://schemas.microsoft.com/office/drawing/2014/main" id="{85584D30-28EE-40E7-8FEB-568C7F330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45270-F707-43B0-B905-84ABCA251BEA}"/>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9959201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9B13F-A1D8-4601-B8C7-AC1231A4FA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F52DDB-0129-4508-AEA4-86480050A9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6422F-3E86-45E7-83C5-39F44DFE13FF}"/>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5" name="Footer Placeholder 4">
            <a:extLst>
              <a:ext uri="{FF2B5EF4-FFF2-40B4-BE49-F238E27FC236}">
                <a16:creationId xmlns:a16="http://schemas.microsoft.com/office/drawing/2014/main" id="{ABCB3DE6-93EF-4B1A-B931-9293A2751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30C86F-46C6-463A-A581-E23C192A31E7}"/>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9200796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C22AA-74F9-42A8-89BD-E1DCB6C40CA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3DD86C2-9D13-41FB-9B15-7A1C1DA95D0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AA55FA-9EB2-4C67-866D-B18F61F05F56}"/>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5" name="Footer Placeholder 4">
            <a:extLst>
              <a:ext uri="{FF2B5EF4-FFF2-40B4-BE49-F238E27FC236}">
                <a16:creationId xmlns:a16="http://schemas.microsoft.com/office/drawing/2014/main" id="{14E0F817-3145-4586-A3C2-1B55791FF7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254E8-8FF8-43BF-BD29-99DB260000A2}"/>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580491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032A-8885-4BEC-A6B3-1CAF137DA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747212-C971-46CA-A6FA-F3FC41A4A2B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572255-C9E1-49F9-8BDD-E9FEBA69296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11B45-3DE5-4D44-8D3F-807C263B06AC}"/>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6" name="Footer Placeholder 5">
            <a:extLst>
              <a:ext uri="{FF2B5EF4-FFF2-40B4-BE49-F238E27FC236}">
                <a16:creationId xmlns:a16="http://schemas.microsoft.com/office/drawing/2014/main" id="{C5EF3CBF-7F7E-45F7-B4E7-330EC0F5C9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E90CFD-91D6-4DE2-A0B6-359FABBF9F84}"/>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8674286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F8B7-0FF7-4A54-AAD9-914E18D0B35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A92630-3386-432C-9D89-804CB102462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6B356AE-F10F-43A1-822F-0B54872FD40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59FFDB-5FFC-42F4-B3CE-59087B07D48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1C7C1F7-DAA3-4F0F-ACDB-26023C8DCF2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78F2BD-9283-4510-9BF0-6DBE659BAAA3}"/>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8" name="Footer Placeholder 7">
            <a:extLst>
              <a:ext uri="{FF2B5EF4-FFF2-40B4-BE49-F238E27FC236}">
                <a16:creationId xmlns:a16="http://schemas.microsoft.com/office/drawing/2014/main" id="{02D4EF8C-8383-46CE-A045-DAC7B528C8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B977E5-D8E4-47AF-87CA-5D614C9F618A}"/>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2194669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4C8E4-25D3-49E5-A0B5-DDAB821621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A16D2D-E2CC-4ACD-97A0-9F4DFBA0AF12}"/>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4" name="Footer Placeholder 3">
            <a:extLst>
              <a:ext uri="{FF2B5EF4-FFF2-40B4-BE49-F238E27FC236}">
                <a16:creationId xmlns:a16="http://schemas.microsoft.com/office/drawing/2014/main" id="{4EC79112-9B8B-4DA9-B12B-5DCF8C4A2F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E2B94F-2F34-411B-AEB7-6188DF59D31C}"/>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39184891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F061CC-F82C-457B-9CF8-1B567A6C7C35}"/>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3" name="Footer Placeholder 2">
            <a:extLst>
              <a:ext uri="{FF2B5EF4-FFF2-40B4-BE49-F238E27FC236}">
                <a16:creationId xmlns:a16="http://schemas.microsoft.com/office/drawing/2014/main" id="{63FF49B2-9C04-43A1-B3CF-0F88D9E0D0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132FDF-E4B4-4817-8C3B-6C549744195E}"/>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17342025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0D1C9-6B0D-4199-A2A6-D52D4C5E61D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E015E82-CCFC-41F7-AF61-F8C5927005B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41F7ED-CB0E-412A-807A-B917BB16458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A00F3C4-CC73-4132-91CC-92980F4C77D5}"/>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6" name="Footer Placeholder 5">
            <a:extLst>
              <a:ext uri="{FF2B5EF4-FFF2-40B4-BE49-F238E27FC236}">
                <a16:creationId xmlns:a16="http://schemas.microsoft.com/office/drawing/2014/main" id="{20B59DB0-A279-4B53-9640-2B9029F8B2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2EFD95-6465-4F12-8C29-A0B9718D4677}"/>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24608239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F5789-E72C-4F6C-A718-8939C25A094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CCBA8BE-5FD7-4842-A3CE-44864E74B34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96F5E24-D103-4DDA-82CA-67CF2BBC4D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204A4F7-F421-4C79-BEF9-276999E7B2E2}"/>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6" name="Footer Placeholder 5">
            <a:extLst>
              <a:ext uri="{FF2B5EF4-FFF2-40B4-BE49-F238E27FC236}">
                <a16:creationId xmlns:a16="http://schemas.microsoft.com/office/drawing/2014/main" id="{C04CA113-3054-4F9E-A4B5-F069D224CD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AD3479-00CD-46CB-B113-B4C88D57704D}"/>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215413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238B6-870B-4E0B-B35E-D2B633FBCA2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E13BE4-5480-42E3-989C-CF5C488D213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CAB543-E3F4-4604-9B9E-D0FAC28DD1D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ACB786-8A08-438E-BE32-596C0EE80A3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5F9CFF-65D0-4476-B061-9FB1D915AD6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8F8E7A-FC26-42EF-9DDD-31D0CDB68171}"/>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8" name="Footer Placeholder 7">
            <a:extLst>
              <a:ext uri="{FF2B5EF4-FFF2-40B4-BE49-F238E27FC236}">
                <a16:creationId xmlns:a16="http://schemas.microsoft.com/office/drawing/2014/main" id="{B1585E35-AE23-4CA8-A3DF-F011B856F3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1365F7-C21F-4F17-8DF6-FC778836B87F}"/>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7873682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98820-7A58-469A-A117-582FE42D9C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5813BC-1167-4F0E-832E-E9DACD72D3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90D9D-112D-4593-9367-C8BF371CFC6E}"/>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5" name="Footer Placeholder 4">
            <a:extLst>
              <a:ext uri="{FF2B5EF4-FFF2-40B4-BE49-F238E27FC236}">
                <a16:creationId xmlns:a16="http://schemas.microsoft.com/office/drawing/2014/main" id="{8A79DDD0-A61F-49B4-BDEC-03F908F9A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77477D-F21B-4776-99E8-4C67C2D7A5CC}"/>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34470785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406C5F-E55C-4FF9-892C-3A91A506AF4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DEC99E-D7EC-4936-A7E0-EC338383E91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67D11E-03CF-48BF-AC4D-6DF04D549FCD}"/>
              </a:ext>
            </a:extLst>
          </p:cNvPr>
          <p:cNvSpPr>
            <a:spLocks noGrp="1"/>
          </p:cNvSpPr>
          <p:nvPr>
            <p:ph type="dt" sz="half" idx="10"/>
          </p:nvPr>
        </p:nvSpPr>
        <p:spPr/>
        <p:txBody>
          <a:bodyPr/>
          <a:lstStyle/>
          <a:p>
            <a:fld id="{A044A4F3-1B53-4880-95F9-5D16856803FF}" type="datetimeFigureOut">
              <a:rPr lang="en-US" smtClean="0"/>
              <a:t>10/24/2021</a:t>
            </a:fld>
            <a:endParaRPr lang="en-US"/>
          </a:p>
        </p:txBody>
      </p:sp>
      <p:sp>
        <p:nvSpPr>
          <p:cNvPr id="5" name="Footer Placeholder 4">
            <a:extLst>
              <a:ext uri="{FF2B5EF4-FFF2-40B4-BE49-F238E27FC236}">
                <a16:creationId xmlns:a16="http://schemas.microsoft.com/office/drawing/2014/main" id="{D562714B-5F0A-4058-B436-8A90B7A01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C35393-1308-4D60-8C0A-5B91EEFBDCCA}"/>
              </a:ext>
            </a:extLst>
          </p:cNvPr>
          <p:cNvSpPr>
            <a:spLocks noGrp="1"/>
          </p:cNvSpPr>
          <p:nvPr>
            <p:ph type="sldNum" sz="quarter" idx="12"/>
          </p:nvPr>
        </p:nvSpPr>
        <p:spPr/>
        <p:txBody>
          <a:bodyPr/>
          <a:lstStyle/>
          <a:p>
            <a:fld id="{F773D505-0057-46F4-AA5A-23DB6F12F210}" type="slidenum">
              <a:rPr lang="en-US" smtClean="0"/>
              <a:t>‹#›</a:t>
            </a:fld>
            <a:endParaRPr lang="en-US"/>
          </a:p>
        </p:txBody>
      </p:sp>
    </p:spTree>
    <p:extLst>
      <p:ext uri="{BB962C8B-B14F-4D97-AF65-F5344CB8AC3E}">
        <p14:creationId xmlns:p14="http://schemas.microsoft.com/office/powerpoint/2010/main" val="3760926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ED5C-A205-4FD6-B8B2-FAD478949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F4F769-078B-4DE6-B41C-99D428BCBFF8}"/>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4" name="Footer Placeholder 3">
            <a:extLst>
              <a:ext uri="{FF2B5EF4-FFF2-40B4-BE49-F238E27FC236}">
                <a16:creationId xmlns:a16="http://schemas.microsoft.com/office/drawing/2014/main" id="{7547C3AC-28C3-45C4-BF09-5A41D76A5B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7B2189-65F2-474E-BBF8-471E872ACEF5}"/>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200564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664D81-8691-4C60-AFF8-418B38724CB0}"/>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3" name="Footer Placeholder 2">
            <a:extLst>
              <a:ext uri="{FF2B5EF4-FFF2-40B4-BE49-F238E27FC236}">
                <a16:creationId xmlns:a16="http://schemas.microsoft.com/office/drawing/2014/main" id="{A4918051-EBED-4E0D-9898-7665F28A42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0ED26B-E36D-4788-960A-2DEEC67E9E8C}"/>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68026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4069-4DD2-4727-9978-634F76D61E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258E73-678D-400C-B941-6CEC91E7BF2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C7DD3E-3251-4279-A49C-8F73FF00987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FB7AE-323B-4A4E-8868-9E2C7054E134}"/>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6" name="Footer Placeholder 5">
            <a:extLst>
              <a:ext uri="{FF2B5EF4-FFF2-40B4-BE49-F238E27FC236}">
                <a16:creationId xmlns:a16="http://schemas.microsoft.com/office/drawing/2014/main" id="{265CA837-758D-4194-90C5-94A041D58D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EAD822-EE0D-4456-91A2-6B10DD45974D}"/>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1627656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928C-BA51-461F-B2B4-FFB2D2BCECD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2D318C-C434-46D7-9F23-8C2B355F21C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E0C715-D0A3-4322-991D-D8DCE8A2F3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F25941-A235-4EDC-9082-6E324690DC50}"/>
              </a:ext>
            </a:extLst>
          </p:cNvPr>
          <p:cNvSpPr>
            <a:spLocks noGrp="1"/>
          </p:cNvSpPr>
          <p:nvPr>
            <p:ph type="dt" sz="half" idx="10"/>
          </p:nvPr>
        </p:nvSpPr>
        <p:spPr/>
        <p:txBody>
          <a:bodyPr/>
          <a:lstStyle/>
          <a:p>
            <a:fld id="{782586E9-1248-4A6D-89A5-CE5CAAB47118}" type="datetimeFigureOut">
              <a:rPr lang="en-US" smtClean="0"/>
              <a:t>10/24/2021</a:t>
            </a:fld>
            <a:endParaRPr lang="en-US"/>
          </a:p>
        </p:txBody>
      </p:sp>
      <p:sp>
        <p:nvSpPr>
          <p:cNvPr id="6" name="Footer Placeholder 5">
            <a:extLst>
              <a:ext uri="{FF2B5EF4-FFF2-40B4-BE49-F238E27FC236}">
                <a16:creationId xmlns:a16="http://schemas.microsoft.com/office/drawing/2014/main" id="{9906CA7E-F99B-4FC9-B76D-D4903587D0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A637D-9E9A-48DC-B8CE-653FCD120E12}"/>
              </a:ext>
            </a:extLst>
          </p:cNvPr>
          <p:cNvSpPr>
            <a:spLocks noGrp="1"/>
          </p:cNvSpPr>
          <p:nvPr>
            <p:ph type="sldNum" sz="quarter" idx="12"/>
          </p:nvPr>
        </p:nvSpPr>
        <p:spPr/>
        <p:txBody>
          <a:bodyPr/>
          <a:lstStyle/>
          <a:p>
            <a:fld id="{259C5D26-4484-411F-95EA-2BCF05D5A920}" type="slidenum">
              <a:rPr lang="en-US" smtClean="0"/>
              <a:t>‹#›</a:t>
            </a:fld>
            <a:endParaRPr lang="en-US"/>
          </a:p>
        </p:txBody>
      </p:sp>
    </p:spTree>
    <p:extLst>
      <p:ext uri="{BB962C8B-B14F-4D97-AF65-F5344CB8AC3E}">
        <p14:creationId xmlns:p14="http://schemas.microsoft.com/office/powerpoint/2010/main" val="301702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2.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A33130-E133-4426-A33F-DE90B526D6B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8E40CD-EDA7-491F-AA98-3BD04595016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69CF5B-7A82-4F2D-AD0F-05C06459B60E}"/>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586E9-1248-4A6D-89A5-CE5CAAB47118}" type="datetimeFigureOut">
              <a:rPr lang="en-US" smtClean="0"/>
              <a:t>10/24/2021</a:t>
            </a:fld>
            <a:endParaRPr lang="en-US"/>
          </a:p>
        </p:txBody>
      </p:sp>
      <p:sp>
        <p:nvSpPr>
          <p:cNvPr id="5" name="Footer Placeholder 4">
            <a:extLst>
              <a:ext uri="{FF2B5EF4-FFF2-40B4-BE49-F238E27FC236}">
                <a16:creationId xmlns:a16="http://schemas.microsoft.com/office/drawing/2014/main" id="{D92BFFB2-C6AB-448B-9F73-19C395D1ACE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5A8FF1-F227-4426-8F2B-995D5F27026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5D26-4484-411F-95EA-2BCF05D5A920}" type="slidenum">
              <a:rPr lang="en-US" smtClean="0"/>
              <a:t>‹#›</a:t>
            </a:fld>
            <a:endParaRPr lang="en-US"/>
          </a:p>
        </p:txBody>
      </p:sp>
      <p:pic>
        <p:nvPicPr>
          <p:cNvPr id="7" name="Picture 6">
            <a:extLst>
              <a:ext uri="{FF2B5EF4-FFF2-40B4-BE49-F238E27FC236}">
                <a16:creationId xmlns:a16="http://schemas.microsoft.com/office/drawing/2014/main" id="{560BC70A-CA40-4AD8-A1FB-B98A1ACAE55A}"/>
              </a:ext>
            </a:extLst>
          </p:cNvPr>
          <p:cNvPicPr>
            <a:picLocks noChangeAspect="1"/>
          </p:cNvPicPr>
          <p:nvPr userDrawn="1"/>
        </p:nvPicPr>
        <p:blipFill>
          <a:blip r:embed="rId14"/>
          <a:stretch>
            <a:fillRect/>
          </a:stretch>
        </p:blipFill>
        <p:spPr>
          <a:xfrm>
            <a:off x="1076346" y="6380728"/>
            <a:ext cx="2582550" cy="395991"/>
          </a:xfrm>
          <a:prstGeom prst="rect">
            <a:avLst/>
          </a:prstGeom>
        </p:spPr>
      </p:pic>
      <p:pic>
        <p:nvPicPr>
          <p:cNvPr id="8" name="Picture 7">
            <a:extLst>
              <a:ext uri="{FF2B5EF4-FFF2-40B4-BE49-F238E27FC236}">
                <a16:creationId xmlns:a16="http://schemas.microsoft.com/office/drawing/2014/main" id="{F0BDC5F0-B01A-4B7C-9C5E-C333B4B77BC9}"/>
              </a:ext>
            </a:extLst>
          </p:cNvPr>
          <p:cNvPicPr>
            <a:picLocks noChangeAspect="1"/>
          </p:cNvPicPr>
          <p:nvPr userDrawn="1"/>
        </p:nvPicPr>
        <p:blipFill>
          <a:blip r:embed="rId15"/>
          <a:stretch>
            <a:fillRect/>
          </a:stretch>
        </p:blipFill>
        <p:spPr>
          <a:xfrm>
            <a:off x="457200" y="6329849"/>
            <a:ext cx="448365" cy="446870"/>
          </a:xfrm>
          <a:prstGeom prst="rect">
            <a:avLst/>
          </a:prstGeom>
        </p:spPr>
      </p:pic>
    </p:spTree>
    <p:extLst>
      <p:ext uri="{BB962C8B-B14F-4D97-AF65-F5344CB8AC3E}">
        <p14:creationId xmlns:p14="http://schemas.microsoft.com/office/powerpoint/2010/main" val="36761985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2586E9-1248-4A6D-89A5-CE5CAAB47118}" type="datetimeFigureOut">
              <a:rPr lang="en-US" smtClean="0"/>
              <a:t>10/24/2021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59C5D26-4484-411F-95EA-2BCF05D5A920}" type="slidenum">
              <a:rPr lang="en-US" smtClean="0"/>
              <a:t>‹#›</a:t>
            </a:fld>
            <a:endParaRPr lang="en-US"/>
          </a:p>
        </p:txBody>
      </p:sp>
      <p:pic>
        <p:nvPicPr>
          <p:cNvPr id="18" name="Picture 17">
            <a:extLst>
              <a:ext uri="{FF2B5EF4-FFF2-40B4-BE49-F238E27FC236}">
                <a16:creationId xmlns:a16="http://schemas.microsoft.com/office/drawing/2014/main" id="{EC0ABECF-EA16-4502-A2D4-F38C1868CDAF}"/>
              </a:ext>
            </a:extLst>
          </p:cNvPr>
          <p:cNvPicPr>
            <a:picLocks noChangeAspect="1"/>
          </p:cNvPicPr>
          <p:nvPr userDrawn="1"/>
        </p:nvPicPr>
        <p:blipFill>
          <a:blip r:embed="rId19"/>
          <a:stretch>
            <a:fillRect/>
          </a:stretch>
        </p:blipFill>
        <p:spPr>
          <a:xfrm>
            <a:off x="457200" y="6329849"/>
            <a:ext cx="448365" cy="446870"/>
          </a:xfrm>
          <a:prstGeom prst="rect">
            <a:avLst/>
          </a:prstGeom>
        </p:spPr>
      </p:pic>
      <p:pic>
        <p:nvPicPr>
          <p:cNvPr id="19" name="Picture 18">
            <a:extLst>
              <a:ext uri="{FF2B5EF4-FFF2-40B4-BE49-F238E27FC236}">
                <a16:creationId xmlns:a16="http://schemas.microsoft.com/office/drawing/2014/main" id="{D3C1066D-64A5-4233-A259-8C0B3FD74079}"/>
              </a:ext>
            </a:extLst>
          </p:cNvPr>
          <p:cNvPicPr>
            <a:picLocks noChangeAspect="1"/>
          </p:cNvPicPr>
          <p:nvPr userDrawn="1"/>
        </p:nvPicPr>
        <p:blipFill>
          <a:blip r:embed="rId20"/>
          <a:stretch>
            <a:fillRect/>
          </a:stretch>
        </p:blipFill>
        <p:spPr>
          <a:xfrm>
            <a:off x="1076346" y="6380728"/>
            <a:ext cx="2582550" cy="395991"/>
          </a:xfrm>
          <a:prstGeom prst="rect">
            <a:avLst/>
          </a:prstGeom>
        </p:spPr>
      </p:pic>
    </p:spTree>
    <p:extLst>
      <p:ext uri="{BB962C8B-B14F-4D97-AF65-F5344CB8AC3E}">
        <p14:creationId xmlns:p14="http://schemas.microsoft.com/office/powerpoint/2010/main" val="240100670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C0A152-E49D-4CB2-9FA8-D789F82007D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588FD6-F0F4-4220-82BD-0980DDD0EA3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341A66-8F91-4D67-B4F3-BAAC722FC0F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8DF67-CC36-4E97-A2E8-203825E15A2D}" type="datetimeFigureOut">
              <a:rPr lang="en-US" smtClean="0"/>
              <a:t>10/24/2021</a:t>
            </a:fld>
            <a:endParaRPr lang="en-US"/>
          </a:p>
        </p:txBody>
      </p:sp>
      <p:sp>
        <p:nvSpPr>
          <p:cNvPr id="5" name="Footer Placeholder 4">
            <a:extLst>
              <a:ext uri="{FF2B5EF4-FFF2-40B4-BE49-F238E27FC236}">
                <a16:creationId xmlns:a16="http://schemas.microsoft.com/office/drawing/2014/main" id="{C6A132A7-D984-411A-BCF1-BF2287E7EB2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8F8FE6-B64C-431F-B78F-6207CF38ABB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915C2-5C52-4DB0-9898-E08DF3B645C5}" type="slidenum">
              <a:rPr lang="en-US" smtClean="0"/>
              <a:t>‹#›</a:t>
            </a:fld>
            <a:endParaRPr lang="en-US"/>
          </a:p>
        </p:txBody>
      </p:sp>
    </p:spTree>
    <p:extLst>
      <p:ext uri="{BB962C8B-B14F-4D97-AF65-F5344CB8AC3E}">
        <p14:creationId xmlns:p14="http://schemas.microsoft.com/office/powerpoint/2010/main" val="93610116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CC1E6-EE42-4E85-ACD7-C3B0111EB29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68E943-648A-4D4A-9B68-AB7A7E96A61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A833C2-C071-4592-9E1D-950F8962373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044A4F3-1B53-4880-95F9-5D16856803FF}" type="datetimeFigureOut">
              <a:rPr lang="en-US" smtClean="0"/>
              <a:t>10/24/2021</a:t>
            </a:fld>
            <a:endParaRPr lang="en-US"/>
          </a:p>
        </p:txBody>
      </p:sp>
      <p:sp>
        <p:nvSpPr>
          <p:cNvPr id="5" name="Footer Placeholder 4">
            <a:extLst>
              <a:ext uri="{FF2B5EF4-FFF2-40B4-BE49-F238E27FC236}">
                <a16:creationId xmlns:a16="http://schemas.microsoft.com/office/drawing/2014/main" id="{DF0BFAD3-4346-426E-9F2D-79A542738AA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39E41B-E66E-4249-B1D0-528953C3B6E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73D505-0057-46F4-AA5A-23DB6F12F210}" type="slidenum">
              <a:rPr lang="en-US" smtClean="0"/>
              <a:t>‹#›</a:t>
            </a:fld>
            <a:endParaRPr lang="en-US"/>
          </a:p>
        </p:txBody>
      </p:sp>
    </p:spTree>
    <p:extLst>
      <p:ext uri="{BB962C8B-B14F-4D97-AF65-F5344CB8AC3E}">
        <p14:creationId xmlns:p14="http://schemas.microsoft.com/office/powerpoint/2010/main" val="236232214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hyperlink" Target="https://grants.nih.gov/grants/policy/nihgps/html5/section_8/8.1.2_prior_approval_requirements.htm"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grants.nih.gov/grants/policy/nihgps/HTML5/section_8/8.1_changes_in_project_and_budget.htm?tocpath=8%20Administrative%20Requirements|8.1%20Changes%20in%20Project%20and%20Budget|8.1.2%20Prior%20Approval%20Requirements|_____0#8.1.2_Prior_Approval_Requirements" TargetMode="Externa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era.nih.gov/erahelp/Commons/Commons/Prior_Approval%20Module/Prior_Approval.htm"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hyperlink" Target="https://era.nih.gov/docs/Commons_UserGuide.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hyperlink" Target="https://grants.nih.gov/grants/phs3734.pdf"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hyperlink" Target="https://grants.nih.gov/grants/guide/pa-files/PA-18-590.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hyperlink" Target="https://grants.nih.gov/grants/policy/nihgps/HTML5/section_8/8.1_changes_in_project_and_budget.htm?tocpath=8%20Administrative%20Requirements|8.1%20Changes%20in%20Project%20and%20Budget|8.1.1%20NIH%20Standard%20Terms%20of%20Award|_____1#8.1.1.1_Carryover_of_Unobligated_Balances_from_One_Budget_Period_to_Any_Subse..." TargetMode="Externa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hyperlink" Target="https://grants.nih.gov/grants/guide/pa-files/PA-20-272.html" TargetMode="External"/><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hyperlink" Target="https://grants.nih.gov/grants/policy/nihgps/HTML5/section_8/8.2.4_inventions_and_patents.htm" TargetMode="External"/><Relationship Id="rId2" Type="http://schemas.openxmlformats.org/officeDocument/2006/relationships/notesSlide" Target="../notesSlides/notesSlide27.xml"/><Relationship Id="rId1" Type="http://schemas.openxmlformats.org/officeDocument/2006/relationships/slideLayout" Target="../slideLayouts/slideLayout16.xml"/><Relationship Id="rId4" Type="http://schemas.openxmlformats.org/officeDocument/2006/relationships/hyperlink" Target="http://www.iedison.gov/"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hyperlink" Target="https://grants.nih.gov/grants/policy/nihgps/HTML5/section_8/8.4_monitoring.htm?Highlight=quarterly%20cash%20transaction%20reporting#Financia" TargetMode="External"/><Relationship Id="rId2" Type="http://schemas.openxmlformats.org/officeDocument/2006/relationships/notesSlide" Target="../notesSlides/notesSlide29.xml"/><Relationship Id="rId1" Type="http://schemas.openxmlformats.org/officeDocument/2006/relationships/slideLayout" Target="../slideLayouts/slideLayout16.xml"/><Relationship Id="rId4" Type="http://schemas.openxmlformats.org/officeDocument/2006/relationships/hyperlink" Target="https://pms.psc.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hyperlink" Target="https://grants.nih.gov/grants/policy/nihgps/HTML5/section_4/4.1.10_financial_conflict_of_interest.htm" TargetMode="External"/><Relationship Id="rId2" Type="http://schemas.openxmlformats.org/officeDocument/2006/relationships/notesSlide" Target="../notesSlides/notesSlide30.xml"/><Relationship Id="rId1" Type="http://schemas.openxmlformats.org/officeDocument/2006/relationships/slideLayout" Target="../slideLayouts/slideLayout14.xml"/><Relationship Id="rId6" Type="http://schemas.openxmlformats.org/officeDocument/2006/relationships/hyperlink" Target="mailto:FCOICompliance@mail.nih.gov" TargetMode="External"/><Relationship Id="rId5" Type="http://schemas.openxmlformats.org/officeDocument/2006/relationships/hyperlink" Target="http://grants.nih.gov/grants/policy/coi/index.htm" TargetMode="External"/><Relationship Id="rId4" Type="http://schemas.openxmlformats.org/officeDocument/2006/relationships/hyperlink" Target="https://www.govinfo.gov/content/pkg/FR-2011-08-25/pdf/2011-21633.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grants.nih.gov/grants/policy/nihgps/HTML5/section_8/8.4_monitoring.htm?tocpath=8%20Administrative%20Requirements|8.4%20Monitoring|_____3#8.4.3_Audit" TargetMode="External"/><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hyperlink" Target="https://commons.era.nih.gov/commons/index.jsp" TargetMode="External"/><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hyperlink" Target="https://grants.nih.gov/grants/rppr/index.htm" TargetMode="External"/><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hyperlink" Target="https://grants.nih.gov/grants/policy/nihgps/HTML5/section_8/8.4_monitoring.htm?tocpath=8%20Administrative%20Requirements|8.4%20Monitoring|8.4.1%20Reporting|8.4.1.2%20Streamlined%20Non-Competing%20Award%20Process|_____0#8.4.1.2_Streamlined_Non-Competing_Award_Process" TargetMode="External"/><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hyperlink" Target="http://grants.nih.gov/grants/guide/notice-files/NOT-OD-09-071.html" TargetMode="External"/><Relationship Id="rId2" Type="http://schemas.openxmlformats.org/officeDocument/2006/relationships/notesSlide" Target="../notesSlides/notesSlide38.xml"/><Relationship Id="rId1" Type="http://schemas.openxmlformats.org/officeDocument/2006/relationships/slideLayout" Target="../slideLayouts/slideLayout14.xml"/><Relationship Id="rId4" Type="http://schemas.openxmlformats.org/officeDocument/2006/relationships/hyperlink" Target="http://publicaccess.nih.gov/"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3" Type="http://schemas.openxmlformats.org/officeDocument/2006/relationships/hyperlink" Target="https://grants.nih.gov/grants/policy/nihgps/HTML5/section_8/8.6.1_final_federal_financial_report.htm" TargetMode="External"/><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hyperlink" Target="https://grants.nih.gov/grants/guide/notice-files/NOT-OD-21-046.html" TargetMode="External"/><Relationship Id="rId2" Type="http://schemas.openxmlformats.org/officeDocument/2006/relationships/notesSlide" Target="../notesSlides/notesSlide44.xml"/><Relationship Id="rId1" Type="http://schemas.openxmlformats.org/officeDocument/2006/relationships/slideLayout" Target="../slideLayouts/slideLayout18.xml"/><Relationship Id="rId6" Type="http://schemas.openxmlformats.org/officeDocument/2006/relationships/hyperlink" Target="https://grants.nih.gov/grants/policy/nihgps/HTML5/section_8/8.6.1_final_federal_financial_report.htm" TargetMode="External"/><Relationship Id="rId5" Type="http://schemas.openxmlformats.org/officeDocument/2006/relationships/hyperlink" Target="https://grants.nih.gov/grants/guide/notice-files/NOT-OD-21-138.html" TargetMode="External"/><Relationship Id="rId4" Type="http://schemas.openxmlformats.org/officeDocument/2006/relationships/hyperlink" Target="https://grants.nih.gov/grants/guide/notice-files/NOT-OD-21-128.html"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grants.nih.gov/grants/hhs568.pdf" TargetMode="External"/><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3" Type="http://schemas.openxmlformats.org/officeDocument/2006/relationships/hyperlink" Target="https://nexus.od.nih.gov/all/2017/02/01/will-the-project-outcomes-final-rppr-made-public/" TargetMode="External"/><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3" Type="http://schemas.openxmlformats.org/officeDocument/2006/relationships/hyperlink" Target="http://grants.nih.gov/grants/oer.htm" TargetMode="External"/><Relationship Id="rId2" Type="http://schemas.openxmlformats.org/officeDocument/2006/relationships/notesSlide" Target="../notesSlides/notesSlide48.xml"/><Relationship Id="rId1" Type="http://schemas.openxmlformats.org/officeDocument/2006/relationships/slideLayout" Target="../slideLayouts/slideLayout14.xml"/><Relationship Id="rId6" Type="http://schemas.openxmlformats.org/officeDocument/2006/relationships/hyperlink" Target="https://grants.nih.gov/grants/rppr/index.htm" TargetMode="External"/><Relationship Id="rId5" Type="http://schemas.openxmlformats.org/officeDocument/2006/relationships/hyperlink" Target="http://grants.nih.gov/grants/guide/index.html" TargetMode="External"/><Relationship Id="rId4" Type="http://schemas.openxmlformats.org/officeDocument/2006/relationships/hyperlink" Target="https://grants.nih.gov/policy/nihgps/index.htm"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grants.nih.gov/grants/guide/notice-files/NOT-OD-20-155.html"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hyperlink" Target="https://era.nih.gov/grantees/view-notice-of-award.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pms.psc.gov/"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hyperlink" Target="https://grants.nih.gov/grants/policy/nihgps/HTML5/section_6/6_payment.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oig.hhs.gov/fraud/report-fraud/index.asp"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06C34F11-B024-4D36-BC69-A1B9A6565FB2}"/>
              </a:ext>
            </a:extLst>
          </p:cNvPr>
          <p:cNvSpPr>
            <a:spLocks noGrp="1" noChangeArrowheads="1"/>
          </p:cNvSpPr>
          <p:nvPr>
            <p:ph type="ctrTitle"/>
          </p:nvPr>
        </p:nvSpPr>
        <p:spPr>
          <a:xfrm>
            <a:off x="609600" y="381000"/>
            <a:ext cx="6172200" cy="1470025"/>
          </a:xfrm>
        </p:spPr>
        <p:txBody>
          <a:bodyPr>
            <a:normAutofit fontScale="90000"/>
          </a:bodyPr>
          <a:lstStyle/>
          <a:p>
            <a:pPr algn="ctr" eaLnBrk="1" hangingPunct="1"/>
            <a:r>
              <a:rPr lang="en-US" altLang="en-US" dirty="0"/>
              <a:t>Notice of Award Arrives…</a:t>
            </a:r>
            <a:r>
              <a:rPr lang="en-US" altLang="en-US" i="1" dirty="0"/>
              <a:t>NOW</a:t>
            </a:r>
            <a:r>
              <a:rPr lang="en-US" altLang="en-US" dirty="0"/>
              <a:t> </a:t>
            </a:r>
            <a:r>
              <a:rPr lang="en-US" altLang="en-US" i="1" dirty="0"/>
              <a:t>WHAT?</a:t>
            </a:r>
          </a:p>
        </p:txBody>
      </p:sp>
      <p:sp>
        <p:nvSpPr>
          <p:cNvPr id="2051" name="Rectangle 5">
            <a:extLst>
              <a:ext uri="{FF2B5EF4-FFF2-40B4-BE49-F238E27FC236}">
                <a16:creationId xmlns:a16="http://schemas.microsoft.com/office/drawing/2014/main" id="{961EC2C0-0116-46F0-8CA0-9588F2F0A0DB}"/>
              </a:ext>
            </a:extLst>
          </p:cNvPr>
          <p:cNvSpPr>
            <a:spLocks noGrp="1" noChangeArrowheads="1"/>
          </p:cNvSpPr>
          <p:nvPr>
            <p:ph type="subTitle" idx="1"/>
          </p:nvPr>
        </p:nvSpPr>
        <p:spPr>
          <a:xfrm>
            <a:off x="457200" y="2133600"/>
            <a:ext cx="6096000" cy="4343400"/>
          </a:xfrm>
        </p:spPr>
        <p:txBody>
          <a:bodyPr>
            <a:normAutofit fontScale="92500" lnSpcReduction="10000"/>
          </a:bodyPr>
          <a:lstStyle/>
          <a:p>
            <a:pPr eaLnBrk="1" hangingPunct="1">
              <a:lnSpc>
                <a:spcPct val="90000"/>
              </a:lnSpc>
            </a:pPr>
            <a:r>
              <a:rPr lang="en-US" altLang="en-US" sz="4000" b="1" dirty="0">
                <a:solidFill>
                  <a:schemeClr val="tx1"/>
                </a:solidFill>
              </a:rPr>
              <a:t>Sahar Rais-Danai</a:t>
            </a:r>
            <a:endParaRPr lang="en-US" altLang="en-US" sz="3500" b="1" dirty="0">
              <a:solidFill>
                <a:schemeClr val="tx1"/>
              </a:solidFill>
            </a:endParaRPr>
          </a:p>
          <a:p>
            <a:pPr eaLnBrk="1" hangingPunct="1">
              <a:lnSpc>
                <a:spcPct val="90000"/>
              </a:lnSpc>
            </a:pPr>
            <a:r>
              <a:rPr lang="en-US" altLang="en-US" sz="2400" dirty="0">
                <a:solidFill>
                  <a:schemeClr val="tx1"/>
                </a:solidFill>
              </a:rPr>
              <a:t>Deputy Chief, Grants Management Officer</a:t>
            </a:r>
          </a:p>
          <a:p>
            <a:pPr eaLnBrk="1" hangingPunct="1">
              <a:lnSpc>
                <a:spcPct val="90000"/>
              </a:lnSpc>
            </a:pPr>
            <a:r>
              <a:rPr lang="en-US" altLang="en-US" sz="2400" dirty="0">
                <a:solidFill>
                  <a:schemeClr val="tx1"/>
                </a:solidFill>
              </a:rPr>
              <a:t>Grants Management Branch</a:t>
            </a:r>
          </a:p>
          <a:p>
            <a:pPr eaLnBrk="1" hangingPunct="1">
              <a:lnSpc>
                <a:spcPct val="90000"/>
              </a:lnSpc>
            </a:pPr>
            <a:r>
              <a:rPr lang="en-US" altLang="en-US" sz="2400" dirty="0">
                <a:solidFill>
                  <a:schemeClr val="tx1"/>
                </a:solidFill>
              </a:rPr>
              <a:t>National Institute of Arthritis and Musculoskeletal and Skin Diseases (NIAMS)</a:t>
            </a:r>
            <a:endParaRPr lang="en-US" altLang="en-US" sz="2800" dirty="0">
              <a:solidFill>
                <a:schemeClr val="tx1"/>
              </a:solidFill>
            </a:endParaRPr>
          </a:p>
          <a:p>
            <a:pPr eaLnBrk="1" hangingPunct="1">
              <a:lnSpc>
                <a:spcPct val="90000"/>
              </a:lnSpc>
            </a:pPr>
            <a:endParaRPr lang="en-US" altLang="en-US" sz="1200" b="1" dirty="0">
              <a:solidFill>
                <a:schemeClr val="tx1"/>
              </a:solidFill>
            </a:endParaRPr>
          </a:p>
          <a:p>
            <a:pPr eaLnBrk="1" hangingPunct="1">
              <a:lnSpc>
                <a:spcPct val="90000"/>
              </a:lnSpc>
            </a:pPr>
            <a:r>
              <a:rPr lang="en-US" altLang="en-US" sz="4000" b="1" dirty="0">
                <a:solidFill>
                  <a:schemeClr val="tx1"/>
                </a:solidFill>
              </a:rPr>
              <a:t>Dr. Amanda Boyce, </a:t>
            </a:r>
            <a:r>
              <a:rPr lang="en-US" altLang="en-US" sz="3500" b="1" dirty="0">
                <a:solidFill>
                  <a:schemeClr val="tx1"/>
                </a:solidFill>
              </a:rPr>
              <a:t>PhD</a:t>
            </a:r>
          </a:p>
          <a:p>
            <a:pPr eaLnBrk="1" hangingPunct="1">
              <a:lnSpc>
                <a:spcPct val="90000"/>
              </a:lnSpc>
            </a:pPr>
            <a:r>
              <a:rPr lang="en-US" altLang="en-US" sz="2400" dirty="0">
                <a:solidFill>
                  <a:schemeClr val="tx1"/>
                </a:solidFill>
              </a:rPr>
              <a:t>Program Director for Muscle Development and Physiology</a:t>
            </a:r>
          </a:p>
          <a:p>
            <a:pPr>
              <a:lnSpc>
                <a:spcPct val="90000"/>
              </a:lnSpc>
            </a:pPr>
            <a:r>
              <a:rPr lang="en-US" altLang="en-US" sz="2400" dirty="0">
                <a:solidFill>
                  <a:schemeClr val="tx1"/>
                </a:solidFill>
              </a:rPr>
              <a:t>National Institute of Arthritis and Musculoskeletal and Skin Diseases (NIAMS)</a:t>
            </a:r>
            <a:endParaRPr lang="en-US" altLang="en-US" sz="2800" dirty="0">
              <a:solidFill>
                <a:schemeClr val="tx1"/>
              </a:solidFill>
            </a:endParaRPr>
          </a:p>
          <a:p>
            <a:pPr>
              <a:lnSpc>
                <a:spcPct val="90000"/>
              </a:lnSpc>
            </a:pPr>
            <a:endParaRPr lang="en-US" altLang="en-US" sz="1200" b="1" dirty="0">
              <a:solidFill>
                <a:schemeClr val="tx1"/>
              </a:solidFill>
            </a:endParaRPr>
          </a:p>
          <a:p>
            <a:pPr eaLnBrk="1" hangingPunct="1">
              <a:lnSpc>
                <a:spcPct val="90000"/>
              </a:lnSpc>
            </a:pPr>
            <a:endParaRPr lang="en-US" altLang="en-US" sz="2400" dirty="0">
              <a:solidFill>
                <a:srgbClr val="0070C0"/>
              </a:solidFill>
            </a:endParaRPr>
          </a:p>
        </p:txBody>
      </p:sp>
      <p:cxnSp>
        <p:nvCxnSpPr>
          <p:cNvPr id="3" name="Straight Connector 2">
            <a:extLst>
              <a:ext uri="{FF2B5EF4-FFF2-40B4-BE49-F238E27FC236}">
                <a16:creationId xmlns:a16="http://schemas.microsoft.com/office/drawing/2014/main" id="{29184BC8-4380-4E0A-BF58-678A21A33808}"/>
              </a:ext>
              <a:ext uri="{C183D7F6-B498-43B3-948B-1728B52AA6E4}">
                <adec:decorative xmlns:adec="http://schemas.microsoft.com/office/drawing/2017/decorative" val="1"/>
              </a:ext>
            </a:extLst>
          </p:cNvPr>
          <p:cNvCxnSpPr/>
          <p:nvPr/>
        </p:nvCxnSpPr>
        <p:spPr bwMode="auto">
          <a:xfrm>
            <a:off x="762000" y="1905000"/>
            <a:ext cx="7010400" cy="0"/>
          </a:xfrm>
          <a:prstGeom prst="line">
            <a:avLst/>
          </a:prstGeom>
          <a:solidFill>
            <a:schemeClr val="accent1"/>
          </a:solidFill>
          <a:ln w="38100" cap="flat" cmpd="sng" algn="ctr">
            <a:solidFill>
              <a:srgbClr val="0070C0"/>
            </a:solidFill>
            <a:prstDash val="solid"/>
            <a:round/>
            <a:headEnd type="none" w="med" len="med"/>
            <a:tailEnd type="none" w="med" len="med"/>
          </a:ln>
          <a:effectLst/>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8C0EA28-4748-410C-B949-282824B61DF7}"/>
              </a:ext>
            </a:extLst>
          </p:cNvPr>
          <p:cNvSpPr>
            <a:spLocks noGrp="1" noChangeArrowheads="1"/>
          </p:cNvSpPr>
          <p:nvPr>
            <p:ph type="title"/>
          </p:nvPr>
        </p:nvSpPr>
        <p:spPr>
          <a:xfrm>
            <a:off x="609600" y="304800"/>
            <a:ext cx="6347713" cy="1320800"/>
          </a:xfrm>
        </p:spPr>
        <p:txBody>
          <a:bodyPr/>
          <a:lstStyle/>
          <a:p>
            <a:pPr>
              <a:lnSpc>
                <a:spcPct val="90000"/>
              </a:lnSpc>
            </a:pPr>
            <a:r>
              <a:rPr lang="en-US" altLang="en-US" dirty="0"/>
              <a:t>NOA Section III: </a:t>
            </a:r>
            <a:br>
              <a:rPr lang="en-US" altLang="en-US" dirty="0"/>
            </a:br>
            <a:r>
              <a:rPr lang="en-US" altLang="en-US" dirty="0"/>
              <a:t>Standard Terms &amp; Conditions</a:t>
            </a:r>
          </a:p>
        </p:txBody>
      </p:sp>
      <p:sp>
        <p:nvSpPr>
          <p:cNvPr id="11267" name="Rectangle 3">
            <a:extLst>
              <a:ext uri="{FF2B5EF4-FFF2-40B4-BE49-F238E27FC236}">
                <a16:creationId xmlns:a16="http://schemas.microsoft.com/office/drawing/2014/main" id="{5037CAA2-A2E3-4DBD-BE5D-FC6669E63001}"/>
              </a:ext>
            </a:extLst>
          </p:cNvPr>
          <p:cNvSpPr>
            <a:spLocks noGrp="1" noChangeArrowheads="1"/>
          </p:cNvSpPr>
          <p:nvPr>
            <p:ph idx="1"/>
          </p:nvPr>
        </p:nvSpPr>
        <p:spPr>
          <a:xfrm>
            <a:off x="609600" y="1981200"/>
            <a:ext cx="6705600" cy="4114800"/>
          </a:xfrm>
        </p:spPr>
        <p:txBody>
          <a:bodyPr>
            <a:normAutofit lnSpcReduction="10000"/>
          </a:bodyPr>
          <a:lstStyle/>
          <a:p>
            <a:pPr eaLnBrk="1" hangingPunct="1">
              <a:lnSpc>
                <a:spcPct val="90000"/>
              </a:lnSpc>
              <a:buFont typeface="Wingdings" panose="05000000000000000000" pitchFamily="2" charset="2"/>
              <a:buChar char="Ø"/>
            </a:pPr>
            <a:r>
              <a:rPr lang="en-US" altLang="en-US" sz="2400" dirty="0">
                <a:solidFill>
                  <a:schemeClr val="tx1"/>
                </a:solidFill>
              </a:rPr>
              <a:t>Grant program legislation and regulations</a:t>
            </a:r>
          </a:p>
          <a:p>
            <a:pPr eaLnBrk="1" hangingPunct="1">
              <a:lnSpc>
                <a:spcPct val="90000"/>
              </a:lnSpc>
              <a:buFont typeface="Wingdings" panose="05000000000000000000" pitchFamily="2" charset="2"/>
              <a:buChar char="Ø"/>
            </a:pPr>
            <a:r>
              <a:rPr lang="en-US" altLang="en-US" sz="2400" dirty="0">
                <a:solidFill>
                  <a:schemeClr val="tx1"/>
                </a:solidFill>
              </a:rPr>
              <a:t>Restrictions on the expenditure of funds in appropriation acts</a:t>
            </a:r>
          </a:p>
          <a:p>
            <a:pPr eaLnBrk="1" hangingPunct="1">
              <a:lnSpc>
                <a:spcPct val="90000"/>
              </a:lnSpc>
              <a:buFont typeface="Wingdings" panose="05000000000000000000" pitchFamily="2" charset="2"/>
              <a:buChar char="Ø"/>
            </a:pPr>
            <a:r>
              <a:rPr lang="en-US" altLang="en-US" sz="2400" dirty="0">
                <a:solidFill>
                  <a:schemeClr val="tx1"/>
                </a:solidFill>
              </a:rPr>
              <a:t>45 CFR 74 or 92 as applicable</a:t>
            </a:r>
          </a:p>
          <a:p>
            <a:pPr eaLnBrk="1" hangingPunct="1">
              <a:lnSpc>
                <a:spcPct val="90000"/>
              </a:lnSpc>
              <a:buFont typeface="Wingdings" panose="05000000000000000000" pitchFamily="2" charset="2"/>
              <a:buChar char="Ø"/>
            </a:pPr>
            <a:r>
              <a:rPr lang="en-US" altLang="en-US" sz="2400" dirty="0">
                <a:solidFill>
                  <a:schemeClr val="tx1"/>
                </a:solidFill>
              </a:rPr>
              <a:t>NIH Grants Policy Statement</a:t>
            </a:r>
          </a:p>
          <a:p>
            <a:pPr eaLnBrk="1" hangingPunct="1">
              <a:lnSpc>
                <a:spcPct val="90000"/>
              </a:lnSpc>
              <a:buFont typeface="Wingdings" panose="05000000000000000000" pitchFamily="2" charset="2"/>
              <a:buChar char="Ø"/>
            </a:pPr>
            <a:r>
              <a:rPr lang="en-US" altLang="en-US" sz="2400" dirty="0">
                <a:solidFill>
                  <a:schemeClr val="tx1"/>
                </a:solidFill>
              </a:rPr>
              <a:t>Carryover—automatic or prior approval</a:t>
            </a:r>
          </a:p>
          <a:p>
            <a:pPr eaLnBrk="1" hangingPunct="1">
              <a:lnSpc>
                <a:spcPct val="90000"/>
              </a:lnSpc>
              <a:buFont typeface="Wingdings" panose="05000000000000000000" pitchFamily="2" charset="2"/>
              <a:buChar char="Ø"/>
            </a:pPr>
            <a:r>
              <a:rPr lang="en-US" altLang="en-US" sz="2400" dirty="0">
                <a:solidFill>
                  <a:schemeClr val="tx1"/>
                </a:solidFill>
              </a:rPr>
              <a:t>Included/excluded from Streamlined Noncompeting Award Process (SNAP)</a:t>
            </a:r>
          </a:p>
          <a:p>
            <a:pPr eaLnBrk="1" hangingPunct="1">
              <a:lnSpc>
                <a:spcPct val="90000"/>
              </a:lnSpc>
              <a:buFont typeface="Wingdings" panose="05000000000000000000" pitchFamily="2" charset="2"/>
              <a:buChar char="Ø"/>
            </a:pPr>
            <a:r>
              <a:rPr lang="en-US" altLang="en-US" sz="2400" dirty="0">
                <a:solidFill>
                  <a:schemeClr val="tx1"/>
                </a:solidFill>
              </a:rPr>
              <a:t>FDP Institutions noted</a:t>
            </a:r>
          </a:p>
          <a:p>
            <a:pPr eaLnBrk="1" hangingPunct="1">
              <a:lnSpc>
                <a:spcPct val="90000"/>
              </a:lnSpc>
              <a:buFont typeface="Wingdings" panose="05000000000000000000" pitchFamily="2" charset="2"/>
              <a:buChar char="Ø"/>
            </a:pPr>
            <a:r>
              <a:rPr lang="en-US" altLang="en-US" sz="2400" dirty="0">
                <a:solidFill>
                  <a:schemeClr val="tx1"/>
                </a:solidFill>
              </a:rPr>
              <a:t>Program Income</a:t>
            </a:r>
          </a:p>
        </p:txBody>
      </p:sp>
      <p:sp>
        <p:nvSpPr>
          <p:cNvPr id="5" name="Line 5">
            <a:extLst>
              <a:ext uri="{FF2B5EF4-FFF2-40B4-BE49-F238E27FC236}">
                <a16:creationId xmlns:a16="http://schemas.microsoft.com/office/drawing/2014/main" id="{87A4C34C-753B-418B-BDE3-93D50D7B4EBF}"/>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C69160C-B9A7-4263-AA86-3DED9F16DA27}"/>
              </a:ext>
            </a:extLst>
          </p:cNvPr>
          <p:cNvSpPr>
            <a:spLocks noGrp="1" noChangeArrowheads="1"/>
          </p:cNvSpPr>
          <p:nvPr>
            <p:ph type="title"/>
          </p:nvPr>
        </p:nvSpPr>
        <p:spPr>
          <a:xfrm>
            <a:off x="609600" y="304800"/>
            <a:ext cx="6629400" cy="1273175"/>
          </a:xfrm>
        </p:spPr>
        <p:txBody>
          <a:bodyPr>
            <a:normAutofit/>
          </a:bodyPr>
          <a:lstStyle/>
          <a:p>
            <a:pPr>
              <a:lnSpc>
                <a:spcPct val="90000"/>
              </a:lnSpc>
            </a:pPr>
            <a:r>
              <a:rPr lang="en-US" altLang="en-US" dirty="0"/>
              <a:t>NOA Section IV: </a:t>
            </a:r>
            <a:br>
              <a:rPr lang="en-US" altLang="en-US" dirty="0"/>
            </a:br>
            <a:r>
              <a:rPr lang="en-US" altLang="en-US" dirty="0"/>
              <a:t>Specific Terms  and Conditions</a:t>
            </a:r>
          </a:p>
        </p:txBody>
      </p:sp>
      <p:sp>
        <p:nvSpPr>
          <p:cNvPr id="12291" name="Rectangle 3">
            <a:extLst>
              <a:ext uri="{FF2B5EF4-FFF2-40B4-BE49-F238E27FC236}">
                <a16:creationId xmlns:a16="http://schemas.microsoft.com/office/drawing/2014/main" id="{AAA064D2-3DEB-4FB2-9A0F-46ECCC48062A}"/>
              </a:ext>
            </a:extLst>
          </p:cNvPr>
          <p:cNvSpPr>
            <a:spLocks noGrp="1" noChangeArrowheads="1"/>
          </p:cNvSpPr>
          <p:nvPr>
            <p:ph idx="1"/>
          </p:nvPr>
        </p:nvSpPr>
        <p:spPr>
          <a:xfrm>
            <a:off x="1104900" y="2133600"/>
            <a:ext cx="5257800" cy="4114800"/>
          </a:xfrm>
        </p:spPr>
        <p:txBody>
          <a:bodyPr/>
          <a:lstStyle/>
          <a:p>
            <a:pPr marL="0" indent="0" eaLnBrk="1" hangingPunct="1">
              <a:lnSpc>
                <a:spcPct val="90000"/>
              </a:lnSpc>
              <a:buNone/>
            </a:pPr>
            <a:r>
              <a:rPr lang="en-US" altLang="en-US" sz="2800" dirty="0">
                <a:solidFill>
                  <a:schemeClr val="tx1"/>
                </a:solidFill>
              </a:rPr>
              <a:t>Examples:</a:t>
            </a:r>
          </a:p>
          <a:p>
            <a:pPr lvl="1">
              <a:lnSpc>
                <a:spcPct val="90000"/>
              </a:lnSpc>
              <a:buFont typeface="Wingdings" panose="05000000000000000000" pitchFamily="2" charset="2"/>
              <a:buChar char="Ø"/>
            </a:pPr>
            <a:r>
              <a:rPr lang="en-US" altLang="en-US" sz="2400" dirty="0">
                <a:solidFill>
                  <a:schemeClr val="tx1"/>
                </a:solidFill>
              </a:rPr>
              <a:t>Revisions</a:t>
            </a:r>
          </a:p>
          <a:p>
            <a:pPr lvl="1" eaLnBrk="1" hangingPunct="1">
              <a:lnSpc>
                <a:spcPct val="90000"/>
              </a:lnSpc>
              <a:buFont typeface="Wingdings" panose="05000000000000000000" pitchFamily="2" charset="2"/>
              <a:buChar char="Ø"/>
            </a:pPr>
            <a:r>
              <a:rPr lang="en-US" altLang="en-US" sz="2400" dirty="0">
                <a:solidFill>
                  <a:schemeClr val="tx1"/>
                </a:solidFill>
              </a:rPr>
              <a:t>Cooperative Agreement</a:t>
            </a:r>
          </a:p>
          <a:p>
            <a:pPr lvl="1" eaLnBrk="1" hangingPunct="1">
              <a:lnSpc>
                <a:spcPct val="90000"/>
              </a:lnSpc>
              <a:buFont typeface="Wingdings" panose="05000000000000000000" pitchFamily="2" charset="2"/>
              <a:buChar char="Ø"/>
            </a:pPr>
            <a:r>
              <a:rPr lang="en-US" altLang="en-US" sz="2400" dirty="0">
                <a:solidFill>
                  <a:schemeClr val="tx1"/>
                </a:solidFill>
              </a:rPr>
              <a:t>Restrictive terms</a:t>
            </a:r>
          </a:p>
          <a:p>
            <a:pPr lvl="1" eaLnBrk="1" hangingPunct="1">
              <a:lnSpc>
                <a:spcPct val="90000"/>
              </a:lnSpc>
              <a:buFont typeface="Wingdings" panose="05000000000000000000" pitchFamily="2" charset="2"/>
              <a:buChar char="Ø"/>
            </a:pPr>
            <a:r>
              <a:rPr lang="en-US" altLang="en-US" sz="2400" dirty="0">
                <a:solidFill>
                  <a:schemeClr val="tx1"/>
                </a:solidFill>
              </a:rPr>
              <a:t>Staff Contact Information</a:t>
            </a:r>
          </a:p>
          <a:p>
            <a:pPr lvl="1" eaLnBrk="1" hangingPunct="1">
              <a:lnSpc>
                <a:spcPct val="90000"/>
              </a:lnSpc>
              <a:buFont typeface="Wingdings" panose="05000000000000000000" pitchFamily="2" charset="2"/>
              <a:buChar char="Ø"/>
            </a:pPr>
            <a:r>
              <a:rPr lang="en-US" altLang="en-US" sz="2400" dirty="0">
                <a:solidFill>
                  <a:schemeClr val="tx1"/>
                </a:solidFill>
              </a:rPr>
              <a:t>Spreadsheet Summary</a:t>
            </a:r>
          </a:p>
        </p:txBody>
      </p:sp>
      <p:sp>
        <p:nvSpPr>
          <p:cNvPr id="5" name="Line 5">
            <a:extLst>
              <a:ext uri="{FF2B5EF4-FFF2-40B4-BE49-F238E27FC236}">
                <a16:creationId xmlns:a16="http://schemas.microsoft.com/office/drawing/2014/main" id="{3E59B80C-A881-4F7A-B15B-650A53D7863E}"/>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1137F26-B57C-46DF-9BD6-39E7A0733A37}"/>
              </a:ext>
            </a:extLst>
          </p:cNvPr>
          <p:cNvSpPr>
            <a:spLocks noGrp="1" noChangeArrowheads="1"/>
          </p:cNvSpPr>
          <p:nvPr>
            <p:ph type="title"/>
          </p:nvPr>
        </p:nvSpPr>
        <p:spPr>
          <a:xfrm>
            <a:off x="685800" y="731841"/>
            <a:ext cx="4648200" cy="868359"/>
          </a:xfrm>
        </p:spPr>
        <p:txBody>
          <a:bodyPr/>
          <a:lstStyle/>
          <a:p>
            <a:pPr eaLnBrk="1" hangingPunct="1"/>
            <a:r>
              <a:rPr lang="en-US" altLang="en-US" dirty="0"/>
              <a:t>Grantee Acceptance</a:t>
            </a:r>
          </a:p>
        </p:txBody>
      </p:sp>
      <p:sp>
        <p:nvSpPr>
          <p:cNvPr id="13315" name="Rectangle 3">
            <a:extLst>
              <a:ext uri="{FF2B5EF4-FFF2-40B4-BE49-F238E27FC236}">
                <a16:creationId xmlns:a16="http://schemas.microsoft.com/office/drawing/2014/main" id="{301F1925-D341-4975-9D3C-2F29AB74CFB6}"/>
              </a:ext>
            </a:extLst>
          </p:cNvPr>
          <p:cNvSpPr>
            <a:spLocks noGrp="1" noChangeArrowheads="1"/>
          </p:cNvSpPr>
          <p:nvPr>
            <p:ph type="body" sz="half" idx="1"/>
          </p:nvPr>
        </p:nvSpPr>
        <p:spPr>
          <a:xfrm>
            <a:off x="533400" y="2362200"/>
            <a:ext cx="6781800" cy="2819400"/>
          </a:xfrm>
        </p:spPr>
        <p:txBody>
          <a:bodyPr>
            <a:normAutofit/>
          </a:bodyPr>
          <a:lstStyle/>
          <a:p>
            <a:pPr marL="0" indent="0" eaLnBrk="1" hangingPunct="1">
              <a:buNone/>
            </a:pPr>
            <a:r>
              <a:rPr lang="en-US" altLang="en-US" sz="3200" dirty="0">
                <a:solidFill>
                  <a:schemeClr val="tx1"/>
                </a:solidFill>
              </a:rPr>
              <a:t>The grantee indicates acceptance of the terms and conditions of the award by </a:t>
            </a:r>
            <a:r>
              <a:rPr lang="en-US" altLang="en-US" sz="3200" dirty="0">
                <a:solidFill>
                  <a:srgbClr val="FF0000"/>
                </a:solidFill>
              </a:rPr>
              <a:t>drawing down funds </a:t>
            </a:r>
            <a:r>
              <a:rPr lang="en-US" altLang="en-US" sz="3200" dirty="0">
                <a:solidFill>
                  <a:schemeClr val="tx1"/>
                </a:solidFill>
              </a:rPr>
              <a:t>from the Payment Management System</a:t>
            </a:r>
          </a:p>
        </p:txBody>
      </p:sp>
      <p:sp>
        <p:nvSpPr>
          <p:cNvPr id="5" name="Line 5">
            <a:extLst>
              <a:ext uri="{FF2B5EF4-FFF2-40B4-BE49-F238E27FC236}">
                <a16:creationId xmlns:a16="http://schemas.microsoft.com/office/drawing/2014/main" id="{5BD70669-949F-474F-9371-9C53CBD69F6D}"/>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44C047-F643-412A-8C6A-979C603C9470}"/>
              </a:ext>
            </a:extLst>
          </p:cNvPr>
          <p:cNvSpPr>
            <a:spLocks noGrp="1"/>
          </p:cNvSpPr>
          <p:nvPr>
            <p:ph type="title"/>
          </p:nvPr>
        </p:nvSpPr>
        <p:spPr>
          <a:xfrm>
            <a:off x="1295400" y="2638641"/>
            <a:ext cx="6347714" cy="1320800"/>
          </a:xfrm>
        </p:spPr>
        <p:txBody>
          <a:bodyPr/>
          <a:lstStyle/>
          <a:p>
            <a:pPr algn="ctr" rtl="0" eaLnBrk="1" latinLnBrk="0" hangingPunct="1"/>
            <a:r>
              <a:rPr lang="en-US" sz="3200" kern="1200" dirty="0">
                <a:solidFill>
                  <a:schemeClr val="tx1"/>
                </a:solidFill>
                <a:effectLst/>
                <a:latin typeface="Trebuchet MS" panose="020B0603020202020204" pitchFamily="34" charset="0"/>
                <a:ea typeface="+mn-ea"/>
                <a:cs typeface="+mn-cs"/>
              </a:rPr>
              <a:t>Prior Approvals</a:t>
            </a:r>
            <a:endParaRPr lang="en-US" dirty="0">
              <a:solidFill>
                <a:schemeClr val="tx1"/>
              </a:solidFill>
              <a:effectLst/>
            </a:endParaRPr>
          </a:p>
          <a:p>
            <a:endParaRPr lang="en-US" dirty="0">
              <a:solidFill>
                <a:schemeClr val="tx1"/>
              </a:solidFill>
            </a:endParaRPr>
          </a:p>
        </p:txBody>
      </p:sp>
    </p:spTree>
    <p:extLst>
      <p:ext uri="{BB962C8B-B14F-4D97-AF65-F5344CB8AC3E}">
        <p14:creationId xmlns:p14="http://schemas.microsoft.com/office/powerpoint/2010/main" val="357557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0A076671-CA9C-43B6-870A-AB3B27D4E91A}"/>
              </a:ext>
            </a:extLst>
          </p:cNvPr>
          <p:cNvSpPr>
            <a:spLocks noGrp="1" noChangeArrowheads="1"/>
          </p:cNvSpPr>
          <p:nvPr>
            <p:ph type="body" idx="1"/>
          </p:nvPr>
        </p:nvSpPr>
        <p:spPr>
          <a:xfrm>
            <a:off x="381000" y="1981200"/>
            <a:ext cx="6781800" cy="3328010"/>
          </a:xfrm>
        </p:spPr>
        <p:txBody>
          <a:bodyPr>
            <a:normAutofit lnSpcReduction="10000"/>
          </a:bodyPr>
          <a:lstStyle/>
          <a:p>
            <a:pPr eaLnBrk="1" hangingPunct="1">
              <a:buFont typeface="Wingdings" panose="05000000000000000000" pitchFamily="2" charset="2"/>
              <a:buChar char="Ø"/>
            </a:pPr>
            <a:r>
              <a:rPr lang="en-US" altLang="en-US" sz="3200" dirty="0">
                <a:solidFill>
                  <a:schemeClr val="tx1"/>
                </a:solidFill>
              </a:rPr>
              <a:t>Certain post-award actions require the prior approval of the NIH Grants Management and Program staff</a:t>
            </a:r>
          </a:p>
          <a:p>
            <a:pPr eaLnBrk="1" hangingPunct="1">
              <a:buFont typeface="Wingdings" panose="05000000000000000000" pitchFamily="2" charset="2"/>
              <a:buChar char="Ø"/>
            </a:pPr>
            <a:r>
              <a:rPr lang="en-US" altLang="en-US" sz="2800" i="1" dirty="0">
                <a:hlinkClick r:id="rId3"/>
              </a:rPr>
              <a:t>https://grants.nih.gov/grants/policy/nihgps/html5/section_8/8.1.2_prior_approval_requirements.htm</a:t>
            </a:r>
            <a:endParaRPr lang="en-US" altLang="en-US" sz="2800" i="1" dirty="0"/>
          </a:p>
        </p:txBody>
      </p:sp>
      <p:sp>
        <p:nvSpPr>
          <p:cNvPr id="7" name="Rectangle 2">
            <a:extLst>
              <a:ext uri="{FF2B5EF4-FFF2-40B4-BE49-F238E27FC236}">
                <a16:creationId xmlns:a16="http://schemas.microsoft.com/office/drawing/2014/main" id="{D416F3C8-52E5-44FA-A871-3899C525FD9F}"/>
              </a:ext>
            </a:extLst>
          </p:cNvPr>
          <p:cNvSpPr>
            <a:spLocks noGrp="1" noChangeArrowheads="1"/>
          </p:cNvSpPr>
          <p:nvPr>
            <p:ph type="title"/>
          </p:nvPr>
        </p:nvSpPr>
        <p:spPr>
          <a:xfrm>
            <a:off x="609600" y="762000"/>
            <a:ext cx="3810000" cy="838200"/>
          </a:xfrm>
        </p:spPr>
        <p:txBody>
          <a:bodyPr>
            <a:noAutofit/>
          </a:bodyPr>
          <a:lstStyle/>
          <a:p>
            <a:pPr eaLnBrk="1" hangingPunct="1"/>
            <a:r>
              <a:rPr lang="en-US" altLang="en-US" dirty="0"/>
              <a:t>Prior Approval</a:t>
            </a:r>
          </a:p>
        </p:txBody>
      </p:sp>
      <p:sp>
        <p:nvSpPr>
          <p:cNvPr id="5" name="Line 5">
            <a:extLst>
              <a:ext uri="{FF2B5EF4-FFF2-40B4-BE49-F238E27FC236}">
                <a16:creationId xmlns:a16="http://schemas.microsoft.com/office/drawing/2014/main" id="{78A7C188-A6E9-4DE6-819E-512AC179B0BE}"/>
              </a:ext>
              <a:ext uri="{C183D7F6-B498-43B3-948B-1728B52AA6E4}">
                <adec:decorative xmlns:adec="http://schemas.microsoft.com/office/drawing/2017/decorative" val="1"/>
              </a:ext>
            </a:extLst>
          </p:cNvPr>
          <p:cNvSpPr>
            <a:spLocks noChangeShapeType="1"/>
          </p:cNvSpPr>
          <p:nvPr/>
        </p:nvSpPr>
        <p:spPr bwMode="auto">
          <a:xfrm>
            <a:off x="641131" y="1560786"/>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86726308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6200" y="1371601"/>
            <a:ext cx="4267200" cy="5057000"/>
          </a:xfrm>
        </p:spPr>
        <p:txBody>
          <a:bodyPr>
            <a:normAutofit/>
          </a:bodyPr>
          <a:lstStyle/>
          <a:p>
            <a:pPr>
              <a:buFont typeface="Wingdings" panose="05000000000000000000" pitchFamily="2" charset="2"/>
              <a:buChar char="Ø"/>
            </a:pPr>
            <a:r>
              <a:rPr lang="en-US" dirty="0">
                <a:solidFill>
                  <a:srgbClr val="FF0000"/>
                </a:solidFill>
              </a:rPr>
              <a:t>Change in Status of PI </a:t>
            </a:r>
          </a:p>
          <a:p>
            <a:pPr>
              <a:buFont typeface="Wingdings" panose="05000000000000000000" pitchFamily="2" charset="2"/>
              <a:buChar char="Ø"/>
            </a:pPr>
            <a:r>
              <a:rPr lang="en-US" dirty="0">
                <a:solidFill>
                  <a:srgbClr val="FF0000"/>
                </a:solidFill>
              </a:rPr>
              <a:t>Change of Recipient Organization</a:t>
            </a:r>
          </a:p>
          <a:p>
            <a:pPr>
              <a:buFont typeface="Wingdings" panose="05000000000000000000" pitchFamily="2" charset="2"/>
              <a:buChar char="Ø"/>
            </a:pPr>
            <a:r>
              <a:rPr lang="en-US" dirty="0">
                <a:solidFill>
                  <a:srgbClr val="FF0000"/>
                </a:solidFill>
              </a:rPr>
              <a:t>Change in Scope</a:t>
            </a:r>
          </a:p>
          <a:p>
            <a:pPr>
              <a:buFont typeface="Wingdings" panose="05000000000000000000" pitchFamily="2" charset="2"/>
              <a:buChar char="Ø"/>
            </a:pPr>
            <a:r>
              <a:rPr lang="en-US" dirty="0">
                <a:solidFill>
                  <a:srgbClr val="FF0000"/>
                </a:solidFill>
              </a:rPr>
              <a:t>Carryover of Unobligated Balances</a:t>
            </a:r>
          </a:p>
          <a:p>
            <a:pPr>
              <a:buFont typeface="Wingdings" panose="05000000000000000000" pitchFamily="2" charset="2"/>
              <a:buChar char="Ø"/>
            </a:pPr>
            <a:r>
              <a:rPr lang="en-US" dirty="0">
                <a:solidFill>
                  <a:srgbClr val="FF0000"/>
                </a:solidFill>
              </a:rPr>
              <a:t>No Cost Extensions </a:t>
            </a:r>
          </a:p>
          <a:p>
            <a:pPr>
              <a:buFont typeface="Wingdings" panose="05000000000000000000" pitchFamily="2" charset="2"/>
              <a:buChar char="Ø"/>
            </a:pPr>
            <a:r>
              <a:rPr lang="en-US" dirty="0">
                <a:solidFill>
                  <a:schemeClr val="tx1"/>
                </a:solidFill>
              </a:rPr>
              <a:t>Alterations and Renovations</a:t>
            </a:r>
          </a:p>
          <a:p>
            <a:pPr>
              <a:buFont typeface="Wingdings" panose="05000000000000000000" pitchFamily="2" charset="2"/>
              <a:buChar char="Ø"/>
            </a:pPr>
            <a:r>
              <a:rPr lang="en-US" dirty="0">
                <a:solidFill>
                  <a:schemeClr val="tx1"/>
                </a:solidFill>
              </a:rPr>
              <a:t>Capital Expenditures</a:t>
            </a:r>
          </a:p>
          <a:p>
            <a:pPr>
              <a:buFont typeface="Wingdings" panose="05000000000000000000" pitchFamily="2" charset="2"/>
              <a:buChar char="Ø"/>
            </a:pPr>
            <a:r>
              <a:rPr lang="en-US" dirty="0">
                <a:solidFill>
                  <a:schemeClr val="tx1"/>
                </a:solidFill>
              </a:rPr>
              <a:t>Change of Recipient Organization Status</a:t>
            </a:r>
          </a:p>
          <a:p>
            <a:pPr>
              <a:buFont typeface="Wingdings" panose="05000000000000000000" pitchFamily="2" charset="2"/>
              <a:buChar char="Ø"/>
            </a:pPr>
            <a:r>
              <a:rPr lang="en-US" dirty="0">
                <a:solidFill>
                  <a:schemeClr val="tx1"/>
                </a:solidFill>
              </a:rPr>
              <a:t>Deviation from Award Terms</a:t>
            </a:r>
          </a:p>
          <a:p>
            <a:pPr>
              <a:buFont typeface="Wingdings" panose="05000000000000000000" pitchFamily="2" charset="2"/>
              <a:buChar char="Ø"/>
            </a:pPr>
            <a:r>
              <a:rPr lang="en-US" dirty="0">
                <a:solidFill>
                  <a:schemeClr val="tx1"/>
                </a:solidFill>
              </a:rPr>
              <a:t>Addition of Foreign Component</a:t>
            </a:r>
          </a:p>
          <a:p>
            <a:pPr>
              <a:buFont typeface="Wingdings" panose="05000000000000000000" pitchFamily="2" charset="2"/>
              <a:buChar char="Ø"/>
            </a:pPr>
            <a:r>
              <a:rPr lang="en-US" dirty="0" err="1">
                <a:solidFill>
                  <a:schemeClr val="tx1"/>
                </a:solidFill>
              </a:rPr>
              <a:t>Subawards</a:t>
            </a:r>
            <a:r>
              <a:rPr lang="en-US" dirty="0">
                <a:solidFill>
                  <a:schemeClr val="tx1"/>
                </a:solidFill>
              </a:rPr>
              <a:t> Based on Fixed Amounts</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8" name="Content Placeholder 7"/>
          <p:cNvSpPr>
            <a:spLocks noGrp="1"/>
          </p:cNvSpPr>
          <p:nvPr>
            <p:ph sz="half" idx="4294967295"/>
          </p:nvPr>
        </p:nvSpPr>
        <p:spPr>
          <a:xfrm>
            <a:off x="4114800" y="1371600"/>
            <a:ext cx="3962400" cy="5005902"/>
          </a:xfrm>
        </p:spPr>
        <p:txBody>
          <a:bodyPr>
            <a:noAutofit/>
          </a:bodyPr>
          <a:lstStyle/>
          <a:p>
            <a:pPr>
              <a:buFont typeface="Wingdings" panose="05000000000000000000" pitchFamily="2" charset="2"/>
              <a:buChar char="Ø"/>
            </a:pPr>
            <a:r>
              <a:rPr lang="en-US" dirty="0">
                <a:solidFill>
                  <a:srgbClr val="FF0000"/>
                </a:solidFill>
              </a:rPr>
              <a:t>Need of Additional NIH Funding without Extension of Budget/Project Period</a:t>
            </a:r>
          </a:p>
          <a:p>
            <a:pPr>
              <a:buFont typeface="Wingdings" panose="05000000000000000000" pitchFamily="2" charset="2"/>
              <a:buChar char="Ø"/>
            </a:pPr>
            <a:r>
              <a:rPr lang="en-US" dirty="0">
                <a:solidFill>
                  <a:schemeClr val="tx1"/>
                </a:solidFill>
              </a:rPr>
              <a:t>Need of Additional NIH Funding with Extension of Budget/Project Period</a:t>
            </a:r>
          </a:p>
          <a:p>
            <a:pPr>
              <a:buFont typeface="Wingdings" panose="05000000000000000000" pitchFamily="2" charset="2"/>
              <a:buChar char="Ø"/>
            </a:pPr>
            <a:r>
              <a:rPr lang="en-US" dirty="0">
                <a:solidFill>
                  <a:schemeClr val="tx1"/>
                </a:solidFill>
              </a:rPr>
              <a:t>Pre-Award Costs</a:t>
            </a:r>
          </a:p>
          <a:p>
            <a:pPr>
              <a:buFont typeface="Wingdings" panose="05000000000000000000" pitchFamily="2" charset="2"/>
              <a:buChar char="Ø"/>
            </a:pPr>
            <a:r>
              <a:rPr lang="en-US" dirty="0" err="1">
                <a:solidFill>
                  <a:schemeClr val="tx1"/>
                </a:solidFill>
              </a:rPr>
              <a:t>Rebudgeting</a:t>
            </a:r>
            <a:r>
              <a:rPr lang="en-US" dirty="0">
                <a:solidFill>
                  <a:schemeClr val="tx1"/>
                </a:solidFill>
              </a:rPr>
              <a:t> of Funds from Trainee Costs</a:t>
            </a:r>
          </a:p>
          <a:p>
            <a:pPr>
              <a:buFont typeface="Wingdings" panose="05000000000000000000" pitchFamily="2" charset="2"/>
              <a:buChar char="Ø"/>
            </a:pPr>
            <a:r>
              <a:rPr lang="en-US" dirty="0" err="1">
                <a:solidFill>
                  <a:schemeClr val="tx1"/>
                </a:solidFill>
              </a:rPr>
              <a:t>Rebudgeting</a:t>
            </a:r>
            <a:r>
              <a:rPr lang="en-US" dirty="0">
                <a:solidFill>
                  <a:schemeClr val="tx1"/>
                </a:solidFill>
              </a:rPr>
              <a:t> of Funds Between Construction and Non-Construction Work</a:t>
            </a:r>
          </a:p>
          <a:p>
            <a:pPr>
              <a:buFont typeface="Wingdings" panose="05000000000000000000" pitchFamily="2" charset="2"/>
              <a:buChar char="Ø"/>
            </a:pPr>
            <a:r>
              <a:rPr lang="en-US" dirty="0">
                <a:solidFill>
                  <a:schemeClr val="tx1"/>
                </a:solidFill>
              </a:rPr>
              <a:t>Retention of Research Grant Fund When a Career Development Award (K) is Issued</a:t>
            </a:r>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9" name="TextBox 8"/>
          <p:cNvSpPr txBox="1"/>
          <p:nvPr/>
        </p:nvSpPr>
        <p:spPr>
          <a:xfrm>
            <a:off x="4572001" y="6428601"/>
            <a:ext cx="4459374" cy="307777"/>
          </a:xfrm>
          <a:prstGeom prst="rect">
            <a:avLst/>
          </a:prstGeom>
          <a:noFill/>
        </p:spPr>
        <p:txBody>
          <a:bodyPr wrap="square" rtlCol="0">
            <a:spAutoFit/>
          </a:bodyPr>
          <a:lstStyle/>
          <a:p>
            <a:r>
              <a:rPr lang="en-US" sz="1400" dirty="0">
                <a:effectLst/>
                <a:latin typeface="+mn-lt"/>
              </a:rPr>
              <a:t>See </a:t>
            </a:r>
            <a:r>
              <a:rPr lang="en-US" sz="1400" u="sng" dirty="0">
                <a:effectLst/>
                <a:latin typeface="+mn-lt"/>
                <a:hlinkClick r:id="rId3">
                  <a:extLst>
                    <a:ext uri="{A12FA001-AC4F-418D-AE19-62706E023703}">
                      <ahyp:hlinkClr xmlns:ahyp="http://schemas.microsoft.com/office/drawing/2018/hyperlinkcolor" val="tx"/>
                    </a:ext>
                  </a:extLst>
                </a:hlinkClick>
              </a:rPr>
              <a:t>Section 8.1.2</a:t>
            </a:r>
            <a:r>
              <a:rPr lang="en-US" sz="1400" dirty="0">
                <a:effectLst/>
                <a:latin typeface="+mn-lt"/>
              </a:rPr>
              <a:t> of the NIH Grants Policy Statement</a:t>
            </a:r>
          </a:p>
        </p:txBody>
      </p:sp>
      <p:sp>
        <p:nvSpPr>
          <p:cNvPr id="11" name="Rectangle 2">
            <a:extLst>
              <a:ext uri="{FF2B5EF4-FFF2-40B4-BE49-F238E27FC236}">
                <a16:creationId xmlns:a16="http://schemas.microsoft.com/office/drawing/2014/main" id="{CED08312-FE31-486E-9CDC-E0CE33AA9002}"/>
              </a:ext>
            </a:extLst>
          </p:cNvPr>
          <p:cNvSpPr>
            <a:spLocks noGrp="1" noChangeArrowheads="1"/>
          </p:cNvSpPr>
          <p:nvPr>
            <p:ph type="title"/>
          </p:nvPr>
        </p:nvSpPr>
        <p:spPr>
          <a:xfrm>
            <a:off x="533400" y="381000"/>
            <a:ext cx="7162800" cy="838200"/>
          </a:xfrm>
        </p:spPr>
        <p:txBody>
          <a:bodyPr>
            <a:noAutofit/>
          </a:bodyPr>
          <a:lstStyle/>
          <a:p>
            <a:pPr eaLnBrk="1" hangingPunct="1"/>
            <a:r>
              <a:rPr lang="en-US" altLang="en-US" dirty="0"/>
              <a:t>Prior Approval Requirements</a:t>
            </a:r>
          </a:p>
        </p:txBody>
      </p:sp>
      <p:sp>
        <p:nvSpPr>
          <p:cNvPr id="12" name="Line 5">
            <a:extLst>
              <a:ext uri="{FF2B5EF4-FFF2-40B4-BE49-F238E27FC236}">
                <a16:creationId xmlns:a16="http://schemas.microsoft.com/office/drawing/2014/main" id="{8154794F-0D01-4A4A-AA00-3471AD483BFC}"/>
              </a:ext>
              <a:ext uri="{C183D7F6-B498-43B3-948B-1728B52AA6E4}">
                <adec:decorative xmlns:adec="http://schemas.microsoft.com/office/drawing/2017/decorative" val="1"/>
              </a:ext>
            </a:extLst>
          </p:cNvPr>
          <p:cNvSpPr>
            <a:spLocks noChangeShapeType="1"/>
          </p:cNvSpPr>
          <p:nvPr/>
        </p:nvSpPr>
        <p:spPr bwMode="auto">
          <a:xfrm>
            <a:off x="609600" y="1219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71569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33FD10-93ED-4744-94EA-8D1AEB84C111}"/>
              </a:ext>
            </a:extLst>
          </p:cNvPr>
          <p:cNvSpPr>
            <a:spLocks noGrp="1"/>
          </p:cNvSpPr>
          <p:nvPr>
            <p:ph type="title"/>
          </p:nvPr>
        </p:nvSpPr>
        <p:spPr>
          <a:xfrm>
            <a:off x="609600" y="304806"/>
            <a:ext cx="6347713" cy="761994"/>
          </a:xfrm>
        </p:spPr>
        <p:txBody>
          <a:bodyPr/>
          <a:lstStyle/>
          <a:p>
            <a:r>
              <a:rPr lang="en-US" dirty="0"/>
              <a:t>Requesting Prior Approval</a:t>
            </a:r>
          </a:p>
        </p:txBody>
      </p:sp>
      <p:sp>
        <p:nvSpPr>
          <p:cNvPr id="3" name="Content Placeholder 2"/>
          <p:cNvSpPr>
            <a:spLocks noGrp="1"/>
          </p:cNvSpPr>
          <p:nvPr>
            <p:ph idx="1"/>
          </p:nvPr>
        </p:nvSpPr>
        <p:spPr>
          <a:xfrm>
            <a:off x="152400" y="1447807"/>
            <a:ext cx="7543800" cy="5029189"/>
          </a:xfrm>
        </p:spPr>
        <p:txBody>
          <a:bodyPr>
            <a:normAutofit fontScale="92500" lnSpcReduction="10000"/>
          </a:bodyPr>
          <a:lstStyle/>
          <a:p>
            <a:pPr>
              <a:buFont typeface="Wingdings" panose="05000000000000000000" pitchFamily="2" charset="2"/>
              <a:buChar char="Ø"/>
            </a:pPr>
            <a:r>
              <a:rPr lang="en-US" sz="2800" dirty="0">
                <a:solidFill>
                  <a:schemeClr val="tx1"/>
                </a:solidFill>
              </a:rPr>
              <a:t>See</a:t>
            </a:r>
            <a:r>
              <a:rPr lang="en-US" sz="2800" dirty="0"/>
              <a:t> </a:t>
            </a:r>
            <a:r>
              <a:rPr lang="en-US" sz="2800" i="1" dirty="0">
                <a:hlinkClick r:id="rId3"/>
              </a:rPr>
              <a:t>ERA Help </a:t>
            </a:r>
            <a:r>
              <a:rPr lang="en-US" sz="2800" dirty="0">
                <a:solidFill>
                  <a:schemeClr val="tx1"/>
                </a:solidFill>
              </a:rPr>
              <a:t>for the Prior Approval Module and the </a:t>
            </a:r>
            <a:r>
              <a:rPr lang="en-US" sz="2800" i="1" dirty="0">
                <a:solidFill>
                  <a:schemeClr val="tx1"/>
                </a:solidFill>
                <a:hlinkClick r:id="rId4">
                  <a:extLst>
                    <a:ext uri="{A12FA001-AC4F-418D-AE19-62706E023703}">
                      <ahyp:hlinkClr xmlns:ahyp="http://schemas.microsoft.com/office/drawing/2018/hyperlinkcolor" val="tx"/>
                    </a:ext>
                  </a:extLst>
                </a:hlinkClick>
              </a:rPr>
              <a:t> </a:t>
            </a:r>
            <a:r>
              <a:rPr lang="en-US" sz="2800" i="1" dirty="0" err="1">
                <a:solidFill>
                  <a:srgbClr val="6EAC1C"/>
                </a:solidFill>
                <a:hlinkClick r:id="rId4">
                  <a:extLst>
                    <a:ext uri="{A12FA001-AC4F-418D-AE19-62706E023703}">
                      <ahyp:hlinkClr xmlns:ahyp="http://schemas.microsoft.com/office/drawing/2018/hyperlinkcolor" val="tx"/>
                    </a:ext>
                  </a:extLst>
                </a:hlinkClick>
              </a:rPr>
              <a:t>eRA</a:t>
            </a:r>
            <a:r>
              <a:rPr lang="en-US" sz="2800" i="1" dirty="0">
                <a:solidFill>
                  <a:srgbClr val="6EAC1C"/>
                </a:solidFill>
                <a:hlinkClick r:id="rId4">
                  <a:extLst>
                    <a:ext uri="{A12FA001-AC4F-418D-AE19-62706E023703}">
                      <ahyp:hlinkClr xmlns:ahyp="http://schemas.microsoft.com/office/drawing/2018/hyperlinkcolor" val="tx"/>
                    </a:ext>
                  </a:extLst>
                </a:hlinkClick>
              </a:rPr>
              <a:t> Commons User Guide</a:t>
            </a:r>
            <a:endParaRPr lang="en-US" sz="2800" i="1" dirty="0"/>
          </a:p>
          <a:p>
            <a:pPr eaLnBrk="1" hangingPunct="1">
              <a:buFont typeface="Wingdings" panose="05000000000000000000" pitchFamily="2" charset="2"/>
              <a:buChar char="Ø"/>
            </a:pPr>
            <a:r>
              <a:rPr lang="en-US" altLang="en-US" sz="2800" dirty="0">
                <a:solidFill>
                  <a:schemeClr val="tx1"/>
                </a:solidFill>
              </a:rPr>
              <a:t>Requests in writing:</a:t>
            </a:r>
          </a:p>
          <a:p>
            <a:pPr lvl="1" eaLnBrk="1" hangingPunct="1">
              <a:buFont typeface="Wingdings" panose="05000000000000000000" pitchFamily="2" charset="2"/>
              <a:buChar char="Ø"/>
            </a:pPr>
            <a:r>
              <a:rPr lang="en-US" altLang="en-US" sz="2400" dirty="0">
                <a:solidFill>
                  <a:schemeClr val="tx1"/>
                </a:solidFill>
              </a:rPr>
              <a:t>Submitted in writing or via email</a:t>
            </a:r>
          </a:p>
          <a:p>
            <a:pPr lvl="2">
              <a:buFont typeface="Wingdings" panose="05000000000000000000" pitchFamily="2" charset="2"/>
              <a:buChar char="Ø"/>
            </a:pPr>
            <a:r>
              <a:rPr lang="en-US" altLang="en-US" sz="2200" dirty="0">
                <a:solidFill>
                  <a:schemeClr val="tx1"/>
                </a:solidFill>
              </a:rPr>
              <a:t>Include complete grant number, PI name and contact information, grantee name</a:t>
            </a:r>
          </a:p>
          <a:p>
            <a:pPr lvl="1" eaLnBrk="1" hangingPunct="1">
              <a:lnSpc>
                <a:spcPct val="120000"/>
              </a:lnSpc>
              <a:buFont typeface="Wingdings" panose="05000000000000000000" pitchFamily="2" charset="2"/>
              <a:buChar char="Ø"/>
            </a:pPr>
            <a:r>
              <a:rPr lang="en-US" altLang="en-US" sz="2400" dirty="0">
                <a:solidFill>
                  <a:schemeClr val="tx1"/>
                </a:solidFill>
              </a:rPr>
              <a:t>Submitted to the awarding IC’s Grants Management Specialist no later than 30 days before the proposed change</a:t>
            </a:r>
          </a:p>
          <a:p>
            <a:pPr lvl="1" eaLnBrk="1" hangingPunct="1">
              <a:lnSpc>
                <a:spcPct val="120000"/>
              </a:lnSpc>
              <a:buFont typeface="Wingdings" panose="05000000000000000000" pitchFamily="2" charset="2"/>
              <a:buChar char="Ø"/>
            </a:pPr>
            <a:r>
              <a:rPr lang="en-US" altLang="en-US" sz="2400" dirty="0">
                <a:solidFill>
                  <a:schemeClr val="tx1"/>
                </a:solidFill>
              </a:rPr>
              <a:t>Signed by the PI and administrative official</a:t>
            </a:r>
          </a:p>
          <a:p>
            <a:pPr lvl="1" eaLnBrk="1" hangingPunct="1">
              <a:lnSpc>
                <a:spcPct val="120000"/>
              </a:lnSpc>
              <a:buFont typeface="Wingdings" panose="05000000000000000000" pitchFamily="2" charset="2"/>
              <a:buChar char="Ø"/>
            </a:pPr>
            <a:r>
              <a:rPr lang="en-US" altLang="en-US" sz="2400" dirty="0">
                <a:solidFill>
                  <a:schemeClr val="tx1"/>
                </a:solidFill>
              </a:rPr>
              <a:t>Only responses to prior approval requests signed by the GMO are valid</a:t>
            </a:r>
          </a:p>
        </p:txBody>
      </p:sp>
      <p:sp>
        <p:nvSpPr>
          <p:cNvPr id="6" name="Line 5">
            <a:extLst>
              <a:ext uri="{FF2B5EF4-FFF2-40B4-BE49-F238E27FC236}">
                <a16:creationId xmlns:a16="http://schemas.microsoft.com/office/drawing/2014/main" id="{65F865AB-F99A-4D39-9948-EBDE5237B84B}"/>
              </a:ext>
              <a:ext uri="{C183D7F6-B498-43B3-948B-1728B52AA6E4}">
                <adec:decorative xmlns:adec="http://schemas.microsoft.com/office/drawing/2017/decorative" val="1"/>
              </a:ext>
            </a:extLst>
          </p:cNvPr>
          <p:cNvSpPr>
            <a:spLocks noChangeShapeType="1"/>
          </p:cNvSpPr>
          <p:nvPr/>
        </p:nvSpPr>
        <p:spPr bwMode="auto">
          <a:xfrm>
            <a:off x="609600" y="11430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33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C37A5DA4-90AB-4017-9779-32A5C149B2A6}"/>
              </a:ext>
            </a:extLst>
          </p:cNvPr>
          <p:cNvSpPr>
            <a:spLocks noGrp="1" noChangeArrowheads="1"/>
          </p:cNvSpPr>
          <p:nvPr>
            <p:ph type="body" idx="4294967295"/>
          </p:nvPr>
        </p:nvSpPr>
        <p:spPr>
          <a:xfrm>
            <a:off x="304800" y="1752603"/>
            <a:ext cx="7467600" cy="4114797"/>
          </a:xfrm>
        </p:spPr>
        <p:txBody>
          <a:bodyPr>
            <a:normAutofit fontScale="92500"/>
          </a:bodyPr>
          <a:lstStyle/>
          <a:p>
            <a:pPr marL="0" lvl="1" indent="0">
              <a:buNone/>
            </a:pPr>
            <a:r>
              <a:rPr lang="en-US" altLang="en-US" sz="2800" dirty="0">
                <a:solidFill>
                  <a:schemeClr val="tx1"/>
                </a:solidFill>
              </a:rPr>
              <a:t>Grantee organization must notify NIH:</a:t>
            </a:r>
          </a:p>
          <a:p>
            <a:pPr eaLnBrk="1" hangingPunct="1">
              <a:buFont typeface="Wingdings" panose="05000000000000000000" pitchFamily="2" charset="2"/>
              <a:buChar char="Ø"/>
            </a:pPr>
            <a:r>
              <a:rPr lang="en-US" altLang="en-US" sz="2400" dirty="0">
                <a:solidFill>
                  <a:schemeClr val="tx1"/>
                </a:solidFill>
              </a:rPr>
              <a:t>PI/key personnel has </a:t>
            </a:r>
            <a:r>
              <a:rPr lang="en-US" altLang="en-US" sz="2400" b="1" u="sng" dirty="0">
                <a:solidFill>
                  <a:schemeClr val="tx1"/>
                </a:solidFill>
              </a:rPr>
              <a:t>&gt;</a:t>
            </a:r>
            <a:r>
              <a:rPr lang="en-US" altLang="en-US" sz="2400" dirty="0">
                <a:solidFill>
                  <a:schemeClr val="tx1"/>
                </a:solidFill>
              </a:rPr>
              <a:t>25% change in effort</a:t>
            </a:r>
          </a:p>
          <a:p>
            <a:pPr eaLnBrk="1" hangingPunct="1">
              <a:buFont typeface="Wingdings" panose="05000000000000000000" pitchFamily="2" charset="2"/>
              <a:buChar char="Ø"/>
            </a:pPr>
            <a:r>
              <a:rPr lang="en-US" altLang="en-US" sz="2400" dirty="0">
                <a:solidFill>
                  <a:schemeClr val="tx1"/>
                </a:solidFill>
              </a:rPr>
              <a:t>PI will be absence for 90 days or more</a:t>
            </a:r>
          </a:p>
          <a:p>
            <a:pPr>
              <a:buFont typeface="Wingdings" panose="05000000000000000000" pitchFamily="2" charset="2"/>
              <a:buChar char="Ø"/>
            </a:pPr>
            <a:r>
              <a:rPr lang="en-US" altLang="en-US" sz="2400" dirty="0">
                <a:solidFill>
                  <a:schemeClr val="tx1"/>
                </a:solidFill>
              </a:rPr>
              <a:t>PI withdraws from project</a:t>
            </a:r>
          </a:p>
          <a:p>
            <a:pPr>
              <a:buFont typeface="Wingdings" panose="05000000000000000000" pitchFamily="2" charset="2"/>
              <a:buChar char="Ø"/>
            </a:pPr>
            <a:r>
              <a:rPr lang="en-US" sz="2400" dirty="0">
                <a:solidFill>
                  <a:schemeClr val="tx1"/>
                </a:solidFill>
              </a:rPr>
              <a:t>Change from an MPI to a single PD/PI model</a:t>
            </a:r>
          </a:p>
          <a:p>
            <a:pPr>
              <a:buFont typeface="Wingdings" panose="05000000000000000000" pitchFamily="2" charset="2"/>
              <a:buChar char="Ø"/>
            </a:pPr>
            <a:r>
              <a:rPr lang="en-US" sz="2400" dirty="0">
                <a:solidFill>
                  <a:schemeClr val="tx1"/>
                </a:solidFill>
              </a:rPr>
              <a:t>Change from a single PD/PI model to an MPI</a:t>
            </a:r>
          </a:p>
          <a:p>
            <a:pPr>
              <a:buFont typeface="Wingdings" panose="05000000000000000000" pitchFamily="2" charset="2"/>
              <a:buChar char="Ø"/>
            </a:pPr>
            <a:r>
              <a:rPr lang="en-US" sz="2400" dirty="0">
                <a:solidFill>
                  <a:schemeClr val="tx1"/>
                </a:solidFill>
              </a:rPr>
              <a:t>There is a change in the makeup of the PD/PIs on a multiple PD/PI award</a:t>
            </a:r>
          </a:p>
          <a:p>
            <a:pPr>
              <a:buFont typeface="Wingdings" panose="05000000000000000000" pitchFamily="2" charset="2"/>
              <a:buChar char="Ø"/>
            </a:pPr>
            <a:r>
              <a:rPr lang="en-US" altLang="en-US" sz="2400" dirty="0">
                <a:solidFill>
                  <a:srgbClr val="FF0000"/>
                </a:solidFill>
              </a:rPr>
              <a:t>Requires Program AND Grants Management approval</a:t>
            </a:r>
            <a:endParaRPr lang="en-US" altLang="en-US" sz="2400" dirty="0">
              <a:solidFill>
                <a:schemeClr val="tx1"/>
              </a:solidFill>
            </a:endParaRPr>
          </a:p>
          <a:p>
            <a:pPr eaLnBrk="1" hangingPunct="1">
              <a:buFont typeface="Wingdings" panose="05000000000000000000" pitchFamily="2" charset="2"/>
              <a:buNone/>
            </a:pPr>
            <a:endParaRPr lang="en-US" altLang="en-US" sz="1800" dirty="0">
              <a:solidFill>
                <a:schemeClr val="tx1"/>
              </a:solidFill>
            </a:endParaRPr>
          </a:p>
        </p:txBody>
      </p:sp>
      <p:sp>
        <p:nvSpPr>
          <p:cNvPr id="2" name="Title 1">
            <a:extLst>
              <a:ext uri="{FF2B5EF4-FFF2-40B4-BE49-F238E27FC236}">
                <a16:creationId xmlns:a16="http://schemas.microsoft.com/office/drawing/2014/main" id="{8C31D8A6-7A4C-40BE-BA0B-E9809A59EC14}"/>
              </a:ext>
            </a:extLst>
          </p:cNvPr>
          <p:cNvSpPr>
            <a:spLocks noGrp="1"/>
          </p:cNvSpPr>
          <p:nvPr>
            <p:ph type="title" idx="4294967295"/>
          </p:nvPr>
        </p:nvSpPr>
        <p:spPr>
          <a:xfrm>
            <a:off x="533399" y="533400"/>
            <a:ext cx="7162801" cy="1320800"/>
          </a:xfrm>
        </p:spPr>
        <p:txBody>
          <a:bodyPr>
            <a:normAutofit/>
          </a:bodyPr>
          <a:lstStyle/>
          <a:p>
            <a:r>
              <a:rPr lang="en-US" dirty="0"/>
              <a:t>Prior Approval – Status of PI</a:t>
            </a:r>
          </a:p>
        </p:txBody>
      </p:sp>
      <p:sp>
        <p:nvSpPr>
          <p:cNvPr id="5" name="Line 5">
            <a:extLst>
              <a:ext uri="{FF2B5EF4-FFF2-40B4-BE49-F238E27FC236}">
                <a16:creationId xmlns:a16="http://schemas.microsoft.com/office/drawing/2014/main" id="{9071FBFE-1D64-4EDA-86ED-F03B31F4E968}"/>
              </a:ext>
              <a:ext uri="{C183D7F6-B498-43B3-948B-1728B52AA6E4}">
                <adec:decorative xmlns:adec="http://schemas.microsoft.com/office/drawing/2017/decorative" val="1"/>
              </a:ext>
            </a:extLst>
          </p:cNvPr>
          <p:cNvSpPr>
            <a:spLocks noChangeShapeType="1"/>
          </p:cNvSpPr>
          <p:nvPr/>
        </p:nvSpPr>
        <p:spPr bwMode="auto">
          <a:xfrm>
            <a:off x="609600" y="1447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930041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905003"/>
            <a:ext cx="7391400" cy="4343393"/>
          </a:xfrm>
        </p:spPr>
        <p:txBody>
          <a:bodyPr>
            <a:normAutofit fontScale="70000" lnSpcReduction="20000"/>
          </a:bodyPr>
          <a:lstStyle/>
          <a:p>
            <a:pPr>
              <a:lnSpc>
                <a:spcPct val="120000"/>
              </a:lnSpc>
              <a:buFont typeface="Wingdings" panose="05000000000000000000" pitchFamily="2" charset="2"/>
              <a:buChar char="Ø"/>
            </a:pPr>
            <a:r>
              <a:rPr lang="en-US" sz="3400" dirty="0">
                <a:solidFill>
                  <a:schemeClr val="tx1"/>
                </a:solidFill>
              </a:rPr>
              <a:t>In general, the award belongs to the recipient organization on record</a:t>
            </a:r>
          </a:p>
          <a:p>
            <a:pPr>
              <a:lnSpc>
                <a:spcPct val="120000"/>
              </a:lnSpc>
              <a:buFont typeface="Wingdings" panose="05000000000000000000" pitchFamily="2" charset="2"/>
              <a:buChar char="Ø"/>
            </a:pPr>
            <a:r>
              <a:rPr lang="en-US" sz="3400" dirty="0">
                <a:solidFill>
                  <a:schemeClr val="tx1"/>
                </a:solidFill>
              </a:rPr>
              <a:t>Original recipient must formerly relinquish the award </a:t>
            </a:r>
            <a:r>
              <a:rPr lang="en-US" sz="3400" dirty="0"/>
              <a:t>(</a:t>
            </a:r>
            <a:r>
              <a:rPr lang="en-US" sz="3400" i="1" dirty="0">
                <a:hlinkClick r:id="rId3"/>
              </a:rPr>
              <a:t>Relinquishing Statement - PHS 3734</a:t>
            </a:r>
            <a:r>
              <a:rPr lang="en-US" sz="3400" dirty="0"/>
              <a:t>) </a:t>
            </a:r>
            <a:r>
              <a:rPr lang="en-US" sz="3400" dirty="0">
                <a:solidFill>
                  <a:schemeClr val="tx1"/>
                </a:solidFill>
              </a:rPr>
              <a:t>and provide the Final Invention and Certification Statement and Federal Financial Report (FFR)</a:t>
            </a:r>
          </a:p>
          <a:p>
            <a:pPr>
              <a:lnSpc>
                <a:spcPct val="120000"/>
              </a:lnSpc>
              <a:buFont typeface="Wingdings" panose="05000000000000000000" pitchFamily="2" charset="2"/>
              <a:buChar char="Ø"/>
            </a:pPr>
            <a:r>
              <a:rPr lang="en-US" sz="3400" dirty="0">
                <a:solidFill>
                  <a:schemeClr val="tx1"/>
                </a:solidFill>
              </a:rPr>
              <a:t>The new recipient can now submit the transfer application electronically </a:t>
            </a:r>
            <a:r>
              <a:rPr lang="en-US" sz="3400" dirty="0"/>
              <a:t>(</a:t>
            </a:r>
            <a:r>
              <a:rPr lang="en-US" sz="3400" i="1" dirty="0">
                <a:hlinkClick r:id="rId4"/>
              </a:rPr>
              <a:t>PA-18-590</a:t>
            </a:r>
            <a:r>
              <a:rPr lang="en-US" sz="3400" dirty="0"/>
              <a:t>)</a:t>
            </a:r>
          </a:p>
          <a:p>
            <a:pPr>
              <a:lnSpc>
                <a:spcPct val="120000"/>
              </a:lnSpc>
              <a:buFont typeface="Wingdings" panose="05000000000000000000" pitchFamily="2" charset="2"/>
              <a:buChar char="Ø"/>
            </a:pPr>
            <a:r>
              <a:rPr lang="en-US" altLang="en-US" sz="3600" dirty="0">
                <a:solidFill>
                  <a:srgbClr val="FF0000"/>
                </a:solidFill>
              </a:rPr>
              <a:t>Requires Program AND Grants Management approval</a:t>
            </a:r>
            <a:endParaRPr lang="en-US" altLang="en-US" sz="3600" dirty="0">
              <a:solidFill>
                <a:schemeClr val="tx1"/>
              </a:solidFill>
            </a:endParaRPr>
          </a:p>
          <a:p>
            <a:pPr>
              <a:lnSpc>
                <a:spcPct val="120000"/>
              </a:lnSpc>
              <a:buFont typeface="Wingdings" panose="05000000000000000000" pitchFamily="2" charset="2"/>
              <a:buChar char="Ø"/>
            </a:pPr>
            <a:endParaRPr lang="en-US" sz="3400" dirty="0"/>
          </a:p>
          <a:p>
            <a:pPr>
              <a:buFont typeface="Wingdings" panose="05000000000000000000" pitchFamily="2" charset="2"/>
              <a:buChar char="Ø"/>
            </a:pPr>
            <a:endParaRPr lang="en-US" dirty="0"/>
          </a:p>
        </p:txBody>
      </p:sp>
      <p:sp>
        <p:nvSpPr>
          <p:cNvPr id="2" name="Title 1">
            <a:extLst>
              <a:ext uri="{FF2B5EF4-FFF2-40B4-BE49-F238E27FC236}">
                <a16:creationId xmlns:a16="http://schemas.microsoft.com/office/drawing/2014/main" id="{D46AAB7A-204F-43CF-845A-CC8A117C4994}"/>
              </a:ext>
            </a:extLst>
          </p:cNvPr>
          <p:cNvSpPr>
            <a:spLocks noGrp="1"/>
          </p:cNvSpPr>
          <p:nvPr>
            <p:ph type="title"/>
          </p:nvPr>
        </p:nvSpPr>
        <p:spPr>
          <a:xfrm>
            <a:off x="586487" y="305344"/>
            <a:ext cx="6347713" cy="1320800"/>
          </a:xfrm>
        </p:spPr>
        <p:txBody>
          <a:bodyPr>
            <a:normAutofit/>
          </a:bodyPr>
          <a:lstStyle/>
          <a:p>
            <a:r>
              <a:rPr lang="en-US" dirty="0"/>
              <a:t>Prior Approval – Change in Recipient Organization</a:t>
            </a:r>
          </a:p>
          <a:p>
            <a:endParaRPr lang="en-US" dirty="0"/>
          </a:p>
        </p:txBody>
      </p:sp>
      <p:sp>
        <p:nvSpPr>
          <p:cNvPr id="5" name="Line 5">
            <a:extLst>
              <a:ext uri="{FF2B5EF4-FFF2-40B4-BE49-F238E27FC236}">
                <a16:creationId xmlns:a16="http://schemas.microsoft.com/office/drawing/2014/main" id="{A9653EE4-884C-4F4E-AD0E-288A8FD04CCD}"/>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02710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id="{EF0F71E0-32CE-41E0-86B8-B73569AC8049}"/>
              </a:ext>
            </a:extLst>
          </p:cNvPr>
          <p:cNvSpPr>
            <a:spLocks noGrp="1" noChangeArrowheads="1"/>
          </p:cNvSpPr>
          <p:nvPr>
            <p:ph type="body" idx="4294967295"/>
          </p:nvPr>
        </p:nvSpPr>
        <p:spPr>
          <a:xfrm>
            <a:off x="304800" y="1905000"/>
            <a:ext cx="7543800" cy="4114796"/>
          </a:xfrm>
        </p:spPr>
        <p:txBody>
          <a:bodyPr/>
          <a:lstStyle/>
          <a:p>
            <a:pPr eaLnBrk="1" hangingPunct="1">
              <a:lnSpc>
                <a:spcPct val="90000"/>
              </a:lnSpc>
              <a:buFontTx/>
              <a:buNone/>
            </a:pPr>
            <a:r>
              <a:rPr lang="en-US" altLang="en-US" sz="2800" dirty="0">
                <a:solidFill>
                  <a:schemeClr val="tx1"/>
                </a:solidFill>
              </a:rPr>
              <a:t>Program Officer assesses:</a:t>
            </a:r>
          </a:p>
          <a:p>
            <a:pPr>
              <a:lnSpc>
                <a:spcPct val="90000"/>
              </a:lnSpc>
              <a:buSzPct val="70000"/>
              <a:buFont typeface="Wingdings" panose="05000000000000000000" pitchFamily="2" charset="2"/>
              <a:buChar char="Ø"/>
            </a:pPr>
            <a:r>
              <a:rPr lang="en-US" altLang="en-US" sz="2600" dirty="0">
                <a:solidFill>
                  <a:schemeClr val="tx1"/>
                </a:solidFill>
              </a:rPr>
              <a:t>Progress to date</a:t>
            </a:r>
          </a:p>
          <a:p>
            <a:pPr>
              <a:lnSpc>
                <a:spcPct val="90000"/>
              </a:lnSpc>
              <a:buSzPct val="70000"/>
              <a:buFont typeface="Wingdings" panose="05000000000000000000" pitchFamily="2" charset="2"/>
              <a:buChar char="Ø"/>
            </a:pPr>
            <a:r>
              <a:rPr lang="en-US" altLang="en-US" sz="2600" dirty="0">
                <a:solidFill>
                  <a:schemeClr val="tx1"/>
                </a:solidFill>
              </a:rPr>
              <a:t>Adequacy of new resources and environment</a:t>
            </a:r>
          </a:p>
          <a:p>
            <a:pPr>
              <a:lnSpc>
                <a:spcPct val="90000"/>
              </a:lnSpc>
              <a:buSzPct val="70000"/>
              <a:buFont typeface="Wingdings" panose="05000000000000000000" pitchFamily="2" charset="2"/>
              <a:buChar char="Ø"/>
            </a:pPr>
            <a:r>
              <a:rPr lang="en-US" altLang="en-US" sz="2600" dirty="0">
                <a:solidFill>
                  <a:schemeClr val="tx1"/>
                </a:solidFill>
              </a:rPr>
              <a:t>Availability of expertise (key personnel)</a:t>
            </a:r>
          </a:p>
          <a:p>
            <a:pPr>
              <a:lnSpc>
                <a:spcPct val="90000"/>
              </a:lnSpc>
              <a:buSzPct val="70000"/>
              <a:buFont typeface="Wingdings" panose="05000000000000000000" pitchFamily="2" charset="2"/>
              <a:buChar char="Ø"/>
            </a:pPr>
            <a:r>
              <a:rPr lang="en-US" altLang="en-US" sz="2600" dirty="0">
                <a:solidFill>
                  <a:schemeClr val="tx1"/>
                </a:solidFill>
              </a:rPr>
              <a:t>Potential problems (e.g., equipment)</a:t>
            </a:r>
          </a:p>
          <a:p>
            <a:pPr eaLnBrk="1" hangingPunct="1">
              <a:lnSpc>
                <a:spcPct val="90000"/>
              </a:lnSpc>
              <a:buFontTx/>
              <a:buNone/>
            </a:pPr>
            <a:endParaRPr lang="en-US" altLang="en-US" sz="2600" b="1" i="1" dirty="0">
              <a:solidFill>
                <a:srgbClr val="FF0000"/>
              </a:solidFill>
            </a:endParaRPr>
          </a:p>
          <a:p>
            <a:pPr eaLnBrk="1" hangingPunct="1">
              <a:lnSpc>
                <a:spcPct val="90000"/>
              </a:lnSpc>
              <a:buFontTx/>
              <a:buNone/>
            </a:pPr>
            <a:r>
              <a:rPr lang="en-US" altLang="en-US" sz="2600" dirty="0">
                <a:solidFill>
                  <a:srgbClr val="FF0000"/>
                </a:solidFill>
              </a:rPr>
              <a:t>Contact NIH Program and Grants Management Staff early!</a:t>
            </a:r>
          </a:p>
        </p:txBody>
      </p:sp>
      <p:sp>
        <p:nvSpPr>
          <p:cNvPr id="2" name="Title 1">
            <a:extLst>
              <a:ext uri="{FF2B5EF4-FFF2-40B4-BE49-F238E27FC236}">
                <a16:creationId xmlns:a16="http://schemas.microsoft.com/office/drawing/2014/main" id="{1E894693-49F1-4220-A8A7-A68DCF4512A6}"/>
              </a:ext>
            </a:extLst>
          </p:cNvPr>
          <p:cNvSpPr>
            <a:spLocks noGrp="1"/>
          </p:cNvSpPr>
          <p:nvPr>
            <p:ph type="title" idx="4294967295"/>
          </p:nvPr>
        </p:nvSpPr>
        <p:spPr>
          <a:xfrm>
            <a:off x="586487" y="279400"/>
            <a:ext cx="6347713" cy="1320800"/>
          </a:xfrm>
        </p:spPr>
        <p:txBody>
          <a:bodyPr>
            <a:normAutofit/>
          </a:bodyPr>
          <a:lstStyle/>
          <a:p>
            <a:r>
              <a:rPr lang="en-US" dirty="0"/>
              <a:t>Prior Approval – Change in Recipient Organization</a:t>
            </a:r>
          </a:p>
          <a:p>
            <a:endParaRPr lang="en-US" dirty="0"/>
          </a:p>
        </p:txBody>
      </p:sp>
      <p:sp>
        <p:nvSpPr>
          <p:cNvPr id="5" name="Line 5">
            <a:extLst>
              <a:ext uri="{FF2B5EF4-FFF2-40B4-BE49-F238E27FC236}">
                <a16:creationId xmlns:a16="http://schemas.microsoft.com/office/drawing/2014/main" id="{EBF5716C-76C3-44B9-B5D2-39F282A0C219}"/>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653196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60AF1C9-AC99-42B0-931C-E1CE9437D20C}"/>
              </a:ext>
            </a:extLst>
          </p:cNvPr>
          <p:cNvSpPr>
            <a:spLocks noGrp="1" noChangeArrowheads="1"/>
          </p:cNvSpPr>
          <p:nvPr>
            <p:ph type="title"/>
          </p:nvPr>
        </p:nvSpPr>
        <p:spPr>
          <a:xfrm>
            <a:off x="685800" y="431800"/>
            <a:ext cx="4648201" cy="939788"/>
          </a:xfrm>
        </p:spPr>
        <p:txBody>
          <a:bodyPr/>
          <a:lstStyle/>
          <a:p>
            <a:pPr eaLnBrk="1" hangingPunct="1"/>
            <a:r>
              <a:rPr lang="en-US" altLang="en-US" dirty="0"/>
              <a:t>Topics of Discussion</a:t>
            </a:r>
          </a:p>
        </p:txBody>
      </p:sp>
      <p:sp>
        <p:nvSpPr>
          <p:cNvPr id="4099" name="Rectangle 3">
            <a:extLst>
              <a:ext uri="{FF2B5EF4-FFF2-40B4-BE49-F238E27FC236}">
                <a16:creationId xmlns:a16="http://schemas.microsoft.com/office/drawing/2014/main" id="{0F034C6E-DF8C-41B0-86CF-B40066E1589B}"/>
              </a:ext>
            </a:extLst>
          </p:cNvPr>
          <p:cNvSpPr>
            <a:spLocks noGrp="1" noChangeArrowheads="1"/>
          </p:cNvSpPr>
          <p:nvPr>
            <p:ph idx="1"/>
          </p:nvPr>
        </p:nvSpPr>
        <p:spPr>
          <a:xfrm>
            <a:off x="1061750" y="1752600"/>
            <a:ext cx="7020499" cy="4525963"/>
          </a:xfrm>
        </p:spPr>
        <p:txBody>
          <a:bodyPr/>
          <a:lstStyle/>
          <a:p>
            <a:pPr marL="0" indent="0" eaLnBrk="1" hangingPunct="1">
              <a:buNone/>
            </a:pPr>
            <a:r>
              <a:rPr lang="en-US" altLang="en-US" sz="3200" dirty="0">
                <a:solidFill>
                  <a:schemeClr val="tx1"/>
                </a:solidFill>
              </a:rPr>
              <a:t>Notice of Award</a:t>
            </a:r>
          </a:p>
          <a:p>
            <a:pPr marL="0" indent="0" eaLnBrk="1" hangingPunct="1">
              <a:buNone/>
            </a:pPr>
            <a:r>
              <a:rPr lang="en-US" altLang="en-US" sz="3200" dirty="0">
                <a:solidFill>
                  <a:schemeClr val="tx1"/>
                </a:solidFill>
              </a:rPr>
              <a:t>Prior Approvals</a:t>
            </a:r>
          </a:p>
          <a:p>
            <a:pPr lvl="1">
              <a:buFont typeface="Wingdings" panose="05000000000000000000" pitchFamily="2" charset="2"/>
              <a:buChar char="Ø"/>
            </a:pPr>
            <a:r>
              <a:rPr lang="en-US" altLang="en-US" sz="2400" dirty="0">
                <a:solidFill>
                  <a:schemeClr val="tx1"/>
                </a:solidFill>
              </a:rPr>
              <a:t>Change in PI Status</a:t>
            </a:r>
          </a:p>
          <a:p>
            <a:pPr lvl="1">
              <a:buFont typeface="Wingdings" panose="05000000000000000000" pitchFamily="2" charset="2"/>
              <a:buChar char="Ø"/>
            </a:pPr>
            <a:r>
              <a:rPr lang="en-US" altLang="en-US" sz="2400" dirty="0">
                <a:solidFill>
                  <a:schemeClr val="tx1"/>
                </a:solidFill>
              </a:rPr>
              <a:t>Change in Recipient Organization</a:t>
            </a:r>
          </a:p>
          <a:p>
            <a:pPr lvl="1">
              <a:buFont typeface="Wingdings" panose="05000000000000000000" pitchFamily="2" charset="2"/>
              <a:buChar char="Ø"/>
            </a:pPr>
            <a:r>
              <a:rPr lang="en-US" altLang="en-US" sz="2400" dirty="0">
                <a:solidFill>
                  <a:schemeClr val="tx1"/>
                </a:solidFill>
              </a:rPr>
              <a:t>Change in Scientific Scope</a:t>
            </a:r>
          </a:p>
          <a:p>
            <a:pPr lvl="1" eaLnBrk="1" hangingPunct="1">
              <a:buFont typeface="Wingdings" panose="05000000000000000000" pitchFamily="2" charset="2"/>
              <a:buChar char="Ø"/>
            </a:pPr>
            <a:r>
              <a:rPr lang="en-US" altLang="en-US" sz="2400" dirty="0">
                <a:solidFill>
                  <a:schemeClr val="tx1"/>
                </a:solidFill>
              </a:rPr>
              <a:t>Carryovers</a:t>
            </a:r>
          </a:p>
          <a:p>
            <a:pPr lvl="1" eaLnBrk="1" hangingPunct="1">
              <a:buFont typeface="Wingdings" panose="05000000000000000000" pitchFamily="2" charset="2"/>
              <a:buChar char="Ø"/>
            </a:pPr>
            <a:r>
              <a:rPr lang="en-US" altLang="en-US" sz="2400" dirty="0">
                <a:solidFill>
                  <a:schemeClr val="tx1"/>
                </a:solidFill>
              </a:rPr>
              <a:t>No-Cost Extensions</a:t>
            </a:r>
          </a:p>
          <a:p>
            <a:pPr lvl="1" eaLnBrk="1" hangingPunct="1">
              <a:buFont typeface="Wingdings" panose="05000000000000000000" pitchFamily="2" charset="2"/>
              <a:buChar char="Ø"/>
            </a:pPr>
            <a:r>
              <a:rPr lang="en-US" altLang="en-US" sz="2400" dirty="0">
                <a:solidFill>
                  <a:schemeClr val="tx1"/>
                </a:solidFill>
              </a:rPr>
              <a:t>Supplements</a:t>
            </a:r>
          </a:p>
        </p:txBody>
      </p:sp>
      <p:sp>
        <p:nvSpPr>
          <p:cNvPr id="5" name="Line 5">
            <a:extLst>
              <a:ext uri="{FF2B5EF4-FFF2-40B4-BE49-F238E27FC236}">
                <a16:creationId xmlns:a16="http://schemas.microsoft.com/office/drawing/2014/main" id="{9823F961-6898-4964-B8D0-957FB978B94A}"/>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4BEF2941-F151-4AF4-85C7-9B8D16CA18B6}"/>
              </a:ext>
            </a:extLst>
          </p:cNvPr>
          <p:cNvSpPr>
            <a:spLocks noGrp="1" noChangeArrowheads="1"/>
          </p:cNvSpPr>
          <p:nvPr>
            <p:ph type="body" idx="4294967295"/>
          </p:nvPr>
        </p:nvSpPr>
        <p:spPr>
          <a:xfrm>
            <a:off x="381000" y="1295400"/>
            <a:ext cx="7239000" cy="5105400"/>
          </a:xfrm>
        </p:spPr>
        <p:txBody>
          <a:bodyPr>
            <a:normAutofit lnSpcReduction="10000"/>
          </a:bodyPr>
          <a:lstStyle/>
          <a:p>
            <a:pPr eaLnBrk="1" hangingPunct="1">
              <a:lnSpc>
                <a:spcPct val="80000"/>
              </a:lnSpc>
              <a:spcBef>
                <a:spcPct val="0"/>
              </a:spcBef>
              <a:buFontTx/>
              <a:buNone/>
            </a:pPr>
            <a:r>
              <a:rPr lang="en-US" altLang="en-US" sz="2800" dirty="0">
                <a:solidFill>
                  <a:schemeClr val="tx1"/>
                </a:solidFill>
              </a:rPr>
              <a:t>Change in Scientific Scope of Project</a:t>
            </a:r>
          </a:p>
          <a:p>
            <a:pPr eaLnBrk="1" hangingPunct="1">
              <a:lnSpc>
                <a:spcPct val="80000"/>
              </a:lnSpc>
              <a:spcBef>
                <a:spcPct val="0"/>
              </a:spcBef>
              <a:buFontTx/>
              <a:buNone/>
            </a:pPr>
            <a:endParaRPr lang="en-US" altLang="en-US" sz="1000" b="1" dirty="0">
              <a:solidFill>
                <a:schemeClr val="tx1"/>
              </a:solidFill>
            </a:endParaRPr>
          </a:p>
          <a:p>
            <a:pPr eaLnBrk="1" hangingPunct="1">
              <a:lnSpc>
                <a:spcPct val="80000"/>
              </a:lnSpc>
              <a:spcBef>
                <a:spcPct val="0"/>
              </a:spcBef>
              <a:buFontTx/>
              <a:buNone/>
            </a:pPr>
            <a:endParaRPr lang="en-US" altLang="en-US" sz="1200" dirty="0">
              <a:solidFill>
                <a:schemeClr val="tx1"/>
              </a:solidFill>
            </a:endParaRPr>
          </a:p>
          <a:p>
            <a:pPr>
              <a:lnSpc>
                <a:spcPct val="80000"/>
              </a:lnSpc>
              <a:spcBef>
                <a:spcPct val="0"/>
              </a:spcBef>
              <a:buFont typeface="Wingdings" panose="05000000000000000000" pitchFamily="2" charset="2"/>
              <a:buChar char="Ø"/>
            </a:pPr>
            <a:r>
              <a:rPr lang="en-US" altLang="en-US" sz="2400" dirty="0">
                <a:solidFill>
                  <a:schemeClr val="tx1"/>
                </a:solidFill>
              </a:rPr>
              <a:t>Significant change in aims, methodology, approach, or other aspects of project objectives as reviewed and approved</a:t>
            </a:r>
          </a:p>
          <a:p>
            <a:pPr eaLnBrk="1" hangingPunct="1">
              <a:lnSpc>
                <a:spcPct val="80000"/>
              </a:lnSpc>
              <a:buFont typeface="Wingdings" panose="05000000000000000000" pitchFamily="2" charset="2"/>
              <a:buChar char="Ø"/>
            </a:pPr>
            <a:endParaRPr lang="en-US" altLang="en-US" sz="1200" dirty="0">
              <a:solidFill>
                <a:schemeClr val="tx1"/>
              </a:solidFill>
            </a:endParaRPr>
          </a:p>
          <a:p>
            <a:pPr eaLnBrk="1" hangingPunct="1">
              <a:lnSpc>
                <a:spcPct val="80000"/>
              </a:lnSpc>
              <a:buFont typeface="Wingdings" panose="05000000000000000000" pitchFamily="2" charset="2"/>
              <a:buChar char="Ø"/>
            </a:pPr>
            <a:r>
              <a:rPr lang="en-US" altLang="en-US" sz="2400" dirty="0">
                <a:solidFill>
                  <a:schemeClr val="tx1"/>
                </a:solidFill>
              </a:rPr>
              <a:t>Examples:</a:t>
            </a:r>
          </a:p>
          <a:p>
            <a:pPr lvl="1" eaLnBrk="1" hangingPunct="1">
              <a:lnSpc>
                <a:spcPct val="80000"/>
              </a:lnSpc>
              <a:buFont typeface="Wingdings" panose="05000000000000000000" pitchFamily="2" charset="2"/>
              <a:buChar char="Ø"/>
            </a:pPr>
            <a:r>
              <a:rPr lang="en-US" altLang="en-US" sz="2200" dirty="0">
                <a:solidFill>
                  <a:schemeClr val="tx1"/>
                </a:solidFill>
              </a:rPr>
              <a:t>Change in </a:t>
            </a:r>
            <a:r>
              <a:rPr lang="en-US" altLang="en-US" sz="2200" dirty="0">
                <a:solidFill>
                  <a:srgbClr val="FF0000"/>
                </a:solidFill>
              </a:rPr>
              <a:t>specific aims</a:t>
            </a:r>
          </a:p>
          <a:p>
            <a:pPr lvl="1" eaLnBrk="1" hangingPunct="1">
              <a:lnSpc>
                <a:spcPct val="80000"/>
              </a:lnSpc>
              <a:buFont typeface="Wingdings" panose="05000000000000000000" pitchFamily="2" charset="2"/>
              <a:buChar char="Ø"/>
            </a:pPr>
            <a:r>
              <a:rPr lang="en-US" altLang="en-US" sz="2200" dirty="0">
                <a:solidFill>
                  <a:schemeClr val="tx1"/>
                </a:solidFill>
              </a:rPr>
              <a:t>Change in </a:t>
            </a:r>
            <a:r>
              <a:rPr lang="en-US" altLang="en-US" sz="2200" dirty="0">
                <a:solidFill>
                  <a:srgbClr val="FF0000"/>
                </a:solidFill>
              </a:rPr>
              <a:t>use of animals or human subjects</a:t>
            </a:r>
          </a:p>
          <a:p>
            <a:pPr lvl="1" eaLnBrk="1" hangingPunct="1">
              <a:lnSpc>
                <a:spcPct val="80000"/>
              </a:lnSpc>
              <a:buFont typeface="Wingdings" panose="05000000000000000000" pitchFamily="2" charset="2"/>
              <a:buChar char="Ø"/>
            </a:pPr>
            <a:r>
              <a:rPr lang="en-US" altLang="en-US" sz="2200" dirty="0">
                <a:solidFill>
                  <a:schemeClr val="tx1"/>
                </a:solidFill>
              </a:rPr>
              <a:t>Shift of </a:t>
            </a:r>
            <a:r>
              <a:rPr lang="en-US" altLang="en-US" sz="2200" dirty="0">
                <a:solidFill>
                  <a:srgbClr val="FF0000"/>
                </a:solidFill>
              </a:rPr>
              <a:t>research emphasis</a:t>
            </a:r>
          </a:p>
          <a:p>
            <a:pPr lvl="1" eaLnBrk="1" hangingPunct="1">
              <a:lnSpc>
                <a:spcPct val="80000"/>
              </a:lnSpc>
              <a:buFont typeface="Wingdings" panose="05000000000000000000" pitchFamily="2" charset="2"/>
              <a:buChar char="Ø"/>
            </a:pPr>
            <a:r>
              <a:rPr lang="en-US" altLang="en-US" sz="2200" dirty="0">
                <a:solidFill>
                  <a:schemeClr val="tx1"/>
                </a:solidFill>
              </a:rPr>
              <a:t>Application of </a:t>
            </a:r>
            <a:r>
              <a:rPr lang="en-US" altLang="en-US" sz="2200" dirty="0">
                <a:solidFill>
                  <a:srgbClr val="FF0000"/>
                </a:solidFill>
              </a:rPr>
              <a:t>new technology</a:t>
            </a:r>
          </a:p>
          <a:p>
            <a:pPr lvl="1" eaLnBrk="1" hangingPunct="1">
              <a:lnSpc>
                <a:spcPct val="80000"/>
              </a:lnSpc>
              <a:buFont typeface="Wingdings" panose="05000000000000000000" pitchFamily="2" charset="2"/>
              <a:buChar char="Ø"/>
            </a:pPr>
            <a:r>
              <a:rPr lang="en-US" altLang="en-US" sz="2200" dirty="0">
                <a:solidFill>
                  <a:schemeClr val="tx1"/>
                </a:solidFill>
              </a:rPr>
              <a:t>Significant </a:t>
            </a:r>
            <a:r>
              <a:rPr lang="en-US" altLang="en-US" sz="2200" dirty="0">
                <a:solidFill>
                  <a:srgbClr val="FF0000"/>
                </a:solidFill>
              </a:rPr>
              <a:t>change in key personnel/expertise</a:t>
            </a:r>
          </a:p>
          <a:p>
            <a:pPr lvl="1" eaLnBrk="1" hangingPunct="1">
              <a:lnSpc>
                <a:spcPct val="80000"/>
              </a:lnSpc>
              <a:buFont typeface="Wingdings" panose="05000000000000000000" pitchFamily="2" charset="2"/>
              <a:buChar char="Ø"/>
            </a:pPr>
            <a:endParaRPr lang="en-US" altLang="en-US" sz="1000" dirty="0"/>
          </a:p>
          <a:p>
            <a:pPr>
              <a:buFont typeface="Wingdings" panose="05000000000000000000" pitchFamily="2" charset="2"/>
              <a:buChar char="Ø"/>
            </a:pPr>
            <a:r>
              <a:rPr lang="en-US" altLang="en-US" sz="2400" dirty="0">
                <a:solidFill>
                  <a:srgbClr val="FF0000"/>
                </a:solidFill>
              </a:rPr>
              <a:t>Requires Program AND Grants Management approval</a:t>
            </a:r>
            <a:endParaRPr lang="en-US" altLang="en-US" sz="2400" dirty="0">
              <a:solidFill>
                <a:schemeClr val="tx1"/>
              </a:solidFill>
            </a:endParaRPr>
          </a:p>
        </p:txBody>
      </p:sp>
      <p:sp>
        <p:nvSpPr>
          <p:cNvPr id="2" name="Title 1">
            <a:extLst>
              <a:ext uri="{FF2B5EF4-FFF2-40B4-BE49-F238E27FC236}">
                <a16:creationId xmlns:a16="http://schemas.microsoft.com/office/drawing/2014/main" id="{9A75825F-011C-4C43-8C9A-FD41EBD23FF9}"/>
              </a:ext>
            </a:extLst>
          </p:cNvPr>
          <p:cNvSpPr>
            <a:spLocks noGrp="1"/>
          </p:cNvSpPr>
          <p:nvPr>
            <p:ph type="title" idx="4294967295"/>
          </p:nvPr>
        </p:nvSpPr>
        <p:spPr>
          <a:xfrm>
            <a:off x="533400" y="363751"/>
            <a:ext cx="6347713" cy="1320800"/>
          </a:xfrm>
        </p:spPr>
        <p:txBody>
          <a:bodyPr>
            <a:normAutofit/>
          </a:bodyPr>
          <a:lstStyle/>
          <a:p>
            <a:r>
              <a:rPr lang="en-US" dirty="0"/>
              <a:t>Prior Approval - Scope</a:t>
            </a:r>
          </a:p>
        </p:txBody>
      </p:sp>
      <p:sp>
        <p:nvSpPr>
          <p:cNvPr id="5" name="Line 5">
            <a:extLst>
              <a:ext uri="{FF2B5EF4-FFF2-40B4-BE49-F238E27FC236}">
                <a16:creationId xmlns:a16="http://schemas.microsoft.com/office/drawing/2014/main" id="{34484FE4-831D-4AAD-B789-FDBE1BA3E656}"/>
              </a:ext>
              <a:ext uri="{C183D7F6-B498-43B3-948B-1728B52AA6E4}">
                <adec:decorative xmlns:adec="http://schemas.microsoft.com/office/drawing/2017/decorative" val="1"/>
              </a:ext>
            </a:extLst>
          </p:cNvPr>
          <p:cNvSpPr>
            <a:spLocks noChangeShapeType="1"/>
          </p:cNvSpPr>
          <p:nvPr/>
        </p:nvSpPr>
        <p:spPr bwMode="auto">
          <a:xfrm>
            <a:off x="609600" y="1066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8806651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866900"/>
            <a:ext cx="7162800" cy="4174464"/>
          </a:xfrm>
        </p:spPr>
        <p:txBody>
          <a:bodyPr>
            <a:normAutofit/>
          </a:bodyPr>
          <a:lstStyle/>
          <a:p>
            <a:pPr>
              <a:buFont typeface="Wingdings" panose="05000000000000000000" pitchFamily="2" charset="2"/>
              <a:buChar char="Ø"/>
            </a:pPr>
            <a:r>
              <a:rPr lang="en-US" sz="2400" dirty="0">
                <a:solidFill>
                  <a:schemeClr val="tx1"/>
                </a:solidFill>
              </a:rPr>
              <a:t>Requires a timely, written request submitted through the AOR that includes a detailed budget and budget justification</a:t>
            </a:r>
          </a:p>
          <a:p>
            <a:pPr>
              <a:buFont typeface="Wingdings" panose="05000000000000000000" pitchFamily="2" charset="2"/>
              <a:buChar char="Ø"/>
            </a:pPr>
            <a:r>
              <a:rPr lang="en-US" sz="2400" dirty="0">
                <a:solidFill>
                  <a:schemeClr val="tx1"/>
                </a:solidFill>
              </a:rPr>
              <a:t>Justification requires a rationale for why funds were not spent in the year in which they were awarded and how they will be spent in the next year</a:t>
            </a:r>
          </a:p>
          <a:p>
            <a:pPr>
              <a:buFont typeface="Wingdings" panose="05000000000000000000" pitchFamily="2" charset="2"/>
              <a:buChar char="Ø"/>
            </a:pPr>
            <a:r>
              <a:rPr lang="en-US" sz="2400" dirty="0">
                <a:solidFill>
                  <a:schemeClr val="tx1"/>
                </a:solidFill>
              </a:rPr>
              <a:t>Justification must be tied to the scientific aims and goals of the project</a:t>
            </a:r>
          </a:p>
          <a:p>
            <a:pPr>
              <a:buFont typeface="Wingdings" panose="05000000000000000000" pitchFamily="2" charset="2"/>
              <a:buChar char="Ø"/>
            </a:pPr>
            <a:r>
              <a:rPr lang="en-US" sz="2400" dirty="0">
                <a:solidFill>
                  <a:schemeClr val="tx1"/>
                </a:solidFill>
              </a:rPr>
              <a:t>Be sure to have a timely FFR submission</a:t>
            </a:r>
          </a:p>
        </p:txBody>
      </p:sp>
      <p:sp>
        <p:nvSpPr>
          <p:cNvPr id="4" name="Rectangle 3"/>
          <p:cNvSpPr/>
          <p:nvPr/>
        </p:nvSpPr>
        <p:spPr>
          <a:xfrm>
            <a:off x="4114800" y="6282045"/>
            <a:ext cx="4572000" cy="307777"/>
          </a:xfrm>
          <a:prstGeom prst="rect">
            <a:avLst/>
          </a:prstGeom>
        </p:spPr>
        <p:txBody>
          <a:bodyPr>
            <a:spAutoFit/>
          </a:bodyPr>
          <a:lstStyle/>
          <a:p>
            <a:r>
              <a:rPr lang="en-US" sz="1400" dirty="0">
                <a:effectLst/>
                <a:latin typeface="+mn-lt"/>
              </a:rPr>
              <a:t>See </a:t>
            </a:r>
            <a:r>
              <a:rPr lang="en-US" sz="1400" dirty="0">
                <a:effectLst/>
                <a:latin typeface="+mn-lt"/>
                <a:hlinkClick r:id="rId3">
                  <a:extLst>
                    <a:ext uri="{A12FA001-AC4F-418D-AE19-62706E023703}">
                      <ahyp:hlinkClr xmlns:ahyp="http://schemas.microsoft.com/office/drawing/2018/hyperlinkcolor" val="tx"/>
                    </a:ext>
                  </a:extLst>
                </a:hlinkClick>
              </a:rPr>
              <a:t>Section 8.1.1 </a:t>
            </a:r>
            <a:r>
              <a:rPr lang="en-US" sz="1400" dirty="0">
                <a:effectLst/>
                <a:latin typeface="+mn-lt"/>
              </a:rPr>
              <a:t>of the NIH Grants Policy Statement</a:t>
            </a:r>
          </a:p>
        </p:txBody>
      </p:sp>
      <p:sp>
        <p:nvSpPr>
          <p:cNvPr id="2" name="Title 1">
            <a:extLst>
              <a:ext uri="{FF2B5EF4-FFF2-40B4-BE49-F238E27FC236}">
                <a16:creationId xmlns:a16="http://schemas.microsoft.com/office/drawing/2014/main" id="{DFDBC40E-5FDC-4F98-99B3-4B67A433928F}"/>
              </a:ext>
            </a:extLst>
          </p:cNvPr>
          <p:cNvSpPr>
            <a:spLocks noGrp="1"/>
          </p:cNvSpPr>
          <p:nvPr>
            <p:ph type="title"/>
          </p:nvPr>
        </p:nvSpPr>
        <p:spPr>
          <a:xfrm>
            <a:off x="609599" y="304800"/>
            <a:ext cx="6934201" cy="1320800"/>
          </a:xfrm>
        </p:spPr>
        <p:txBody>
          <a:bodyPr>
            <a:noAutofit/>
          </a:bodyPr>
          <a:lstStyle/>
          <a:p>
            <a:r>
              <a:rPr lang="en-US" dirty="0"/>
              <a:t>Prior Approval – Carryover of Unobligated Balance</a:t>
            </a:r>
          </a:p>
        </p:txBody>
      </p:sp>
      <p:sp>
        <p:nvSpPr>
          <p:cNvPr id="7" name="Line 5">
            <a:extLst>
              <a:ext uri="{FF2B5EF4-FFF2-40B4-BE49-F238E27FC236}">
                <a16:creationId xmlns:a16="http://schemas.microsoft.com/office/drawing/2014/main" id="{78974147-09B5-4DAD-86CD-6A07F45518AC}"/>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37668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904998"/>
            <a:ext cx="7137482" cy="1828802"/>
          </a:xfrm>
        </p:spPr>
        <p:txBody>
          <a:bodyPr>
            <a:normAutofit fontScale="92500" lnSpcReduction="20000"/>
          </a:bodyPr>
          <a:lstStyle/>
          <a:p>
            <a:pPr>
              <a:buFont typeface="Wingdings" panose="05000000000000000000" pitchFamily="2" charset="2"/>
              <a:buChar char="Ø"/>
            </a:pPr>
            <a:r>
              <a:rPr lang="en-US" sz="2400" dirty="0">
                <a:solidFill>
                  <a:schemeClr val="tx1"/>
                </a:solidFill>
                <a:latin typeface="+mj-lt"/>
              </a:rPr>
              <a:t>Submit when there is true financial need for the funds</a:t>
            </a:r>
          </a:p>
          <a:p>
            <a:pPr>
              <a:buFont typeface="Wingdings" panose="05000000000000000000" pitchFamily="2" charset="2"/>
              <a:buChar char="Ø"/>
            </a:pPr>
            <a:r>
              <a:rPr lang="en-US" sz="2400" dirty="0">
                <a:solidFill>
                  <a:schemeClr val="tx1"/>
                </a:solidFill>
                <a:latin typeface="+mj-lt"/>
              </a:rPr>
              <a:t>Requested carryover should be fully expended in the budget period of the request</a:t>
            </a:r>
          </a:p>
          <a:p>
            <a:pPr>
              <a:buFont typeface="Wingdings" panose="05000000000000000000" pitchFamily="2" charset="2"/>
              <a:buChar char="Ø"/>
            </a:pPr>
            <a:r>
              <a:rPr lang="en-US" altLang="en-US" sz="2400" dirty="0">
                <a:solidFill>
                  <a:srgbClr val="FF0000"/>
                </a:solidFill>
              </a:rPr>
              <a:t>Requires Program AND Grants Management approval</a:t>
            </a:r>
            <a:endParaRPr lang="en-US" altLang="en-US" sz="2400" dirty="0">
              <a:solidFill>
                <a:schemeClr val="tx1"/>
              </a:solidFill>
            </a:endParaRPr>
          </a:p>
          <a:p>
            <a:pPr>
              <a:buFont typeface="Wingdings" panose="05000000000000000000" pitchFamily="2" charset="2"/>
              <a:buChar char="Ø"/>
            </a:pPr>
            <a:endParaRPr lang="en-US" sz="2400" dirty="0">
              <a:solidFill>
                <a:schemeClr val="tx1"/>
              </a:solidFill>
              <a:latin typeface="+mj-lt"/>
            </a:endParaRPr>
          </a:p>
        </p:txBody>
      </p:sp>
      <p:sp>
        <p:nvSpPr>
          <p:cNvPr id="7" name="TextBox 6"/>
          <p:cNvSpPr txBox="1"/>
          <p:nvPr/>
        </p:nvSpPr>
        <p:spPr>
          <a:xfrm>
            <a:off x="330118" y="3733800"/>
            <a:ext cx="7137482" cy="2123658"/>
          </a:xfrm>
          <a:prstGeom prst="rect">
            <a:avLst/>
          </a:prstGeom>
          <a:noFill/>
        </p:spPr>
        <p:txBody>
          <a:bodyPr wrap="square" rtlCol="0">
            <a:spAutoFit/>
          </a:bodyPr>
          <a:lstStyle/>
          <a:p>
            <a:r>
              <a:rPr lang="en-US" sz="2200" b="1" dirty="0">
                <a:effectLst/>
                <a:latin typeface="+mj-lt"/>
              </a:rPr>
              <a:t>Example:  </a:t>
            </a:r>
            <a:r>
              <a:rPr lang="en-US" sz="2200" dirty="0">
                <a:effectLst/>
                <a:latin typeface="+mj-lt"/>
              </a:rPr>
              <a:t>A recipient submits a carryover request for $250K from the Year 10 unobligated balance to Year 11.  If the carryover request is approved, NIH’s expectation is the project will fully expend the Year 11 award amount in addition to the $250K in carryover by the end of the budget period.</a:t>
            </a:r>
          </a:p>
        </p:txBody>
      </p:sp>
      <p:sp>
        <p:nvSpPr>
          <p:cNvPr id="2" name="Title 1">
            <a:extLst>
              <a:ext uri="{FF2B5EF4-FFF2-40B4-BE49-F238E27FC236}">
                <a16:creationId xmlns:a16="http://schemas.microsoft.com/office/drawing/2014/main" id="{AA9E5ABF-326D-4968-85D4-A877FB979B9C}"/>
              </a:ext>
            </a:extLst>
          </p:cNvPr>
          <p:cNvSpPr>
            <a:spLocks noGrp="1"/>
          </p:cNvSpPr>
          <p:nvPr>
            <p:ph type="title"/>
          </p:nvPr>
        </p:nvSpPr>
        <p:spPr>
          <a:xfrm>
            <a:off x="586487" y="304800"/>
            <a:ext cx="6347713" cy="1320800"/>
          </a:xfrm>
        </p:spPr>
        <p:txBody>
          <a:bodyPr>
            <a:normAutofit/>
          </a:bodyPr>
          <a:lstStyle/>
          <a:p>
            <a:pPr fontAlgn="auto">
              <a:spcAft>
                <a:spcPts val="0"/>
              </a:spcAft>
            </a:pPr>
            <a:r>
              <a:rPr lang="en-US" altLang="en-US" dirty="0"/>
              <a:t>Prior Approval – Carryover of Unobligated Balance</a:t>
            </a:r>
          </a:p>
        </p:txBody>
      </p:sp>
      <p:sp>
        <p:nvSpPr>
          <p:cNvPr id="8" name="Line 5">
            <a:extLst>
              <a:ext uri="{FF2B5EF4-FFF2-40B4-BE49-F238E27FC236}">
                <a16:creationId xmlns:a16="http://schemas.microsoft.com/office/drawing/2014/main" id="{ABD30AA5-CE84-431D-BCA9-BBC93A7FC2E8}"/>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j-lt"/>
            </a:endParaRPr>
          </a:p>
        </p:txBody>
      </p:sp>
    </p:spTree>
    <p:extLst>
      <p:ext uri="{BB962C8B-B14F-4D97-AF65-F5344CB8AC3E}">
        <p14:creationId xmlns:p14="http://schemas.microsoft.com/office/powerpoint/2010/main" val="3094245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579462F8-3B9C-45E5-8827-CD75B7073110}"/>
              </a:ext>
            </a:extLst>
          </p:cNvPr>
          <p:cNvSpPr>
            <a:spLocks noGrp="1" noChangeArrowheads="1"/>
          </p:cNvSpPr>
          <p:nvPr>
            <p:ph type="body" idx="4294967295"/>
          </p:nvPr>
        </p:nvSpPr>
        <p:spPr>
          <a:xfrm>
            <a:off x="76200" y="1371608"/>
            <a:ext cx="7467600" cy="4952988"/>
          </a:xfrm>
        </p:spPr>
        <p:txBody>
          <a:bodyPr>
            <a:normAutofit fontScale="92500" lnSpcReduction="20000"/>
          </a:bodyPr>
          <a:lstStyle/>
          <a:p>
            <a:pPr marL="285750" lvl="1" indent="0" eaLnBrk="1" hangingPunct="1">
              <a:buNone/>
            </a:pPr>
            <a:r>
              <a:rPr lang="en-US" altLang="en-US" sz="2400" dirty="0">
                <a:solidFill>
                  <a:schemeClr val="tx1"/>
                </a:solidFill>
              </a:rPr>
              <a:t>Grantee may extend at the end of the project period </a:t>
            </a:r>
            <a:r>
              <a:rPr lang="en-US" altLang="en-US" sz="2400" dirty="0">
                <a:solidFill>
                  <a:srgbClr val="FF0000"/>
                </a:solidFill>
              </a:rPr>
              <a:t>up to 12 months </a:t>
            </a:r>
            <a:r>
              <a:rPr lang="en-US" altLang="en-US" sz="2400" dirty="0">
                <a:solidFill>
                  <a:schemeClr val="tx1"/>
                </a:solidFill>
              </a:rPr>
              <a:t>without prior approval</a:t>
            </a:r>
          </a:p>
          <a:p>
            <a:pPr marL="1025525" lvl="2" indent="-342900">
              <a:buFont typeface="Wingdings" panose="05000000000000000000" pitchFamily="2" charset="2"/>
              <a:buChar char="Ø"/>
            </a:pPr>
            <a:r>
              <a:rPr lang="en-US" altLang="en-US" sz="2200" dirty="0">
                <a:solidFill>
                  <a:schemeClr val="tx1"/>
                </a:solidFill>
              </a:rPr>
              <a:t>Submit electronically via </a:t>
            </a:r>
            <a:r>
              <a:rPr lang="en-US" altLang="en-US" sz="2200" dirty="0" err="1">
                <a:solidFill>
                  <a:schemeClr val="tx1"/>
                </a:solidFill>
              </a:rPr>
              <a:t>eRA</a:t>
            </a:r>
            <a:r>
              <a:rPr lang="en-US" altLang="en-US" sz="2200" dirty="0">
                <a:solidFill>
                  <a:schemeClr val="tx1"/>
                </a:solidFill>
              </a:rPr>
              <a:t> Commons</a:t>
            </a:r>
          </a:p>
          <a:p>
            <a:pPr marL="1025525" lvl="2" indent="-342900">
              <a:buFont typeface="Wingdings" panose="05000000000000000000" pitchFamily="2" charset="2"/>
              <a:buChar char="Ø"/>
            </a:pPr>
            <a:r>
              <a:rPr lang="en-US" sz="2200" dirty="0">
                <a:solidFill>
                  <a:schemeClr val="tx1"/>
                </a:solidFill>
              </a:rPr>
              <a:t>Recipient agrees to update all required certifications and assurances</a:t>
            </a:r>
          </a:p>
          <a:p>
            <a:pPr marL="231775" indent="0">
              <a:buNone/>
            </a:pPr>
            <a:r>
              <a:rPr lang="en-US" altLang="en-US" sz="2400" dirty="0">
                <a:solidFill>
                  <a:srgbClr val="FF0000"/>
                </a:solidFill>
              </a:rPr>
              <a:t>Requests beyond 12 months require Program AND Grants Management approval</a:t>
            </a:r>
            <a:endParaRPr lang="en-US" altLang="en-US" sz="2400" dirty="0">
              <a:solidFill>
                <a:schemeClr val="tx1"/>
              </a:solidFill>
            </a:endParaRPr>
          </a:p>
          <a:p>
            <a:pPr marL="1025525" lvl="2" indent="-342900">
              <a:buFont typeface="Wingdings" panose="05000000000000000000" pitchFamily="2" charset="2"/>
              <a:buChar char="Ø"/>
            </a:pPr>
            <a:r>
              <a:rPr lang="en-US" sz="2400" dirty="0">
                <a:solidFill>
                  <a:schemeClr val="tx1"/>
                </a:solidFill>
              </a:rPr>
              <a:t>Include in the request:</a:t>
            </a:r>
          </a:p>
          <a:p>
            <a:pPr marL="1257300" lvl="3" indent="-342900">
              <a:buFont typeface="Wingdings" panose="05000000000000000000" pitchFamily="2" charset="2"/>
              <a:buChar char="Ø"/>
            </a:pPr>
            <a:r>
              <a:rPr lang="en-US" sz="2200" dirty="0">
                <a:solidFill>
                  <a:schemeClr val="tx1"/>
                </a:solidFill>
              </a:rPr>
              <a:t>Remaining funds available</a:t>
            </a:r>
          </a:p>
          <a:p>
            <a:pPr marL="1257300" lvl="3" indent="-342900">
              <a:buFont typeface="Wingdings" panose="05000000000000000000" pitchFamily="2" charset="2"/>
              <a:buChar char="Ø"/>
            </a:pPr>
            <a:r>
              <a:rPr lang="en-US" sz="2200" dirty="0">
                <a:solidFill>
                  <a:schemeClr val="tx1"/>
                </a:solidFill>
              </a:rPr>
              <a:t>Progress completed since submission of the last RPPR.</a:t>
            </a:r>
          </a:p>
          <a:p>
            <a:pPr marL="1257300" lvl="3" indent="-342900">
              <a:buFont typeface="Wingdings" panose="05000000000000000000" pitchFamily="2" charset="2"/>
              <a:buChar char="Ø"/>
            </a:pPr>
            <a:r>
              <a:rPr lang="en-US" sz="2200" dirty="0">
                <a:solidFill>
                  <a:schemeClr val="tx1"/>
                </a:solidFill>
              </a:rPr>
              <a:t>An explanation of why you could not finish your project on time.</a:t>
            </a:r>
          </a:p>
          <a:p>
            <a:pPr marL="1257300" lvl="3" indent="-342900">
              <a:buFont typeface="Wingdings" panose="05000000000000000000" pitchFamily="2" charset="2"/>
              <a:buChar char="Ø"/>
            </a:pPr>
            <a:r>
              <a:rPr lang="en-US" sz="2200" dirty="0">
                <a:solidFill>
                  <a:schemeClr val="tx1"/>
                </a:solidFill>
              </a:rPr>
              <a:t>A scientific rational for continuing the project.</a:t>
            </a:r>
          </a:p>
        </p:txBody>
      </p:sp>
      <p:sp>
        <p:nvSpPr>
          <p:cNvPr id="2" name="Title 1">
            <a:extLst>
              <a:ext uri="{FF2B5EF4-FFF2-40B4-BE49-F238E27FC236}">
                <a16:creationId xmlns:a16="http://schemas.microsoft.com/office/drawing/2014/main" id="{B1D2CDCE-E286-40AF-BB41-7468F74CCED7}"/>
              </a:ext>
            </a:extLst>
          </p:cNvPr>
          <p:cNvSpPr>
            <a:spLocks noGrp="1"/>
          </p:cNvSpPr>
          <p:nvPr>
            <p:ph type="title" idx="4294967295"/>
          </p:nvPr>
        </p:nvSpPr>
        <p:spPr>
          <a:xfrm>
            <a:off x="586487" y="80378"/>
            <a:ext cx="6347713" cy="1320800"/>
          </a:xfrm>
        </p:spPr>
        <p:txBody>
          <a:bodyPr>
            <a:normAutofit/>
          </a:bodyPr>
          <a:lstStyle/>
          <a:p>
            <a:r>
              <a:rPr lang="en-US" dirty="0"/>
              <a:t>Prior Approval - No Cost Extensions</a:t>
            </a:r>
          </a:p>
        </p:txBody>
      </p:sp>
      <p:sp>
        <p:nvSpPr>
          <p:cNvPr id="5" name="Line 5">
            <a:extLst>
              <a:ext uri="{FF2B5EF4-FFF2-40B4-BE49-F238E27FC236}">
                <a16:creationId xmlns:a16="http://schemas.microsoft.com/office/drawing/2014/main" id="{64C0989F-F22E-4C36-9B18-0355B7712D93}"/>
              </a:ext>
              <a:ext uri="{C183D7F6-B498-43B3-948B-1728B52AA6E4}">
                <adec:decorative xmlns:adec="http://schemas.microsoft.com/office/drawing/2017/decorative" val="1"/>
              </a:ext>
            </a:extLst>
          </p:cNvPr>
          <p:cNvSpPr>
            <a:spLocks noChangeShapeType="1"/>
          </p:cNvSpPr>
          <p:nvPr/>
        </p:nvSpPr>
        <p:spPr bwMode="auto">
          <a:xfrm>
            <a:off x="609600" y="12954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96093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6251BC2A-B48E-44F4-ACED-D69B1212F3C6}"/>
              </a:ext>
            </a:extLst>
          </p:cNvPr>
          <p:cNvSpPr>
            <a:spLocks noGrp="1" noChangeArrowheads="1"/>
          </p:cNvSpPr>
          <p:nvPr>
            <p:ph type="title"/>
          </p:nvPr>
        </p:nvSpPr>
        <p:spPr>
          <a:xfrm>
            <a:off x="609600" y="152400"/>
            <a:ext cx="6858001" cy="761997"/>
          </a:xfrm>
        </p:spPr>
        <p:txBody>
          <a:bodyPr>
            <a:normAutofit fontScale="90000"/>
          </a:bodyPr>
          <a:lstStyle/>
          <a:p>
            <a:r>
              <a:rPr lang="en-US" altLang="en-US" dirty="0"/>
              <a:t>Need of Additional NIH Funding -  Administrative Supplements</a:t>
            </a:r>
          </a:p>
        </p:txBody>
      </p:sp>
      <p:sp>
        <p:nvSpPr>
          <p:cNvPr id="168963" name="Rectangle 3">
            <a:extLst>
              <a:ext uri="{FF2B5EF4-FFF2-40B4-BE49-F238E27FC236}">
                <a16:creationId xmlns:a16="http://schemas.microsoft.com/office/drawing/2014/main" id="{59B138E1-B64A-4D61-A04B-8012CE7ED372}"/>
              </a:ext>
            </a:extLst>
          </p:cNvPr>
          <p:cNvSpPr>
            <a:spLocks noGrp="1" noChangeArrowheads="1"/>
          </p:cNvSpPr>
          <p:nvPr>
            <p:ph idx="1"/>
          </p:nvPr>
        </p:nvSpPr>
        <p:spPr>
          <a:xfrm>
            <a:off x="152400" y="1371600"/>
            <a:ext cx="7543800" cy="4876799"/>
          </a:xfrm>
        </p:spPr>
        <p:txBody>
          <a:bodyPr>
            <a:noAutofit/>
          </a:bodyPr>
          <a:lstStyle/>
          <a:p>
            <a:pPr marL="0" indent="0">
              <a:spcBef>
                <a:spcPts val="600"/>
              </a:spcBef>
              <a:buNone/>
            </a:pPr>
            <a:r>
              <a:rPr lang="en-US" altLang="en-US" sz="2400" dirty="0">
                <a:solidFill>
                  <a:srgbClr val="FF0000"/>
                </a:solidFill>
              </a:rPr>
              <a:t>Program Reviewed</a:t>
            </a:r>
            <a:r>
              <a:rPr lang="en-US" altLang="en-US" sz="2400" dirty="0"/>
              <a:t> </a:t>
            </a:r>
            <a:r>
              <a:rPr lang="en-US" altLang="en-US" sz="2400" dirty="0">
                <a:solidFill>
                  <a:schemeClr val="tx1"/>
                </a:solidFill>
              </a:rPr>
              <a:t>request for additional funds</a:t>
            </a:r>
            <a:r>
              <a:rPr lang="en-US" sz="2400" dirty="0">
                <a:solidFill>
                  <a:schemeClr val="tx1"/>
                </a:solidFill>
              </a:rPr>
              <a:t>:</a:t>
            </a:r>
          </a:p>
          <a:p>
            <a:pPr>
              <a:spcBef>
                <a:spcPts val="600"/>
              </a:spcBef>
              <a:buFont typeface="Wingdings" panose="05000000000000000000" pitchFamily="2" charset="2"/>
              <a:buChar char="Ø"/>
            </a:pPr>
            <a:r>
              <a:rPr lang="en-US" altLang="en-US" sz="2200" dirty="0">
                <a:solidFill>
                  <a:schemeClr val="tx1"/>
                </a:solidFill>
              </a:rPr>
              <a:t>To enhance scope or add value to the parent grant</a:t>
            </a:r>
          </a:p>
          <a:p>
            <a:pPr>
              <a:spcBef>
                <a:spcPts val="600"/>
              </a:spcBef>
              <a:buFont typeface="Wingdings" panose="05000000000000000000" pitchFamily="2" charset="2"/>
              <a:buChar char="Ø"/>
            </a:pPr>
            <a:r>
              <a:rPr lang="en-US" altLang="en-US" sz="2200" dirty="0">
                <a:solidFill>
                  <a:schemeClr val="tx1"/>
                </a:solidFill>
              </a:rPr>
              <a:t>To cover unanticipated expenses, such as:</a:t>
            </a:r>
          </a:p>
          <a:p>
            <a:pPr marL="1490663" lvl="1" indent="-571500">
              <a:spcBef>
                <a:spcPts val="600"/>
              </a:spcBef>
              <a:buFont typeface="Wingdings" panose="05000000000000000000" pitchFamily="2" charset="2"/>
              <a:buChar char="Ø"/>
            </a:pPr>
            <a:r>
              <a:rPr lang="en-US" altLang="en-US" sz="2000" dirty="0">
                <a:solidFill>
                  <a:schemeClr val="tx1"/>
                </a:solidFill>
              </a:rPr>
              <a:t>Catastrophes or natural disasters</a:t>
            </a:r>
          </a:p>
          <a:p>
            <a:pPr marL="1490663" lvl="1" indent="-571500">
              <a:spcBef>
                <a:spcPts val="600"/>
              </a:spcBef>
              <a:buFont typeface="Wingdings" panose="05000000000000000000" pitchFamily="2" charset="2"/>
              <a:buChar char="Ø"/>
            </a:pPr>
            <a:r>
              <a:rPr lang="en-US" altLang="en-US" sz="2000" dirty="0">
                <a:solidFill>
                  <a:schemeClr val="tx1"/>
                </a:solidFill>
              </a:rPr>
              <a:t>Critical equipment breakdowns</a:t>
            </a:r>
          </a:p>
          <a:p>
            <a:pPr marL="1490663" lvl="1" indent="-571500">
              <a:spcBef>
                <a:spcPts val="600"/>
              </a:spcBef>
              <a:buFont typeface="Wingdings" panose="05000000000000000000" pitchFamily="2" charset="2"/>
              <a:buChar char="Ø"/>
            </a:pPr>
            <a:r>
              <a:rPr lang="en-US" altLang="en-US" sz="2000" dirty="0">
                <a:solidFill>
                  <a:schemeClr val="tx1"/>
                </a:solidFill>
              </a:rPr>
              <a:t>Loss of equipment originally available from other sources (facility closures, earthquake damage)</a:t>
            </a:r>
          </a:p>
          <a:p>
            <a:pPr marL="1490663" lvl="1" indent="-571500">
              <a:spcBef>
                <a:spcPts val="600"/>
              </a:spcBef>
              <a:buFont typeface="Wingdings" panose="05000000000000000000" pitchFamily="2" charset="2"/>
              <a:buChar char="Ø"/>
            </a:pPr>
            <a:r>
              <a:rPr lang="en-US" altLang="en-US" sz="2000" dirty="0">
                <a:solidFill>
                  <a:schemeClr val="tx1"/>
                </a:solidFill>
              </a:rPr>
              <a:t>Loss of source for critical reagents</a:t>
            </a:r>
          </a:p>
          <a:p>
            <a:pPr marL="1490663" lvl="1" indent="-571500">
              <a:spcBef>
                <a:spcPts val="600"/>
              </a:spcBef>
              <a:buFont typeface="Wingdings" panose="05000000000000000000" pitchFamily="2" charset="2"/>
              <a:buChar char="Ø"/>
            </a:pPr>
            <a:r>
              <a:rPr lang="en-US" altLang="en-US" sz="2000" dirty="0">
                <a:solidFill>
                  <a:schemeClr val="tx1"/>
                </a:solidFill>
              </a:rPr>
              <a:t>Salary increases</a:t>
            </a:r>
          </a:p>
          <a:p>
            <a:pPr marL="1490663" lvl="1" indent="-571500">
              <a:spcBef>
                <a:spcPts val="600"/>
              </a:spcBef>
              <a:buFont typeface="Wingdings" panose="05000000000000000000" pitchFamily="2" charset="2"/>
              <a:buChar char="Ø"/>
            </a:pPr>
            <a:r>
              <a:rPr lang="en-US" altLang="en-US" sz="2000" dirty="0">
                <a:solidFill>
                  <a:schemeClr val="tx1"/>
                </a:solidFill>
              </a:rPr>
              <a:t>Phase out of grant</a:t>
            </a:r>
          </a:p>
          <a:p>
            <a:pPr>
              <a:spcBef>
                <a:spcPts val="600"/>
              </a:spcBef>
              <a:buFont typeface="Wingdings" panose="05000000000000000000" pitchFamily="2" charset="2"/>
              <a:buChar char="Ø"/>
            </a:pPr>
            <a:r>
              <a:rPr lang="en-US" sz="2000" i="1" dirty="0">
                <a:hlinkClick r:id="rId3"/>
              </a:rPr>
              <a:t>PA-20-272: Administrative Supplements to Existing NIH Grants and Cooperative Agreements (Parent Admin Supp Clinical Trial Optional)</a:t>
            </a:r>
            <a:endParaRPr lang="en-US" altLang="en-US" sz="2000" i="1" dirty="0"/>
          </a:p>
        </p:txBody>
      </p:sp>
      <p:sp>
        <p:nvSpPr>
          <p:cNvPr id="5" name="Line 5">
            <a:extLst>
              <a:ext uri="{FF2B5EF4-FFF2-40B4-BE49-F238E27FC236}">
                <a16:creationId xmlns:a16="http://schemas.microsoft.com/office/drawing/2014/main" id="{461E5D1A-9D5F-4581-9A03-B13509CA074E}"/>
              </a:ext>
              <a:ext uri="{C183D7F6-B498-43B3-948B-1728B52AA6E4}">
                <adec:decorative xmlns:adec="http://schemas.microsoft.com/office/drawing/2017/decorative" val="1"/>
              </a:ext>
            </a:extLst>
          </p:cNvPr>
          <p:cNvSpPr>
            <a:spLocks noChangeShapeType="1"/>
          </p:cNvSpPr>
          <p:nvPr/>
        </p:nvSpPr>
        <p:spPr bwMode="auto">
          <a:xfrm>
            <a:off x="609600" y="12954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04618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12668E3-FEA5-44EC-92DC-9BD71458BDC2}"/>
              </a:ext>
            </a:extLst>
          </p:cNvPr>
          <p:cNvSpPr>
            <a:spLocks noGrp="1"/>
          </p:cNvSpPr>
          <p:nvPr>
            <p:ph type="title"/>
          </p:nvPr>
        </p:nvSpPr>
        <p:spPr>
          <a:xfrm>
            <a:off x="1398143" y="2623403"/>
            <a:ext cx="6347714" cy="1320800"/>
          </a:xfrm>
        </p:spPr>
        <p:txBody>
          <a:bodyPr/>
          <a:lstStyle/>
          <a:p>
            <a:pPr algn="ctr" rtl="0" eaLnBrk="1" latinLnBrk="0" hangingPunct="1"/>
            <a:r>
              <a:rPr lang="en-US" sz="3200" kern="1200" dirty="0">
                <a:solidFill>
                  <a:schemeClr val="tx1"/>
                </a:solidFill>
                <a:effectLst/>
                <a:latin typeface="Trebuchet MS" panose="020B0603020202020204" pitchFamily="34" charset="0"/>
                <a:ea typeface="+mn-ea"/>
                <a:cs typeface="+mn-cs"/>
              </a:rPr>
              <a:t>Reporting Requirements</a:t>
            </a:r>
            <a:endParaRPr lang="en-US" dirty="0">
              <a:solidFill>
                <a:schemeClr val="tx1"/>
              </a:solidFill>
              <a:effectLst/>
            </a:endParaRPr>
          </a:p>
        </p:txBody>
      </p:sp>
    </p:spTree>
    <p:extLst>
      <p:ext uri="{BB962C8B-B14F-4D97-AF65-F5344CB8AC3E}">
        <p14:creationId xmlns:p14="http://schemas.microsoft.com/office/powerpoint/2010/main" val="1625747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4554" y="1265449"/>
            <a:ext cx="3767846" cy="5001538"/>
          </a:xfrm>
        </p:spPr>
        <p:txBody>
          <a:bodyPr>
            <a:normAutofit fontScale="85000" lnSpcReduction="20000"/>
          </a:bodyPr>
          <a:lstStyle/>
          <a:p>
            <a:pPr marL="0" indent="0" algn="ctr">
              <a:buNone/>
            </a:pPr>
            <a:r>
              <a:rPr lang="en-US" sz="3300" dirty="0">
                <a:solidFill>
                  <a:schemeClr val="tx1"/>
                </a:solidFill>
              </a:rPr>
              <a:t>Annual Reporting</a:t>
            </a:r>
            <a:br>
              <a:rPr lang="en-US" dirty="0">
                <a:solidFill>
                  <a:schemeClr val="tx1"/>
                </a:solidFill>
              </a:rPr>
            </a:br>
            <a:endParaRPr lang="en-US" dirty="0">
              <a:solidFill>
                <a:schemeClr val="tx1"/>
              </a:solidFill>
            </a:endParaRPr>
          </a:p>
          <a:p>
            <a:endParaRPr lang="en-US" sz="2200" dirty="0">
              <a:solidFill>
                <a:schemeClr val="tx1"/>
              </a:solidFill>
            </a:endParaRPr>
          </a:p>
          <a:p>
            <a:pPr>
              <a:buFont typeface="Wingdings" panose="05000000000000000000" pitchFamily="2" charset="2"/>
              <a:buChar char="Ø"/>
            </a:pPr>
            <a:r>
              <a:rPr lang="en-US" sz="2400" dirty="0">
                <a:solidFill>
                  <a:schemeClr val="tx1"/>
                </a:solidFill>
              </a:rPr>
              <a:t>*Inventions and Patents</a:t>
            </a:r>
          </a:p>
          <a:p>
            <a:pPr>
              <a:buFont typeface="Wingdings" panose="05000000000000000000" pitchFamily="2" charset="2"/>
              <a:buChar char="Ø"/>
            </a:pPr>
            <a:r>
              <a:rPr lang="en-US" sz="2400" dirty="0">
                <a:solidFill>
                  <a:schemeClr val="tx1"/>
                </a:solidFill>
              </a:rPr>
              <a:t>*Federal Financial Report (FFR)</a:t>
            </a:r>
          </a:p>
          <a:p>
            <a:pPr>
              <a:buFont typeface="Wingdings" panose="05000000000000000000" pitchFamily="2" charset="2"/>
              <a:buChar char="Ø"/>
            </a:pPr>
            <a:r>
              <a:rPr lang="en-US" sz="2400" dirty="0">
                <a:solidFill>
                  <a:schemeClr val="tx1"/>
                </a:solidFill>
              </a:rPr>
              <a:t>Federal Cash Transaction Report (FCTR)</a:t>
            </a:r>
          </a:p>
          <a:p>
            <a:pPr>
              <a:buFont typeface="Wingdings" panose="05000000000000000000" pitchFamily="2" charset="2"/>
              <a:buChar char="Ø"/>
            </a:pPr>
            <a:r>
              <a:rPr lang="en-US" sz="2400" dirty="0">
                <a:solidFill>
                  <a:schemeClr val="tx1"/>
                </a:solidFill>
              </a:rPr>
              <a:t>*Financial Conflict of Interest (FCOI)</a:t>
            </a:r>
          </a:p>
          <a:p>
            <a:pPr>
              <a:buFont typeface="Wingdings" panose="05000000000000000000" pitchFamily="2" charset="2"/>
              <a:buChar char="Ø"/>
            </a:pPr>
            <a:r>
              <a:rPr lang="en-US" sz="2400" dirty="0">
                <a:solidFill>
                  <a:schemeClr val="tx1"/>
                </a:solidFill>
              </a:rPr>
              <a:t>*Audit Reporting</a:t>
            </a:r>
          </a:p>
          <a:p>
            <a:pPr>
              <a:buFont typeface="Wingdings" panose="05000000000000000000" pitchFamily="2" charset="2"/>
              <a:buChar char="Ø"/>
            </a:pPr>
            <a:r>
              <a:rPr lang="en-US" sz="2400" dirty="0">
                <a:solidFill>
                  <a:srgbClr val="FF0000"/>
                </a:solidFill>
              </a:rPr>
              <a:t>Research Performance Progress Report (RPPR)</a:t>
            </a:r>
          </a:p>
          <a:p>
            <a:pPr marL="0" indent="0">
              <a:buNone/>
            </a:pPr>
            <a:endParaRPr lang="en-US" dirty="0"/>
          </a:p>
          <a:p>
            <a:pPr marL="2286000" lvl="5" indent="0">
              <a:buNone/>
            </a:pPr>
            <a:r>
              <a:rPr lang="en-US" sz="1600" dirty="0">
                <a:solidFill>
                  <a:schemeClr val="tx1"/>
                </a:solidFill>
              </a:rPr>
              <a:t>   * If applicable</a:t>
            </a:r>
          </a:p>
          <a:p>
            <a:pPr lvl="5"/>
            <a:endParaRPr lang="en-US" dirty="0"/>
          </a:p>
          <a:p>
            <a:endParaRPr lang="en-US" dirty="0"/>
          </a:p>
        </p:txBody>
      </p:sp>
      <p:sp>
        <p:nvSpPr>
          <p:cNvPr id="4" name="Content Placeholder 3"/>
          <p:cNvSpPr>
            <a:spLocks noGrp="1"/>
          </p:cNvSpPr>
          <p:nvPr>
            <p:ph sz="half" idx="2"/>
          </p:nvPr>
        </p:nvSpPr>
        <p:spPr>
          <a:xfrm>
            <a:off x="4114800" y="1295400"/>
            <a:ext cx="3622288" cy="4525963"/>
          </a:xfrm>
        </p:spPr>
        <p:txBody>
          <a:bodyPr>
            <a:normAutofit fontScale="85000" lnSpcReduction="20000"/>
          </a:bodyPr>
          <a:lstStyle/>
          <a:p>
            <a:pPr marL="0" indent="0" algn="ctr">
              <a:buNone/>
            </a:pPr>
            <a:r>
              <a:rPr lang="en-US" sz="3300" dirty="0">
                <a:solidFill>
                  <a:schemeClr val="tx1"/>
                </a:solidFill>
              </a:rPr>
              <a:t>Closeout Reporting</a:t>
            </a:r>
          </a:p>
          <a:p>
            <a:pPr marL="0" indent="0" algn="ctr">
              <a:buNone/>
            </a:pPr>
            <a:endParaRPr lang="en-US" sz="3000" dirty="0">
              <a:solidFill>
                <a:schemeClr val="tx1"/>
              </a:solidFill>
            </a:endParaRPr>
          </a:p>
          <a:p>
            <a:pPr>
              <a:buFont typeface="Wingdings" panose="05000000000000000000" pitchFamily="2" charset="2"/>
              <a:buChar char="Ø"/>
            </a:pPr>
            <a:r>
              <a:rPr lang="en-US" sz="2400" dirty="0">
                <a:solidFill>
                  <a:schemeClr val="tx1"/>
                </a:solidFill>
              </a:rPr>
              <a:t>Final or Interim RPPR</a:t>
            </a:r>
          </a:p>
          <a:p>
            <a:pPr>
              <a:buFont typeface="Wingdings" panose="05000000000000000000" pitchFamily="2" charset="2"/>
              <a:buChar char="Ø"/>
            </a:pPr>
            <a:r>
              <a:rPr lang="en-US" sz="2400" dirty="0">
                <a:solidFill>
                  <a:schemeClr val="tx1"/>
                </a:solidFill>
              </a:rPr>
              <a:t>Final FFR </a:t>
            </a:r>
          </a:p>
          <a:p>
            <a:pPr>
              <a:buFont typeface="Wingdings" panose="05000000000000000000" pitchFamily="2" charset="2"/>
              <a:buChar char="Ø"/>
            </a:pPr>
            <a:r>
              <a:rPr lang="en-US" sz="2400" dirty="0">
                <a:solidFill>
                  <a:schemeClr val="tx1"/>
                </a:solidFill>
              </a:rPr>
              <a:t>Final Invention Statement and Certification</a:t>
            </a:r>
          </a:p>
          <a:p>
            <a:endParaRPr lang="en-US" dirty="0"/>
          </a:p>
        </p:txBody>
      </p:sp>
      <p:cxnSp>
        <p:nvCxnSpPr>
          <p:cNvPr id="8" name="Straight Connector 7">
            <a:extLst>
              <a:ext uri="{C183D7F6-B498-43B3-948B-1728B52AA6E4}">
                <adec:decorative xmlns:adec="http://schemas.microsoft.com/office/drawing/2017/decorative" val="1"/>
              </a:ext>
            </a:extLst>
          </p:cNvPr>
          <p:cNvCxnSpPr/>
          <p:nvPr/>
        </p:nvCxnSpPr>
        <p:spPr>
          <a:xfrm>
            <a:off x="762000" y="1752600"/>
            <a:ext cx="253132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Rectangle 10">
            <a:extLst>
              <a:ext uri="{C183D7F6-B498-43B3-948B-1728B52AA6E4}">
                <adec:decorative xmlns:adec="http://schemas.microsoft.com/office/drawing/2017/decorative" val="1"/>
              </a:ext>
            </a:extLst>
          </p:cNvPr>
          <p:cNvSpPr/>
          <p:nvPr/>
        </p:nvSpPr>
        <p:spPr>
          <a:xfrm>
            <a:off x="88281" y="1115124"/>
            <a:ext cx="3874119" cy="5163013"/>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Straight Connector 13">
            <a:extLst>
              <a:ext uri="{C183D7F6-B498-43B3-948B-1728B52AA6E4}">
                <adec:decorative xmlns:adec="http://schemas.microsoft.com/office/drawing/2017/decorative" val="1"/>
              </a:ext>
            </a:extLst>
          </p:cNvPr>
          <p:cNvCxnSpPr/>
          <p:nvPr/>
        </p:nvCxnSpPr>
        <p:spPr>
          <a:xfrm>
            <a:off x="4343400" y="1752600"/>
            <a:ext cx="314464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a:extLst>
              <a:ext uri="{C183D7F6-B498-43B3-948B-1728B52AA6E4}">
                <adec:decorative xmlns:adec="http://schemas.microsoft.com/office/drawing/2017/decorative" val="1"/>
              </a:ext>
            </a:extLst>
          </p:cNvPr>
          <p:cNvSpPr/>
          <p:nvPr/>
        </p:nvSpPr>
        <p:spPr>
          <a:xfrm>
            <a:off x="4068674" y="1115124"/>
            <a:ext cx="3622288" cy="5151863"/>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2">
            <a:extLst>
              <a:ext uri="{FF2B5EF4-FFF2-40B4-BE49-F238E27FC236}">
                <a16:creationId xmlns:a16="http://schemas.microsoft.com/office/drawing/2014/main" id="{DEB7FD68-6A4A-4177-92A1-853678964A6A}"/>
              </a:ext>
            </a:extLst>
          </p:cNvPr>
          <p:cNvSpPr>
            <a:spLocks noGrp="1" noChangeArrowheads="1"/>
          </p:cNvSpPr>
          <p:nvPr>
            <p:ph type="title"/>
          </p:nvPr>
        </p:nvSpPr>
        <p:spPr>
          <a:xfrm>
            <a:off x="533400" y="228603"/>
            <a:ext cx="6096000" cy="761997"/>
          </a:xfrm>
        </p:spPr>
        <p:txBody>
          <a:bodyPr>
            <a:normAutofit/>
          </a:bodyPr>
          <a:lstStyle/>
          <a:p>
            <a:r>
              <a:rPr lang="en-US" altLang="en-US" dirty="0"/>
              <a:t>Reporting Requirements</a:t>
            </a:r>
          </a:p>
        </p:txBody>
      </p:sp>
    </p:spTree>
    <p:extLst>
      <p:ext uri="{BB962C8B-B14F-4D97-AF65-F5344CB8AC3E}">
        <p14:creationId xmlns:p14="http://schemas.microsoft.com/office/powerpoint/2010/main" val="2648268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945B5-034E-4394-B9C5-E570022CDDB5}"/>
              </a:ext>
            </a:extLst>
          </p:cNvPr>
          <p:cNvSpPr>
            <a:spLocks noGrp="1"/>
          </p:cNvSpPr>
          <p:nvPr>
            <p:ph type="title"/>
          </p:nvPr>
        </p:nvSpPr>
        <p:spPr>
          <a:xfrm>
            <a:off x="609600" y="228600"/>
            <a:ext cx="5029200" cy="762000"/>
          </a:xfrm>
        </p:spPr>
        <p:txBody>
          <a:bodyPr/>
          <a:lstStyle/>
          <a:p>
            <a:r>
              <a:rPr lang="en-US" dirty="0"/>
              <a:t>Inventions and Patents</a:t>
            </a:r>
          </a:p>
        </p:txBody>
      </p:sp>
      <p:sp>
        <p:nvSpPr>
          <p:cNvPr id="3" name="Content Placeholder 2">
            <a:extLst>
              <a:ext uri="{FF2B5EF4-FFF2-40B4-BE49-F238E27FC236}">
                <a16:creationId xmlns:a16="http://schemas.microsoft.com/office/drawing/2014/main" id="{0CC26A77-C4C5-4C38-A9E1-98C0059987B9}"/>
              </a:ext>
            </a:extLst>
          </p:cNvPr>
          <p:cNvSpPr>
            <a:spLocks noGrp="1"/>
          </p:cNvSpPr>
          <p:nvPr>
            <p:ph sz="half" idx="1"/>
          </p:nvPr>
        </p:nvSpPr>
        <p:spPr>
          <a:xfrm>
            <a:off x="304800" y="1371600"/>
            <a:ext cx="7086600" cy="5105396"/>
          </a:xfrm>
        </p:spPr>
        <p:txBody>
          <a:bodyPr>
            <a:normAutofit fontScale="77500" lnSpcReduction="20000"/>
          </a:bodyPr>
          <a:lstStyle/>
          <a:p>
            <a:pPr marL="0" indent="0">
              <a:buNone/>
            </a:pPr>
            <a:r>
              <a:rPr lang="en-US" sz="2800" i="1" dirty="0">
                <a:hlinkClick r:id="rId3"/>
              </a:rPr>
              <a:t>Section 8.2.4 </a:t>
            </a:r>
            <a:r>
              <a:rPr lang="en-US" sz="2800" dirty="0">
                <a:solidFill>
                  <a:schemeClr val="tx1"/>
                </a:solidFill>
              </a:rPr>
              <a:t>NIH Grants Policy Statement</a:t>
            </a:r>
          </a:p>
          <a:p>
            <a:pPr marL="0" indent="0">
              <a:buNone/>
            </a:pPr>
            <a:endParaRPr lang="en-US" sz="900" dirty="0">
              <a:solidFill>
                <a:schemeClr val="tx1"/>
              </a:solidFill>
            </a:endParaRPr>
          </a:p>
          <a:p>
            <a:pPr marL="0" indent="0" algn="just">
              <a:buNone/>
            </a:pPr>
            <a:r>
              <a:rPr lang="en-US" sz="2800" dirty="0">
                <a:solidFill>
                  <a:schemeClr val="tx1"/>
                </a:solidFill>
              </a:rPr>
              <a:t>The </a:t>
            </a:r>
            <a:r>
              <a:rPr lang="en-US" sz="2800" dirty="0">
                <a:solidFill>
                  <a:srgbClr val="FF0000"/>
                </a:solidFill>
              </a:rPr>
              <a:t>Bayh-Dole Act of 1980 </a:t>
            </a:r>
            <a:r>
              <a:rPr lang="en-US" sz="2800" dirty="0">
                <a:solidFill>
                  <a:schemeClr val="tx1"/>
                </a:solidFill>
              </a:rPr>
              <a:t>(Public Law 96-517; 35 U.S.C. 200-212; EO 12591; 37 CFR 401 et al; updated April 14, 2018) provides NIH funding recipients incentives to promote the utilization of inventions conceived or reduced to practice (Subject Invention) in the performance of federally supported research and development.  </a:t>
            </a:r>
            <a:r>
              <a:rPr lang="en-US" sz="2800" dirty="0">
                <a:solidFill>
                  <a:srgbClr val="FF0000"/>
                </a:solidFill>
              </a:rPr>
              <a:t>Unless waived </a:t>
            </a:r>
            <a:r>
              <a:rPr lang="en-US" sz="2800" dirty="0">
                <a:solidFill>
                  <a:schemeClr val="tx1"/>
                </a:solidFill>
              </a:rPr>
              <a:t>by NIH or the funding agreement is for education purposes, e.g. fellowships, training grants or certain types of career development awards, the</a:t>
            </a:r>
            <a:r>
              <a:rPr lang="en-US" sz="2800" dirty="0"/>
              <a:t> </a:t>
            </a:r>
            <a:r>
              <a:rPr lang="en-US" sz="2800" dirty="0">
                <a:solidFill>
                  <a:srgbClr val="FF0000"/>
                </a:solidFill>
              </a:rPr>
              <a:t>Bayh-Dole Act applies to all NIH research and development funding</a:t>
            </a:r>
            <a:r>
              <a:rPr lang="en-US" sz="2800" dirty="0"/>
              <a:t> </a:t>
            </a:r>
            <a:r>
              <a:rPr lang="en-US" sz="2800" dirty="0">
                <a:solidFill>
                  <a:schemeClr val="tx1"/>
                </a:solidFill>
              </a:rPr>
              <a:t>granted to for-profit organizations regardless of size and all non-profit entities (see 45 CFR 75 and 37 CFR 401.1 (b))</a:t>
            </a:r>
          </a:p>
          <a:p>
            <a:pPr marL="0" indent="0" algn="just">
              <a:buNone/>
            </a:pPr>
            <a:r>
              <a:rPr lang="en-US" sz="2800" dirty="0">
                <a:solidFill>
                  <a:schemeClr val="tx1"/>
                </a:solidFill>
              </a:rPr>
              <a:t>All</a:t>
            </a:r>
            <a:r>
              <a:rPr lang="en-US" sz="2800" dirty="0"/>
              <a:t> </a:t>
            </a:r>
            <a:r>
              <a:rPr lang="en-US" sz="2800" dirty="0">
                <a:solidFill>
                  <a:srgbClr val="FF0000"/>
                </a:solidFill>
              </a:rPr>
              <a:t>Bayh-Dole compliance actions </a:t>
            </a:r>
            <a:r>
              <a:rPr lang="en-US" sz="2800" dirty="0">
                <a:solidFill>
                  <a:schemeClr val="tx1"/>
                </a:solidFill>
              </a:rPr>
              <a:t>are required to be submitted through </a:t>
            </a:r>
            <a:r>
              <a:rPr lang="en-US" sz="2800" i="1" dirty="0">
                <a:solidFill>
                  <a:srgbClr val="FF0000"/>
                </a:solidFill>
                <a:hlinkClick r:id="rId4"/>
              </a:rPr>
              <a:t>iEdison.gov</a:t>
            </a:r>
            <a:r>
              <a:rPr lang="en-US" sz="2800" i="1" dirty="0">
                <a:solidFill>
                  <a:srgbClr val="FF0000"/>
                </a:solidFill>
              </a:rPr>
              <a:t> </a:t>
            </a:r>
            <a:r>
              <a:rPr lang="en-US" sz="2800" dirty="0">
                <a:solidFill>
                  <a:schemeClr val="tx1"/>
                </a:solidFill>
              </a:rPr>
              <a:t>(see 37 CFR 401.16).</a:t>
            </a:r>
            <a:endParaRPr lang="en-US" sz="2600" dirty="0">
              <a:solidFill>
                <a:schemeClr val="tx1"/>
              </a:solidFill>
            </a:endParaRPr>
          </a:p>
        </p:txBody>
      </p:sp>
      <p:sp>
        <p:nvSpPr>
          <p:cNvPr id="5" name="Line 5">
            <a:extLst>
              <a:ext uri="{FF2B5EF4-FFF2-40B4-BE49-F238E27FC236}">
                <a16:creationId xmlns:a16="http://schemas.microsoft.com/office/drawing/2014/main" id="{EFE7A389-AD89-4CB2-9185-30A74C0A71F6}"/>
              </a:ext>
              <a:ext uri="{C183D7F6-B498-43B3-948B-1728B52AA6E4}">
                <adec:decorative xmlns:adec="http://schemas.microsoft.com/office/drawing/2017/decorative" val="1"/>
              </a:ext>
            </a:extLst>
          </p:cNvPr>
          <p:cNvSpPr>
            <a:spLocks noChangeShapeType="1"/>
          </p:cNvSpPr>
          <p:nvPr/>
        </p:nvSpPr>
        <p:spPr bwMode="auto">
          <a:xfrm>
            <a:off x="609600" y="1066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82690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F85963C-5EA4-470C-B50B-6F194A2503FB}"/>
              </a:ext>
            </a:extLst>
          </p:cNvPr>
          <p:cNvSpPr>
            <a:spLocks noGrp="1" noChangeArrowheads="1"/>
          </p:cNvSpPr>
          <p:nvPr>
            <p:ph type="title"/>
          </p:nvPr>
        </p:nvSpPr>
        <p:spPr>
          <a:xfrm>
            <a:off x="609600" y="609600"/>
            <a:ext cx="6858000" cy="838200"/>
          </a:xfrm>
        </p:spPr>
        <p:txBody>
          <a:bodyPr>
            <a:normAutofit/>
          </a:bodyPr>
          <a:lstStyle/>
          <a:p>
            <a:pPr eaLnBrk="1" hangingPunct="1"/>
            <a:r>
              <a:rPr lang="en-US" altLang="en-US" dirty="0"/>
              <a:t>Federal Financial Report [FFR]</a:t>
            </a:r>
          </a:p>
        </p:txBody>
      </p:sp>
      <p:sp>
        <p:nvSpPr>
          <p:cNvPr id="27651" name="Rectangle 3">
            <a:extLst>
              <a:ext uri="{FF2B5EF4-FFF2-40B4-BE49-F238E27FC236}">
                <a16:creationId xmlns:a16="http://schemas.microsoft.com/office/drawing/2014/main" id="{425D1765-5BEF-417D-B80D-7DC2CAE580B0}"/>
              </a:ext>
            </a:extLst>
          </p:cNvPr>
          <p:cNvSpPr>
            <a:spLocks noGrp="1" noChangeArrowheads="1"/>
          </p:cNvSpPr>
          <p:nvPr>
            <p:ph idx="1"/>
          </p:nvPr>
        </p:nvSpPr>
        <p:spPr>
          <a:xfrm>
            <a:off x="381000" y="1600206"/>
            <a:ext cx="7086597" cy="4571994"/>
          </a:xfrm>
        </p:spPr>
        <p:txBody>
          <a:bodyPr>
            <a:normAutofit fontScale="92500" lnSpcReduction="20000"/>
          </a:bodyPr>
          <a:lstStyle/>
          <a:p>
            <a:pPr eaLnBrk="1" hangingPunct="1">
              <a:lnSpc>
                <a:spcPct val="120000"/>
              </a:lnSpc>
              <a:buFont typeface="Wingdings" panose="05000000000000000000" pitchFamily="2" charset="2"/>
              <a:buChar char="Ø"/>
            </a:pPr>
            <a:r>
              <a:rPr lang="en-US" altLang="en-US" sz="2800" dirty="0">
                <a:solidFill>
                  <a:schemeClr val="tx1"/>
                </a:solidFill>
              </a:rPr>
              <a:t>Due 90 days after the end of EACH budget period</a:t>
            </a:r>
          </a:p>
          <a:p>
            <a:pPr eaLnBrk="1" hangingPunct="1">
              <a:lnSpc>
                <a:spcPct val="120000"/>
              </a:lnSpc>
              <a:buFont typeface="Wingdings" panose="05000000000000000000" pitchFamily="2" charset="2"/>
              <a:buChar char="Ø"/>
            </a:pPr>
            <a:r>
              <a:rPr lang="en-US" altLang="en-US" sz="2800" dirty="0">
                <a:solidFill>
                  <a:schemeClr val="tx1"/>
                </a:solidFill>
              </a:rPr>
              <a:t>Required to be submitted through PMS on or after January 1, 2021. </a:t>
            </a:r>
          </a:p>
          <a:p>
            <a:pPr eaLnBrk="1" hangingPunct="1">
              <a:lnSpc>
                <a:spcPct val="110000"/>
              </a:lnSpc>
              <a:buFont typeface="Wingdings" panose="05000000000000000000" pitchFamily="2" charset="2"/>
              <a:buChar char="Ø"/>
            </a:pPr>
            <a:r>
              <a:rPr lang="en-US" altLang="en-US" sz="2800" dirty="0">
                <a:solidFill>
                  <a:schemeClr val="tx1"/>
                </a:solidFill>
              </a:rPr>
              <a:t>Reflect funds that were expended in a budget period</a:t>
            </a:r>
          </a:p>
          <a:p>
            <a:pPr eaLnBrk="1" hangingPunct="1">
              <a:lnSpc>
                <a:spcPct val="110000"/>
              </a:lnSpc>
              <a:buFont typeface="Wingdings" panose="05000000000000000000" pitchFamily="2" charset="2"/>
              <a:buChar char="Ø"/>
            </a:pPr>
            <a:r>
              <a:rPr lang="en-US" altLang="en-US" sz="2800" dirty="0">
                <a:solidFill>
                  <a:schemeClr val="tx1"/>
                </a:solidFill>
              </a:rPr>
              <a:t>MUST BE SUBMITTED BEFORE CARRYOVER REQUESTS ARE CONSIDERED</a:t>
            </a:r>
          </a:p>
          <a:p>
            <a:pPr eaLnBrk="1" hangingPunct="1">
              <a:buFont typeface="Wingdings" panose="05000000000000000000" pitchFamily="2" charset="2"/>
              <a:buChar char="Ø"/>
            </a:pPr>
            <a:r>
              <a:rPr lang="en-US" altLang="en-US" sz="2800" dirty="0">
                <a:solidFill>
                  <a:schemeClr val="tx1"/>
                </a:solidFill>
              </a:rPr>
              <a:t>Grant will not be processed if FFR has not submitted AND accepted into the system</a:t>
            </a:r>
          </a:p>
        </p:txBody>
      </p:sp>
      <p:sp>
        <p:nvSpPr>
          <p:cNvPr id="5" name="Line 5">
            <a:extLst>
              <a:ext uri="{FF2B5EF4-FFF2-40B4-BE49-F238E27FC236}">
                <a16:creationId xmlns:a16="http://schemas.microsoft.com/office/drawing/2014/main" id="{68975026-C342-4502-8F15-B033995BA948}"/>
              </a:ext>
              <a:ext uri="{C183D7F6-B498-43B3-948B-1728B52AA6E4}">
                <adec:decorative xmlns:adec="http://schemas.microsoft.com/office/drawing/2017/decorative" val="1"/>
              </a:ext>
            </a:extLst>
          </p:cNvPr>
          <p:cNvSpPr>
            <a:spLocks noChangeShapeType="1"/>
          </p:cNvSpPr>
          <p:nvPr/>
        </p:nvSpPr>
        <p:spPr bwMode="auto">
          <a:xfrm>
            <a:off x="609600" y="1447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887072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062" y="1752600"/>
            <a:ext cx="7908938" cy="3477875"/>
          </a:xfrm>
          <a:prstGeom prst="rect">
            <a:avLst/>
          </a:prstGeom>
          <a:noFill/>
        </p:spPr>
        <p:txBody>
          <a:bodyPr wrap="square" rtlCol="0">
            <a:spAutoFit/>
          </a:bodyPr>
          <a:lstStyle/>
          <a:p>
            <a:pPr marL="457200" indent="-457200">
              <a:buClr>
                <a:schemeClr val="accent1"/>
              </a:buClr>
              <a:buFont typeface="Wingdings" panose="05000000000000000000" pitchFamily="2" charset="2"/>
              <a:buChar char="Ø"/>
            </a:pPr>
            <a:r>
              <a:rPr lang="en-US" sz="2600" dirty="0">
                <a:effectLst/>
                <a:latin typeface="+mn-lt"/>
              </a:rPr>
              <a:t>Domestic recipients only</a:t>
            </a:r>
          </a:p>
          <a:p>
            <a:pPr marL="457200" indent="-457200">
              <a:buClr>
                <a:schemeClr val="accent1"/>
              </a:buClr>
              <a:buFont typeface="Wingdings" panose="05000000000000000000" pitchFamily="2" charset="2"/>
              <a:buChar char="Ø"/>
            </a:pPr>
            <a:endParaRPr lang="en-US" sz="2600" dirty="0">
              <a:effectLst/>
              <a:latin typeface="+mn-lt"/>
            </a:endParaRPr>
          </a:p>
          <a:p>
            <a:pPr marL="457200" indent="-457200">
              <a:buClr>
                <a:schemeClr val="accent1"/>
              </a:buClr>
              <a:buFont typeface="Wingdings" panose="05000000000000000000" pitchFamily="2" charset="2"/>
              <a:buChar char="Ø"/>
            </a:pPr>
            <a:r>
              <a:rPr lang="en-US" sz="2600" dirty="0">
                <a:effectLst/>
                <a:latin typeface="+mn-lt"/>
              </a:rPr>
              <a:t>Cash Transaction Reporting (CTR) data due within 30 days after the end of each fiscal year quarter and within 90 days after the end of your project. </a:t>
            </a:r>
          </a:p>
          <a:p>
            <a:endParaRPr lang="en-US" sz="3200" dirty="0">
              <a:effectLst/>
              <a:latin typeface="+mn-lt"/>
            </a:endParaRPr>
          </a:p>
          <a:p>
            <a:pPr marL="285750" indent="-285750">
              <a:buFont typeface="Arial" panose="020B0604020202020204" pitchFamily="34" charset="0"/>
              <a:buChar char="•"/>
            </a:pPr>
            <a:endParaRPr lang="en-US" sz="3200" dirty="0">
              <a:effectLst/>
              <a:latin typeface="+mn-lt"/>
            </a:endParaRPr>
          </a:p>
        </p:txBody>
      </p:sp>
      <p:sp>
        <p:nvSpPr>
          <p:cNvPr id="4" name="TextBox 3"/>
          <p:cNvSpPr txBox="1"/>
          <p:nvPr/>
        </p:nvSpPr>
        <p:spPr>
          <a:xfrm>
            <a:off x="4284921" y="6202443"/>
            <a:ext cx="4859079" cy="523220"/>
          </a:xfrm>
          <a:prstGeom prst="rect">
            <a:avLst/>
          </a:prstGeom>
          <a:noFill/>
        </p:spPr>
        <p:txBody>
          <a:bodyPr wrap="square" rtlCol="0">
            <a:spAutoFit/>
          </a:bodyPr>
          <a:lstStyle/>
          <a:p>
            <a:r>
              <a:rPr lang="en-US" sz="1400" dirty="0">
                <a:effectLst/>
                <a:latin typeface="+mn-lt"/>
              </a:rPr>
              <a:t>See </a:t>
            </a:r>
            <a:r>
              <a:rPr lang="en-US" sz="1400" dirty="0">
                <a:effectLst/>
                <a:latin typeface="+mn-lt"/>
                <a:hlinkClick r:id="rId3">
                  <a:extLst>
                    <a:ext uri="{A12FA001-AC4F-418D-AE19-62706E023703}">
                      <ahyp:hlinkClr xmlns:ahyp="http://schemas.microsoft.com/office/drawing/2018/hyperlinkcolor" val="tx"/>
                    </a:ext>
                  </a:extLst>
                </a:hlinkClick>
              </a:rPr>
              <a:t>Section 8.4.1.5.1 </a:t>
            </a:r>
            <a:r>
              <a:rPr lang="en-US" sz="1400" dirty="0">
                <a:effectLst/>
                <a:latin typeface="+mn-lt"/>
              </a:rPr>
              <a:t>of the NIH Grants Policy Statement and </a:t>
            </a:r>
            <a:r>
              <a:rPr lang="en-US" sz="1400" dirty="0">
                <a:effectLst/>
                <a:latin typeface="+mn-lt"/>
                <a:hlinkClick r:id="rId4">
                  <a:extLst>
                    <a:ext uri="{A12FA001-AC4F-418D-AE19-62706E023703}">
                      <ahyp:hlinkClr xmlns:ahyp="http://schemas.microsoft.com/office/drawing/2018/hyperlinkcolor" val="tx"/>
                    </a:ext>
                  </a:extLst>
                </a:hlinkClick>
              </a:rPr>
              <a:t>Payment Management System</a:t>
            </a:r>
            <a:endParaRPr lang="en-US" sz="1400" dirty="0">
              <a:effectLst/>
              <a:latin typeface="+mn-lt"/>
            </a:endParaRPr>
          </a:p>
        </p:txBody>
      </p:sp>
      <p:graphicFrame>
        <p:nvGraphicFramePr>
          <p:cNvPr id="6" name="Table 5">
            <a:extLst>
              <a:ext uri="{FF2B5EF4-FFF2-40B4-BE49-F238E27FC236}">
                <a16:creationId xmlns:a16="http://schemas.microsoft.com/office/drawing/2014/main" id="{9F632DB3-616F-454B-BDE3-3E45BD093C26}"/>
              </a:ext>
            </a:extLst>
          </p:cNvPr>
          <p:cNvGraphicFramePr>
            <a:graphicFrameLocks noGrp="1"/>
          </p:cNvGraphicFramePr>
          <p:nvPr>
            <p:extLst>
              <p:ext uri="{D42A27DB-BD31-4B8C-83A1-F6EECF244321}">
                <p14:modId xmlns:p14="http://schemas.microsoft.com/office/powerpoint/2010/main" val="793721144"/>
              </p:ext>
            </p:extLst>
          </p:nvPr>
        </p:nvGraphicFramePr>
        <p:xfrm>
          <a:off x="838199" y="4267200"/>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969255189"/>
                    </a:ext>
                  </a:extLst>
                </a:gridCol>
                <a:gridCol w="2032000">
                  <a:extLst>
                    <a:ext uri="{9D8B030D-6E8A-4147-A177-3AD203B41FA5}">
                      <a16:colId xmlns:a16="http://schemas.microsoft.com/office/drawing/2014/main" val="3233583664"/>
                    </a:ext>
                  </a:extLst>
                </a:gridCol>
                <a:gridCol w="2032000">
                  <a:extLst>
                    <a:ext uri="{9D8B030D-6E8A-4147-A177-3AD203B41FA5}">
                      <a16:colId xmlns:a16="http://schemas.microsoft.com/office/drawing/2014/main" val="3430669607"/>
                    </a:ext>
                  </a:extLst>
                </a:gridCol>
              </a:tblGrid>
              <a:tr h="370840">
                <a:tc>
                  <a:txBody>
                    <a:bodyPr/>
                    <a:lstStyle/>
                    <a:p>
                      <a:r>
                        <a:rPr lang="en-US" dirty="0"/>
                        <a:t>Quarter Begins</a:t>
                      </a:r>
                    </a:p>
                  </a:txBody>
                  <a:tcPr/>
                </a:tc>
                <a:tc>
                  <a:txBody>
                    <a:bodyPr/>
                    <a:lstStyle/>
                    <a:p>
                      <a:r>
                        <a:rPr lang="en-US" dirty="0"/>
                        <a:t>Quarter Ends</a:t>
                      </a:r>
                    </a:p>
                  </a:txBody>
                  <a:tcPr/>
                </a:tc>
                <a:tc>
                  <a:txBody>
                    <a:bodyPr/>
                    <a:lstStyle/>
                    <a:p>
                      <a:r>
                        <a:rPr lang="en-US" dirty="0"/>
                        <a:t>CTR Due</a:t>
                      </a:r>
                    </a:p>
                  </a:txBody>
                  <a:tcPr/>
                </a:tc>
                <a:extLst>
                  <a:ext uri="{0D108BD9-81ED-4DB2-BD59-A6C34878D82A}">
                    <a16:rowId xmlns:a16="http://schemas.microsoft.com/office/drawing/2014/main" val="1145925368"/>
                  </a:ext>
                </a:extLst>
              </a:tr>
              <a:tr h="370840">
                <a:tc>
                  <a:txBody>
                    <a:bodyPr/>
                    <a:lstStyle/>
                    <a:p>
                      <a:r>
                        <a:rPr lang="en-US" dirty="0"/>
                        <a:t>October 1</a:t>
                      </a:r>
                    </a:p>
                  </a:txBody>
                  <a:tcPr/>
                </a:tc>
                <a:tc>
                  <a:txBody>
                    <a:bodyPr/>
                    <a:lstStyle/>
                    <a:p>
                      <a:r>
                        <a:rPr lang="en-US" dirty="0"/>
                        <a:t>December 31</a:t>
                      </a:r>
                    </a:p>
                  </a:txBody>
                  <a:tcPr/>
                </a:tc>
                <a:tc>
                  <a:txBody>
                    <a:bodyPr/>
                    <a:lstStyle/>
                    <a:p>
                      <a:r>
                        <a:rPr lang="en-US" dirty="0"/>
                        <a:t>January 30</a:t>
                      </a:r>
                    </a:p>
                  </a:txBody>
                  <a:tcPr/>
                </a:tc>
                <a:extLst>
                  <a:ext uri="{0D108BD9-81ED-4DB2-BD59-A6C34878D82A}">
                    <a16:rowId xmlns:a16="http://schemas.microsoft.com/office/drawing/2014/main" val="1624455000"/>
                  </a:ext>
                </a:extLst>
              </a:tr>
              <a:tr h="370840">
                <a:tc>
                  <a:txBody>
                    <a:bodyPr/>
                    <a:lstStyle/>
                    <a:p>
                      <a:r>
                        <a:rPr lang="en-US" dirty="0"/>
                        <a:t>January 1</a:t>
                      </a:r>
                    </a:p>
                  </a:txBody>
                  <a:tcPr/>
                </a:tc>
                <a:tc>
                  <a:txBody>
                    <a:bodyPr/>
                    <a:lstStyle/>
                    <a:p>
                      <a:r>
                        <a:rPr lang="en-US" dirty="0"/>
                        <a:t>March 31</a:t>
                      </a:r>
                    </a:p>
                  </a:txBody>
                  <a:tcPr/>
                </a:tc>
                <a:tc>
                  <a:txBody>
                    <a:bodyPr/>
                    <a:lstStyle/>
                    <a:p>
                      <a:r>
                        <a:rPr lang="en-US" dirty="0"/>
                        <a:t>April 30</a:t>
                      </a:r>
                    </a:p>
                  </a:txBody>
                  <a:tcPr/>
                </a:tc>
                <a:extLst>
                  <a:ext uri="{0D108BD9-81ED-4DB2-BD59-A6C34878D82A}">
                    <a16:rowId xmlns:a16="http://schemas.microsoft.com/office/drawing/2014/main" val="2638109511"/>
                  </a:ext>
                </a:extLst>
              </a:tr>
              <a:tr h="370840">
                <a:tc>
                  <a:txBody>
                    <a:bodyPr/>
                    <a:lstStyle/>
                    <a:p>
                      <a:r>
                        <a:rPr lang="en-US" dirty="0"/>
                        <a:t>April 1</a:t>
                      </a:r>
                    </a:p>
                  </a:txBody>
                  <a:tcPr/>
                </a:tc>
                <a:tc>
                  <a:txBody>
                    <a:bodyPr/>
                    <a:lstStyle/>
                    <a:p>
                      <a:r>
                        <a:rPr lang="en-US" dirty="0"/>
                        <a:t>June 30</a:t>
                      </a:r>
                    </a:p>
                  </a:txBody>
                  <a:tcPr/>
                </a:tc>
                <a:tc>
                  <a:txBody>
                    <a:bodyPr/>
                    <a:lstStyle/>
                    <a:p>
                      <a:r>
                        <a:rPr lang="en-US" dirty="0"/>
                        <a:t>July 30</a:t>
                      </a:r>
                    </a:p>
                  </a:txBody>
                  <a:tcPr/>
                </a:tc>
                <a:extLst>
                  <a:ext uri="{0D108BD9-81ED-4DB2-BD59-A6C34878D82A}">
                    <a16:rowId xmlns:a16="http://schemas.microsoft.com/office/drawing/2014/main" val="1542130586"/>
                  </a:ext>
                </a:extLst>
              </a:tr>
              <a:tr h="370840">
                <a:tc>
                  <a:txBody>
                    <a:bodyPr/>
                    <a:lstStyle/>
                    <a:p>
                      <a:r>
                        <a:rPr lang="en-US" dirty="0"/>
                        <a:t>July 1</a:t>
                      </a:r>
                    </a:p>
                  </a:txBody>
                  <a:tcPr/>
                </a:tc>
                <a:tc>
                  <a:txBody>
                    <a:bodyPr/>
                    <a:lstStyle/>
                    <a:p>
                      <a:r>
                        <a:rPr lang="en-US" dirty="0"/>
                        <a:t>September 30</a:t>
                      </a:r>
                    </a:p>
                  </a:txBody>
                  <a:tcPr/>
                </a:tc>
                <a:tc>
                  <a:txBody>
                    <a:bodyPr/>
                    <a:lstStyle/>
                    <a:p>
                      <a:r>
                        <a:rPr lang="en-US" dirty="0"/>
                        <a:t>October 30</a:t>
                      </a:r>
                    </a:p>
                  </a:txBody>
                  <a:tcPr/>
                </a:tc>
                <a:extLst>
                  <a:ext uri="{0D108BD9-81ED-4DB2-BD59-A6C34878D82A}">
                    <a16:rowId xmlns:a16="http://schemas.microsoft.com/office/drawing/2014/main" val="260486879"/>
                  </a:ext>
                </a:extLst>
              </a:tr>
            </a:tbl>
          </a:graphicData>
        </a:graphic>
      </p:graphicFrame>
      <p:sp>
        <p:nvSpPr>
          <p:cNvPr id="5" name="Title 4">
            <a:extLst>
              <a:ext uri="{FF2B5EF4-FFF2-40B4-BE49-F238E27FC236}">
                <a16:creationId xmlns:a16="http://schemas.microsoft.com/office/drawing/2014/main" id="{04BAB8BA-04B0-4BDC-9F91-4760886FEFB8}"/>
              </a:ext>
            </a:extLst>
          </p:cNvPr>
          <p:cNvSpPr>
            <a:spLocks noGrp="1"/>
          </p:cNvSpPr>
          <p:nvPr>
            <p:ph type="title"/>
          </p:nvPr>
        </p:nvSpPr>
        <p:spPr>
          <a:xfrm>
            <a:off x="586486" y="279400"/>
            <a:ext cx="6347714" cy="1320800"/>
          </a:xfrm>
        </p:spPr>
        <p:txBody>
          <a:bodyPr>
            <a:normAutofit/>
          </a:bodyPr>
          <a:lstStyle/>
          <a:p>
            <a:r>
              <a:rPr lang="en-US" kern="1200" dirty="0">
                <a:solidFill>
                  <a:srgbClr val="00B0F0"/>
                </a:solidFill>
                <a:latin typeface="+mn-lt"/>
                <a:ea typeface="+mn-ea"/>
                <a:cs typeface="+mn-cs"/>
              </a:rPr>
              <a:t>Federal Cash Transaction Reporting (via PMS)</a:t>
            </a:r>
            <a:endParaRPr lang="en-US" dirty="0">
              <a:solidFill>
                <a:srgbClr val="00B0F0"/>
              </a:solidFill>
              <a:latin typeface="+mn-lt"/>
            </a:endParaRPr>
          </a:p>
        </p:txBody>
      </p:sp>
      <p:sp>
        <p:nvSpPr>
          <p:cNvPr id="9" name="Line 5">
            <a:extLst>
              <a:ext uri="{FF2B5EF4-FFF2-40B4-BE49-F238E27FC236}">
                <a16:creationId xmlns:a16="http://schemas.microsoft.com/office/drawing/2014/main" id="{1B41AD24-5106-4E03-A8DD-DDB08F2FC35B}"/>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0953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1A53470-1B9C-47AB-9558-9A4C199C37E9}"/>
              </a:ext>
            </a:extLst>
          </p:cNvPr>
          <p:cNvSpPr>
            <a:spLocks noGrp="1" noChangeArrowheads="1"/>
          </p:cNvSpPr>
          <p:nvPr>
            <p:ph type="title"/>
          </p:nvPr>
        </p:nvSpPr>
        <p:spPr>
          <a:xfrm>
            <a:off x="609600" y="381000"/>
            <a:ext cx="6172199" cy="914396"/>
          </a:xfrm>
        </p:spPr>
        <p:txBody>
          <a:bodyPr/>
          <a:lstStyle/>
          <a:p>
            <a:pPr eaLnBrk="1" hangingPunct="1"/>
            <a:r>
              <a:rPr lang="en-US" altLang="en-US" dirty="0"/>
              <a:t>Topics of Discussion </a:t>
            </a:r>
            <a:r>
              <a:rPr lang="en-US" altLang="en-US" sz="4000" i="1" dirty="0"/>
              <a:t>(</a:t>
            </a:r>
            <a:r>
              <a:rPr lang="en-US" altLang="en-US" sz="4000" i="1" dirty="0" err="1"/>
              <a:t>cont</a:t>
            </a:r>
            <a:r>
              <a:rPr lang="en-US" altLang="en-US" sz="4000" i="1" dirty="0"/>
              <a:t>’)</a:t>
            </a:r>
          </a:p>
        </p:txBody>
      </p:sp>
      <p:sp>
        <p:nvSpPr>
          <p:cNvPr id="5123" name="Rectangle 3">
            <a:extLst>
              <a:ext uri="{FF2B5EF4-FFF2-40B4-BE49-F238E27FC236}">
                <a16:creationId xmlns:a16="http://schemas.microsoft.com/office/drawing/2014/main" id="{E2F25A8F-E8F8-4ADC-8F83-A32819F24AB3}"/>
              </a:ext>
            </a:extLst>
          </p:cNvPr>
          <p:cNvSpPr>
            <a:spLocks noGrp="1" noChangeArrowheads="1"/>
          </p:cNvSpPr>
          <p:nvPr>
            <p:ph idx="1"/>
          </p:nvPr>
        </p:nvSpPr>
        <p:spPr>
          <a:xfrm>
            <a:off x="457200" y="1905000"/>
            <a:ext cx="7620000" cy="3454700"/>
          </a:xfrm>
        </p:spPr>
        <p:txBody>
          <a:bodyPr>
            <a:normAutofit lnSpcReduction="10000"/>
          </a:bodyPr>
          <a:lstStyle/>
          <a:p>
            <a:pPr marL="0" indent="0" eaLnBrk="1" hangingPunct="1">
              <a:buNone/>
            </a:pPr>
            <a:r>
              <a:rPr lang="en-US" altLang="en-US" sz="3200" dirty="0">
                <a:solidFill>
                  <a:schemeClr val="tx1"/>
                </a:solidFill>
              </a:rPr>
              <a:t>Reporting Requirements</a:t>
            </a:r>
          </a:p>
          <a:p>
            <a:pPr lvl="1" eaLnBrk="1" hangingPunct="1">
              <a:buFont typeface="Wingdings" panose="05000000000000000000" pitchFamily="2" charset="2"/>
              <a:buChar char="Ø"/>
            </a:pPr>
            <a:r>
              <a:rPr lang="en-US" altLang="en-US" sz="2400" dirty="0">
                <a:solidFill>
                  <a:schemeClr val="tx1"/>
                </a:solidFill>
              </a:rPr>
              <a:t>Inventions</a:t>
            </a:r>
          </a:p>
          <a:p>
            <a:pPr lvl="1" eaLnBrk="1" hangingPunct="1">
              <a:buFont typeface="Wingdings" panose="05000000000000000000" pitchFamily="2" charset="2"/>
              <a:buChar char="Ø"/>
            </a:pPr>
            <a:r>
              <a:rPr lang="en-US" altLang="en-US" sz="2400" dirty="0">
                <a:solidFill>
                  <a:schemeClr val="tx1"/>
                </a:solidFill>
              </a:rPr>
              <a:t>Federal Financial Report [FFR]</a:t>
            </a:r>
          </a:p>
          <a:p>
            <a:pPr lvl="1" eaLnBrk="1" hangingPunct="1">
              <a:buFont typeface="Wingdings" panose="05000000000000000000" pitchFamily="2" charset="2"/>
              <a:buChar char="Ø"/>
            </a:pPr>
            <a:r>
              <a:rPr lang="en-US" altLang="en-US" sz="2400" dirty="0">
                <a:solidFill>
                  <a:schemeClr val="tx1"/>
                </a:solidFill>
              </a:rPr>
              <a:t>FCOI</a:t>
            </a:r>
          </a:p>
          <a:p>
            <a:pPr lvl="1" eaLnBrk="1" hangingPunct="1">
              <a:buFont typeface="Wingdings" panose="05000000000000000000" pitchFamily="2" charset="2"/>
              <a:buChar char="Ø"/>
            </a:pPr>
            <a:r>
              <a:rPr lang="en-US" altLang="en-US" sz="2400" dirty="0">
                <a:solidFill>
                  <a:schemeClr val="tx1"/>
                </a:solidFill>
              </a:rPr>
              <a:t>Audit</a:t>
            </a:r>
          </a:p>
          <a:p>
            <a:pPr lvl="1" eaLnBrk="1" hangingPunct="1">
              <a:buFont typeface="Wingdings" panose="05000000000000000000" pitchFamily="2" charset="2"/>
              <a:buChar char="Ø"/>
            </a:pPr>
            <a:r>
              <a:rPr lang="en-US" altLang="en-US" sz="2400" dirty="0">
                <a:solidFill>
                  <a:schemeClr val="tx1"/>
                </a:solidFill>
              </a:rPr>
              <a:t>Research Performance Progress Report [RPPR]</a:t>
            </a:r>
          </a:p>
          <a:p>
            <a:pPr marL="0" indent="0" eaLnBrk="1" hangingPunct="1">
              <a:buNone/>
            </a:pPr>
            <a:r>
              <a:rPr lang="en-US" altLang="en-US" sz="3200" dirty="0">
                <a:solidFill>
                  <a:schemeClr val="tx1"/>
                </a:solidFill>
              </a:rPr>
              <a:t>Close Out</a:t>
            </a:r>
          </a:p>
        </p:txBody>
      </p:sp>
      <p:sp>
        <p:nvSpPr>
          <p:cNvPr id="5" name="Line 5">
            <a:extLst>
              <a:ext uri="{FF2B5EF4-FFF2-40B4-BE49-F238E27FC236}">
                <a16:creationId xmlns:a16="http://schemas.microsoft.com/office/drawing/2014/main" id="{1077B009-A247-4D4E-9444-AA90AEE01CE8}"/>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0E968B-748F-42C6-9371-C307A207AA2E}"/>
              </a:ext>
            </a:extLst>
          </p:cNvPr>
          <p:cNvSpPr>
            <a:spLocks noGrp="1"/>
          </p:cNvSpPr>
          <p:nvPr>
            <p:ph idx="1"/>
          </p:nvPr>
        </p:nvSpPr>
        <p:spPr>
          <a:xfrm>
            <a:off x="182880" y="1299865"/>
            <a:ext cx="7360920" cy="5177135"/>
          </a:xfrm>
        </p:spPr>
        <p:txBody>
          <a:bodyPr>
            <a:normAutofit fontScale="25000" lnSpcReduction="20000"/>
          </a:bodyPr>
          <a:lstStyle/>
          <a:p>
            <a:pPr marL="0" indent="0">
              <a:buNone/>
            </a:pPr>
            <a:r>
              <a:rPr lang="en-US" sz="7000" i="1" dirty="0">
                <a:hlinkClick r:id="rId3"/>
              </a:rPr>
              <a:t>Section 4.1.10 </a:t>
            </a:r>
            <a:r>
              <a:rPr lang="en-US" sz="7000" dirty="0">
                <a:solidFill>
                  <a:schemeClr val="tx1"/>
                </a:solidFill>
              </a:rPr>
              <a:t>NIH Grants Policy Statement</a:t>
            </a:r>
          </a:p>
          <a:p>
            <a:pPr marL="0" indent="0">
              <a:buNone/>
            </a:pPr>
            <a:endParaRPr lang="en-US" dirty="0">
              <a:solidFill>
                <a:schemeClr val="tx1"/>
              </a:solidFill>
            </a:endParaRPr>
          </a:p>
          <a:p>
            <a:pPr marL="0" indent="0" algn="just">
              <a:buNone/>
            </a:pPr>
            <a:r>
              <a:rPr lang="en-US" sz="6400" dirty="0">
                <a:solidFill>
                  <a:schemeClr val="tx1"/>
                </a:solidFill>
              </a:rPr>
              <a:t>NIH requires recipients and investigators (except I SBIR/STTR applicants and recipients) to comply with the requirements of 42 CFR 50, Subpart F, “Responsibility of Applicants for Promoting Objectivity in Research for which PHS Funding is Sought.”  The requirements under the 2011 revised regulation </a:t>
            </a:r>
            <a:r>
              <a:rPr lang="en-US" sz="6400" dirty="0"/>
              <a:t>(</a:t>
            </a:r>
            <a:r>
              <a:rPr lang="en-US" sz="6400" i="1" dirty="0">
                <a:hlinkClick r:id="rId4"/>
              </a:rPr>
              <a:t>Published on August 25, 2011 in the Federal Register</a:t>
            </a:r>
            <a:r>
              <a:rPr lang="en-US" sz="6400" dirty="0">
                <a:solidFill>
                  <a:schemeClr val="tx1"/>
                </a:solidFill>
              </a:rPr>
              <a:t>) promote objectivity in research by establishing standards that provide a reasonable expectation that the design, conduct, or reporting of research funded under PHS grants or cooperative agreements will be </a:t>
            </a:r>
            <a:r>
              <a:rPr lang="en-US" sz="6400" dirty="0">
                <a:solidFill>
                  <a:srgbClr val="FF0000"/>
                </a:solidFill>
              </a:rPr>
              <a:t>free from bias by any conflicting financial interest of an Investigator</a:t>
            </a:r>
            <a:r>
              <a:rPr lang="en-US" sz="6400" dirty="0"/>
              <a:t>, </a:t>
            </a:r>
            <a:r>
              <a:rPr lang="en-US" sz="6400" dirty="0">
                <a:solidFill>
                  <a:schemeClr val="tx1"/>
                </a:solidFill>
              </a:rPr>
              <a:t>regardless of title or position.  The signature of the AOR certifies that:</a:t>
            </a:r>
          </a:p>
          <a:p>
            <a:pPr marL="514350" indent="-514350">
              <a:buAutoNum type="arabicPeriod"/>
            </a:pPr>
            <a:endParaRPr lang="en-US" sz="2900" dirty="0">
              <a:solidFill>
                <a:schemeClr val="tx1"/>
              </a:solidFill>
            </a:endParaRPr>
          </a:p>
          <a:p>
            <a:pPr marL="231775" indent="-231775">
              <a:buAutoNum type="arabicPeriod"/>
            </a:pPr>
            <a:r>
              <a:rPr lang="en-US" sz="5500" dirty="0">
                <a:solidFill>
                  <a:schemeClr val="tx1"/>
                </a:solidFill>
              </a:rPr>
              <a:t>There is in effect at the Institution an up-to-date, written and enforced administrative process to identify and manage FCOIs</a:t>
            </a:r>
          </a:p>
          <a:p>
            <a:pPr marL="231775" indent="-231775">
              <a:buAutoNum type="arabicPeriod"/>
            </a:pPr>
            <a:r>
              <a:rPr lang="en-US" sz="5500" dirty="0">
                <a:solidFill>
                  <a:schemeClr val="tx1"/>
                </a:solidFill>
              </a:rPr>
              <a:t>The Institution shall promote and enforce Investigator compliance with the regulation’s requirements including those pertaining to disclosure of financial interests</a:t>
            </a:r>
          </a:p>
          <a:p>
            <a:pPr marL="231775" indent="-231775">
              <a:buAutoNum type="arabicPeriod"/>
            </a:pPr>
            <a:r>
              <a:rPr lang="en-US" sz="5500" dirty="0">
                <a:solidFill>
                  <a:schemeClr val="tx1"/>
                </a:solidFill>
              </a:rPr>
              <a:t>The Institution shall identify and manage FCOIs and provide initial and ongoing FCOI reports to the NIH</a:t>
            </a:r>
          </a:p>
          <a:p>
            <a:pPr marL="231775" indent="-231775">
              <a:buAutoNum type="arabicPeriod"/>
            </a:pPr>
            <a:r>
              <a:rPr lang="en-US" sz="5500" dirty="0">
                <a:solidFill>
                  <a:schemeClr val="tx1"/>
                </a:solidFill>
              </a:rPr>
              <a:t>When requested, the Institution will promptly make information available to the NIH/HHS relating to any Investigator disclosure of financial interests</a:t>
            </a:r>
          </a:p>
          <a:p>
            <a:pPr marL="231775" indent="-231775">
              <a:buAutoNum type="arabicPeriod"/>
            </a:pPr>
            <a:r>
              <a:rPr lang="en-US" sz="5500" dirty="0">
                <a:solidFill>
                  <a:schemeClr val="tx1"/>
                </a:solidFill>
              </a:rPr>
              <a:t>The Institution shall fully comply with the requirements of the regulation</a:t>
            </a:r>
          </a:p>
        </p:txBody>
      </p:sp>
      <p:sp>
        <p:nvSpPr>
          <p:cNvPr id="5" name="Title 1">
            <a:extLst>
              <a:ext uri="{FF2B5EF4-FFF2-40B4-BE49-F238E27FC236}">
                <a16:creationId xmlns:a16="http://schemas.microsoft.com/office/drawing/2014/main" id="{E82F4EDF-99CC-472E-821A-CB35940F5DE2}"/>
              </a:ext>
            </a:extLst>
          </p:cNvPr>
          <p:cNvSpPr>
            <a:spLocks noGrp="1"/>
          </p:cNvSpPr>
          <p:nvPr>
            <p:ph type="title"/>
          </p:nvPr>
        </p:nvSpPr>
        <p:spPr>
          <a:xfrm>
            <a:off x="563881" y="0"/>
            <a:ext cx="6294119" cy="711826"/>
          </a:xfrm>
        </p:spPr>
        <p:txBody>
          <a:bodyPr>
            <a:noAutofit/>
          </a:bodyPr>
          <a:lstStyle/>
          <a:p>
            <a:r>
              <a:rPr lang="en-US" dirty="0"/>
              <a:t>Financial Conflict of Interest (FCOI)</a:t>
            </a:r>
          </a:p>
        </p:txBody>
      </p:sp>
      <p:sp>
        <p:nvSpPr>
          <p:cNvPr id="2" name="TextBox 1">
            <a:extLst>
              <a:ext uri="{FF2B5EF4-FFF2-40B4-BE49-F238E27FC236}">
                <a16:creationId xmlns:a16="http://schemas.microsoft.com/office/drawing/2014/main" id="{DB1AE355-4EFB-4680-8917-F812FA51D3AD}"/>
              </a:ext>
            </a:extLst>
          </p:cNvPr>
          <p:cNvSpPr txBox="1"/>
          <p:nvPr/>
        </p:nvSpPr>
        <p:spPr>
          <a:xfrm>
            <a:off x="3810000" y="6320135"/>
            <a:ext cx="5151120" cy="523220"/>
          </a:xfrm>
          <a:prstGeom prst="rect">
            <a:avLst/>
          </a:prstGeom>
          <a:noFill/>
        </p:spPr>
        <p:txBody>
          <a:bodyPr wrap="square" rtlCol="0">
            <a:spAutoFit/>
          </a:bodyPr>
          <a:lstStyle/>
          <a:p>
            <a:r>
              <a:rPr lang="en-US" sz="1400" dirty="0">
                <a:effectLst/>
                <a:latin typeface="+mn-lt"/>
              </a:rPr>
              <a:t>See </a:t>
            </a:r>
            <a:r>
              <a:rPr lang="en-US" altLang="en-US" sz="1400" dirty="0">
                <a:effectLst/>
                <a:latin typeface="+mn-lt"/>
                <a:cs typeface="Arial" charset="0"/>
                <a:hlinkClick r:id="rId5">
                  <a:extLst>
                    <a:ext uri="{A12FA001-AC4F-418D-AE19-62706E023703}">
                      <ahyp:hlinkClr xmlns:ahyp="http://schemas.microsoft.com/office/drawing/2018/hyperlinkcolor" val="tx"/>
                    </a:ext>
                  </a:extLst>
                </a:hlinkClick>
              </a:rPr>
              <a:t>http://grants.nih.gov/grants/policy/coi/index.htm</a:t>
            </a:r>
            <a:r>
              <a:rPr lang="en-US" altLang="en-US" sz="1400" dirty="0">
                <a:effectLst/>
                <a:latin typeface="+mn-lt"/>
                <a:cs typeface="Arial" charset="0"/>
              </a:rPr>
              <a:t> and </a:t>
            </a:r>
            <a:r>
              <a:rPr lang="en-US" altLang="en-US" sz="1400" dirty="0">
                <a:effectLst/>
                <a:latin typeface="+mn-lt"/>
                <a:cs typeface="Arial" charset="0"/>
                <a:hlinkClick r:id="rId6">
                  <a:extLst>
                    <a:ext uri="{A12FA001-AC4F-418D-AE19-62706E023703}">
                      <ahyp:hlinkClr xmlns:ahyp="http://schemas.microsoft.com/office/drawing/2018/hyperlinkcolor" val="tx"/>
                    </a:ext>
                  </a:extLst>
                </a:hlinkClick>
              </a:rPr>
              <a:t>FCOICompliance@mail.nih.gov</a:t>
            </a:r>
            <a:endParaRPr lang="en-US" altLang="en-US" sz="1400" dirty="0">
              <a:effectLst/>
              <a:latin typeface="+mn-lt"/>
              <a:cs typeface="Arial" charset="0"/>
            </a:endParaRPr>
          </a:p>
        </p:txBody>
      </p:sp>
      <p:sp>
        <p:nvSpPr>
          <p:cNvPr id="8" name="Line 5">
            <a:extLst>
              <a:ext uri="{FF2B5EF4-FFF2-40B4-BE49-F238E27FC236}">
                <a16:creationId xmlns:a16="http://schemas.microsoft.com/office/drawing/2014/main" id="{C58BE4AD-FBE4-4DF6-89E5-87547255E217}"/>
              </a:ext>
              <a:ext uri="{C183D7F6-B498-43B3-948B-1728B52AA6E4}">
                <adec:decorative xmlns:adec="http://schemas.microsoft.com/office/drawing/2017/decorative" val="1"/>
              </a:ext>
            </a:extLst>
          </p:cNvPr>
          <p:cNvSpPr>
            <a:spLocks noChangeShapeType="1"/>
          </p:cNvSpPr>
          <p:nvPr/>
        </p:nvSpPr>
        <p:spPr bwMode="auto">
          <a:xfrm>
            <a:off x="609600" y="1219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59577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1143000"/>
            <a:ext cx="5854391" cy="584775"/>
          </a:xfrm>
          <a:prstGeom prst="rect">
            <a:avLst/>
          </a:prstGeom>
          <a:noFill/>
        </p:spPr>
        <p:txBody>
          <a:bodyPr wrap="square" rtlCol="0">
            <a:spAutoFit/>
          </a:bodyPr>
          <a:lstStyle/>
          <a:p>
            <a:pPr algn="ctr"/>
            <a:r>
              <a:rPr lang="en-US" sz="2800" dirty="0">
                <a:effectLst/>
                <a:latin typeface="+mn-lt"/>
              </a:rPr>
              <a:t>$750K or more in Federal awards</a:t>
            </a:r>
            <a:r>
              <a:rPr lang="en-US" sz="3200" dirty="0">
                <a:effectLst/>
                <a:latin typeface="+mn-lt"/>
              </a:rPr>
              <a:t> </a:t>
            </a:r>
          </a:p>
        </p:txBody>
      </p:sp>
      <p:sp>
        <p:nvSpPr>
          <p:cNvPr id="4" name="TextBox 3"/>
          <p:cNvSpPr txBox="1"/>
          <p:nvPr/>
        </p:nvSpPr>
        <p:spPr>
          <a:xfrm>
            <a:off x="178421" y="1761893"/>
            <a:ext cx="4052076" cy="3359831"/>
          </a:xfrm>
          <a:prstGeom prst="rect">
            <a:avLst/>
          </a:prstGeom>
          <a:noFill/>
        </p:spPr>
        <p:txBody>
          <a:bodyPr wrap="square" rtlCol="0">
            <a:spAutoFit/>
          </a:bodyPr>
          <a:lstStyle/>
          <a:p>
            <a:pPr algn="ctr"/>
            <a:r>
              <a:rPr lang="en-US" sz="2400" dirty="0">
                <a:effectLst/>
                <a:latin typeface="+mn-lt"/>
              </a:rPr>
              <a:t>State and local governments and non-profit organizations</a:t>
            </a:r>
          </a:p>
          <a:p>
            <a:pPr marL="342900" indent="-342900">
              <a:buFont typeface="Arial" panose="020B0604020202020204" pitchFamily="34" charset="0"/>
              <a:buChar char="•"/>
            </a:pPr>
            <a:endParaRPr lang="en-US" sz="2400" dirty="0">
              <a:effectLst/>
              <a:latin typeface="+mn-lt"/>
            </a:endParaRPr>
          </a:p>
          <a:p>
            <a:pPr marL="342900" indent="-342900">
              <a:lnSpc>
                <a:spcPct val="150000"/>
              </a:lnSpc>
              <a:buClr>
                <a:schemeClr val="accent1"/>
              </a:buClr>
              <a:buFont typeface="Wingdings" panose="05000000000000000000" pitchFamily="2" charset="2"/>
              <a:buChar char="Ø"/>
            </a:pPr>
            <a:r>
              <a:rPr lang="en-US" sz="2000" dirty="0">
                <a:effectLst/>
                <a:latin typeface="+mn-lt"/>
              </a:rPr>
              <a:t>45 CFR Part 75, Subpart F</a:t>
            </a:r>
          </a:p>
          <a:p>
            <a:pPr marL="342900" indent="-342900">
              <a:lnSpc>
                <a:spcPct val="150000"/>
              </a:lnSpc>
              <a:buClr>
                <a:schemeClr val="accent1"/>
              </a:buClr>
              <a:buFont typeface="Wingdings" panose="05000000000000000000" pitchFamily="2" charset="2"/>
              <a:buChar char="Ø"/>
            </a:pPr>
            <a:r>
              <a:rPr lang="en-US" sz="2000" dirty="0">
                <a:effectLst/>
                <a:latin typeface="+mn-lt"/>
              </a:rPr>
              <a:t>Single Audit reporting package submitted on-line</a:t>
            </a:r>
          </a:p>
          <a:p>
            <a:pPr marL="342900" indent="-342900">
              <a:lnSpc>
                <a:spcPct val="150000"/>
              </a:lnSpc>
              <a:buClr>
                <a:schemeClr val="accent1"/>
              </a:buClr>
              <a:buFont typeface="Wingdings" panose="05000000000000000000" pitchFamily="2" charset="2"/>
              <a:buChar char="Ø"/>
            </a:pPr>
            <a:r>
              <a:rPr lang="en-US" sz="2000" dirty="0">
                <a:effectLst/>
                <a:latin typeface="+mn-lt"/>
              </a:rPr>
              <a:t>Federal Audit Clearinghouse</a:t>
            </a:r>
          </a:p>
        </p:txBody>
      </p:sp>
      <p:cxnSp>
        <p:nvCxnSpPr>
          <p:cNvPr id="6" name="Straight Connector 5">
            <a:extLst>
              <a:ext uri="{C183D7F6-B498-43B3-948B-1728B52AA6E4}">
                <adec:decorative xmlns:adec="http://schemas.microsoft.com/office/drawing/2017/decorative" val="1"/>
              </a:ext>
            </a:extLst>
          </p:cNvPr>
          <p:cNvCxnSpPr/>
          <p:nvPr/>
        </p:nvCxnSpPr>
        <p:spPr>
          <a:xfrm>
            <a:off x="234175" y="3048000"/>
            <a:ext cx="3880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Rectangle 6">
            <a:extLst>
              <a:ext uri="{C183D7F6-B498-43B3-948B-1728B52AA6E4}">
                <adec:decorative xmlns:adec="http://schemas.microsoft.com/office/drawing/2017/decorative" val="1"/>
              </a:ext>
            </a:extLst>
          </p:cNvPr>
          <p:cNvSpPr/>
          <p:nvPr/>
        </p:nvSpPr>
        <p:spPr>
          <a:xfrm>
            <a:off x="115697" y="1710381"/>
            <a:ext cx="4114800" cy="4545453"/>
          </a:xfrm>
          <a:prstGeom prst="rect">
            <a:avLst/>
          </a:prstGeom>
          <a:noFill/>
          <a:ln w="1905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C183D7F6-B498-43B3-948B-1728B52AA6E4}">
                <adec:decorative xmlns:adec="http://schemas.microsoft.com/office/drawing/2017/decorative" val="1"/>
              </a:ext>
            </a:extLst>
          </p:cNvPr>
          <p:cNvSpPr/>
          <p:nvPr/>
        </p:nvSpPr>
        <p:spPr>
          <a:xfrm>
            <a:off x="4415883" y="1721533"/>
            <a:ext cx="4169907" cy="4534302"/>
          </a:xfrm>
          <a:prstGeom prst="rect">
            <a:avLst/>
          </a:prstGeom>
          <a:noFill/>
          <a:ln w="1905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516237" y="1721532"/>
            <a:ext cx="3965658" cy="4370427"/>
          </a:xfrm>
          <a:prstGeom prst="rect">
            <a:avLst/>
          </a:prstGeom>
          <a:noFill/>
        </p:spPr>
        <p:txBody>
          <a:bodyPr wrap="square" rtlCol="0">
            <a:spAutoFit/>
          </a:bodyPr>
          <a:lstStyle/>
          <a:p>
            <a:pPr algn="ctr"/>
            <a:r>
              <a:rPr lang="en-US" sz="2400" dirty="0">
                <a:effectLst/>
                <a:latin typeface="+mn-lt"/>
              </a:rPr>
              <a:t>For-profit organizations</a:t>
            </a:r>
          </a:p>
          <a:p>
            <a:pPr marL="342900" indent="-342900">
              <a:buFont typeface="Arial" panose="020B0604020202020204" pitchFamily="34" charset="0"/>
              <a:buChar char="•"/>
            </a:pPr>
            <a:endParaRPr lang="en-US" sz="2000" dirty="0">
              <a:effectLst/>
              <a:latin typeface="+mn-lt"/>
            </a:endParaRPr>
          </a:p>
          <a:p>
            <a:pPr marL="342900" indent="-342900">
              <a:buClr>
                <a:schemeClr val="accent1"/>
              </a:buClr>
              <a:buFont typeface="Wingdings" panose="05000000000000000000" pitchFamily="2" charset="2"/>
              <a:buChar char="Ø"/>
            </a:pPr>
            <a:r>
              <a:rPr lang="en-US" sz="2000" dirty="0">
                <a:effectLst/>
                <a:latin typeface="+mn-lt"/>
              </a:rPr>
              <a:t>45 CFR Part 75.501</a:t>
            </a:r>
          </a:p>
          <a:p>
            <a:pPr marL="342900" indent="-342900">
              <a:buClr>
                <a:schemeClr val="accent1"/>
              </a:buClr>
              <a:buFont typeface="Wingdings" panose="05000000000000000000" pitchFamily="2" charset="2"/>
              <a:buChar char="Ø"/>
            </a:pPr>
            <a:r>
              <a:rPr lang="en-US" sz="2000" dirty="0">
                <a:effectLst/>
                <a:latin typeface="+mn-lt"/>
              </a:rPr>
              <a:t>Applies to foreign organizations</a:t>
            </a:r>
          </a:p>
          <a:p>
            <a:pPr marL="342900" indent="-342900">
              <a:buClr>
                <a:schemeClr val="accent1"/>
              </a:buClr>
              <a:buFont typeface="Wingdings" panose="05000000000000000000" pitchFamily="2" charset="2"/>
              <a:buChar char="Ø"/>
            </a:pPr>
            <a:r>
              <a:rPr lang="en-US" sz="2000" dirty="0">
                <a:effectLst/>
                <a:latin typeface="+mn-lt"/>
              </a:rPr>
              <a:t>Two options:</a:t>
            </a:r>
          </a:p>
          <a:p>
            <a:pPr marL="800100" lvl="1" indent="-342900">
              <a:buClr>
                <a:schemeClr val="accent1"/>
              </a:buClr>
              <a:buFont typeface="Wingdings" panose="05000000000000000000" pitchFamily="2" charset="2"/>
              <a:buChar char="Ø"/>
            </a:pPr>
            <a:r>
              <a:rPr lang="en-US" sz="2000" dirty="0">
                <a:effectLst/>
                <a:latin typeface="+mn-lt"/>
              </a:rPr>
              <a:t>Government Auditing Standard (Yellow Book)</a:t>
            </a:r>
          </a:p>
          <a:p>
            <a:pPr marL="800100" lvl="1" indent="-342900">
              <a:buClr>
                <a:schemeClr val="accent1"/>
              </a:buClr>
              <a:buFont typeface="Wingdings" panose="05000000000000000000" pitchFamily="2" charset="2"/>
              <a:buChar char="Ø"/>
            </a:pPr>
            <a:r>
              <a:rPr lang="en-US" sz="2000" dirty="0">
                <a:effectLst/>
                <a:latin typeface="+mn-lt"/>
              </a:rPr>
              <a:t>Audit that meets the requirements of 45 CFR Part 75, Subpart F</a:t>
            </a:r>
          </a:p>
          <a:p>
            <a:pPr marL="342900" lvl="1" indent="-342900">
              <a:buClr>
                <a:schemeClr val="accent1"/>
              </a:buClr>
              <a:buFont typeface="Wingdings" panose="05000000000000000000" pitchFamily="2" charset="2"/>
              <a:buChar char="Ø"/>
            </a:pPr>
            <a:r>
              <a:rPr lang="en-US" sz="2000" dirty="0">
                <a:effectLst/>
                <a:latin typeface="+mn-lt"/>
              </a:rPr>
              <a:t>Submit to HHS Audit Resolution Division </a:t>
            </a:r>
          </a:p>
          <a:p>
            <a:pPr marL="0" lvl="1"/>
            <a:endParaRPr lang="en-US" sz="1400" dirty="0">
              <a:effectLst/>
              <a:latin typeface="+mn-lt"/>
            </a:endParaRPr>
          </a:p>
        </p:txBody>
      </p:sp>
      <p:sp>
        <p:nvSpPr>
          <p:cNvPr id="12" name="Title 11">
            <a:extLst>
              <a:ext uri="{FF2B5EF4-FFF2-40B4-BE49-F238E27FC236}">
                <a16:creationId xmlns:a16="http://schemas.microsoft.com/office/drawing/2014/main" id="{9B7A79BF-6FCE-4D52-BA75-47F53D64B1CE}"/>
              </a:ext>
            </a:extLst>
          </p:cNvPr>
          <p:cNvSpPr>
            <a:spLocks noGrp="1"/>
          </p:cNvSpPr>
          <p:nvPr>
            <p:ph type="title"/>
          </p:nvPr>
        </p:nvSpPr>
        <p:spPr>
          <a:xfrm>
            <a:off x="662686" y="320450"/>
            <a:ext cx="6347714" cy="1320800"/>
          </a:xfrm>
        </p:spPr>
        <p:txBody>
          <a:bodyPr>
            <a:normAutofit/>
          </a:bodyPr>
          <a:lstStyle/>
          <a:p>
            <a:r>
              <a:rPr lang="en-US" kern="1200" dirty="0">
                <a:effectLst/>
                <a:latin typeface="+mn-lt"/>
                <a:ea typeface="+mn-ea"/>
                <a:cs typeface="+mn-cs"/>
              </a:rPr>
              <a:t>Audit Reporting</a:t>
            </a:r>
            <a:endParaRPr lang="en-US" dirty="0">
              <a:latin typeface="+mn-lt"/>
            </a:endParaRPr>
          </a:p>
        </p:txBody>
      </p:sp>
      <p:sp>
        <p:nvSpPr>
          <p:cNvPr id="13" name="Line 5">
            <a:extLst>
              <a:ext uri="{FF2B5EF4-FFF2-40B4-BE49-F238E27FC236}">
                <a16:creationId xmlns:a16="http://schemas.microsoft.com/office/drawing/2014/main" id="{D5E7824C-BD6F-4ACC-8C48-FF19C0AC6275}"/>
              </a:ext>
              <a:ext uri="{C183D7F6-B498-43B3-948B-1728B52AA6E4}">
                <adec:decorative xmlns:adec="http://schemas.microsoft.com/office/drawing/2017/decorative" val="1"/>
              </a:ext>
            </a:extLst>
          </p:cNvPr>
          <p:cNvSpPr>
            <a:spLocks noChangeShapeType="1"/>
          </p:cNvSpPr>
          <p:nvPr/>
        </p:nvSpPr>
        <p:spPr bwMode="auto">
          <a:xfrm>
            <a:off x="609600" y="1066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cxnSp>
        <p:nvCxnSpPr>
          <p:cNvPr id="14" name="Straight Connector 13">
            <a:extLst>
              <a:ext uri="{FF2B5EF4-FFF2-40B4-BE49-F238E27FC236}">
                <a16:creationId xmlns:a16="http://schemas.microsoft.com/office/drawing/2014/main" id="{77B056BE-0E6B-4B9A-A916-AEF99CC7A688}"/>
              </a:ext>
              <a:ext uri="{C183D7F6-B498-43B3-948B-1728B52AA6E4}">
                <adec:decorative xmlns:adec="http://schemas.microsoft.com/office/drawing/2017/decorative" val="1"/>
              </a:ext>
            </a:extLst>
          </p:cNvPr>
          <p:cNvCxnSpPr/>
          <p:nvPr/>
        </p:nvCxnSpPr>
        <p:spPr>
          <a:xfrm>
            <a:off x="4653775" y="2209800"/>
            <a:ext cx="3880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6E9B47F0-BA23-4033-957C-F9BCDE510757}"/>
              </a:ext>
            </a:extLst>
          </p:cNvPr>
          <p:cNvSpPr txBox="1"/>
          <p:nvPr/>
        </p:nvSpPr>
        <p:spPr>
          <a:xfrm>
            <a:off x="4230497" y="6336118"/>
            <a:ext cx="4684903" cy="307777"/>
          </a:xfrm>
          <a:prstGeom prst="rect">
            <a:avLst/>
          </a:prstGeom>
          <a:noFill/>
        </p:spPr>
        <p:txBody>
          <a:bodyPr wrap="square">
            <a:spAutoFit/>
          </a:bodyPr>
          <a:lstStyle/>
          <a:p>
            <a:pPr marL="0" lvl="1"/>
            <a:r>
              <a:rPr lang="en-US" sz="1400" dirty="0">
                <a:effectLst/>
                <a:latin typeface="+mn-lt"/>
              </a:rPr>
              <a:t>See </a:t>
            </a:r>
            <a:r>
              <a:rPr lang="en-US" sz="1400" dirty="0">
                <a:effectLst/>
                <a:latin typeface="+mn-lt"/>
                <a:hlinkClick r:id="rId3">
                  <a:extLst>
                    <a:ext uri="{A12FA001-AC4F-418D-AE19-62706E023703}">
                      <ahyp:hlinkClr xmlns:ahyp="http://schemas.microsoft.com/office/drawing/2018/hyperlinkcolor" val="tx"/>
                    </a:ext>
                  </a:extLst>
                </a:hlinkClick>
              </a:rPr>
              <a:t>Section 8.4.3 </a:t>
            </a:r>
            <a:r>
              <a:rPr lang="en-US" sz="1400" dirty="0">
                <a:effectLst/>
                <a:latin typeface="+mn-lt"/>
              </a:rPr>
              <a:t>of the NIH Grants Policy Statement</a:t>
            </a:r>
          </a:p>
        </p:txBody>
      </p:sp>
    </p:spTree>
    <p:extLst>
      <p:ext uri="{BB962C8B-B14F-4D97-AF65-F5344CB8AC3E}">
        <p14:creationId xmlns:p14="http://schemas.microsoft.com/office/powerpoint/2010/main" val="37708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625A9D9-F859-4704-991B-7675677E7FC8}"/>
              </a:ext>
            </a:extLst>
          </p:cNvPr>
          <p:cNvSpPr>
            <a:spLocks noGrp="1"/>
          </p:cNvSpPr>
          <p:nvPr>
            <p:ph type="title"/>
          </p:nvPr>
        </p:nvSpPr>
        <p:spPr>
          <a:xfrm>
            <a:off x="373117" y="2362200"/>
            <a:ext cx="7239000" cy="1320800"/>
          </a:xfrm>
        </p:spPr>
        <p:txBody>
          <a:bodyPr/>
          <a:lstStyle/>
          <a:p>
            <a:pPr rtl="0" eaLnBrk="1" latinLnBrk="0" hangingPunct="1"/>
            <a:r>
              <a:rPr lang="en-US" sz="3200" kern="1200" dirty="0">
                <a:solidFill>
                  <a:schemeClr val="tx1"/>
                </a:solidFill>
                <a:effectLst/>
                <a:latin typeface="Trebuchet MS" panose="020B0603020202020204" pitchFamily="34" charset="0"/>
                <a:ea typeface="+mn-ea"/>
                <a:cs typeface="+mn-cs"/>
              </a:rPr>
              <a:t>Research Performance Progress Report (RPPR)</a:t>
            </a:r>
            <a:endParaRPr lang="en-US" dirty="0">
              <a:solidFill>
                <a:schemeClr val="tx1"/>
              </a:solidFill>
              <a:effectLst/>
            </a:endParaRPr>
          </a:p>
          <a:p>
            <a:endParaRPr lang="en-US" dirty="0">
              <a:solidFill>
                <a:schemeClr val="tx1"/>
              </a:solidFill>
            </a:endParaRPr>
          </a:p>
        </p:txBody>
      </p:sp>
    </p:spTree>
    <p:extLst>
      <p:ext uri="{BB962C8B-B14F-4D97-AF65-F5344CB8AC3E}">
        <p14:creationId xmlns:p14="http://schemas.microsoft.com/office/powerpoint/2010/main" val="3418552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A52F1A8-2C4A-44AF-B38D-7E6F6187F2EF}"/>
              </a:ext>
            </a:extLst>
          </p:cNvPr>
          <p:cNvSpPr>
            <a:spLocks noGrp="1" noChangeArrowheads="1"/>
          </p:cNvSpPr>
          <p:nvPr>
            <p:ph type="title"/>
          </p:nvPr>
        </p:nvSpPr>
        <p:spPr>
          <a:xfrm>
            <a:off x="609600" y="762000"/>
            <a:ext cx="4648200" cy="685800"/>
          </a:xfrm>
        </p:spPr>
        <p:txBody>
          <a:bodyPr/>
          <a:lstStyle/>
          <a:p>
            <a:pPr eaLnBrk="1" hangingPunct="1"/>
            <a:r>
              <a:rPr lang="en-US" altLang="en-US" dirty="0"/>
              <a:t>RPPR - </a:t>
            </a:r>
            <a:r>
              <a:rPr lang="en-US" altLang="en-US" dirty="0" err="1"/>
              <a:t>eRA</a:t>
            </a:r>
            <a:r>
              <a:rPr lang="en-US" altLang="en-US" dirty="0"/>
              <a:t> Commons</a:t>
            </a:r>
          </a:p>
        </p:txBody>
      </p:sp>
      <p:sp>
        <p:nvSpPr>
          <p:cNvPr id="15363" name="Rectangle 3">
            <a:extLst>
              <a:ext uri="{FF2B5EF4-FFF2-40B4-BE49-F238E27FC236}">
                <a16:creationId xmlns:a16="http://schemas.microsoft.com/office/drawing/2014/main" id="{18268416-1CD3-4EAE-90EB-DC80BF90E9AD}"/>
              </a:ext>
            </a:extLst>
          </p:cNvPr>
          <p:cNvSpPr>
            <a:spLocks noGrp="1" noChangeArrowheads="1"/>
          </p:cNvSpPr>
          <p:nvPr>
            <p:ph idx="1"/>
          </p:nvPr>
        </p:nvSpPr>
        <p:spPr>
          <a:xfrm>
            <a:off x="152400" y="1828800"/>
            <a:ext cx="7543800" cy="4419600"/>
          </a:xfrm>
        </p:spPr>
        <p:txBody>
          <a:bodyPr/>
          <a:lstStyle/>
          <a:p>
            <a:pPr eaLnBrk="1" hangingPunct="1">
              <a:buFont typeface="Wingdings" panose="05000000000000000000" pitchFamily="2" charset="2"/>
              <a:buChar char="Ø"/>
            </a:pPr>
            <a:r>
              <a:rPr lang="en-US" altLang="en-US" sz="2800" dirty="0">
                <a:solidFill>
                  <a:schemeClr val="tx1"/>
                </a:solidFill>
              </a:rPr>
              <a:t>Commons-registered institutions and PIs: </a:t>
            </a:r>
          </a:p>
          <a:p>
            <a:pPr lvl="1" eaLnBrk="1" hangingPunct="1">
              <a:buFont typeface="Wingdings" panose="05000000000000000000" pitchFamily="2" charset="2"/>
              <a:buChar char="Ø"/>
            </a:pPr>
            <a:r>
              <a:rPr lang="en-US" altLang="en-US" sz="2400" dirty="0">
                <a:solidFill>
                  <a:schemeClr val="tx1"/>
                </a:solidFill>
              </a:rPr>
              <a:t> Have access to due date information through the Commons Status system (electronic submission for SNAP)</a:t>
            </a:r>
          </a:p>
          <a:p>
            <a:pPr lvl="1" eaLnBrk="1" hangingPunct="1">
              <a:buFont typeface="Wingdings" panose="05000000000000000000" pitchFamily="2" charset="2"/>
              <a:buChar char="Ø"/>
            </a:pPr>
            <a:r>
              <a:rPr lang="en-US" altLang="en-US" sz="2400" dirty="0">
                <a:solidFill>
                  <a:schemeClr val="tx1"/>
                </a:solidFill>
              </a:rPr>
              <a:t> Have access to pre-populated face pages via Status (available one month prior to submission window)</a:t>
            </a:r>
          </a:p>
          <a:p>
            <a:pPr lvl="1" eaLnBrk="1" hangingPunct="1">
              <a:buFont typeface="Wingdings" panose="05000000000000000000" pitchFamily="2" charset="2"/>
              <a:buChar char="Ø"/>
            </a:pPr>
            <a:r>
              <a:rPr lang="en-US" altLang="en-US" sz="2400" dirty="0">
                <a:solidFill>
                  <a:schemeClr val="tx1"/>
                </a:solidFill>
              </a:rPr>
              <a:t> </a:t>
            </a:r>
            <a:r>
              <a:rPr lang="en-US" altLang="en-US" sz="2400" dirty="0" err="1">
                <a:solidFill>
                  <a:schemeClr val="tx1"/>
                </a:solidFill>
              </a:rPr>
              <a:t>eRA</a:t>
            </a:r>
            <a:r>
              <a:rPr lang="en-US" altLang="en-US" sz="2400" dirty="0">
                <a:solidFill>
                  <a:schemeClr val="tx1"/>
                </a:solidFill>
              </a:rPr>
              <a:t> Commons Website:  </a:t>
            </a:r>
            <a:r>
              <a:rPr lang="en-US" altLang="en-US" sz="2400" i="1" dirty="0">
                <a:solidFill>
                  <a:srgbClr val="009900"/>
                </a:solidFill>
                <a:hlinkClick r:id="rId3"/>
              </a:rPr>
              <a:t>https://commons.era.nih.gov/commons/index.jsp</a:t>
            </a:r>
            <a:r>
              <a:rPr lang="en-US" altLang="en-US" sz="2400" i="1" dirty="0">
                <a:solidFill>
                  <a:srgbClr val="009900"/>
                </a:solidFill>
              </a:rPr>
              <a:t> </a:t>
            </a:r>
          </a:p>
        </p:txBody>
      </p:sp>
      <p:sp>
        <p:nvSpPr>
          <p:cNvPr id="5" name="Line 5">
            <a:extLst>
              <a:ext uri="{FF2B5EF4-FFF2-40B4-BE49-F238E27FC236}">
                <a16:creationId xmlns:a16="http://schemas.microsoft.com/office/drawing/2014/main" id="{9A2C1A17-2B26-4760-99F9-4D1DF0456613}"/>
              </a:ext>
              <a:ext uri="{C183D7F6-B498-43B3-948B-1728B52AA6E4}">
                <adec:decorative xmlns:adec="http://schemas.microsoft.com/office/drawing/2017/decorative" val="1"/>
              </a:ext>
            </a:extLst>
          </p:cNvPr>
          <p:cNvSpPr>
            <a:spLocks noChangeShapeType="1"/>
          </p:cNvSpPr>
          <p:nvPr/>
        </p:nvSpPr>
        <p:spPr bwMode="auto">
          <a:xfrm>
            <a:off x="609600" y="15240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4828034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49DE-961B-4FDE-AF2D-E6D78969EE7E}"/>
              </a:ext>
            </a:extLst>
          </p:cNvPr>
          <p:cNvSpPr>
            <a:spLocks noGrp="1"/>
          </p:cNvSpPr>
          <p:nvPr>
            <p:ph type="title"/>
          </p:nvPr>
        </p:nvSpPr>
        <p:spPr>
          <a:xfrm>
            <a:off x="609600" y="152400"/>
            <a:ext cx="5257800" cy="1219196"/>
          </a:xfrm>
        </p:spPr>
        <p:txBody>
          <a:bodyPr/>
          <a:lstStyle/>
          <a:p>
            <a:r>
              <a:rPr lang="en-US" dirty="0">
                <a:latin typeface="+mn-lt"/>
              </a:rPr>
              <a:t>Research Performance Progress Report (RPPR)</a:t>
            </a:r>
          </a:p>
        </p:txBody>
      </p:sp>
      <p:sp>
        <p:nvSpPr>
          <p:cNvPr id="3" name="Content Placeholder 2">
            <a:extLst>
              <a:ext uri="{FF2B5EF4-FFF2-40B4-BE49-F238E27FC236}">
                <a16:creationId xmlns:a16="http://schemas.microsoft.com/office/drawing/2014/main" id="{1FD2C16D-CDD4-49B8-BB1B-1366881B5D23}"/>
              </a:ext>
            </a:extLst>
          </p:cNvPr>
          <p:cNvSpPr>
            <a:spLocks noGrp="1"/>
          </p:cNvSpPr>
          <p:nvPr>
            <p:ph idx="1"/>
          </p:nvPr>
        </p:nvSpPr>
        <p:spPr>
          <a:xfrm>
            <a:off x="76200" y="1600200"/>
            <a:ext cx="7467600" cy="4525963"/>
          </a:xfrm>
        </p:spPr>
        <p:txBody>
          <a:bodyPr>
            <a:noAutofit/>
          </a:bodyPr>
          <a:lstStyle/>
          <a:p>
            <a:pPr>
              <a:buFont typeface="+mj-lt"/>
              <a:buAutoNum type="arabicPeriod"/>
            </a:pPr>
            <a:r>
              <a:rPr lang="en-US" sz="2000" b="1" dirty="0">
                <a:solidFill>
                  <a:schemeClr val="tx1"/>
                </a:solidFill>
              </a:rPr>
              <a:t>Annual RPPR</a:t>
            </a:r>
            <a:r>
              <a:rPr lang="en-US" sz="2000" dirty="0">
                <a:solidFill>
                  <a:schemeClr val="tx1"/>
                </a:solidFill>
              </a:rPr>
              <a:t> – Use to describe a grant’s </a:t>
            </a:r>
            <a:r>
              <a:rPr lang="en-US" sz="2000" dirty="0">
                <a:solidFill>
                  <a:srgbClr val="FF0000"/>
                </a:solidFill>
              </a:rPr>
              <a:t>scientific progress</a:t>
            </a:r>
            <a:r>
              <a:rPr lang="en-US" sz="2000" dirty="0">
                <a:solidFill>
                  <a:schemeClr val="tx1"/>
                </a:solidFill>
              </a:rPr>
              <a:t>, identify significant changes, report on personnel, and describe plans for the subsequent budget period or year. </a:t>
            </a:r>
          </a:p>
          <a:p>
            <a:pPr>
              <a:buFont typeface="+mj-lt"/>
              <a:buAutoNum type="arabicPeriod"/>
            </a:pPr>
            <a:r>
              <a:rPr lang="en-US" sz="2000" b="1" dirty="0">
                <a:solidFill>
                  <a:schemeClr val="tx1"/>
                </a:solidFill>
              </a:rPr>
              <a:t>Final RPPR</a:t>
            </a:r>
            <a:r>
              <a:rPr lang="en-US" sz="2000" dirty="0">
                <a:solidFill>
                  <a:schemeClr val="tx1"/>
                </a:solidFill>
              </a:rPr>
              <a:t> – Use as part of the grant </a:t>
            </a:r>
            <a:r>
              <a:rPr lang="en-US" sz="2000" dirty="0">
                <a:solidFill>
                  <a:srgbClr val="FF0000"/>
                </a:solidFill>
              </a:rPr>
              <a:t>closeout</a:t>
            </a:r>
            <a:r>
              <a:rPr lang="en-US" sz="2000" dirty="0">
                <a:solidFill>
                  <a:schemeClr val="tx1"/>
                </a:solidFill>
              </a:rPr>
              <a:t> process to submit project outcomes in addition to the information submitted on the annual RPPR, except budget and plans for the upcoming year. </a:t>
            </a:r>
          </a:p>
          <a:p>
            <a:pPr>
              <a:buFont typeface="+mj-lt"/>
              <a:buAutoNum type="arabicPeriod"/>
            </a:pPr>
            <a:r>
              <a:rPr lang="en-US" sz="2000" b="1" dirty="0">
                <a:solidFill>
                  <a:schemeClr val="tx1"/>
                </a:solidFill>
              </a:rPr>
              <a:t>Interim RPPR</a:t>
            </a:r>
            <a:r>
              <a:rPr lang="en-US" sz="2000" dirty="0">
                <a:solidFill>
                  <a:schemeClr val="tx1"/>
                </a:solidFill>
              </a:rPr>
              <a:t> – Use when submitting a </a:t>
            </a:r>
            <a:r>
              <a:rPr lang="en-US" sz="2000" dirty="0">
                <a:solidFill>
                  <a:srgbClr val="FF0000"/>
                </a:solidFill>
              </a:rPr>
              <a:t>renewal (Type 2) application</a:t>
            </a:r>
            <a:r>
              <a:rPr lang="en-US" sz="2000" dirty="0">
                <a:solidFill>
                  <a:schemeClr val="tx1"/>
                </a:solidFill>
              </a:rPr>
              <a:t>. If the Type 2 is not funded, the Interim RPPR will serve as the Final RPPR for the project. If the Type 2 is funded, the Interim RPPR will serve as the annual RPPR for the final year of the previous competitive segment. The data elements collected on the Interim RPPR are the same as for the Final RPPR, including project outcomes. </a:t>
            </a:r>
          </a:p>
        </p:txBody>
      </p:sp>
      <p:sp>
        <p:nvSpPr>
          <p:cNvPr id="5" name="TextBox 4">
            <a:extLst>
              <a:ext uri="{FF2B5EF4-FFF2-40B4-BE49-F238E27FC236}">
                <a16:creationId xmlns:a16="http://schemas.microsoft.com/office/drawing/2014/main" id="{94267595-D135-4F5C-996B-B9D58400F2F8}"/>
              </a:ext>
            </a:extLst>
          </p:cNvPr>
          <p:cNvSpPr txBox="1"/>
          <p:nvPr/>
        </p:nvSpPr>
        <p:spPr>
          <a:xfrm>
            <a:off x="4191000" y="6336268"/>
            <a:ext cx="4419600" cy="307777"/>
          </a:xfrm>
          <a:prstGeom prst="rect">
            <a:avLst/>
          </a:prstGeom>
          <a:noFill/>
        </p:spPr>
        <p:txBody>
          <a:bodyPr wrap="square" rtlCol="0">
            <a:spAutoFit/>
          </a:bodyPr>
          <a:lstStyle/>
          <a:p>
            <a:r>
              <a:rPr lang="en-US" sz="1400" dirty="0">
                <a:effectLst/>
                <a:latin typeface="+mn-lt"/>
              </a:rPr>
              <a:t>See</a:t>
            </a:r>
            <a:r>
              <a:rPr lang="en-US" sz="1400" dirty="0">
                <a:effectLst/>
                <a:latin typeface="+mn-lt"/>
                <a:hlinkClick r:id="rId3">
                  <a:extLst>
                    <a:ext uri="{A12FA001-AC4F-418D-AE19-62706E023703}">
                      <ahyp:hlinkClr xmlns:ahyp="http://schemas.microsoft.com/office/drawing/2018/hyperlinkcolor" val="tx"/>
                    </a:ext>
                  </a:extLst>
                </a:hlinkClick>
              </a:rPr>
              <a:t> https://grants.nih.gov/grants/rppr/index.htm</a:t>
            </a:r>
            <a:endParaRPr lang="en-US" sz="1400" dirty="0">
              <a:effectLst/>
              <a:latin typeface="+mn-lt"/>
            </a:endParaRPr>
          </a:p>
        </p:txBody>
      </p:sp>
      <p:sp>
        <p:nvSpPr>
          <p:cNvPr id="6" name="Line 5">
            <a:extLst>
              <a:ext uri="{FF2B5EF4-FFF2-40B4-BE49-F238E27FC236}">
                <a16:creationId xmlns:a16="http://schemas.microsoft.com/office/drawing/2014/main" id="{B33480D9-B687-45A8-BE4D-5A21341DEE0E}"/>
              </a:ext>
              <a:ext uri="{C183D7F6-B498-43B3-948B-1728B52AA6E4}">
                <adec:decorative xmlns:adec="http://schemas.microsoft.com/office/drawing/2017/decorative" val="1"/>
              </a:ext>
            </a:extLst>
          </p:cNvPr>
          <p:cNvSpPr>
            <a:spLocks noChangeShapeType="1"/>
          </p:cNvSpPr>
          <p:nvPr/>
        </p:nvSpPr>
        <p:spPr bwMode="auto">
          <a:xfrm>
            <a:off x="609600" y="1447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Tree>
    <p:extLst>
      <p:ext uri="{BB962C8B-B14F-4D97-AF65-F5344CB8AC3E}">
        <p14:creationId xmlns:p14="http://schemas.microsoft.com/office/powerpoint/2010/main" val="1210972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3829" y="1600201"/>
            <a:ext cx="3161371" cy="4689080"/>
          </a:xfrm>
        </p:spPr>
        <p:txBody>
          <a:bodyPr>
            <a:normAutofit/>
          </a:bodyPr>
          <a:lstStyle/>
          <a:p>
            <a:pPr marL="0" indent="0" algn="ctr">
              <a:buNone/>
            </a:pPr>
            <a:r>
              <a:rPr lang="en-US" dirty="0">
                <a:solidFill>
                  <a:schemeClr val="tx1"/>
                </a:solidFill>
              </a:rPr>
              <a:t>Streamlined Non-Competing Award Process (SNAP)</a:t>
            </a:r>
          </a:p>
          <a:p>
            <a:pPr>
              <a:buFont typeface="Wingdings" panose="05000000000000000000" pitchFamily="2" charset="2"/>
              <a:buChar char="Ø"/>
            </a:pPr>
            <a:r>
              <a:rPr lang="en-US" sz="2000" dirty="0">
                <a:solidFill>
                  <a:schemeClr val="tx1"/>
                </a:solidFill>
              </a:rPr>
              <a:t>In general includes K and R (except R35) activity codes</a:t>
            </a:r>
          </a:p>
          <a:p>
            <a:pPr>
              <a:buFont typeface="Wingdings" panose="05000000000000000000" pitchFamily="2" charset="2"/>
              <a:buChar char="Ø"/>
            </a:pPr>
            <a:r>
              <a:rPr lang="en-US" sz="2000" dirty="0">
                <a:solidFill>
                  <a:schemeClr val="tx1"/>
                </a:solidFill>
              </a:rPr>
              <a:t>RPPR is due approx. 45 days before the next budget period start date</a:t>
            </a:r>
          </a:p>
          <a:p>
            <a:pPr>
              <a:buFont typeface="Wingdings" panose="05000000000000000000" pitchFamily="2" charset="2"/>
              <a:buChar char="Ø"/>
            </a:pPr>
            <a:r>
              <a:rPr lang="en-US" sz="2000" dirty="0">
                <a:solidFill>
                  <a:schemeClr val="tx1"/>
                </a:solidFill>
              </a:rPr>
              <a:t>Automatic </a:t>
            </a:r>
            <a:r>
              <a:rPr lang="en-US" dirty="0">
                <a:solidFill>
                  <a:schemeClr val="tx1"/>
                </a:solidFill>
              </a:rPr>
              <a:t>carryover</a:t>
            </a:r>
          </a:p>
          <a:p>
            <a:pPr marL="0" indent="0">
              <a:buNone/>
            </a:pPr>
            <a:endParaRPr lang="en-US" dirty="0">
              <a:solidFill>
                <a:schemeClr val="tx1"/>
              </a:solidFill>
            </a:endParaRPr>
          </a:p>
        </p:txBody>
      </p:sp>
      <p:sp>
        <p:nvSpPr>
          <p:cNvPr id="4" name="Content Placeholder 3"/>
          <p:cNvSpPr>
            <a:spLocks noGrp="1"/>
          </p:cNvSpPr>
          <p:nvPr>
            <p:ph sz="half" idx="2"/>
          </p:nvPr>
        </p:nvSpPr>
        <p:spPr>
          <a:xfrm>
            <a:off x="3791414" y="1600199"/>
            <a:ext cx="3585118" cy="4689082"/>
          </a:xfrm>
        </p:spPr>
        <p:txBody>
          <a:bodyPr>
            <a:normAutofit/>
          </a:bodyPr>
          <a:lstStyle/>
          <a:p>
            <a:pPr marL="0" indent="0" algn="ctr">
              <a:buNone/>
            </a:pPr>
            <a:r>
              <a:rPr lang="en-US" dirty="0">
                <a:solidFill>
                  <a:schemeClr val="tx1"/>
                </a:solidFill>
              </a:rPr>
              <a:t>Non-SNAP</a:t>
            </a:r>
          </a:p>
          <a:p>
            <a:pPr>
              <a:buFont typeface="Wingdings" panose="05000000000000000000" pitchFamily="2" charset="2"/>
              <a:buChar char="Ø"/>
            </a:pPr>
            <a:r>
              <a:rPr lang="en-US" dirty="0">
                <a:solidFill>
                  <a:schemeClr val="tx1"/>
                </a:solidFill>
              </a:rPr>
              <a:t>In general includes Ts, Us, Ps, non-Fast Track Phase I SBIR &amp; STTR awards, clinical trials and R35</a:t>
            </a:r>
          </a:p>
          <a:p>
            <a:pPr>
              <a:buFont typeface="Wingdings" panose="05000000000000000000" pitchFamily="2" charset="2"/>
              <a:buChar char="Ø"/>
            </a:pPr>
            <a:r>
              <a:rPr lang="en-US" dirty="0">
                <a:solidFill>
                  <a:schemeClr val="tx1"/>
                </a:solidFill>
              </a:rPr>
              <a:t>RPPR is due approx. 60 days before the next budget period start date</a:t>
            </a:r>
          </a:p>
          <a:p>
            <a:pPr>
              <a:buFont typeface="Wingdings" panose="05000000000000000000" pitchFamily="2" charset="2"/>
              <a:buChar char="Ø"/>
            </a:pPr>
            <a:r>
              <a:rPr lang="en-US" dirty="0">
                <a:solidFill>
                  <a:schemeClr val="tx1"/>
                </a:solidFill>
              </a:rPr>
              <a:t>Detailed budget request</a:t>
            </a:r>
          </a:p>
          <a:p>
            <a:pPr>
              <a:buFont typeface="Wingdings" panose="05000000000000000000" pitchFamily="2" charset="2"/>
              <a:buChar char="Ø"/>
            </a:pPr>
            <a:r>
              <a:rPr lang="en-US" dirty="0">
                <a:solidFill>
                  <a:schemeClr val="tx1"/>
                </a:solidFill>
              </a:rPr>
              <a:t>Annual FFR*</a:t>
            </a:r>
          </a:p>
          <a:p>
            <a:pPr>
              <a:buFont typeface="Wingdings" panose="05000000000000000000" pitchFamily="2" charset="2"/>
              <a:buChar char="Ø"/>
            </a:pPr>
            <a:r>
              <a:rPr lang="en-US" dirty="0">
                <a:solidFill>
                  <a:schemeClr val="tx1"/>
                </a:solidFill>
              </a:rPr>
              <a:t>Carryover requires prior approval*</a:t>
            </a:r>
          </a:p>
          <a:p>
            <a:endParaRPr lang="en-US" dirty="0"/>
          </a:p>
        </p:txBody>
      </p:sp>
      <p:cxnSp>
        <p:nvCxnSpPr>
          <p:cNvPr id="7" name="Straight Connector 6">
            <a:extLst>
              <a:ext uri="{C183D7F6-B498-43B3-948B-1728B52AA6E4}">
                <adec:decorative xmlns:adec="http://schemas.microsoft.com/office/drawing/2017/decorative" val="1"/>
              </a:ext>
            </a:extLst>
          </p:cNvPr>
          <p:cNvCxnSpPr/>
          <p:nvPr/>
        </p:nvCxnSpPr>
        <p:spPr>
          <a:xfrm>
            <a:off x="421758" y="2286000"/>
            <a:ext cx="308344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C183D7F6-B498-43B3-948B-1728B52AA6E4}">
                <adec:decorative xmlns:adec="http://schemas.microsoft.com/office/drawing/2017/decorative" val="1"/>
              </a:ext>
            </a:extLst>
          </p:cNvPr>
          <p:cNvCxnSpPr>
            <a:cxnSpLocks/>
          </p:cNvCxnSpPr>
          <p:nvPr/>
        </p:nvCxnSpPr>
        <p:spPr>
          <a:xfrm>
            <a:off x="3962400" y="1981200"/>
            <a:ext cx="3200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Rectangle 10">
            <a:extLst>
              <a:ext uri="{C183D7F6-B498-43B3-948B-1728B52AA6E4}">
                <adec:decorative xmlns:adec="http://schemas.microsoft.com/office/drawing/2017/decorative" val="1"/>
              </a:ext>
            </a:extLst>
          </p:cNvPr>
          <p:cNvSpPr/>
          <p:nvPr/>
        </p:nvSpPr>
        <p:spPr>
          <a:xfrm>
            <a:off x="301083" y="1600201"/>
            <a:ext cx="3356517" cy="4689088"/>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C183D7F6-B498-43B3-948B-1728B52AA6E4}">
                <adec:decorative xmlns:adec="http://schemas.microsoft.com/office/drawing/2017/decorative" val="1"/>
              </a:ext>
            </a:extLst>
          </p:cNvPr>
          <p:cNvSpPr/>
          <p:nvPr/>
        </p:nvSpPr>
        <p:spPr>
          <a:xfrm>
            <a:off x="3791414" y="1600201"/>
            <a:ext cx="3676186" cy="4689088"/>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8FCDEA6-C037-4894-8E1B-F618F034D898}"/>
              </a:ext>
            </a:extLst>
          </p:cNvPr>
          <p:cNvSpPr txBox="1"/>
          <p:nvPr/>
        </p:nvSpPr>
        <p:spPr>
          <a:xfrm>
            <a:off x="4114800" y="6443178"/>
            <a:ext cx="4676078" cy="307777"/>
          </a:xfrm>
          <a:prstGeom prst="rect">
            <a:avLst/>
          </a:prstGeom>
          <a:noFill/>
        </p:spPr>
        <p:txBody>
          <a:bodyPr wrap="square" rtlCol="0">
            <a:spAutoFit/>
          </a:bodyPr>
          <a:lstStyle/>
          <a:p>
            <a:r>
              <a:rPr lang="en-US" sz="1400" dirty="0">
                <a:effectLst/>
                <a:latin typeface="+mn-lt"/>
              </a:rPr>
              <a:t>See </a:t>
            </a:r>
            <a:r>
              <a:rPr lang="en-US" sz="1400" dirty="0">
                <a:effectLst/>
                <a:latin typeface="+mn-lt"/>
                <a:hlinkClick r:id="rId3">
                  <a:extLst>
                    <a:ext uri="{A12FA001-AC4F-418D-AE19-62706E023703}">
                      <ahyp:hlinkClr xmlns:ahyp="http://schemas.microsoft.com/office/drawing/2018/hyperlinkcolor" val="tx"/>
                    </a:ext>
                  </a:extLst>
                </a:hlinkClick>
              </a:rPr>
              <a:t>Section 8.4.1.2 </a:t>
            </a:r>
            <a:r>
              <a:rPr lang="en-US" sz="1400" dirty="0">
                <a:effectLst/>
                <a:latin typeface="+mn-lt"/>
              </a:rPr>
              <a:t>of the NIH Grants Policy Statement</a:t>
            </a:r>
          </a:p>
        </p:txBody>
      </p:sp>
      <p:sp>
        <p:nvSpPr>
          <p:cNvPr id="13" name="Title 1">
            <a:extLst>
              <a:ext uri="{FF2B5EF4-FFF2-40B4-BE49-F238E27FC236}">
                <a16:creationId xmlns:a16="http://schemas.microsoft.com/office/drawing/2014/main" id="{4745A130-3523-4DB3-A977-B7FED82907E9}"/>
              </a:ext>
            </a:extLst>
          </p:cNvPr>
          <p:cNvSpPr>
            <a:spLocks noGrp="1"/>
          </p:cNvSpPr>
          <p:nvPr>
            <p:ph type="title"/>
          </p:nvPr>
        </p:nvSpPr>
        <p:spPr>
          <a:xfrm>
            <a:off x="609600" y="76200"/>
            <a:ext cx="5257800" cy="1219196"/>
          </a:xfrm>
        </p:spPr>
        <p:txBody>
          <a:bodyPr/>
          <a:lstStyle/>
          <a:p>
            <a:r>
              <a:rPr lang="en-US" dirty="0">
                <a:latin typeface="+mn-lt"/>
              </a:rPr>
              <a:t>Research Performance Progress Report (RPPR)</a:t>
            </a:r>
          </a:p>
        </p:txBody>
      </p:sp>
      <p:sp>
        <p:nvSpPr>
          <p:cNvPr id="15" name="Line 5">
            <a:extLst>
              <a:ext uri="{FF2B5EF4-FFF2-40B4-BE49-F238E27FC236}">
                <a16:creationId xmlns:a16="http://schemas.microsoft.com/office/drawing/2014/main" id="{558B3892-594E-41C8-BFDA-534E46E1296E}"/>
              </a:ext>
              <a:ext uri="{C183D7F6-B498-43B3-948B-1728B52AA6E4}">
                <adec:decorative xmlns:adec="http://schemas.microsoft.com/office/drawing/2017/decorative" val="1"/>
              </a:ext>
            </a:extLst>
          </p:cNvPr>
          <p:cNvSpPr>
            <a:spLocks noChangeShapeType="1"/>
          </p:cNvSpPr>
          <p:nvPr/>
        </p:nvSpPr>
        <p:spPr bwMode="auto">
          <a:xfrm>
            <a:off x="609600"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Tree>
    <p:extLst>
      <p:ext uri="{BB962C8B-B14F-4D97-AF65-F5344CB8AC3E}">
        <p14:creationId xmlns:p14="http://schemas.microsoft.com/office/powerpoint/2010/main" val="3664714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6D27470-BDC3-4B1D-B70F-1EFEC33919B0}"/>
              </a:ext>
            </a:extLst>
          </p:cNvPr>
          <p:cNvSpPr>
            <a:spLocks noGrp="1" noChangeArrowheads="1"/>
          </p:cNvSpPr>
          <p:nvPr>
            <p:ph type="title"/>
          </p:nvPr>
        </p:nvSpPr>
        <p:spPr>
          <a:xfrm>
            <a:off x="457200" y="276231"/>
            <a:ext cx="6347713" cy="1095369"/>
          </a:xfrm>
        </p:spPr>
        <p:txBody>
          <a:bodyPr>
            <a:noAutofit/>
          </a:bodyPr>
          <a:lstStyle/>
          <a:p>
            <a:pPr eaLnBrk="1" hangingPunct="1"/>
            <a:r>
              <a:rPr lang="en-US" altLang="en-US" dirty="0">
                <a:latin typeface="+mn-lt"/>
              </a:rPr>
              <a:t>SNAP Administrative &amp; Fiscal Requirements</a:t>
            </a:r>
          </a:p>
        </p:txBody>
      </p:sp>
      <p:sp>
        <p:nvSpPr>
          <p:cNvPr id="17411" name="Rectangle 3">
            <a:extLst>
              <a:ext uri="{FF2B5EF4-FFF2-40B4-BE49-F238E27FC236}">
                <a16:creationId xmlns:a16="http://schemas.microsoft.com/office/drawing/2014/main" id="{C3AE5D83-81B4-41FB-BAFE-7A9190341325}"/>
              </a:ext>
            </a:extLst>
          </p:cNvPr>
          <p:cNvSpPr>
            <a:spLocks noGrp="1" noChangeArrowheads="1"/>
          </p:cNvSpPr>
          <p:nvPr>
            <p:ph idx="1"/>
          </p:nvPr>
        </p:nvSpPr>
        <p:spPr>
          <a:xfrm>
            <a:off x="533400" y="2133600"/>
            <a:ext cx="6553200" cy="3505200"/>
          </a:xfrm>
        </p:spPr>
        <p:txBody>
          <a:bodyPr>
            <a:normAutofit/>
          </a:bodyPr>
          <a:lstStyle/>
          <a:p>
            <a:pPr eaLnBrk="1" hangingPunct="1">
              <a:buFont typeface="Wingdings" panose="05000000000000000000" pitchFamily="2" charset="2"/>
              <a:buChar char="Ø"/>
            </a:pPr>
            <a:r>
              <a:rPr lang="en-US" altLang="en-US" sz="2800" dirty="0">
                <a:solidFill>
                  <a:schemeClr val="tx1"/>
                </a:solidFill>
              </a:rPr>
              <a:t>Detailed budgets not required</a:t>
            </a:r>
          </a:p>
          <a:p>
            <a:pPr eaLnBrk="1" hangingPunct="1">
              <a:buFont typeface="Wingdings" panose="05000000000000000000" pitchFamily="2" charset="2"/>
              <a:buChar char="Ø"/>
            </a:pPr>
            <a:r>
              <a:rPr lang="en-US" altLang="en-US" sz="2800" dirty="0">
                <a:solidFill>
                  <a:schemeClr val="tx1"/>
                </a:solidFill>
              </a:rPr>
              <a:t>Federal Financial Reports due at end of competitive segment</a:t>
            </a:r>
          </a:p>
          <a:p>
            <a:pPr eaLnBrk="1" hangingPunct="1">
              <a:buFont typeface="Wingdings" panose="05000000000000000000" pitchFamily="2" charset="2"/>
              <a:buChar char="Ø"/>
            </a:pPr>
            <a:r>
              <a:rPr lang="en-US" altLang="en-US" sz="2800" dirty="0">
                <a:solidFill>
                  <a:schemeClr val="tx1"/>
                </a:solidFill>
              </a:rPr>
              <a:t>Automatic carryover</a:t>
            </a:r>
          </a:p>
          <a:p>
            <a:pPr eaLnBrk="1" hangingPunct="1">
              <a:buFont typeface="Wingdings" panose="05000000000000000000" pitchFamily="2" charset="2"/>
              <a:buChar char="Ø"/>
            </a:pPr>
            <a:endParaRPr lang="en-US" altLang="en-US" sz="2800" dirty="0">
              <a:solidFill>
                <a:schemeClr val="tx1"/>
              </a:solidFill>
            </a:endParaRPr>
          </a:p>
          <a:p>
            <a:pPr eaLnBrk="1" hangingPunct="1">
              <a:buFont typeface="Wingdings" panose="05000000000000000000" pitchFamily="2" charset="2"/>
              <a:buChar char="Ø"/>
            </a:pPr>
            <a:r>
              <a:rPr lang="en-US" altLang="en-US" sz="2800" dirty="0">
                <a:solidFill>
                  <a:schemeClr val="tx1"/>
                </a:solidFill>
              </a:rPr>
              <a:t>THREE RESPONSES:</a:t>
            </a:r>
          </a:p>
        </p:txBody>
      </p:sp>
      <p:sp>
        <p:nvSpPr>
          <p:cNvPr id="17412" name="AutoShape 4">
            <a:extLst>
              <a:ext uri="{FF2B5EF4-FFF2-40B4-BE49-F238E27FC236}">
                <a16:creationId xmlns:a16="http://schemas.microsoft.com/office/drawing/2014/main" id="{84F14C23-C85D-472B-8DF8-63095D4634BF}"/>
              </a:ext>
              <a:ext uri="{C183D7F6-B498-43B3-948B-1728B52AA6E4}">
                <adec:decorative xmlns:adec="http://schemas.microsoft.com/office/drawing/2017/decorative" val="1"/>
              </a:ext>
            </a:extLst>
          </p:cNvPr>
          <p:cNvSpPr>
            <a:spLocks noChangeArrowheads="1"/>
          </p:cNvSpPr>
          <p:nvPr/>
        </p:nvSpPr>
        <p:spPr bwMode="auto">
          <a:xfrm>
            <a:off x="4953000" y="4800600"/>
            <a:ext cx="1981200" cy="485775"/>
          </a:xfrm>
          <a:prstGeom prst="rightArrow">
            <a:avLst>
              <a:gd name="adj1" fmla="val 50000"/>
              <a:gd name="adj2" fmla="val 101961"/>
            </a:avLst>
          </a:prstGeom>
          <a:solidFill>
            <a:schemeClr val="accent1"/>
          </a:solidFill>
          <a:ln w="9525">
            <a:solidFill>
              <a:srgbClr val="8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effectLst/>
              <a:latin typeface="+mn-lt"/>
            </a:endParaRPr>
          </a:p>
        </p:txBody>
      </p:sp>
      <p:sp>
        <p:nvSpPr>
          <p:cNvPr id="17414" name="Line 6">
            <a:extLst>
              <a:ext uri="{FF2B5EF4-FFF2-40B4-BE49-F238E27FC236}">
                <a16:creationId xmlns:a16="http://schemas.microsoft.com/office/drawing/2014/main" id="{79B66CBA-0D5F-47F4-95AF-EAC1F42C20EC}"/>
              </a:ext>
              <a:ext uri="{C183D7F6-B498-43B3-948B-1728B52AA6E4}">
                <adec:decorative xmlns:adec="http://schemas.microsoft.com/office/drawing/2017/decorative" val="1"/>
              </a:ext>
            </a:extLst>
          </p:cNvPr>
          <p:cNvSpPr>
            <a:spLocks noChangeShapeType="1"/>
          </p:cNvSpPr>
          <p:nvPr/>
        </p:nvSpPr>
        <p:spPr bwMode="auto">
          <a:xfrm>
            <a:off x="3810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Tree>
    <p:extLst>
      <p:ext uri="{BB962C8B-B14F-4D97-AF65-F5344CB8AC3E}">
        <p14:creationId xmlns:p14="http://schemas.microsoft.com/office/powerpoint/2010/main" val="32649915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a:extLst>
              <a:ext uri="{FF2B5EF4-FFF2-40B4-BE49-F238E27FC236}">
                <a16:creationId xmlns:a16="http://schemas.microsoft.com/office/drawing/2014/main" id="{F799E27D-4BDA-450C-A89B-32881AA78E16}"/>
              </a:ext>
            </a:extLst>
          </p:cNvPr>
          <p:cNvSpPr>
            <a:spLocks noGrp="1" noChangeArrowheads="1"/>
          </p:cNvSpPr>
          <p:nvPr>
            <p:ph idx="1"/>
          </p:nvPr>
        </p:nvSpPr>
        <p:spPr>
          <a:xfrm>
            <a:off x="76200" y="1447803"/>
            <a:ext cx="7543800" cy="5257797"/>
          </a:xfrm>
        </p:spPr>
        <p:txBody>
          <a:bodyPr>
            <a:normAutofit/>
          </a:bodyPr>
          <a:lstStyle/>
          <a:p>
            <a:pPr marL="457200" indent="-457200">
              <a:lnSpc>
                <a:spcPct val="90000"/>
              </a:lnSpc>
              <a:buFontTx/>
              <a:buAutoNum type="arabicPeriod"/>
            </a:pPr>
            <a:r>
              <a:rPr lang="en-US" altLang="en-US" sz="2200" dirty="0">
                <a:solidFill>
                  <a:schemeClr val="tx1"/>
                </a:solidFill>
              </a:rPr>
              <a:t>Changes in </a:t>
            </a:r>
            <a:r>
              <a:rPr lang="en-US" altLang="en-US" sz="2200" b="1" dirty="0">
                <a:solidFill>
                  <a:srgbClr val="FF0000"/>
                </a:solidFill>
              </a:rPr>
              <a:t>Other Support</a:t>
            </a:r>
            <a:endParaRPr lang="en-US" altLang="en-US" sz="2200" dirty="0">
              <a:solidFill>
                <a:srgbClr val="FF0000"/>
              </a:solidFill>
            </a:endParaRPr>
          </a:p>
          <a:p>
            <a:pPr lvl="1">
              <a:lnSpc>
                <a:spcPct val="90000"/>
              </a:lnSpc>
              <a:buFont typeface="Wingdings" panose="05000000000000000000" pitchFamily="2" charset="2"/>
              <a:buChar char="Ø"/>
            </a:pPr>
            <a:r>
              <a:rPr lang="en-US" altLang="en-US" sz="2200" dirty="0">
                <a:solidFill>
                  <a:schemeClr val="tx1"/>
                </a:solidFill>
              </a:rPr>
              <a:t>New/terminated grant awards (not pending awards)</a:t>
            </a:r>
          </a:p>
          <a:p>
            <a:pPr lvl="1">
              <a:lnSpc>
                <a:spcPct val="90000"/>
              </a:lnSpc>
              <a:buFont typeface="Wingdings" panose="05000000000000000000" pitchFamily="2" charset="2"/>
              <a:buChar char="Ø"/>
            </a:pPr>
            <a:r>
              <a:rPr lang="en-US" altLang="en-US" sz="2200" dirty="0">
                <a:solidFill>
                  <a:schemeClr val="tx1"/>
                </a:solidFill>
              </a:rPr>
              <a:t>Check for scientific overlap</a:t>
            </a:r>
          </a:p>
          <a:p>
            <a:pPr marL="457200" indent="-457200">
              <a:lnSpc>
                <a:spcPct val="90000"/>
              </a:lnSpc>
              <a:buFontTx/>
              <a:buAutoNum type="arabicPeriod"/>
            </a:pPr>
            <a:r>
              <a:rPr lang="en-US" altLang="en-US" sz="2200" dirty="0">
                <a:solidFill>
                  <a:schemeClr val="tx1"/>
                </a:solidFill>
              </a:rPr>
              <a:t>Changes in </a:t>
            </a:r>
            <a:r>
              <a:rPr lang="en-US" altLang="en-US" sz="2200" b="1" dirty="0">
                <a:solidFill>
                  <a:srgbClr val="FF0000"/>
                </a:solidFill>
              </a:rPr>
              <a:t>Level of Effort</a:t>
            </a:r>
            <a:r>
              <a:rPr lang="en-US" altLang="en-US" sz="2200" dirty="0"/>
              <a:t> </a:t>
            </a:r>
            <a:r>
              <a:rPr lang="en-US" altLang="en-US" sz="2200" dirty="0">
                <a:solidFill>
                  <a:schemeClr val="tx1"/>
                </a:solidFill>
              </a:rPr>
              <a:t>(&gt;25%)</a:t>
            </a:r>
          </a:p>
          <a:p>
            <a:pPr lvl="1">
              <a:lnSpc>
                <a:spcPct val="90000"/>
              </a:lnSpc>
              <a:buFont typeface="Wingdings" panose="05000000000000000000" pitchFamily="2" charset="2"/>
              <a:buChar char="Ø"/>
            </a:pPr>
            <a:r>
              <a:rPr lang="en-US" altLang="en-US" sz="2200" dirty="0">
                <a:solidFill>
                  <a:schemeClr val="tx1"/>
                </a:solidFill>
              </a:rPr>
              <a:t>New/lost personnel</a:t>
            </a:r>
          </a:p>
          <a:p>
            <a:pPr lvl="1">
              <a:lnSpc>
                <a:spcPct val="90000"/>
              </a:lnSpc>
              <a:buFont typeface="Wingdings" panose="05000000000000000000" pitchFamily="2" charset="2"/>
              <a:buChar char="Ø"/>
            </a:pPr>
            <a:r>
              <a:rPr lang="en-US" altLang="en-US" sz="2200" dirty="0">
                <a:solidFill>
                  <a:schemeClr val="tx1"/>
                </a:solidFill>
              </a:rPr>
              <a:t>Briefly describe reason for change(s)</a:t>
            </a:r>
          </a:p>
          <a:p>
            <a:pPr marL="457200" indent="-457200">
              <a:lnSpc>
                <a:spcPct val="90000"/>
              </a:lnSpc>
              <a:buFontTx/>
              <a:buAutoNum type="arabicPeriod"/>
            </a:pPr>
            <a:r>
              <a:rPr lang="en-US" altLang="en-US" sz="2200" dirty="0">
                <a:solidFill>
                  <a:schemeClr val="tx1"/>
                </a:solidFill>
              </a:rPr>
              <a:t>Anticipated </a:t>
            </a:r>
            <a:r>
              <a:rPr lang="en-US" altLang="en-US" sz="2200" b="1" dirty="0">
                <a:solidFill>
                  <a:srgbClr val="FF0000"/>
                </a:solidFill>
              </a:rPr>
              <a:t>Unobligated Balance</a:t>
            </a:r>
            <a:r>
              <a:rPr lang="en-US" altLang="en-US" sz="2200" dirty="0">
                <a:solidFill>
                  <a:srgbClr val="FF0000"/>
                </a:solidFill>
              </a:rPr>
              <a:t> </a:t>
            </a:r>
            <a:r>
              <a:rPr lang="en-US" altLang="en-US" sz="2200" dirty="0">
                <a:solidFill>
                  <a:schemeClr val="tx1"/>
                </a:solidFill>
              </a:rPr>
              <a:t>greater than 25% of previous budget period</a:t>
            </a:r>
          </a:p>
          <a:p>
            <a:pPr lvl="1">
              <a:lnSpc>
                <a:spcPct val="90000"/>
              </a:lnSpc>
              <a:buFont typeface="Wingdings" panose="05000000000000000000" pitchFamily="2" charset="2"/>
              <a:buChar char="Ø"/>
            </a:pPr>
            <a:r>
              <a:rPr lang="en-US" altLang="en-US" sz="2200" dirty="0">
                <a:solidFill>
                  <a:schemeClr val="tx1"/>
                </a:solidFill>
              </a:rPr>
              <a:t>Provide brief description on future use of these funds</a:t>
            </a:r>
          </a:p>
          <a:p>
            <a:pPr lvl="1">
              <a:lnSpc>
                <a:spcPct val="90000"/>
              </a:lnSpc>
              <a:buFont typeface="Wingdings" panose="05000000000000000000" pitchFamily="2" charset="2"/>
              <a:buChar char="Ø"/>
            </a:pPr>
            <a:r>
              <a:rPr lang="en-US" altLang="en-US" sz="2200" dirty="0">
                <a:solidFill>
                  <a:schemeClr val="tx1"/>
                </a:solidFill>
              </a:rPr>
              <a:t>If replacing personnel, provide duties/expertise</a:t>
            </a:r>
          </a:p>
        </p:txBody>
      </p:sp>
      <p:sp>
        <p:nvSpPr>
          <p:cNvPr id="8" name="Rectangle 2">
            <a:extLst>
              <a:ext uri="{FF2B5EF4-FFF2-40B4-BE49-F238E27FC236}">
                <a16:creationId xmlns:a16="http://schemas.microsoft.com/office/drawing/2014/main" id="{B1A028D1-BEE1-402B-B368-B8F0770DFA0A}"/>
              </a:ext>
            </a:extLst>
          </p:cNvPr>
          <p:cNvSpPr>
            <a:spLocks noGrp="1" noChangeArrowheads="1"/>
          </p:cNvSpPr>
          <p:nvPr>
            <p:ph type="title"/>
          </p:nvPr>
        </p:nvSpPr>
        <p:spPr>
          <a:xfrm>
            <a:off x="586487" y="76200"/>
            <a:ext cx="6347713" cy="1095369"/>
          </a:xfrm>
        </p:spPr>
        <p:txBody>
          <a:bodyPr>
            <a:noAutofit/>
          </a:bodyPr>
          <a:lstStyle/>
          <a:p>
            <a:pPr eaLnBrk="1" hangingPunct="1"/>
            <a:r>
              <a:rPr lang="en-US" altLang="en-US" dirty="0"/>
              <a:t>SNAP Administrative &amp; Fiscal Requirements</a:t>
            </a:r>
          </a:p>
        </p:txBody>
      </p:sp>
      <p:sp>
        <p:nvSpPr>
          <p:cNvPr id="5" name="Line 5">
            <a:extLst>
              <a:ext uri="{FF2B5EF4-FFF2-40B4-BE49-F238E27FC236}">
                <a16:creationId xmlns:a16="http://schemas.microsoft.com/office/drawing/2014/main" id="{3B4E1651-C943-41DC-AB32-D0963CDCF61F}"/>
              </a:ext>
              <a:ext uri="{C183D7F6-B498-43B3-948B-1728B52AA6E4}">
                <adec:decorative xmlns:adec="http://schemas.microsoft.com/office/drawing/2017/decorative" val="1"/>
              </a:ext>
            </a:extLst>
          </p:cNvPr>
          <p:cNvSpPr>
            <a:spLocks noChangeShapeType="1"/>
          </p:cNvSpPr>
          <p:nvPr/>
        </p:nvSpPr>
        <p:spPr bwMode="auto">
          <a:xfrm>
            <a:off x="609600" y="12954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47512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AF00D493-E038-4E13-96C1-D0E84EF520F1}"/>
              </a:ext>
            </a:extLst>
          </p:cNvPr>
          <p:cNvSpPr>
            <a:spLocks noGrp="1" noChangeArrowheads="1"/>
          </p:cNvSpPr>
          <p:nvPr>
            <p:ph type="title"/>
          </p:nvPr>
        </p:nvSpPr>
        <p:spPr>
          <a:xfrm>
            <a:off x="609599" y="304807"/>
            <a:ext cx="4648201" cy="761993"/>
          </a:xfrm>
        </p:spPr>
        <p:txBody>
          <a:bodyPr/>
          <a:lstStyle/>
          <a:p>
            <a:r>
              <a:rPr lang="en-US" altLang="en-US" dirty="0"/>
              <a:t>RPPR – Public Access</a:t>
            </a:r>
          </a:p>
        </p:txBody>
      </p:sp>
      <p:sp>
        <p:nvSpPr>
          <p:cNvPr id="150531" name="Rectangle 3">
            <a:extLst>
              <a:ext uri="{FF2B5EF4-FFF2-40B4-BE49-F238E27FC236}">
                <a16:creationId xmlns:a16="http://schemas.microsoft.com/office/drawing/2014/main" id="{3D236EF6-88D2-4AA4-8E69-6E7A12761E09}"/>
              </a:ext>
            </a:extLst>
          </p:cNvPr>
          <p:cNvSpPr>
            <a:spLocks noGrp="1" noChangeArrowheads="1"/>
          </p:cNvSpPr>
          <p:nvPr>
            <p:ph idx="1"/>
          </p:nvPr>
        </p:nvSpPr>
        <p:spPr>
          <a:xfrm>
            <a:off x="152400" y="1219203"/>
            <a:ext cx="7315200" cy="3886193"/>
          </a:xfrm>
        </p:spPr>
        <p:txBody>
          <a:bodyPr>
            <a:normAutofit/>
          </a:bodyPr>
          <a:lstStyle/>
          <a:p>
            <a:pPr>
              <a:lnSpc>
                <a:spcPct val="90000"/>
              </a:lnSpc>
              <a:buFont typeface="Wingdings" panose="05000000000000000000" pitchFamily="2" charset="2"/>
              <a:buChar char="Ø"/>
            </a:pPr>
            <a:r>
              <a:rPr lang="en-US" altLang="en-US" sz="2400" dirty="0">
                <a:solidFill>
                  <a:schemeClr val="tx1"/>
                </a:solidFill>
              </a:rPr>
              <a:t>NIH Public Access Policy</a:t>
            </a:r>
          </a:p>
          <a:p>
            <a:pPr marL="682625" lvl="1" indent="-342900">
              <a:lnSpc>
                <a:spcPct val="90000"/>
              </a:lnSpc>
              <a:buFont typeface="Wingdings" panose="05000000000000000000" pitchFamily="2" charset="2"/>
              <a:buChar char="Ø"/>
            </a:pPr>
            <a:r>
              <a:rPr lang="en-US" altLang="en-US" sz="2000" dirty="0">
                <a:solidFill>
                  <a:schemeClr val="tx1"/>
                </a:solidFill>
              </a:rPr>
              <a:t>NIH-funded investigators must submit or have submitted for them to the National Library of Medicine's PubMed Central an electronic version of their final, peer-reviewed manuscripts upon acceptance for publication, to be made publicly available no later than 12 months after the official date of publication…</a:t>
            </a:r>
          </a:p>
          <a:p>
            <a:pPr>
              <a:lnSpc>
                <a:spcPct val="90000"/>
              </a:lnSpc>
              <a:buFont typeface="Wingdings" panose="05000000000000000000" pitchFamily="2" charset="2"/>
              <a:buChar char="Ø"/>
            </a:pPr>
            <a:r>
              <a:rPr lang="en-US" altLang="en-US" sz="2400" dirty="0">
                <a:solidFill>
                  <a:schemeClr val="tx1"/>
                </a:solidFill>
              </a:rPr>
              <a:t>List all publications citing your grant previous year</a:t>
            </a:r>
          </a:p>
          <a:p>
            <a:pPr>
              <a:lnSpc>
                <a:spcPct val="90000"/>
              </a:lnSpc>
              <a:buFont typeface="Wingdings" panose="05000000000000000000" pitchFamily="2" charset="2"/>
              <a:buChar char="Ø"/>
            </a:pPr>
            <a:r>
              <a:rPr lang="en-US" altLang="en-US" sz="2400" dirty="0">
                <a:solidFill>
                  <a:srgbClr val="FF0000"/>
                </a:solidFill>
              </a:rPr>
              <a:t>Don’t wait until progress report is due!</a:t>
            </a:r>
          </a:p>
        </p:txBody>
      </p:sp>
      <p:sp>
        <p:nvSpPr>
          <p:cNvPr id="2" name="TextBox 1">
            <a:extLst>
              <a:ext uri="{FF2B5EF4-FFF2-40B4-BE49-F238E27FC236}">
                <a16:creationId xmlns:a16="http://schemas.microsoft.com/office/drawing/2014/main" id="{57063C85-3602-4597-8B9C-68A92A17E75B}"/>
              </a:ext>
            </a:extLst>
          </p:cNvPr>
          <p:cNvSpPr txBox="1"/>
          <p:nvPr/>
        </p:nvSpPr>
        <p:spPr>
          <a:xfrm>
            <a:off x="76200" y="4876800"/>
            <a:ext cx="7391400" cy="1200329"/>
          </a:xfrm>
          <a:prstGeom prst="rect">
            <a:avLst/>
          </a:prstGeom>
          <a:noFill/>
        </p:spPr>
        <p:txBody>
          <a:bodyPr wrap="square" rtlCol="0">
            <a:spAutoFit/>
          </a:bodyPr>
          <a:lstStyle/>
          <a:p>
            <a:pPr lvl="1">
              <a:lnSpc>
                <a:spcPct val="90000"/>
              </a:lnSpc>
            </a:pPr>
            <a:r>
              <a:rPr lang="en-US" altLang="en-US" sz="2000" i="1" dirty="0">
                <a:solidFill>
                  <a:srgbClr val="009900"/>
                </a:solidFill>
                <a:effectLst/>
                <a:hlinkClick r:id="rId3">
                  <a:extLst>
                    <a:ext uri="{A12FA001-AC4F-418D-AE19-62706E023703}">
                      <ahyp:hlinkClr xmlns:ahyp="http://schemas.microsoft.com/office/drawing/2018/hyperlinkcolor" val="tx"/>
                    </a:ext>
                  </a:extLst>
                </a:hlinkClick>
              </a:rPr>
              <a:t>http://grants.nih.gov/grants/guide/notice-files/NOT-OD-09-071.html</a:t>
            </a:r>
            <a:endParaRPr lang="en-US" altLang="en-US" sz="2000" i="1" dirty="0">
              <a:solidFill>
                <a:srgbClr val="009900"/>
              </a:solidFill>
              <a:effectLst/>
            </a:endParaRPr>
          </a:p>
          <a:p>
            <a:pPr lvl="1">
              <a:lnSpc>
                <a:spcPct val="90000"/>
              </a:lnSpc>
            </a:pPr>
            <a:endParaRPr lang="en-US" altLang="en-US" sz="2000" i="1" dirty="0">
              <a:solidFill>
                <a:srgbClr val="009900"/>
              </a:solidFill>
              <a:effectLst/>
            </a:endParaRPr>
          </a:p>
          <a:p>
            <a:pPr lvl="1">
              <a:lnSpc>
                <a:spcPct val="90000"/>
              </a:lnSpc>
            </a:pPr>
            <a:r>
              <a:rPr lang="en-US" altLang="en-US" sz="2000" i="1" dirty="0">
                <a:solidFill>
                  <a:srgbClr val="009900"/>
                </a:solidFill>
                <a:effectLst/>
                <a:hlinkClick r:id="rId4">
                  <a:extLst>
                    <a:ext uri="{A12FA001-AC4F-418D-AE19-62706E023703}">
                      <ahyp:hlinkClr xmlns:ahyp="http://schemas.microsoft.com/office/drawing/2018/hyperlinkcolor" val="tx"/>
                    </a:ext>
                  </a:extLst>
                </a:hlinkClick>
              </a:rPr>
              <a:t>http://publicaccess.nih.gov/</a:t>
            </a:r>
            <a:endParaRPr lang="en-US" altLang="en-US" sz="2000" i="1" dirty="0">
              <a:solidFill>
                <a:srgbClr val="009900"/>
              </a:solidFill>
              <a:effectLst/>
            </a:endParaRPr>
          </a:p>
        </p:txBody>
      </p:sp>
      <p:sp>
        <p:nvSpPr>
          <p:cNvPr id="6" name="Line 5">
            <a:extLst>
              <a:ext uri="{FF2B5EF4-FFF2-40B4-BE49-F238E27FC236}">
                <a16:creationId xmlns:a16="http://schemas.microsoft.com/office/drawing/2014/main" id="{D4E4740F-2205-42FA-8003-6A4424280665}"/>
              </a:ext>
              <a:ext uri="{C183D7F6-B498-43B3-948B-1728B52AA6E4}">
                <adec:decorative xmlns:adec="http://schemas.microsoft.com/office/drawing/2017/decorative" val="1"/>
              </a:ext>
            </a:extLst>
          </p:cNvPr>
          <p:cNvSpPr>
            <a:spLocks noChangeShapeType="1"/>
          </p:cNvSpPr>
          <p:nvPr/>
        </p:nvSpPr>
        <p:spPr bwMode="auto">
          <a:xfrm>
            <a:off x="609600" y="1066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3272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FEB427E-358A-40BE-A47E-7F5C22F2925F}"/>
              </a:ext>
            </a:extLst>
          </p:cNvPr>
          <p:cNvSpPr>
            <a:spLocks noGrp="1" noChangeArrowheads="1"/>
          </p:cNvSpPr>
          <p:nvPr>
            <p:ph type="title"/>
          </p:nvPr>
        </p:nvSpPr>
        <p:spPr>
          <a:xfrm>
            <a:off x="609600" y="304800"/>
            <a:ext cx="6858000" cy="1139825"/>
          </a:xfrm>
        </p:spPr>
        <p:txBody>
          <a:bodyPr>
            <a:noAutofit/>
          </a:bodyPr>
          <a:lstStyle/>
          <a:p>
            <a:pPr eaLnBrk="1" hangingPunct="1"/>
            <a:r>
              <a:rPr lang="en-US" altLang="en-US" dirty="0"/>
              <a:t>Non-SNAP RPPR Administrative and Fiscal Contents</a:t>
            </a:r>
          </a:p>
        </p:txBody>
      </p:sp>
      <p:sp>
        <p:nvSpPr>
          <p:cNvPr id="19459" name="Rectangle 3">
            <a:extLst>
              <a:ext uri="{FF2B5EF4-FFF2-40B4-BE49-F238E27FC236}">
                <a16:creationId xmlns:a16="http://schemas.microsoft.com/office/drawing/2014/main" id="{D6FDDC7B-8837-4E44-9A5E-DAEC5449B4EA}"/>
              </a:ext>
            </a:extLst>
          </p:cNvPr>
          <p:cNvSpPr>
            <a:spLocks noGrp="1" noChangeArrowheads="1"/>
          </p:cNvSpPr>
          <p:nvPr>
            <p:ph idx="1"/>
          </p:nvPr>
        </p:nvSpPr>
        <p:spPr>
          <a:xfrm>
            <a:off x="533400" y="2289180"/>
            <a:ext cx="6705600" cy="3197220"/>
          </a:xfrm>
        </p:spPr>
        <p:txBody>
          <a:bodyPr>
            <a:noAutofit/>
          </a:bodyPr>
          <a:lstStyle/>
          <a:p>
            <a:pPr eaLnBrk="1" hangingPunct="1">
              <a:buFont typeface="Wingdings" panose="05000000000000000000" pitchFamily="2" charset="2"/>
              <a:buChar char="Ø"/>
            </a:pPr>
            <a:r>
              <a:rPr lang="en-US" altLang="en-US" sz="2800" dirty="0">
                <a:solidFill>
                  <a:schemeClr val="tx1"/>
                </a:solidFill>
              </a:rPr>
              <a:t>Detailed budget, justification, and updated other support, IRB and IACUC</a:t>
            </a:r>
          </a:p>
          <a:p>
            <a:pPr lvl="1" eaLnBrk="1" hangingPunct="1">
              <a:buFont typeface="Wingdings" panose="05000000000000000000" pitchFamily="2" charset="2"/>
              <a:buChar char="Ø"/>
            </a:pPr>
            <a:r>
              <a:rPr lang="en-US" altLang="en-US" sz="2400" dirty="0">
                <a:solidFill>
                  <a:schemeClr val="tx1"/>
                </a:solidFill>
              </a:rPr>
              <a:t>Address unobligated balance &gt; 25%</a:t>
            </a:r>
          </a:p>
          <a:p>
            <a:pPr eaLnBrk="1" hangingPunct="1">
              <a:lnSpc>
                <a:spcPct val="120000"/>
              </a:lnSpc>
              <a:buFont typeface="Wingdings" panose="05000000000000000000" pitchFamily="2" charset="2"/>
              <a:buChar char="Ø"/>
            </a:pPr>
            <a:r>
              <a:rPr lang="en-US" altLang="en-US" sz="2800" dirty="0">
                <a:solidFill>
                  <a:schemeClr val="tx1"/>
                </a:solidFill>
              </a:rPr>
              <a:t>Total Costs as commitment base</a:t>
            </a:r>
          </a:p>
          <a:p>
            <a:pPr eaLnBrk="1" hangingPunct="1">
              <a:lnSpc>
                <a:spcPct val="120000"/>
              </a:lnSpc>
              <a:buFont typeface="Wingdings" panose="05000000000000000000" pitchFamily="2" charset="2"/>
              <a:buChar char="Ø"/>
            </a:pPr>
            <a:r>
              <a:rPr lang="en-US" altLang="en-US" sz="2800" dirty="0">
                <a:solidFill>
                  <a:schemeClr val="tx1"/>
                </a:solidFill>
              </a:rPr>
              <a:t>Annual Federal Financial Report</a:t>
            </a:r>
          </a:p>
        </p:txBody>
      </p:sp>
      <p:sp>
        <p:nvSpPr>
          <p:cNvPr id="5" name="Line 5">
            <a:extLst>
              <a:ext uri="{FF2B5EF4-FFF2-40B4-BE49-F238E27FC236}">
                <a16:creationId xmlns:a16="http://schemas.microsoft.com/office/drawing/2014/main" id="{AF567EE8-7872-4DA8-8F1C-5378D7679C74}"/>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75D45-2D0B-459E-B1F4-74E610815A48}"/>
              </a:ext>
            </a:extLst>
          </p:cNvPr>
          <p:cNvSpPr>
            <a:spLocks noGrp="1"/>
          </p:cNvSpPr>
          <p:nvPr>
            <p:ph type="title"/>
          </p:nvPr>
        </p:nvSpPr>
        <p:spPr>
          <a:xfrm>
            <a:off x="1469088" y="2590800"/>
            <a:ext cx="6347714" cy="1320800"/>
          </a:xfrm>
        </p:spPr>
        <p:txBody>
          <a:bodyPr/>
          <a:lstStyle/>
          <a:p>
            <a:pPr algn="ctr" rtl="0" eaLnBrk="1" latinLnBrk="0" hangingPunct="1"/>
            <a:r>
              <a:rPr lang="en-US" sz="3200" kern="1200" dirty="0">
                <a:solidFill>
                  <a:schemeClr val="tx1"/>
                </a:solidFill>
                <a:effectLst/>
                <a:latin typeface="Trebuchet MS" panose="020B0603020202020204" pitchFamily="34" charset="0"/>
                <a:ea typeface="+mn-ea"/>
                <a:cs typeface="+mn-cs"/>
              </a:rPr>
              <a:t>Notice of Award (</a:t>
            </a:r>
            <a:r>
              <a:rPr lang="en-US" sz="3200" kern="1200" dirty="0" err="1">
                <a:solidFill>
                  <a:schemeClr val="tx1"/>
                </a:solidFill>
                <a:effectLst/>
                <a:latin typeface="Trebuchet MS" panose="020B0603020202020204" pitchFamily="34" charset="0"/>
                <a:ea typeface="+mn-ea"/>
                <a:cs typeface="+mn-cs"/>
              </a:rPr>
              <a:t>NoA</a:t>
            </a:r>
            <a:r>
              <a:rPr lang="en-US" sz="3200" kern="1200" dirty="0">
                <a:solidFill>
                  <a:schemeClr val="tx1"/>
                </a:solidFill>
                <a:effectLst/>
                <a:latin typeface="Trebuchet MS" panose="020B0603020202020204" pitchFamily="34" charset="0"/>
                <a:ea typeface="+mn-ea"/>
                <a:cs typeface="+mn-cs"/>
              </a:rPr>
              <a:t>)</a:t>
            </a:r>
            <a:endParaRPr lang="en-US" dirty="0">
              <a:solidFill>
                <a:schemeClr val="tx1"/>
              </a:solidFill>
              <a:effectLst/>
            </a:endParaRPr>
          </a:p>
          <a:p>
            <a:endParaRPr lang="en-US" dirty="0">
              <a:solidFill>
                <a:schemeClr val="tx1"/>
              </a:solidFill>
            </a:endParaRPr>
          </a:p>
        </p:txBody>
      </p:sp>
    </p:spTree>
    <p:extLst>
      <p:ext uri="{BB962C8B-B14F-4D97-AF65-F5344CB8AC3E}">
        <p14:creationId xmlns:p14="http://schemas.microsoft.com/office/powerpoint/2010/main" val="17569775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ED2FEE2-68E7-49EA-A4C6-AD13F2DCBEBC}"/>
              </a:ext>
            </a:extLst>
          </p:cNvPr>
          <p:cNvSpPr>
            <a:spLocks noGrp="1" noChangeArrowheads="1"/>
          </p:cNvSpPr>
          <p:nvPr>
            <p:ph type="title"/>
          </p:nvPr>
        </p:nvSpPr>
        <p:spPr>
          <a:xfrm>
            <a:off x="609600" y="304800"/>
            <a:ext cx="6019800" cy="1320800"/>
          </a:xfrm>
        </p:spPr>
        <p:txBody>
          <a:bodyPr>
            <a:normAutofit/>
          </a:bodyPr>
          <a:lstStyle/>
          <a:p>
            <a:pPr eaLnBrk="1" hangingPunct="1"/>
            <a:r>
              <a:rPr lang="en-US" altLang="en-US" dirty="0"/>
              <a:t>What </a:t>
            </a:r>
            <a:r>
              <a:rPr lang="en-US" altLang="en-US" u="sng" dirty="0"/>
              <a:t>Not</a:t>
            </a:r>
            <a:r>
              <a:rPr lang="en-US" altLang="en-US" dirty="0"/>
              <a:t> to Submit with the RPPR</a:t>
            </a:r>
          </a:p>
        </p:txBody>
      </p:sp>
      <p:sp>
        <p:nvSpPr>
          <p:cNvPr id="22531" name="Rectangle 3">
            <a:extLst>
              <a:ext uri="{FF2B5EF4-FFF2-40B4-BE49-F238E27FC236}">
                <a16:creationId xmlns:a16="http://schemas.microsoft.com/office/drawing/2014/main" id="{F1E33E98-E469-49A5-BE41-2AF434A54D37}"/>
              </a:ext>
            </a:extLst>
          </p:cNvPr>
          <p:cNvSpPr>
            <a:spLocks noGrp="1" noChangeArrowheads="1"/>
          </p:cNvSpPr>
          <p:nvPr>
            <p:ph idx="1"/>
          </p:nvPr>
        </p:nvSpPr>
        <p:spPr>
          <a:xfrm>
            <a:off x="457200" y="1981200"/>
            <a:ext cx="6858000" cy="3581394"/>
          </a:xfrm>
        </p:spPr>
        <p:txBody>
          <a:bodyPr>
            <a:normAutofit lnSpcReduction="10000"/>
          </a:bodyPr>
          <a:lstStyle/>
          <a:p>
            <a:pPr marL="0" indent="0" eaLnBrk="1" hangingPunct="1">
              <a:buNone/>
            </a:pPr>
            <a:r>
              <a:rPr lang="en-US" altLang="en-US" sz="2800" b="1" dirty="0">
                <a:solidFill>
                  <a:schemeClr val="tx1"/>
                </a:solidFill>
              </a:rPr>
              <a:t>Prior Approval Requests</a:t>
            </a:r>
          </a:p>
          <a:p>
            <a:pPr lvl="1" eaLnBrk="1" hangingPunct="1">
              <a:buFont typeface="Wingdings" panose="05000000000000000000" pitchFamily="2" charset="2"/>
              <a:buChar char="Ø"/>
            </a:pPr>
            <a:r>
              <a:rPr lang="en-US" altLang="en-US" sz="2400" dirty="0">
                <a:solidFill>
                  <a:schemeClr val="tx1"/>
                </a:solidFill>
              </a:rPr>
              <a:t>Carryover Requests</a:t>
            </a:r>
          </a:p>
          <a:p>
            <a:pPr lvl="1" eaLnBrk="1" hangingPunct="1">
              <a:buFont typeface="Wingdings" panose="05000000000000000000" pitchFamily="2" charset="2"/>
              <a:buChar char="Ø"/>
            </a:pPr>
            <a:r>
              <a:rPr lang="en-US" altLang="en-US" sz="2400" dirty="0">
                <a:solidFill>
                  <a:schemeClr val="tx1"/>
                </a:solidFill>
              </a:rPr>
              <a:t>Requests for Supplemental Funding</a:t>
            </a:r>
          </a:p>
          <a:p>
            <a:pPr lvl="1" eaLnBrk="1" hangingPunct="1">
              <a:buFont typeface="Wingdings" panose="05000000000000000000" pitchFamily="2" charset="2"/>
              <a:buChar char="Ø"/>
            </a:pPr>
            <a:r>
              <a:rPr lang="en-US" altLang="en-US" sz="2400" dirty="0">
                <a:solidFill>
                  <a:schemeClr val="tx1"/>
                </a:solidFill>
              </a:rPr>
              <a:t>Requests for Additional Time to the Final Budget and Project Period</a:t>
            </a:r>
          </a:p>
          <a:p>
            <a:pPr eaLnBrk="1" hangingPunct="1">
              <a:buFontTx/>
              <a:buNone/>
            </a:pPr>
            <a:r>
              <a:rPr lang="en-US" altLang="en-US" sz="2400" dirty="0">
                <a:solidFill>
                  <a:schemeClr val="tx1"/>
                </a:solidFill>
              </a:rPr>
              <a:t> </a:t>
            </a:r>
          </a:p>
          <a:p>
            <a:pPr eaLnBrk="1" hangingPunct="1">
              <a:buFontTx/>
              <a:buNone/>
            </a:pPr>
            <a:r>
              <a:rPr lang="en-US" altLang="en-US" i="1" dirty="0">
                <a:solidFill>
                  <a:schemeClr val="tx1"/>
                </a:solidFill>
              </a:rPr>
              <a:t>* These a</a:t>
            </a:r>
            <a:r>
              <a:rPr lang="en-US" altLang="en-US" sz="2000" i="1" dirty="0">
                <a:solidFill>
                  <a:schemeClr val="tx1"/>
                </a:solidFill>
              </a:rPr>
              <a:t>dministrative actions that need to be addressed separately</a:t>
            </a:r>
          </a:p>
        </p:txBody>
      </p:sp>
      <p:sp>
        <p:nvSpPr>
          <p:cNvPr id="5" name="Line 5">
            <a:extLst>
              <a:ext uri="{FF2B5EF4-FFF2-40B4-BE49-F238E27FC236}">
                <a16:creationId xmlns:a16="http://schemas.microsoft.com/office/drawing/2014/main" id="{3277BBAC-F3A7-421B-9ACE-BCB44C16F8CD}"/>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64906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373117" y="1944414"/>
            <a:ext cx="8539656" cy="2017986"/>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834B9E9-A726-4B8A-8BA1-A9AA9449B201}"/>
              </a:ext>
            </a:extLst>
          </p:cNvPr>
          <p:cNvSpPr>
            <a:spLocks noGrp="1"/>
          </p:cNvSpPr>
          <p:nvPr>
            <p:ph type="title"/>
          </p:nvPr>
        </p:nvSpPr>
        <p:spPr>
          <a:xfrm>
            <a:off x="1398143" y="2664346"/>
            <a:ext cx="6347714" cy="1320800"/>
          </a:xfrm>
        </p:spPr>
        <p:txBody>
          <a:bodyPr/>
          <a:lstStyle/>
          <a:p>
            <a:pPr algn="ctr" rtl="0" eaLnBrk="1" latinLnBrk="0" hangingPunct="1"/>
            <a:r>
              <a:rPr lang="en-US" sz="3200" kern="1200" dirty="0">
                <a:solidFill>
                  <a:schemeClr val="tx1"/>
                </a:solidFill>
                <a:effectLst/>
                <a:latin typeface="Trebuchet MS" panose="020B0603020202020204" pitchFamily="34" charset="0"/>
                <a:ea typeface="+mn-ea"/>
                <a:cs typeface="+mn-cs"/>
              </a:rPr>
              <a:t>Closeout</a:t>
            </a:r>
            <a:endParaRPr lang="en-US" dirty="0">
              <a:solidFill>
                <a:schemeClr val="tx1"/>
              </a:solidFill>
              <a:effectLst/>
            </a:endParaRPr>
          </a:p>
          <a:p>
            <a:endParaRPr lang="en-US" dirty="0">
              <a:solidFill>
                <a:schemeClr val="tx1"/>
              </a:solidFill>
            </a:endParaRPr>
          </a:p>
        </p:txBody>
      </p:sp>
    </p:spTree>
    <p:extLst>
      <p:ext uri="{BB962C8B-B14F-4D97-AF65-F5344CB8AC3E}">
        <p14:creationId xmlns:p14="http://schemas.microsoft.com/office/powerpoint/2010/main" val="1933638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4041"/>
            <a:ext cx="7162800" cy="4483359"/>
          </a:xfrm>
        </p:spPr>
        <p:txBody>
          <a:bodyPr>
            <a:normAutofit/>
          </a:bodyPr>
          <a:lstStyle/>
          <a:p>
            <a:pPr marL="0" indent="0">
              <a:buNone/>
            </a:pPr>
            <a:r>
              <a:rPr lang="en-US" sz="2800" dirty="0">
                <a:solidFill>
                  <a:schemeClr val="tx1"/>
                </a:solidFill>
              </a:rPr>
              <a:t>NIH recipients must submit three final reports within</a:t>
            </a:r>
            <a:r>
              <a:rPr lang="en-US" sz="2800" dirty="0">
                <a:solidFill>
                  <a:srgbClr val="FF0000"/>
                </a:solidFill>
              </a:rPr>
              <a:t> 120 days </a:t>
            </a:r>
            <a:r>
              <a:rPr lang="en-US" sz="2800" dirty="0">
                <a:solidFill>
                  <a:schemeClr val="tx1"/>
                </a:solidFill>
              </a:rPr>
              <a:t>of the project period end date:</a:t>
            </a:r>
          </a:p>
          <a:p>
            <a:pPr marL="0" indent="0">
              <a:buNone/>
            </a:pPr>
            <a:endParaRPr lang="en-US" sz="1000" dirty="0">
              <a:solidFill>
                <a:schemeClr val="tx1"/>
              </a:solidFill>
            </a:endParaRPr>
          </a:p>
          <a:p>
            <a:pPr marL="514350" indent="-514350">
              <a:buFont typeface="+mj-lt"/>
              <a:buAutoNum type="arabicPeriod"/>
            </a:pPr>
            <a:r>
              <a:rPr lang="en-US" sz="2400" dirty="0">
                <a:solidFill>
                  <a:schemeClr val="tx1"/>
                </a:solidFill>
              </a:rPr>
              <a:t>Final Federal Financial Report</a:t>
            </a:r>
          </a:p>
          <a:p>
            <a:pPr marL="514350" indent="-514350">
              <a:buFont typeface="+mj-lt"/>
              <a:buAutoNum type="arabicPeriod"/>
            </a:pPr>
            <a:r>
              <a:rPr lang="en-US" sz="2400" dirty="0">
                <a:solidFill>
                  <a:schemeClr val="tx1"/>
                </a:solidFill>
              </a:rPr>
              <a:t>Final Invention Statement and Certification</a:t>
            </a:r>
          </a:p>
          <a:p>
            <a:pPr marL="514350" indent="-514350">
              <a:buFont typeface="+mj-lt"/>
              <a:buAutoNum type="arabicPeriod"/>
            </a:pPr>
            <a:r>
              <a:rPr lang="en-US" sz="2400" dirty="0">
                <a:solidFill>
                  <a:schemeClr val="tx1"/>
                </a:solidFill>
              </a:rPr>
              <a:t>Final RPPR (F-RPPR) or I-RPPR</a:t>
            </a:r>
          </a:p>
          <a:p>
            <a:pPr marL="0" indent="0">
              <a:buNone/>
            </a:pPr>
            <a:endParaRPr lang="en-US" sz="1300" dirty="0">
              <a:solidFill>
                <a:schemeClr val="tx1"/>
              </a:solidFill>
            </a:endParaRPr>
          </a:p>
          <a:p>
            <a:pPr marL="0" indent="0">
              <a:buNone/>
            </a:pPr>
            <a:r>
              <a:rPr lang="en-US" sz="2800" dirty="0">
                <a:solidFill>
                  <a:schemeClr val="tx1"/>
                </a:solidFill>
              </a:rPr>
              <a:t>After </a:t>
            </a:r>
            <a:r>
              <a:rPr lang="en-US" sz="2800" dirty="0">
                <a:solidFill>
                  <a:srgbClr val="FF0000"/>
                </a:solidFill>
              </a:rPr>
              <a:t>180 days</a:t>
            </a:r>
            <a:r>
              <a:rPr lang="en-US" sz="2800" dirty="0">
                <a:solidFill>
                  <a:schemeClr val="tx1"/>
                </a:solidFill>
              </a:rPr>
              <a:t>, the award enters unilateral closeout!</a:t>
            </a:r>
          </a:p>
        </p:txBody>
      </p:sp>
      <p:sp>
        <p:nvSpPr>
          <p:cNvPr id="2" name="Title 1">
            <a:extLst>
              <a:ext uri="{FF2B5EF4-FFF2-40B4-BE49-F238E27FC236}">
                <a16:creationId xmlns:a16="http://schemas.microsoft.com/office/drawing/2014/main" id="{9F8E9867-E382-4B24-8FD3-7EC56BF6FDCC}"/>
              </a:ext>
            </a:extLst>
          </p:cNvPr>
          <p:cNvSpPr>
            <a:spLocks noGrp="1"/>
          </p:cNvSpPr>
          <p:nvPr>
            <p:ph type="title"/>
          </p:nvPr>
        </p:nvSpPr>
        <p:spPr>
          <a:xfrm>
            <a:off x="609600" y="431800"/>
            <a:ext cx="6347714" cy="1320800"/>
          </a:xfrm>
        </p:spPr>
        <p:txBody>
          <a:bodyPr/>
          <a:lstStyle/>
          <a:p>
            <a:pPr rtl="0" fontAlgn="base"/>
            <a:r>
              <a:rPr lang="en-US" sz="3600" kern="1200" dirty="0">
                <a:effectLst/>
                <a:ea typeface="+mn-ea"/>
                <a:cs typeface="+mn-cs"/>
              </a:rPr>
              <a:t>NIH Closeout Requirements</a:t>
            </a:r>
            <a:endParaRPr lang="en-US" dirty="0">
              <a:effectLst/>
            </a:endParaRPr>
          </a:p>
        </p:txBody>
      </p:sp>
      <p:sp>
        <p:nvSpPr>
          <p:cNvPr id="6" name="Line 5">
            <a:extLst>
              <a:ext uri="{FF2B5EF4-FFF2-40B4-BE49-F238E27FC236}">
                <a16:creationId xmlns:a16="http://schemas.microsoft.com/office/drawing/2014/main" id="{6F9569D3-B08E-4E50-AB4B-6E88C59157E0}"/>
              </a:ext>
              <a:ext uri="{C183D7F6-B498-43B3-948B-1728B52AA6E4}">
                <adec:decorative xmlns:adec="http://schemas.microsoft.com/office/drawing/2017/decorative" val="1"/>
              </a:ext>
            </a:extLst>
          </p:cNvPr>
          <p:cNvSpPr>
            <a:spLocks noChangeShapeType="1"/>
          </p:cNvSpPr>
          <p:nvPr/>
        </p:nvSpPr>
        <p:spPr bwMode="auto">
          <a:xfrm>
            <a:off x="609600" y="1219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07746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494921"/>
            <a:ext cx="7620000" cy="4840299"/>
          </a:xfrm>
          <a:prstGeom prst="rect">
            <a:avLst/>
          </a:prstGeom>
        </p:spPr>
        <p:txBody>
          <a:bodyPr wrap="square">
            <a:spAutoFit/>
          </a:bodyPr>
          <a:lstStyle/>
          <a:p>
            <a:pPr marL="342900" indent="-342900" algn="l" fontAlgn="auto">
              <a:lnSpc>
                <a:spcPct val="80000"/>
              </a:lnSpc>
              <a:spcBef>
                <a:spcPct val="20000"/>
              </a:spcBef>
              <a:spcAft>
                <a:spcPts val="800"/>
              </a:spcAft>
              <a:buClr>
                <a:schemeClr val="accent1"/>
              </a:buClr>
              <a:buFont typeface="Wingdings" panose="05000000000000000000" pitchFamily="2" charset="2"/>
              <a:buChar char="Ø"/>
              <a:defRPr/>
            </a:pPr>
            <a:r>
              <a:rPr lang="en-US" sz="2400" dirty="0">
                <a:effectLst/>
                <a:latin typeface="+mn-lt"/>
                <a:cs typeface="Arial" pitchFamily="34" charset="0"/>
              </a:rPr>
              <a:t>At time of closeout, ensure there are no discrepancies in reporting between: </a:t>
            </a:r>
          </a:p>
          <a:p>
            <a:pPr marL="576262" lvl="1" indent="-342900" algn="l" fontAlgn="auto">
              <a:lnSpc>
                <a:spcPct val="80000"/>
              </a:lnSpc>
              <a:spcBef>
                <a:spcPct val="20000"/>
              </a:spcBef>
              <a:spcAft>
                <a:spcPts val="800"/>
              </a:spcAft>
              <a:buClr>
                <a:schemeClr val="accent1"/>
              </a:buClr>
              <a:buFont typeface="Wingdings" panose="05000000000000000000" pitchFamily="2" charset="2"/>
              <a:buChar char="Ø"/>
              <a:defRPr/>
            </a:pPr>
            <a:r>
              <a:rPr lang="en-US" sz="2000" dirty="0">
                <a:effectLst/>
                <a:latin typeface="+mn-lt"/>
                <a:cs typeface="Arial" pitchFamily="34" charset="0"/>
              </a:rPr>
              <a:t>Final FFR </a:t>
            </a:r>
            <a:r>
              <a:rPr lang="en-US" sz="2000" i="1" dirty="0">
                <a:effectLst/>
                <a:latin typeface="+mn-lt"/>
                <a:cs typeface="Arial" pitchFamily="34" charset="0"/>
              </a:rPr>
              <a:t>expenditure </a:t>
            </a:r>
            <a:r>
              <a:rPr lang="en-US" sz="2000" dirty="0">
                <a:effectLst/>
                <a:latin typeface="+mn-lt"/>
                <a:cs typeface="Arial" pitchFamily="34" charset="0"/>
              </a:rPr>
              <a:t>data (in eRA Commons) and</a:t>
            </a:r>
          </a:p>
          <a:p>
            <a:pPr marL="576262" lvl="1" indent="-342900" algn="l" fontAlgn="auto">
              <a:lnSpc>
                <a:spcPct val="80000"/>
              </a:lnSpc>
              <a:spcBef>
                <a:spcPct val="20000"/>
              </a:spcBef>
              <a:spcAft>
                <a:spcPts val="800"/>
              </a:spcAft>
              <a:buClr>
                <a:schemeClr val="accent1"/>
              </a:buClr>
              <a:buFont typeface="Wingdings" panose="05000000000000000000" pitchFamily="2" charset="2"/>
              <a:buChar char="Ø"/>
              <a:defRPr/>
            </a:pPr>
            <a:r>
              <a:rPr lang="en-US" sz="2000" dirty="0">
                <a:effectLst/>
                <a:latin typeface="+mn-lt"/>
                <a:cs typeface="Arial" pitchFamily="34" charset="0"/>
              </a:rPr>
              <a:t>FFR </a:t>
            </a:r>
            <a:r>
              <a:rPr lang="en-US" sz="2000" i="1" dirty="0">
                <a:effectLst/>
                <a:latin typeface="+mn-lt"/>
                <a:cs typeface="Arial" pitchFamily="34" charset="0"/>
              </a:rPr>
              <a:t>cash transaction </a:t>
            </a:r>
            <a:r>
              <a:rPr lang="en-US" sz="2000" dirty="0">
                <a:effectLst/>
                <a:latin typeface="+mn-lt"/>
                <a:cs typeface="Arial" pitchFamily="34" charset="0"/>
              </a:rPr>
              <a:t>data (in PMS)</a:t>
            </a:r>
          </a:p>
          <a:p>
            <a:pPr marL="342900" indent="-342900" fontAlgn="auto">
              <a:spcBef>
                <a:spcPct val="20000"/>
              </a:spcBef>
              <a:spcAft>
                <a:spcPts val="800"/>
              </a:spcAft>
              <a:buClr>
                <a:schemeClr val="accent1"/>
              </a:buClr>
              <a:buFont typeface="Wingdings" panose="05000000000000000000" pitchFamily="2" charset="2"/>
              <a:buChar char="Ø"/>
              <a:defRPr/>
            </a:pPr>
            <a:r>
              <a:rPr lang="en-US" sz="2400" dirty="0">
                <a:effectLst/>
                <a:latin typeface="+mn-lt"/>
                <a:cs typeface="Arial" pitchFamily="34" charset="0"/>
              </a:rPr>
              <a:t>Failure to submit an acceptable final FFR in a timely manner may result in disallowed costs or federal debt</a:t>
            </a:r>
          </a:p>
          <a:p>
            <a:pPr marL="576262" lvl="1" indent="-342900" fontAlgn="auto">
              <a:lnSpc>
                <a:spcPct val="80000"/>
              </a:lnSpc>
              <a:spcBef>
                <a:spcPct val="20000"/>
              </a:spcBef>
              <a:spcAft>
                <a:spcPts val="800"/>
              </a:spcAft>
              <a:buClr>
                <a:schemeClr val="accent1"/>
              </a:buClr>
              <a:buFont typeface="Wingdings" panose="05000000000000000000" pitchFamily="2" charset="2"/>
              <a:buChar char="Ø"/>
              <a:defRPr/>
            </a:pPr>
            <a:r>
              <a:rPr lang="en-US" sz="2000" dirty="0">
                <a:effectLst/>
                <a:latin typeface="+mn-lt"/>
                <a:cs typeface="Arial" pitchFamily="34" charset="0"/>
              </a:rPr>
              <a:t>If a recipient fails to submit a final FFR expenditure data report - NIH must use the last recorded quarterly cash disbursement level</a:t>
            </a:r>
          </a:p>
          <a:p>
            <a:pPr marL="576262" lvl="1" indent="-342900" fontAlgn="auto">
              <a:lnSpc>
                <a:spcPct val="80000"/>
              </a:lnSpc>
              <a:spcBef>
                <a:spcPct val="20000"/>
              </a:spcBef>
              <a:spcAft>
                <a:spcPts val="800"/>
              </a:spcAft>
              <a:buClr>
                <a:schemeClr val="accent1"/>
              </a:buClr>
              <a:buFont typeface="Wingdings" panose="05000000000000000000" pitchFamily="2" charset="2"/>
              <a:buChar char="Ø"/>
              <a:defRPr/>
            </a:pPr>
            <a:r>
              <a:rPr lang="en-US" sz="2000" dirty="0">
                <a:effectLst/>
                <a:latin typeface="+mn-lt"/>
                <a:cs typeface="Arial" pitchFamily="34" charset="0"/>
              </a:rPr>
              <a:t>If the final FFR expenditure data does not match the amount reported on last FFR cash disbursement report to PMS - NIH must use the lower amount - results in federal debt</a:t>
            </a:r>
          </a:p>
        </p:txBody>
      </p:sp>
      <p:sp>
        <p:nvSpPr>
          <p:cNvPr id="7" name="TextBox 6">
            <a:extLst>
              <a:ext uri="{FF2B5EF4-FFF2-40B4-BE49-F238E27FC236}">
                <a16:creationId xmlns:a16="http://schemas.microsoft.com/office/drawing/2014/main" id="{CB359C43-D3D5-4C08-A557-C484BA0E2865}"/>
              </a:ext>
            </a:extLst>
          </p:cNvPr>
          <p:cNvSpPr txBox="1"/>
          <p:nvPr/>
        </p:nvSpPr>
        <p:spPr>
          <a:xfrm>
            <a:off x="4343400" y="6134630"/>
            <a:ext cx="4009697" cy="307777"/>
          </a:xfrm>
          <a:prstGeom prst="rect">
            <a:avLst/>
          </a:prstGeom>
          <a:noFill/>
        </p:spPr>
        <p:txBody>
          <a:bodyPr wrap="square" rtlCol="0">
            <a:spAutoFit/>
          </a:bodyPr>
          <a:lstStyle/>
          <a:p>
            <a:r>
              <a:rPr lang="en-US" sz="1400" dirty="0">
                <a:effectLst/>
                <a:latin typeface="+mn-lt"/>
              </a:rPr>
              <a:t>See </a:t>
            </a:r>
            <a:r>
              <a:rPr lang="en-US" sz="1400" dirty="0">
                <a:effectLst/>
                <a:latin typeface="+mn-lt"/>
                <a:hlinkClick r:id="rId3">
                  <a:extLst>
                    <a:ext uri="{A12FA001-AC4F-418D-AE19-62706E023703}">
                      <ahyp:hlinkClr xmlns:ahyp="http://schemas.microsoft.com/office/drawing/2018/hyperlinkcolor" val="tx"/>
                    </a:ext>
                  </a:extLst>
                </a:hlinkClick>
              </a:rPr>
              <a:t>Section 8.6.1 </a:t>
            </a:r>
            <a:r>
              <a:rPr lang="en-US" sz="1400" dirty="0">
                <a:effectLst/>
                <a:latin typeface="+mn-lt"/>
              </a:rPr>
              <a:t>NIH Grants Policy Statement</a:t>
            </a:r>
          </a:p>
        </p:txBody>
      </p:sp>
      <p:sp>
        <p:nvSpPr>
          <p:cNvPr id="2" name="Title 1">
            <a:extLst>
              <a:ext uri="{FF2B5EF4-FFF2-40B4-BE49-F238E27FC236}">
                <a16:creationId xmlns:a16="http://schemas.microsoft.com/office/drawing/2014/main" id="{04F9C11E-FFAE-49E2-8BC5-0D7FE28B4BC8}"/>
              </a:ext>
            </a:extLst>
          </p:cNvPr>
          <p:cNvSpPr>
            <a:spLocks noGrp="1"/>
          </p:cNvSpPr>
          <p:nvPr>
            <p:ph type="title"/>
          </p:nvPr>
        </p:nvSpPr>
        <p:spPr>
          <a:xfrm>
            <a:off x="544178" y="609600"/>
            <a:ext cx="7152022" cy="1320800"/>
          </a:xfrm>
        </p:spPr>
        <p:txBody>
          <a:bodyPr>
            <a:normAutofit/>
          </a:bodyPr>
          <a:lstStyle/>
          <a:p>
            <a:pPr eaLnBrk="0" fontAlgn="base" hangingPunct="0">
              <a:lnSpc>
                <a:spcPct val="80000"/>
              </a:lnSpc>
              <a:spcAft>
                <a:spcPct val="0"/>
              </a:spcAft>
            </a:pPr>
            <a:r>
              <a:rPr lang="en-US" kern="0" dirty="0">
                <a:cs typeface="Arial" panose="020B0604020202020204" pitchFamily="34" charset="0"/>
              </a:rPr>
              <a:t>Final Federal Financial Report</a:t>
            </a:r>
          </a:p>
        </p:txBody>
      </p:sp>
      <p:sp>
        <p:nvSpPr>
          <p:cNvPr id="8" name="Line 5">
            <a:extLst>
              <a:ext uri="{FF2B5EF4-FFF2-40B4-BE49-F238E27FC236}">
                <a16:creationId xmlns:a16="http://schemas.microsoft.com/office/drawing/2014/main" id="{2EA5F0A2-F390-4EAB-BBDA-6ABA22EB6D5F}"/>
              </a:ext>
              <a:ext uri="{C183D7F6-B498-43B3-948B-1728B52AA6E4}">
                <adec:decorative xmlns:adec="http://schemas.microsoft.com/office/drawing/2017/decorative" val="1"/>
              </a:ext>
            </a:extLst>
          </p:cNvPr>
          <p:cNvSpPr>
            <a:spLocks noChangeShapeType="1"/>
          </p:cNvSpPr>
          <p:nvPr/>
        </p:nvSpPr>
        <p:spPr bwMode="auto">
          <a:xfrm>
            <a:off x="609600" y="12954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89277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5578" y="1999833"/>
            <a:ext cx="7152022" cy="3871829"/>
          </a:xfrm>
          <a:prstGeom prst="rect">
            <a:avLst/>
          </a:prstGeom>
        </p:spPr>
        <p:txBody>
          <a:bodyPr wrap="square">
            <a:spAutoFit/>
          </a:bodyPr>
          <a:lstStyle/>
          <a:p>
            <a:pPr marL="233363" indent="-233363" algn="l" fontAlgn="auto">
              <a:lnSpc>
                <a:spcPct val="80000"/>
              </a:lnSpc>
              <a:spcBef>
                <a:spcPct val="20000"/>
              </a:spcBef>
              <a:spcAft>
                <a:spcPts val="800"/>
              </a:spcAft>
              <a:buFont typeface="Arial" panose="020B0604020202020204" pitchFamily="34" charset="0"/>
              <a:buChar char="•"/>
              <a:defRPr/>
            </a:pPr>
            <a:r>
              <a:rPr lang="en-US" sz="2400" dirty="0">
                <a:effectLst/>
                <a:latin typeface="+mn-lt"/>
                <a:cs typeface="Arial" pitchFamily="34" charset="0"/>
              </a:rPr>
              <a:t>Mandatory Submission of FFR in PMS effective January 1. 2021 (see </a:t>
            </a:r>
            <a:r>
              <a:rPr lang="en-US" sz="2400" dirty="0">
                <a:effectLst/>
                <a:latin typeface="+mn-lt"/>
                <a:cs typeface="Arial" pitchFamily="34" charset="0"/>
                <a:hlinkClick r:id="rId3"/>
              </a:rPr>
              <a:t>NOT-OD-21-046</a:t>
            </a:r>
            <a:r>
              <a:rPr lang="en-US" sz="2400" dirty="0">
                <a:effectLst/>
                <a:latin typeface="+mn-lt"/>
                <a:cs typeface="Arial" pitchFamily="34" charset="0"/>
              </a:rPr>
              <a:t>)</a:t>
            </a:r>
          </a:p>
          <a:p>
            <a:pPr marL="233363" indent="-233363" fontAlgn="auto">
              <a:lnSpc>
                <a:spcPct val="80000"/>
              </a:lnSpc>
              <a:spcBef>
                <a:spcPct val="20000"/>
              </a:spcBef>
              <a:spcAft>
                <a:spcPts val="800"/>
              </a:spcAft>
              <a:buFont typeface="Arial" panose="020B0604020202020204" pitchFamily="34" charset="0"/>
              <a:buChar char="•"/>
              <a:defRPr/>
            </a:pPr>
            <a:r>
              <a:rPr lang="en-US" sz="2400" dirty="0">
                <a:effectLst/>
                <a:latin typeface="+mn-lt"/>
              </a:rPr>
              <a:t>Updated Process for Submission of Federal Financial Reports for Closed Payment Management System Subaccounts (see </a:t>
            </a:r>
            <a:r>
              <a:rPr lang="en-US" sz="2400" dirty="0">
                <a:effectLst/>
                <a:latin typeface="+mn-lt"/>
                <a:hlinkClick r:id="rId4"/>
              </a:rPr>
              <a:t>NOT-OD-21-128</a:t>
            </a:r>
            <a:r>
              <a:rPr lang="en-US" sz="2400" dirty="0">
                <a:effectLst/>
                <a:latin typeface="+mn-lt"/>
              </a:rPr>
              <a:t>)</a:t>
            </a:r>
          </a:p>
          <a:p>
            <a:pPr marL="233363" indent="-233363" fontAlgn="auto">
              <a:lnSpc>
                <a:spcPct val="80000"/>
              </a:lnSpc>
              <a:spcBef>
                <a:spcPct val="20000"/>
              </a:spcBef>
              <a:spcAft>
                <a:spcPts val="800"/>
              </a:spcAft>
              <a:buFont typeface="Arial" panose="020B0604020202020204" pitchFamily="34" charset="0"/>
              <a:buChar char="•"/>
              <a:defRPr/>
            </a:pPr>
            <a:r>
              <a:rPr lang="en-US" sz="2400" dirty="0">
                <a:effectLst/>
                <a:latin typeface="+mn-lt"/>
              </a:rPr>
              <a:t>NIH Final Federal Financial Reports (FFRs) will be converted to Interim Annual Reports in the Payment Management System (see </a:t>
            </a:r>
            <a:r>
              <a:rPr lang="en-US" sz="2400" dirty="0">
                <a:effectLst/>
                <a:latin typeface="+mn-lt"/>
                <a:hlinkClick r:id="rId5"/>
              </a:rPr>
              <a:t>NOT-OD-21-138</a:t>
            </a:r>
            <a:r>
              <a:rPr lang="en-US" sz="2400" dirty="0">
                <a:effectLst/>
                <a:latin typeface="+mn-lt"/>
              </a:rPr>
              <a:t>)</a:t>
            </a:r>
            <a:endParaRPr lang="en-US" sz="2400" dirty="0">
              <a:effectLst/>
              <a:latin typeface="+mn-lt"/>
              <a:cs typeface="Arial" pitchFamily="34" charset="0"/>
            </a:endParaRPr>
          </a:p>
          <a:p>
            <a:pPr marL="233363" indent="-233363" algn="l" fontAlgn="auto">
              <a:lnSpc>
                <a:spcPct val="80000"/>
              </a:lnSpc>
              <a:spcBef>
                <a:spcPct val="20000"/>
              </a:spcBef>
              <a:spcAft>
                <a:spcPts val="800"/>
              </a:spcAft>
              <a:buFont typeface="Arial" panose="020B0604020202020204" pitchFamily="34" charset="0"/>
              <a:buChar char="•"/>
              <a:defRPr/>
            </a:pPr>
            <a:endParaRPr lang="en-US" sz="2400" dirty="0">
              <a:effectLst/>
              <a:latin typeface="+mn-lt"/>
              <a:cs typeface="Arial" pitchFamily="34" charset="0"/>
            </a:endParaRPr>
          </a:p>
        </p:txBody>
      </p:sp>
      <p:sp>
        <p:nvSpPr>
          <p:cNvPr id="7" name="TextBox 6">
            <a:extLst>
              <a:ext uri="{FF2B5EF4-FFF2-40B4-BE49-F238E27FC236}">
                <a16:creationId xmlns:a16="http://schemas.microsoft.com/office/drawing/2014/main" id="{CB359C43-D3D5-4C08-A557-C484BA0E2865}"/>
              </a:ext>
            </a:extLst>
          </p:cNvPr>
          <p:cNvSpPr txBox="1"/>
          <p:nvPr/>
        </p:nvSpPr>
        <p:spPr>
          <a:xfrm>
            <a:off x="4495800" y="6098628"/>
            <a:ext cx="4009697" cy="307777"/>
          </a:xfrm>
          <a:prstGeom prst="rect">
            <a:avLst/>
          </a:prstGeom>
          <a:noFill/>
        </p:spPr>
        <p:txBody>
          <a:bodyPr wrap="square" rtlCol="0">
            <a:spAutoFit/>
          </a:bodyPr>
          <a:lstStyle/>
          <a:p>
            <a:r>
              <a:rPr lang="en-US" sz="1400" dirty="0">
                <a:effectLst/>
                <a:latin typeface="+mn-lt"/>
              </a:rPr>
              <a:t>See </a:t>
            </a:r>
            <a:r>
              <a:rPr lang="en-US" sz="1400" dirty="0">
                <a:effectLst/>
                <a:latin typeface="+mn-lt"/>
                <a:hlinkClick r:id="rId6">
                  <a:extLst>
                    <a:ext uri="{A12FA001-AC4F-418D-AE19-62706E023703}">
                      <ahyp:hlinkClr xmlns:ahyp="http://schemas.microsoft.com/office/drawing/2018/hyperlinkcolor" val="tx"/>
                    </a:ext>
                  </a:extLst>
                </a:hlinkClick>
              </a:rPr>
              <a:t>Section 8.6.1 </a:t>
            </a:r>
            <a:r>
              <a:rPr lang="en-US" sz="1400" dirty="0">
                <a:effectLst/>
                <a:latin typeface="+mn-lt"/>
              </a:rPr>
              <a:t>NIH Grants Policy Statement</a:t>
            </a:r>
          </a:p>
        </p:txBody>
      </p:sp>
      <p:sp>
        <p:nvSpPr>
          <p:cNvPr id="2" name="Title 1">
            <a:extLst>
              <a:ext uri="{FF2B5EF4-FFF2-40B4-BE49-F238E27FC236}">
                <a16:creationId xmlns:a16="http://schemas.microsoft.com/office/drawing/2014/main" id="{04F9C11E-FFAE-49E2-8BC5-0D7FE28B4BC8}"/>
              </a:ext>
            </a:extLst>
          </p:cNvPr>
          <p:cNvSpPr>
            <a:spLocks noGrp="1"/>
          </p:cNvSpPr>
          <p:nvPr>
            <p:ph type="title"/>
          </p:nvPr>
        </p:nvSpPr>
        <p:spPr>
          <a:xfrm>
            <a:off x="533400" y="762000"/>
            <a:ext cx="7152022" cy="1320800"/>
          </a:xfrm>
        </p:spPr>
        <p:txBody>
          <a:bodyPr>
            <a:normAutofit/>
          </a:bodyPr>
          <a:lstStyle/>
          <a:p>
            <a:pPr eaLnBrk="0" fontAlgn="base" hangingPunct="0">
              <a:lnSpc>
                <a:spcPct val="80000"/>
              </a:lnSpc>
              <a:spcAft>
                <a:spcPct val="0"/>
              </a:spcAft>
            </a:pPr>
            <a:r>
              <a:rPr lang="en-US" kern="0" dirty="0">
                <a:latin typeface="+mn-lt"/>
                <a:cs typeface="Arial" panose="020B0604020202020204" pitchFamily="34" charset="0"/>
              </a:rPr>
              <a:t>Final Federal Financial Report</a:t>
            </a:r>
          </a:p>
        </p:txBody>
      </p:sp>
      <p:sp>
        <p:nvSpPr>
          <p:cNvPr id="8" name="Line 5">
            <a:extLst>
              <a:ext uri="{FF2B5EF4-FFF2-40B4-BE49-F238E27FC236}">
                <a16:creationId xmlns:a16="http://schemas.microsoft.com/office/drawing/2014/main" id="{ABDEE4E8-2642-408C-9782-3C266553C32C}"/>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Tree>
    <p:extLst>
      <p:ext uri="{BB962C8B-B14F-4D97-AF65-F5344CB8AC3E}">
        <p14:creationId xmlns:p14="http://schemas.microsoft.com/office/powerpoint/2010/main" val="801537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7D9EB21-9C66-44B0-B3F0-CF9BEFBC2CFF}"/>
              </a:ext>
            </a:extLst>
          </p:cNvPr>
          <p:cNvSpPr>
            <a:spLocks noGrp="1"/>
          </p:cNvSpPr>
          <p:nvPr>
            <p:ph type="title"/>
          </p:nvPr>
        </p:nvSpPr>
        <p:spPr>
          <a:xfrm>
            <a:off x="609599" y="156237"/>
            <a:ext cx="5562601" cy="1139163"/>
          </a:xfrm>
        </p:spPr>
        <p:txBody>
          <a:bodyPr>
            <a:noAutofit/>
          </a:bodyPr>
          <a:lstStyle/>
          <a:p>
            <a:r>
              <a:rPr lang="en-US" dirty="0"/>
              <a:t>Final Invention Statement and Certification</a:t>
            </a:r>
          </a:p>
        </p:txBody>
      </p:sp>
      <p:sp>
        <p:nvSpPr>
          <p:cNvPr id="3" name="Content Placeholder 2">
            <a:extLst>
              <a:ext uri="{FF2B5EF4-FFF2-40B4-BE49-F238E27FC236}">
                <a16:creationId xmlns:a16="http://schemas.microsoft.com/office/drawing/2014/main" id="{4A1CC27E-10D1-494F-AF74-B2FCB1845AE4}"/>
              </a:ext>
            </a:extLst>
          </p:cNvPr>
          <p:cNvSpPr>
            <a:spLocks noGrp="1"/>
          </p:cNvSpPr>
          <p:nvPr>
            <p:ph idx="1"/>
          </p:nvPr>
        </p:nvSpPr>
        <p:spPr>
          <a:xfrm>
            <a:off x="304800" y="1524000"/>
            <a:ext cx="7239000" cy="4800595"/>
          </a:xfrm>
        </p:spPr>
        <p:txBody>
          <a:bodyPr>
            <a:normAutofit fontScale="85000" lnSpcReduction="20000"/>
          </a:bodyPr>
          <a:lstStyle/>
          <a:p>
            <a:pPr marL="0" indent="0">
              <a:lnSpc>
                <a:spcPct val="120000"/>
              </a:lnSpc>
              <a:buNone/>
            </a:pPr>
            <a:r>
              <a:rPr lang="en-US" sz="3300" dirty="0">
                <a:hlinkClick r:id="rId3"/>
              </a:rPr>
              <a:t>Section 8.6.3 </a:t>
            </a:r>
            <a:r>
              <a:rPr lang="en-US" sz="3300" dirty="0">
                <a:solidFill>
                  <a:schemeClr val="tx1"/>
                </a:solidFill>
              </a:rPr>
              <a:t>NIH Grants Policy Statement</a:t>
            </a:r>
            <a:endParaRPr lang="en-US" sz="2100" dirty="0">
              <a:solidFill>
                <a:schemeClr val="tx1"/>
              </a:solidFill>
            </a:endParaRPr>
          </a:p>
          <a:p>
            <a:pPr marL="0" indent="0" algn="just">
              <a:lnSpc>
                <a:spcPct val="120000"/>
              </a:lnSpc>
              <a:buNone/>
            </a:pPr>
            <a:r>
              <a:rPr lang="en-US" sz="2200" dirty="0">
                <a:solidFill>
                  <a:schemeClr val="tx1"/>
                </a:solidFill>
              </a:rPr>
              <a:t>The recipient must submit a Final Invention Statement and Certification </a:t>
            </a:r>
            <a:r>
              <a:rPr lang="en-US" sz="2200" dirty="0"/>
              <a:t>(</a:t>
            </a:r>
            <a:r>
              <a:rPr lang="en-US" sz="2200" dirty="0">
                <a:hlinkClick r:id="rId3"/>
              </a:rPr>
              <a:t>HHS 568</a:t>
            </a:r>
            <a:r>
              <a:rPr lang="en-US" sz="2200" dirty="0"/>
              <a:t>), </a:t>
            </a:r>
            <a:r>
              <a:rPr lang="en-US" sz="2200" dirty="0">
                <a:solidFill>
                  <a:schemeClr val="tx1"/>
                </a:solidFill>
              </a:rPr>
              <a:t>whether or not the funded project results in any subject inventions, and whether or not inventions were previously reported.  The HHS 568 must list all inventions that were conceived or first actually reduced to practice during the course of work under the project, and it must be signed by an AOR.  If there were no inventions, the form must indicate “None.”  For questions, the recipient should contact the NIH awarding IC for specific instructions.</a:t>
            </a:r>
          </a:p>
          <a:p>
            <a:pPr marL="0" indent="0" algn="just">
              <a:lnSpc>
                <a:spcPct val="120000"/>
              </a:lnSpc>
              <a:buNone/>
            </a:pPr>
            <a:r>
              <a:rPr lang="en-US" sz="2400" dirty="0">
                <a:solidFill>
                  <a:schemeClr val="tx1"/>
                </a:solidFill>
              </a:rPr>
              <a:t>When invention reporting is required, the HHS 568 does not relieve the responsible party of the obligation to assure that all inventions are promptly and fully reported directly to the NIH, as required by the terms of award.</a:t>
            </a:r>
          </a:p>
        </p:txBody>
      </p:sp>
      <p:sp>
        <p:nvSpPr>
          <p:cNvPr id="6" name="Line 5">
            <a:extLst>
              <a:ext uri="{FF2B5EF4-FFF2-40B4-BE49-F238E27FC236}">
                <a16:creationId xmlns:a16="http://schemas.microsoft.com/office/drawing/2014/main" id="{E851A53A-345C-47E2-9F62-E4E7E2542860}"/>
              </a:ext>
              <a:ext uri="{C183D7F6-B498-43B3-948B-1728B52AA6E4}">
                <adec:decorative xmlns:adec="http://schemas.microsoft.com/office/drawing/2017/decorative" val="1"/>
              </a:ext>
            </a:extLst>
          </p:cNvPr>
          <p:cNvSpPr>
            <a:spLocks noChangeShapeType="1"/>
          </p:cNvSpPr>
          <p:nvPr/>
        </p:nvSpPr>
        <p:spPr bwMode="auto">
          <a:xfrm>
            <a:off x="609600" y="14478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35067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5365" y="76200"/>
            <a:ext cx="6385035" cy="1142997"/>
          </a:xfrm>
        </p:spPr>
        <p:txBody>
          <a:bodyPr>
            <a:noAutofit/>
          </a:bodyPr>
          <a:lstStyle/>
          <a:p>
            <a:r>
              <a:rPr lang="en-US" cap="none" dirty="0">
                <a:latin typeface="+mn-lt"/>
              </a:rPr>
              <a:t>Differences Between the </a:t>
            </a:r>
            <a:br>
              <a:rPr lang="en-US" cap="none" dirty="0">
                <a:latin typeface="+mn-lt"/>
              </a:rPr>
            </a:br>
            <a:r>
              <a:rPr lang="en-US" cap="none" dirty="0">
                <a:latin typeface="+mn-lt"/>
              </a:rPr>
              <a:t>Annual RPPR vs. Final RPPR</a:t>
            </a:r>
          </a:p>
        </p:txBody>
      </p:sp>
      <p:sp>
        <p:nvSpPr>
          <p:cNvPr id="9" name="Content Placeholder 9"/>
          <p:cNvSpPr>
            <a:spLocks noGrp="1"/>
          </p:cNvSpPr>
          <p:nvPr>
            <p:ph sz="half" idx="1"/>
          </p:nvPr>
        </p:nvSpPr>
        <p:spPr>
          <a:xfrm>
            <a:off x="457200" y="2185794"/>
            <a:ext cx="2513443" cy="3840480"/>
          </a:xfrm>
        </p:spPr>
        <p:txBody>
          <a:bodyPr>
            <a:normAutofit fontScale="92500" lnSpcReduction="10000"/>
          </a:bodyPr>
          <a:lstStyle/>
          <a:p>
            <a:pPr marL="457200" indent="-457200">
              <a:buAutoNum type="alphaUcPeriod"/>
            </a:pPr>
            <a:r>
              <a:rPr lang="en-US" sz="2000" dirty="0">
                <a:solidFill>
                  <a:schemeClr val="tx1"/>
                </a:solidFill>
              </a:rPr>
              <a:t>Cover Page</a:t>
            </a:r>
          </a:p>
          <a:p>
            <a:pPr marL="457200" indent="-457200">
              <a:buAutoNum type="alphaUcPeriod"/>
            </a:pPr>
            <a:r>
              <a:rPr lang="en-US" sz="2000" dirty="0">
                <a:solidFill>
                  <a:schemeClr val="tx1"/>
                </a:solidFill>
              </a:rPr>
              <a:t>Accomplishments</a:t>
            </a:r>
          </a:p>
          <a:p>
            <a:pPr marL="457200" indent="-457200">
              <a:buAutoNum type="alphaUcPeriod"/>
            </a:pPr>
            <a:r>
              <a:rPr lang="en-US" sz="2000" dirty="0">
                <a:solidFill>
                  <a:schemeClr val="tx1"/>
                </a:solidFill>
              </a:rPr>
              <a:t>Products</a:t>
            </a:r>
          </a:p>
          <a:p>
            <a:pPr marL="457200" indent="-457200">
              <a:buAutoNum type="alphaUcPeriod"/>
            </a:pPr>
            <a:r>
              <a:rPr lang="en-US" sz="2000" dirty="0">
                <a:solidFill>
                  <a:schemeClr val="tx1"/>
                </a:solidFill>
              </a:rPr>
              <a:t>Participants</a:t>
            </a:r>
          </a:p>
          <a:p>
            <a:pPr marL="457200" indent="-457200">
              <a:buAutoNum type="alphaUcPeriod"/>
            </a:pPr>
            <a:r>
              <a:rPr lang="en-US" sz="2000" dirty="0">
                <a:solidFill>
                  <a:schemeClr val="tx1"/>
                </a:solidFill>
              </a:rPr>
              <a:t>Impact</a:t>
            </a:r>
          </a:p>
          <a:p>
            <a:pPr marL="457200" indent="-457200">
              <a:buAutoNum type="alphaUcPeriod"/>
            </a:pPr>
            <a:r>
              <a:rPr lang="en-US" sz="2000" dirty="0">
                <a:solidFill>
                  <a:schemeClr val="tx1"/>
                </a:solidFill>
              </a:rPr>
              <a:t>Changes</a:t>
            </a:r>
          </a:p>
          <a:p>
            <a:pPr marL="457200" indent="-457200">
              <a:buAutoNum type="alphaUcPeriod"/>
            </a:pPr>
            <a:r>
              <a:rPr lang="en-US" sz="2000" dirty="0">
                <a:solidFill>
                  <a:schemeClr val="tx1"/>
                </a:solidFill>
              </a:rPr>
              <a:t>Special Reporting Requirements</a:t>
            </a:r>
          </a:p>
          <a:p>
            <a:pPr marL="457200" indent="-457200">
              <a:buAutoNum type="alphaUcPeriod"/>
            </a:pPr>
            <a:r>
              <a:rPr lang="en-US" sz="2000" dirty="0">
                <a:solidFill>
                  <a:schemeClr val="tx1"/>
                </a:solidFill>
              </a:rPr>
              <a:t>Budget</a:t>
            </a:r>
          </a:p>
          <a:p>
            <a:endParaRPr lang="en-US" dirty="0"/>
          </a:p>
          <a:p>
            <a:endParaRPr lang="en-US" dirty="0"/>
          </a:p>
        </p:txBody>
      </p:sp>
      <p:sp>
        <p:nvSpPr>
          <p:cNvPr id="11" name="Content Placeholder 8"/>
          <p:cNvSpPr>
            <a:spLocks noGrp="1"/>
          </p:cNvSpPr>
          <p:nvPr>
            <p:ph sz="half" idx="2"/>
          </p:nvPr>
        </p:nvSpPr>
        <p:spPr>
          <a:xfrm>
            <a:off x="3886200" y="2133600"/>
            <a:ext cx="3291840" cy="3840480"/>
          </a:xfrm>
          <a:prstGeom prst="rect">
            <a:avLst/>
          </a:prstGeom>
        </p:spPr>
        <p:txBody>
          <a:bodyPr>
            <a:noAutofit/>
          </a:bodyPr>
          <a:lstStyle/>
          <a:p>
            <a:pPr marL="457200" indent="-457200">
              <a:buAutoNum type="alphaUcPeriod"/>
            </a:pPr>
            <a:r>
              <a:rPr lang="en-US" sz="1800" dirty="0">
                <a:solidFill>
                  <a:schemeClr val="tx1"/>
                </a:solidFill>
              </a:rPr>
              <a:t>Cover Page</a:t>
            </a:r>
          </a:p>
          <a:p>
            <a:pPr marL="457200" indent="-457200">
              <a:buAutoNum type="alphaUcPeriod"/>
            </a:pPr>
            <a:r>
              <a:rPr lang="en-US" sz="1800" dirty="0">
                <a:solidFill>
                  <a:schemeClr val="tx1"/>
                </a:solidFill>
              </a:rPr>
              <a:t>Accomplishments</a:t>
            </a:r>
          </a:p>
          <a:p>
            <a:pPr marL="457200" indent="-457200">
              <a:buAutoNum type="alphaUcPeriod"/>
            </a:pPr>
            <a:r>
              <a:rPr lang="en-US" sz="1800" dirty="0">
                <a:solidFill>
                  <a:schemeClr val="tx1"/>
                </a:solidFill>
              </a:rPr>
              <a:t>Products</a:t>
            </a:r>
          </a:p>
          <a:p>
            <a:pPr marL="457200" indent="-457200">
              <a:buAutoNum type="alphaUcPeriod"/>
            </a:pPr>
            <a:r>
              <a:rPr lang="en-US" sz="1800" dirty="0">
                <a:solidFill>
                  <a:schemeClr val="tx1"/>
                </a:solidFill>
              </a:rPr>
              <a:t>Participants </a:t>
            </a:r>
            <a:r>
              <a:rPr lang="en-US" sz="1800" strike="sngStrike" dirty="0">
                <a:solidFill>
                  <a:schemeClr val="tx1"/>
                </a:solidFill>
              </a:rPr>
              <a:t>and Other Collaborators</a:t>
            </a:r>
          </a:p>
          <a:p>
            <a:pPr marL="457200" indent="-457200">
              <a:buAutoNum type="alphaUcPeriod"/>
            </a:pPr>
            <a:r>
              <a:rPr lang="en-US" sz="1800" dirty="0">
                <a:solidFill>
                  <a:schemeClr val="tx1"/>
                </a:solidFill>
              </a:rPr>
              <a:t>Impact – </a:t>
            </a:r>
            <a:r>
              <a:rPr lang="en-US" sz="1800" dirty="0">
                <a:solidFill>
                  <a:srgbClr val="FF0000"/>
                </a:solidFill>
              </a:rPr>
              <a:t>SBIR/STTR only</a:t>
            </a:r>
          </a:p>
          <a:p>
            <a:pPr marL="457200" indent="-457200">
              <a:buAutoNum type="alphaUcPeriod"/>
            </a:pPr>
            <a:r>
              <a:rPr lang="en-US" sz="1800" strike="sngStrike" dirty="0">
                <a:solidFill>
                  <a:schemeClr val="tx1"/>
                </a:solidFill>
              </a:rPr>
              <a:t>Changes</a:t>
            </a:r>
          </a:p>
          <a:p>
            <a:pPr marL="457200" indent="-457200">
              <a:buAutoNum type="alphaUcPeriod"/>
            </a:pPr>
            <a:r>
              <a:rPr lang="en-US" sz="1800" dirty="0">
                <a:solidFill>
                  <a:schemeClr val="tx1"/>
                </a:solidFill>
              </a:rPr>
              <a:t>Special Reporting Requirements</a:t>
            </a:r>
          </a:p>
          <a:p>
            <a:pPr marL="457200" indent="-457200">
              <a:buAutoNum type="alphaUcPeriod"/>
            </a:pPr>
            <a:r>
              <a:rPr lang="en-US" sz="1800" strike="sngStrike" dirty="0">
                <a:solidFill>
                  <a:schemeClr val="tx1"/>
                </a:solidFill>
              </a:rPr>
              <a:t>Budget</a:t>
            </a:r>
          </a:p>
          <a:p>
            <a:pPr marL="457200" indent="-457200">
              <a:buAutoNum type="alphaUcPeriod"/>
            </a:pPr>
            <a:r>
              <a:rPr lang="en-US" sz="1800" dirty="0">
                <a:solidFill>
                  <a:srgbClr val="FF0000"/>
                </a:solidFill>
              </a:rPr>
              <a:t>Project Outcomes</a:t>
            </a:r>
          </a:p>
        </p:txBody>
      </p:sp>
      <p:sp>
        <p:nvSpPr>
          <p:cNvPr id="8" name="Text Placeholder 2"/>
          <p:cNvSpPr txBox="1">
            <a:spLocks/>
          </p:cNvSpPr>
          <p:nvPr/>
        </p:nvSpPr>
        <p:spPr>
          <a:xfrm>
            <a:off x="609600" y="1719073"/>
            <a:ext cx="2131286" cy="6397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400" b="1" u="sng" dirty="0">
                <a:effectLst/>
              </a:rPr>
              <a:t>Annual RPPR</a:t>
            </a:r>
          </a:p>
        </p:txBody>
      </p:sp>
      <p:sp>
        <p:nvSpPr>
          <p:cNvPr id="10" name="Text Placeholder 4"/>
          <p:cNvSpPr txBox="1">
            <a:spLocks/>
          </p:cNvSpPr>
          <p:nvPr/>
        </p:nvSpPr>
        <p:spPr>
          <a:xfrm>
            <a:off x="4419600" y="1726640"/>
            <a:ext cx="1752600" cy="6397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u="sng" dirty="0">
                <a:effectLst/>
              </a:rPr>
              <a:t>Final RPPR </a:t>
            </a:r>
          </a:p>
        </p:txBody>
      </p:sp>
      <p:sp>
        <p:nvSpPr>
          <p:cNvPr id="12" name="Rectangle 11">
            <a:extLst>
              <a:ext uri="{FF2B5EF4-FFF2-40B4-BE49-F238E27FC236}">
                <a16:creationId xmlns:a16="http://schemas.microsoft.com/office/drawing/2014/main" id="{41FA0A44-3406-4388-8768-865B0C921477}"/>
              </a:ext>
              <a:ext uri="{C183D7F6-B498-43B3-948B-1728B52AA6E4}">
                <adec:decorative xmlns:adec="http://schemas.microsoft.com/office/drawing/2017/decorative" val="1"/>
              </a:ext>
            </a:extLst>
          </p:cNvPr>
          <p:cNvSpPr/>
          <p:nvPr/>
        </p:nvSpPr>
        <p:spPr>
          <a:xfrm>
            <a:off x="3791414" y="1600201"/>
            <a:ext cx="3218084" cy="4689088"/>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2288214-4995-4000-BBE4-26EC384EEACE}"/>
              </a:ext>
              <a:ext uri="{C183D7F6-B498-43B3-948B-1728B52AA6E4}">
                <adec:decorative xmlns:adec="http://schemas.microsoft.com/office/drawing/2017/decorative" val="1"/>
              </a:ext>
            </a:extLst>
          </p:cNvPr>
          <p:cNvSpPr/>
          <p:nvPr/>
        </p:nvSpPr>
        <p:spPr>
          <a:xfrm>
            <a:off x="134716" y="1593734"/>
            <a:ext cx="3218084" cy="4689088"/>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Line 5">
            <a:extLst>
              <a:ext uri="{FF2B5EF4-FFF2-40B4-BE49-F238E27FC236}">
                <a16:creationId xmlns:a16="http://schemas.microsoft.com/office/drawing/2014/main" id="{483B42EC-5EDA-41AE-BC35-AFF348998832}"/>
              </a:ext>
              <a:ext uri="{C183D7F6-B498-43B3-948B-1728B52AA6E4}">
                <adec:decorative xmlns:adec="http://schemas.microsoft.com/office/drawing/2017/decorative" val="1"/>
              </a:ext>
            </a:extLst>
          </p:cNvPr>
          <p:cNvSpPr>
            <a:spLocks noChangeShapeType="1"/>
          </p:cNvSpPr>
          <p:nvPr/>
        </p:nvSpPr>
        <p:spPr bwMode="auto">
          <a:xfrm>
            <a:off x="609600"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Tree>
    <p:extLst>
      <p:ext uri="{BB962C8B-B14F-4D97-AF65-F5344CB8AC3E}">
        <p14:creationId xmlns:p14="http://schemas.microsoft.com/office/powerpoint/2010/main" val="2805637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1890" y="1463129"/>
            <a:ext cx="7249510" cy="4905402"/>
          </a:xfrm>
        </p:spPr>
        <p:txBody>
          <a:bodyPr>
            <a:noAutofit/>
          </a:bodyPr>
          <a:lstStyle/>
          <a:p>
            <a:pPr>
              <a:lnSpc>
                <a:spcPct val="140000"/>
              </a:lnSpc>
              <a:buFont typeface="Wingdings" panose="05000000000000000000" pitchFamily="2" charset="2"/>
              <a:buChar char="Ø"/>
            </a:pPr>
            <a:r>
              <a:rPr lang="en-US" sz="2200" dirty="0">
                <a:solidFill>
                  <a:schemeClr val="tx1"/>
                </a:solidFill>
              </a:rPr>
              <a:t>Outcomes section of the RPPR specifically designed to be made </a:t>
            </a:r>
            <a:r>
              <a:rPr lang="en-US" sz="2200" dirty="0">
                <a:solidFill>
                  <a:srgbClr val="FF0000"/>
                </a:solidFill>
              </a:rPr>
              <a:t>publicly available </a:t>
            </a:r>
            <a:r>
              <a:rPr lang="en-US" sz="2200" dirty="0">
                <a:solidFill>
                  <a:schemeClr val="tx1"/>
                </a:solidFill>
              </a:rPr>
              <a:t>(analogous to the abstract in the competing application)</a:t>
            </a:r>
          </a:p>
          <a:p>
            <a:pPr>
              <a:spcBef>
                <a:spcPts val="600"/>
              </a:spcBef>
              <a:buFont typeface="Wingdings" panose="05000000000000000000" pitchFamily="2" charset="2"/>
              <a:buChar char="Ø"/>
            </a:pPr>
            <a:r>
              <a:rPr lang="en-US" sz="2200" dirty="0">
                <a:solidFill>
                  <a:schemeClr val="tx1"/>
                </a:solidFill>
              </a:rPr>
              <a:t>Reporting in the Outcomes section is limited to </a:t>
            </a:r>
            <a:r>
              <a:rPr lang="en-US" sz="2200" dirty="0">
                <a:solidFill>
                  <a:srgbClr val="FF0000"/>
                </a:solidFill>
              </a:rPr>
              <a:t>8,000 characters</a:t>
            </a:r>
          </a:p>
          <a:p>
            <a:pPr>
              <a:lnSpc>
                <a:spcPct val="140000"/>
              </a:lnSpc>
              <a:buFont typeface="Wingdings" panose="05000000000000000000" pitchFamily="2" charset="2"/>
              <a:buChar char="Ø"/>
            </a:pPr>
            <a:r>
              <a:rPr lang="en-US" sz="2200" dirty="0">
                <a:solidFill>
                  <a:schemeClr val="tx1"/>
                </a:solidFill>
              </a:rPr>
              <a:t>Provide a concise summary of the findings of the award written in lay language for the general public</a:t>
            </a:r>
          </a:p>
          <a:p>
            <a:pPr>
              <a:lnSpc>
                <a:spcPct val="140000"/>
              </a:lnSpc>
              <a:buFont typeface="Wingdings" panose="05000000000000000000" pitchFamily="2" charset="2"/>
              <a:buChar char="Ø"/>
            </a:pPr>
            <a:r>
              <a:rPr lang="en-US" sz="2200" dirty="0">
                <a:solidFill>
                  <a:schemeClr val="tx1"/>
                </a:solidFill>
              </a:rPr>
              <a:t>In an effort to increase transparency NIH will make the Outcomes data available in </a:t>
            </a:r>
            <a:r>
              <a:rPr lang="en-US" sz="2200" dirty="0" err="1">
                <a:solidFill>
                  <a:schemeClr val="tx1"/>
                </a:solidFill>
              </a:rPr>
              <a:t>RePORTER</a:t>
            </a:r>
            <a:endParaRPr lang="en-US" sz="2200" dirty="0">
              <a:solidFill>
                <a:schemeClr val="tx1"/>
              </a:solidFill>
            </a:endParaRPr>
          </a:p>
        </p:txBody>
      </p:sp>
      <p:sp>
        <p:nvSpPr>
          <p:cNvPr id="4" name="TextBox 3"/>
          <p:cNvSpPr txBox="1"/>
          <p:nvPr/>
        </p:nvSpPr>
        <p:spPr>
          <a:xfrm>
            <a:off x="4267200" y="6368531"/>
            <a:ext cx="4419600" cy="307777"/>
          </a:xfrm>
          <a:prstGeom prst="rect">
            <a:avLst/>
          </a:prstGeom>
          <a:noFill/>
        </p:spPr>
        <p:txBody>
          <a:bodyPr wrap="square" rtlCol="0">
            <a:spAutoFit/>
          </a:bodyPr>
          <a:lstStyle/>
          <a:p>
            <a:r>
              <a:rPr lang="en-US" sz="1400" dirty="0">
                <a:effectLst/>
                <a:latin typeface="+mn-lt"/>
              </a:rPr>
              <a:t>See Extramural Nexus – </a:t>
            </a:r>
            <a:r>
              <a:rPr lang="en-US" sz="1400" dirty="0">
                <a:effectLst/>
                <a:latin typeface="+mn-lt"/>
                <a:hlinkClick r:id="rId3">
                  <a:extLst>
                    <a:ext uri="{A12FA001-AC4F-418D-AE19-62706E023703}">
                      <ahyp:hlinkClr xmlns:ahyp="http://schemas.microsoft.com/office/drawing/2018/hyperlinkcolor" val="tx"/>
                    </a:ext>
                  </a:extLst>
                </a:hlinkClick>
              </a:rPr>
              <a:t>Open Mike posted 02/01/17</a:t>
            </a:r>
            <a:endParaRPr lang="en-US" sz="1400" dirty="0">
              <a:effectLst/>
              <a:latin typeface="+mn-lt"/>
            </a:endParaRPr>
          </a:p>
        </p:txBody>
      </p:sp>
      <p:sp>
        <p:nvSpPr>
          <p:cNvPr id="2" name="Title 1">
            <a:extLst>
              <a:ext uri="{FF2B5EF4-FFF2-40B4-BE49-F238E27FC236}">
                <a16:creationId xmlns:a16="http://schemas.microsoft.com/office/drawing/2014/main" id="{1FE5BC92-7AF6-44AB-BAB6-89ED6D057517}"/>
              </a:ext>
            </a:extLst>
          </p:cNvPr>
          <p:cNvSpPr>
            <a:spLocks noGrp="1"/>
          </p:cNvSpPr>
          <p:nvPr>
            <p:ph type="title"/>
          </p:nvPr>
        </p:nvSpPr>
        <p:spPr>
          <a:xfrm>
            <a:off x="586486" y="152400"/>
            <a:ext cx="6347714" cy="1320800"/>
          </a:xfrm>
        </p:spPr>
        <p:txBody>
          <a:bodyPr/>
          <a:lstStyle/>
          <a:p>
            <a:pPr rtl="0" fontAlgn="base"/>
            <a:r>
              <a:rPr lang="en-US" sz="3600" kern="1200" dirty="0">
                <a:effectLst/>
                <a:ea typeface="+mn-ea"/>
                <a:cs typeface="+mn-cs"/>
              </a:rPr>
              <a:t>Requirements for Project Outcomes </a:t>
            </a:r>
            <a:endParaRPr lang="en-US" dirty="0">
              <a:effectLst/>
            </a:endParaRPr>
          </a:p>
          <a:p>
            <a:endParaRPr lang="en-US" dirty="0"/>
          </a:p>
        </p:txBody>
      </p:sp>
      <p:sp>
        <p:nvSpPr>
          <p:cNvPr id="8" name="Line 5">
            <a:extLst>
              <a:ext uri="{FF2B5EF4-FFF2-40B4-BE49-F238E27FC236}">
                <a16:creationId xmlns:a16="http://schemas.microsoft.com/office/drawing/2014/main" id="{C3DC9E93-F2F9-4B12-9FFA-280D90F8AA42}"/>
              </a:ext>
              <a:ext uri="{C183D7F6-B498-43B3-948B-1728B52AA6E4}">
                <adec:decorative xmlns:adec="http://schemas.microsoft.com/office/drawing/2017/decorative" val="1"/>
              </a:ext>
            </a:extLst>
          </p:cNvPr>
          <p:cNvSpPr>
            <a:spLocks noChangeShapeType="1"/>
          </p:cNvSpPr>
          <p:nvPr/>
        </p:nvSpPr>
        <p:spPr bwMode="auto">
          <a:xfrm>
            <a:off x="609600" y="13716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185964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4D0E9890-4F5A-4399-AB17-21B49FA3A79C}"/>
              </a:ext>
            </a:extLst>
          </p:cNvPr>
          <p:cNvSpPr>
            <a:spLocks noGrp="1" noChangeArrowheads="1"/>
          </p:cNvSpPr>
          <p:nvPr>
            <p:ph type="title"/>
          </p:nvPr>
        </p:nvSpPr>
        <p:spPr>
          <a:xfrm>
            <a:off x="609600" y="381001"/>
            <a:ext cx="4953000" cy="762000"/>
          </a:xfrm>
        </p:spPr>
        <p:txBody>
          <a:bodyPr/>
          <a:lstStyle/>
          <a:p>
            <a:pPr eaLnBrk="1" hangingPunct="1"/>
            <a:r>
              <a:rPr lang="en-US" altLang="en-US" dirty="0">
                <a:latin typeface="+mn-lt"/>
              </a:rPr>
              <a:t>Resource Web Links</a:t>
            </a:r>
          </a:p>
        </p:txBody>
      </p:sp>
      <p:sp>
        <p:nvSpPr>
          <p:cNvPr id="62467" name="Rectangle 3">
            <a:extLst>
              <a:ext uri="{FF2B5EF4-FFF2-40B4-BE49-F238E27FC236}">
                <a16:creationId xmlns:a16="http://schemas.microsoft.com/office/drawing/2014/main" id="{9231A2B5-F938-4A5C-B9A7-FDC7D0FC8552}"/>
              </a:ext>
            </a:extLst>
          </p:cNvPr>
          <p:cNvSpPr>
            <a:spLocks noGrp="1" noChangeArrowheads="1"/>
          </p:cNvSpPr>
          <p:nvPr>
            <p:ph type="body" idx="1"/>
          </p:nvPr>
        </p:nvSpPr>
        <p:spPr>
          <a:xfrm>
            <a:off x="228600" y="1676400"/>
            <a:ext cx="7455195" cy="3844924"/>
          </a:xfrm>
        </p:spPr>
        <p:txBody>
          <a:bodyPr>
            <a:noAutofit/>
          </a:bodyPr>
          <a:lstStyle/>
          <a:p>
            <a:pPr eaLnBrk="1" hangingPunct="1">
              <a:lnSpc>
                <a:spcPct val="80000"/>
              </a:lnSpc>
              <a:buFont typeface="Wingdings" panose="05000000000000000000" pitchFamily="2" charset="2"/>
              <a:buChar char="Ø"/>
            </a:pPr>
            <a:r>
              <a:rPr lang="en-US" altLang="en-US" sz="2400" dirty="0">
                <a:solidFill>
                  <a:schemeClr val="tx1"/>
                </a:solidFill>
              </a:rPr>
              <a:t>Office of Extramural Research Grants Home Page:  </a:t>
            </a:r>
            <a:r>
              <a:rPr lang="en-US" altLang="en-US" sz="2400" dirty="0">
                <a:hlinkClick r:id="rId3"/>
              </a:rPr>
              <a:t>http://grants.nih.gov/grants/oer.htm</a:t>
            </a:r>
            <a:endParaRPr lang="en-US" altLang="en-US" sz="2400" dirty="0"/>
          </a:p>
          <a:p>
            <a:pPr eaLnBrk="1" hangingPunct="1">
              <a:lnSpc>
                <a:spcPct val="80000"/>
              </a:lnSpc>
              <a:buFont typeface="Wingdings" panose="05000000000000000000" pitchFamily="2" charset="2"/>
              <a:buChar char="Ø"/>
            </a:pPr>
            <a:endParaRPr lang="en-US" altLang="en-US" sz="2400" dirty="0"/>
          </a:p>
          <a:p>
            <a:pPr eaLnBrk="1" hangingPunct="1">
              <a:lnSpc>
                <a:spcPct val="80000"/>
              </a:lnSpc>
              <a:buFont typeface="Wingdings" panose="05000000000000000000" pitchFamily="2" charset="2"/>
              <a:buChar char="Ø"/>
            </a:pPr>
            <a:r>
              <a:rPr lang="en-US" altLang="en-US" sz="2400" dirty="0">
                <a:solidFill>
                  <a:schemeClr val="tx1"/>
                </a:solidFill>
              </a:rPr>
              <a:t>NIH Grants Policy Statement (04/2021):</a:t>
            </a:r>
            <a:r>
              <a:rPr lang="en-US" altLang="en-US" sz="2400" dirty="0"/>
              <a:t> </a:t>
            </a:r>
            <a:r>
              <a:rPr lang="en-US" altLang="en-US" sz="2400" dirty="0">
                <a:hlinkClick r:id="rId4"/>
              </a:rPr>
              <a:t>https://grants.nih.gov/policy/nihgps/index.htm</a:t>
            </a:r>
            <a:endParaRPr lang="en-US" altLang="en-US" sz="2400" dirty="0"/>
          </a:p>
          <a:p>
            <a:pPr eaLnBrk="1" hangingPunct="1">
              <a:lnSpc>
                <a:spcPct val="80000"/>
              </a:lnSpc>
              <a:buFont typeface="Wingdings" panose="05000000000000000000" pitchFamily="2" charset="2"/>
              <a:buChar char="Ø"/>
            </a:pPr>
            <a:endParaRPr lang="en-US" altLang="en-US" sz="2400" dirty="0"/>
          </a:p>
          <a:p>
            <a:pPr eaLnBrk="1" hangingPunct="1">
              <a:lnSpc>
                <a:spcPct val="80000"/>
              </a:lnSpc>
              <a:buFont typeface="Wingdings" panose="05000000000000000000" pitchFamily="2" charset="2"/>
              <a:buChar char="Ø"/>
            </a:pPr>
            <a:r>
              <a:rPr lang="en-US" altLang="en-US" sz="2400" dirty="0">
                <a:solidFill>
                  <a:schemeClr val="tx1"/>
                </a:solidFill>
              </a:rPr>
              <a:t>NIH Guide:  </a:t>
            </a:r>
            <a:r>
              <a:rPr lang="en-US" altLang="en-US" sz="2400" dirty="0">
                <a:hlinkClick r:id="rId5"/>
              </a:rPr>
              <a:t>http://grants.nih.gov/grants/guide/index.html</a:t>
            </a:r>
            <a:r>
              <a:rPr lang="en-US" altLang="en-US" sz="2400" dirty="0"/>
              <a:t> </a:t>
            </a:r>
          </a:p>
          <a:p>
            <a:pPr eaLnBrk="1" hangingPunct="1">
              <a:lnSpc>
                <a:spcPct val="80000"/>
              </a:lnSpc>
              <a:buFont typeface="Wingdings" panose="05000000000000000000" pitchFamily="2" charset="2"/>
              <a:buChar char="Ø"/>
            </a:pPr>
            <a:endParaRPr lang="en-US" altLang="en-US" sz="2400" dirty="0"/>
          </a:p>
          <a:p>
            <a:pPr eaLnBrk="1" hangingPunct="1">
              <a:lnSpc>
                <a:spcPct val="80000"/>
              </a:lnSpc>
              <a:buFont typeface="Wingdings" panose="05000000000000000000" pitchFamily="2" charset="2"/>
              <a:buChar char="Ø"/>
            </a:pPr>
            <a:r>
              <a:rPr lang="en-US" altLang="en-US" sz="2400" dirty="0">
                <a:solidFill>
                  <a:schemeClr val="tx1"/>
                </a:solidFill>
              </a:rPr>
              <a:t>RPPR:  </a:t>
            </a:r>
            <a:r>
              <a:rPr lang="en-US" altLang="en-US" sz="2400" dirty="0">
                <a:hlinkClick r:id="rId6"/>
              </a:rPr>
              <a:t>https://grants.nih.gov/grants/rppr/index.htm</a:t>
            </a:r>
            <a:endParaRPr lang="en-US" altLang="en-US" sz="2400" dirty="0"/>
          </a:p>
        </p:txBody>
      </p:sp>
      <p:sp>
        <p:nvSpPr>
          <p:cNvPr id="5" name="Line 5">
            <a:extLst>
              <a:ext uri="{FF2B5EF4-FFF2-40B4-BE49-F238E27FC236}">
                <a16:creationId xmlns:a16="http://schemas.microsoft.com/office/drawing/2014/main" id="{8513A0E7-B772-47C3-8A2D-4544EAC3A521}"/>
              </a:ext>
              <a:ext uri="{C183D7F6-B498-43B3-948B-1728B52AA6E4}">
                <adec:decorative xmlns:adec="http://schemas.microsoft.com/office/drawing/2017/decorative" val="1"/>
              </a:ext>
            </a:extLst>
          </p:cNvPr>
          <p:cNvSpPr>
            <a:spLocks noChangeShapeType="1"/>
          </p:cNvSpPr>
          <p:nvPr/>
        </p:nvSpPr>
        <p:spPr bwMode="auto">
          <a:xfrm>
            <a:off x="609600" y="12954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027386"/>
            <a:ext cx="2667000" cy="725214"/>
          </a:xfrm>
        </p:spPr>
        <p:txBody>
          <a:bodyPr>
            <a:normAutofit/>
          </a:bodyPr>
          <a:lstStyle/>
          <a:p>
            <a:r>
              <a:rPr lang="en-US" dirty="0"/>
              <a:t>Questions?</a:t>
            </a:r>
          </a:p>
        </p:txBody>
      </p:sp>
      <p:pic>
        <p:nvPicPr>
          <p:cNvPr id="6" name="Picture 2">
            <a:extLst>
              <a:ext uri="{C183D7F6-B498-43B3-948B-1728B52AA6E4}">
                <adec:decorative xmlns:adec="http://schemas.microsoft.com/office/drawing/2017/decorative" val="1"/>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90800" y="2362200"/>
            <a:ext cx="2646363"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74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5836F42-378E-4137-889A-76BF79C8B918}"/>
              </a:ext>
            </a:extLst>
          </p:cNvPr>
          <p:cNvSpPr>
            <a:spLocks noGrp="1" noChangeArrowheads="1"/>
          </p:cNvSpPr>
          <p:nvPr>
            <p:ph type="title"/>
          </p:nvPr>
        </p:nvSpPr>
        <p:spPr>
          <a:xfrm>
            <a:off x="685800" y="311150"/>
            <a:ext cx="6323012" cy="985838"/>
          </a:xfrm>
        </p:spPr>
        <p:txBody>
          <a:bodyPr>
            <a:normAutofit fontScale="90000"/>
          </a:bodyPr>
          <a:lstStyle/>
          <a:p>
            <a:pPr eaLnBrk="1" hangingPunct="1"/>
            <a:r>
              <a:rPr lang="en-US" altLang="en-US" dirty="0"/>
              <a:t>What is in the Notice of Award Letter?</a:t>
            </a:r>
          </a:p>
        </p:txBody>
      </p:sp>
      <p:sp>
        <p:nvSpPr>
          <p:cNvPr id="7171" name="Rectangle 3">
            <a:extLst>
              <a:ext uri="{FF2B5EF4-FFF2-40B4-BE49-F238E27FC236}">
                <a16:creationId xmlns:a16="http://schemas.microsoft.com/office/drawing/2014/main" id="{F520A687-715E-455E-8F42-7B06BA74F45D}"/>
              </a:ext>
            </a:extLst>
          </p:cNvPr>
          <p:cNvSpPr>
            <a:spLocks noGrp="1" noChangeArrowheads="1"/>
          </p:cNvSpPr>
          <p:nvPr>
            <p:ph idx="1"/>
          </p:nvPr>
        </p:nvSpPr>
        <p:spPr>
          <a:xfrm>
            <a:off x="533400" y="1982788"/>
            <a:ext cx="7767637" cy="4113212"/>
          </a:xfrm>
        </p:spPr>
        <p:txBody>
          <a:bodyPr>
            <a:normAutofit lnSpcReduction="10000"/>
          </a:bodyPr>
          <a:lstStyle/>
          <a:p>
            <a:pPr marL="0" indent="0" eaLnBrk="1" hangingPunct="1">
              <a:buNone/>
            </a:pPr>
            <a:r>
              <a:rPr lang="en-US" altLang="en-US" sz="2800" dirty="0">
                <a:solidFill>
                  <a:schemeClr val="tx1"/>
                </a:solidFill>
              </a:rPr>
              <a:t>Legally Binding Document</a:t>
            </a:r>
          </a:p>
          <a:p>
            <a:pPr lvl="1" eaLnBrk="1" hangingPunct="1">
              <a:buFont typeface="Wingdings" panose="05000000000000000000" pitchFamily="2" charset="2"/>
              <a:buChar char="Ø"/>
            </a:pPr>
            <a:r>
              <a:rPr lang="en-US" altLang="en-US" sz="2400" dirty="0">
                <a:solidFill>
                  <a:schemeClr val="tx1"/>
                </a:solidFill>
              </a:rPr>
              <a:t>Identifies grantee, PI </a:t>
            </a:r>
          </a:p>
          <a:p>
            <a:pPr lvl="1" eaLnBrk="1" hangingPunct="1">
              <a:buFont typeface="Wingdings" panose="05000000000000000000" pitchFamily="2" charset="2"/>
              <a:buChar char="Ø"/>
            </a:pPr>
            <a:r>
              <a:rPr lang="en-US" altLang="en-US" sz="2400" dirty="0">
                <a:solidFill>
                  <a:schemeClr val="tx1"/>
                </a:solidFill>
              </a:rPr>
              <a:t>Establishes funding level, support period</a:t>
            </a:r>
          </a:p>
          <a:p>
            <a:pPr lvl="1" eaLnBrk="1" hangingPunct="1">
              <a:buFont typeface="Wingdings" panose="05000000000000000000" pitchFamily="2" charset="2"/>
              <a:buChar char="Ø"/>
            </a:pPr>
            <a:r>
              <a:rPr lang="en-US" altLang="en-US" sz="2400" dirty="0">
                <a:solidFill>
                  <a:schemeClr val="tx1"/>
                </a:solidFill>
              </a:rPr>
              <a:t>Sets forth terms and conditions</a:t>
            </a:r>
          </a:p>
          <a:p>
            <a:pPr lvl="1" eaLnBrk="1" hangingPunct="1">
              <a:buFont typeface="Wingdings" panose="05000000000000000000" pitchFamily="2" charset="2"/>
              <a:buChar char="Ø"/>
            </a:pPr>
            <a:r>
              <a:rPr lang="en-US" altLang="en-US" sz="2400" dirty="0">
                <a:solidFill>
                  <a:schemeClr val="tx1"/>
                </a:solidFill>
              </a:rPr>
              <a:t>Includes NIH Contact Information for assigned Program Director &amp; Grants Management Specialist</a:t>
            </a:r>
          </a:p>
          <a:p>
            <a:pPr lvl="1" eaLnBrk="1" hangingPunct="1">
              <a:buFont typeface="Wingdings" panose="05000000000000000000" pitchFamily="2" charset="2"/>
              <a:buChar char="Ø"/>
            </a:pPr>
            <a:r>
              <a:rPr lang="en-US" altLang="en-US" sz="2400" dirty="0">
                <a:solidFill>
                  <a:schemeClr val="tx1"/>
                </a:solidFill>
              </a:rPr>
              <a:t>Sent to the business official (e-mailed)</a:t>
            </a:r>
          </a:p>
          <a:p>
            <a:pPr lvl="1" eaLnBrk="1" hangingPunct="1">
              <a:buFont typeface="Wingdings" panose="05000000000000000000" pitchFamily="2" charset="2"/>
              <a:buChar char="Ø"/>
            </a:pPr>
            <a:r>
              <a:rPr lang="en-US" altLang="en-US" sz="2400" dirty="0">
                <a:solidFill>
                  <a:schemeClr val="tx1"/>
                </a:solidFill>
              </a:rPr>
              <a:t>Available in Commons Status</a:t>
            </a:r>
          </a:p>
        </p:txBody>
      </p:sp>
      <p:sp>
        <p:nvSpPr>
          <p:cNvPr id="7173" name="Line 5">
            <a:extLst>
              <a:ext uri="{FF2B5EF4-FFF2-40B4-BE49-F238E27FC236}">
                <a16:creationId xmlns:a16="http://schemas.microsoft.com/office/drawing/2014/main" id="{723FE19B-A27A-40A1-BF27-D03DBA9E0325}"/>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CB54-DD10-4FC2-87BD-A5E09C86E042}"/>
              </a:ext>
            </a:extLst>
          </p:cNvPr>
          <p:cNvSpPr>
            <a:spLocks noGrp="1"/>
          </p:cNvSpPr>
          <p:nvPr>
            <p:ph type="title"/>
          </p:nvPr>
        </p:nvSpPr>
        <p:spPr>
          <a:xfrm>
            <a:off x="685800" y="685800"/>
            <a:ext cx="4648201" cy="685800"/>
          </a:xfrm>
        </p:spPr>
        <p:txBody>
          <a:bodyPr/>
          <a:lstStyle/>
          <a:p>
            <a:r>
              <a:rPr lang="en-US" dirty="0" err="1"/>
              <a:t>NoA</a:t>
            </a:r>
            <a:r>
              <a:rPr lang="en-US" dirty="0"/>
              <a:t> - New Page One</a:t>
            </a:r>
          </a:p>
        </p:txBody>
      </p:sp>
      <p:sp>
        <p:nvSpPr>
          <p:cNvPr id="3" name="Content Placeholder 2">
            <a:extLst>
              <a:ext uri="{FF2B5EF4-FFF2-40B4-BE49-F238E27FC236}">
                <a16:creationId xmlns:a16="http://schemas.microsoft.com/office/drawing/2014/main" id="{3C4BA7CE-18FE-4898-8BDD-869EC66219BB}"/>
              </a:ext>
            </a:extLst>
          </p:cNvPr>
          <p:cNvSpPr>
            <a:spLocks noGrp="1"/>
          </p:cNvSpPr>
          <p:nvPr>
            <p:ph idx="1"/>
          </p:nvPr>
        </p:nvSpPr>
        <p:spPr>
          <a:xfrm>
            <a:off x="609598" y="1828802"/>
            <a:ext cx="6477001" cy="4495798"/>
          </a:xfrm>
        </p:spPr>
        <p:txBody>
          <a:bodyPr>
            <a:normAutofit/>
          </a:bodyPr>
          <a:lstStyle/>
          <a:p>
            <a:pPr>
              <a:buFont typeface="Wingdings" panose="05000000000000000000" pitchFamily="2" charset="2"/>
              <a:buChar char="Ø"/>
            </a:pPr>
            <a:r>
              <a:rPr lang="en-US" sz="2000" dirty="0">
                <a:solidFill>
                  <a:schemeClr val="tx1"/>
                </a:solidFill>
              </a:rPr>
              <a:t>Since October 1, 2020, recipients are seeing a new standardized Page One of the Notice of Award (</a:t>
            </a:r>
            <a:r>
              <a:rPr lang="en-US" sz="2000" dirty="0" err="1">
                <a:solidFill>
                  <a:schemeClr val="tx1"/>
                </a:solidFill>
              </a:rPr>
              <a:t>NoA</a:t>
            </a:r>
            <a:r>
              <a:rPr lang="en-US" sz="2000" dirty="0">
                <a:solidFill>
                  <a:schemeClr val="tx1"/>
                </a:solidFill>
              </a:rPr>
              <a:t>). This enhancement is part of HHS's Reinvent Grants Management initiative to standardize the </a:t>
            </a:r>
            <a:r>
              <a:rPr lang="en-US" sz="2000" dirty="0" err="1">
                <a:solidFill>
                  <a:schemeClr val="tx1"/>
                </a:solidFill>
              </a:rPr>
              <a:t>NoA</a:t>
            </a:r>
            <a:r>
              <a:rPr lang="en-US" sz="2000" dirty="0">
                <a:solidFill>
                  <a:schemeClr val="tx1"/>
                </a:solidFill>
              </a:rPr>
              <a:t> across various HHS systems and reduce the burden on recipients.</a:t>
            </a:r>
          </a:p>
          <a:p>
            <a:pPr>
              <a:buFont typeface="Wingdings" panose="05000000000000000000" pitchFamily="2" charset="2"/>
              <a:buChar char="Ø"/>
            </a:pPr>
            <a:r>
              <a:rPr lang="en-US" sz="2800" dirty="0">
                <a:solidFill>
                  <a:schemeClr val="tx1"/>
                </a:solidFill>
              </a:rPr>
              <a:t>Notice Number: NOT-OD-20-155 </a:t>
            </a:r>
            <a:r>
              <a:rPr lang="en-US" sz="2800" i="1" dirty="0">
                <a:hlinkClick r:id="rId3"/>
              </a:rPr>
              <a:t>https://grants.nih.gov/grants/guide/notice-files/NOT-OD-20-155.html</a:t>
            </a:r>
            <a:endParaRPr lang="en-US" sz="2800" i="1" dirty="0"/>
          </a:p>
          <a:p>
            <a:pPr>
              <a:buFont typeface="Wingdings" panose="05000000000000000000" pitchFamily="2" charset="2"/>
              <a:buChar char="Ø"/>
            </a:pPr>
            <a:r>
              <a:rPr lang="en-US" sz="2800" i="1" dirty="0"/>
              <a:t>View </a:t>
            </a:r>
            <a:r>
              <a:rPr lang="en-US" sz="2800" i="1" u="sng" dirty="0">
                <a:hlinkClick r:id="rId4"/>
              </a:rPr>
              <a:t>Notice of Award webpage</a:t>
            </a:r>
            <a:endParaRPr lang="en-US" sz="2800" i="1" dirty="0"/>
          </a:p>
        </p:txBody>
      </p:sp>
      <p:sp>
        <p:nvSpPr>
          <p:cNvPr id="4" name="Line 5">
            <a:extLst>
              <a:ext uri="{FF2B5EF4-FFF2-40B4-BE49-F238E27FC236}">
                <a16:creationId xmlns:a16="http://schemas.microsoft.com/office/drawing/2014/main" id="{F5E1326C-D1CC-4276-BB15-04BE0B6E0EEA}"/>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693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09787C34-5E3D-4975-BD8C-ADDED1671297}"/>
              </a:ext>
            </a:extLst>
          </p:cNvPr>
          <p:cNvSpPr>
            <a:spLocks noGrp="1" noChangeArrowheads="1"/>
          </p:cNvSpPr>
          <p:nvPr>
            <p:ph type="title"/>
          </p:nvPr>
        </p:nvSpPr>
        <p:spPr>
          <a:xfrm>
            <a:off x="609600" y="228611"/>
            <a:ext cx="5638800" cy="1142989"/>
          </a:xfrm>
          <a:noFill/>
        </p:spPr>
        <p:txBody>
          <a:bodyPr anchor="b">
            <a:normAutofit fontScale="90000"/>
          </a:bodyPr>
          <a:lstStyle/>
          <a:p>
            <a:pPr eaLnBrk="1" hangingPunct="1"/>
            <a:r>
              <a:rPr lang="en-US" altLang="en-US" sz="4000" dirty="0"/>
              <a:t>Components of the </a:t>
            </a:r>
            <a:br>
              <a:rPr lang="en-US" altLang="en-US" sz="4000" dirty="0"/>
            </a:br>
            <a:r>
              <a:rPr lang="en-US" altLang="en-US" sz="4000" dirty="0"/>
              <a:t>Notice of Award</a:t>
            </a:r>
          </a:p>
        </p:txBody>
      </p:sp>
      <p:sp>
        <p:nvSpPr>
          <p:cNvPr id="8194" name="Rectangle 2">
            <a:extLst>
              <a:ext uri="{FF2B5EF4-FFF2-40B4-BE49-F238E27FC236}">
                <a16:creationId xmlns:a16="http://schemas.microsoft.com/office/drawing/2014/main" id="{4CCE0786-E322-4507-AF76-9AAAB325EB59}"/>
              </a:ext>
            </a:extLst>
          </p:cNvPr>
          <p:cNvSpPr>
            <a:spLocks noGrp="1" noChangeArrowheads="1"/>
          </p:cNvSpPr>
          <p:nvPr>
            <p:ph idx="1"/>
          </p:nvPr>
        </p:nvSpPr>
        <p:spPr>
          <a:xfrm>
            <a:off x="609600" y="1828800"/>
            <a:ext cx="6553200" cy="4267200"/>
          </a:xfrm>
        </p:spPr>
        <p:txBody>
          <a:bodyPr/>
          <a:lstStyle/>
          <a:p>
            <a:pPr marL="0" indent="0" eaLnBrk="1" hangingPunct="1">
              <a:lnSpc>
                <a:spcPct val="90000"/>
              </a:lnSpc>
              <a:buNone/>
            </a:pPr>
            <a:r>
              <a:rPr lang="en-US" altLang="en-US" sz="3200" dirty="0">
                <a:solidFill>
                  <a:schemeClr val="tx1"/>
                </a:solidFill>
              </a:rPr>
              <a:t>NOA Section I:</a:t>
            </a:r>
          </a:p>
          <a:p>
            <a:pPr eaLnBrk="1" hangingPunct="1">
              <a:lnSpc>
                <a:spcPct val="90000"/>
              </a:lnSpc>
              <a:buFont typeface="Wingdings" panose="05000000000000000000" pitchFamily="2" charset="2"/>
              <a:buChar char="Ø"/>
            </a:pPr>
            <a:r>
              <a:rPr lang="en-US" altLang="en-US" sz="2800" dirty="0">
                <a:solidFill>
                  <a:schemeClr val="tx1"/>
                </a:solidFill>
              </a:rPr>
              <a:t>Award Data &amp; Fiscal Information</a:t>
            </a:r>
          </a:p>
          <a:p>
            <a:pPr lvl="1" eaLnBrk="1" hangingPunct="1">
              <a:lnSpc>
                <a:spcPct val="90000"/>
              </a:lnSpc>
              <a:buFont typeface="Wingdings" panose="05000000000000000000" pitchFamily="2" charset="2"/>
              <a:buChar char="Ø"/>
            </a:pPr>
            <a:r>
              <a:rPr lang="en-US" altLang="en-US" sz="2400" dirty="0">
                <a:solidFill>
                  <a:schemeClr val="tx1"/>
                </a:solidFill>
              </a:rPr>
              <a:t>Summary of totals for current and future years</a:t>
            </a:r>
          </a:p>
          <a:p>
            <a:pPr lvl="1" eaLnBrk="1" hangingPunct="1">
              <a:lnSpc>
                <a:spcPct val="90000"/>
              </a:lnSpc>
              <a:buFont typeface="Wingdings" panose="05000000000000000000" pitchFamily="2" charset="2"/>
              <a:buChar char="Ø"/>
            </a:pPr>
            <a:r>
              <a:rPr lang="en-US" altLang="en-US" sz="2400" dirty="0">
                <a:solidFill>
                  <a:schemeClr val="tx1"/>
                </a:solidFill>
              </a:rPr>
              <a:t>Fiscal year of award</a:t>
            </a:r>
          </a:p>
          <a:p>
            <a:pPr eaLnBrk="1" hangingPunct="1">
              <a:lnSpc>
                <a:spcPct val="90000"/>
              </a:lnSpc>
              <a:buFont typeface="Wingdings" panose="05000000000000000000" pitchFamily="2" charset="2"/>
              <a:buChar char="Ø"/>
            </a:pPr>
            <a:endParaRPr lang="en-US" altLang="en-US" sz="1100" dirty="0">
              <a:solidFill>
                <a:schemeClr val="tx1"/>
              </a:solidFill>
            </a:endParaRPr>
          </a:p>
          <a:p>
            <a:pPr marL="0" indent="0" eaLnBrk="1" hangingPunct="1">
              <a:lnSpc>
                <a:spcPct val="90000"/>
              </a:lnSpc>
              <a:buNone/>
            </a:pPr>
            <a:r>
              <a:rPr lang="en-US" altLang="en-US" sz="3200" dirty="0">
                <a:solidFill>
                  <a:schemeClr val="tx1"/>
                </a:solidFill>
              </a:rPr>
              <a:t>NOA Section II:</a:t>
            </a:r>
          </a:p>
          <a:p>
            <a:pPr>
              <a:lnSpc>
                <a:spcPct val="90000"/>
              </a:lnSpc>
              <a:buFont typeface="Wingdings" panose="05000000000000000000" pitchFamily="2" charset="2"/>
              <a:buChar char="Ø"/>
            </a:pPr>
            <a:r>
              <a:rPr lang="en-US" altLang="en-US" sz="2600" dirty="0">
                <a:solidFill>
                  <a:schemeClr val="tx1"/>
                </a:solidFill>
              </a:rPr>
              <a:t>Grant Payment Information</a:t>
            </a:r>
          </a:p>
          <a:p>
            <a:pPr>
              <a:lnSpc>
                <a:spcPct val="90000"/>
              </a:lnSpc>
              <a:buFont typeface="Wingdings" panose="05000000000000000000" pitchFamily="2" charset="2"/>
              <a:buChar char="Ø"/>
            </a:pPr>
            <a:r>
              <a:rPr lang="en-US" altLang="en-US" sz="2600" dirty="0">
                <a:solidFill>
                  <a:schemeClr val="tx1"/>
                </a:solidFill>
              </a:rPr>
              <a:t>OIG Hotline Information</a:t>
            </a:r>
          </a:p>
          <a:p>
            <a:pPr eaLnBrk="1" hangingPunct="1">
              <a:lnSpc>
                <a:spcPct val="90000"/>
              </a:lnSpc>
              <a:buFont typeface="Wingdings" panose="05000000000000000000" pitchFamily="2" charset="2"/>
              <a:buChar char="Ø"/>
            </a:pPr>
            <a:endParaRPr lang="en-US" altLang="en-US" dirty="0">
              <a:solidFill>
                <a:schemeClr val="tx1"/>
              </a:solidFill>
            </a:endParaRPr>
          </a:p>
        </p:txBody>
      </p:sp>
      <p:sp>
        <p:nvSpPr>
          <p:cNvPr id="5" name="Line 5">
            <a:extLst>
              <a:ext uri="{FF2B5EF4-FFF2-40B4-BE49-F238E27FC236}">
                <a16:creationId xmlns:a16="http://schemas.microsoft.com/office/drawing/2014/main" id="{18CA033D-271C-4AC0-9C34-56DB6B25167A}"/>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D23B5E8-D415-4808-85BD-D155F2FC5702}"/>
              </a:ext>
            </a:extLst>
          </p:cNvPr>
          <p:cNvSpPr>
            <a:spLocks noGrp="1" noChangeArrowheads="1"/>
          </p:cNvSpPr>
          <p:nvPr>
            <p:ph type="title"/>
          </p:nvPr>
        </p:nvSpPr>
        <p:spPr>
          <a:xfrm>
            <a:off x="619699" y="152400"/>
            <a:ext cx="6314501" cy="1295399"/>
          </a:xfrm>
        </p:spPr>
        <p:txBody>
          <a:bodyPr>
            <a:normAutofit/>
          </a:bodyPr>
          <a:lstStyle/>
          <a:p>
            <a:pPr eaLnBrk="1" hangingPunct="1"/>
            <a:r>
              <a:rPr lang="en-US" altLang="en-US" dirty="0"/>
              <a:t>NOA Section II – Payment/Hotline Info.</a:t>
            </a:r>
          </a:p>
        </p:txBody>
      </p:sp>
      <p:sp>
        <p:nvSpPr>
          <p:cNvPr id="9219" name="Rectangle 3">
            <a:extLst>
              <a:ext uri="{FF2B5EF4-FFF2-40B4-BE49-F238E27FC236}">
                <a16:creationId xmlns:a16="http://schemas.microsoft.com/office/drawing/2014/main" id="{43A64829-B11F-4EC2-B00E-AD22345844EF}"/>
              </a:ext>
            </a:extLst>
          </p:cNvPr>
          <p:cNvSpPr>
            <a:spLocks noGrp="1" noChangeArrowheads="1"/>
          </p:cNvSpPr>
          <p:nvPr>
            <p:ph idx="1"/>
          </p:nvPr>
        </p:nvSpPr>
        <p:spPr>
          <a:xfrm>
            <a:off x="381000" y="1828800"/>
            <a:ext cx="7543800" cy="4530725"/>
          </a:xfrm>
        </p:spPr>
        <p:txBody>
          <a:bodyPr>
            <a:normAutofit/>
          </a:bodyPr>
          <a:lstStyle/>
          <a:p>
            <a:pPr marL="0" indent="0" eaLnBrk="1" hangingPunct="1">
              <a:lnSpc>
                <a:spcPct val="90000"/>
              </a:lnSpc>
              <a:buNone/>
            </a:pPr>
            <a:r>
              <a:rPr lang="en-US" altLang="en-US" sz="2600" b="1" dirty="0">
                <a:solidFill>
                  <a:schemeClr val="tx1"/>
                </a:solidFill>
              </a:rPr>
              <a:t>For Domestic Non-Federal Institutions:</a:t>
            </a:r>
          </a:p>
          <a:p>
            <a:pPr eaLnBrk="1" hangingPunct="1">
              <a:buFont typeface="Wingdings" panose="05000000000000000000" pitchFamily="2" charset="2"/>
              <a:buChar char="Ø"/>
            </a:pPr>
            <a:r>
              <a:rPr lang="en-US" altLang="en-US" sz="2400" dirty="0">
                <a:solidFill>
                  <a:schemeClr val="tx1"/>
                </a:solidFill>
              </a:rPr>
              <a:t>Grant payments are available through the DHHS Payment Management System (PMS). </a:t>
            </a:r>
          </a:p>
          <a:p>
            <a:pPr eaLnBrk="1" hangingPunct="1">
              <a:buFont typeface="Wingdings" panose="05000000000000000000" pitchFamily="2" charset="2"/>
              <a:buChar char="Ø"/>
            </a:pPr>
            <a:r>
              <a:rPr lang="en-US" altLang="en-US" sz="2400" dirty="0">
                <a:solidFill>
                  <a:schemeClr val="tx1"/>
                </a:solidFill>
              </a:rPr>
              <a:t>PMS is administered by the Division of Payment Management, Program Support Center (PSC), DHHS, Office of the Deputy Assistant Secretary, Finance. </a:t>
            </a:r>
          </a:p>
          <a:p>
            <a:pPr eaLnBrk="1" hangingPunct="1">
              <a:buFont typeface="Wingdings" panose="05000000000000000000" pitchFamily="2" charset="2"/>
              <a:buChar char="Ø"/>
            </a:pPr>
            <a:r>
              <a:rPr lang="en-US" altLang="en-US" sz="2400" dirty="0">
                <a:solidFill>
                  <a:schemeClr val="tx1"/>
                </a:solidFill>
              </a:rPr>
              <a:t>Requests for downloadable forms and inquiries regarding payment should be directed to PMS: </a:t>
            </a:r>
            <a:r>
              <a:rPr lang="en-US" altLang="en-US" sz="2400" i="1" dirty="0">
                <a:hlinkClick r:id="rId3"/>
              </a:rPr>
              <a:t>https://pms.psc.gov/</a:t>
            </a:r>
            <a:endParaRPr lang="en-US" altLang="en-US" sz="2400" i="1" dirty="0"/>
          </a:p>
          <a:p>
            <a:pPr marL="182880" eaLnBrk="1" hangingPunct="1">
              <a:lnSpc>
                <a:spcPct val="90000"/>
              </a:lnSpc>
              <a:buFontTx/>
              <a:buNone/>
            </a:pPr>
            <a:endParaRPr lang="en-US" altLang="en-US" sz="1100" dirty="0"/>
          </a:p>
          <a:p>
            <a:pPr algn="ctr" eaLnBrk="1" hangingPunct="1">
              <a:spcBef>
                <a:spcPts val="0"/>
              </a:spcBef>
              <a:buFontTx/>
              <a:buNone/>
            </a:pPr>
            <a:endParaRPr lang="en-US" altLang="en-US" sz="2400" dirty="0"/>
          </a:p>
        </p:txBody>
      </p:sp>
      <p:sp>
        <p:nvSpPr>
          <p:cNvPr id="2" name="TextBox 1">
            <a:extLst>
              <a:ext uri="{FF2B5EF4-FFF2-40B4-BE49-F238E27FC236}">
                <a16:creationId xmlns:a16="http://schemas.microsoft.com/office/drawing/2014/main" id="{E0F85026-5470-4DAA-B65B-01F8B1464818}"/>
              </a:ext>
            </a:extLst>
          </p:cNvPr>
          <p:cNvSpPr txBox="1"/>
          <p:nvPr/>
        </p:nvSpPr>
        <p:spPr>
          <a:xfrm>
            <a:off x="4191000" y="6172200"/>
            <a:ext cx="4572000" cy="523220"/>
          </a:xfrm>
          <a:prstGeom prst="rect">
            <a:avLst/>
          </a:prstGeom>
          <a:noFill/>
        </p:spPr>
        <p:txBody>
          <a:bodyPr wrap="square" rtlCol="0">
            <a:spAutoFit/>
          </a:bodyPr>
          <a:lstStyle/>
          <a:p>
            <a:r>
              <a:rPr lang="en-US" sz="1400" dirty="0">
                <a:effectLst/>
                <a:latin typeface="+mj-lt"/>
              </a:rPr>
              <a:t>See </a:t>
            </a:r>
            <a:r>
              <a:rPr lang="en-US" sz="1400" u="sng" dirty="0">
                <a:effectLst/>
                <a:latin typeface="+mj-lt"/>
                <a:hlinkClick r:id="rId4">
                  <a:extLst>
                    <a:ext uri="{A12FA001-AC4F-418D-AE19-62706E023703}">
                      <ahyp:hlinkClr xmlns:ahyp="http://schemas.microsoft.com/office/drawing/2018/hyperlinkcolor" val="tx"/>
                    </a:ext>
                  </a:extLst>
                </a:hlinkClick>
              </a:rPr>
              <a:t>Section 6</a:t>
            </a:r>
            <a:r>
              <a:rPr lang="en-US" sz="1400" dirty="0">
                <a:effectLst/>
                <a:latin typeface="+mj-lt"/>
                <a:hlinkClick r:id="rId4">
                  <a:extLst>
                    <a:ext uri="{A12FA001-AC4F-418D-AE19-62706E023703}">
                      <ahyp:hlinkClr xmlns:ahyp="http://schemas.microsoft.com/office/drawing/2018/hyperlinkcolor" val="tx"/>
                    </a:ext>
                  </a:extLst>
                </a:hlinkClick>
              </a:rPr>
              <a:t> </a:t>
            </a:r>
            <a:r>
              <a:rPr lang="en-US" sz="1400" dirty="0">
                <a:effectLst/>
                <a:latin typeface="+mj-lt"/>
              </a:rPr>
              <a:t>of the NIH Grants Policy Statement</a:t>
            </a:r>
          </a:p>
          <a:p>
            <a:endParaRPr lang="en-US" sz="1400" dirty="0">
              <a:effectLst/>
              <a:latin typeface="+mj-lt"/>
            </a:endParaRPr>
          </a:p>
        </p:txBody>
      </p:sp>
      <p:sp>
        <p:nvSpPr>
          <p:cNvPr id="6" name="Line 5">
            <a:extLst>
              <a:ext uri="{FF2B5EF4-FFF2-40B4-BE49-F238E27FC236}">
                <a16:creationId xmlns:a16="http://schemas.microsoft.com/office/drawing/2014/main" id="{F6FB5E0D-B238-492A-BC87-C7A96C14E233}"/>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AD0BCD7-E7E6-4BB0-BC8A-2BB411F649B2}"/>
              </a:ext>
            </a:extLst>
          </p:cNvPr>
          <p:cNvSpPr>
            <a:spLocks noGrp="1" noChangeArrowheads="1"/>
          </p:cNvSpPr>
          <p:nvPr>
            <p:ph type="title"/>
          </p:nvPr>
        </p:nvSpPr>
        <p:spPr>
          <a:xfrm>
            <a:off x="662687" y="152400"/>
            <a:ext cx="6347713" cy="1320800"/>
          </a:xfrm>
        </p:spPr>
        <p:txBody>
          <a:bodyPr/>
          <a:lstStyle/>
          <a:p>
            <a:pPr eaLnBrk="1" hangingPunct="1"/>
            <a:r>
              <a:rPr lang="en-US" altLang="en-US" dirty="0"/>
              <a:t>NOA Section II – </a:t>
            </a:r>
            <a:br>
              <a:rPr lang="en-US" altLang="en-US" dirty="0"/>
            </a:br>
            <a:r>
              <a:rPr lang="en-US" altLang="en-US" dirty="0"/>
              <a:t>Hotline Info. </a:t>
            </a:r>
            <a:r>
              <a:rPr lang="en-US" altLang="en-US" sz="4000" i="1" dirty="0"/>
              <a:t>(continued)</a:t>
            </a:r>
          </a:p>
        </p:txBody>
      </p:sp>
      <p:sp>
        <p:nvSpPr>
          <p:cNvPr id="10243" name="Rectangle 3">
            <a:extLst>
              <a:ext uri="{FF2B5EF4-FFF2-40B4-BE49-F238E27FC236}">
                <a16:creationId xmlns:a16="http://schemas.microsoft.com/office/drawing/2014/main" id="{6ED0AA87-932B-4A6A-B0C2-8A3FE5C9D825}"/>
              </a:ext>
            </a:extLst>
          </p:cNvPr>
          <p:cNvSpPr>
            <a:spLocks noGrp="1" noChangeArrowheads="1"/>
          </p:cNvSpPr>
          <p:nvPr>
            <p:ph idx="1"/>
          </p:nvPr>
        </p:nvSpPr>
        <p:spPr>
          <a:xfrm>
            <a:off x="228600" y="1727201"/>
            <a:ext cx="7467600" cy="4856162"/>
          </a:xfrm>
        </p:spPr>
        <p:txBody>
          <a:bodyPr>
            <a:normAutofit/>
          </a:bodyPr>
          <a:lstStyle/>
          <a:p>
            <a:pPr>
              <a:buFont typeface="Wingdings" panose="05000000000000000000" pitchFamily="2" charset="2"/>
              <a:buChar char="Ø"/>
            </a:pPr>
            <a:r>
              <a:rPr lang="en-US" altLang="en-US" sz="2400" dirty="0">
                <a:solidFill>
                  <a:srgbClr val="FF0000"/>
                </a:solidFill>
              </a:rPr>
              <a:t>HHS Inspector General </a:t>
            </a:r>
            <a:r>
              <a:rPr lang="en-US" altLang="en-US" sz="2400" dirty="0">
                <a:solidFill>
                  <a:schemeClr val="tx1"/>
                </a:solidFill>
              </a:rPr>
              <a:t>maintains a toll-free hotline for receiving information concerning fraud, waste, or abuse under grants and cooperative agreements. </a:t>
            </a:r>
          </a:p>
          <a:p>
            <a:pPr>
              <a:buFont typeface="Wingdings" panose="05000000000000000000" pitchFamily="2" charset="2"/>
              <a:buChar char="Ø"/>
            </a:pPr>
            <a:r>
              <a:rPr lang="en-US" altLang="en-US" sz="2400" dirty="0">
                <a:solidFill>
                  <a:schemeClr val="tx1"/>
                </a:solidFill>
              </a:rPr>
              <a:t>Reports are kept </a:t>
            </a:r>
            <a:r>
              <a:rPr lang="en-US" altLang="en-US" sz="2400" dirty="0">
                <a:solidFill>
                  <a:srgbClr val="FF0000"/>
                </a:solidFill>
              </a:rPr>
              <a:t>confidential,</a:t>
            </a:r>
            <a:r>
              <a:rPr lang="en-US" altLang="en-US" sz="2400" dirty="0">
                <a:solidFill>
                  <a:schemeClr val="tx1"/>
                </a:solidFill>
              </a:rPr>
              <a:t> and callers may decline to give their names if they choose to remain anonymous:</a:t>
            </a:r>
          </a:p>
          <a:p>
            <a:pPr lvl="2" algn="ctr" eaLnBrk="1" hangingPunct="1">
              <a:lnSpc>
                <a:spcPct val="80000"/>
              </a:lnSpc>
              <a:spcBef>
                <a:spcPts val="600"/>
              </a:spcBef>
              <a:buFontTx/>
              <a:buNone/>
            </a:pPr>
            <a:r>
              <a:rPr lang="en-US" altLang="en-US" dirty="0">
                <a:solidFill>
                  <a:schemeClr val="tx1"/>
                </a:solidFill>
              </a:rPr>
              <a:t>	</a:t>
            </a:r>
            <a:r>
              <a:rPr lang="en-US" altLang="en-US" sz="2000" dirty="0">
                <a:solidFill>
                  <a:schemeClr val="tx1"/>
                </a:solidFill>
              </a:rPr>
              <a:t>Office of Inspector General</a:t>
            </a:r>
          </a:p>
          <a:p>
            <a:pPr lvl="2" algn="ctr" eaLnBrk="1" hangingPunct="1">
              <a:lnSpc>
                <a:spcPct val="80000"/>
              </a:lnSpc>
              <a:spcBef>
                <a:spcPts val="600"/>
              </a:spcBef>
              <a:buFontTx/>
              <a:buNone/>
            </a:pPr>
            <a:r>
              <a:rPr lang="en-US" altLang="en-US" sz="2000" dirty="0">
                <a:solidFill>
                  <a:schemeClr val="tx1"/>
                </a:solidFill>
              </a:rPr>
              <a:t>Department of Health and Human Services</a:t>
            </a:r>
          </a:p>
          <a:p>
            <a:pPr lvl="2" algn="ctr" eaLnBrk="1" hangingPunct="1">
              <a:lnSpc>
                <a:spcPct val="80000"/>
              </a:lnSpc>
              <a:spcBef>
                <a:spcPts val="600"/>
              </a:spcBef>
              <a:buFontTx/>
              <a:buNone/>
            </a:pPr>
            <a:r>
              <a:rPr lang="en-US" altLang="en-US" sz="2000" dirty="0">
                <a:solidFill>
                  <a:schemeClr val="tx1"/>
                </a:solidFill>
              </a:rPr>
              <a:t>330 Independence Avenue, SW</a:t>
            </a:r>
          </a:p>
          <a:p>
            <a:pPr lvl="2" algn="ctr" eaLnBrk="1" hangingPunct="1">
              <a:lnSpc>
                <a:spcPct val="80000"/>
              </a:lnSpc>
              <a:spcBef>
                <a:spcPts val="600"/>
              </a:spcBef>
              <a:buFontTx/>
              <a:buNone/>
            </a:pPr>
            <a:r>
              <a:rPr lang="en-US" altLang="en-US" sz="2000" dirty="0">
                <a:solidFill>
                  <a:schemeClr val="tx1"/>
                </a:solidFill>
              </a:rPr>
              <a:t>Washington, DC  20201</a:t>
            </a:r>
          </a:p>
          <a:p>
            <a:pPr lvl="2" algn="ctr" eaLnBrk="1" hangingPunct="1">
              <a:lnSpc>
                <a:spcPct val="80000"/>
              </a:lnSpc>
              <a:spcBef>
                <a:spcPts val="600"/>
              </a:spcBef>
              <a:buFontTx/>
              <a:buNone/>
            </a:pPr>
            <a:r>
              <a:rPr lang="en-US" altLang="en-US" sz="2000" dirty="0">
                <a:solidFill>
                  <a:schemeClr val="tx1"/>
                </a:solidFill>
              </a:rPr>
              <a:t>(1-800-447-8477 or 1-800-HHS-TIPS)</a:t>
            </a:r>
          </a:p>
          <a:p>
            <a:pPr lvl="2" algn="ctr">
              <a:lnSpc>
                <a:spcPct val="80000"/>
              </a:lnSpc>
              <a:spcBef>
                <a:spcPts val="600"/>
              </a:spcBef>
              <a:buNone/>
            </a:pPr>
            <a:r>
              <a:rPr lang="en-US" sz="2000" i="1" dirty="0">
                <a:solidFill>
                  <a:srgbClr val="006800"/>
                </a:solidFill>
                <a:latin typeface="Maven Pro"/>
                <a:hlinkClick r:id="rId3"/>
              </a:rPr>
              <a:t>https://oig.hhs.gov/fraud/report-fraud/index.asp</a:t>
            </a:r>
            <a:endParaRPr lang="en-US" sz="2000" i="1" dirty="0">
              <a:solidFill>
                <a:srgbClr val="006800"/>
              </a:solidFill>
              <a:latin typeface="Maven Pro"/>
            </a:endParaRPr>
          </a:p>
          <a:p>
            <a:pPr lvl="2" algn="ctr" eaLnBrk="1" hangingPunct="1">
              <a:lnSpc>
                <a:spcPct val="80000"/>
              </a:lnSpc>
              <a:spcBef>
                <a:spcPts val="600"/>
              </a:spcBef>
              <a:buFontTx/>
              <a:buNone/>
            </a:pPr>
            <a:endParaRPr lang="en-US" altLang="en-US" sz="2000" dirty="0"/>
          </a:p>
          <a:p>
            <a:pPr lvl="2" eaLnBrk="1" hangingPunct="1">
              <a:lnSpc>
                <a:spcPct val="80000"/>
              </a:lnSpc>
              <a:buFontTx/>
              <a:buNone/>
            </a:pPr>
            <a:endParaRPr lang="en-US" altLang="en-US" sz="2800" dirty="0"/>
          </a:p>
          <a:p>
            <a:pPr lvl="1" eaLnBrk="1" hangingPunct="1">
              <a:lnSpc>
                <a:spcPct val="80000"/>
              </a:lnSpc>
            </a:pPr>
            <a:endParaRPr lang="en-US" altLang="en-US" dirty="0"/>
          </a:p>
        </p:txBody>
      </p:sp>
      <p:sp>
        <p:nvSpPr>
          <p:cNvPr id="5" name="Line 5">
            <a:extLst>
              <a:ext uri="{FF2B5EF4-FFF2-40B4-BE49-F238E27FC236}">
                <a16:creationId xmlns:a16="http://schemas.microsoft.com/office/drawing/2014/main" id="{20A0930D-B406-476E-BFF3-FDF33725A06A}"/>
              </a:ext>
              <a:ext uri="{C183D7F6-B498-43B3-948B-1728B52AA6E4}">
                <adec:decorative xmlns:adec="http://schemas.microsoft.com/office/drawing/2017/decorative" val="1"/>
              </a:ext>
            </a:extLst>
          </p:cNvPr>
          <p:cNvSpPr>
            <a:spLocks noChangeShapeType="1"/>
          </p:cNvSpPr>
          <p:nvPr/>
        </p:nvSpPr>
        <p:spPr bwMode="auto">
          <a:xfrm>
            <a:off x="609600" y="1600200"/>
            <a:ext cx="6553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002DE325B4434C8407F2BB379023F4" ma:contentTypeVersion="13" ma:contentTypeDescription="Create a new document." ma:contentTypeScope="" ma:versionID="476e873166ae8478b0d17a674a725b4a">
  <xsd:schema xmlns:xsd="http://www.w3.org/2001/XMLSchema" xmlns:xs="http://www.w3.org/2001/XMLSchema" xmlns:p="http://schemas.microsoft.com/office/2006/metadata/properties" xmlns:ns2="64948b15-7def-430b-8648-1feb819ee410" xmlns:ns3="6bc68b66-932e-422c-b9b0-23fd53127af9" targetNamespace="http://schemas.microsoft.com/office/2006/metadata/properties" ma:root="true" ma:fieldsID="427813e36bbbb4baf921046a170b8e90" ns2:_="" ns3:_="">
    <xsd:import namespace="64948b15-7def-430b-8648-1feb819ee410"/>
    <xsd:import namespace="6bc68b66-932e-422c-b9b0-23fd53127af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948b15-7def-430b-8648-1feb819ee41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c68b66-932e-422c-b9b0-23fd53127af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F19216-5E05-4280-B0EE-93020E45968F}">
  <ds:schemaRefs>
    <ds:schemaRef ds:uri="http://schemas.microsoft.com/sharepoint/v3/contenttype/forms"/>
  </ds:schemaRefs>
</ds:datastoreItem>
</file>

<file path=customXml/itemProps2.xml><?xml version="1.0" encoding="utf-8"?>
<ds:datastoreItem xmlns:ds="http://schemas.openxmlformats.org/officeDocument/2006/customXml" ds:itemID="{BD92D716-7F67-4FF4-B8EA-8F7B9BA6EE3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278BD87-3F41-4F90-963B-F639B497F0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948b15-7def-430b-8648-1feb819ee410"/>
    <ds:schemaRef ds:uri="6bc68b66-932e-422c-b9b0-23fd53127a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9807</TotalTime>
  <Words>3341</Words>
  <Application>Microsoft Office PowerPoint</Application>
  <PresentationFormat>On-screen Show (4:3)</PresentationFormat>
  <Paragraphs>431</Paragraphs>
  <Slides>49</Slides>
  <Notes>49</Notes>
  <HiddenSlides>0</HiddenSlides>
  <MMClips>0</MMClips>
  <ScaleCrop>false</ScaleCrop>
  <HeadingPairs>
    <vt:vector size="4" baseType="variant">
      <vt:variant>
        <vt:lpstr>Theme</vt:lpstr>
      </vt:variant>
      <vt:variant>
        <vt:i4>4</vt:i4>
      </vt:variant>
      <vt:variant>
        <vt:lpstr>Slide Titles</vt:lpstr>
      </vt:variant>
      <vt:variant>
        <vt:i4>49</vt:i4>
      </vt:variant>
    </vt:vector>
  </HeadingPairs>
  <TitlesOfParts>
    <vt:vector size="53" baseType="lpstr">
      <vt:lpstr>Custom Design</vt:lpstr>
      <vt:lpstr>Facet</vt:lpstr>
      <vt:lpstr>1_Custom Design</vt:lpstr>
      <vt:lpstr>Office Theme</vt:lpstr>
      <vt:lpstr>Notice of Award Arrives…NOW WHAT?</vt:lpstr>
      <vt:lpstr>Topics of Discussion</vt:lpstr>
      <vt:lpstr>Topics of Discussion (cont’)</vt:lpstr>
      <vt:lpstr>Notice of Award (NoA) </vt:lpstr>
      <vt:lpstr>What is in the Notice of Award Letter?</vt:lpstr>
      <vt:lpstr>NoA - New Page One</vt:lpstr>
      <vt:lpstr>Components of the  Notice of Award</vt:lpstr>
      <vt:lpstr>NOA Section II – Payment/Hotline Info.</vt:lpstr>
      <vt:lpstr>NOA Section II –  Hotline Info. (continued)</vt:lpstr>
      <vt:lpstr>NOA Section III:  Standard Terms &amp; Conditions</vt:lpstr>
      <vt:lpstr>NOA Section IV:  Specific Terms  and Conditions</vt:lpstr>
      <vt:lpstr>Grantee Acceptance</vt:lpstr>
      <vt:lpstr>Prior Approvals </vt:lpstr>
      <vt:lpstr>Prior Approval</vt:lpstr>
      <vt:lpstr>Prior Approval Requirements</vt:lpstr>
      <vt:lpstr>Requesting Prior Approval</vt:lpstr>
      <vt:lpstr>Prior Approval – Status of PI</vt:lpstr>
      <vt:lpstr>Prior Approval – Change in Recipient Organization </vt:lpstr>
      <vt:lpstr>Prior Approval – Change in Recipient Organization </vt:lpstr>
      <vt:lpstr>Prior Approval - Scope</vt:lpstr>
      <vt:lpstr>Prior Approval – Carryover of Unobligated Balance</vt:lpstr>
      <vt:lpstr>Prior Approval – Carryover of Unobligated Balance</vt:lpstr>
      <vt:lpstr>Prior Approval - No Cost Extensions</vt:lpstr>
      <vt:lpstr>Need of Additional NIH Funding -  Administrative Supplements</vt:lpstr>
      <vt:lpstr>Reporting Requirements</vt:lpstr>
      <vt:lpstr>Reporting Requirements</vt:lpstr>
      <vt:lpstr>Inventions and Patents</vt:lpstr>
      <vt:lpstr>Federal Financial Report [FFR]</vt:lpstr>
      <vt:lpstr>Federal Cash Transaction Reporting (via PMS)</vt:lpstr>
      <vt:lpstr>Financial Conflict of Interest (FCOI)</vt:lpstr>
      <vt:lpstr>Audit Reporting</vt:lpstr>
      <vt:lpstr>Research Performance Progress Report (RPPR) </vt:lpstr>
      <vt:lpstr>RPPR - eRA Commons</vt:lpstr>
      <vt:lpstr>Research Performance Progress Report (RPPR)</vt:lpstr>
      <vt:lpstr>Research Performance Progress Report (RPPR)</vt:lpstr>
      <vt:lpstr>SNAP Administrative &amp; Fiscal Requirements</vt:lpstr>
      <vt:lpstr>SNAP Administrative &amp; Fiscal Requirements</vt:lpstr>
      <vt:lpstr>RPPR – Public Access</vt:lpstr>
      <vt:lpstr>Non-SNAP RPPR Administrative and Fiscal Contents</vt:lpstr>
      <vt:lpstr>What Not to Submit with the RPPR</vt:lpstr>
      <vt:lpstr>Closeout </vt:lpstr>
      <vt:lpstr>NIH Closeout Requirements</vt:lpstr>
      <vt:lpstr>Final Federal Financial Report</vt:lpstr>
      <vt:lpstr>Final Federal Financial Report</vt:lpstr>
      <vt:lpstr>Final Invention Statement and Certification</vt:lpstr>
      <vt:lpstr>Differences Between the  Annual RPPR vs. Final RPPR</vt:lpstr>
      <vt:lpstr>Requirements for Project Outcomes  </vt:lpstr>
      <vt:lpstr>Resource Web Links</vt:lpstr>
      <vt:lpstr>Questions?</vt:lpstr>
    </vt:vector>
  </TitlesOfParts>
  <Company>NIH/NIGMS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of Award Arrives ... Now What?</dc:title>
  <dc:creator>carteran</dc:creator>
  <cp:lastModifiedBy>Cummins, Sheri (NIH/OD) [E]</cp:lastModifiedBy>
  <cp:revision>305</cp:revision>
  <dcterms:created xsi:type="dcterms:W3CDTF">2008-01-30T15:08:18Z</dcterms:created>
  <dcterms:modified xsi:type="dcterms:W3CDTF">2021-10-24T22:34:09Z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0x0101005E002DE325B4434C8407F2BB379023F4</vt:lpwstr>
  </property>
</Properties>
</file>