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358" r:id="rId6"/>
    <p:sldId id="353" r:id="rId7"/>
    <p:sldId id="313" r:id="rId8"/>
    <p:sldId id="290" r:id="rId9"/>
    <p:sldId id="319" r:id="rId10"/>
    <p:sldId id="349" r:id="rId11"/>
    <p:sldId id="320" r:id="rId12"/>
    <p:sldId id="777" r:id="rId13"/>
    <p:sldId id="322" r:id="rId14"/>
    <p:sldId id="789" r:id="rId15"/>
    <p:sldId id="790" r:id="rId16"/>
    <p:sldId id="791" r:id="rId17"/>
    <p:sldId id="792" r:id="rId18"/>
    <p:sldId id="780" r:id="rId19"/>
    <p:sldId id="318" r:id="rId20"/>
    <p:sldId id="781" r:id="rId21"/>
    <p:sldId id="782" r:id="rId22"/>
    <p:sldId id="316" r:id="rId23"/>
    <p:sldId id="317" r:id="rId24"/>
    <p:sldId id="352" r:id="rId25"/>
    <p:sldId id="783" r:id="rId26"/>
    <p:sldId id="793" r:id="rId27"/>
    <p:sldId id="356" r:id="rId28"/>
    <p:sldId id="357" r:id="rId29"/>
    <p:sldId id="331"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Introduction" id="{03AA0545-3DF4-455F-81DC-70928D11938D}">
          <p14:sldIdLst>
            <p14:sldId id="256"/>
            <p14:sldId id="358"/>
            <p14:sldId id="353"/>
          </p14:sldIdLst>
        </p14:section>
        <p14:section name="Overview of RePORT Program" id="{B8EB10F2-D986-42BC-A89F-43DDD2CD475F}">
          <p14:sldIdLst>
            <p14:sldId id="313"/>
            <p14:sldId id="290"/>
          </p14:sldIdLst>
        </p14:section>
        <p14:section name="RePORTER" id="{D2A168D5-A15A-4E82-B3A0-4A9FBFE4098F}">
          <p14:sldIdLst>
            <p14:sldId id="319"/>
            <p14:sldId id="349"/>
            <p14:sldId id="320"/>
            <p14:sldId id="777"/>
            <p14:sldId id="322"/>
          </p14:sldIdLst>
        </p14:section>
        <p14:section name="MyRePORTER" id="{C37E0C17-EA3F-4693-BFB7-D6B96E092C87}">
          <p14:sldIdLst>
            <p14:sldId id="789"/>
            <p14:sldId id="790"/>
          </p14:sldIdLst>
        </p14:section>
        <p14:section name="Matchmaker" id="{B9CA9B75-1966-41C9-AC94-CE0CC4E40C5C}">
          <p14:sldIdLst>
            <p14:sldId id="791"/>
            <p14:sldId id="792"/>
          </p14:sldIdLst>
        </p14:section>
        <p14:section name="Other Tools" id="{D3AA7CD0-66BE-4C59-AD33-B17F31E79267}">
          <p14:sldIdLst>
            <p14:sldId id="780"/>
            <p14:sldId id="318"/>
            <p14:sldId id="781"/>
            <p14:sldId id="782"/>
            <p14:sldId id="316"/>
            <p14:sldId id="317"/>
            <p14:sldId id="352"/>
            <p14:sldId id="783"/>
            <p14:sldId id="793"/>
          </p14:sldIdLst>
        </p14:section>
        <p14:section name="What's next" id="{4BAFF2B6-D590-4062-8562-B0173F0A5DE0}">
          <p14:sldIdLst>
            <p14:sldId id="356"/>
            <p14:sldId id="357"/>
            <p14:sldId id="33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a:t>
            </a:fld>
            <a:endParaRPr lang="en-US"/>
          </a:p>
        </p:txBody>
      </p:sp>
    </p:spTree>
    <p:extLst>
      <p:ext uri="{BB962C8B-B14F-4D97-AF65-F5344CB8AC3E}">
        <p14:creationId xmlns:p14="http://schemas.microsoft.com/office/powerpoint/2010/main" val="2056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17</a:t>
            </a:fld>
            <a:endParaRPr lang="en-US"/>
          </a:p>
        </p:txBody>
      </p:sp>
    </p:spTree>
    <p:extLst>
      <p:ext uri="{BB962C8B-B14F-4D97-AF65-F5344CB8AC3E}">
        <p14:creationId xmlns:p14="http://schemas.microsoft.com/office/powerpoint/2010/main" val="332994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18</a:t>
            </a:fld>
            <a:endParaRPr lang="en-US"/>
          </a:p>
        </p:txBody>
      </p:sp>
    </p:spTree>
    <p:extLst>
      <p:ext uri="{BB962C8B-B14F-4D97-AF65-F5344CB8AC3E}">
        <p14:creationId xmlns:p14="http://schemas.microsoft.com/office/powerpoint/2010/main" val="318315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19</a:t>
            </a:fld>
            <a:endParaRPr lang="en-US"/>
          </a:p>
        </p:txBody>
      </p:sp>
    </p:spTree>
    <p:extLst>
      <p:ext uri="{BB962C8B-B14F-4D97-AF65-F5344CB8AC3E}">
        <p14:creationId xmlns:p14="http://schemas.microsoft.com/office/powerpoint/2010/main" val="90928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20</a:t>
            </a:fld>
            <a:endParaRPr lang="en-US"/>
          </a:p>
        </p:txBody>
      </p:sp>
    </p:spTree>
    <p:extLst>
      <p:ext uri="{BB962C8B-B14F-4D97-AF65-F5344CB8AC3E}">
        <p14:creationId xmlns:p14="http://schemas.microsoft.com/office/powerpoint/2010/main" val="279662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21</a:t>
            </a:fld>
            <a:endParaRPr lang="en-US"/>
          </a:p>
        </p:txBody>
      </p:sp>
    </p:spTree>
    <p:extLst>
      <p:ext uri="{BB962C8B-B14F-4D97-AF65-F5344CB8AC3E}">
        <p14:creationId xmlns:p14="http://schemas.microsoft.com/office/powerpoint/2010/main" val="208015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a:p>
        </p:txBody>
      </p:sp>
      <p:sp>
        <p:nvSpPr>
          <p:cNvPr id="4" name="Slide Number Placeholder 3"/>
          <p:cNvSpPr>
            <a:spLocks noGrp="1"/>
          </p:cNvSpPr>
          <p:nvPr>
            <p:ph type="sldNum" sz="quarter" idx="5"/>
          </p:nvPr>
        </p:nvSpPr>
        <p:spPr/>
        <p:txBody>
          <a:bodyPr/>
          <a:lstStyle/>
          <a:p>
            <a:fld id="{FCFE3AEF-7E6A-4520-B66B-268461D89E9F}" type="slidenum">
              <a:rPr lang="en-US" smtClean="0"/>
              <a:t>24</a:t>
            </a:fld>
            <a:endParaRPr lang="en-US"/>
          </a:p>
        </p:txBody>
      </p:sp>
    </p:spTree>
    <p:extLst>
      <p:ext uri="{BB962C8B-B14F-4D97-AF65-F5344CB8AC3E}">
        <p14:creationId xmlns:p14="http://schemas.microsoft.com/office/powerpoint/2010/main" val="157574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E3AEF-7E6A-4520-B66B-268461D89E9F}" type="slidenum">
              <a:rPr lang="en-US" smtClean="0"/>
              <a:t>25</a:t>
            </a:fld>
            <a:endParaRPr lang="en-US"/>
          </a:p>
        </p:txBody>
      </p:sp>
    </p:spTree>
    <p:extLst>
      <p:ext uri="{BB962C8B-B14F-4D97-AF65-F5344CB8AC3E}">
        <p14:creationId xmlns:p14="http://schemas.microsoft.com/office/powerpoint/2010/main" val="359967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26</a:t>
            </a:fld>
            <a:endParaRPr lang="en-US"/>
          </a:p>
        </p:txBody>
      </p:sp>
    </p:spTree>
    <p:extLst>
      <p:ext uri="{BB962C8B-B14F-4D97-AF65-F5344CB8AC3E}">
        <p14:creationId xmlns:p14="http://schemas.microsoft.com/office/powerpoint/2010/main" val="15163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FE3AEF-7E6A-4520-B66B-268461D89E9F}" type="slidenum">
              <a:rPr lang="en-US" smtClean="0"/>
              <a:t>3</a:t>
            </a:fld>
            <a:endParaRPr lang="en-US"/>
          </a:p>
        </p:txBody>
      </p:sp>
    </p:spTree>
    <p:extLst>
      <p:ext uri="{BB962C8B-B14F-4D97-AF65-F5344CB8AC3E}">
        <p14:creationId xmlns:p14="http://schemas.microsoft.com/office/powerpoint/2010/main" val="423651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4</a:t>
            </a:fld>
            <a:endParaRPr lang="en-US"/>
          </a:p>
        </p:txBody>
      </p:sp>
    </p:spTree>
    <p:extLst>
      <p:ext uri="{BB962C8B-B14F-4D97-AF65-F5344CB8AC3E}">
        <p14:creationId xmlns:p14="http://schemas.microsoft.com/office/powerpoint/2010/main" val="62770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E3AEF-7E6A-4520-B66B-268461D89E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19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CFE3AEF-7E6A-4520-B66B-268461D89E9F}" type="slidenum">
              <a:rPr lang="en-US" smtClean="0"/>
              <a:t>6</a:t>
            </a:fld>
            <a:endParaRPr lang="en-US"/>
          </a:p>
        </p:txBody>
      </p:sp>
    </p:spTree>
    <p:extLst>
      <p:ext uri="{BB962C8B-B14F-4D97-AF65-F5344CB8AC3E}">
        <p14:creationId xmlns:p14="http://schemas.microsoft.com/office/powerpoint/2010/main" val="99899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CFE3AEF-7E6A-4520-B66B-268461D89E9F}" type="slidenum">
              <a:rPr lang="en-US" smtClean="0"/>
              <a:t>7</a:t>
            </a:fld>
            <a:endParaRPr lang="en-US"/>
          </a:p>
        </p:txBody>
      </p:sp>
    </p:spTree>
    <p:extLst>
      <p:ext uri="{BB962C8B-B14F-4D97-AF65-F5344CB8AC3E}">
        <p14:creationId xmlns:p14="http://schemas.microsoft.com/office/powerpoint/2010/main" val="297657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https://grants.nih.gov/grants/guide/pa-files/PAR-21-080.html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ＭＳ Ｐゴシック" charset="0"/>
                <a:cs typeface="Arial" charset="0"/>
              </a:rPr>
              <a:t>Addressing the Etiology of Health Disparities and Health Advantages Among Immigrant Populations</a:t>
            </a:r>
          </a:p>
        </p:txBody>
      </p:sp>
      <p:sp>
        <p:nvSpPr>
          <p:cNvPr id="4" name="Slide Number Placeholder 3"/>
          <p:cNvSpPr>
            <a:spLocks noGrp="1"/>
          </p:cNvSpPr>
          <p:nvPr>
            <p:ph type="sldNum" sz="quarter" idx="10"/>
          </p:nvPr>
        </p:nvSpPr>
        <p:spPr/>
        <p:txBody>
          <a:bodyPr/>
          <a:lstStyle/>
          <a:p>
            <a:fld id="{FCFE3AEF-7E6A-4520-B66B-268461D89E9F}" type="slidenum">
              <a:rPr lang="en-US" smtClean="0"/>
              <a:t>10</a:t>
            </a:fld>
            <a:endParaRPr lang="en-US"/>
          </a:p>
        </p:txBody>
      </p:sp>
    </p:spTree>
    <p:extLst>
      <p:ext uri="{BB962C8B-B14F-4D97-AF65-F5344CB8AC3E}">
        <p14:creationId xmlns:p14="http://schemas.microsoft.com/office/powerpoint/2010/main" val="297304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15</a:t>
            </a:fld>
            <a:endParaRPr lang="en-US"/>
          </a:p>
        </p:txBody>
      </p:sp>
    </p:spTree>
    <p:extLst>
      <p:ext uri="{BB962C8B-B14F-4D97-AF65-F5344CB8AC3E}">
        <p14:creationId xmlns:p14="http://schemas.microsoft.com/office/powerpoint/2010/main" val="187637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16</a:t>
            </a:fld>
            <a:endParaRPr lang="en-US"/>
          </a:p>
        </p:txBody>
      </p:sp>
    </p:spTree>
    <p:extLst>
      <p:ext uri="{BB962C8B-B14F-4D97-AF65-F5344CB8AC3E}">
        <p14:creationId xmlns:p14="http://schemas.microsoft.com/office/powerpoint/2010/main" val="91888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June 11, 2018</a:t>
            </a:r>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7309207"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136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funding/searchguide/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reporter.nih.gov/advanced-search" TargetMode="External"/><Relationship Id="rId4" Type="http://schemas.openxmlformats.org/officeDocument/2006/relationships/hyperlink" Target="https://grants.nih.gov/grants/guide/pa-files/PAR-21-080.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mailto:RePORT@mail.nih.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reporter.nih.gov/" TargetMode="External"/><Relationship Id="rId4" Type="http://schemas.openxmlformats.org/officeDocument/2006/relationships/hyperlink" Target="https://report.nih.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port.nih.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ePORT@mail.nih.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EA5750-79D6-4A40-BE91-E5A915B823B5}"/>
              </a:ext>
            </a:extLst>
          </p:cNvPr>
          <p:cNvSpPr>
            <a:spLocks noGrp="1"/>
          </p:cNvSpPr>
          <p:nvPr>
            <p:ph type="ctrTitle"/>
          </p:nvPr>
        </p:nvSpPr>
        <p:spPr/>
        <p:txBody>
          <a:bodyPr>
            <a:normAutofit/>
          </a:bodyPr>
          <a:lstStyle/>
          <a:p>
            <a:pPr algn="ctr"/>
            <a:r>
              <a:rPr lang="en-US" sz="2800" dirty="0">
                <a:solidFill>
                  <a:schemeClr val="tx1"/>
                </a:solidFill>
              </a:rPr>
              <a:t>Using RePORT to Understand Who and What NIH Funds</a:t>
            </a:r>
            <a:endParaRPr lang="en-US" sz="2800" cap="none" dirty="0">
              <a:solidFill>
                <a:schemeClr val="tx1"/>
              </a:solidFill>
            </a:endParaRPr>
          </a:p>
        </p:txBody>
      </p:sp>
      <p:sp>
        <p:nvSpPr>
          <p:cNvPr id="3" name="Text Placeholder">
            <a:extLst>
              <a:ext uri="{FF2B5EF4-FFF2-40B4-BE49-F238E27FC236}">
                <a16:creationId xmlns:a16="http://schemas.microsoft.com/office/drawing/2014/main" id="{49A265EF-83E4-4CE3-9EAB-1F6ABB08741A}"/>
              </a:ext>
            </a:extLst>
          </p:cNvPr>
          <p:cNvSpPr>
            <a:spLocks noGrp="1"/>
          </p:cNvSpPr>
          <p:nvPr>
            <p:ph type="subTitle" idx="1"/>
          </p:nvPr>
        </p:nvSpPr>
        <p:spPr/>
        <p:txBody>
          <a:bodyPr>
            <a:normAutofit fontScale="92500" lnSpcReduction="10000"/>
          </a:bodyPr>
          <a:lstStyle/>
          <a:p>
            <a:r>
              <a:rPr lang="en-US" sz="2200" dirty="0"/>
              <a:t>Cindy Danielson, Ph.D. and Calvin Johnson, Ph.D.</a:t>
            </a:r>
          </a:p>
          <a:p>
            <a:r>
              <a:rPr lang="en-US" sz="2200" dirty="0"/>
              <a:t>NIH Office Of Extramural Research</a:t>
            </a:r>
          </a:p>
          <a:p>
            <a:endParaRPr lang="en-US" sz="2200" dirty="0"/>
          </a:p>
          <a:p>
            <a:r>
              <a:rPr lang="en-US" sz="2200" dirty="0"/>
              <a:t>NIH Virtual Seminar</a:t>
            </a:r>
          </a:p>
          <a:p>
            <a:r>
              <a:rPr lang="en-US" sz="2200" dirty="0"/>
              <a:t>November 3, 2021</a:t>
            </a:r>
          </a:p>
        </p:txBody>
      </p:sp>
    </p:spTree>
    <p:extLst>
      <p:ext uri="{BB962C8B-B14F-4D97-AF65-F5344CB8AC3E}">
        <p14:creationId xmlns:p14="http://schemas.microsoft.com/office/powerpoint/2010/main" val="77849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cap="none" dirty="0"/>
              <a:t>RePORTER Demonstration: </a:t>
            </a:r>
            <a:br>
              <a:rPr lang="en-US" cap="none" dirty="0"/>
            </a:br>
            <a:r>
              <a:rPr lang="en-US" cap="none" dirty="0"/>
              <a:t>Find Projects Awarded Earlier Under Similar FOAs</a:t>
            </a:r>
          </a:p>
        </p:txBody>
      </p:sp>
      <p:sp>
        <p:nvSpPr>
          <p:cNvPr id="4" name="Content Placeholder 3"/>
          <p:cNvSpPr>
            <a:spLocks noGrp="1"/>
          </p:cNvSpPr>
          <p:nvPr>
            <p:ph idx="1"/>
          </p:nvPr>
        </p:nvSpPr>
        <p:spPr>
          <a:xfrm>
            <a:off x="609600" y="1066800"/>
            <a:ext cx="10972800" cy="5181600"/>
          </a:xfrm>
        </p:spPr>
        <p:txBody>
          <a:bodyPr/>
          <a:lstStyle/>
          <a:p>
            <a:pPr marL="0" indent="0">
              <a:buNone/>
            </a:pPr>
            <a:r>
              <a:rPr lang="en-US" sz="3600" dirty="0"/>
              <a:t>After finding a Funding Opportunity Announcement of interest in the </a:t>
            </a:r>
            <a:r>
              <a:rPr lang="en-US" sz="3600" dirty="0">
                <a:hlinkClick r:id="rId3"/>
              </a:rPr>
              <a:t>NIH Guide</a:t>
            </a:r>
            <a:r>
              <a:rPr lang="en-US" sz="3600" dirty="0"/>
              <a:t>, such as </a:t>
            </a:r>
            <a:r>
              <a:rPr lang="en-US" sz="3600" dirty="0">
                <a:hlinkClick r:id="rId4"/>
              </a:rPr>
              <a:t>PAR-21-080</a:t>
            </a:r>
            <a:r>
              <a:rPr lang="en-US" sz="3600" dirty="0"/>
              <a:t>…</a:t>
            </a:r>
            <a:br>
              <a:rPr lang="en-US" sz="3600" dirty="0"/>
            </a:br>
            <a:endParaRPr lang="en-US" sz="3600" dirty="0"/>
          </a:p>
          <a:p>
            <a:pPr marL="514350" indent="-514350">
              <a:buFont typeface="+mj-lt"/>
              <a:buAutoNum type="arabicPeriod"/>
            </a:pPr>
            <a:r>
              <a:rPr lang="en-US" sz="3600" dirty="0"/>
              <a:t>Expand the </a:t>
            </a:r>
            <a:r>
              <a:rPr lang="en-US" sz="3600" dirty="0">
                <a:hlinkClick r:id="rId5"/>
              </a:rPr>
              <a:t>Advanced Projects Search</a:t>
            </a:r>
            <a:r>
              <a:rPr lang="en-US" sz="3600" dirty="0"/>
              <a:t> form</a:t>
            </a:r>
          </a:p>
          <a:p>
            <a:pPr marL="514350" indent="-514350">
              <a:buFont typeface="+mj-lt"/>
              <a:buAutoNum type="arabicPeriod"/>
            </a:pPr>
            <a:r>
              <a:rPr lang="en-US" sz="3600" dirty="0"/>
              <a:t>Fiscal Year: Select All</a:t>
            </a:r>
          </a:p>
          <a:p>
            <a:pPr marL="514350" indent="-514350">
              <a:buFont typeface="+mj-lt"/>
              <a:buAutoNum type="arabicPeriod"/>
            </a:pPr>
            <a:r>
              <a:rPr lang="en-US" sz="3600" dirty="0"/>
              <a:t>FOA: PA-17-041</a:t>
            </a:r>
          </a:p>
          <a:p>
            <a:pPr marL="514350" indent="-514350">
              <a:buFont typeface="+mj-lt"/>
              <a:buAutoNum type="arabicPeriod"/>
            </a:pPr>
            <a:r>
              <a:rPr lang="en-US" sz="3600" dirty="0"/>
              <a:t>Click SEARCH</a:t>
            </a:r>
          </a:p>
          <a:p>
            <a:pPr marL="514350" indent="-514350">
              <a:buFont typeface="+mj-lt"/>
              <a:buAutoNum type="arabicPeriod"/>
            </a:pPr>
            <a:r>
              <a:rPr lang="en-US" sz="3600" dirty="0"/>
              <a:t>Explore search results</a:t>
            </a:r>
          </a:p>
        </p:txBody>
      </p:sp>
      <p:sp>
        <p:nvSpPr>
          <p:cNvPr id="3" name="Slide Number Placeholder 2"/>
          <p:cNvSpPr>
            <a:spLocks noGrp="1"/>
          </p:cNvSpPr>
          <p:nvPr>
            <p:ph type="sldNum" sz="quarter" idx="10"/>
          </p:nvPr>
        </p:nvSpPr>
        <p:spPr/>
        <p:txBody>
          <a:bodyPr/>
          <a:lstStyle/>
          <a:p>
            <a:fld id="{4E145064-9D3C-45D4-9025-07C0526170CE}" type="slidenum">
              <a:rPr lang="en-US" smtClean="0"/>
              <a:pPr/>
              <a:t>10</a:t>
            </a:fld>
            <a:endParaRPr lang="en-US" dirty="0"/>
          </a:p>
        </p:txBody>
      </p:sp>
    </p:spTree>
    <p:extLst>
      <p:ext uri="{BB962C8B-B14F-4D97-AF65-F5344CB8AC3E}">
        <p14:creationId xmlns:p14="http://schemas.microsoft.com/office/powerpoint/2010/main" val="360197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0BA0-6506-D04C-B253-32F0A38841A3}"/>
              </a:ext>
            </a:extLst>
          </p:cNvPr>
          <p:cNvSpPr>
            <a:spLocks noGrp="1"/>
          </p:cNvSpPr>
          <p:nvPr>
            <p:ph type="title"/>
          </p:nvPr>
        </p:nvSpPr>
        <p:spPr/>
        <p:txBody>
          <a:bodyPr/>
          <a:lstStyle/>
          <a:p>
            <a:r>
              <a:rPr lang="en-US" dirty="0"/>
              <a:t>MyRePORTER Saved Searches</a:t>
            </a:r>
          </a:p>
        </p:txBody>
      </p:sp>
      <p:sp>
        <p:nvSpPr>
          <p:cNvPr id="3" name="Content Placeholder 2">
            <a:extLst>
              <a:ext uri="{FF2B5EF4-FFF2-40B4-BE49-F238E27FC236}">
                <a16:creationId xmlns:a16="http://schemas.microsoft.com/office/drawing/2014/main" id="{30036E14-232A-3A42-ACE2-8993B428C12E}"/>
              </a:ext>
            </a:extLst>
          </p:cNvPr>
          <p:cNvSpPr>
            <a:spLocks noGrp="1"/>
          </p:cNvSpPr>
          <p:nvPr>
            <p:ph idx="1"/>
          </p:nvPr>
        </p:nvSpPr>
        <p:spPr>
          <a:xfrm>
            <a:off x="609600" y="1066800"/>
            <a:ext cx="3921416" cy="5257800"/>
          </a:xfrm>
        </p:spPr>
        <p:txBody>
          <a:bodyPr>
            <a:normAutofit lnSpcReduction="10000"/>
          </a:bodyPr>
          <a:lstStyle/>
          <a:p>
            <a:r>
              <a:rPr lang="en-US" dirty="0"/>
              <a:t>Sign in to MyRePORTER using Login.gov credentials</a:t>
            </a:r>
          </a:p>
          <a:p>
            <a:r>
              <a:rPr lang="en-US" dirty="0"/>
              <a:t>Save searches and set weekly email alerts for new</a:t>
            </a:r>
          </a:p>
          <a:p>
            <a:pPr lvl="1"/>
            <a:r>
              <a:rPr lang="en-US" dirty="0"/>
              <a:t>Projects</a:t>
            </a:r>
          </a:p>
          <a:p>
            <a:pPr lvl="1"/>
            <a:r>
              <a:rPr lang="en-US" dirty="0"/>
              <a:t>Publications</a:t>
            </a:r>
          </a:p>
          <a:p>
            <a:pPr lvl="1"/>
            <a:r>
              <a:rPr lang="en-US" dirty="0"/>
              <a:t>News items</a:t>
            </a:r>
          </a:p>
          <a:p>
            <a:endParaRPr lang="en-US" dirty="0"/>
          </a:p>
        </p:txBody>
      </p:sp>
      <p:pic>
        <p:nvPicPr>
          <p:cNvPr id="5" name="Picture 4" descr="A view of the MyRePORTER dashboard for logged users, showing the ability sort, edit, or run queries">
            <a:extLst>
              <a:ext uri="{FF2B5EF4-FFF2-40B4-BE49-F238E27FC236}">
                <a16:creationId xmlns:a16="http://schemas.microsoft.com/office/drawing/2014/main" id="{6392FC25-F799-1F4E-ABDC-D03407371EA6}"/>
              </a:ext>
            </a:extLst>
          </p:cNvPr>
          <p:cNvPicPr>
            <a:picLocks noChangeAspect="1"/>
          </p:cNvPicPr>
          <p:nvPr/>
        </p:nvPicPr>
        <p:blipFill>
          <a:blip r:embed="rId2"/>
          <a:stretch>
            <a:fillRect/>
          </a:stretch>
        </p:blipFill>
        <p:spPr>
          <a:xfrm>
            <a:off x="4724400" y="2532192"/>
            <a:ext cx="7080831" cy="4176584"/>
          </a:xfrm>
          <a:prstGeom prst="rect">
            <a:avLst/>
          </a:prstGeom>
        </p:spPr>
      </p:pic>
      <p:pic>
        <p:nvPicPr>
          <p:cNvPr id="9" name="Picture 8" descr="MyRePORTER Login image showing Sign In with Login.gov for public users and Sign in with NIH Login for NIH users.">
            <a:extLst>
              <a:ext uri="{FF2B5EF4-FFF2-40B4-BE49-F238E27FC236}">
                <a16:creationId xmlns:a16="http://schemas.microsoft.com/office/drawing/2014/main" id="{E5327918-4F34-4628-9772-847955B7D248}"/>
              </a:ext>
            </a:extLst>
          </p:cNvPr>
          <p:cNvPicPr>
            <a:picLocks noChangeAspect="1"/>
          </p:cNvPicPr>
          <p:nvPr/>
        </p:nvPicPr>
        <p:blipFill>
          <a:blip r:embed="rId3"/>
          <a:stretch>
            <a:fillRect/>
          </a:stretch>
        </p:blipFill>
        <p:spPr>
          <a:xfrm>
            <a:off x="9102764" y="1221146"/>
            <a:ext cx="2895851" cy="2072820"/>
          </a:xfrm>
          <a:prstGeom prst="rect">
            <a:avLst/>
          </a:prstGeom>
        </p:spPr>
      </p:pic>
      <p:sp>
        <p:nvSpPr>
          <p:cNvPr id="4" name="Slide Number Placeholder 3">
            <a:extLst>
              <a:ext uri="{FF2B5EF4-FFF2-40B4-BE49-F238E27FC236}">
                <a16:creationId xmlns:a16="http://schemas.microsoft.com/office/drawing/2014/main" id="{384E7DB5-2494-E24B-BC5D-56129ECCC3B4}"/>
              </a:ext>
            </a:extLst>
          </p:cNvPr>
          <p:cNvSpPr>
            <a:spLocks noGrp="1"/>
          </p:cNvSpPr>
          <p:nvPr>
            <p:ph type="sldNum" sz="quarter" idx="10"/>
          </p:nvPr>
        </p:nvSpPr>
        <p:spPr/>
        <p:txBody>
          <a:bodyPr/>
          <a:lstStyle/>
          <a:p>
            <a:fld id="{60583324-AE1C-3546-A724-4BA4670D7901}" type="slidenum">
              <a:rPr lang="en-US" smtClean="0"/>
              <a:pPr/>
              <a:t>11</a:t>
            </a:fld>
            <a:endParaRPr lang="en-US"/>
          </a:p>
        </p:txBody>
      </p:sp>
    </p:spTree>
    <p:extLst>
      <p:ext uri="{BB962C8B-B14F-4D97-AF65-F5344CB8AC3E}">
        <p14:creationId xmlns:p14="http://schemas.microsoft.com/office/powerpoint/2010/main" val="339860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0BA0-6506-D04C-B253-32F0A38841A3}"/>
              </a:ext>
            </a:extLst>
          </p:cNvPr>
          <p:cNvSpPr>
            <a:spLocks noGrp="1"/>
          </p:cNvSpPr>
          <p:nvPr>
            <p:ph type="title"/>
          </p:nvPr>
        </p:nvSpPr>
        <p:spPr/>
        <p:txBody>
          <a:bodyPr/>
          <a:lstStyle/>
          <a:p>
            <a:r>
              <a:rPr lang="en-US" dirty="0"/>
              <a:t>MyRePORTER Automated Email Alerts</a:t>
            </a:r>
          </a:p>
        </p:txBody>
      </p:sp>
      <p:sp>
        <p:nvSpPr>
          <p:cNvPr id="3" name="Content Placeholder 2">
            <a:extLst>
              <a:ext uri="{FF2B5EF4-FFF2-40B4-BE49-F238E27FC236}">
                <a16:creationId xmlns:a16="http://schemas.microsoft.com/office/drawing/2014/main" id="{30036E14-232A-3A42-ACE2-8993B428C12E}"/>
              </a:ext>
            </a:extLst>
          </p:cNvPr>
          <p:cNvSpPr>
            <a:spLocks noGrp="1"/>
          </p:cNvSpPr>
          <p:nvPr>
            <p:ph idx="1"/>
          </p:nvPr>
        </p:nvSpPr>
        <p:spPr>
          <a:xfrm>
            <a:off x="609600" y="1066800"/>
            <a:ext cx="3921416" cy="5105400"/>
          </a:xfrm>
        </p:spPr>
        <p:txBody>
          <a:bodyPr>
            <a:normAutofit/>
          </a:bodyPr>
          <a:lstStyle/>
          <a:p>
            <a:r>
              <a:rPr lang="en-US" dirty="0"/>
              <a:t>Email alerts make it easy to stay up-to-date on current projects while you’re working on your application</a:t>
            </a:r>
          </a:p>
        </p:txBody>
      </p:sp>
      <p:grpSp>
        <p:nvGrpSpPr>
          <p:cNvPr id="19" name="Group 18" descr="Screenshot of a sample NIH MyRePORTER Project Alert email showing new projects matching a MyRePORTER query named &quot;Query: NIH COVID-19 Response&quot;">
            <a:extLst>
              <a:ext uri="{FF2B5EF4-FFF2-40B4-BE49-F238E27FC236}">
                <a16:creationId xmlns:a16="http://schemas.microsoft.com/office/drawing/2014/main" id="{7E5E0912-0EFB-4461-9E1C-E08A7FE031F8}"/>
              </a:ext>
            </a:extLst>
          </p:cNvPr>
          <p:cNvGrpSpPr/>
          <p:nvPr/>
        </p:nvGrpSpPr>
        <p:grpSpPr>
          <a:xfrm>
            <a:off x="4719068" y="1172251"/>
            <a:ext cx="7244332" cy="5093880"/>
            <a:chOff x="4719068" y="1172251"/>
            <a:chExt cx="7244332" cy="5093880"/>
          </a:xfrm>
        </p:grpSpPr>
        <p:pic>
          <p:nvPicPr>
            <p:cNvPr id="11" name="Email alert">
              <a:extLst>
                <a:ext uri="{FF2B5EF4-FFF2-40B4-BE49-F238E27FC236}">
                  <a16:creationId xmlns:a16="http://schemas.microsoft.com/office/drawing/2014/main" id="{600D252A-4B34-4C91-8BCD-643326691A33}"/>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4767708" y="1838038"/>
              <a:ext cx="7195692" cy="4416665"/>
            </a:xfrm>
            <a:prstGeom prst="rect">
              <a:avLst/>
            </a:prstGeom>
            <a:noFill/>
            <a:ln w="9525">
              <a:noFill/>
              <a:miter lim="800000"/>
              <a:headEnd/>
              <a:tailEnd/>
            </a:ln>
          </p:spPr>
        </p:pic>
        <p:pic>
          <p:nvPicPr>
            <p:cNvPr id="9" name="Link">
              <a:extLst>
                <a:ext uri="{FF2B5EF4-FFF2-40B4-BE49-F238E27FC236}">
                  <a16:creationId xmlns:a16="http://schemas.microsoft.com/office/drawing/2014/main" id="{FC713686-FC52-4908-8EC2-D721E58C1E32}"/>
                </a:ext>
              </a:extLst>
            </p:cNvPr>
            <p:cNvPicPr>
              <a:picLocks noChangeAspect="1"/>
            </p:cNvPicPr>
            <p:nvPr/>
          </p:nvPicPr>
          <p:blipFill>
            <a:blip r:embed="rId3"/>
            <a:stretch>
              <a:fillRect/>
            </a:stretch>
          </p:blipFill>
          <p:spPr>
            <a:xfrm>
              <a:off x="7132873" y="6052350"/>
              <a:ext cx="2351594" cy="213781"/>
            </a:xfrm>
            <a:prstGeom prst="rect">
              <a:avLst/>
            </a:prstGeom>
          </p:spPr>
        </p:pic>
        <p:pic>
          <p:nvPicPr>
            <p:cNvPr id="15" name="New projects">
              <a:extLst>
                <a:ext uri="{FF2B5EF4-FFF2-40B4-BE49-F238E27FC236}">
                  <a16:creationId xmlns:a16="http://schemas.microsoft.com/office/drawing/2014/main" id="{A205C523-8F74-4A1B-95B4-3D3D551EB23A}"/>
                </a:ext>
                <a:ext uri="{C183D7F6-B498-43B3-948B-1728B52AA6E4}">
                  <adec:decorative xmlns:adec="http://schemas.microsoft.com/office/drawing/2017/decorative" val="1"/>
                </a:ext>
              </a:extLst>
            </p:cNvPr>
            <p:cNvPicPr>
              <a:picLocks noChangeAspect="1" noChangeArrowheads="1"/>
            </p:cNvPicPr>
            <p:nvPr/>
          </p:nvPicPr>
          <p:blipFill>
            <a:blip r:embed="rId4"/>
            <a:srcRect/>
            <a:stretch/>
          </p:blipFill>
          <p:spPr bwMode="auto">
            <a:xfrm>
              <a:off x="4811014" y="2971800"/>
              <a:ext cx="6999986" cy="1867122"/>
            </a:xfrm>
            <a:prstGeom prst="rect">
              <a:avLst/>
            </a:prstGeom>
            <a:noFill/>
            <a:ln w="9525">
              <a:noFill/>
              <a:miter lim="800000"/>
              <a:headEnd/>
              <a:tailEnd/>
            </a:ln>
          </p:spPr>
        </p:pic>
        <p:sp>
          <p:nvSpPr>
            <p:cNvPr id="18" name="Subject From">
              <a:extLst>
                <a:ext uri="{FF2B5EF4-FFF2-40B4-BE49-F238E27FC236}">
                  <a16:creationId xmlns:a16="http://schemas.microsoft.com/office/drawing/2014/main" id="{493DAB91-56A2-4948-AC75-82047913B1AC}"/>
                </a:ext>
              </a:extLst>
            </p:cNvPr>
            <p:cNvSpPr txBox="1"/>
            <p:nvPr/>
          </p:nvSpPr>
          <p:spPr>
            <a:xfrm>
              <a:off x="4719068" y="1172251"/>
              <a:ext cx="5719864" cy="646331"/>
            </a:xfrm>
            <a:prstGeom prst="rect">
              <a:avLst/>
            </a:prstGeom>
            <a:noFill/>
          </p:spPr>
          <p:txBody>
            <a:bodyPr wrap="square" rtlCol="0">
              <a:spAutoFit/>
            </a:bodyPr>
            <a:lstStyle/>
            <a:p>
              <a:r>
                <a:rPr lang="en-US" dirty="0"/>
                <a:t>Subject: Your NIH MyRePORTER Project Alert </a:t>
              </a:r>
            </a:p>
            <a:p>
              <a:r>
                <a:rPr lang="en-US" dirty="0"/>
                <a:t>From: do-not-reply-reporter@reporter.nih.gov</a:t>
              </a:r>
            </a:p>
          </p:txBody>
        </p:sp>
      </p:grpSp>
      <p:sp>
        <p:nvSpPr>
          <p:cNvPr id="4" name="Slide Number Placeholder 3">
            <a:extLst>
              <a:ext uri="{FF2B5EF4-FFF2-40B4-BE49-F238E27FC236}">
                <a16:creationId xmlns:a16="http://schemas.microsoft.com/office/drawing/2014/main" id="{384E7DB5-2494-E24B-BC5D-56129ECCC3B4}"/>
              </a:ext>
            </a:extLst>
          </p:cNvPr>
          <p:cNvSpPr>
            <a:spLocks noGrp="1"/>
          </p:cNvSpPr>
          <p:nvPr>
            <p:ph type="sldNum" sz="quarter" idx="10"/>
          </p:nvPr>
        </p:nvSpPr>
        <p:spPr/>
        <p:txBody>
          <a:bodyPr/>
          <a:lstStyle/>
          <a:p>
            <a:fld id="{60583324-AE1C-3546-A724-4BA4670D7901}" type="slidenum">
              <a:rPr lang="en-US" smtClean="0"/>
              <a:pPr/>
              <a:t>12</a:t>
            </a:fld>
            <a:endParaRPr lang="en-US"/>
          </a:p>
        </p:txBody>
      </p:sp>
    </p:spTree>
    <p:extLst>
      <p:ext uri="{BB962C8B-B14F-4D97-AF65-F5344CB8AC3E}">
        <p14:creationId xmlns:p14="http://schemas.microsoft.com/office/powerpoint/2010/main" val="232092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Matchmaker: What Projects Like Mine Have Already Been Funded?</a:t>
            </a:r>
            <a:endParaRPr lang="en-US" cap="none" dirty="0"/>
          </a:p>
        </p:txBody>
      </p:sp>
      <p:pic>
        <p:nvPicPr>
          <p:cNvPr id="7" name="Matchmaker webpage" descr="Matchmaker search form. Single box to enter text, with 2 options to the right (Similar Projects or Similar Program Officials) and 2 buttons below (Reset or Search)."/>
          <p:cNvPicPr>
            <a:picLocks noGrp="1" noChangeAspect="1"/>
          </p:cNvPicPr>
          <p:nvPr>
            <p:ph sz="half" idx="1"/>
          </p:nvPr>
        </p:nvPicPr>
        <p:blipFill>
          <a:blip r:embed="rId2"/>
          <a:srcRect/>
          <a:stretch/>
        </p:blipFill>
        <p:spPr>
          <a:xfrm>
            <a:off x="178607" y="1142999"/>
            <a:ext cx="7300056" cy="4144629"/>
          </a:xfrm>
          <a:effectLst>
            <a:outerShdw blurRad="292100" dist="139700" dir="2700000" algn="ctr" rotWithShape="0">
              <a:srgbClr val="000000">
                <a:alpha val="65000"/>
              </a:srgbClr>
            </a:outerShdw>
          </a:effectLst>
        </p:spPr>
      </p:pic>
      <p:sp>
        <p:nvSpPr>
          <p:cNvPr id="12" name="TextBox 11"/>
          <p:cNvSpPr txBox="1"/>
          <p:nvPr/>
        </p:nvSpPr>
        <p:spPr>
          <a:xfrm>
            <a:off x="381000" y="1945719"/>
            <a:ext cx="5216837" cy="2092881"/>
          </a:xfrm>
          <a:prstGeom prst="rect">
            <a:avLst/>
          </a:prstGeom>
          <a:noFill/>
        </p:spPr>
        <p:txBody>
          <a:bodyPr wrap="square" rtlCol="0">
            <a:spAutoFit/>
          </a:bodyPr>
          <a:lstStyle/>
          <a:p>
            <a:r>
              <a:rPr lang="en-US" sz="1000" b="0" u="none" dirty="0">
                <a:solidFill>
                  <a:schemeClr val="tx1"/>
                </a:solidFill>
              </a:rPr>
              <a:t>The research group investigates the neurobiology underlying drug abuse and related psychiatric disorders. The work is focused on the systematic study of the human brain of drug abusers and subjects with psychiatric disorders in relation to opioid neuropeptide, cannabinoid and dopamine neuronal systems. Drug abuse and, e.g., major depression are associated with alterations of mood, cognition, and motivation, thus, an important goal is to identify and map specific genes in the </a:t>
            </a:r>
            <a:r>
              <a:rPr lang="en-US" sz="1000" b="0" u="none" dirty="0" err="1">
                <a:solidFill>
                  <a:schemeClr val="tx1"/>
                </a:solidFill>
              </a:rPr>
              <a:t>mesocorticolimbic</a:t>
            </a:r>
            <a:r>
              <a:rPr lang="en-US" sz="1000" b="0" u="none" dirty="0">
                <a:solidFill>
                  <a:schemeClr val="tx1"/>
                </a:solidFill>
              </a:rPr>
              <a:t> system, which regulate emotional function. Techniques such as in situ hybridization, RT-PCR, DNA microarray, in vitro autoradiography, and general biochemical assays are used for the detailed analyses of genes, and respective protein products, in discrete </a:t>
            </a:r>
            <a:r>
              <a:rPr lang="en-US" sz="1000" b="0" u="none" dirty="0" err="1">
                <a:solidFill>
                  <a:schemeClr val="tx1"/>
                </a:solidFill>
              </a:rPr>
              <a:t>mesocorticolimbic</a:t>
            </a:r>
            <a:r>
              <a:rPr lang="en-US" sz="1000" b="0" u="none" dirty="0">
                <a:solidFill>
                  <a:schemeClr val="tx1"/>
                </a:solidFill>
              </a:rPr>
              <a:t> brain areas. Molecular, biochemical, and in vivo studies of the human brain are assessed in relation to individual genotype in order to identify neurobiological correlates of functional genetic polymorphisms linked to addiction and affective disorders. </a:t>
            </a:r>
            <a:r>
              <a:rPr lang="en-US" sz="1000" b="0" u="none" dirty="0" err="1">
                <a:solidFill>
                  <a:schemeClr val="tx1"/>
                </a:solidFill>
              </a:rPr>
              <a:t>Epigeneic</a:t>
            </a:r>
            <a:r>
              <a:rPr lang="en-US" sz="1000" b="0" u="none" dirty="0">
                <a:solidFill>
                  <a:schemeClr val="tx1"/>
                </a:solidFill>
              </a:rPr>
              <a:t> mechanisms, e.g., DNA methylation, are also evaluated in relation to the regulation of gene expression.</a:t>
            </a:r>
          </a:p>
        </p:txBody>
      </p:sp>
      <p:pic>
        <p:nvPicPr>
          <p:cNvPr id="8" name="Hurd laboratory webpage" title="Yasmin Hurd faculty webpage for Mount Sinai Hospital with research descrip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7541" y="1592596"/>
            <a:ext cx="4728259" cy="4351004"/>
          </a:xfrm>
          <a:effectLst>
            <a:outerShdw blurRad="292100" dist="139700" dir="2700000" algn="ctr" rotWithShape="0">
              <a:srgbClr val="000000">
                <a:alpha val="65000"/>
              </a:srgbClr>
            </a:outerShdw>
          </a:effectLst>
        </p:spPr>
      </p:pic>
      <p:sp>
        <p:nvSpPr>
          <p:cNvPr id="9" name="Rectangle around text" title="Box around Hurd Laboratory research description on faculty webpage"/>
          <p:cNvSpPr/>
          <p:nvPr/>
        </p:nvSpPr>
        <p:spPr bwMode="auto">
          <a:xfrm>
            <a:off x="7599716" y="4975225"/>
            <a:ext cx="2230084" cy="920449"/>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MS Gothic" charset="-128"/>
            </a:endParaRPr>
          </a:p>
        </p:txBody>
      </p:sp>
      <p:sp>
        <p:nvSpPr>
          <p:cNvPr id="11" name="Bent Arrow 10" title="Arrow going from research description on faculty page to Matchmaker text entry box"/>
          <p:cNvSpPr/>
          <p:nvPr/>
        </p:nvSpPr>
        <p:spPr bwMode="auto">
          <a:xfrm flipH="1">
            <a:off x="7086600" y="3276600"/>
            <a:ext cx="1752600" cy="1676400"/>
          </a:xfrm>
          <a:prstGeom prst="ben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MS Gothic" charset="-128"/>
            </a:endParaRPr>
          </a:p>
        </p:txBody>
      </p:sp>
      <p:sp>
        <p:nvSpPr>
          <p:cNvPr id="10" name="Slide Number Placeholder 2">
            <a:extLst>
              <a:ext uri="{FF2B5EF4-FFF2-40B4-BE49-F238E27FC236}">
                <a16:creationId xmlns:a16="http://schemas.microsoft.com/office/drawing/2014/main" id="{896C3021-B7F9-41B5-8747-2C1BA99EDEE9}"/>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13</a:t>
            </a:fld>
            <a:endParaRPr lang="en-US" dirty="0"/>
          </a:p>
        </p:txBody>
      </p:sp>
    </p:spTree>
    <p:extLst>
      <p:ext uri="{BB962C8B-B14F-4D97-AF65-F5344CB8AC3E}">
        <p14:creationId xmlns:p14="http://schemas.microsoft.com/office/powerpoint/2010/main" val="10471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26" presetClass="emph" presetSubtype="0" fill="hold" grpId="1" nodeType="with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Matchmaker: Who Can I Contact to Discuss My Ideas?</a:t>
            </a:r>
            <a:endParaRPr lang="en-US" cap="none" dirty="0"/>
          </a:p>
        </p:txBody>
      </p:sp>
      <p:sp>
        <p:nvSpPr>
          <p:cNvPr id="4" name="Content Placeholder 3"/>
          <p:cNvSpPr>
            <a:spLocks noGrp="1"/>
          </p:cNvSpPr>
          <p:nvPr>
            <p:ph idx="1"/>
          </p:nvPr>
        </p:nvSpPr>
        <p:spPr/>
        <p:txBody>
          <a:bodyPr>
            <a:normAutofit/>
          </a:bodyPr>
          <a:lstStyle/>
          <a:p>
            <a:r>
              <a:rPr lang="en-US"/>
              <a:t>Matchmaker summarizes the projects by the program official, institute or center, review panel, and activity code</a:t>
            </a:r>
          </a:p>
        </p:txBody>
      </p:sp>
      <p:pic>
        <p:nvPicPr>
          <p:cNvPr id="6" name="Matchmaker Results Projects" descr="Matchmaker Results for Projects showing charts summarizing by Institute/Center, Activity Code, and Study Section above with list of matching projects below"/>
          <p:cNvPicPr>
            <a:picLocks noChangeAspect="1"/>
          </p:cNvPicPr>
          <p:nvPr/>
        </p:nvPicPr>
        <p:blipFill>
          <a:blip r:embed="rId2"/>
          <a:srcRect/>
          <a:stretch/>
        </p:blipFill>
        <p:spPr>
          <a:xfrm>
            <a:off x="1234080" y="2372195"/>
            <a:ext cx="9723839" cy="3769841"/>
          </a:xfrm>
          <a:prstGeom prst="rect">
            <a:avLst/>
          </a:prstGeom>
          <a:effectLst>
            <a:outerShdw blurRad="292100" dist="139700" dir="2700000" algn="ctr" rotWithShape="0">
              <a:srgbClr val="000000">
                <a:alpha val="65000"/>
              </a:srgbClr>
            </a:outerShdw>
          </a:effectLst>
        </p:spPr>
      </p:pic>
      <p:pic>
        <p:nvPicPr>
          <p:cNvPr id="13" name="Matchmaker Results POs" descr="Matchmaker Results for Program Officials showing charts summarizing by Institute/Center and Activity Code above with list of matching Program Officials below">
            <a:extLst>
              <a:ext uri="{FF2B5EF4-FFF2-40B4-BE49-F238E27FC236}">
                <a16:creationId xmlns:a16="http://schemas.microsoft.com/office/drawing/2014/main" id="{6124D50C-FE64-4D55-B356-1C3502C8A6A4}"/>
              </a:ext>
            </a:extLst>
          </p:cNvPr>
          <p:cNvPicPr>
            <a:picLocks noChangeAspect="1"/>
          </p:cNvPicPr>
          <p:nvPr/>
        </p:nvPicPr>
        <p:blipFill rotWithShape="1">
          <a:blip r:embed="rId3"/>
          <a:srcRect b="5009"/>
          <a:stretch/>
        </p:blipFill>
        <p:spPr>
          <a:xfrm>
            <a:off x="1234079" y="2372195"/>
            <a:ext cx="9723839" cy="3776472"/>
          </a:xfrm>
          <a:prstGeom prst="rect">
            <a:avLst/>
          </a:prstGeom>
          <a:effectLst>
            <a:outerShdw blurRad="292100" dist="139700" dir="2700000" algn="ctr" rotWithShape="0">
              <a:srgbClr val="000000">
                <a:alpha val="65000"/>
              </a:srgbClr>
            </a:outerShdw>
          </a:effectLst>
        </p:spPr>
      </p:pic>
      <p:sp>
        <p:nvSpPr>
          <p:cNvPr id="3" name="Slide Number Placeholder 2"/>
          <p:cNvSpPr>
            <a:spLocks noGrp="1"/>
          </p:cNvSpPr>
          <p:nvPr>
            <p:ph type="sldNum" sz="quarter" idx="10"/>
          </p:nvPr>
        </p:nvSpPr>
        <p:spPr/>
        <p:txBody>
          <a:bodyPr/>
          <a:lstStyle/>
          <a:p>
            <a:fld id="{4E145064-9D3C-45D4-9025-07C0526170CE}" type="slidenum">
              <a:rPr lang="en-US" smtClean="0"/>
              <a:pPr/>
              <a:t>14</a:t>
            </a:fld>
            <a:endParaRPr lang="en-US" dirty="0"/>
          </a:p>
        </p:txBody>
      </p:sp>
    </p:spTree>
    <p:extLst>
      <p:ext uri="{BB962C8B-B14F-4D97-AF65-F5344CB8AC3E}">
        <p14:creationId xmlns:p14="http://schemas.microsoft.com/office/powerpoint/2010/main" val="37460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NIH Awards by Location: Explore Funding to Your Organization</a:t>
            </a:r>
          </a:p>
        </p:txBody>
      </p:sp>
      <p:sp>
        <p:nvSpPr>
          <p:cNvPr id="5" name="Content Placeholder 4"/>
          <p:cNvSpPr>
            <a:spLocks noGrp="1"/>
          </p:cNvSpPr>
          <p:nvPr>
            <p:ph idx="1"/>
          </p:nvPr>
        </p:nvSpPr>
        <p:spPr/>
        <p:txBody>
          <a:bodyPr>
            <a:normAutofit/>
          </a:bodyPr>
          <a:lstStyle/>
          <a:p>
            <a:r>
              <a:rPr lang="en-US"/>
              <a:t>What types of organizations does NIH fund?</a:t>
            </a:r>
          </a:p>
          <a:p>
            <a:r>
              <a:rPr lang="en-US"/>
              <a:t>Who has NIH funding in my university system?</a:t>
            </a:r>
          </a:p>
        </p:txBody>
      </p:sp>
      <p:pic>
        <p:nvPicPr>
          <p:cNvPr id="3" name="Picture 2" descr="NIH Awards by Location - Explore year-by-year NIH funding by institution, state, congressional district, and more!">
            <a:extLst>
              <a:ext uri="{FF2B5EF4-FFF2-40B4-BE49-F238E27FC236}">
                <a16:creationId xmlns:a16="http://schemas.microsoft.com/office/drawing/2014/main" id="{05AE22FA-F9F1-49E9-B47D-7A96359893F9}"/>
              </a:ext>
            </a:extLst>
          </p:cNvPr>
          <p:cNvPicPr>
            <a:picLocks noChangeAspect="1"/>
          </p:cNvPicPr>
          <p:nvPr/>
        </p:nvPicPr>
        <p:blipFill>
          <a:blip r:embed="rId3"/>
          <a:stretch>
            <a:fillRect/>
          </a:stretch>
        </p:blipFill>
        <p:spPr>
          <a:xfrm>
            <a:off x="485775" y="3545205"/>
            <a:ext cx="11220450" cy="2276475"/>
          </a:xfrm>
          <a:prstGeom prst="rect">
            <a:avLst/>
          </a:prstGeom>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p:txBody>
          <a:bodyPr/>
          <a:lstStyle/>
          <a:p>
            <a:fld id="{4E145064-9D3C-45D4-9025-07C0526170CE}" type="slidenum">
              <a:rPr lang="en-US" smtClean="0"/>
              <a:pPr/>
              <a:t>15</a:t>
            </a:fld>
            <a:endParaRPr lang="en-US"/>
          </a:p>
        </p:txBody>
      </p:sp>
    </p:spTree>
    <p:extLst>
      <p:ext uri="{BB962C8B-B14F-4D97-AF65-F5344CB8AC3E}">
        <p14:creationId xmlns:p14="http://schemas.microsoft.com/office/powerpoint/2010/main" val="377507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dirty="0"/>
              <a:t>Explore Funding at Your Organization or State</a:t>
            </a:r>
          </a:p>
        </p:txBody>
      </p:sp>
      <p:sp>
        <p:nvSpPr>
          <p:cNvPr id="5" name="Content Placeholder 4"/>
          <p:cNvSpPr>
            <a:spLocks noGrp="1"/>
          </p:cNvSpPr>
          <p:nvPr>
            <p:ph sz="half" idx="1"/>
          </p:nvPr>
        </p:nvSpPr>
        <p:spPr>
          <a:xfrm>
            <a:off x="152400" y="1143000"/>
            <a:ext cx="53848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a:p>
            <a:pPr lvl="1"/>
            <a:r>
              <a:rPr lang="en-US"/>
              <a:t>State/country</a:t>
            </a:r>
          </a:p>
          <a:p>
            <a:pPr lvl="1"/>
            <a:r>
              <a:rPr lang="en-US"/>
              <a:t>Congressional District</a:t>
            </a:r>
          </a:p>
          <a:p>
            <a:r>
              <a:rPr lang="en-US"/>
              <a:t>Uses frozen data for past fiscal years</a:t>
            </a:r>
          </a:p>
        </p:txBody>
      </p:sp>
      <p:pic>
        <p:nvPicPr>
          <p:cNvPr id="7" name="ABL page" descr="Awards by Location tool with query fields above, followed by an alphabetical listing of Organizations. Each row shows an Organization name, City, State, Country, number of Awards, and Funding amount."/>
          <p:cNvPicPr>
            <a:picLocks noGrp="1" noChangeAspect="1"/>
          </p:cNvPicPr>
          <p:nvPr>
            <p:ph sz="half" idx="2"/>
          </p:nvPr>
        </p:nvPicPr>
        <p:blipFill>
          <a:blip r:embed="rId3"/>
          <a:srcRect/>
          <a:stretch/>
        </p:blipFill>
        <p:spPr>
          <a:xfrm>
            <a:off x="5531580" y="1316898"/>
            <a:ext cx="6152419" cy="5124496"/>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16</a:t>
            </a:fld>
            <a:endParaRPr lang="en-US"/>
          </a:p>
        </p:txBody>
      </p:sp>
    </p:spTree>
    <p:extLst>
      <p:ext uri="{BB962C8B-B14F-4D97-AF65-F5344CB8AC3E}">
        <p14:creationId xmlns:p14="http://schemas.microsoft.com/office/powerpoint/2010/main" val="71892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Institutional Funding – By School</a:t>
            </a:r>
          </a:p>
        </p:txBody>
      </p:sp>
      <p:sp>
        <p:nvSpPr>
          <p:cNvPr id="5" name="Content Placeholder 4"/>
          <p:cNvSpPr>
            <a:spLocks noGrp="1"/>
          </p:cNvSpPr>
          <p:nvPr>
            <p:ph sz="half" idx="1"/>
          </p:nvPr>
        </p:nvSpPr>
        <p:spPr>
          <a:xfrm>
            <a:off x="152400" y="1143000"/>
            <a:ext cx="115316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p:txBody>
      </p:sp>
      <p:pic>
        <p:nvPicPr>
          <p:cNvPr id="7" name="ABL page" descr="Awards by Location showing UNIVERSITY OF ALABAMA AT BIRMINGHAM awards summary for Fiscal Year 2020, by Institution Type"/>
          <p:cNvPicPr>
            <a:picLocks noGrp="1" noChangeAspect="1"/>
          </p:cNvPicPr>
          <p:nvPr>
            <p:ph sz="half" idx="2"/>
          </p:nvPr>
        </p:nvPicPr>
        <p:blipFill>
          <a:blip r:embed="rId3"/>
          <a:srcRect/>
          <a:stretch/>
        </p:blipFill>
        <p:spPr>
          <a:xfrm>
            <a:off x="2895600" y="2403674"/>
            <a:ext cx="8939734" cy="3376216"/>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17</a:t>
            </a:fld>
            <a:endParaRPr lang="en-US"/>
          </a:p>
        </p:txBody>
      </p:sp>
    </p:spTree>
    <p:extLst>
      <p:ext uri="{BB962C8B-B14F-4D97-AF65-F5344CB8AC3E}">
        <p14:creationId xmlns:p14="http://schemas.microsoft.com/office/powerpoint/2010/main" val="218542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Institutional Funding – By Department</a:t>
            </a:r>
          </a:p>
        </p:txBody>
      </p:sp>
      <p:sp>
        <p:nvSpPr>
          <p:cNvPr id="5" name="Content Placeholder 4"/>
          <p:cNvSpPr>
            <a:spLocks noGrp="1"/>
          </p:cNvSpPr>
          <p:nvPr>
            <p:ph sz="half" idx="1"/>
          </p:nvPr>
        </p:nvSpPr>
        <p:spPr>
          <a:xfrm>
            <a:off x="152400" y="1143000"/>
            <a:ext cx="115316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p:txBody>
      </p:sp>
      <p:pic>
        <p:nvPicPr>
          <p:cNvPr id="7" name="ABL page" descr="Awards by Location showing UNIVERSITY OF ALABAMA AT BIRMINGHAM awards summary for Fiscal Year 2020, by Department Type"/>
          <p:cNvPicPr>
            <a:picLocks noGrp="1" noChangeAspect="1"/>
          </p:cNvPicPr>
          <p:nvPr>
            <p:ph sz="half" idx="2"/>
          </p:nvPr>
        </p:nvPicPr>
        <p:blipFill>
          <a:blip r:embed="rId3"/>
          <a:srcRect/>
          <a:stretch/>
        </p:blipFill>
        <p:spPr>
          <a:xfrm>
            <a:off x="2940545" y="1830311"/>
            <a:ext cx="8946655" cy="4484767"/>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18</a:t>
            </a:fld>
            <a:endParaRPr lang="en-US"/>
          </a:p>
        </p:txBody>
      </p:sp>
    </p:spTree>
    <p:extLst>
      <p:ext uri="{BB962C8B-B14F-4D97-AF65-F5344CB8AC3E}">
        <p14:creationId xmlns:p14="http://schemas.microsoft.com/office/powerpoint/2010/main" val="249089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NIH Data Book: Which Programs Should I Apply for? </a:t>
            </a:r>
            <a:br>
              <a:rPr lang="en-US" cap="none"/>
            </a:br>
            <a:r>
              <a:rPr lang="en-US" cap="none"/>
              <a:t>What Are My Chances of Getting Funded?</a:t>
            </a:r>
          </a:p>
        </p:txBody>
      </p:sp>
      <p:sp>
        <p:nvSpPr>
          <p:cNvPr id="5" name="Content Placeholder 4"/>
          <p:cNvSpPr>
            <a:spLocks noGrp="1"/>
          </p:cNvSpPr>
          <p:nvPr>
            <p:ph sz="half" idx="1"/>
          </p:nvPr>
        </p:nvSpPr>
        <p:spPr>
          <a:xfrm>
            <a:off x="228600" y="1347122"/>
            <a:ext cx="5384800" cy="4800600"/>
          </a:xfrm>
        </p:spPr>
        <p:txBody>
          <a:bodyPr>
            <a:normAutofit/>
          </a:bodyPr>
          <a:lstStyle/>
          <a:p>
            <a:pPr marL="0" indent="0">
              <a:buNone/>
            </a:pPr>
            <a:r>
              <a:rPr lang="en-US"/>
              <a:t>The NIH Data Book summarizes answers to the most commonly asked questions about the NIH budget and extramural programs.</a:t>
            </a:r>
          </a:p>
          <a:p>
            <a:pPr marL="0" indent="0">
              <a:buNone/>
            </a:pPr>
            <a:endParaRPr lang="en-US"/>
          </a:p>
          <a:p>
            <a:pPr marL="0" indent="0">
              <a:buNone/>
            </a:pPr>
            <a:r>
              <a:rPr lang="en-US"/>
              <a:t>Data are updated annually.</a:t>
            </a:r>
          </a:p>
        </p:txBody>
      </p:sp>
      <p:pic>
        <p:nvPicPr>
          <p:cNvPr id="9" name="Data Book" descr="NIH Data Book showing Research Grants category with multiple slides in a dashboard view.">
            <a:extLst>
              <a:ext uri="{FF2B5EF4-FFF2-40B4-BE49-F238E27FC236}">
                <a16:creationId xmlns:a16="http://schemas.microsoft.com/office/drawing/2014/main" id="{ADD43476-BBD5-445E-8715-3474B1973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551245"/>
            <a:ext cx="6150075" cy="4392355"/>
          </a:xfrm>
          <a:prstGeom prst="rect">
            <a:avLst/>
          </a:prstGeom>
          <a:effectLst>
            <a:outerShdw blurRad="292100" dist="139700" dir="2700000" algn="ctr" rotWithShape="0">
              <a:srgbClr val="000000">
                <a:alpha val="65000"/>
              </a:srgbClr>
            </a:outerShdw>
          </a:effectLst>
        </p:spPr>
      </p:pic>
      <p:sp>
        <p:nvSpPr>
          <p:cNvPr id="8" name="Slide Number Placeholder 2">
            <a:extLst>
              <a:ext uri="{FF2B5EF4-FFF2-40B4-BE49-F238E27FC236}">
                <a16:creationId xmlns:a16="http://schemas.microsoft.com/office/drawing/2014/main" id="{50E1BE25-48EC-499A-AD79-0AC399396618}"/>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19</a:t>
            </a:fld>
            <a:endParaRPr lang="en-US"/>
          </a:p>
        </p:txBody>
      </p:sp>
    </p:spTree>
    <p:extLst>
      <p:ext uri="{BB962C8B-B14F-4D97-AF65-F5344CB8AC3E}">
        <p14:creationId xmlns:p14="http://schemas.microsoft.com/office/powerpoint/2010/main" val="15363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A02B-AEDA-4512-B5FE-F57BBA80F80C}"/>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E7E4AA76-2DA4-4CBA-BD30-F1FDD8C5E580}"/>
              </a:ext>
            </a:extLst>
          </p:cNvPr>
          <p:cNvSpPr>
            <a:spLocks noGrp="1"/>
          </p:cNvSpPr>
          <p:nvPr>
            <p:ph idx="1"/>
          </p:nvPr>
        </p:nvSpPr>
        <p:spPr/>
        <p:txBody>
          <a:bodyPr>
            <a:normAutofit/>
          </a:bodyPr>
          <a:lstStyle/>
          <a:p>
            <a:pPr marL="514350" indent="-514350">
              <a:buFont typeface="+mj-lt"/>
              <a:buAutoNum type="arabicPeriod"/>
            </a:pPr>
            <a:r>
              <a:rPr lang="en-US" dirty="0"/>
              <a:t>Become familiar with NIH web tools that can help you throughout the grants process</a:t>
            </a:r>
          </a:p>
          <a:p>
            <a:pPr marL="514350" indent="-514350">
              <a:buFont typeface="+mj-lt"/>
              <a:buAutoNum type="arabicPeriod"/>
            </a:pPr>
            <a:r>
              <a:rPr lang="en-US" dirty="0"/>
              <a:t>Use the funding information in the RePORT web tools to help target your application</a:t>
            </a:r>
          </a:p>
          <a:p>
            <a:pPr marL="514350" indent="-514350">
              <a:buFont typeface="+mj-lt"/>
              <a:buAutoNum type="arabicPeriod"/>
            </a:pPr>
            <a:r>
              <a:rPr lang="en-US" dirty="0"/>
              <a:t>Find key contacts at NIH and in the grantee community</a:t>
            </a:r>
          </a:p>
          <a:p>
            <a:pPr marL="514350" indent="-514350">
              <a:buFont typeface="+mj-lt"/>
              <a:buAutoNum type="arabicPeriod"/>
            </a:pPr>
            <a:r>
              <a:rPr lang="en-US" dirty="0"/>
              <a:t>Find other resources to help you navigate through the grants process</a:t>
            </a:r>
          </a:p>
        </p:txBody>
      </p:sp>
      <p:sp>
        <p:nvSpPr>
          <p:cNvPr id="4" name="Slide Number Placeholder 3">
            <a:extLst>
              <a:ext uri="{FF2B5EF4-FFF2-40B4-BE49-F238E27FC236}">
                <a16:creationId xmlns:a16="http://schemas.microsoft.com/office/drawing/2014/main" id="{0A61A0BD-1CBD-4EBF-9B24-C88C6D2F89C2}"/>
              </a:ext>
            </a:extLst>
          </p:cNvPr>
          <p:cNvSpPr>
            <a:spLocks noGrp="1"/>
          </p:cNvSpPr>
          <p:nvPr>
            <p:ph type="sldNum" sz="quarter" idx="10"/>
          </p:nvPr>
        </p:nvSpPr>
        <p:spPr/>
        <p:txBody>
          <a:bodyPr/>
          <a:lstStyle/>
          <a:p>
            <a:fld id="{60583324-AE1C-3546-A724-4BA4670D7901}" type="slidenum">
              <a:rPr lang="en-US" smtClean="0"/>
              <a:pPr/>
              <a:t>2</a:t>
            </a:fld>
            <a:endParaRPr lang="en-US"/>
          </a:p>
        </p:txBody>
      </p:sp>
    </p:spTree>
    <p:extLst>
      <p:ext uri="{BB962C8B-B14F-4D97-AF65-F5344CB8AC3E}">
        <p14:creationId xmlns:p14="http://schemas.microsoft.com/office/powerpoint/2010/main" val="67932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a:t>NIH Data Book Examples</a:t>
            </a:r>
          </a:p>
        </p:txBody>
      </p:sp>
      <p:sp>
        <p:nvSpPr>
          <p:cNvPr id="5" name="Content Placeholder 4"/>
          <p:cNvSpPr>
            <a:spLocks noGrp="1"/>
          </p:cNvSpPr>
          <p:nvPr>
            <p:ph sz="half" idx="1"/>
          </p:nvPr>
        </p:nvSpPr>
        <p:spPr>
          <a:xfrm>
            <a:off x="381000" y="1143000"/>
            <a:ext cx="5105400" cy="4800600"/>
          </a:xfrm>
        </p:spPr>
        <p:txBody>
          <a:bodyPr>
            <a:normAutofit fontScale="92500" lnSpcReduction="10000"/>
          </a:bodyPr>
          <a:lstStyle/>
          <a:p>
            <a:pPr marL="0" indent="0">
              <a:buNone/>
            </a:pPr>
            <a:r>
              <a:rPr lang="en-US"/>
              <a:t>Dozens of charts and tables in areas of –</a:t>
            </a:r>
          </a:p>
          <a:p>
            <a:r>
              <a:rPr lang="en-US"/>
              <a:t>Budget</a:t>
            </a:r>
          </a:p>
          <a:p>
            <a:r>
              <a:rPr lang="en-US"/>
              <a:t>Research Grants</a:t>
            </a:r>
          </a:p>
          <a:p>
            <a:r>
              <a:rPr lang="en-US"/>
              <a:t>Small Business</a:t>
            </a:r>
          </a:p>
          <a:p>
            <a:r>
              <a:rPr lang="en-US"/>
              <a:t>Success and Funding Rates</a:t>
            </a:r>
          </a:p>
          <a:p>
            <a:r>
              <a:rPr lang="en-US"/>
              <a:t>Peer Review</a:t>
            </a:r>
          </a:p>
          <a:p>
            <a:r>
              <a:rPr lang="en-US"/>
              <a:t>NIH-Funded Workforce</a:t>
            </a:r>
          </a:p>
          <a:p>
            <a:pPr marL="0" indent="0">
              <a:buNone/>
            </a:pPr>
            <a:endParaRPr lang="en-US"/>
          </a:p>
          <a:p>
            <a:pPr marL="0" indent="0">
              <a:buNone/>
            </a:pPr>
            <a:r>
              <a:rPr lang="en-US"/>
              <a:t>Charts and data are exportable for re-use.</a:t>
            </a:r>
          </a:p>
        </p:txBody>
      </p:sp>
      <p:pic>
        <p:nvPicPr>
          <p:cNvPr id="11" name="Example report 1" descr="Line chart: Research Project Grants: Average Funding in Current and Constant Dollars. Data Book slide #155 shows average funding by fiscal year for two series. &quot;Current&quot; series increases from left to right, while &quot;Constant (1998)&quot; series remains fairly stable over time from FY 1998-2018.">
            <a:extLst>
              <a:ext uri="{FF2B5EF4-FFF2-40B4-BE49-F238E27FC236}">
                <a16:creationId xmlns:a16="http://schemas.microsoft.com/office/drawing/2014/main" id="{C50C82BC-C3F2-4725-B1E0-AF033C84B1FD}"/>
              </a:ext>
            </a:extLst>
          </p:cNvPr>
          <p:cNvPicPr>
            <a:picLocks noChangeAspect="1"/>
          </p:cNvPicPr>
          <p:nvPr/>
        </p:nvPicPr>
        <p:blipFill>
          <a:blip r:embed="rId3"/>
          <a:srcRect/>
          <a:stretch/>
        </p:blipFill>
        <p:spPr>
          <a:xfrm>
            <a:off x="7315200" y="1211003"/>
            <a:ext cx="4683569" cy="3790960"/>
          </a:xfrm>
          <a:prstGeom prst="rect">
            <a:avLst/>
          </a:prstGeom>
          <a:effectLst>
            <a:outerShdw blurRad="292100" dist="139700" dir="2700000" algn="ctr" rotWithShape="0">
              <a:srgbClr val="000000">
                <a:alpha val="65000"/>
              </a:srgbClr>
            </a:outerShdw>
          </a:effectLst>
        </p:spPr>
      </p:pic>
      <p:pic>
        <p:nvPicPr>
          <p:cNvPr id="13" name="Example report 2" descr="Line/bar/area chart: Research Project Grants: Competing Applications, Awards, and Success Rates. Data Book slide #20 shows number of applications (increasing from left to right), awards (holding steady across the chart), and success rates (initially decreasing from left to right and then holding steady) by fiscal year (FY 1995-2020)">
            <a:extLst>
              <a:ext uri="{FF2B5EF4-FFF2-40B4-BE49-F238E27FC236}">
                <a16:creationId xmlns:a16="http://schemas.microsoft.com/office/drawing/2014/main" id="{E9C4C133-CB6D-4404-99F8-98651BF286B8}"/>
              </a:ext>
            </a:extLst>
          </p:cNvPr>
          <p:cNvPicPr>
            <a:picLocks noChangeAspect="1"/>
          </p:cNvPicPr>
          <p:nvPr/>
        </p:nvPicPr>
        <p:blipFill>
          <a:blip r:embed="rId4"/>
          <a:srcRect/>
          <a:stretch/>
        </p:blipFill>
        <p:spPr>
          <a:xfrm>
            <a:off x="6096000" y="1857039"/>
            <a:ext cx="4683569" cy="3789958"/>
          </a:xfrm>
          <a:prstGeom prst="rect">
            <a:avLst/>
          </a:prstGeom>
          <a:effectLst>
            <a:outerShdw blurRad="292100" dist="139700" dir="2700000" algn="ctr" rotWithShape="0">
              <a:srgbClr val="000000">
                <a:alpha val="65000"/>
              </a:srgbClr>
            </a:outerShdw>
          </a:effectLst>
        </p:spPr>
      </p:pic>
      <p:pic>
        <p:nvPicPr>
          <p:cNvPr id="12" name="Example report 3" descr="Chart: Number of NIH Principal Investigators Funding by Grant Mechanism and Race. Data Book slide #306 shows a histogram with number of PIs by grant mechanism.">
            <a:extLst>
              <a:ext uri="{FF2B5EF4-FFF2-40B4-BE49-F238E27FC236}">
                <a16:creationId xmlns:a16="http://schemas.microsoft.com/office/drawing/2014/main" id="{88CA7547-C283-4115-95CC-22CA62CC505F}"/>
              </a:ext>
            </a:extLst>
          </p:cNvPr>
          <p:cNvPicPr>
            <a:picLocks noChangeAspect="1"/>
          </p:cNvPicPr>
          <p:nvPr/>
        </p:nvPicPr>
        <p:blipFill>
          <a:blip r:embed="rId5"/>
          <a:srcRect/>
          <a:stretch/>
        </p:blipFill>
        <p:spPr>
          <a:xfrm>
            <a:off x="5420080" y="2479501"/>
            <a:ext cx="3790240" cy="4149898"/>
          </a:xfrm>
          <a:prstGeom prst="rect">
            <a:avLst/>
          </a:prstGeo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F53FD520-4C44-4300-9396-B990040ACAA7}"/>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20</a:t>
            </a:fld>
            <a:endParaRPr lang="en-US"/>
          </a:p>
        </p:txBody>
      </p:sp>
    </p:spTree>
    <p:extLst>
      <p:ext uri="{BB962C8B-B14F-4D97-AF65-F5344CB8AC3E}">
        <p14:creationId xmlns:p14="http://schemas.microsoft.com/office/powerpoint/2010/main" val="411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a:t>Easily Find the Data You’re Looking For</a:t>
            </a:r>
          </a:p>
        </p:txBody>
      </p:sp>
      <p:sp>
        <p:nvSpPr>
          <p:cNvPr id="5" name="Content Placeholder 4"/>
          <p:cNvSpPr>
            <a:spLocks noGrp="1"/>
          </p:cNvSpPr>
          <p:nvPr>
            <p:ph sz="half" idx="1"/>
          </p:nvPr>
        </p:nvSpPr>
        <p:spPr>
          <a:xfrm>
            <a:off x="609600" y="1143000"/>
            <a:ext cx="7950200" cy="4800600"/>
          </a:xfrm>
        </p:spPr>
        <p:txBody>
          <a:bodyPr/>
          <a:lstStyle/>
          <a:p>
            <a:pPr marL="0" indent="0">
              <a:buNone/>
            </a:pPr>
            <a:r>
              <a:rPr lang="en-US"/>
              <a:t>Intuitive to help you find what you’re looking for:</a:t>
            </a:r>
          </a:p>
          <a:p>
            <a:r>
              <a:rPr lang="en-US"/>
              <a:t>Built-in search</a:t>
            </a:r>
          </a:p>
          <a:p>
            <a:r>
              <a:rPr lang="en-US"/>
              <a:t>Interactive visualizations</a:t>
            </a:r>
          </a:p>
          <a:p>
            <a:r>
              <a:rPr lang="en-US"/>
              <a:t>View different subsets of data</a:t>
            </a:r>
          </a:p>
        </p:txBody>
      </p:sp>
      <p:pic>
        <p:nvPicPr>
          <p:cNvPr id="9" name="Search results" descr="The text &quot;success rate&quot; has been entered in the Search Reports search field, and now below there is a list of the many reports that include that text in their title with the matching text highlighted in yellow.">
            <a:extLst>
              <a:ext uri="{FF2B5EF4-FFF2-40B4-BE49-F238E27FC236}">
                <a16:creationId xmlns:a16="http://schemas.microsoft.com/office/drawing/2014/main" id="{27A4BC38-5396-47D7-9C61-D4D64EDA8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800" y="1067185"/>
            <a:ext cx="3124200" cy="5654290"/>
          </a:xfrm>
          <a:prstGeom prst="rect">
            <a:avLst/>
          </a:prstGeom>
        </p:spPr>
      </p:pic>
      <p:sp>
        <p:nvSpPr>
          <p:cNvPr id="8" name="Slide Number Placeholder 2">
            <a:extLst>
              <a:ext uri="{FF2B5EF4-FFF2-40B4-BE49-F238E27FC236}">
                <a16:creationId xmlns:a16="http://schemas.microsoft.com/office/drawing/2014/main" id="{9D64416D-74A5-4AC5-8A3E-93EEFA8400E6}"/>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21</a:t>
            </a:fld>
            <a:endParaRPr lang="en-US"/>
          </a:p>
        </p:txBody>
      </p:sp>
    </p:spTree>
    <p:extLst>
      <p:ext uri="{BB962C8B-B14F-4D97-AF65-F5344CB8AC3E}">
        <p14:creationId xmlns:p14="http://schemas.microsoft.com/office/powerpoint/2010/main" val="123839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172D-70ED-4DC6-9986-39A14396AEAD}"/>
              </a:ext>
            </a:extLst>
          </p:cNvPr>
          <p:cNvSpPr>
            <a:spLocks noGrp="1"/>
          </p:cNvSpPr>
          <p:nvPr>
            <p:ph type="title"/>
          </p:nvPr>
        </p:nvSpPr>
        <p:spPr/>
        <p:txBody>
          <a:bodyPr/>
          <a:lstStyle/>
          <a:p>
            <a:r>
              <a:rPr lang="en-US"/>
              <a:t>How Much Does NIH Spend On …?</a:t>
            </a:r>
          </a:p>
        </p:txBody>
      </p:sp>
      <p:sp>
        <p:nvSpPr>
          <p:cNvPr id="3" name="Content Placeholder 2">
            <a:extLst>
              <a:ext uri="{FF2B5EF4-FFF2-40B4-BE49-F238E27FC236}">
                <a16:creationId xmlns:a16="http://schemas.microsoft.com/office/drawing/2014/main" id="{9C7730CD-0F76-43B5-BDB2-E881B45DF1DE}"/>
              </a:ext>
            </a:extLst>
          </p:cNvPr>
          <p:cNvSpPr>
            <a:spLocks noGrp="1"/>
          </p:cNvSpPr>
          <p:nvPr>
            <p:ph idx="1"/>
          </p:nvPr>
        </p:nvSpPr>
        <p:spPr/>
        <p:txBody>
          <a:bodyPr/>
          <a:lstStyle/>
          <a:p>
            <a:r>
              <a:rPr lang="en-US"/>
              <a:t>Categorical Spending provides levels of NIH funding over time for:</a:t>
            </a:r>
          </a:p>
          <a:p>
            <a:pPr lvl="1"/>
            <a:r>
              <a:rPr lang="en-US"/>
              <a:t>Research areas</a:t>
            </a:r>
          </a:p>
          <a:p>
            <a:pPr lvl="1"/>
            <a:r>
              <a:rPr lang="en-US"/>
              <a:t>Conditions</a:t>
            </a:r>
          </a:p>
          <a:p>
            <a:pPr lvl="1"/>
            <a:r>
              <a:rPr lang="en-US"/>
              <a:t>Diseases</a:t>
            </a:r>
          </a:p>
        </p:txBody>
      </p:sp>
      <p:pic>
        <p:nvPicPr>
          <p:cNvPr id="7" name="Picture 6" descr="Categorical Spending displays the annual support level for various research, condition, and disease categories based on grants, contracts, and other funding mechanisms used across the National Institutes of Health (NIH), as well as disease burden data. The NIH does not expressly budget by category. The annual estimates reflect amounts that change as a result of science, actual research projects funded, and the NIH budget.">
            <a:extLst>
              <a:ext uri="{FF2B5EF4-FFF2-40B4-BE49-F238E27FC236}">
                <a16:creationId xmlns:a16="http://schemas.microsoft.com/office/drawing/2014/main" id="{B23C8281-A332-46A9-98E7-A73440F0C691}"/>
              </a:ext>
            </a:extLst>
          </p:cNvPr>
          <p:cNvPicPr>
            <a:picLocks noChangeAspect="1"/>
          </p:cNvPicPr>
          <p:nvPr/>
        </p:nvPicPr>
        <p:blipFill>
          <a:blip r:embed="rId2"/>
          <a:srcRect/>
          <a:stretch/>
        </p:blipFill>
        <p:spPr>
          <a:xfrm>
            <a:off x="875847" y="3748827"/>
            <a:ext cx="10440305" cy="2461473"/>
          </a:xfrm>
          <a:prstGeom prst="rect">
            <a:avLst/>
          </a:prstGeom>
        </p:spPr>
      </p:pic>
      <p:sp>
        <p:nvSpPr>
          <p:cNvPr id="5" name="Slide Number Placeholder 4">
            <a:extLst>
              <a:ext uri="{FF2B5EF4-FFF2-40B4-BE49-F238E27FC236}">
                <a16:creationId xmlns:a16="http://schemas.microsoft.com/office/drawing/2014/main" id="{EA9CDBF5-5C02-405B-B570-253F99B3C974}"/>
              </a:ext>
            </a:extLst>
          </p:cNvPr>
          <p:cNvSpPr>
            <a:spLocks noGrp="1"/>
          </p:cNvSpPr>
          <p:nvPr>
            <p:ph type="sldNum" sz="quarter" idx="10"/>
          </p:nvPr>
        </p:nvSpPr>
        <p:spPr/>
        <p:txBody>
          <a:bodyPr/>
          <a:lstStyle/>
          <a:p>
            <a:fld id="{FEE19172-03F7-3348-B569-171F00250647}" type="slidenum">
              <a:rPr lang="en-US" smtClean="0"/>
              <a:pPr/>
              <a:t>22</a:t>
            </a:fld>
            <a:endParaRPr lang="en-US"/>
          </a:p>
        </p:txBody>
      </p:sp>
    </p:spTree>
    <p:extLst>
      <p:ext uri="{BB962C8B-B14F-4D97-AF65-F5344CB8AC3E}">
        <p14:creationId xmlns:p14="http://schemas.microsoft.com/office/powerpoint/2010/main" val="409494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CD03C9-C001-4F3A-8D17-83E3B692A98A}"/>
              </a:ext>
            </a:extLst>
          </p:cNvPr>
          <p:cNvSpPr>
            <a:spLocks noGrp="1"/>
          </p:cNvSpPr>
          <p:nvPr>
            <p:ph type="title"/>
          </p:nvPr>
        </p:nvSpPr>
        <p:spPr/>
        <p:txBody>
          <a:bodyPr/>
          <a:lstStyle/>
          <a:p>
            <a:r>
              <a:rPr lang="en-US"/>
              <a:t>View Trends in Categorical Spending</a:t>
            </a:r>
          </a:p>
        </p:txBody>
      </p:sp>
      <p:sp>
        <p:nvSpPr>
          <p:cNvPr id="3" name="Content Placeholder 2">
            <a:extLst>
              <a:ext uri="{FF2B5EF4-FFF2-40B4-BE49-F238E27FC236}">
                <a16:creationId xmlns:a16="http://schemas.microsoft.com/office/drawing/2014/main" id="{BB1374A5-7CAB-41B4-B110-8EEAD57077E7}"/>
              </a:ext>
            </a:extLst>
          </p:cNvPr>
          <p:cNvSpPr>
            <a:spLocks noGrp="1"/>
          </p:cNvSpPr>
          <p:nvPr>
            <p:ph idx="1"/>
          </p:nvPr>
        </p:nvSpPr>
        <p:spPr/>
        <p:txBody>
          <a:bodyPr/>
          <a:lstStyle/>
          <a:p>
            <a:r>
              <a:rPr lang="en-US"/>
              <a:t>Annual support level for various research, condition, and disease categories</a:t>
            </a:r>
          </a:p>
        </p:txBody>
      </p:sp>
      <p:pic>
        <p:nvPicPr>
          <p:cNvPr id="2" name="Picture 1" descr="Screenshot of the RCDC Categorical spending page, showing a highlight of the Aging category, FY2010-2020 Actual and 2021 Estimated Spending">
            <a:extLst>
              <a:ext uri="{FF2B5EF4-FFF2-40B4-BE49-F238E27FC236}">
                <a16:creationId xmlns:a16="http://schemas.microsoft.com/office/drawing/2014/main" id="{143855C9-159A-41ED-9D9F-4B4884B4C521}"/>
              </a:ext>
            </a:extLst>
          </p:cNvPr>
          <p:cNvPicPr>
            <a:picLocks noChangeAspect="1"/>
          </p:cNvPicPr>
          <p:nvPr/>
        </p:nvPicPr>
        <p:blipFill>
          <a:blip r:embed="rId2"/>
          <a:stretch>
            <a:fillRect/>
          </a:stretch>
        </p:blipFill>
        <p:spPr>
          <a:xfrm>
            <a:off x="3810000" y="2286000"/>
            <a:ext cx="7961971" cy="4342458"/>
          </a:xfrm>
          <a:prstGeom prst="rect">
            <a:avLst/>
          </a:prstGeom>
        </p:spPr>
      </p:pic>
      <p:sp>
        <p:nvSpPr>
          <p:cNvPr id="5" name="Slide Number Placeholder 4">
            <a:extLst>
              <a:ext uri="{FF2B5EF4-FFF2-40B4-BE49-F238E27FC236}">
                <a16:creationId xmlns:a16="http://schemas.microsoft.com/office/drawing/2014/main" id="{05E72F0B-C781-42E1-8D7A-E08F0328AC45}"/>
              </a:ext>
            </a:extLst>
          </p:cNvPr>
          <p:cNvSpPr>
            <a:spLocks noGrp="1"/>
          </p:cNvSpPr>
          <p:nvPr>
            <p:ph type="sldNum" sz="quarter" idx="10"/>
          </p:nvPr>
        </p:nvSpPr>
        <p:spPr/>
        <p:txBody>
          <a:bodyPr/>
          <a:lstStyle/>
          <a:p>
            <a:fld id="{FEE19172-03F7-3348-B569-171F00250647}" type="slidenum">
              <a:rPr lang="en-US" smtClean="0"/>
              <a:pPr/>
              <a:t>23</a:t>
            </a:fld>
            <a:endParaRPr lang="en-US"/>
          </a:p>
        </p:txBody>
      </p:sp>
    </p:spTree>
    <p:extLst>
      <p:ext uri="{BB962C8B-B14F-4D97-AF65-F5344CB8AC3E}">
        <p14:creationId xmlns:p14="http://schemas.microsoft.com/office/powerpoint/2010/main" val="415032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FD706-EAF7-4395-8E75-018741A704CD}"/>
              </a:ext>
            </a:extLst>
          </p:cNvPr>
          <p:cNvSpPr>
            <a:spLocks noGrp="1"/>
          </p:cNvSpPr>
          <p:nvPr>
            <p:ph type="title"/>
          </p:nvPr>
        </p:nvSpPr>
        <p:spPr/>
        <p:txBody>
          <a:bodyPr/>
          <a:lstStyle/>
          <a:p>
            <a:r>
              <a:rPr lang="en-US" cap="none"/>
              <a:t>Summary</a:t>
            </a:r>
          </a:p>
        </p:txBody>
      </p:sp>
      <p:sp>
        <p:nvSpPr>
          <p:cNvPr id="7" name="Content Placeholder">
            <a:extLst>
              <a:ext uri="{FF2B5EF4-FFF2-40B4-BE49-F238E27FC236}">
                <a16:creationId xmlns:a16="http://schemas.microsoft.com/office/drawing/2014/main" id="{94D6E3AC-03FF-42F2-929C-D0D5E0C30A67}"/>
              </a:ext>
            </a:extLst>
          </p:cNvPr>
          <p:cNvSpPr txBox="1">
            <a:spLocks/>
          </p:cNvSpPr>
          <p:nvPr/>
        </p:nvSpPr>
        <p:spPr bwMode="auto">
          <a:xfrm>
            <a:off x="609600" y="1066800"/>
            <a:ext cx="1097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a:lnSpc>
                <a:spcPts val="2700"/>
              </a:lnSpc>
              <a:buFont typeface="Wingdings" panose="05000000000000000000" pitchFamily="2" charset="2"/>
              <a:buChar char="ü"/>
            </a:pPr>
            <a:r>
              <a:rPr lang="en-US" sz="2500" kern="0"/>
              <a:t>What is the NIH already funding in my research area?</a:t>
            </a:r>
            <a:br>
              <a:rPr lang="en-US" sz="2500" kern="0"/>
            </a:br>
            <a:endParaRPr lang="en-US" sz="2500" kern="0">
              <a:solidFill>
                <a:srgbClr val="00B050"/>
              </a:solidFill>
            </a:endParaRPr>
          </a:p>
          <a:p>
            <a:pPr>
              <a:lnSpc>
                <a:spcPts val="2700"/>
              </a:lnSpc>
              <a:buFont typeface="Wingdings" panose="05000000000000000000" pitchFamily="2" charset="2"/>
              <a:buChar char="ü"/>
            </a:pPr>
            <a:r>
              <a:rPr lang="en-US" sz="2500" kern="0"/>
              <a:t>What results came out of those projects? </a:t>
            </a:r>
            <a:br>
              <a:rPr lang="en-US" sz="2500" kern="0">
                <a:solidFill>
                  <a:srgbClr val="00B050"/>
                </a:solidFill>
              </a:rPr>
            </a:br>
            <a:endParaRPr lang="en-US" sz="2500" kern="0"/>
          </a:p>
          <a:p>
            <a:pPr>
              <a:lnSpc>
                <a:spcPts val="2700"/>
              </a:lnSpc>
              <a:buFont typeface="Wingdings" panose="05000000000000000000" pitchFamily="2" charset="2"/>
              <a:buChar char="ü"/>
            </a:pPr>
            <a:r>
              <a:rPr lang="en-US" sz="2500" kern="0"/>
              <a:t>Which ICs have scientific priorities that align with my research ideas? </a:t>
            </a:r>
            <a:br>
              <a:rPr lang="en-US" sz="2500" kern="0"/>
            </a:br>
            <a:endParaRPr lang="en-US" sz="2500" kern="0">
              <a:solidFill>
                <a:srgbClr val="00B050"/>
              </a:solidFill>
            </a:endParaRPr>
          </a:p>
          <a:p>
            <a:pPr>
              <a:lnSpc>
                <a:spcPts val="2700"/>
              </a:lnSpc>
              <a:buFont typeface="Wingdings" panose="05000000000000000000" pitchFamily="2" charset="2"/>
              <a:buChar char="ü"/>
            </a:pPr>
            <a:r>
              <a:rPr lang="en-US" sz="2500" kern="0"/>
              <a:t>How can I find a relevant point of contact at NIH to discuss my research ideas?</a:t>
            </a:r>
          </a:p>
          <a:p>
            <a:pPr>
              <a:lnSpc>
                <a:spcPts val="2700"/>
              </a:lnSpc>
              <a:buFont typeface="Wingdings" panose="05000000000000000000" pitchFamily="2" charset="2"/>
              <a:buChar char="ü"/>
            </a:pPr>
            <a:r>
              <a:rPr lang="en-US" sz="2500" kern="0"/>
              <a:t>How can I find collaborators?</a:t>
            </a:r>
          </a:p>
          <a:p>
            <a:pPr>
              <a:lnSpc>
                <a:spcPts val="2700"/>
              </a:lnSpc>
              <a:buFont typeface="Wingdings" panose="05000000000000000000" pitchFamily="2" charset="2"/>
              <a:buChar char="ü"/>
            </a:pPr>
            <a:r>
              <a:rPr lang="en-US" sz="2500" kern="0"/>
              <a:t>What are other PIs at my institution working on?</a:t>
            </a:r>
          </a:p>
          <a:p>
            <a:pPr>
              <a:lnSpc>
                <a:spcPts val="2700"/>
              </a:lnSpc>
              <a:buFont typeface="Wingdings" panose="05000000000000000000" pitchFamily="2" charset="2"/>
              <a:buChar char="ü"/>
            </a:pPr>
            <a:r>
              <a:rPr lang="en-US" sz="2500" kern="0"/>
              <a:t>Which types of programs should I apply for, and what are my chances of getting funded?</a:t>
            </a:r>
            <a:br>
              <a:rPr lang="en-US" sz="2500" kern="0"/>
            </a:br>
            <a:endParaRPr lang="en-US" sz="2500" kern="0"/>
          </a:p>
        </p:txBody>
      </p:sp>
      <p:sp>
        <p:nvSpPr>
          <p:cNvPr id="4" name="Content Placeholder Emphasis">
            <a:extLst>
              <a:ext uri="{FF2B5EF4-FFF2-40B4-BE49-F238E27FC236}">
                <a16:creationId xmlns:a16="http://schemas.microsoft.com/office/drawing/2014/main" id="{D286F14E-93DB-4B7C-896F-ABA651AE8EF5}"/>
              </a:ext>
            </a:extLst>
          </p:cNvPr>
          <p:cNvSpPr>
            <a:spLocks noGrp="1"/>
          </p:cNvSpPr>
          <p:nvPr>
            <p:ph idx="1"/>
          </p:nvPr>
        </p:nvSpPr>
        <p:spPr>
          <a:xfrm>
            <a:off x="609600" y="1066800"/>
            <a:ext cx="10972800" cy="4800600"/>
          </a:xfrm>
        </p:spPr>
        <p:txBody>
          <a:bodyPr>
            <a:normAutofit fontScale="77500" lnSpcReduction="20000"/>
          </a:bodyPr>
          <a:lstStyle/>
          <a:p>
            <a:pPr>
              <a:lnSpc>
                <a:spcPts val="2700"/>
              </a:lnSpc>
              <a:buFont typeface="Wingdings" panose="05000000000000000000" pitchFamily="2" charset="2"/>
              <a:buChar char="ü"/>
            </a:pPr>
            <a:r>
              <a:rPr lang="en-US" dirty="0"/>
              <a:t>What is the NIH already funding in my research area? </a:t>
            </a:r>
            <a:r>
              <a:rPr lang="en-US" dirty="0">
                <a:solidFill>
                  <a:srgbClr val="00B050"/>
                </a:solidFill>
              </a:rPr>
              <a:t>RePORTER text search</a:t>
            </a:r>
          </a:p>
          <a:p>
            <a:pPr>
              <a:lnSpc>
                <a:spcPts val="2700"/>
              </a:lnSpc>
              <a:buFont typeface="Wingdings" panose="05000000000000000000" pitchFamily="2" charset="2"/>
              <a:buChar char="ü"/>
            </a:pPr>
            <a:r>
              <a:rPr lang="en-US" dirty="0"/>
              <a:t>What results came out of those projects? </a:t>
            </a:r>
            <a:r>
              <a:rPr lang="en-US" dirty="0">
                <a:solidFill>
                  <a:srgbClr val="00B050"/>
                </a:solidFill>
              </a:rPr>
              <a:t>RePORTER search results (tabs for Publications, Patents, Clinical Studies, News &amp; More)</a:t>
            </a:r>
            <a:endParaRPr lang="en-US" dirty="0"/>
          </a:p>
          <a:p>
            <a:pPr>
              <a:lnSpc>
                <a:spcPts val="2700"/>
              </a:lnSpc>
              <a:buFont typeface="Wingdings" panose="05000000000000000000" pitchFamily="2" charset="2"/>
              <a:buChar char="ü"/>
            </a:pPr>
            <a:r>
              <a:rPr lang="en-US" dirty="0"/>
              <a:t>Which ICs have scientific priorities that align with my research ideas? </a:t>
            </a:r>
            <a:br>
              <a:rPr lang="en-US" dirty="0"/>
            </a:br>
            <a:r>
              <a:rPr lang="en-US" dirty="0">
                <a:solidFill>
                  <a:srgbClr val="00B050"/>
                </a:solidFill>
              </a:rPr>
              <a:t>Matchmaker (summary by IC)</a:t>
            </a:r>
          </a:p>
          <a:p>
            <a:pPr>
              <a:lnSpc>
                <a:spcPts val="2700"/>
              </a:lnSpc>
              <a:buFont typeface="Wingdings" panose="05000000000000000000" pitchFamily="2" charset="2"/>
              <a:buChar char="ü"/>
            </a:pPr>
            <a:r>
              <a:rPr lang="en-US" dirty="0"/>
              <a:t>How can I find a relevant point of contact at NIH to discuss my research ideas? </a:t>
            </a:r>
            <a:r>
              <a:rPr lang="en-US" dirty="0">
                <a:solidFill>
                  <a:srgbClr val="00B050"/>
                </a:solidFill>
              </a:rPr>
              <a:t>Matchmaker (Similar POs)</a:t>
            </a:r>
            <a:endParaRPr lang="en-US" dirty="0"/>
          </a:p>
          <a:p>
            <a:pPr>
              <a:lnSpc>
                <a:spcPts val="2700"/>
              </a:lnSpc>
              <a:buFont typeface="Wingdings" panose="05000000000000000000" pitchFamily="2" charset="2"/>
              <a:buChar char="ü"/>
            </a:pPr>
            <a:r>
              <a:rPr lang="en-US" dirty="0"/>
              <a:t>How can I find collaborators? </a:t>
            </a:r>
            <a:r>
              <a:rPr lang="en-US" dirty="0">
                <a:solidFill>
                  <a:srgbClr val="00B050"/>
                </a:solidFill>
              </a:rPr>
              <a:t>RePORTER or Matchmaker</a:t>
            </a:r>
            <a:endParaRPr lang="en-US" dirty="0"/>
          </a:p>
          <a:p>
            <a:pPr>
              <a:lnSpc>
                <a:spcPts val="2700"/>
              </a:lnSpc>
              <a:buFont typeface="Wingdings" panose="05000000000000000000" pitchFamily="2" charset="2"/>
              <a:buChar char="ü"/>
            </a:pPr>
            <a:r>
              <a:rPr lang="en-US" dirty="0"/>
              <a:t>What are other PIs at my institution working on? </a:t>
            </a:r>
            <a:r>
              <a:rPr lang="en-US" dirty="0">
                <a:solidFill>
                  <a:srgbClr val="00B050"/>
                </a:solidFill>
              </a:rPr>
              <a:t>NIH Awards by Location</a:t>
            </a:r>
            <a:endParaRPr lang="en-US" dirty="0"/>
          </a:p>
          <a:p>
            <a:pPr>
              <a:lnSpc>
                <a:spcPts val="2700"/>
              </a:lnSpc>
              <a:buFont typeface="Wingdings" panose="05000000000000000000" pitchFamily="2" charset="2"/>
              <a:buChar char="ü"/>
            </a:pPr>
            <a:r>
              <a:rPr lang="en-US" dirty="0"/>
              <a:t>Which types of programs should I apply for, and what are my chances of getting funded? </a:t>
            </a:r>
            <a:r>
              <a:rPr lang="en-US" dirty="0">
                <a:solidFill>
                  <a:srgbClr val="00B050"/>
                </a:solidFill>
              </a:rPr>
              <a:t>NIH Data Book</a:t>
            </a:r>
          </a:p>
        </p:txBody>
      </p:sp>
      <p:sp>
        <p:nvSpPr>
          <p:cNvPr id="3" name="Slide Number Placeholder 2">
            <a:extLst>
              <a:ext uri="{FF2B5EF4-FFF2-40B4-BE49-F238E27FC236}">
                <a16:creationId xmlns:a16="http://schemas.microsoft.com/office/drawing/2014/main" id="{B57584F0-2EBA-4AE6-A84E-ADF2AB4405E9}"/>
              </a:ext>
            </a:extLst>
          </p:cNvPr>
          <p:cNvSpPr>
            <a:spLocks noGrp="1"/>
          </p:cNvSpPr>
          <p:nvPr>
            <p:ph type="sldNum" sz="quarter" idx="10"/>
          </p:nvPr>
        </p:nvSpPr>
        <p:spPr/>
        <p:txBody>
          <a:bodyPr/>
          <a:lstStyle/>
          <a:p>
            <a:fld id="{4E145064-9D3C-45D4-9025-07C0526170CE}" type="slidenum">
              <a:rPr lang="en-US" smtClean="0"/>
              <a:pPr/>
              <a:t>24</a:t>
            </a:fld>
            <a:endParaRPr lang="en-US"/>
          </a:p>
        </p:txBody>
      </p:sp>
    </p:spTree>
    <p:extLst>
      <p:ext uri="{BB962C8B-B14F-4D97-AF65-F5344CB8AC3E}">
        <p14:creationId xmlns:p14="http://schemas.microsoft.com/office/powerpoint/2010/main" val="1816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06506F-0012-447A-93E7-F88F3B857FAC}"/>
              </a:ext>
            </a:extLst>
          </p:cNvPr>
          <p:cNvSpPr>
            <a:spLocks noGrp="1"/>
          </p:cNvSpPr>
          <p:nvPr>
            <p:ph type="title"/>
          </p:nvPr>
        </p:nvSpPr>
        <p:spPr/>
        <p:txBody>
          <a:bodyPr>
            <a:normAutofit/>
          </a:bodyPr>
          <a:lstStyle/>
          <a:p>
            <a:r>
              <a:rPr lang="en-US" cap="none"/>
              <a:t>Other Resources for Understanding the Grants Process</a:t>
            </a:r>
          </a:p>
        </p:txBody>
      </p:sp>
      <p:sp>
        <p:nvSpPr>
          <p:cNvPr id="12" name="Content Placeholder 11">
            <a:extLst>
              <a:ext uri="{FF2B5EF4-FFF2-40B4-BE49-F238E27FC236}">
                <a16:creationId xmlns:a16="http://schemas.microsoft.com/office/drawing/2014/main" id="{5724ABC4-395D-438B-966D-D5774DDD058B}"/>
              </a:ext>
            </a:extLst>
          </p:cNvPr>
          <p:cNvSpPr>
            <a:spLocks noGrp="1"/>
          </p:cNvSpPr>
          <p:nvPr>
            <p:ph sz="half" idx="1"/>
          </p:nvPr>
        </p:nvSpPr>
        <p:spPr>
          <a:xfrm>
            <a:off x="152400" y="2187733"/>
            <a:ext cx="4953000" cy="3989229"/>
          </a:xfrm>
        </p:spPr>
        <p:txBody>
          <a:bodyPr/>
          <a:lstStyle/>
          <a:p>
            <a:r>
              <a:rPr lang="en-US"/>
              <a:t>More information to guide you through the application process can be found at </a:t>
            </a:r>
            <a:r>
              <a:rPr lang="en-US">
                <a:hlinkClick r:id="rId3"/>
              </a:rPr>
              <a:t>https://grants.nih.gov</a:t>
            </a:r>
            <a:endParaRPr lang="en-US"/>
          </a:p>
        </p:txBody>
      </p:sp>
      <p:pic>
        <p:nvPicPr>
          <p:cNvPr id="10" name="Content Placeholder 9" descr="Grants &amp; Funding information on grants.nih.gov">
            <a:extLst>
              <a:ext uri="{FF2B5EF4-FFF2-40B4-BE49-F238E27FC236}">
                <a16:creationId xmlns:a16="http://schemas.microsoft.com/office/drawing/2014/main" id="{D74163C9-7FC4-414E-AEB3-CA9D70C1C668}"/>
              </a:ext>
            </a:extLst>
          </p:cNvPr>
          <p:cNvPicPr>
            <a:picLocks noGrp="1" noChangeAspect="1"/>
          </p:cNvPicPr>
          <p:nvPr>
            <p:ph sz="half" idx="2"/>
          </p:nvPr>
        </p:nvPicPr>
        <p:blipFill>
          <a:blip r:embed="rId4"/>
          <a:srcRect/>
          <a:stretch/>
        </p:blipFill>
        <p:spPr>
          <a:xfrm>
            <a:off x="5202405" y="1828800"/>
            <a:ext cx="6692196" cy="4116796"/>
          </a:xfrm>
          <a:effectLst>
            <a:outerShdw blurRad="292100" dist="139700" dir="2700000" algn="ctr" rotWithShape="0">
              <a:srgbClr val="000000">
                <a:alpha val="65000"/>
              </a:srgbClr>
            </a:outerShdw>
          </a:effectLst>
        </p:spPr>
      </p:pic>
      <p:sp>
        <p:nvSpPr>
          <p:cNvPr id="7" name="Slide Number Placeholder 2">
            <a:extLst>
              <a:ext uri="{FF2B5EF4-FFF2-40B4-BE49-F238E27FC236}">
                <a16:creationId xmlns:a16="http://schemas.microsoft.com/office/drawing/2014/main" id="{EBA657BA-B0F0-4E56-9FC1-53A667D19DFB}"/>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25</a:t>
            </a:fld>
            <a:endParaRPr lang="en-US"/>
          </a:p>
        </p:txBody>
      </p:sp>
    </p:spTree>
    <p:extLst>
      <p:ext uri="{BB962C8B-B14F-4D97-AF65-F5344CB8AC3E}">
        <p14:creationId xmlns:p14="http://schemas.microsoft.com/office/powerpoint/2010/main" val="35832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none"/>
              <a:t>Thank You</a:t>
            </a:r>
          </a:p>
        </p:txBody>
      </p:sp>
      <p:sp>
        <p:nvSpPr>
          <p:cNvPr id="2" name="Text Placeholder 1"/>
          <p:cNvSpPr>
            <a:spLocks noGrp="1"/>
          </p:cNvSpPr>
          <p:nvPr>
            <p:ph idx="1"/>
          </p:nvPr>
        </p:nvSpPr>
        <p:spPr/>
        <p:txBody>
          <a:bodyPr>
            <a:normAutofit/>
          </a:bodyPr>
          <a:lstStyle/>
          <a:p>
            <a:pPr marL="0" indent="0">
              <a:buNone/>
            </a:pPr>
            <a:r>
              <a:rPr lang="en-US" b="1" cap="none"/>
              <a:t>Need Help?</a:t>
            </a:r>
            <a:r>
              <a:rPr lang="en-US" b="1"/>
              <a:t> </a:t>
            </a:r>
            <a:r>
              <a:rPr lang="en-US" cap="none">
                <a:latin typeface="Arial" panose="020B0604020202020204" pitchFamily="34" charset="0"/>
                <a:cs typeface="Arial" panose="020B0604020202020204" pitchFamily="34" charset="0"/>
                <a:hlinkClick r:id="rId3"/>
              </a:rPr>
              <a:t>RePORT@mail.nih.gov</a:t>
            </a:r>
            <a:endParaRPr lang="en-US">
              <a:latin typeface="Arial" panose="020B0604020202020204" pitchFamily="34" charset="0"/>
              <a:cs typeface="Arial" panose="020B0604020202020204" pitchFamily="34" charset="0"/>
            </a:endParaRPr>
          </a:p>
          <a:p>
            <a:endParaRPr lang="en-US"/>
          </a:p>
          <a:p>
            <a:pPr marL="0" indent="0">
              <a:buNone/>
            </a:pPr>
            <a:r>
              <a:rPr lang="en-US" b="1" cap="none"/>
              <a:t>Websites</a:t>
            </a:r>
            <a:endParaRPr lang="en-US" b="1"/>
          </a:p>
          <a:p>
            <a:pPr marL="0" indent="0">
              <a:buNone/>
            </a:pPr>
            <a:r>
              <a:rPr lang="en-US" cap="none"/>
              <a:t>	RePORT:				</a:t>
            </a:r>
            <a:r>
              <a:rPr lang="en-US" cap="none">
                <a:latin typeface="Arial" panose="020B0604020202020204" pitchFamily="34" charset="0"/>
                <a:cs typeface="Arial" panose="020B0604020202020204" pitchFamily="34" charset="0"/>
                <a:hlinkClick r:id="rId4"/>
              </a:rPr>
              <a:t>https://report.nih.gov</a:t>
            </a:r>
            <a:endParaRPr lang="en-US" cap="none">
              <a:latin typeface="Arial" panose="020B0604020202020204" pitchFamily="34" charset="0"/>
              <a:cs typeface="Arial" panose="020B0604020202020204" pitchFamily="34" charset="0"/>
            </a:endParaRPr>
          </a:p>
          <a:p>
            <a:pPr marL="0" indent="0">
              <a:buNone/>
            </a:pPr>
            <a:r>
              <a:rPr lang="en-US">
                <a:latin typeface="Arial"/>
                <a:cs typeface="Arial"/>
              </a:rPr>
              <a:t>	</a:t>
            </a:r>
            <a:r>
              <a:rPr lang="en-US" cap="none" err="1"/>
              <a:t>RePORTER</a:t>
            </a:r>
            <a:r>
              <a:rPr lang="en-US" cap="none"/>
              <a:t>:			</a:t>
            </a:r>
            <a:r>
              <a:rPr lang="en-US" cap="none">
                <a:latin typeface="Arial"/>
                <a:cs typeface="Arial"/>
                <a:hlinkClick r:id="rId5"/>
              </a:rPr>
              <a:t>https://reporter.nih.gov</a:t>
            </a:r>
            <a:endParaRPr lang="en-US" cap="none">
              <a:latin typeface="Arial" panose="020B060402020202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B0194A3D-D104-4B06-9D54-08A85FA6CDD5}"/>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26</a:t>
            </a:fld>
            <a:endParaRPr lang="en-US"/>
          </a:p>
        </p:txBody>
      </p:sp>
    </p:spTree>
    <p:extLst>
      <p:ext uri="{BB962C8B-B14F-4D97-AF65-F5344CB8AC3E}">
        <p14:creationId xmlns:p14="http://schemas.microsoft.com/office/powerpoint/2010/main" val="166181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FD706-EAF7-4395-8E75-018741A704CD}"/>
              </a:ext>
            </a:extLst>
          </p:cNvPr>
          <p:cNvSpPr>
            <a:spLocks noGrp="1"/>
          </p:cNvSpPr>
          <p:nvPr>
            <p:ph type="title"/>
          </p:nvPr>
        </p:nvSpPr>
        <p:spPr/>
        <p:txBody>
          <a:bodyPr>
            <a:normAutofit/>
          </a:bodyPr>
          <a:lstStyle/>
          <a:p>
            <a:r>
              <a:rPr lang="en-US" cap="none"/>
              <a:t>Tools to Help Answer Questions Throughout the Grants Process</a:t>
            </a:r>
          </a:p>
        </p:txBody>
      </p:sp>
      <p:sp>
        <p:nvSpPr>
          <p:cNvPr id="4" name="Content Placeholder 3">
            <a:extLst>
              <a:ext uri="{FF2B5EF4-FFF2-40B4-BE49-F238E27FC236}">
                <a16:creationId xmlns:a16="http://schemas.microsoft.com/office/drawing/2014/main" id="{D286F14E-93DB-4B7C-896F-ABA651AE8EF5}"/>
              </a:ext>
            </a:extLst>
          </p:cNvPr>
          <p:cNvSpPr>
            <a:spLocks noGrp="1"/>
          </p:cNvSpPr>
          <p:nvPr>
            <p:ph idx="1"/>
          </p:nvPr>
        </p:nvSpPr>
        <p:spPr/>
        <p:txBody>
          <a:bodyPr>
            <a:normAutofit fontScale="92500" lnSpcReduction="20000"/>
          </a:bodyPr>
          <a:lstStyle/>
          <a:p>
            <a:pPr>
              <a:lnSpc>
                <a:spcPct val="120000"/>
              </a:lnSpc>
              <a:buFont typeface="Wingdings" panose="05000000000000000000" pitchFamily="2" charset="2"/>
              <a:buChar char="q"/>
            </a:pPr>
            <a:r>
              <a:rPr lang="en-US"/>
              <a:t>What is the NIH already funding in my research area?</a:t>
            </a:r>
          </a:p>
          <a:p>
            <a:pPr>
              <a:lnSpc>
                <a:spcPct val="120000"/>
              </a:lnSpc>
              <a:buFont typeface="Wingdings" panose="05000000000000000000" pitchFamily="2" charset="2"/>
              <a:buChar char="q"/>
            </a:pPr>
            <a:r>
              <a:rPr lang="en-US"/>
              <a:t>What results came out of those projects?</a:t>
            </a:r>
          </a:p>
          <a:p>
            <a:pPr>
              <a:lnSpc>
                <a:spcPct val="120000"/>
              </a:lnSpc>
              <a:buFont typeface="Wingdings" panose="05000000000000000000" pitchFamily="2" charset="2"/>
              <a:buChar char="q"/>
            </a:pPr>
            <a:r>
              <a:rPr lang="en-US"/>
              <a:t>Which ICs have priorities that align with my research ideas?</a:t>
            </a:r>
          </a:p>
          <a:p>
            <a:pPr>
              <a:lnSpc>
                <a:spcPct val="120000"/>
              </a:lnSpc>
              <a:buFont typeface="Wingdings" panose="05000000000000000000" pitchFamily="2" charset="2"/>
              <a:buChar char="q"/>
            </a:pPr>
            <a:r>
              <a:rPr lang="en-US"/>
              <a:t>How can I find a relevant point of contact at NIH to discuss my research ideas?</a:t>
            </a:r>
          </a:p>
          <a:p>
            <a:pPr>
              <a:lnSpc>
                <a:spcPct val="120000"/>
              </a:lnSpc>
              <a:buFont typeface="Wingdings" panose="05000000000000000000" pitchFamily="2" charset="2"/>
              <a:buChar char="q"/>
            </a:pPr>
            <a:r>
              <a:rPr lang="en-US"/>
              <a:t>How can I find collaborators?</a:t>
            </a:r>
          </a:p>
          <a:p>
            <a:pPr>
              <a:lnSpc>
                <a:spcPct val="120000"/>
              </a:lnSpc>
              <a:buFont typeface="Wingdings" panose="05000000000000000000" pitchFamily="2" charset="2"/>
              <a:buChar char="q"/>
            </a:pPr>
            <a:r>
              <a:rPr lang="en-US"/>
              <a:t>What are other PIs at my institution working on?</a:t>
            </a:r>
          </a:p>
          <a:p>
            <a:pPr>
              <a:lnSpc>
                <a:spcPct val="120000"/>
              </a:lnSpc>
              <a:buFont typeface="Wingdings" panose="05000000000000000000" pitchFamily="2" charset="2"/>
              <a:buChar char="q"/>
            </a:pPr>
            <a:r>
              <a:rPr lang="en-US"/>
              <a:t>Which types of programs should I apply for, and what are my chances of getting funded?</a:t>
            </a:r>
          </a:p>
        </p:txBody>
      </p:sp>
      <p:sp>
        <p:nvSpPr>
          <p:cNvPr id="3" name="Slide Number Placeholder 2">
            <a:extLst>
              <a:ext uri="{FF2B5EF4-FFF2-40B4-BE49-F238E27FC236}">
                <a16:creationId xmlns:a16="http://schemas.microsoft.com/office/drawing/2014/main" id="{B57584F0-2EBA-4AE6-A84E-ADF2AB4405E9}"/>
              </a:ext>
            </a:extLst>
          </p:cNvPr>
          <p:cNvSpPr>
            <a:spLocks noGrp="1"/>
          </p:cNvSpPr>
          <p:nvPr>
            <p:ph type="sldNum" sz="quarter" idx="10"/>
          </p:nvPr>
        </p:nvSpPr>
        <p:spPr/>
        <p:txBody>
          <a:bodyPr/>
          <a:lstStyle/>
          <a:p>
            <a:fld id="{4E145064-9D3C-45D4-9025-07C0526170CE}" type="slidenum">
              <a:rPr lang="en-US" smtClean="0"/>
              <a:pPr/>
              <a:t>3</a:t>
            </a:fld>
            <a:endParaRPr lang="en-US"/>
          </a:p>
        </p:txBody>
      </p:sp>
    </p:spTree>
    <p:extLst>
      <p:ext uri="{BB962C8B-B14F-4D97-AF65-F5344CB8AC3E}">
        <p14:creationId xmlns:p14="http://schemas.microsoft.com/office/powerpoint/2010/main" val="32653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R</a:t>
            </a:r>
            <a:r>
              <a:rPr lang="en-US" cap="none"/>
              <a:t>e</a:t>
            </a:r>
            <a:r>
              <a:rPr lang="en-US"/>
              <a:t>PORT</a:t>
            </a:r>
            <a:r>
              <a:rPr lang="en-US" cap="none"/>
              <a:t>: One-Stop Shop for Data on NIH Programs</a:t>
            </a:r>
            <a:endParaRPr lang="en-US"/>
          </a:p>
        </p:txBody>
      </p:sp>
      <p:sp>
        <p:nvSpPr>
          <p:cNvPr id="4" name="Content Placeholder 3"/>
          <p:cNvSpPr>
            <a:spLocks noGrp="1"/>
          </p:cNvSpPr>
          <p:nvPr>
            <p:ph idx="1"/>
          </p:nvPr>
        </p:nvSpPr>
        <p:spPr>
          <a:xfrm>
            <a:off x="609600" y="1066800"/>
            <a:ext cx="10972800" cy="5257800"/>
          </a:xfrm>
        </p:spPr>
        <p:txBody>
          <a:bodyPr>
            <a:normAutofit fontScale="77500" lnSpcReduction="20000"/>
          </a:bodyPr>
          <a:lstStyle/>
          <a:p>
            <a:pPr marL="0" indent="0">
              <a:buNone/>
            </a:pPr>
            <a:r>
              <a:rPr lang="en-US"/>
              <a:t>Uphold NIH’s commitment to public accountability in carrying out its scientific missions.</a:t>
            </a:r>
          </a:p>
          <a:p>
            <a:pPr marL="0" indent="0">
              <a:buNone/>
            </a:pPr>
            <a:endParaRPr lang="en-US"/>
          </a:p>
          <a:p>
            <a:pPr marL="0" indent="0">
              <a:buNone/>
            </a:pPr>
            <a:r>
              <a:rPr lang="en-US"/>
              <a:t>The Research Portfolio Online Reporting Tools website provides access to reports, data, and analyses of NIH research activities, including expenditures and the results of supported research.</a:t>
            </a:r>
          </a:p>
          <a:p>
            <a:pPr marL="0" indent="0">
              <a:buNone/>
            </a:pPr>
            <a:endParaRPr lang="en-US"/>
          </a:p>
          <a:p>
            <a:pPr marL="0" indent="0">
              <a:buNone/>
            </a:pPr>
            <a:r>
              <a:rPr lang="en-US"/>
              <a:t>Goals are to </a:t>
            </a:r>
          </a:p>
          <a:p>
            <a:r>
              <a:rPr lang="en-US"/>
              <a:t>Gather all NIH data and reports</a:t>
            </a:r>
          </a:p>
          <a:p>
            <a:r>
              <a:rPr lang="en-US"/>
              <a:t>Make these data easily accessible to the public</a:t>
            </a:r>
          </a:p>
          <a:p>
            <a:r>
              <a:rPr lang="en-US"/>
              <a:t>Highlight the links between NIH funding and research results and products</a:t>
            </a:r>
          </a:p>
          <a:p>
            <a:endParaRPr lang="en-US"/>
          </a:p>
          <a:p>
            <a:pPr marL="0" indent="0">
              <a:buNone/>
            </a:pPr>
            <a:r>
              <a:rPr lang="en-US"/>
              <a:t>Access at </a:t>
            </a:r>
            <a:r>
              <a:rPr lang="en-US">
                <a:hlinkClick r:id="rId3" tooltip="RePORT"/>
              </a:rPr>
              <a:t>https://RePORT.nih.gov</a:t>
            </a:r>
            <a:endParaRPr lang="en-US"/>
          </a:p>
          <a:p>
            <a:pPr marL="0" indent="0">
              <a:buNone/>
            </a:pPr>
            <a:r>
              <a:rPr lang="en-US"/>
              <a:t>Support at </a:t>
            </a:r>
            <a:r>
              <a:rPr lang="en-US">
                <a:hlinkClick r:id="rId4" tooltip="RePORT Support"/>
              </a:rPr>
              <a:t>RePORT@mail.nih.gov</a:t>
            </a:r>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4</a:t>
            </a:fld>
            <a:endParaRPr lang="en-US"/>
          </a:p>
        </p:txBody>
      </p:sp>
    </p:spTree>
    <p:extLst>
      <p:ext uri="{BB962C8B-B14F-4D97-AF65-F5344CB8AC3E}">
        <p14:creationId xmlns:p14="http://schemas.microsoft.com/office/powerpoint/2010/main" val="103099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RePORT and RePORTER</a:t>
            </a:r>
          </a:p>
        </p:txBody>
      </p:sp>
      <p:pic>
        <p:nvPicPr>
          <p:cNvPr id="10" name="Picture 9" descr="RePORT homepage showing links to different tools including RePORTER Quick Search">
            <a:extLst>
              <a:ext uri="{FF2B5EF4-FFF2-40B4-BE49-F238E27FC236}">
                <a16:creationId xmlns:a16="http://schemas.microsoft.com/office/drawing/2014/main" id="{B46E8CA8-28A4-446C-AD81-BDFF81921FBB}"/>
              </a:ext>
            </a:extLst>
          </p:cNvPr>
          <p:cNvPicPr>
            <a:picLocks noChangeAspect="1"/>
          </p:cNvPicPr>
          <p:nvPr/>
        </p:nvPicPr>
        <p:blipFill>
          <a:blip r:embed="rId3"/>
          <a:srcRect/>
          <a:stretch/>
        </p:blipFill>
        <p:spPr>
          <a:xfrm>
            <a:off x="899160" y="1149113"/>
            <a:ext cx="10668000" cy="4879684"/>
          </a:xfrm>
          <a:prstGeom prst="rect">
            <a:avLst/>
          </a:prstGeom>
        </p:spPr>
      </p:pic>
      <p:sp>
        <p:nvSpPr>
          <p:cNvPr id="4" name="Slide Number Placeholder 2">
            <a:extLst>
              <a:ext uri="{FF2B5EF4-FFF2-40B4-BE49-F238E27FC236}">
                <a16:creationId xmlns:a16="http://schemas.microsoft.com/office/drawing/2014/main" id="{3B4B8701-2DD7-48ED-AF83-A828A15C5273}"/>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5</a:t>
            </a:fld>
            <a:endParaRPr lang="en-US" dirty="0"/>
          </a:p>
        </p:txBody>
      </p:sp>
    </p:spTree>
    <p:extLst>
      <p:ext uri="{BB962C8B-B14F-4D97-AF65-F5344CB8AC3E}">
        <p14:creationId xmlns:p14="http://schemas.microsoft.com/office/powerpoint/2010/main" val="68619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a:t>Using RePORTER to Help With Your Application</a:t>
            </a:r>
          </a:p>
        </p:txBody>
      </p:sp>
      <p:sp>
        <p:nvSpPr>
          <p:cNvPr id="4" name="Content Placeholder 3"/>
          <p:cNvSpPr>
            <a:spLocks noGrp="1"/>
          </p:cNvSpPr>
          <p:nvPr>
            <p:ph idx="1"/>
          </p:nvPr>
        </p:nvSpPr>
        <p:spPr/>
        <p:txBody>
          <a:bodyPr/>
          <a:lstStyle/>
          <a:p>
            <a:r>
              <a:rPr lang="en-US"/>
              <a:t>Find funded research projects in areas similar to yours</a:t>
            </a:r>
          </a:p>
          <a:p>
            <a:pPr lvl="1"/>
            <a:r>
              <a:rPr lang="en-US"/>
              <a:t>See what’s been funded already</a:t>
            </a:r>
          </a:p>
          <a:p>
            <a:pPr lvl="1"/>
            <a:r>
              <a:rPr lang="en-US"/>
              <a:t>Get additional background information on prior research</a:t>
            </a:r>
          </a:p>
          <a:p>
            <a:r>
              <a:rPr lang="en-US"/>
              <a:t>Identify collaborators</a:t>
            </a:r>
          </a:p>
          <a:p>
            <a:r>
              <a:rPr lang="en-US"/>
              <a:t>Find projects that were awarded earlier under similar Funding Opportunity Announcements (FOAs)</a:t>
            </a:r>
          </a:p>
          <a:p>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6</a:t>
            </a:fld>
            <a:endParaRPr lang="en-US"/>
          </a:p>
        </p:txBody>
      </p:sp>
    </p:spTree>
    <p:extLst>
      <p:ext uri="{BB962C8B-B14F-4D97-AF65-F5344CB8AC3E}">
        <p14:creationId xmlns:p14="http://schemas.microsoft.com/office/powerpoint/2010/main" val="50476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a:t>Information in RePORTER</a:t>
            </a:r>
          </a:p>
        </p:txBody>
      </p:sp>
      <p:sp>
        <p:nvSpPr>
          <p:cNvPr id="4" name="Content Placeholder 3"/>
          <p:cNvSpPr>
            <a:spLocks noGrp="1"/>
          </p:cNvSpPr>
          <p:nvPr>
            <p:ph idx="1"/>
          </p:nvPr>
        </p:nvSpPr>
        <p:spPr/>
        <p:txBody>
          <a:bodyPr>
            <a:normAutofit lnSpcReduction="10000"/>
          </a:bodyPr>
          <a:lstStyle/>
          <a:p>
            <a:r>
              <a:rPr lang="en-US"/>
              <a:t>RePORT</a:t>
            </a:r>
            <a:r>
              <a:rPr lang="en-US" u="sng"/>
              <a:t>ER</a:t>
            </a:r>
            <a:r>
              <a:rPr lang="en-US"/>
              <a:t> = Expenditures and Results</a:t>
            </a:r>
          </a:p>
          <a:p>
            <a:pPr lvl="1"/>
            <a:r>
              <a:rPr lang="en-US"/>
              <a:t>Updated weekly with newly funded grants</a:t>
            </a:r>
          </a:p>
          <a:p>
            <a:pPr marL="0" indent="0">
              <a:buNone/>
            </a:pPr>
            <a:endParaRPr lang="en-US"/>
          </a:p>
          <a:p>
            <a:r>
              <a:rPr lang="en-US"/>
              <a:t>Information is included from</a:t>
            </a:r>
          </a:p>
          <a:p>
            <a:pPr lvl="1"/>
            <a:r>
              <a:rPr lang="en-US"/>
              <a:t>NIH, extramural and intramural since FY 1985</a:t>
            </a:r>
          </a:p>
          <a:p>
            <a:pPr lvl="2"/>
            <a:r>
              <a:rPr lang="en-US"/>
              <a:t>Patents, publications, and other research outcomes</a:t>
            </a:r>
          </a:p>
          <a:p>
            <a:r>
              <a:rPr lang="en-US"/>
              <a:t>Projects supported by other components of HHS</a:t>
            </a:r>
          </a:p>
          <a:p>
            <a:pPr lvl="1"/>
            <a:r>
              <a:rPr lang="en-US"/>
              <a:t>ACF, AHRQ, CDC, FDA</a:t>
            </a:r>
          </a:p>
          <a:p>
            <a:r>
              <a:rPr lang="en-US"/>
              <a:t>Projects supported by the VA</a:t>
            </a:r>
          </a:p>
          <a:p>
            <a:endParaRPr lang="en-US"/>
          </a:p>
          <a:p>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7</a:t>
            </a:fld>
            <a:endParaRPr lang="en-US"/>
          </a:p>
        </p:txBody>
      </p:sp>
    </p:spTree>
    <p:extLst>
      <p:ext uri="{BB962C8B-B14F-4D97-AF65-F5344CB8AC3E}">
        <p14:creationId xmlns:p14="http://schemas.microsoft.com/office/powerpoint/2010/main" val="206690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cap="none" dirty="0"/>
              <a:t>Multiple Ways to Search RePORTER</a:t>
            </a:r>
          </a:p>
        </p:txBody>
      </p:sp>
      <p:pic>
        <p:nvPicPr>
          <p:cNvPr id="28" name="RePORTER Quick Search" descr="RePORTER Quick Search query field. It states that the query field will search text, researcher names, project numbers, fiscal year, and federal agency.">
            <a:extLst>
              <a:ext uri="{FF2B5EF4-FFF2-40B4-BE49-F238E27FC236}">
                <a16:creationId xmlns:a16="http://schemas.microsoft.com/office/drawing/2014/main" id="{6901814F-C8E3-4EA3-AD14-DA29023D5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21" y="1149692"/>
            <a:ext cx="4248725" cy="1668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625F038-29F2-4F03-949D-6CFE5A7AAFA3}"/>
              </a:ext>
            </a:extLst>
          </p:cNvPr>
          <p:cNvSpPr>
            <a:spLocks noGrp="1"/>
          </p:cNvSpPr>
          <p:nvPr>
            <p:ph sz="half" idx="2"/>
          </p:nvPr>
        </p:nvSpPr>
        <p:spPr>
          <a:xfrm>
            <a:off x="306284" y="2967790"/>
            <a:ext cx="5260327" cy="3449052"/>
          </a:xfrm>
        </p:spPr>
        <p:txBody>
          <a:bodyPr>
            <a:normAutofit fontScale="92500" lnSpcReduction="20000"/>
          </a:bodyPr>
          <a:lstStyle/>
          <a:p>
            <a:r>
              <a:rPr lang="en-US" dirty="0"/>
              <a:t>Quick Search automatically queries across multiple fields, returning relevant results for common queries</a:t>
            </a:r>
          </a:p>
          <a:p>
            <a:r>
              <a:rPr lang="en-US" dirty="0"/>
              <a:t>Interactive charts let you jump into projects based on location or Institute/Center</a:t>
            </a:r>
          </a:p>
          <a:p>
            <a:r>
              <a:rPr lang="en-US" dirty="0"/>
              <a:t>Advanced Projects Search allows you to use precisely defined data fields</a:t>
            </a:r>
          </a:p>
        </p:txBody>
      </p:sp>
      <p:pic>
        <p:nvPicPr>
          <p:cNvPr id="6" name="Search form" descr="RePORTER Advanced Projects Search showing individual search fields for precise searching"/>
          <p:cNvPicPr>
            <a:picLocks noGrp="1" noChangeAspect="1"/>
          </p:cNvPicPr>
          <p:nvPr>
            <p:ph sz="half" idx="1"/>
          </p:nvPr>
        </p:nvPicPr>
        <p:blipFill>
          <a:blip r:embed="rId3"/>
          <a:stretch/>
        </p:blipFill>
        <p:spPr>
          <a:xfrm>
            <a:off x="5707323" y="1154689"/>
            <a:ext cx="6304281" cy="4803776"/>
          </a:xfrm>
          <a:effectLst/>
        </p:spPr>
      </p:pic>
      <p:sp>
        <p:nvSpPr>
          <p:cNvPr id="3" name="Slide Number Placeholder 2"/>
          <p:cNvSpPr>
            <a:spLocks noGrp="1"/>
          </p:cNvSpPr>
          <p:nvPr>
            <p:ph type="sldNum" sz="quarter" idx="10"/>
          </p:nvPr>
        </p:nvSpPr>
        <p:spPr/>
        <p:txBody>
          <a:bodyPr/>
          <a:lstStyle/>
          <a:p>
            <a:fld id="{4E145064-9D3C-45D4-9025-07C0526170CE}" type="slidenum">
              <a:rPr lang="en-US" smtClean="0"/>
              <a:pPr/>
              <a:t>8</a:t>
            </a:fld>
            <a:endParaRPr lang="en-US"/>
          </a:p>
        </p:txBody>
      </p:sp>
    </p:spTree>
    <p:extLst>
      <p:ext uri="{BB962C8B-B14F-4D97-AF65-F5344CB8AC3E}">
        <p14:creationId xmlns:p14="http://schemas.microsoft.com/office/powerpoint/2010/main" val="149314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93BF-38E9-4DBE-B034-B17127B690E3}"/>
              </a:ext>
            </a:extLst>
          </p:cNvPr>
          <p:cNvSpPr>
            <a:spLocks noGrp="1"/>
          </p:cNvSpPr>
          <p:nvPr>
            <p:ph type="title"/>
          </p:nvPr>
        </p:nvSpPr>
        <p:spPr/>
        <p:txBody>
          <a:bodyPr/>
          <a:lstStyle/>
          <a:p>
            <a:r>
              <a:rPr lang="en-US"/>
              <a:t>RePORTER Search Results – Projects, Publications, and More</a:t>
            </a:r>
          </a:p>
        </p:txBody>
      </p:sp>
      <p:sp>
        <p:nvSpPr>
          <p:cNvPr id="3" name="Content Placeholder 2">
            <a:extLst>
              <a:ext uri="{FF2B5EF4-FFF2-40B4-BE49-F238E27FC236}">
                <a16:creationId xmlns:a16="http://schemas.microsoft.com/office/drawing/2014/main" id="{B3F9ABF7-7DBC-48C9-B127-D570C7CA153C}"/>
              </a:ext>
            </a:extLst>
          </p:cNvPr>
          <p:cNvSpPr>
            <a:spLocks noGrp="1"/>
          </p:cNvSpPr>
          <p:nvPr>
            <p:ph sz="half" idx="1"/>
          </p:nvPr>
        </p:nvSpPr>
        <p:spPr>
          <a:xfrm>
            <a:off x="228600" y="1142999"/>
            <a:ext cx="3200400" cy="5105401"/>
          </a:xfrm>
        </p:spPr>
        <p:txBody>
          <a:bodyPr>
            <a:normAutofit/>
          </a:bodyPr>
          <a:lstStyle/>
          <a:p>
            <a:r>
              <a:rPr lang="en-US"/>
              <a:t>Easily refine results without having to re-run a search</a:t>
            </a:r>
          </a:p>
          <a:p>
            <a:r>
              <a:rPr lang="en-US"/>
              <a:t>Explore projects, publications, and more</a:t>
            </a:r>
          </a:p>
          <a:p>
            <a:r>
              <a:rPr lang="en-US"/>
              <a:t>“Share” button creates a persistent URL for latest results</a:t>
            </a:r>
          </a:p>
        </p:txBody>
      </p:sp>
      <p:pic>
        <p:nvPicPr>
          <p:cNvPr id="7" name="Content Placeholder 6" descr="Search Results showing Projects (Quick Search for &quot;julius california&quot;)">
            <a:extLst>
              <a:ext uri="{FF2B5EF4-FFF2-40B4-BE49-F238E27FC236}">
                <a16:creationId xmlns:a16="http://schemas.microsoft.com/office/drawing/2014/main" id="{85C90EC3-6233-4FC8-A359-9D0E2F01F702}"/>
              </a:ext>
            </a:extLst>
          </p:cNvPr>
          <p:cNvPicPr>
            <a:picLocks noGrp="1" noChangeAspect="1"/>
          </p:cNvPicPr>
          <p:nvPr>
            <p:ph sz="half" idx="2"/>
          </p:nvPr>
        </p:nvPicPr>
        <p:blipFill>
          <a:blip r:embed="rId2"/>
          <a:srcRect/>
          <a:stretch/>
        </p:blipFill>
        <p:spPr>
          <a:xfrm>
            <a:off x="3714049" y="1139252"/>
            <a:ext cx="7964302" cy="4210962"/>
          </a:xfrm>
          <a:effectLst>
            <a:outerShdw blurRad="292100" dist="139700" dir="2700000" algn="ctr" rotWithShape="0">
              <a:srgbClr val="000000">
                <a:alpha val="65000"/>
              </a:srgbClr>
            </a:outerShdw>
          </a:effectLst>
        </p:spPr>
      </p:pic>
      <p:sp>
        <p:nvSpPr>
          <p:cNvPr id="5" name="Slide Number Placeholder 4">
            <a:extLst>
              <a:ext uri="{FF2B5EF4-FFF2-40B4-BE49-F238E27FC236}">
                <a16:creationId xmlns:a16="http://schemas.microsoft.com/office/drawing/2014/main" id="{D7B348AA-2ACA-4E91-B8C8-6002FB6EC9CF}"/>
              </a:ext>
            </a:extLst>
          </p:cNvPr>
          <p:cNvSpPr>
            <a:spLocks noGrp="1"/>
          </p:cNvSpPr>
          <p:nvPr>
            <p:ph type="sldNum" sz="quarter" idx="10"/>
          </p:nvPr>
        </p:nvSpPr>
        <p:spPr/>
        <p:txBody>
          <a:bodyPr/>
          <a:lstStyle/>
          <a:p>
            <a:fld id="{FEE19172-03F7-3348-B569-171F00250647}" type="slidenum">
              <a:rPr lang="en-US" smtClean="0"/>
              <a:pPr/>
              <a:t>9</a:t>
            </a:fld>
            <a:endParaRPr lang="en-US"/>
          </a:p>
        </p:txBody>
      </p:sp>
    </p:spTree>
    <p:extLst>
      <p:ext uri="{BB962C8B-B14F-4D97-AF65-F5344CB8AC3E}">
        <p14:creationId xmlns:p14="http://schemas.microsoft.com/office/powerpoint/2010/main" val="4159395770"/>
      </p:ext>
    </p:extLst>
  </p:cSld>
  <p:clrMapOvr>
    <a:masterClrMapping/>
  </p:clrMapOvr>
</p:sld>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7783CD-7339-40A4-869A-FA352135A0CE}"/>
</file>

<file path=customXml/itemProps2.xml><?xml version="1.0" encoding="utf-8"?>
<ds:datastoreItem xmlns:ds="http://schemas.openxmlformats.org/officeDocument/2006/customXml" ds:itemID="{003B1091-3D76-4FFB-9726-B99CBAD52584}">
  <ds:schemaRefs>
    <ds:schemaRef ds:uri="http://schemas.microsoft.com/sharepoint/v3/contenttype/forms"/>
  </ds:schemaRefs>
</ds:datastoreItem>
</file>

<file path=customXml/itemProps3.xml><?xml version="1.0" encoding="utf-8"?>
<ds:datastoreItem xmlns:ds="http://schemas.openxmlformats.org/officeDocument/2006/customXml" ds:itemID="{2EEC9694-A4D8-4442-8D4A-036347845C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b837e8-634e-46fe-a915-3621e98f705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65</TotalTime>
  <Words>1392</Words>
  <Application>Microsoft Office PowerPoint</Application>
  <PresentationFormat>Widescreen</PresentationFormat>
  <Paragraphs>191</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Comparison of FY13 and FY14 Projected AF Costs 6-7-13 </vt:lpstr>
      <vt:lpstr>Using RePORT to Understand Who and What NIH Funds</vt:lpstr>
      <vt:lpstr>Learning Objectives</vt:lpstr>
      <vt:lpstr>Tools to Help Answer Questions Throughout the Grants Process</vt:lpstr>
      <vt:lpstr>RePORT: One-Stop Shop for Data on NIH Programs</vt:lpstr>
      <vt:lpstr>RePORT and RePORTER</vt:lpstr>
      <vt:lpstr>Using RePORTER to Help With Your Application</vt:lpstr>
      <vt:lpstr>Information in RePORTER</vt:lpstr>
      <vt:lpstr>Multiple Ways to Search RePORTER</vt:lpstr>
      <vt:lpstr>RePORTER Search Results – Projects, Publications, and More</vt:lpstr>
      <vt:lpstr>RePORTER Demonstration:  Find Projects Awarded Earlier Under Similar FOAs</vt:lpstr>
      <vt:lpstr>MyRePORTER Saved Searches</vt:lpstr>
      <vt:lpstr>MyRePORTER Automated Email Alerts</vt:lpstr>
      <vt:lpstr>Matchmaker: What Projects Like Mine Have Already Been Funded?</vt:lpstr>
      <vt:lpstr>Matchmaker: Who Can I Contact to Discuss My Ideas?</vt:lpstr>
      <vt:lpstr>NIH Awards by Location: Explore Funding to Your Organization</vt:lpstr>
      <vt:lpstr>Explore Funding at Your Organization or State</vt:lpstr>
      <vt:lpstr>Institutional Funding – By School</vt:lpstr>
      <vt:lpstr>Institutional Funding – By Department</vt:lpstr>
      <vt:lpstr>NIH Data Book: Which Programs Should I Apply for?  What Are My Chances of Getting Funded?</vt:lpstr>
      <vt:lpstr>NIH Data Book Examples</vt:lpstr>
      <vt:lpstr>Easily Find the Data You’re Looking For</vt:lpstr>
      <vt:lpstr>How Much Does NIH Spend On …?</vt:lpstr>
      <vt:lpstr>View Trends in Categorical Spending</vt:lpstr>
      <vt:lpstr>Summary</vt:lpstr>
      <vt:lpstr>Other Resources for Understanding the Grants Process</vt:lpstr>
      <vt:lpstr>Thank You</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presentation for 2020 HDRI</dc:title>
  <dc:subject/>
  <dc:creator>NIH Office of Extramural Research</dc:creator>
  <cp:keywords/>
  <cp:lastModifiedBy>Cummins, Sheri (NIH/OD) [E]</cp:lastModifiedBy>
  <cp:revision>8</cp:revision>
  <cp:lastPrinted>2015-06-22T16:07:37Z</cp:lastPrinted>
  <dcterms:created xsi:type="dcterms:W3CDTF">2013-06-10T11:08:15Z</dcterms:created>
  <dcterms:modified xsi:type="dcterms:W3CDTF">2021-10-25T19:53:36Z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0x0101005E002DE325B4434C8407F2BB379023F4</vt:lpwstr>
  </property>
</Properties>
</file>