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61" r:id="rId5"/>
    <p:sldId id="262" r:id="rId6"/>
    <p:sldId id="313" r:id="rId7"/>
    <p:sldId id="314" r:id="rId8"/>
    <p:sldId id="275" r:id="rId9"/>
    <p:sldId id="316" r:id="rId10"/>
    <p:sldId id="318" r:id="rId11"/>
    <p:sldId id="320" r:id="rId12"/>
    <p:sldId id="321" r:id="rId13"/>
    <p:sldId id="322" r:id="rId14"/>
    <p:sldId id="325" r:id="rId15"/>
    <p:sldId id="329" r:id="rId16"/>
    <p:sldId id="371" r:id="rId17"/>
    <p:sldId id="334" r:id="rId18"/>
    <p:sldId id="379" r:id="rId19"/>
    <p:sldId id="340" r:id="rId20"/>
    <p:sldId id="342" r:id="rId21"/>
    <p:sldId id="345" r:id="rId22"/>
    <p:sldId id="346" r:id="rId23"/>
    <p:sldId id="350" r:id="rId24"/>
    <p:sldId id="351" r:id="rId25"/>
    <p:sldId id="354" r:id="rId26"/>
    <p:sldId id="400" r:id="rId27"/>
    <p:sldId id="398" r:id="rId28"/>
    <p:sldId id="399" r:id="rId29"/>
    <p:sldId id="386" r:id="rId30"/>
    <p:sldId id="382" r:id="rId31"/>
    <p:sldId id="383" r:id="rId32"/>
    <p:sldId id="364" r:id="rId33"/>
    <p:sldId id="3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9ED"/>
    <a:srgbClr val="CC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CFEC0-34EA-46C4-B2D0-94EACC8B1772}" v="24" dt="2021-10-29T00:10:31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s, Sheri (NIH/OD) [E]" userId="27ef1276-516b-499b-b919-42898e02f206" providerId="ADAL" clId="{FD8CFEC0-34EA-46C4-B2D0-94EACC8B1772}"/>
    <pc:docChg chg="custSel modSld">
      <pc:chgData name="Cummins, Sheri (NIH/OD) [E]" userId="27ef1276-516b-499b-b919-42898e02f206" providerId="ADAL" clId="{FD8CFEC0-34EA-46C4-B2D0-94EACC8B1772}" dt="2021-10-29T00:10:31.250" v="17" actId="368"/>
      <pc:docMkLst>
        <pc:docMk/>
      </pc:docMkLst>
      <pc:sldChg chg="modNotes">
        <pc:chgData name="Cummins, Sheri (NIH/OD) [E]" userId="27ef1276-516b-499b-b919-42898e02f206" providerId="ADAL" clId="{FD8CFEC0-34EA-46C4-B2D0-94EACC8B1772}" dt="2021-10-29T00:10:31.198" v="1" actId="368"/>
        <pc:sldMkLst>
          <pc:docMk/>
          <pc:sldMk cId="3128636343" sldId="314"/>
        </pc:sldMkLst>
      </pc:sldChg>
      <pc:sldChg chg="modNotes">
        <pc:chgData name="Cummins, Sheri (NIH/OD) [E]" userId="27ef1276-516b-499b-b919-42898e02f206" providerId="ADAL" clId="{FD8CFEC0-34EA-46C4-B2D0-94EACC8B1772}" dt="2021-10-29T00:10:31.206" v="3" actId="368"/>
        <pc:sldMkLst>
          <pc:docMk/>
          <pc:sldMk cId="3524326521" sldId="316"/>
        </pc:sldMkLst>
      </pc:sldChg>
      <pc:sldChg chg="modNotes">
        <pc:chgData name="Cummins, Sheri (NIH/OD) [E]" userId="27ef1276-516b-499b-b919-42898e02f206" providerId="ADAL" clId="{FD8CFEC0-34EA-46C4-B2D0-94EACC8B1772}" dt="2021-10-29T00:10:31.213" v="5" actId="368"/>
        <pc:sldMkLst>
          <pc:docMk/>
          <pc:sldMk cId="667565325" sldId="321"/>
        </pc:sldMkLst>
      </pc:sldChg>
      <pc:sldChg chg="modNotes">
        <pc:chgData name="Cummins, Sheri (NIH/OD) [E]" userId="27ef1276-516b-499b-b919-42898e02f206" providerId="ADAL" clId="{FD8CFEC0-34EA-46C4-B2D0-94EACC8B1772}" dt="2021-10-29T00:10:31.217" v="7" actId="368"/>
        <pc:sldMkLst>
          <pc:docMk/>
          <pc:sldMk cId="4041888740" sldId="322"/>
        </pc:sldMkLst>
      </pc:sldChg>
      <pc:sldChg chg="modNotes">
        <pc:chgData name="Cummins, Sheri (NIH/OD) [E]" userId="27ef1276-516b-499b-b919-42898e02f206" providerId="ADAL" clId="{FD8CFEC0-34EA-46C4-B2D0-94EACC8B1772}" dt="2021-10-29T00:10:31.228" v="9" actId="368"/>
        <pc:sldMkLst>
          <pc:docMk/>
          <pc:sldMk cId="2281606170" sldId="340"/>
        </pc:sldMkLst>
      </pc:sldChg>
      <pc:sldChg chg="modNotes">
        <pc:chgData name="Cummins, Sheri (NIH/OD) [E]" userId="27ef1276-516b-499b-b919-42898e02f206" providerId="ADAL" clId="{FD8CFEC0-34EA-46C4-B2D0-94EACC8B1772}" dt="2021-10-29T00:10:31.234" v="11" actId="368"/>
        <pc:sldMkLst>
          <pc:docMk/>
          <pc:sldMk cId="3331510837" sldId="345"/>
        </pc:sldMkLst>
      </pc:sldChg>
      <pc:sldChg chg="modNotes">
        <pc:chgData name="Cummins, Sheri (NIH/OD) [E]" userId="27ef1276-516b-499b-b919-42898e02f206" providerId="ADAL" clId="{FD8CFEC0-34EA-46C4-B2D0-94EACC8B1772}" dt="2021-10-29T00:10:31.240" v="13" actId="368"/>
        <pc:sldMkLst>
          <pc:docMk/>
          <pc:sldMk cId="3602856453" sldId="350"/>
        </pc:sldMkLst>
      </pc:sldChg>
      <pc:sldChg chg="modNotes">
        <pc:chgData name="Cummins, Sheri (NIH/OD) [E]" userId="27ef1276-516b-499b-b919-42898e02f206" providerId="ADAL" clId="{FD8CFEC0-34EA-46C4-B2D0-94EACC8B1772}" dt="2021-10-29T00:10:31.243" v="15" actId="368"/>
        <pc:sldMkLst>
          <pc:docMk/>
          <pc:sldMk cId="3077069371" sldId="351"/>
        </pc:sldMkLst>
      </pc:sldChg>
      <pc:sldChg chg="modNotes">
        <pc:chgData name="Cummins, Sheri (NIH/OD) [E]" userId="27ef1276-516b-499b-b919-42898e02f206" providerId="ADAL" clId="{FD8CFEC0-34EA-46C4-B2D0-94EACC8B1772}" dt="2021-10-29T00:10:31.250" v="17" actId="368"/>
        <pc:sldMkLst>
          <pc:docMk/>
          <pc:sldMk cId="471059140" sldId="4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5F6F-E6AA-4652-A591-6C9A428952E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6954-6E00-4690-B214-29C0BC839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4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96954-6E00-4690-B214-29C0BC8394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7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855AA-DC8B-4D62-AB3B-EE394D90694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4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4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1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33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64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4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7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73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4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96954-6E00-4690-B214-29C0BC839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0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8F6B-1DE2-45B7-A626-4624FB7C783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5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4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8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05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88A7-C295-4927-9178-10671C583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9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916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96954-6E00-4690-B214-29C0BC839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916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96954-6E00-4690-B214-29C0BC8394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15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916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96954-6E00-4690-B214-29C0BC839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6928-2BC0-4257-AD1A-A0768D49305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9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219200"/>
            <a:ext cx="27686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81026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1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9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4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0601"/>
            <a:ext cx="4011084" cy="101959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0600"/>
            <a:ext cx="6815667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10191"/>
            <a:ext cx="4011084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6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0"/>
            <a:ext cx="73152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9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1"/>
            <a:ext cx="1016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enter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553201"/>
            <a:ext cx="18288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626EB7-FB23-9946-AC03-BE678F8DC9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6429315"/>
            <a:ext cx="414609" cy="3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1097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OER_Master_Logo_2blue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400800"/>
            <a:ext cx="254832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grants.nih.gov/grants/guide/notice-files/NOT-OD-20-09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gms.nih.gov/training/pages/clearinghouse-for-training-modules-to-enhance-data-reproducibility.aspx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grants.nih.gov/policy/reproducibility/index.htm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RIGOR AND REPRODUCIBILITY: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BACK TO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/>
              <a:t>Patricia Valdez, Ph.D.</a:t>
            </a:r>
          </a:p>
          <a:p>
            <a:r>
              <a:rPr lang="en-US" sz="2800"/>
              <a:t>NIH Extramural Research Integrity Officer</a:t>
            </a:r>
          </a:p>
          <a:p>
            <a:r>
              <a:rPr lang="en-US" sz="2800"/>
              <a:t>National Institutes of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2AFAF-5A4B-5C47-B403-1AB532082E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5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dline - Fixing problems with cell line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92245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70287" y="6537326"/>
            <a:ext cx="414339" cy="320674"/>
          </a:xfrm>
        </p:spPr>
        <p:txBody>
          <a:bodyPr/>
          <a:lstStyle/>
          <a:p>
            <a:pPr>
              <a:defRPr/>
            </a:pPr>
            <a:fld id="{161627A0-52BE-49C3-90CB-787EE860760A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1035855"/>
            <a:ext cx="297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00359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Since the 1960s, more than 400 widely used cell lines worldwide have been shown to have been misidentified</a:t>
            </a:r>
          </a:p>
          <a:p>
            <a:endParaRPr lang="en-US" sz="2000" i="1">
              <a:solidFill>
                <a:srgbClr val="00359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i="1">
                <a:solidFill>
                  <a:srgbClr val="00359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2011 study of 122 different head and neck cancer cell lines revealed that 37 (30%) were misidentified</a:t>
            </a:r>
          </a:p>
          <a:p>
            <a:endParaRPr lang="en-US" sz="2000" i="1">
              <a:solidFill>
                <a:srgbClr val="00359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i="1">
                <a:solidFill>
                  <a:srgbClr val="00359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Studies using just two misidentified cell lines were included in 3 grants funded by the NIH, two clinical trials, 11 patents, and &gt;100 papers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1F98B-31F6-4806-A893-EC631958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563563"/>
            <a:ext cx="10160000" cy="563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Fixing problems with cell 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88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15118" r="-623"/>
          <a:stretch/>
        </p:blipFill>
        <p:spPr>
          <a:xfrm>
            <a:off x="1219200" y="914400"/>
            <a:ext cx="9677400" cy="540091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4252" y="1512804"/>
            <a:ext cx="8570793" cy="4373563"/>
          </a:xfrm>
        </p:spPr>
        <p:txBody>
          <a:bodyPr>
            <a:noAutofit/>
          </a:bodyPr>
          <a:lstStyle/>
          <a:p>
            <a:pPr marL="182880" indent="-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u="sng">
                <a:solidFill>
                  <a:prstClr val="black"/>
                </a:solidFill>
                <a:latin typeface="Helvetica"/>
              </a:rPr>
              <a:t>C</a:t>
            </a:r>
            <a:r>
              <a:rPr lang="en-US" sz="2800" i="1" u="sng">
                <a:solidFill>
                  <a:prstClr val="black"/>
                </a:solidFill>
                <a:latin typeface="Helvetica"/>
              </a:rPr>
              <a:t>larify</a:t>
            </a:r>
            <a:r>
              <a:rPr lang="en-US" sz="2800">
                <a:solidFill>
                  <a:prstClr val="black"/>
                </a:solidFill>
                <a:latin typeface="Helvetica"/>
              </a:rPr>
              <a:t> NIH’s long-standing expectations regarding rigor and transparency in applications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Helvetica"/>
              </a:rPr>
              <a:t>Raise awareness and begin culture shifts in the scientific community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Helvetica"/>
              </a:rPr>
              <a:t>Improve the way that applicants describe their work; provide sufficient information for reviewers</a:t>
            </a:r>
          </a:p>
          <a:p>
            <a:pPr marL="182880" indent="-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Helvetica"/>
              </a:rPr>
              <a:t>As always, ensure that NIH is investing in the best science and minimizing unnecessary burden</a:t>
            </a:r>
          </a:p>
          <a:p>
            <a:pPr>
              <a:spcBef>
                <a:spcPts val="1800"/>
              </a:spcBef>
            </a:pPr>
            <a:endParaRPr lang="en-US" sz="300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782240" y="6492875"/>
            <a:ext cx="409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98437"/>
            <a:ext cx="10160000" cy="563563"/>
          </a:xfrm>
        </p:spPr>
        <p:txBody>
          <a:bodyPr/>
          <a:lstStyle/>
          <a:p>
            <a:pPr algn="ctr"/>
            <a:r>
              <a:rPr lang="en-US" sz="2800"/>
              <a:t>Our Guiding Principles for </a:t>
            </a:r>
            <a:br>
              <a:rPr lang="en-US" sz="2800"/>
            </a:br>
            <a:r>
              <a:rPr lang="en-US" sz="2800"/>
              <a:t>Rigor &amp; Transparency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51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437" y="1143000"/>
            <a:ext cx="3657600" cy="4648200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/>
              <a:t>Rigor of the prior research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/>
              <a:t>Scientific rigor of the proposed research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/>
              <a:t>Relevant biological variables, such as sex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/>
              <a:t>Authentication of key biological and/or chemical resources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US" sz="2400">
              <a:solidFill>
                <a:srgbClr val="003399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>
                <a:solidFill>
                  <a:srgbClr val="003399"/>
                </a:solidFill>
              </a:rPr>
              <a:t>Starting with applications due on January 25,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18955" y="6574197"/>
            <a:ext cx="473045" cy="320674"/>
          </a:xfrm>
        </p:spPr>
        <p:txBody>
          <a:bodyPr/>
          <a:lstStyle/>
          <a:p>
            <a:pPr algn="l">
              <a:defRPr/>
            </a:pPr>
            <a:fld id="{161627A0-52BE-49C3-90CB-787EE860760A}" type="slidenum">
              <a:rPr lang="en-US">
                <a:solidFill>
                  <a:schemeClr val="tx2"/>
                </a:solidFill>
              </a:rPr>
              <a:pPr algn="l">
                <a:defRPr/>
              </a:pPr>
              <a:t>12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16" y="933345"/>
            <a:ext cx="3124200" cy="3356718"/>
          </a:xfrm>
          <a:prstGeom prst="rect">
            <a:avLst/>
          </a:prstGeom>
        </p:spPr>
      </p:pic>
      <p:pic>
        <p:nvPicPr>
          <p:cNvPr id="6" name="Picture 5" descr="Full article at: http://www.nature.com/news/policy-nih-to-balance-sex-in-cell-and-animal-studies-1.15195" title="Screenshot of Nature article: &quot;NIH to balance sex in cell and animal studies&quot;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66745"/>
            <a:ext cx="2836516" cy="3429000"/>
          </a:xfrm>
          <a:prstGeom prst="rect">
            <a:avLst/>
          </a:prstGeom>
        </p:spPr>
      </p:pic>
      <p:pic>
        <p:nvPicPr>
          <p:cNvPr id="7" name="Picture 6" descr="Headline - Fixing problems with cell line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95" y="3720525"/>
            <a:ext cx="2455894" cy="284384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0600" y="350837"/>
            <a:ext cx="10160000" cy="563563"/>
          </a:xfrm>
        </p:spPr>
        <p:txBody>
          <a:bodyPr/>
          <a:lstStyle/>
          <a:p>
            <a:pPr algn="ctr"/>
            <a:r>
              <a:rPr lang="en-US" sz="3200"/>
              <a:t>Four Areas of Clarification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75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0837"/>
            <a:ext cx="10160000" cy="563563"/>
          </a:xfrm>
        </p:spPr>
        <p:txBody>
          <a:bodyPr/>
          <a:lstStyle/>
          <a:p>
            <a:pPr algn="ctr"/>
            <a:r>
              <a:rPr lang="en-US" sz="2800"/>
              <a:t>RPG Application and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00278"/>
              </p:ext>
            </p:extLst>
          </p:nvPr>
        </p:nvGraphicFramePr>
        <p:xfrm>
          <a:off x="1905000" y="971204"/>
          <a:ext cx="8839200" cy="5505796"/>
        </p:xfrm>
        <a:graphic>
          <a:graphicData uri="http://schemas.openxmlformats.org/drawingml/2006/table">
            <a:tbl>
              <a:tblPr firstRow="1" bandRow="1"/>
              <a:tblGrid>
                <a:gridCol w="245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9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Element</a:t>
                      </a:r>
                      <a:r>
                        <a:rPr lang="en-US" sz="1800" baseline="0"/>
                        <a:t> of Rigor</a:t>
                      </a:r>
                      <a:endParaRPr lang="en-US" sz="1800"/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Section of Application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Criterion Score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Additional Review Consideration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Contribute to</a:t>
                      </a:r>
                      <a:r>
                        <a:rPr lang="en-US" sz="1800" baseline="0"/>
                        <a:t> </a:t>
                      </a:r>
                      <a:r>
                        <a:rPr lang="en-US" sz="1800"/>
                        <a:t>Overall Impact?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0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Rigor of the Prior Research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Research Strategy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Significance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NA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Yes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55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0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Rigor of the Prior Research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Research Strategy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Approach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20558A"/>
                      </a:solidFill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0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Scientific</a:t>
                      </a:r>
                      <a:r>
                        <a:rPr lang="en-US" sz="1800" baseline="0"/>
                        <a:t> Rigor</a:t>
                      </a:r>
                      <a:endParaRPr lang="en-US" sz="1800"/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Research Strategy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Approach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NA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Yes </a:t>
                      </a:r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mpd="sng">
                      <a:solidFill>
                        <a:srgbClr val="20558A"/>
                      </a:solidFill>
                    </a:lnR>
                    <a:lnT w="12700" cmpd="sng">
                      <a:solidFill>
                        <a:srgbClr val="20558A"/>
                      </a:solidFill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Consideration</a:t>
                      </a:r>
                      <a:r>
                        <a:rPr lang="en-US" sz="1800" baseline="0"/>
                        <a:t> of Relevant Biological Variables Such as Sex</a:t>
                      </a:r>
                      <a:endParaRPr lang="en-US" sz="1800"/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Research Strategy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Approach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Yes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20558A"/>
                      </a:solidFill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29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Authentication of Key Biological and/or Chemical</a:t>
                      </a:r>
                      <a:r>
                        <a:rPr lang="en-US" sz="1800" baseline="0"/>
                        <a:t> Resources</a:t>
                      </a:r>
                      <a:endParaRPr lang="en-US" sz="1800"/>
                    </a:p>
                  </a:txBody>
                  <a:tcPr anchor="ctr">
                    <a:lnL w="12700" cmpd="sng">
                      <a:solidFill>
                        <a:srgbClr val="20558A"/>
                      </a:solidFill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Attachment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Acceptable or Unacceptable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No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20558A"/>
                      </a:solidFill>
                    </a:lnR>
                    <a:lnT w="12700" cap="flat" cmpd="sng" algn="ctr">
                      <a:solidFill>
                        <a:srgbClr val="2055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0558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04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33450"/>
            <a:ext cx="8001000" cy="51993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000"/>
              <a:t>Assess the strength &amp; weaknesses in the rigor of the prior research that serves as key support for the proposed research project.</a:t>
            </a:r>
          </a:p>
          <a:p>
            <a:pPr lvl="1">
              <a:spcBef>
                <a:spcPts val="1800"/>
              </a:spcBef>
            </a:pPr>
            <a:r>
              <a:rPr lang="en-US" sz="2600"/>
              <a:t>Prior research can include:</a:t>
            </a:r>
          </a:p>
          <a:p>
            <a:pPr lvl="2">
              <a:spcBef>
                <a:spcPts val="1200"/>
              </a:spcBef>
              <a:buClr>
                <a:srgbClr val="003399"/>
              </a:buClr>
            </a:pPr>
            <a:r>
              <a:rPr lang="en-US" sz="2200">
                <a:solidFill>
                  <a:srgbClr val="003399"/>
                </a:solidFill>
              </a:rPr>
              <a:t>observations, </a:t>
            </a:r>
          </a:p>
          <a:p>
            <a:pPr lvl="2">
              <a:spcBef>
                <a:spcPts val="1200"/>
              </a:spcBef>
              <a:buClr>
                <a:srgbClr val="003399"/>
              </a:buClr>
            </a:pPr>
            <a:r>
              <a:rPr lang="en-US" sz="2200">
                <a:solidFill>
                  <a:srgbClr val="003399"/>
                </a:solidFill>
              </a:rPr>
              <a:t>preliminary data, or </a:t>
            </a:r>
          </a:p>
          <a:p>
            <a:pPr lvl="2">
              <a:spcBef>
                <a:spcPts val="1200"/>
              </a:spcBef>
              <a:buClr>
                <a:srgbClr val="003399"/>
              </a:buClr>
            </a:pPr>
            <a:r>
              <a:rPr lang="en-US" sz="2200">
                <a:solidFill>
                  <a:srgbClr val="003399"/>
                </a:solidFill>
              </a:rPr>
              <a:t>published literature</a:t>
            </a:r>
          </a:p>
          <a:p>
            <a:pPr>
              <a:spcBef>
                <a:spcPts val="1200"/>
              </a:spcBef>
            </a:pPr>
            <a:r>
              <a:rPr lang="en-US" sz="3000"/>
              <a:t>Describe plans to address weaknesses in the rigor of the prior research that serves as the key support for the proposed project.</a:t>
            </a:r>
            <a:r>
              <a:rPr lang="en-US" sz="3000">
                <a:solidFill>
                  <a:srgbClr val="003399"/>
                </a:solidFill>
              </a:rPr>
              <a:t> </a:t>
            </a: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74384" y="6491287"/>
            <a:ext cx="417616" cy="366713"/>
          </a:xfrm>
          <a:prstGeom prst="rect">
            <a:avLst/>
          </a:prstGeom>
        </p:spPr>
        <p:txBody>
          <a:bodyPr/>
          <a:lstStyle/>
          <a:p>
            <a:pPr algn="l"/>
            <a:fld id="{161627A0-52BE-49C3-90CB-787EE860760A}" type="slidenum">
              <a:rPr lang="en-US"/>
              <a:pPr algn="l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50837"/>
            <a:ext cx="10160000" cy="563563"/>
          </a:xfrm>
        </p:spPr>
        <p:txBody>
          <a:bodyPr/>
          <a:lstStyle/>
          <a:p>
            <a:pPr algn="ctr"/>
            <a:r>
              <a:rPr lang="en-US" sz="3200"/>
              <a:t>Rigor of the Prior Research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60" y="1284384"/>
            <a:ext cx="4828524" cy="4828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6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9174986" cy="432435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/>
              <a:t>When assessing the rigor of the prior research that serves as key support for the application, consider: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Appropriate sample sizes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Randomization and blinding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Adequate positive and negative controls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Appropriate statistical tests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Consideration of relevant biological variables 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Authentication of key resources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Other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84000" y="6500455"/>
            <a:ext cx="426214" cy="320674"/>
          </a:xfrm>
        </p:spPr>
        <p:txBody>
          <a:bodyPr/>
          <a:lstStyle/>
          <a:p>
            <a:pPr>
              <a:defRPr/>
            </a:pPr>
            <a:fld id="{161627A0-52BE-49C3-90CB-787EE860760A}" type="slidenum">
              <a:rPr lang="en-US">
                <a:solidFill>
                  <a:schemeClr val="tx2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940054" cy="563563"/>
          </a:xfrm>
        </p:spPr>
        <p:txBody>
          <a:bodyPr/>
          <a:lstStyle/>
          <a:p>
            <a:pPr algn="ctr"/>
            <a:r>
              <a:rPr lang="en-US" sz="2800"/>
              <a:t>FAQ: What Do I Include When Describing </a:t>
            </a:r>
            <a:br>
              <a:rPr lang="en-US" sz="2800"/>
            </a:br>
            <a:r>
              <a:rPr lang="en-US" sz="2800"/>
              <a:t>the Rigor of the Prior Research?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60" y="1284384"/>
            <a:ext cx="4828524" cy="4828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76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04880"/>
            <a:ext cx="3353120" cy="3353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163686"/>
            <a:ext cx="10160000" cy="25391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The strict application of the </a:t>
            </a:r>
            <a:r>
              <a:rPr lang="en-US" sz="2800" b="1"/>
              <a:t>scientific method </a:t>
            </a:r>
            <a:r>
              <a:rPr lang="en-US" sz="2800"/>
              <a:t>to ensure </a:t>
            </a:r>
            <a:r>
              <a:rPr lang="en-US" sz="2800" b="1"/>
              <a:t>robust and unbiased </a:t>
            </a:r>
            <a:r>
              <a:rPr lang="en-US" sz="2800"/>
              <a:t>experimental design, methodology, analysis, interpretation and reporting of results.</a:t>
            </a:r>
          </a:p>
          <a:p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Describe the experimental design and methods proposed and how they will achieve robust and unbiased results.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676626" y="6491287"/>
            <a:ext cx="428905" cy="366713"/>
          </a:xfrm>
          <a:prstGeom prst="rect">
            <a:avLst/>
          </a:prstGeom>
        </p:spPr>
        <p:txBody>
          <a:bodyPr/>
          <a:lstStyle/>
          <a:p>
            <a:fld id="{D81EDFFC-02FE-4C78-99BE-CEAC9A4FD55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50837"/>
            <a:ext cx="10160000" cy="563563"/>
          </a:xfrm>
        </p:spPr>
        <p:txBody>
          <a:bodyPr/>
          <a:lstStyle/>
          <a:p>
            <a:pPr algn="ctr"/>
            <a:r>
              <a:rPr lang="en-US" sz="3200"/>
              <a:t>Scientific Rigor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606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9174986" cy="43243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/>
              <a:t>Succinctly state what is planned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Include information on sample size estimation, effect size, blinding, randomization, statistical analyses…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Describe experimental animal numbers here (power calc). </a:t>
            </a:r>
          </a:p>
          <a:p>
            <a:pPr>
              <a:spcBef>
                <a:spcPts val="1200"/>
              </a:spcBef>
            </a:pPr>
            <a:r>
              <a:rPr lang="en-US" sz="2800"/>
              <a:t>Be transparent about your plans for analysis</a:t>
            </a:r>
          </a:p>
          <a:p>
            <a:pPr>
              <a:spcBef>
                <a:spcPts val="1200"/>
              </a:spcBef>
            </a:pPr>
            <a:r>
              <a:rPr lang="en-US" sz="2800"/>
              <a:t>Stay within page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84000" y="6500455"/>
            <a:ext cx="426214" cy="320674"/>
          </a:xfrm>
        </p:spPr>
        <p:txBody>
          <a:bodyPr/>
          <a:lstStyle/>
          <a:p>
            <a:pPr>
              <a:defRPr/>
            </a:pPr>
            <a:fld id="{161627A0-52BE-49C3-90CB-787EE860760A}" type="slidenum">
              <a:rPr lang="en-US">
                <a:solidFill>
                  <a:schemeClr val="tx2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52744"/>
            <a:ext cx="2734012" cy="27340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1400" y="228601"/>
            <a:ext cx="10160000" cy="563563"/>
          </a:xfrm>
        </p:spPr>
        <p:txBody>
          <a:bodyPr/>
          <a:lstStyle/>
          <a:p>
            <a:pPr algn="ctr"/>
            <a:r>
              <a:rPr lang="en-US" sz="2800"/>
              <a:t>FAQ: How Much Detail Should </a:t>
            </a:r>
            <a:br>
              <a:rPr lang="en-US" sz="2800"/>
            </a:br>
            <a:r>
              <a:rPr lang="en-US" sz="2800"/>
              <a:t>I Include to Address Scientific Rigor?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09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62" y="381003"/>
            <a:ext cx="3962401" cy="3962401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43454" y="6503436"/>
            <a:ext cx="411675" cy="366713"/>
          </a:xfrm>
          <a:prstGeom prst="rect">
            <a:avLst/>
          </a:prstGeom>
        </p:spPr>
        <p:txBody>
          <a:bodyPr/>
          <a:lstStyle/>
          <a:p>
            <a:fld id="{D81EDFFC-02FE-4C78-99BE-CEAC9A4FD55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50837"/>
            <a:ext cx="10160000" cy="563563"/>
          </a:xfrm>
        </p:spPr>
        <p:txBody>
          <a:bodyPr/>
          <a:lstStyle/>
          <a:p>
            <a:pPr algn="ctr"/>
            <a:r>
              <a:rPr lang="en-US" sz="3200"/>
              <a:t>Relevant Biological Variables Such as Sex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Affect health or disease </a:t>
            </a:r>
          </a:p>
          <a:p>
            <a:pPr lvl="1"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sex, </a:t>
            </a:r>
          </a:p>
          <a:p>
            <a:pPr lvl="1"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age, </a:t>
            </a:r>
          </a:p>
          <a:p>
            <a:pPr lvl="1"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weight, and </a:t>
            </a:r>
          </a:p>
          <a:p>
            <a:pPr lvl="1">
              <a:buClr>
                <a:srgbClr val="003399"/>
              </a:buClr>
            </a:pPr>
            <a:r>
              <a:rPr lang="en-US" sz="2400">
                <a:solidFill>
                  <a:srgbClr val="003399"/>
                </a:solidFill>
              </a:rPr>
              <a:t>underlying health conditions</a:t>
            </a:r>
          </a:p>
          <a:p>
            <a:pPr lvl="1">
              <a:buClr>
                <a:srgbClr val="003399"/>
              </a:buClr>
            </a:pPr>
            <a:endParaRPr lang="en-US" sz="800"/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Explain how relevant biological variables, such as sex, are factored into research designs &amp; analyses for studies in vertebrate animals &amp; humans. </a:t>
            </a:r>
          </a:p>
          <a:p>
            <a:pPr marL="182880" indent="-182880">
              <a:buClr>
                <a:srgbClr val="00359E"/>
              </a:buClr>
              <a:buFont typeface="Arial" panose="020B0604020202020204" pitchFamily="34" charset="0"/>
              <a:buChar char="•"/>
            </a:pPr>
            <a:endParaRPr lang="en-US" sz="800">
              <a:solidFill>
                <a:srgbClr val="00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Proposing to study one sex?</a:t>
            </a:r>
          </a:p>
          <a:p>
            <a:pPr lvl="1">
              <a:buClr>
                <a:srgbClr val="00359E"/>
              </a:buClr>
            </a:pPr>
            <a:r>
              <a:rPr lang="en-US" sz="2400">
                <a:solidFill>
                  <a:srgbClr val="003399"/>
                </a:solidFill>
              </a:rPr>
              <a:t>Need strong justification from the scientific literature, preliminary data, or other relevant considerations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51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327716"/>
            <a:ext cx="9982201" cy="43243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/>
              <a:t>May not need to power initial study to detect sex differences</a:t>
            </a:r>
          </a:p>
          <a:p>
            <a:pPr lvl="1">
              <a:spcBef>
                <a:spcPts val="1200"/>
              </a:spcBef>
            </a:pPr>
            <a:r>
              <a:rPr lang="en-US" sz="2200"/>
              <a:t>Begin to collect data on sex for early-stage research.</a:t>
            </a:r>
          </a:p>
          <a:p>
            <a:pPr>
              <a:spcBef>
                <a:spcPts val="1200"/>
              </a:spcBef>
            </a:pPr>
            <a:r>
              <a:rPr lang="en-US" sz="2200"/>
              <a:t>Justification should be provided if the application proposes to study one sex</a:t>
            </a:r>
          </a:p>
          <a:p>
            <a:pPr lvl="1">
              <a:spcBef>
                <a:spcPts val="600"/>
              </a:spcBef>
              <a:buClr>
                <a:srgbClr val="003399"/>
              </a:buClr>
            </a:pPr>
            <a:r>
              <a:rPr lang="en-US" sz="2200">
                <a:solidFill>
                  <a:srgbClr val="003399"/>
                </a:solidFill>
              </a:rPr>
              <a:t>sex-specific condition of phenomenon (e.g., ovarian or prostate cancer), 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200">
                <a:solidFill>
                  <a:srgbClr val="003399"/>
                </a:solidFill>
              </a:rPr>
              <a:t>acutely scarce resources, or 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 sz="2200">
                <a:solidFill>
                  <a:srgbClr val="003399"/>
                </a:solidFill>
              </a:rPr>
              <a:t>sex-specific hypotheses possible due to known differences between males and females.</a:t>
            </a:r>
          </a:p>
          <a:p>
            <a:pPr>
              <a:spcBef>
                <a:spcPts val="1200"/>
              </a:spcBef>
            </a:pPr>
            <a:r>
              <a:rPr lang="en-US" sz="2200"/>
              <a:t>Cost and absence of known sex differences are inadequate justifications for not addressing sex.</a:t>
            </a:r>
            <a:endParaRPr lang="en-US" sz="220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84000" y="6537326"/>
            <a:ext cx="496581" cy="320674"/>
          </a:xfrm>
        </p:spPr>
        <p:txBody>
          <a:bodyPr/>
          <a:lstStyle/>
          <a:p>
            <a:pPr>
              <a:defRPr/>
            </a:pPr>
            <a:fld id="{161627A0-52BE-49C3-90CB-787EE860760A}" type="slidenum">
              <a:rPr lang="en-US">
                <a:solidFill>
                  <a:schemeClr val="tx2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3" y="4571367"/>
            <a:ext cx="2385392" cy="23853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350837"/>
            <a:ext cx="8686800" cy="563563"/>
          </a:xfrm>
        </p:spPr>
        <p:txBody>
          <a:bodyPr/>
          <a:lstStyle/>
          <a:p>
            <a:r>
              <a:rPr lang="en-US" sz="2800"/>
              <a:t>FAQ: Will I Have to Double My Animal Numbers?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88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0837"/>
            <a:ext cx="10160000" cy="563563"/>
          </a:xfrm>
        </p:spPr>
        <p:txBody>
          <a:bodyPr/>
          <a:lstStyle/>
          <a:p>
            <a:pPr algn="ctr"/>
            <a:r>
              <a:rPr lang="en-US" sz="320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/>
              <a:t>Why the concern about reproducibility?</a:t>
            </a:r>
          </a:p>
          <a:p>
            <a:pPr>
              <a:spcBef>
                <a:spcPts val="2400"/>
              </a:spcBef>
            </a:pPr>
            <a:r>
              <a:rPr lang="en-US"/>
              <a:t>The NIH response</a:t>
            </a:r>
          </a:p>
          <a:p>
            <a:pPr>
              <a:spcBef>
                <a:spcPts val="2400"/>
              </a:spcBef>
            </a:pPr>
            <a:r>
              <a:rPr lang="en-US"/>
              <a:t>Addressing rigor in grant applications</a:t>
            </a:r>
          </a:p>
          <a:p>
            <a:pPr>
              <a:spcBef>
                <a:spcPts val="2400"/>
              </a:spcBef>
            </a:pPr>
            <a:r>
              <a:rPr lang="en-US"/>
              <a:t>Training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495800" cy="44958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43902" y="6491287"/>
            <a:ext cx="440724" cy="36671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39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/>
              <a:t>Authentication of Key Biological </a:t>
            </a:r>
            <a:br>
              <a:rPr lang="en-US" sz="2800"/>
            </a:br>
            <a:r>
              <a:rPr lang="en-US" sz="2800"/>
              <a:t>and/or Chemical Resources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9829800" cy="432435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/>
              <a:t>Quality of established resources is critical</a:t>
            </a:r>
          </a:p>
          <a:p>
            <a:pPr>
              <a:spcBef>
                <a:spcPts val="1200"/>
              </a:spcBef>
            </a:pP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Cell lines, Antibodies, Chemicals, Mice, etc.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/>
              <a:t>Provide a plan to regularly authenticate to ensure identity &amp; validity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/>
              <a:t>Each investigator determines which resources are 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856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89037"/>
            <a:ext cx="9677400" cy="43735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Definition of key biological and/or chemical resources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Examples (cell lines, chemicals, genetically modified animals or cells)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Do not include: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0000"/>
              <a:buFont typeface="High Tower Text" panose="02040502050506030303" pitchFamily="18" charset="0"/>
              <a:buChar char="–"/>
            </a:pPr>
            <a:r>
              <a:rPr lang="en-US" sz="220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Plans for authentication of data sets, databases, machinery, or electronics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0000"/>
              <a:buFont typeface="High Tower Text" panose="02040502050506030303" pitchFamily="18" charset="0"/>
              <a:buChar char="–"/>
            </a:pPr>
            <a:r>
              <a:rPr lang="en-US" sz="220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Plans for the development and authentication of new key biological and/or chemical resources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0000"/>
              <a:buFont typeface="High Tower Text" panose="02040502050506030303" pitchFamily="18" charset="0"/>
              <a:buChar char="–"/>
            </a:pPr>
            <a:r>
              <a:rPr lang="en-US" sz="220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Plans for authentication of standard laboratory reagents that are not expected to vary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0000"/>
              <a:buFont typeface="High Tower Text" panose="02040502050506030303" pitchFamily="18" charset="0"/>
              <a:buChar char="–"/>
            </a:pPr>
            <a:r>
              <a:rPr lang="en-US" sz="220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Authentication or other data</a:t>
            </a:r>
          </a:p>
          <a:p>
            <a:pPr>
              <a:spcBef>
                <a:spcPts val="1200"/>
              </a:spcBef>
            </a:pPr>
            <a:endParaRPr lang="en-US" sz="220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84000" y="6510081"/>
            <a:ext cx="51564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1627A0-52BE-49C3-90CB-787EE860760A}" type="slidenum">
              <a:rPr lang="en-US" sz="1000" b="1"/>
              <a:pPr>
                <a:defRPr/>
              </a:pPr>
              <a:t>21</a:t>
            </a:fld>
            <a:endParaRPr lang="en-US" sz="1000" b="1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4191000"/>
            <a:ext cx="2994990" cy="29949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/>
              <a:t>Reminder: Authentication Of Key Biological and/or Chemical Resources (NOT-OD-17-068)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069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22617"/>
            <a:ext cx="9753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B.2  What was accomplished under these goals?</a:t>
            </a:r>
            <a:endParaRPr lang="en-US" sz="200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 are equivalent to specific aims. In the response, </a:t>
            </a:r>
            <a:r>
              <a:rPr lang="en-US" sz="2000" i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emphasize the approaches taken to ensure robust and unbiased results. </a:t>
            </a:r>
            <a:r>
              <a:rPr lang="en-US" sz="200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Include the significance of the findings to the scientific field.</a:t>
            </a:r>
            <a:r>
              <a:rPr lang="en-US"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 </a:t>
            </a:r>
          </a:p>
          <a:p>
            <a:endParaRPr lang="en-US" sz="80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u="sng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B.6  What do you plan to do for the next reporting period to accomplish the goals?</a:t>
            </a:r>
            <a:endParaRPr lang="en-US" sz="200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Include any important modifications to the original plans, </a:t>
            </a:r>
            <a:r>
              <a:rPr lang="en-US" sz="2000" i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including efforts to ensure that the approach is scientifically rigorous and results are robust and unbiased</a:t>
            </a:r>
            <a:r>
              <a:rPr lang="en-US"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  </a:t>
            </a:r>
            <a:r>
              <a:rPr lang="en-US" sz="200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 a scientific justification for any changes involving research with human subjects or vertebrate animals.  A detailed description of such changes must be provided under Section F. Changes.</a:t>
            </a:r>
          </a:p>
          <a:p>
            <a:endParaRPr lang="en-US" sz="200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6495686"/>
            <a:ext cx="687355" cy="362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A097F3-CCC8-4242-A5D8-F99AD3673FF2}" type="slidenum">
              <a:rPr lang="en-US" sz="1000" b="1">
                <a:solidFill>
                  <a:srgbClr val="1F497D"/>
                </a:solidFill>
              </a:rPr>
              <a:pPr>
                <a:defRPr/>
              </a:pPr>
              <a:t>22</a:t>
            </a:fld>
            <a:endParaRPr lang="en-US" sz="1000" b="1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825184"/>
            <a:ext cx="2700995" cy="1851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228601"/>
            <a:ext cx="10160000" cy="563563"/>
          </a:xfrm>
        </p:spPr>
        <p:txBody>
          <a:bodyPr/>
          <a:lstStyle/>
          <a:p>
            <a:pPr algn="ctr"/>
            <a:r>
              <a:rPr lang="en-US" sz="2800"/>
              <a:t>Research Performance Progress Reports </a:t>
            </a:r>
            <a:br>
              <a:rPr lang="en-US" sz="2800"/>
            </a:br>
            <a:r>
              <a:rPr lang="en-US" sz="2800"/>
              <a:t>(RPPR)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14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99324"/>
            <a:ext cx="9601200" cy="4324350"/>
          </a:xfrm>
        </p:spPr>
        <p:txBody>
          <a:bodyPr>
            <a:noAutofit/>
          </a:bodyPr>
          <a:lstStyle/>
          <a:p>
            <a:r>
              <a:rPr lang="en-US" sz="2800"/>
              <a:t>Institutional Research Training &amp; Institutional Career Development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Describe how the program and faculty will provide training in rigorous research design and relevant data science and quantitative approaches.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Plan for Instruction in Methods for Enhancing Reproducibility </a:t>
            </a:r>
          </a:p>
          <a:p>
            <a:r>
              <a:rPr lang="en-US" sz="2800"/>
              <a:t>Fellowships &amp; Individual Career Development</a:t>
            </a:r>
          </a:p>
          <a:p>
            <a:pPr lvl="1"/>
            <a:r>
              <a:rPr lang="en-US" sz="2400">
                <a:solidFill>
                  <a:srgbClr val="003399"/>
                </a:solidFill>
              </a:rPr>
              <a:t> Address, as applicable, any new research skills they expect to acquire in the areas of rigorous research design, experimental methods, quantitative approaches, and data analysis and interpretation.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806629" y="6492875"/>
            <a:ext cx="363248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z="1000" b="1" smtClean="0"/>
              <a:pPr/>
              <a:t>23</a:t>
            </a:fld>
            <a:endParaRPr lang="en-US" sz="1000" b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1400" y="350837"/>
            <a:ext cx="10160000" cy="563563"/>
          </a:xfrm>
        </p:spPr>
        <p:txBody>
          <a:bodyPr/>
          <a:lstStyle/>
          <a:p>
            <a:pPr algn="ctr"/>
            <a:r>
              <a:rPr lang="en-US" sz="3200"/>
              <a:t>Training in Rigor (2020)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70744-3ACB-470C-BFFE-425EFDF86781}"/>
              </a:ext>
            </a:extLst>
          </p:cNvPr>
          <p:cNvSpPr txBox="1"/>
          <p:nvPr/>
        </p:nvSpPr>
        <p:spPr>
          <a:xfrm>
            <a:off x="4267200" y="5943600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See </a:t>
            </a:r>
            <a:r>
              <a:rPr lang="en-US">
                <a:hlinkClick r:id="rId4"/>
              </a:rPr>
              <a:t>NOT-OD-20-090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5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21C20-D83E-448D-8539-977570A70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719F8-66AB-4452-A7FB-F37630D17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Webpage: Clearinghouse for Training Modules to Enhance Data Reproducibility">
            <a:extLst>
              <a:ext uri="{FF2B5EF4-FFF2-40B4-BE49-F238E27FC236}">
                <a16:creationId xmlns:a16="http://schemas.microsoft.com/office/drawing/2014/main" id="{3EED934A-58AE-4772-9F32-59881BBB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676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85D078-8AF9-4746-AE25-40132560AD84}"/>
              </a:ext>
            </a:extLst>
          </p:cNvPr>
          <p:cNvSpPr txBox="1"/>
          <p:nvPr/>
        </p:nvSpPr>
        <p:spPr>
          <a:xfrm>
            <a:off x="228600" y="381000"/>
            <a:ext cx="11786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https://www.nigms.nih.gov/training/pages/clearinghouse-for-training-modules-to-enhance-data-reproducibility.aspx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002FD-3FE7-47BD-A46D-185F4EC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563563"/>
            <a:ext cx="10160000" cy="563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943894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E5EB5-6022-4F8F-903A-ADE963C89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6C436-9EEF-4C42-A7AC-1E66D03D63A8}"/>
              </a:ext>
            </a:extLst>
          </p:cNvPr>
          <p:cNvSpPr txBox="1"/>
          <p:nvPr/>
        </p:nvSpPr>
        <p:spPr>
          <a:xfrm>
            <a:off x="1878846" y="149224"/>
            <a:ext cx="852188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>
                <a:hlinkClick r:id="rId2"/>
              </a:rPr>
              <a:t>https://grants.nih.gov/policy/reproducibility/index.htm</a:t>
            </a:r>
            <a:endParaRPr lang="en-US" sz="2800"/>
          </a:p>
        </p:txBody>
      </p:sp>
      <p:pic>
        <p:nvPicPr>
          <p:cNvPr id="5" name="Picture 4" descr="Webpage: Enhancing Reproducibility through Rigor and Transparency">
            <a:extLst>
              <a:ext uri="{FF2B5EF4-FFF2-40B4-BE49-F238E27FC236}">
                <a16:creationId xmlns:a16="http://schemas.microsoft.com/office/drawing/2014/main" id="{754294D4-50E3-4564-AA6D-B1114A507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29"/>
          <a:stretch/>
        </p:blipFill>
        <p:spPr>
          <a:xfrm>
            <a:off x="-17585" y="838201"/>
            <a:ext cx="12192000" cy="58705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25768E0-C0AB-4AD2-A810-850DEFCF22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563563"/>
            <a:ext cx="10160000" cy="563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Enhancing Reproducibility through Rigor and Transparency</a:t>
            </a:r>
          </a:p>
        </p:txBody>
      </p:sp>
    </p:spTree>
    <p:extLst>
      <p:ext uri="{BB962C8B-B14F-4D97-AF65-F5344CB8AC3E}">
        <p14:creationId xmlns:p14="http://schemas.microsoft.com/office/powerpoint/2010/main" val="2784595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0BD75-D48F-47EA-BBD5-07F14D2D4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2661A-FA1F-4440-AE03-A6182873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02776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17659-E2EF-4C6F-BB26-1135804C996A}"/>
              </a:ext>
            </a:extLst>
          </p:cNvPr>
          <p:cNvSpPr txBox="1"/>
          <p:nvPr/>
        </p:nvSpPr>
        <p:spPr>
          <a:xfrm>
            <a:off x="8077200" y="19812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b="0" i="0" u="sng" strike="noStrike">
                <a:effectLst/>
                <a:latin typeface="Source Sans Pro" panose="020B0503030403020204" pitchFamily="34" charset="0"/>
              </a:rPr>
              <a:t>Resources Include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strike="noStrike">
                <a:effectLst/>
                <a:latin typeface="Source Sans Pro" panose="020B0503030403020204" pitchFamily="34" charset="0"/>
              </a:rPr>
              <a:t>Scientific Rigor Examples</a:t>
            </a:r>
            <a:endParaRPr lang="en-US" b="0" i="0">
              <a:effectLst/>
              <a:latin typeface="Source Sans Pro" panose="020B0503030403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strike="noStrike">
                <a:effectLst/>
                <a:latin typeface="Source Sans Pro" panose="020B0503030403020204" pitchFamily="34" charset="0"/>
              </a:rPr>
              <a:t>Resources and Tools for Rigorous Experimental Design</a:t>
            </a:r>
            <a:endParaRPr lang="en-US" b="0" i="0">
              <a:effectLst/>
              <a:latin typeface="Source Sans Pro" panose="020B0503030403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strike="noStrike">
                <a:effectLst/>
                <a:latin typeface="Source Sans Pro" panose="020B0503030403020204" pitchFamily="34" charset="0"/>
              </a:rPr>
              <a:t>Authentication Plan Examples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Source Sans Pro" panose="020B0503030403020204" pitchFamily="34" charset="0"/>
              </a:rPr>
              <a:t>And more…</a:t>
            </a:r>
            <a:endParaRPr lang="en-US" b="0" i="0">
              <a:effectLst/>
              <a:latin typeface="Source Sans Pro" panose="020B0503030403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C73BBA-651D-42E4-A33C-BD2C690DD1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563563"/>
            <a:ext cx="10160000" cy="563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Found on the website</a:t>
            </a:r>
          </a:p>
        </p:txBody>
      </p:sp>
    </p:spTree>
    <p:extLst>
      <p:ext uri="{BB962C8B-B14F-4D97-AF65-F5344CB8AC3E}">
        <p14:creationId xmlns:p14="http://schemas.microsoft.com/office/powerpoint/2010/main" val="750480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Infographic titled NIH Enhancing Reproducibility Guidelines (page 1) - https://grants.nih.gov/reproducibility/documents/grant-guideline.pdf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4789"/>
            <a:ext cx="9604329" cy="62145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6CA719-FCDD-4B2C-AA25-5A2A3439E0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563563"/>
            <a:ext cx="10160000" cy="563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NIH Enhancing Reproducibility Handout - 1</a:t>
            </a:r>
          </a:p>
        </p:txBody>
      </p:sp>
    </p:spTree>
    <p:extLst>
      <p:ext uri="{BB962C8B-B14F-4D97-AF65-F5344CB8AC3E}">
        <p14:creationId xmlns:p14="http://schemas.microsoft.com/office/powerpoint/2010/main" val="154858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 descr="Infographic titled NIH Enhancing Reproducibility Guidelines (page 2) - https://grants.nih.gov/reproducibility/documents/grant-guideline.pdf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11100" r="5127" b="12222"/>
          <a:stretch/>
        </p:blipFill>
        <p:spPr>
          <a:xfrm>
            <a:off x="2895600" y="-12290"/>
            <a:ext cx="6172200" cy="68445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CE9735-9B88-4242-A67A-ED33DAB5EC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563563"/>
            <a:ext cx="10160000" cy="563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NIH Enhancing Reproducibility Handout - 2</a:t>
            </a:r>
          </a:p>
        </p:txBody>
      </p:sp>
    </p:spTree>
    <p:extLst>
      <p:ext uri="{BB962C8B-B14F-4D97-AF65-F5344CB8AC3E}">
        <p14:creationId xmlns:p14="http://schemas.microsoft.com/office/powerpoint/2010/main" val="1633706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5593" y="-584345"/>
            <a:ext cx="10160000" cy="563563"/>
          </a:xfrm>
        </p:spPr>
        <p:txBody>
          <a:bodyPr/>
          <a:lstStyle/>
          <a:p>
            <a:r>
              <a:rPr lang="en-US"/>
              <a:t>Reviewer Guidance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619186" y="6555829"/>
            <a:ext cx="572814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z="1000" b="1"/>
              <a:pPr/>
              <a:t>29</a:t>
            </a:fld>
            <a:endParaRPr lang="en-US" sz="1000" b="1"/>
          </a:p>
        </p:txBody>
      </p:sp>
      <p:pic>
        <p:nvPicPr>
          <p:cNvPr id="3" name="Picture 2" descr="Reviewer Guidance to Evaluate Sex as a Biological Variable (SABV)"/>
          <p:cNvPicPr>
            <a:picLocks noChangeAspect="1"/>
          </p:cNvPicPr>
          <p:nvPr/>
        </p:nvPicPr>
        <p:blipFill rotWithShape="1">
          <a:blip r:embed="rId2"/>
          <a:srcRect t="1339"/>
          <a:stretch/>
        </p:blipFill>
        <p:spPr>
          <a:xfrm>
            <a:off x="1295401" y="378371"/>
            <a:ext cx="9378740" cy="59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Headline: Drug targets slip-sliding aw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1" y="5214755"/>
            <a:ext cx="6275387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852611" y="1360663"/>
            <a:ext cx="4973638" cy="4757737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Noted by research community; in multiple publications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Across research areas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Especially in preclinical research</a:t>
            </a:r>
          </a:p>
        </p:txBody>
      </p:sp>
      <p:pic>
        <p:nvPicPr>
          <p:cNvPr id="4" name="Picture 3" descr="Headline: Trouble in the lab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4839" y="1598613"/>
            <a:ext cx="3595687" cy="338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&quot;Evidence is mounting that research is riddled with systematic errors. Left unchecked, this could erode public trust. &quot; warns Daniel Sarewitz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976" y="1693069"/>
            <a:ext cx="3265487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Headline: False-Positive Psychology: Undisclosed Flexibility in Data Collection and Analysis Allows Presenting Anything as Significan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11" y="4213225"/>
            <a:ext cx="4184650" cy="76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Quote: &quot;Many of these studies that use animals to model human diseases are too small and too prone to bias to be trusted&quot; - Malcolm Macleo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086" y="941390"/>
            <a:ext cx="3119437" cy="82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eadline: Raise standards for preclinical cancer research. C. Glenn Begley and Lee M. Ellis propose how methods, publications and incentives must change if patients are to benefit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437" y="4398963"/>
            <a:ext cx="3657600" cy="86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eadline: Believe it or not: how much can we rely on published data on potential drug targets? - Florian Prinz, Thomas Schlange and Khusru Asodullah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518" y="2956769"/>
            <a:ext cx="3108325" cy="10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eadline: Reforming Science: Methodological and Cultural Reform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789" y="6249988"/>
            <a:ext cx="6326187" cy="43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45134" y="6569075"/>
            <a:ext cx="361614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z="1000" b="1" smtClean="0"/>
              <a:pPr/>
              <a:t>3</a:t>
            </a:fld>
            <a:endParaRPr lang="en-US" sz="1000" b="1"/>
          </a:p>
        </p:txBody>
      </p:sp>
      <p:sp>
        <p:nvSpPr>
          <p:cNvPr id="13" name="Title 1"/>
          <p:cNvSpPr txBox="1">
            <a:spLocks noGrp="1"/>
          </p:cNvSpPr>
          <p:nvPr>
            <p:ph type="title" idx="4294967295"/>
          </p:nvPr>
        </p:nvSpPr>
        <p:spPr>
          <a:xfrm>
            <a:off x="990600" y="350837"/>
            <a:ext cx="10160000" cy="56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Reproducibility Challenge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4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6" y="457200"/>
            <a:ext cx="3260725" cy="5638800"/>
          </a:xfrm>
        </p:spPr>
        <p:txBody>
          <a:bodyPr/>
          <a:lstStyle/>
          <a:p>
            <a:pPr algn="ctr"/>
            <a:br>
              <a:rPr lang="en-US" sz="3600">
                <a:solidFill>
                  <a:srgbClr val="0070C0"/>
                </a:solidFill>
              </a:rPr>
            </a:br>
            <a:br>
              <a:rPr lang="en-US" sz="3600">
                <a:solidFill>
                  <a:srgbClr val="0070C0"/>
                </a:solidFill>
              </a:rPr>
            </a:br>
            <a:br>
              <a:rPr lang="en-US" sz="3600">
                <a:solidFill>
                  <a:srgbClr val="0070C0"/>
                </a:solidFill>
              </a:rPr>
            </a:br>
            <a:r>
              <a:rPr lang="en-US" sz="3600">
                <a:solidFill>
                  <a:srgbClr val="0070C0"/>
                </a:solidFill>
              </a:rPr>
              <a:t>Thank You!</a:t>
            </a:r>
            <a:br>
              <a:rPr lang="en-US" sz="3600">
                <a:solidFill>
                  <a:srgbClr val="0070C0"/>
                </a:solidFill>
              </a:rPr>
            </a:br>
            <a:br>
              <a:rPr lang="en-US" sz="3600">
                <a:solidFill>
                  <a:srgbClr val="0070C0"/>
                </a:solidFill>
              </a:rPr>
            </a:br>
            <a:r>
              <a:rPr lang="en-US" sz="3600">
                <a:solidFill>
                  <a:srgbClr val="0070C0"/>
                </a:solidFill>
              </a:rPr>
              <a:t>Questions?</a:t>
            </a:r>
            <a:br>
              <a:rPr lang="en-US" sz="3600">
                <a:solidFill>
                  <a:srgbClr val="0070C0"/>
                </a:solidFill>
              </a:rPr>
            </a:br>
            <a:br>
              <a:rPr lang="en-US" sz="3600">
                <a:solidFill>
                  <a:srgbClr val="0070C0"/>
                </a:solidFill>
              </a:rPr>
            </a:br>
            <a:br>
              <a:rPr lang="en-US" sz="3600">
                <a:solidFill>
                  <a:srgbClr val="0070C0"/>
                </a:solidFill>
              </a:rPr>
            </a:br>
            <a:r>
              <a:rPr lang="en-US" sz="2000">
                <a:solidFill>
                  <a:srgbClr val="0070C0"/>
                </a:solidFill>
              </a:rPr>
              <a:t>reproducibility@nih.gov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64240"/>
            <a:ext cx="4816475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76352" y="6463378"/>
            <a:ext cx="515648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z="1000" b="1" smtClean="0"/>
              <a:pPr/>
              <a:t>30</a:t>
            </a:fld>
            <a:endParaRPr lang="en-US" sz="10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10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76841" y="6492875"/>
            <a:ext cx="415159" cy="365125"/>
          </a:xfrm>
          <a:prstGeom prst="rect">
            <a:avLst/>
          </a:prstGeom>
        </p:spPr>
        <p:txBody>
          <a:bodyPr/>
          <a:lstStyle/>
          <a:p>
            <a:pPr algn="l"/>
            <a:fld id="{FA539633-4861-457F-A749-44DEC8F81F35}" type="slidenum">
              <a:rPr lang="en-US" sz="1000" b="1"/>
              <a:pPr algn="l"/>
              <a:t>4</a:t>
            </a:fld>
            <a:endParaRPr lang="en-US" sz="1000" b="1"/>
          </a:p>
        </p:txBody>
      </p:sp>
      <p:pic>
        <p:nvPicPr>
          <p:cNvPr id="1026" name="Picture 2" descr="Headline in PERSPECTIVE (doi:10.1038/nature11556): A call for transparent reporting to optimize the predictive value of preclinical researc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13" y="152400"/>
            <a:ext cx="9490387" cy="61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6BD058-59A0-4AEE-BDA8-44ABB9CA6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1470025"/>
            <a:ext cx="10363200" cy="1470025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A call for transparency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63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8437"/>
            <a:ext cx="10464800" cy="563563"/>
          </a:xfrm>
        </p:spPr>
        <p:txBody>
          <a:bodyPr/>
          <a:lstStyle/>
          <a:p>
            <a:pPr algn="ctr"/>
            <a:r>
              <a:rPr lang="en-US" sz="2800"/>
              <a:t>Challenges to Rigor and Transparency in </a:t>
            </a:r>
            <a:br>
              <a:rPr lang="en-US" sz="2800"/>
            </a:br>
            <a:r>
              <a:rPr lang="en-US" sz="2800"/>
              <a:t>Reporting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Science often viewed as self-correcting </a:t>
            </a:r>
          </a:p>
          <a:p>
            <a:pPr lvl="1"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Immune from reproducibility problems?</a:t>
            </a:r>
          </a:p>
          <a:p>
            <a:pPr lvl="1"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Principle remains true over the long-term </a:t>
            </a:r>
          </a:p>
          <a:p>
            <a:pPr lvl="1"/>
            <a:endParaRPr lang="en-US" sz="120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/>
              <a:t>In the short- and medium-term, interrelated factors can short-circuit self-correction</a:t>
            </a:r>
          </a:p>
          <a:p>
            <a:pPr lvl="1"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Leads to reproducibility problem</a:t>
            </a:r>
          </a:p>
          <a:p>
            <a:pPr lvl="1"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Loss of time, money, careers, public confidence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9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228600"/>
            <a:ext cx="10160000" cy="563563"/>
          </a:xfrm>
        </p:spPr>
        <p:txBody>
          <a:bodyPr/>
          <a:lstStyle/>
          <a:p>
            <a:pPr algn="ctr"/>
            <a:r>
              <a:rPr lang="en-US" sz="2800"/>
              <a:t>Factors That “Short Circuit” </a:t>
            </a:r>
            <a:br>
              <a:rPr lang="en-US" sz="2800"/>
            </a:br>
            <a:r>
              <a:rPr lang="en-US" sz="2800"/>
              <a:t>Self-correction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/>
              <a:t>Poor training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Inadequate experimental design 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Inappropriate use of statistics (“p-hacking”)</a:t>
            </a:r>
          </a:p>
          <a:p>
            <a:pPr lvl="1">
              <a:spcBef>
                <a:spcPts val="1200"/>
              </a:spcBef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Incomplete reporting of resources used and/or unexpected variability in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5" t="69541" r="2907" b="9893"/>
          <a:stretch/>
        </p:blipFill>
        <p:spPr>
          <a:xfrm>
            <a:off x="3886200" y="4006166"/>
            <a:ext cx="3253377" cy="18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/>
              <a:t>Publication practices </a:t>
            </a:r>
          </a:p>
          <a:p>
            <a:pPr lvl="1"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Difficulty in publishing negative findings</a:t>
            </a:r>
          </a:p>
          <a:p>
            <a:pPr lvl="1"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Overemphasis on the “exciting, big picture” findings;            leaves out necessary details </a:t>
            </a:r>
          </a:p>
          <a:p>
            <a:pPr lvl="1">
              <a:buClr>
                <a:srgbClr val="003399"/>
              </a:buClr>
            </a:pPr>
            <a:endParaRPr lang="en-US" sz="800">
              <a:solidFill>
                <a:srgbClr val="003399"/>
              </a:solidFill>
            </a:endParaRPr>
          </a:p>
          <a:p>
            <a:pPr marL="0" indent="0">
              <a:buClr>
                <a:srgbClr val="003399"/>
              </a:buClr>
              <a:buNone/>
            </a:pPr>
            <a:r>
              <a:rPr lang="en-US" sz="2800"/>
              <a:t>Current “hyper-competitive” environment</a:t>
            </a:r>
          </a:p>
          <a:p>
            <a:pPr lvl="1"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Historically low funding rates</a:t>
            </a:r>
            <a:endParaRPr lang="en-US">
              <a:solidFill>
                <a:schemeClr val="accent1"/>
              </a:solidFill>
            </a:endParaRPr>
          </a:p>
          <a:p>
            <a:pPr lvl="1">
              <a:buClr>
                <a:srgbClr val="003399"/>
              </a:buClr>
            </a:pPr>
            <a:r>
              <a:rPr lang="en-US">
                <a:solidFill>
                  <a:srgbClr val="003399"/>
                </a:solidFill>
              </a:rPr>
              <a:t>Grant review and promotion decisions depend                        too much on “high profile” publications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151" y="1401764"/>
            <a:ext cx="1899249" cy="1980218"/>
          </a:xfrm>
          <a:prstGeom prst="rect">
            <a:avLst/>
          </a:prstGeom>
        </p:spPr>
      </p:pic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96400" y="3894478"/>
            <a:ext cx="1216794" cy="1073114"/>
            <a:chOff x="7450605" y="5245838"/>
            <a:chExt cx="1216794" cy="10731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605" y="5245838"/>
              <a:ext cx="709596" cy="10731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803" y="5245838"/>
              <a:ext cx="709596" cy="1073114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AFC1126-95F6-4C6F-A2E8-CE6E643808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41400" y="228600"/>
            <a:ext cx="10160000" cy="5635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Factors That “Short Circuit” </a:t>
            </a:r>
            <a:b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Self-correction</a:t>
            </a:r>
          </a:p>
        </p:txBody>
      </p:sp>
    </p:spTree>
    <p:extLst>
      <p:ext uri="{BB962C8B-B14F-4D97-AF65-F5344CB8AC3E}">
        <p14:creationId xmlns:p14="http://schemas.microsoft.com/office/powerpoint/2010/main" val="29125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H plans to enhance reproducibility - Francis S. Collins and Lawrence A. Tabak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10" y="13818"/>
            <a:ext cx="6370091" cy="6844183"/>
          </a:xfrm>
          <a:prstGeom prst="rect">
            <a:avLst/>
          </a:prstGeom>
        </p:spPr>
      </p:pic>
      <p:pic>
        <p:nvPicPr>
          <p:cNvPr id="4" name="Picture 3" descr="&quot;Efforts by the NIH alone will not be sufficient to effect real change in this unhealthy environment.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1752600"/>
            <a:ext cx="2014538" cy="255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811000" y="6481000"/>
            <a:ext cx="381000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z="1000" b="1" smtClean="0"/>
              <a:pPr/>
              <a:t>8</a:t>
            </a:fld>
            <a:endParaRPr lang="en-US" sz="1000" b="1"/>
          </a:p>
        </p:txBody>
      </p:sp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1" y="5593278"/>
            <a:ext cx="2469110" cy="1264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8FB4C2-3F6C-4277-94E3-DAD52A48D8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563563"/>
            <a:ext cx="10160000" cy="563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NIH plans to enhance reproducibility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4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Over the course of FY 2015, NIH plans to roll out policies that will require applicants to address inclusion of both sexes in biomedical research.&quot;"/>
          <p:cNvSpPr/>
          <p:nvPr/>
        </p:nvSpPr>
        <p:spPr>
          <a:xfrm rot="5400000">
            <a:off x="7315200" y="1752600"/>
            <a:ext cx="3657600" cy="33528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7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Full article at: http://www.nature.com/news/policy-nih-to-balance-sex-in-cell-and-animal-studies-1.15195" title="Screenshot of Nature article: &quot;NIH to balance sex in cell and animal studies&quot;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66" y="0"/>
            <a:ext cx="5638800" cy="6816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16002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359E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359E"/>
                </a:solidFill>
                <a:latin typeface="Calibri" panose="020F0502020204030204" pitchFamily="34" charset="0"/>
                <a:cs typeface="Arial" pitchFamily="34" charset="0"/>
              </a:rPr>
              <a:t>“Over the course of FY 2015, NIH plans to roll out policies that will require applicants to address inclusion of both sexes in biomedical research.”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359E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59E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9950" y="6479495"/>
            <a:ext cx="40976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F39E8EE1-BCC5-4FFC-9D02-CA3B48317ABE}" type="slidenum">
              <a:rPr lang="en-US" sz="1000" b="1" smtClean="0"/>
              <a:pPr algn="l">
                <a:defRPr/>
              </a:pPr>
              <a:t>9</a:t>
            </a:fld>
            <a:endParaRPr lang="en-US" sz="1000" b="1"/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2800" y="6453013"/>
            <a:ext cx="239486" cy="209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C0D3F4-3A69-4B05-BEF3-CC653E2F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563563"/>
            <a:ext cx="10160000" cy="563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NIH to balance sex in cell and animal studies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565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bordertemplaterevised (1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03033-3844-4342-BE42-4EFA82AC82BF}">
  <ds:schemaRefs>
    <ds:schemaRef ds:uri="64948b15-7def-430b-8648-1feb819ee410"/>
    <ds:schemaRef ds:uri="6bc68b66-932e-422c-b9b0-23fd53127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15F6E5-14F2-4EC9-B25E-1BB8A02DA3CC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36A737-7BCD-48C3-87F0-061E1EA3BC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2_bordertemplaterevised (1)</vt:lpstr>
      <vt:lpstr>RIGOR AND REPRODUCIBILITY: BACK TO BASICS</vt:lpstr>
      <vt:lpstr>Overview</vt:lpstr>
      <vt:lpstr>The Reproducibility Challenge</vt:lpstr>
      <vt:lpstr>A call for transparency</vt:lpstr>
      <vt:lpstr>Challenges to Rigor and Transparency in  Reporting Science</vt:lpstr>
      <vt:lpstr>Factors That “Short Circuit”  Self-correction</vt:lpstr>
      <vt:lpstr>Factors That “Short Circuit”  Self-correction</vt:lpstr>
      <vt:lpstr>NIH plans to enhance reproducibility</vt:lpstr>
      <vt:lpstr>NIH to balance sex in cell and animal studies</vt:lpstr>
      <vt:lpstr>Fixing problems with cell lines</vt:lpstr>
      <vt:lpstr>Our Guiding Principles for  Rigor &amp; Transparency</vt:lpstr>
      <vt:lpstr>Four Areas of Clarification</vt:lpstr>
      <vt:lpstr>RPG Application and Review </vt:lpstr>
      <vt:lpstr>Rigor of the Prior Research</vt:lpstr>
      <vt:lpstr>FAQ: What Do I Include When Describing  the Rigor of the Prior Research?</vt:lpstr>
      <vt:lpstr>Scientific Rigor</vt:lpstr>
      <vt:lpstr>FAQ: How Much Detail Should  I Include to Address Scientific Rigor?</vt:lpstr>
      <vt:lpstr>Relevant Biological Variables Such as Sex</vt:lpstr>
      <vt:lpstr>FAQ: Will I Have to Double My Animal Numbers?</vt:lpstr>
      <vt:lpstr>Authentication of Key Biological  and/or Chemical Resources</vt:lpstr>
      <vt:lpstr>Reminder: Authentication Of Key Biological and/or Chemical Resources (NOT-OD-17-068)</vt:lpstr>
      <vt:lpstr>Research Performance Progress Reports  (RPPR)</vt:lpstr>
      <vt:lpstr>Training in Rigor (2020)</vt:lpstr>
      <vt:lpstr>Training</vt:lpstr>
      <vt:lpstr>Enhancing Reproducibility through Rigor and Transparency</vt:lpstr>
      <vt:lpstr>Found on the website</vt:lpstr>
      <vt:lpstr>NIH Enhancing Reproducibility Handout - 1</vt:lpstr>
      <vt:lpstr>NIH Enhancing Reproducibility Handout - 2</vt:lpstr>
      <vt:lpstr>Reviewer Guidance</vt:lpstr>
      <vt:lpstr>   Thank You!  Questions?   reproducibility@nih.gov</vt:lpstr>
    </vt:vector>
  </TitlesOfParts>
  <Company>NIH\OD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Rigor and Reproducibility - Back to Basics</dc:title>
  <dc:creator>NIH Office of Extramural Research</dc:creator>
  <cp:keywords>research misconduct</cp:keywords>
  <cp:revision>1</cp:revision>
  <dcterms:created xsi:type="dcterms:W3CDTF">2016-04-04T18:20:01Z</dcterms:created>
  <dcterms:modified xsi:type="dcterms:W3CDTF">2021-10-29T00:10:37Z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