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 id="2147483676" r:id="rId6"/>
    <p:sldMasterId id="2147483688" r:id="rId7"/>
  </p:sldMasterIdLst>
  <p:notesMasterIdLst>
    <p:notesMasterId r:id="rId47"/>
  </p:notesMasterIdLst>
  <p:handoutMasterIdLst>
    <p:handoutMasterId r:id="rId48"/>
  </p:handoutMasterIdLst>
  <p:sldIdLst>
    <p:sldId id="529" r:id="rId8"/>
    <p:sldId id="2145705856" r:id="rId9"/>
    <p:sldId id="2145705857" r:id="rId10"/>
    <p:sldId id="742" r:id="rId11"/>
    <p:sldId id="261" r:id="rId12"/>
    <p:sldId id="262" r:id="rId13"/>
    <p:sldId id="263" r:id="rId14"/>
    <p:sldId id="285" r:id="rId15"/>
    <p:sldId id="264" r:id="rId16"/>
    <p:sldId id="259" r:id="rId17"/>
    <p:sldId id="265" r:id="rId18"/>
    <p:sldId id="266" r:id="rId19"/>
    <p:sldId id="267" r:id="rId20"/>
    <p:sldId id="268" r:id="rId21"/>
    <p:sldId id="274" r:id="rId22"/>
    <p:sldId id="322" r:id="rId23"/>
    <p:sldId id="2145705858" r:id="rId24"/>
    <p:sldId id="4731" r:id="rId25"/>
    <p:sldId id="4732" r:id="rId26"/>
    <p:sldId id="4727" r:id="rId27"/>
    <p:sldId id="4679" r:id="rId28"/>
    <p:sldId id="2539" r:id="rId29"/>
    <p:sldId id="2540" r:id="rId30"/>
    <p:sldId id="2145705842" r:id="rId31"/>
    <p:sldId id="366" r:id="rId32"/>
    <p:sldId id="4643" r:id="rId33"/>
    <p:sldId id="592" r:id="rId34"/>
    <p:sldId id="531" r:id="rId35"/>
    <p:sldId id="549" r:id="rId36"/>
    <p:sldId id="812" r:id="rId37"/>
    <p:sldId id="792" r:id="rId38"/>
    <p:sldId id="810" r:id="rId39"/>
    <p:sldId id="2145705848" r:id="rId40"/>
    <p:sldId id="420" r:id="rId41"/>
    <p:sldId id="279" r:id="rId42"/>
    <p:sldId id="429" r:id="rId43"/>
    <p:sldId id="2145705859" r:id="rId44"/>
    <p:sldId id="2145705860" r:id="rId45"/>
    <p:sldId id="2145705852" r:id="rId46"/>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Arial" charset="0"/>
      </a:defRPr>
    </a:lvl1pPr>
    <a:lvl2pPr marL="457200" algn="l" rtl="0" fontAlgn="base">
      <a:spcBef>
        <a:spcPct val="0"/>
      </a:spcBef>
      <a:spcAft>
        <a:spcPct val="0"/>
      </a:spcAft>
      <a:defRPr kern="1200">
        <a:solidFill>
          <a:schemeClr val="tx1"/>
        </a:solidFill>
        <a:latin typeface="Arial" charset="0"/>
        <a:ea typeface="ＭＳ Ｐゴシック" charset="0"/>
        <a:cs typeface="Arial" charset="0"/>
      </a:defRPr>
    </a:lvl2pPr>
    <a:lvl3pPr marL="914400" algn="l" rtl="0" fontAlgn="base">
      <a:spcBef>
        <a:spcPct val="0"/>
      </a:spcBef>
      <a:spcAft>
        <a:spcPct val="0"/>
      </a:spcAft>
      <a:defRPr kern="1200">
        <a:solidFill>
          <a:schemeClr val="tx1"/>
        </a:solidFill>
        <a:latin typeface="Arial" charset="0"/>
        <a:ea typeface="ＭＳ Ｐゴシック" charset="0"/>
        <a:cs typeface="Arial" charset="0"/>
      </a:defRPr>
    </a:lvl3pPr>
    <a:lvl4pPr marL="1371600" algn="l" rtl="0" fontAlgn="base">
      <a:spcBef>
        <a:spcPct val="0"/>
      </a:spcBef>
      <a:spcAft>
        <a:spcPct val="0"/>
      </a:spcAft>
      <a:defRPr kern="1200">
        <a:solidFill>
          <a:schemeClr val="tx1"/>
        </a:solidFill>
        <a:latin typeface="Arial" charset="0"/>
        <a:ea typeface="ＭＳ Ｐゴシック" charset="0"/>
        <a:cs typeface="Arial" charset="0"/>
      </a:defRPr>
    </a:lvl4pPr>
    <a:lvl5pPr marL="1828800" algn="l"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lly Rocke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000000"/>
    <a:srgbClr val="FFFFCC"/>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2" autoAdjust="0"/>
    <p:restoredTop sz="94975" autoAdjust="0"/>
  </p:normalViewPr>
  <p:slideViewPr>
    <p:cSldViewPr>
      <p:cViewPr varScale="1">
        <p:scale>
          <a:sx n="81" d="100"/>
          <a:sy n="81" d="100"/>
        </p:scale>
        <p:origin x="1171" y="67"/>
      </p:cViewPr>
      <p:guideLst>
        <p:guide orient="horz" pos="2160"/>
        <p:guide pos="3840"/>
      </p:guideLst>
    </p:cSldViewPr>
  </p:slideViewPr>
  <p:outlineViewPr>
    <p:cViewPr>
      <p:scale>
        <a:sx n="33" d="100"/>
        <a:sy n="33" d="100"/>
      </p:scale>
      <p:origin x="0" y="-913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9" d="100"/>
          <a:sy n="109" d="100"/>
        </p:scale>
        <p:origin x="3624" y="1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Selected</c:v>
                </c:pt>
              </c:strCache>
            </c:strRef>
          </c:tx>
          <c:spPr>
            <a:solidFill>
              <a:schemeClr val="accent2"/>
            </a:solidFill>
            <a:ln>
              <a:solidFill>
                <a:schemeClr val="accent2"/>
              </a:solidFill>
            </a:ln>
            <a:effectLst/>
          </c:spPr>
          <c:invertIfNegative val="0"/>
          <c:dPt>
            <c:idx val="0"/>
            <c:invertIfNegative val="0"/>
            <c:bubble3D val="0"/>
            <c:spPr>
              <a:solidFill>
                <a:schemeClr val="accent2">
                  <a:lumMod val="75000"/>
                </a:schemeClr>
              </a:solidFill>
              <a:ln>
                <a:solidFill>
                  <a:srgbClr val="F79545"/>
                </a:solidFill>
              </a:ln>
              <a:effectLst/>
            </c:spPr>
            <c:extLst>
              <c:ext xmlns:c16="http://schemas.microsoft.com/office/drawing/2014/chart" uri="{C3380CC4-5D6E-409C-BE32-E72D297353CC}">
                <c16:uniqueId val="{00000001-67DD-4D4D-867A-1ABE2F89E0D3}"/>
              </c:ext>
            </c:extLst>
          </c:dPt>
          <c:dPt>
            <c:idx val="2"/>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0-DA47-4090-A667-CECF0BA1CFFE}"/>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1-5927-4E5E-906D-1B927F87083D}"/>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3-5927-4E5E-906D-1B927F87083D}"/>
              </c:ext>
            </c:extLst>
          </c:dPt>
          <c:dPt>
            <c:idx val="5"/>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5-5927-4E5E-906D-1B927F87083D}"/>
              </c:ext>
            </c:extLst>
          </c:dPt>
          <c:dPt>
            <c:idx val="6"/>
            <c:invertIfNegative val="0"/>
            <c:bubble3D val="0"/>
            <c:spPr>
              <a:solidFill>
                <a:schemeClr val="accent1"/>
              </a:solidFill>
              <a:ln>
                <a:solidFill>
                  <a:srgbClr val="4472C4"/>
                </a:solidFill>
              </a:ln>
              <a:effectLst/>
            </c:spPr>
            <c:extLst>
              <c:ext xmlns:c16="http://schemas.microsoft.com/office/drawing/2014/chart" uri="{C3380CC4-5D6E-409C-BE32-E72D297353CC}">
                <c16:uniqueId val="{00000007-5927-4E5E-906D-1B927F87083D}"/>
              </c:ext>
            </c:extLst>
          </c:dPt>
          <c:dPt>
            <c:idx val="7"/>
            <c:invertIfNegative val="0"/>
            <c:bubble3D val="0"/>
            <c:spPr>
              <a:solidFill>
                <a:schemeClr val="accent1">
                  <a:lumMod val="75000"/>
                </a:schemeClr>
              </a:solidFill>
              <a:ln>
                <a:solidFill>
                  <a:srgbClr val="4472C4"/>
                </a:solidFill>
              </a:ln>
              <a:effectLst/>
            </c:spPr>
            <c:extLst>
              <c:ext xmlns:c16="http://schemas.microsoft.com/office/drawing/2014/chart" uri="{C3380CC4-5D6E-409C-BE32-E72D297353CC}">
                <c16:uniqueId val="{00000009-5927-4E5E-906D-1B927F87083D}"/>
              </c:ext>
            </c:extLst>
          </c:dPt>
          <c:dLbls>
            <c:dLbl>
              <c:idx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Franklin Gothic Book" panose="020B0503020102020204" pitchFamily="34" charset="0"/>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67DD-4D4D-867A-1ABE2F89E0D3}"/>
                </c:ext>
              </c:extLst>
            </c:dLbl>
            <c:dLbl>
              <c:idx val="1"/>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Franklin Gothic Book" panose="020B0503020102020204" pitchFamily="34" charset="0"/>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DA47-4090-A667-CECF0BA1CFFE}"/>
                </c:ext>
              </c:extLst>
            </c:dLbl>
            <c:dLbl>
              <c:idx val="6"/>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Franklin Gothic Book" panose="020B0503020102020204" pitchFamily="34" charset="0"/>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7-5927-4E5E-906D-1B927F87083D}"/>
                </c:ext>
              </c:extLst>
            </c:dLbl>
            <c:dLbl>
              <c:idx val="7"/>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Franklin Gothic Book" panose="020B0503020102020204" pitchFamily="34" charset="0"/>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9-5927-4E5E-906D-1B927F87083D}"/>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Franklin Gothic Book" panose="020B05030201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Postdoctoral fellow/Resident</c:v>
                </c:pt>
                <c:pt idx="1">
                  <c:v>Faculty (0-6 years)</c:v>
                </c:pt>
                <c:pt idx="2">
                  <c:v>Faculty (7-14 years)</c:v>
                </c:pt>
                <c:pt idx="3">
                  <c:v>Student</c:v>
                </c:pt>
                <c:pt idx="4">
                  <c:v>Researcher (0-6 years)</c:v>
                </c:pt>
                <c:pt idx="5">
                  <c:v>Researcher (7-14 year)</c:v>
                </c:pt>
                <c:pt idx="6">
                  <c:v>Faculty (15+ years)</c:v>
                </c:pt>
                <c:pt idx="7">
                  <c:v>Researcher (15+ year)</c:v>
                </c:pt>
              </c:strCache>
            </c:strRef>
          </c:cat>
          <c:val>
            <c:numRef>
              <c:f>Sheet1!$B$2:$B$9</c:f>
              <c:numCache>
                <c:formatCode>0%</c:formatCode>
                <c:ptCount val="8"/>
                <c:pt idx="0">
                  <c:v>0.69</c:v>
                </c:pt>
                <c:pt idx="1">
                  <c:v>0.67</c:v>
                </c:pt>
                <c:pt idx="2">
                  <c:v>0.61</c:v>
                </c:pt>
                <c:pt idx="3">
                  <c:v>0.56000000000000005</c:v>
                </c:pt>
                <c:pt idx="4">
                  <c:v>0.54</c:v>
                </c:pt>
                <c:pt idx="5">
                  <c:v>0.49</c:v>
                </c:pt>
                <c:pt idx="6">
                  <c:v>0.43</c:v>
                </c:pt>
                <c:pt idx="7">
                  <c:v>0.34</c:v>
                </c:pt>
              </c:numCache>
            </c:numRef>
          </c:val>
          <c:extLst>
            <c:ext xmlns:c16="http://schemas.microsoft.com/office/drawing/2014/chart" uri="{C3380CC4-5D6E-409C-BE32-E72D297353CC}">
              <c16:uniqueId val="{0000000A-5927-4E5E-906D-1B927F87083D}"/>
            </c:ext>
          </c:extLst>
        </c:ser>
        <c:dLbls>
          <c:showLegendKey val="0"/>
          <c:showVal val="0"/>
          <c:showCatName val="0"/>
          <c:showSerName val="0"/>
          <c:showPercent val="0"/>
          <c:showBubbleSize val="0"/>
        </c:dLbls>
        <c:gapWidth val="100"/>
        <c:overlap val="-27"/>
        <c:axId val="742138808"/>
        <c:axId val="742141760"/>
      </c:barChart>
      <c:catAx>
        <c:axId val="742138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crossAx val="742141760"/>
        <c:crosses val="autoZero"/>
        <c:auto val="1"/>
        <c:lblAlgn val="ctr"/>
        <c:lblOffset val="100"/>
        <c:noMultiLvlLbl val="0"/>
      </c:catAx>
      <c:valAx>
        <c:axId val="742141760"/>
        <c:scaling>
          <c:orientation val="minMax"/>
          <c:max val="0.70000000000000007"/>
          <c:min val="0.2"/>
        </c:scaling>
        <c:delete val="1"/>
        <c:axPos val="l"/>
        <c:numFmt formatCode="0%" sourceLinked="1"/>
        <c:majorTickMark val="out"/>
        <c:minorTickMark val="none"/>
        <c:tickLblPos val="nextTo"/>
        <c:crossAx val="742138808"/>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100">
          <a:latin typeface="Franklin Gothic Book" panose="020B05030201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lumMod val="75000"/>
                </a:schemeClr>
              </a:solidFill>
              <a:ln>
                <a:noFill/>
              </a:ln>
              <a:effectLst/>
            </c:spPr>
            <c:extLst>
              <c:ext xmlns:c16="http://schemas.microsoft.com/office/drawing/2014/chart" uri="{C3380CC4-5D6E-409C-BE32-E72D297353CC}">
                <c16:uniqueId val="{00000000-5663-45E2-A69A-D7769886EA85}"/>
              </c:ext>
            </c:extLst>
          </c:dPt>
          <c:dPt>
            <c:idx val="2"/>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1-5663-45E2-A69A-D7769886EA85}"/>
              </c:ext>
            </c:extLst>
          </c:dPt>
          <c:dPt>
            <c:idx val="3"/>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2-5663-45E2-A69A-D7769886EA85}"/>
              </c:ext>
            </c:extLst>
          </c:dPt>
          <c:dPt>
            <c:idx val="4"/>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3-5663-45E2-A69A-D7769886EA85}"/>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Franklin Gothic Book" panose="020B0503020102020204" pitchFamily="34" charset="0"/>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5663-45E2-A69A-D7769886EA85}"/>
                </c:ext>
              </c:extLst>
            </c:dLbl>
            <c:dLbl>
              <c:idx val="1"/>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Franklin Gothic Book" panose="020B0503020102020204" pitchFamily="34" charset="0"/>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5663-45E2-A69A-D7769886EA85}"/>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Franklin Gothic Book" panose="020B05030201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Laboratory</c:v>
                </c:pt>
                <c:pt idx="1">
                  <c:v>Computational</c:v>
                </c:pt>
                <c:pt idx="2">
                  <c:v>Clinical</c:v>
                </c:pt>
                <c:pt idx="3">
                  <c:v>Sociological / Community-based</c:v>
                </c:pt>
                <c:pt idx="4">
                  <c:v>Epidemiologic / Public Health</c:v>
                </c:pt>
              </c:strCache>
            </c:strRef>
          </c:cat>
          <c:val>
            <c:numRef>
              <c:f>Sheet1!$B$2:$B$6</c:f>
              <c:numCache>
                <c:formatCode>0%</c:formatCode>
                <c:ptCount val="5"/>
                <c:pt idx="0">
                  <c:v>0.60599999999999998</c:v>
                </c:pt>
                <c:pt idx="1">
                  <c:v>0.52300000000000002</c:v>
                </c:pt>
                <c:pt idx="2">
                  <c:v>0.49399999999999999</c:v>
                </c:pt>
                <c:pt idx="3">
                  <c:v>0.46299999999999997</c:v>
                </c:pt>
                <c:pt idx="4">
                  <c:v>0.45099999999999996</c:v>
                </c:pt>
              </c:numCache>
            </c:numRef>
          </c:val>
          <c:extLst>
            <c:ext xmlns:c16="http://schemas.microsoft.com/office/drawing/2014/chart" uri="{C3380CC4-5D6E-409C-BE32-E72D297353CC}">
              <c16:uniqueId val="{00000000-4C33-4129-BA09-966C993E39B6}"/>
            </c:ext>
          </c:extLst>
        </c:ser>
        <c:dLbls>
          <c:showLegendKey val="0"/>
          <c:showVal val="0"/>
          <c:showCatName val="0"/>
          <c:showSerName val="0"/>
          <c:showPercent val="0"/>
          <c:showBubbleSize val="0"/>
        </c:dLbls>
        <c:gapWidth val="150"/>
        <c:overlap val="-27"/>
        <c:axId val="1167594431"/>
        <c:axId val="1087695759"/>
      </c:barChart>
      <c:catAx>
        <c:axId val="116759443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crossAx val="1087695759"/>
        <c:crosses val="autoZero"/>
        <c:auto val="1"/>
        <c:lblAlgn val="ctr"/>
        <c:lblOffset val="100"/>
        <c:noMultiLvlLbl val="0"/>
      </c:catAx>
      <c:valAx>
        <c:axId val="1087695759"/>
        <c:scaling>
          <c:orientation val="minMax"/>
          <c:min val="0.2"/>
        </c:scaling>
        <c:delete val="1"/>
        <c:axPos val="l"/>
        <c:majorGridlines>
          <c:spPr>
            <a:ln w="9525" cap="flat" cmpd="sng" algn="ctr">
              <a:noFill/>
              <a:round/>
            </a:ln>
            <a:effectLst/>
          </c:spPr>
        </c:majorGridlines>
        <c:numFmt formatCode="0%" sourceLinked="1"/>
        <c:majorTickMark val="out"/>
        <c:minorTickMark val="none"/>
        <c:tickLblPos val="nextTo"/>
        <c:crossAx val="11675944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1" y="1"/>
            <a:ext cx="3038161" cy="46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4406" tIns="47203" rIns="94406" bIns="47203" numCol="1" anchor="t" anchorCtr="0" compatLnSpc="1">
            <a:prstTxWarp prst="textNoShape">
              <a:avLst/>
            </a:prstTxWarp>
          </a:bodyPr>
          <a:lstStyle>
            <a:lvl1pPr defTabSz="944077">
              <a:defRPr sz="1200"/>
            </a:lvl1pPr>
          </a:lstStyle>
          <a:p>
            <a:endParaRPr lang="en-US" dirty="0"/>
          </a:p>
        </p:txBody>
      </p:sp>
      <p:sp>
        <p:nvSpPr>
          <p:cNvPr id="18435" name="Rectangle 3"/>
          <p:cNvSpPr>
            <a:spLocks noGrp="1" noChangeArrowheads="1"/>
          </p:cNvSpPr>
          <p:nvPr>
            <p:ph type="dt" sz="quarter" idx="1"/>
          </p:nvPr>
        </p:nvSpPr>
        <p:spPr bwMode="auto">
          <a:xfrm>
            <a:off x="3970634" y="1"/>
            <a:ext cx="3038161" cy="46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4406" tIns="47203" rIns="94406" bIns="47203" numCol="1" anchor="t" anchorCtr="0" compatLnSpc="1">
            <a:prstTxWarp prst="textNoShape">
              <a:avLst/>
            </a:prstTxWarp>
          </a:bodyPr>
          <a:lstStyle>
            <a:lvl1pPr algn="r" defTabSz="944077">
              <a:defRPr sz="1200"/>
            </a:lvl1pPr>
          </a:lstStyle>
          <a:p>
            <a:endParaRPr lang="en-US" dirty="0"/>
          </a:p>
        </p:txBody>
      </p:sp>
      <p:sp>
        <p:nvSpPr>
          <p:cNvPr id="18436" name="Rectangle 4"/>
          <p:cNvSpPr>
            <a:spLocks noGrp="1" noChangeArrowheads="1"/>
          </p:cNvSpPr>
          <p:nvPr>
            <p:ph type="ftr" sz="quarter" idx="2"/>
          </p:nvPr>
        </p:nvSpPr>
        <p:spPr bwMode="auto">
          <a:xfrm>
            <a:off x="1" y="8829744"/>
            <a:ext cx="3038161" cy="465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4406" tIns="47203" rIns="94406" bIns="47203" numCol="1" anchor="b" anchorCtr="0" compatLnSpc="1">
            <a:prstTxWarp prst="textNoShape">
              <a:avLst/>
            </a:prstTxWarp>
          </a:bodyPr>
          <a:lstStyle>
            <a:lvl1pPr defTabSz="944077">
              <a:defRPr sz="1200"/>
            </a:lvl1pPr>
          </a:lstStyle>
          <a:p>
            <a:endParaRPr lang="en-US" dirty="0"/>
          </a:p>
        </p:txBody>
      </p:sp>
      <p:sp>
        <p:nvSpPr>
          <p:cNvPr id="18437" name="Rectangle 5"/>
          <p:cNvSpPr>
            <a:spLocks noGrp="1" noChangeArrowheads="1"/>
          </p:cNvSpPr>
          <p:nvPr>
            <p:ph type="sldNum" sz="quarter" idx="3"/>
          </p:nvPr>
        </p:nvSpPr>
        <p:spPr bwMode="auto">
          <a:xfrm>
            <a:off x="3970634" y="8829744"/>
            <a:ext cx="3038161" cy="465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4406" tIns="47203" rIns="94406" bIns="47203" numCol="1" anchor="b" anchorCtr="0" compatLnSpc="1">
            <a:prstTxWarp prst="textNoShape">
              <a:avLst/>
            </a:prstTxWarp>
          </a:bodyPr>
          <a:lstStyle>
            <a:lvl1pPr algn="r" defTabSz="944077">
              <a:defRPr sz="1200"/>
            </a:lvl1pPr>
          </a:lstStyle>
          <a:p>
            <a:fld id="{AD9DCF04-8AE1-CC49-80A1-1E9496B4418A}" type="slidenum">
              <a:rPr lang="en-US"/>
              <a:pPr/>
              <a:t>‹#›</a:t>
            </a:fld>
            <a:endParaRPr lang="en-US" dirty="0"/>
          </a:p>
        </p:txBody>
      </p:sp>
    </p:spTree>
    <p:extLst>
      <p:ext uri="{BB962C8B-B14F-4D97-AF65-F5344CB8AC3E}">
        <p14:creationId xmlns:p14="http://schemas.microsoft.com/office/powerpoint/2010/main" val="256981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1"/>
            <a:ext cx="3038161" cy="46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4406" tIns="47203" rIns="94406" bIns="47203" numCol="1" anchor="t" anchorCtr="0" compatLnSpc="1">
            <a:prstTxWarp prst="textNoShape">
              <a:avLst/>
            </a:prstTxWarp>
          </a:bodyPr>
          <a:lstStyle>
            <a:lvl1pPr defTabSz="944077">
              <a:defRPr sz="1200"/>
            </a:lvl1pPr>
          </a:lstStyle>
          <a:p>
            <a:endParaRPr lang="en-US" dirty="0"/>
          </a:p>
        </p:txBody>
      </p:sp>
      <p:sp>
        <p:nvSpPr>
          <p:cNvPr id="4099" name="Rectangle 3"/>
          <p:cNvSpPr>
            <a:spLocks noGrp="1" noChangeArrowheads="1"/>
          </p:cNvSpPr>
          <p:nvPr>
            <p:ph type="dt" idx="1"/>
          </p:nvPr>
        </p:nvSpPr>
        <p:spPr bwMode="auto">
          <a:xfrm>
            <a:off x="3970634" y="1"/>
            <a:ext cx="3038161" cy="46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4406" tIns="47203" rIns="94406" bIns="47203" numCol="1" anchor="t" anchorCtr="0" compatLnSpc="1">
            <a:prstTxWarp prst="textNoShape">
              <a:avLst/>
            </a:prstTxWarp>
          </a:bodyPr>
          <a:lstStyle>
            <a:lvl1pPr algn="r" defTabSz="944077">
              <a:defRPr sz="1200"/>
            </a:lvl1pPr>
          </a:lstStyle>
          <a:p>
            <a:endParaRPr lang="en-US" dirty="0"/>
          </a:p>
        </p:txBody>
      </p:sp>
      <p:sp>
        <p:nvSpPr>
          <p:cNvPr id="4100" name="Rectangle 4"/>
          <p:cNvSpPr>
            <a:spLocks noGrp="1" noRot="1" noChangeAspect="1" noChangeArrowheads="1" noTextEdit="1"/>
          </p:cNvSpPr>
          <p:nvPr>
            <p:ph type="sldImg" idx="2"/>
          </p:nvPr>
        </p:nvSpPr>
        <p:spPr bwMode="auto">
          <a:xfrm>
            <a:off x="406400" y="696913"/>
            <a:ext cx="6199188" cy="348773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701362" y="4415673"/>
            <a:ext cx="5607678" cy="4183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4406" tIns="47203" rIns="94406" bIns="472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1" y="8829744"/>
            <a:ext cx="3038161" cy="465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4406" tIns="47203" rIns="94406" bIns="47203" numCol="1" anchor="b" anchorCtr="0" compatLnSpc="1">
            <a:prstTxWarp prst="textNoShape">
              <a:avLst/>
            </a:prstTxWarp>
          </a:bodyPr>
          <a:lstStyle>
            <a:lvl1pPr defTabSz="944077">
              <a:defRPr sz="1200"/>
            </a:lvl1pPr>
          </a:lstStyle>
          <a:p>
            <a:endParaRPr lang="en-US" dirty="0"/>
          </a:p>
        </p:txBody>
      </p:sp>
      <p:sp>
        <p:nvSpPr>
          <p:cNvPr id="4103" name="Rectangle 7"/>
          <p:cNvSpPr>
            <a:spLocks noGrp="1" noChangeArrowheads="1"/>
          </p:cNvSpPr>
          <p:nvPr>
            <p:ph type="sldNum" sz="quarter" idx="5"/>
          </p:nvPr>
        </p:nvSpPr>
        <p:spPr bwMode="auto">
          <a:xfrm>
            <a:off x="3970634" y="8829744"/>
            <a:ext cx="3038161" cy="465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4406" tIns="47203" rIns="94406" bIns="47203" numCol="1" anchor="b" anchorCtr="0" compatLnSpc="1">
            <a:prstTxWarp prst="textNoShape">
              <a:avLst/>
            </a:prstTxWarp>
          </a:bodyPr>
          <a:lstStyle>
            <a:lvl1pPr algn="r" defTabSz="944077">
              <a:defRPr sz="1200"/>
            </a:lvl1pPr>
          </a:lstStyle>
          <a:p>
            <a:fld id="{EBD98385-F1D5-B84A-ABBF-D8781C4363E8}" type="slidenum">
              <a:rPr lang="en-US"/>
              <a:pPr/>
              <a:t>‹#›</a:t>
            </a:fld>
            <a:endParaRPr lang="en-US" dirty="0"/>
          </a:p>
        </p:txBody>
      </p:sp>
    </p:spTree>
    <p:extLst>
      <p:ext uri="{BB962C8B-B14F-4D97-AF65-F5344CB8AC3E}">
        <p14:creationId xmlns:p14="http://schemas.microsoft.com/office/powerpoint/2010/main" val="13851006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Arial" charset="0"/>
      </a:defRPr>
    </a:lvl1pPr>
    <a:lvl2pPr marL="457200" algn="l" rtl="0" fontAlgn="base">
      <a:spcBef>
        <a:spcPct val="30000"/>
      </a:spcBef>
      <a:spcAft>
        <a:spcPct val="0"/>
      </a:spcAft>
      <a:defRPr sz="1200" kern="1200">
        <a:solidFill>
          <a:schemeClr val="tx1"/>
        </a:solidFill>
        <a:latin typeface="Arial" charset="0"/>
        <a:ea typeface="Arial" charset="0"/>
        <a:cs typeface="Arial" charset="0"/>
      </a:defRPr>
    </a:lvl2pPr>
    <a:lvl3pPr marL="914400" algn="l" rtl="0" fontAlgn="base">
      <a:spcBef>
        <a:spcPct val="30000"/>
      </a:spcBef>
      <a:spcAft>
        <a:spcPct val="0"/>
      </a:spcAft>
      <a:defRPr sz="1200" kern="1200">
        <a:solidFill>
          <a:schemeClr val="tx1"/>
        </a:solidFill>
        <a:latin typeface="Arial" charset="0"/>
        <a:ea typeface="Arial" charset="0"/>
        <a:cs typeface="Arial" charset="0"/>
      </a:defRPr>
    </a:lvl3pPr>
    <a:lvl4pPr marL="1371600" algn="l" rtl="0" fontAlgn="base">
      <a:spcBef>
        <a:spcPct val="30000"/>
      </a:spcBef>
      <a:spcAft>
        <a:spcPct val="0"/>
      </a:spcAft>
      <a:defRPr sz="1200" kern="1200">
        <a:solidFill>
          <a:schemeClr val="tx1"/>
        </a:solidFill>
        <a:latin typeface="Arial" charset="0"/>
        <a:ea typeface="Arial" charset="0"/>
        <a:cs typeface="Arial" charset="0"/>
      </a:defRPr>
    </a:lvl4pPr>
    <a:lvl5pPr marL="1828800" algn="l" rtl="0" fontAlgn="base">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AB1BEF-3F68-EE41-85E3-C1813BEF4FBA}" type="slidenum">
              <a:rPr lang="en-US"/>
              <a:pPr/>
              <a:t>1</a:t>
            </a:fld>
            <a:endParaRPr lang="en-US" dirty="0"/>
          </a:p>
        </p:txBody>
      </p:sp>
      <p:sp>
        <p:nvSpPr>
          <p:cNvPr id="63490" name="Rectangle 2"/>
          <p:cNvSpPr>
            <a:spLocks noGrp="1" noRot="1" noChangeAspect="1" noChangeArrowheads="1" noTextEdit="1"/>
          </p:cNvSpPr>
          <p:nvPr>
            <p:ph type="sldImg"/>
          </p:nvPr>
        </p:nvSpPr>
        <p:spPr>
          <a:xfrm>
            <a:off x="406400" y="696913"/>
            <a:ext cx="6199188" cy="3487737"/>
          </a:xfrm>
          <a:ln/>
          <a:extLst>
            <a:ext uri="{FAA26D3D-D897-4be2-8F04-BA451C77F1D7}">
              <ma14:placeholderFlag xmlns="" xmlns:ma14="http://schemas.microsoft.com/office/mac/drawingml/2011/main" val="1"/>
            </a:ext>
          </a:extLst>
        </p:spPr>
      </p:sp>
      <p:sp>
        <p:nvSpPr>
          <p:cNvPr id="6349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3088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4F79EF-A621-46BC-AADC-CD028A77B0BF}"/>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29233-37E2-432E-9C97-3F3AE5236CE0}"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858" name="Rectangle 2">
            <a:extLst>
              <a:ext uri="{FF2B5EF4-FFF2-40B4-BE49-F238E27FC236}">
                <a16:creationId xmlns:a16="http://schemas.microsoft.com/office/drawing/2014/main" id="{9E977870-0477-4DDE-833A-1B7308D94A11}"/>
              </a:ext>
            </a:extLst>
          </p:cNvPr>
          <p:cNvSpPr>
            <a:spLocks noGrp="1" noRot="1" noChangeAspect="1" noChangeArrowheads="1" noTextEdit="1"/>
          </p:cNvSpPr>
          <p:nvPr>
            <p:ph type="sldImg"/>
          </p:nvPr>
        </p:nvSpPr>
        <p:spPr>
          <a:xfrm>
            <a:off x="342900" y="695325"/>
            <a:ext cx="6173788" cy="3473450"/>
          </a:xfrm>
          <a:ln/>
        </p:spPr>
      </p:sp>
      <p:sp>
        <p:nvSpPr>
          <p:cNvPr id="249859" name="Rectangle 3">
            <a:extLst>
              <a:ext uri="{FF2B5EF4-FFF2-40B4-BE49-F238E27FC236}">
                <a16:creationId xmlns:a16="http://schemas.microsoft.com/office/drawing/2014/main" id="{437DFF90-4C91-4B41-9BC3-836CC966C9C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46A08-DB30-46DC-8880-5A39D663DB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charset="0"/>
            </a:endParaRPr>
          </a:p>
        </p:txBody>
      </p:sp>
    </p:spTree>
    <p:extLst>
      <p:ext uri="{BB962C8B-B14F-4D97-AF65-F5344CB8AC3E}">
        <p14:creationId xmlns:p14="http://schemas.microsoft.com/office/powerpoint/2010/main" val="3602854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46A08-DB30-46DC-8880-5A39D663DB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charset="0"/>
            </a:endParaRPr>
          </a:p>
        </p:txBody>
      </p:sp>
    </p:spTree>
    <p:extLst>
      <p:ext uri="{BB962C8B-B14F-4D97-AF65-F5344CB8AC3E}">
        <p14:creationId xmlns:p14="http://schemas.microsoft.com/office/powerpoint/2010/main" val="3572012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46A08-DB30-46DC-8880-5A39D663DB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Arial" charset="0"/>
            </a:endParaRPr>
          </a:p>
        </p:txBody>
      </p:sp>
    </p:spTree>
    <p:extLst>
      <p:ext uri="{BB962C8B-B14F-4D97-AF65-F5344CB8AC3E}">
        <p14:creationId xmlns:p14="http://schemas.microsoft.com/office/powerpoint/2010/main" val="2547708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4077" rtl="0" eaLnBrk="1" fontAlgn="base" latinLnBrk="0" hangingPunct="1">
              <a:lnSpc>
                <a:spcPct val="100000"/>
              </a:lnSpc>
              <a:spcBef>
                <a:spcPct val="0"/>
              </a:spcBef>
              <a:spcAft>
                <a:spcPct val="0"/>
              </a:spcAft>
              <a:buClrTx/>
              <a:buSzTx/>
              <a:buFontTx/>
              <a:buNone/>
              <a:tabLst/>
              <a:defRPr/>
            </a:pPr>
            <a:fld id="{95846A08-DB30-46DC-8880-5A39D663DB09}"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44077"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30215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CF82AFAF-5A4B-5C47-B403-1AB532082E29}" type="slidenum">
              <a:rPr lang="en-US"/>
              <a:pPr/>
              <a:t>‹#›</a:t>
            </a:fld>
            <a:endParaRPr lang="en-US" dirty="0"/>
          </a:p>
        </p:txBody>
      </p:sp>
    </p:spTree>
    <p:extLst>
      <p:ext uri="{BB962C8B-B14F-4D97-AF65-F5344CB8AC3E}">
        <p14:creationId xmlns:p14="http://schemas.microsoft.com/office/powerpoint/2010/main" val="2621947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BEC2B9A6-E7EC-9E4F-AB6A-26A4ED17DA22}" type="slidenum">
              <a:rPr lang="en-US"/>
              <a:pPr/>
              <a:t>‹#›</a:t>
            </a:fld>
            <a:endParaRPr lang="en-US" dirty="0"/>
          </a:p>
        </p:txBody>
      </p:sp>
    </p:spTree>
    <p:extLst>
      <p:ext uri="{BB962C8B-B14F-4D97-AF65-F5344CB8AC3E}">
        <p14:creationId xmlns:p14="http://schemas.microsoft.com/office/powerpoint/2010/main" val="797139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219200"/>
            <a:ext cx="2768600" cy="4724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1219200"/>
            <a:ext cx="810260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E2A3F9C7-ECB9-D34A-8A58-3C7B9F2AE751}" type="slidenum">
              <a:rPr lang="en-US"/>
              <a:pPr/>
              <a:t>‹#›</a:t>
            </a:fld>
            <a:endParaRPr lang="en-US" dirty="0"/>
          </a:p>
        </p:txBody>
      </p:sp>
    </p:spTree>
    <p:extLst>
      <p:ext uri="{BB962C8B-B14F-4D97-AF65-F5344CB8AC3E}">
        <p14:creationId xmlns:p14="http://schemas.microsoft.com/office/powerpoint/2010/main" val="651937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F0B6617D-9E58-4EA4-99CB-FD577975950A}"/>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pic>
        <p:nvPicPr>
          <p:cNvPr id="5" name="Picture">
            <a:extLst>
              <a:ext uri="{FF2B5EF4-FFF2-40B4-BE49-F238E27FC236}">
                <a16:creationId xmlns:a16="http://schemas.microsoft.com/office/drawing/2014/main" id="{EEE61D0D-6AC6-4D70-88E1-3D852CBBA7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731" y="6357383"/>
            <a:ext cx="1765636" cy="275715"/>
          </a:xfrm>
          <a:prstGeom prst="rect">
            <a:avLst/>
          </a:prstGeom>
        </p:spPr>
      </p:pic>
      <p:sp>
        <p:nvSpPr>
          <p:cNvPr id="2" name="Title">
            <a:extLst>
              <a:ext uri="{FF2B5EF4-FFF2-40B4-BE49-F238E27FC236}">
                <a16:creationId xmlns:a16="http://schemas.microsoft.com/office/drawing/2014/main" id="{9C205272-143A-49BA-8DC7-4FB9F3B5432E}"/>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01074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F0B6617D-9E58-4EA4-99CB-FD577975950A}"/>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pic>
        <p:nvPicPr>
          <p:cNvPr id="5" name="Picture">
            <a:extLst>
              <a:ext uri="{FF2B5EF4-FFF2-40B4-BE49-F238E27FC236}">
                <a16:creationId xmlns:a16="http://schemas.microsoft.com/office/drawing/2014/main" id="{EEE61D0D-6AC6-4D70-88E1-3D852CBBA7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731" y="6357383"/>
            <a:ext cx="1765636" cy="275715"/>
          </a:xfrm>
          <a:prstGeom prst="rect">
            <a:avLst/>
          </a:prstGeom>
        </p:spPr>
      </p:pic>
      <p:sp>
        <p:nvSpPr>
          <p:cNvPr id="2" name="Title">
            <a:extLst>
              <a:ext uri="{FF2B5EF4-FFF2-40B4-BE49-F238E27FC236}">
                <a16:creationId xmlns:a16="http://schemas.microsoft.com/office/drawing/2014/main" id="{9C205272-143A-49BA-8DC7-4FB9F3B5432E}"/>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49331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F0B6617D-9E58-4EA4-99CB-FD577975950A}"/>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dirty="0"/>
          </a:p>
        </p:txBody>
      </p:sp>
      <p:pic>
        <p:nvPicPr>
          <p:cNvPr id="5" name="Picture">
            <a:extLst>
              <a:ext uri="{FF2B5EF4-FFF2-40B4-BE49-F238E27FC236}">
                <a16:creationId xmlns:a16="http://schemas.microsoft.com/office/drawing/2014/main" id="{EEE61D0D-6AC6-4D70-88E1-3D852CBBA7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731" y="6357383"/>
            <a:ext cx="1765636" cy="275715"/>
          </a:xfrm>
          <a:prstGeom prst="rect">
            <a:avLst/>
          </a:prstGeom>
        </p:spPr>
      </p:pic>
      <p:sp>
        <p:nvSpPr>
          <p:cNvPr id="2" name="Title">
            <a:extLst>
              <a:ext uri="{FF2B5EF4-FFF2-40B4-BE49-F238E27FC236}">
                <a16:creationId xmlns:a16="http://schemas.microsoft.com/office/drawing/2014/main" id="{9C205272-143A-49BA-8DC7-4FB9F3B5432E}"/>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60309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60627-148C-4349-B1EC-4E4835E579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004DEA-11AE-492B-AC42-7A337FE65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1871FE-19DE-4BB2-A909-5630A616819C}"/>
              </a:ext>
            </a:extLst>
          </p:cNvPr>
          <p:cNvSpPr>
            <a:spLocks noGrp="1"/>
          </p:cNvSpPr>
          <p:nvPr>
            <p:ph type="dt" sz="half" idx="10"/>
          </p:nvPr>
        </p:nvSpPr>
        <p:spPr/>
        <p:txBody>
          <a:bodyPr/>
          <a:lstStyle/>
          <a:p>
            <a:fld id="{E5FEC618-E095-498F-8181-280323F62A5A}" type="datetimeFigureOut">
              <a:rPr lang="en-US" smtClean="0"/>
              <a:t>10/27/2021</a:t>
            </a:fld>
            <a:endParaRPr lang="en-US" dirty="0"/>
          </a:p>
        </p:txBody>
      </p:sp>
      <p:sp>
        <p:nvSpPr>
          <p:cNvPr id="5" name="Footer Placeholder 4">
            <a:extLst>
              <a:ext uri="{FF2B5EF4-FFF2-40B4-BE49-F238E27FC236}">
                <a16:creationId xmlns:a16="http://schemas.microsoft.com/office/drawing/2014/main" id="{ABD46A6C-6DAD-4A4C-AF32-B791CA5B48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AB4EE4-2E93-40F3-AE9F-B326B2B1F768}"/>
              </a:ext>
            </a:extLst>
          </p:cNvPr>
          <p:cNvSpPr>
            <a:spLocks noGrp="1"/>
          </p:cNvSpPr>
          <p:nvPr>
            <p:ph type="sldNum" sz="quarter" idx="12"/>
          </p:nvPr>
        </p:nvSpPr>
        <p:spPr/>
        <p:txBody>
          <a:bodyPr/>
          <a:lstStyle/>
          <a:p>
            <a:fld id="{385E9903-805F-4CB5-905F-70F6638B3C7D}" type="slidenum">
              <a:rPr lang="en-US" smtClean="0"/>
              <a:t>‹#›</a:t>
            </a:fld>
            <a:endParaRPr lang="en-US" dirty="0"/>
          </a:p>
        </p:txBody>
      </p:sp>
    </p:spTree>
    <p:extLst>
      <p:ext uri="{BB962C8B-B14F-4D97-AF65-F5344CB8AC3E}">
        <p14:creationId xmlns:p14="http://schemas.microsoft.com/office/powerpoint/2010/main" val="3057200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4E693-C024-443F-A812-59E2A74217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F65F0-897F-400B-B143-CD8BBA9772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EF0FD-DB77-4808-881B-C4E030A40129}"/>
              </a:ext>
            </a:extLst>
          </p:cNvPr>
          <p:cNvSpPr>
            <a:spLocks noGrp="1"/>
          </p:cNvSpPr>
          <p:nvPr>
            <p:ph type="dt" sz="half" idx="10"/>
          </p:nvPr>
        </p:nvSpPr>
        <p:spPr/>
        <p:txBody>
          <a:bodyPr/>
          <a:lstStyle/>
          <a:p>
            <a:fld id="{E5FEC618-E095-498F-8181-280323F62A5A}" type="datetimeFigureOut">
              <a:rPr lang="en-US" smtClean="0"/>
              <a:t>10/27/2021</a:t>
            </a:fld>
            <a:endParaRPr lang="en-US" dirty="0"/>
          </a:p>
        </p:txBody>
      </p:sp>
      <p:sp>
        <p:nvSpPr>
          <p:cNvPr id="5" name="Footer Placeholder 4">
            <a:extLst>
              <a:ext uri="{FF2B5EF4-FFF2-40B4-BE49-F238E27FC236}">
                <a16:creationId xmlns:a16="http://schemas.microsoft.com/office/drawing/2014/main" id="{B47B6BB0-E57A-4380-9F30-2F0EFF90007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71050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A2994-40E1-4308-97E8-2D7EE8C902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F085C9-8FE9-4DFD-A8AA-C42A526557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257D29-0A1C-488C-9159-52561E25C5B2}"/>
              </a:ext>
            </a:extLst>
          </p:cNvPr>
          <p:cNvSpPr>
            <a:spLocks noGrp="1"/>
          </p:cNvSpPr>
          <p:nvPr>
            <p:ph type="dt" sz="half" idx="10"/>
          </p:nvPr>
        </p:nvSpPr>
        <p:spPr/>
        <p:txBody>
          <a:bodyPr/>
          <a:lstStyle/>
          <a:p>
            <a:fld id="{E5FEC618-E095-498F-8181-280323F62A5A}" type="datetimeFigureOut">
              <a:rPr lang="en-US" smtClean="0"/>
              <a:t>10/27/2021</a:t>
            </a:fld>
            <a:endParaRPr lang="en-US" dirty="0"/>
          </a:p>
        </p:txBody>
      </p:sp>
      <p:sp>
        <p:nvSpPr>
          <p:cNvPr id="5" name="Footer Placeholder 4">
            <a:extLst>
              <a:ext uri="{FF2B5EF4-FFF2-40B4-BE49-F238E27FC236}">
                <a16:creationId xmlns:a16="http://schemas.microsoft.com/office/drawing/2014/main" id="{3ABA36E7-8CE7-4888-8BC2-C1907CDE03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9A5869-6FB0-4D49-89A1-D05D2A502652}"/>
              </a:ext>
            </a:extLst>
          </p:cNvPr>
          <p:cNvSpPr>
            <a:spLocks noGrp="1"/>
          </p:cNvSpPr>
          <p:nvPr>
            <p:ph type="sldNum" sz="quarter" idx="12"/>
          </p:nvPr>
        </p:nvSpPr>
        <p:spPr/>
        <p:txBody>
          <a:bodyPr/>
          <a:lstStyle/>
          <a:p>
            <a:fld id="{385E9903-805F-4CB5-905F-70F6638B3C7D}" type="slidenum">
              <a:rPr lang="en-US" smtClean="0"/>
              <a:t>‹#›</a:t>
            </a:fld>
            <a:endParaRPr lang="en-US" dirty="0"/>
          </a:p>
        </p:txBody>
      </p:sp>
    </p:spTree>
    <p:extLst>
      <p:ext uri="{BB962C8B-B14F-4D97-AF65-F5344CB8AC3E}">
        <p14:creationId xmlns:p14="http://schemas.microsoft.com/office/powerpoint/2010/main" val="2932067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20F5C-6637-4F10-B408-5E1052E13B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8BF6B7-9B5F-4747-85CE-14BD9F053B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CD5CBD-358D-4454-99DE-B39ABB1012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E23843-CD8E-4F04-B1B6-FB990B8468C6}"/>
              </a:ext>
            </a:extLst>
          </p:cNvPr>
          <p:cNvSpPr>
            <a:spLocks noGrp="1"/>
          </p:cNvSpPr>
          <p:nvPr>
            <p:ph type="dt" sz="half" idx="10"/>
          </p:nvPr>
        </p:nvSpPr>
        <p:spPr/>
        <p:txBody>
          <a:bodyPr/>
          <a:lstStyle/>
          <a:p>
            <a:fld id="{E5FEC618-E095-498F-8181-280323F62A5A}" type="datetimeFigureOut">
              <a:rPr lang="en-US" smtClean="0"/>
              <a:t>10/27/2021</a:t>
            </a:fld>
            <a:endParaRPr lang="en-US" dirty="0"/>
          </a:p>
        </p:txBody>
      </p:sp>
      <p:sp>
        <p:nvSpPr>
          <p:cNvPr id="6" name="Footer Placeholder 5">
            <a:extLst>
              <a:ext uri="{FF2B5EF4-FFF2-40B4-BE49-F238E27FC236}">
                <a16:creationId xmlns:a16="http://schemas.microsoft.com/office/drawing/2014/main" id="{F60A4344-C746-48E5-B7AA-6846B9D7BA3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E04592-79ED-40F6-B0CC-C94395C2DED3}"/>
              </a:ext>
            </a:extLst>
          </p:cNvPr>
          <p:cNvSpPr>
            <a:spLocks noGrp="1"/>
          </p:cNvSpPr>
          <p:nvPr>
            <p:ph type="sldNum" sz="quarter" idx="12"/>
          </p:nvPr>
        </p:nvSpPr>
        <p:spPr/>
        <p:txBody>
          <a:bodyPr/>
          <a:lstStyle/>
          <a:p>
            <a:fld id="{385E9903-805F-4CB5-905F-70F6638B3C7D}" type="slidenum">
              <a:rPr lang="en-US" smtClean="0"/>
              <a:t>‹#›</a:t>
            </a:fld>
            <a:endParaRPr lang="en-US" dirty="0"/>
          </a:p>
        </p:txBody>
      </p:sp>
    </p:spTree>
    <p:extLst>
      <p:ext uri="{BB962C8B-B14F-4D97-AF65-F5344CB8AC3E}">
        <p14:creationId xmlns:p14="http://schemas.microsoft.com/office/powerpoint/2010/main" val="1315098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E5974-34D5-4B03-8F60-BC802D8381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23BE58-21F7-441A-B4B9-9B6239BC1A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17D0CC-54B5-4532-89C6-7C8A5D53EA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613A3B-F0CC-4DF2-86B7-A21458AD25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58602-B397-4DCA-908D-94A6F24DD4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458122-B9F7-4835-B47D-4B094DAA19D2}"/>
              </a:ext>
            </a:extLst>
          </p:cNvPr>
          <p:cNvSpPr>
            <a:spLocks noGrp="1"/>
          </p:cNvSpPr>
          <p:nvPr>
            <p:ph type="dt" sz="half" idx="10"/>
          </p:nvPr>
        </p:nvSpPr>
        <p:spPr/>
        <p:txBody>
          <a:bodyPr/>
          <a:lstStyle/>
          <a:p>
            <a:fld id="{E5FEC618-E095-498F-8181-280323F62A5A}" type="datetimeFigureOut">
              <a:rPr lang="en-US" smtClean="0"/>
              <a:t>10/27/2021</a:t>
            </a:fld>
            <a:endParaRPr lang="en-US" dirty="0"/>
          </a:p>
        </p:txBody>
      </p:sp>
      <p:sp>
        <p:nvSpPr>
          <p:cNvPr id="8" name="Footer Placeholder 7">
            <a:extLst>
              <a:ext uri="{FF2B5EF4-FFF2-40B4-BE49-F238E27FC236}">
                <a16:creationId xmlns:a16="http://schemas.microsoft.com/office/drawing/2014/main" id="{A13EBCEE-CB72-419F-BA4C-F21A7BAFADD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512D54B-C34D-4E0F-9C54-5DFD95377738}"/>
              </a:ext>
            </a:extLst>
          </p:cNvPr>
          <p:cNvSpPr>
            <a:spLocks noGrp="1"/>
          </p:cNvSpPr>
          <p:nvPr>
            <p:ph type="sldNum" sz="quarter" idx="12"/>
          </p:nvPr>
        </p:nvSpPr>
        <p:spPr/>
        <p:txBody>
          <a:bodyPr/>
          <a:lstStyle/>
          <a:p>
            <a:fld id="{385E9903-805F-4CB5-905F-70F6638B3C7D}" type="slidenum">
              <a:rPr lang="en-US" smtClean="0"/>
              <a:t>‹#›</a:t>
            </a:fld>
            <a:endParaRPr lang="en-US" dirty="0"/>
          </a:p>
        </p:txBody>
      </p:sp>
    </p:spTree>
    <p:extLst>
      <p:ext uri="{BB962C8B-B14F-4D97-AF65-F5344CB8AC3E}">
        <p14:creationId xmlns:p14="http://schemas.microsoft.com/office/powerpoint/2010/main" val="656814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60583324-AE1C-3546-A724-4BA4670D7901}" type="slidenum">
              <a:rPr lang="en-US"/>
              <a:pPr/>
              <a:t>‹#›</a:t>
            </a:fld>
            <a:endParaRPr lang="en-US" dirty="0"/>
          </a:p>
        </p:txBody>
      </p:sp>
    </p:spTree>
    <p:extLst>
      <p:ext uri="{BB962C8B-B14F-4D97-AF65-F5344CB8AC3E}">
        <p14:creationId xmlns:p14="http://schemas.microsoft.com/office/powerpoint/2010/main" val="3467282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12336-0566-4A1D-9991-AB8F0C0860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087BC7-0EBE-41EB-9819-BD097AA08A64}"/>
              </a:ext>
            </a:extLst>
          </p:cNvPr>
          <p:cNvSpPr>
            <a:spLocks noGrp="1"/>
          </p:cNvSpPr>
          <p:nvPr>
            <p:ph type="dt" sz="half" idx="10"/>
          </p:nvPr>
        </p:nvSpPr>
        <p:spPr/>
        <p:txBody>
          <a:bodyPr/>
          <a:lstStyle/>
          <a:p>
            <a:fld id="{E5FEC618-E095-498F-8181-280323F62A5A}" type="datetimeFigureOut">
              <a:rPr lang="en-US" smtClean="0"/>
              <a:t>10/27/2021</a:t>
            </a:fld>
            <a:endParaRPr lang="en-US" dirty="0"/>
          </a:p>
        </p:txBody>
      </p:sp>
      <p:sp>
        <p:nvSpPr>
          <p:cNvPr id="4" name="Footer Placeholder 3">
            <a:extLst>
              <a:ext uri="{FF2B5EF4-FFF2-40B4-BE49-F238E27FC236}">
                <a16:creationId xmlns:a16="http://schemas.microsoft.com/office/drawing/2014/main" id="{CFB66245-9C1B-4033-BCE9-4FE9F7E61C0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FA7298-4DF1-4460-9384-94D2DCA35152}"/>
              </a:ext>
            </a:extLst>
          </p:cNvPr>
          <p:cNvSpPr>
            <a:spLocks noGrp="1"/>
          </p:cNvSpPr>
          <p:nvPr>
            <p:ph type="sldNum" sz="quarter" idx="12"/>
          </p:nvPr>
        </p:nvSpPr>
        <p:spPr/>
        <p:txBody>
          <a:bodyPr/>
          <a:lstStyle/>
          <a:p>
            <a:fld id="{385E9903-805F-4CB5-905F-70F6638B3C7D}" type="slidenum">
              <a:rPr lang="en-US" smtClean="0"/>
              <a:t>‹#›</a:t>
            </a:fld>
            <a:endParaRPr lang="en-US" dirty="0"/>
          </a:p>
        </p:txBody>
      </p:sp>
    </p:spTree>
    <p:extLst>
      <p:ext uri="{BB962C8B-B14F-4D97-AF65-F5344CB8AC3E}">
        <p14:creationId xmlns:p14="http://schemas.microsoft.com/office/powerpoint/2010/main" val="1499578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1539CA-89DE-4F29-A3AB-F4C1D29E1A6B}"/>
              </a:ext>
            </a:extLst>
          </p:cNvPr>
          <p:cNvSpPr>
            <a:spLocks noGrp="1"/>
          </p:cNvSpPr>
          <p:nvPr>
            <p:ph type="dt" sz="half" idx="10"/>
          </p:nvPr>
        </p:nvSpPr>
        <p:spPr/>
        <p:txBody>
          <a:bodyPr/>
          <a:lstStyle/>
          <a:p>
            <a:fld id="{E5FEC618-E095-498F-8181-280323F62A5A}" type="datetimeFigureOut">
              <a:rPr lang="en-US" smtClean="0"/>
              <a:t>10/27/2021</a:t>
            </a:fld>
            <a:endParaRPr lang="en-US" dirty="0"/>
          </a:p>
        </p:txBody>
      </p:sp>
      <p:sp>
        <p:nvSpPr>
          <p:cNvPr id="3" name="Footer Placeholder 2">
            <a:extLst>
              <a:ext uri="{FF2B5EF4-FFF2-40B4-BE49-F238E27FC236}">
                <a16:creationId xmlns:a16="http://schemas.microsoft.com/office/drawing/2014/main" id="{961F07FD-43B0-4EC3-B5A0-624AE632C9B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A0D9D4-ABEE-4D60-9EB8-6F84651470F7}"/>
              </a:ext>
            </a:extLst>
          </p:cNvPr>
          <p:cNvSpPr>
            <a:spLocks noGrp="1"/>
          </p:cNvSpPr>
          <p:nvPr>
            <p:ph type="sldNum" sz="quarter" idx="12"/>
          </p:nvPr>
        </p:nvSpPr>
        <p:spPr/>
        <p:txBody>
          <a:bodyPr/>
          <a:lstStyle/>
          <a:p>
            <a:fld id="{385E9903-805F-4CB5-905F-70F6638B3C7D}" type="slidenum">
              <a:rPr lang="en-US" smtClean="0"/>
              <a:t>‹#›</a:t>
            </a:fld>
            <a:endParaRPr lang="en-US" dirty="0"/>
          </a:p>
        </p:txBody>
      </p:sp>
    </p:spTree>
    <p:extLst>
      <p:ext uri="{BB962C8B-B14F-4D97-AF65-F5344CB8AC3E}">
        <p14:creationId xmlns:p14="http://schemas.microsoft.com/office/powerpoint/2010/main" val="2498168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9199E-3A68-4C60-8273-14F6539142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78EC83-5C15-455F-BEF0-059387F4E8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D9C0E8-4C94-4147-8BC1-B3078928FB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9C2810-8B27-4A0D-99CD-A5BC84D06071}"/>
              </a:ext>
            </a:extLst>
          </p:cNvPr>
          <p:cNvSpPr>
            <a:spLocks noGrp="1"/>
          </p:cNvSpPr>
          <p:nvPr>
            <p:ph type="dt" sz="half" idx="10"/>
          </p:nvPr>
        </p:nvSpPr>
        <p:spPr/>
        <p:txBody>
          <a:bodyPr/>
          <a:lstStyle/>
          <a:p>
            <a:fld id="{E5FEC618-E095-498F-8181-280323F62A5A}" type="datetimeFigureOut">
              <a:rPr lang="en-US" smtClean="0"/>
              <a:t>10/27/2021</a:t>
            </a:fld>
            <a:endParaRPr lang="en-US" dirty="0"/>
          </a:p>
        </p:txBody>
      </p:sp>
      <p:sp>
        <p:nvSpPr>
          <p:cNvPr id="6" name="Footer Placeholder 5">
            <a:extLst>
              <a:ext uri="{FF2B5EF4-FFF2-40B4-BE49-F238E27FC236}">
                <a16:creationId xmlns:a16="http://schemas.microsoft.com/office/drawing/2014/main" id="{5D989442-10CC-4844-A0BC-7485003D06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6350762-9731-4941-9A3F-1830F71B4A9D}"/>
              </a:ext>
            </a:extLst>
          </p:cNvPr>
          <p:cNvSpPr>
            <a:spLocks noGrp="1"/>
          </p:cNvSpPr>
          <p:nvPr>
            <p:ph type="sldNum" sz="quarter" idx="12"/>
          </p:nvPr>
        </p:nvSpPr>
        <p:spPr/>
        <p:txBody>
          <a:bodyPr/>
          <a:lstStyle/>
          <a:p>
            <a:fld id="{385E9903-805F-4CB5-905F-70F6638B3C7D}" type="slidenum">
              <a:rPr lang="en-US" smtClean="0"/>
              <a:t>‹#›</a:t>
            </a:fld>
            <a:endParaRPr lang="en-US" dirty="0"/>
          </a:p>
        </p:txBody>
      </p:sp>
    </p:spTree>
    <p:extLst>
      <p:ext uri="{BB962C8B-B14F-4D97-AF65-F5344CB8AC3E}">
        <p14:creationId xmlns:p14="http://schemas.microsoft.com/office/powerpoint/2010/main" val="2930043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91050-A211-4ED8-82A1-D507451FB2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EDB6F6-19D1-4E51-BA6C-C389117F26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4355863-4BED-4E77-A996-2ECACCC405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A2D3A4-CC19-4CB0-998C-70789871FE2F}"/>
              </a:ext>
            </a:extLst>
          </p:cNvPr>
          <p:cNvSpPr>
            <a:spLocks noGrp="1"/>
          </p:cNvSpPr>
          <p:nvPr>
            <p:ph type="dt" sz="half" idx="10"/>
          </p:nvPr>
        </p:nvSpPr>
        <p:spPr/>
        <p:txBody>
          <a:bodyPr/>
          <a:lstStyle/>
          <a:p>
            <a:fld id="{E5FEC618-E095-498F-8181-280323F62A5A}" type="datetimeFigureOut">
              <a:rPr lang="en-US" smtClean="0"/>
              <a:t>10/27/2021</a:t>
            </a:fld>
            <a:endParaRPr lang="en-US" dirty="0"/>
          </a:p>
        </p:txBody>
      </p:sp>
      <p:sp>
        <p:nvSpPr>
          <p:cNvPr id="6" name="Footer Placeholder 5">
            <a:extLst>
              <a:ext uri="{FF2B5EF4-FFF2-40B4-BE49-F238E27FC236}">
                <a16:creationId xmlns:a16="http://schemas.microsoft.com/office/drawing/2014/main" id="{EA4DFF98-CD9B-43FF-A711-32A9EBE3FD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6E97BE-F1AD-4F04-9FC6-71C631CC0A51}"/>
              </a:ext>
            </a:extLst>
          </p:cNvPr>
          <p:cNvSpPr>
            <a:spLocks noGrp="1"/>
          </p:cNvSpPr>
          <p:nvPr>
            <p:ph type="sldNum" sz="quarter" idx="12"/>
          </p:nvPr>
        </p:nvSpPr>
        <p:spPr/>
        <p:txBody>
          <a:bodyPr/>
          <a:lstStyle/>
          <a:p>
            <a:fld id="{385E9903-805F-4CB5-905F-70F6638B3C7D}" type="slidenum">
              <a:rPr lang="en-US" smtClean="0"/>
              <a:t>‹#›</a:t>
            </a:fld>
            <a:endParaRPr lang="en-US" dirty="0"/>
          </a:p>
        </p:txBody>
      </p:sp>
    </p:spTree>
    <p:extLst>
      <p:ext uri="{BB962C8B-B14F-4D97-AF65-F5344CB8AC3E}">
        <p14:creationId xmlns:p14="http://schemas.microsoft.com/office/powerpoint/2010/main" val="52706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4D7B5-A230-4221-9CE6-77789FCE94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405EF2-EA50-42A8-B20F-840D8D4399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DDB73B-562A-4156-AB28-EBEEC46354F3}"/>
              </a:ext>
            </a:extLst>
          </p:cNvPr>
          <p:cNvSpPr>
            <a:spLocks noGrp="1"/>
          </p:cNvSpPr>
          <p:nvPr>
            <p:ph type="dt" sz="half" idx="10"/>
          </p:nvPr>
        </p:nvSpPr>
        <p:spPr/>
        <p:txBody>
          <a:bodyPr/>
          <a:lstStyle/>
          <a:p>
            <a:fld id="{E5FEC618-E095-498F-8181-280323F62A5A}" type="datetimeFigureOut">
              <a:rPr lang="en-US" smtClean="0"/>
              <a:t>10/27/2021</a:t>
            </a:fld>
            <a:endParaRPr lang="en-US" dirty="0"/>
          </a:p>
        </p:txBody>
      </p:sp>
      <p:sp>
        <p:nvSpPr>
          <p:cNvPr id="5" name="Footer Placeholder 4">
            <a:extLst>
              <a:ext uri="{FF2B5EF4-FFF2-40B4-BE49-F238E27FC236}">
                <a16:creationId xmlns:a16="http://schemas.microsoft.com/office/drawing/2014/main" id="{3AC79C16-E170-4732-8F47-0988761431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4C3756-2940-436E-A067-A09D9E6FD433}"/>
              </a:ext>
            </a:extLst>
          </p:cNvPr>
          <p:cNvSpPr>
            <a:spLocks noGrp="1"/>
          </p:cNvSpPr>
          <p:nvPr>
            <p:ph type="sldNum" sz="quarter" idx="12"/>
          </p:nvPr>
        </p:nvSpPr>
        <p:spPr/>
        <p:txBody>
          <a:bodyPr/>
          <a:lstStyle/>
          <a:p>
            <a:fld id="{385E9903-805F-4CB5-905F-70F6638B3C7D}" type="slidenum">
              <a:rPr lang="en-US" smtClean="0"/>
              <a:t>‹#›</a:t>
            </a:fld>
            <a:endParaRPr lang="en-US" dirty="0"/>
          </a:p>
        </p:txBody>
      </p:sp>
    </p:spTree>
    <p:extLst>
      <p:ext uri="{BB962C8B-B14F-4D97-AF65-F5344CB8AC3E}">
        <p14:creationId xmlns:p14="http://schemas.microsoft.com/office/powerpoint/2010/main" val="3909423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8AFC8E-DFD2-4307-B96C-3E3265EC83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56FE43-D25A-4970-AEE6-2E1604FE3B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00ED6-0A3F-4BF1-B684-51305B8F6608}"/>
              </a:ext>
            </a:extLst>
          </p:cNvPr>
          <p:cNvSpPr>
            <a:spLocks noGrp="1"/>
          </p:cNvSpPr>
          <p:nvPr>
            <p:ph type="dt" sz="half" idx="10"/>
          </p:nvPr>
        </p:nvSpPr>
        <p:spPr/>
        <p:txBody>
          <a:bodyPr/>
          <a:lstStyle/>
          <a:p>
            <a:fld id="{E5FEC618-E095-498F-8181-280323F62A5A}" type="datetimeFigureOut">
              <a:rPr lang="en-US" smtClean="0"/>
              <a:t>10/27/2021</a:t>
            </a:fld>
            <a:endParaRPr lang="en-US" dirty="0"/>
          </a:p>
        </p:txBody>
      </p:sp>
      <p:sp>
        <p:nvSpPr>
          <p:cNvPr id="5" name="Footer Placeholder 4">
            <a:extLst>
              <a:ext uri="{FF2B5EF4-FFF2-40B4-BE49-F238E27FC236}">
                <a16:creationId xmlns:a16="http://schemas.microsoft.com/office/drawing/2014/main" id="{0473E5B0-741C-438E-9127-8BD506458E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495ECA-154D-4190-B920-BDFE52357DED}"/>
              </a:ext>
            </a:extLst>
          </p:cNvPr>
          <p:cNvSpPr>
            <a:spLocks noGrp="1"/>
          </p:cNvSpPr>
          <p:nvPr>
            <p:ph type="sldNum" sz="quarter" idx="12"/>
          </p:nvPr>
        </p:nvSpPr>
        <p:spPr/>
        <p:txBody>
          <a:bodyPr/>
          <a:lstStyle/>
          <a:p>
            <a:fld id="{385E9903-805F-4CB5-905F-70F6638B3C7D}" type="slidenum">
              <a:rPr lang="en-US" smtClean="0"/>
              <a:t>‹#›</a:t>
            </a:fld>
            <a:endParaRPr lang="en-US" dirty="0"/>
          </a:p>
        </p:txBody>
      </p:sp>
    </p:spTree>
    <p:extLst>
      <p:ext uri="{BB962C8B-B14F-4D97-AF65-F5344CB8AC3E}">
        <p14:creationId xmlns:p14="http://schemas.microsoft.com/office/powerpoint/2010/main" val="9275406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175" y="362515"/>
            <a:ext cx="10607040" cy="853440"/>
          </a:xfrm>
        </p:spPr>
        <p:txBody>
          <a:bodyPr/>
          <a:lstStyle>
            <a:lvl1pPr>
              <a:defRPr baseline="0">
                <a:latin typeface="Calibri" panose="020F0502020204030204" pitchFamily="34" charset="0"/>
              </a:defRPr>
            </a:lvl1pPr>
          </a:lstStyle>
          <a:p>
            <a:r>
              <a:rPr lang="en-US"/>
              <a:t>Click to edit content page title</a:t>
            </a:r>
          </a:p>
        </p:txBody>
      </p:sp>
      <p:sp>
        <p:nvSpPr>
          <p:cNvPr id="6" name="Content Placeholder 2"/>
          <p:cNvSpPr>
            <a:spLocks noGrp="1"/>
          </p:cNvSpPr>
          <p:nvPr>
            <p:ph sz="half" idx="1" hasCustomPrompt="1"/>
          </p:nvPr>
        </p:nvSpPr>
        <p:spPr>
          <a:xfrm>
            <a:off x="486176" y="1706880"/>
            <a:ext cx="10565848" cy="4267200"/>
          </a:xfr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chemeClr val="bg2"/>
                </a:solidFill>
                <a:latin typeface="Museo Sans For Dell" pitchFamily="2"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chemeClr val="bg2"/>
                </a:solidFill>
                <a:latin typeface="Museo Sans For Dell" pitchFamily="2" charset="0"/>
              </a:defRPr>
            </a:lvl2pPr>
            <a:lvl3pPr>
              <a:lnSpc>
                <a:spcPct val="100000"/>
              </a:lnSpc>
              <a:spcBef>
                <a:spcPts val="300"/>
              </a:spcBef>
              <a:spcAft>
                <a:spcPts val="0"/>
              </a:spcAft>
              <a:buClr>
                <a:srgbClr val="AAAAAA"/>
              </a:buClr>
              <a:defRPr sz="1000">
                <a:solidFill>
                  <a:schemeClr val="bg2"/>
                </a:solidFill>
                <a:latin typeface="Museo Sans For Dell" pitchFamily="2" charset="0"/>
              </a:defRPr>
            </a:lvl3pPr>
            <a:lvl4pPr>
              <a:spcBef>
                <a:spcPts val="300"/>
              </a:spcBef>
              <a:spcAft>
                <a:spcPts val="0"/>
              </a:spcAft>
              <a:buClr>
                <a:srgbClr val="AAAAAA"/>
              </a:buClr>
              <a:defRPr sz="1400" baseline="0">
                <a:solidFill>
                  <a:schemeClr val="tx1"/>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a:t>Click to edit text</a:t>
            </a:r>
          </a:p>
          <a:p>
            <a:pPr lvl="1"/>
            <a:r>
              <a:rPr lang="en-US"/>
              <a:t>Second level</a:t>
            </a:r>
          </a:p>
          <a:p>
            <a:pPr lvl="2"/>
            <a:r>
              <a:rPr lang="en-US"/>
              <a:t>Third level</a:t>
            </a:r>
          </a:p>
        </p:txBody>
      </p:sp>
      <p:sp>
        <p:nvSpPr>
          <p:cNvPr id="4" name="Slide Number Placeholder 5"/>
          <p:cNvSpPr>
            <a:spLocks noGrp="1"/>
          </p:cNvSpPr>
          <p:nvPr>
            <p:ph type="sldNum" sz="quarter" idx="12"/>
          </p:nvPr>
        </p:nvSpPr>
        <p:spPr>
          <a:xfrm>
            <a:off x="8737600" y="6356351"/>
            <a:ext cx="2844800" cy="365125"/>
          </a:xfrm>
        </p:spPr>
        <p:txBody>
          <a:bodyPr/>
          <a:lstStyle>
            <a:lvl1pPr>
              <a:defRPr>
                <a:solidFill>
                  <a:schemeClr val="tx1"/>
                </a:solidFill>
              </a:defRPr>
            </a:lvl1pPr>
          </a:lstStyle>
          <a:p>
            <a:pPr>
              <a:defRPr/>
            </a:pPr>
            <a:fld id="{FA22D859-86DC-45CE-B857-92A771FF73E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63729412"/>
      </p:ext>
    </p:extLst>
  </p:cSld>
  <p:clrMapOvr>
    <a:masterClrMapping/>
  </p:clrMapOvr>
  <p:transition spd="med">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FB851-74E0-E448-A803-D3AF848528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AEA11A-A25C-904C-B68B-E754FED1D0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266359-AC26-9649-B05B-1978560D97F9}"/>
              </a:ext>
            </a:extLst>
          </p:cNvPr>
          <p:cNvSpPr>
            <a:spLocks noGrp="1"/>
          </p:cNvSpPr>
          <p:nvPr>
            <p:ph type="dt" sz="half" idx="10"/>
          </p:nvPr>
        </p:nvSpPr>
        <p:spPr/>
        <p:txBody>
          <a:bodyPr/>
          <a:lstStyle/>
          <a:p>
            <a:fld id="{C371F05A-7E05-8B4A-B08F-F389B02E9EB4}" type="datetimeFigureOut">
              <a:rPr lang="en-US" smtClean="0"/>
              <a:t>10/27/2021</a:t>
            </a:fld>
            <a:endParaRPr lang="en-US"/>
          </a:p>
        </p:txBody>
      </p:sp>
      <p:sp>
        <p:nvSpPr>
          <p:cNvPr id="5" name="Footer Placeholder 4">
            <a:extLst>
              <a:ext uri="{FF2B5EF4-FFF2-40B4-BE49-F238E27FC236}">
                <a16:creationId xmlns:a16="http://schemas.microsoft.com/office/drawing/2014/main" id="{826BC099-063F-4942-A0BE-DA2FF80D7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461E82-B921-7748-A54C-72A2A58A8BA9}"/>
              </a:ext>
            </a:extLst>
          </p:cNvPr>
          <p:cNvSpPr>
            <a:spLocks noGrp="1"/>
          </p:cNvSpPr>
          <p:nvPr>
            <p:ph type="sldNum" sz="quarter" idx="12"/>
          </p:nvPr>
        </p:nvSpPr>
        <p:spPr/>
        <p:txBody>
          <a:bodyPr/>
          <a:lstStyle/>
          <a:p>
            <a:fld id="{60E3DD14-CD48-6248-9732-314CA80E6753}" type="slidenum">
              <a:rPr lang="en-US" smtClean="0"/>
              <a:t>‹#›</a:t>
            </a:fld>
            <a:endParaRPr lang="en-US"/>
          </a:p>
        </p:txBody>
      </p:sp>
    </p:spTree>
    <p:extLst>
      <p:ext uri="{BB962C8B-B14F-4D97-AF65-F5344CB8AC3E}">
        <p14:creationId xmlns:p14="http://schemas.microsoft.com/office/powerpoint/2010/main" val="39959900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651D9-2637-824D-9F65-AB69AEB49E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BEFBB-3744-774A-AEF9-76B5F98C2F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EBDAE-774B-5C40-869B-99CCDB02549C}"/>
              </a:ext>
            </a:extLst>
          </p:cNvPr>
          <p:cNvSpPr>
            <a:spLocks noGrp="1"/>
          </p:cNvSpPr>
          <p:nvPr>
            <p:ph type="dt" sz="half" idx="10"/>
          </p:nvPr>
        </p:nvSpPr>
        <p:spPr/>
        <p:txBody>
          <a:bodyPr/>
          <a:lstStyle/>
          <a:p>
            <a:fld id="{C371F05A-7E05-8B4A-B08F-F389B02E9EB4}" type="datetimeFigureOut">
              <a:rPr lang="en-US" smtClean="0"/>
              <a:t>10/27/2021</a:t>
            </a:fld>
            <a:endParaRPr lang="en-US"/>
          </a:p>
        </p:txBody>
      </p:sp>
      <p:sp>
        <p:nvSpPr>
          <p:cNvPr id="5" name="Footer Placeholder 4">
            <a:extLst>
              <a:ext uri="{FF2B5EF4-FFF2-40B4-BE49-F238E27FC236}">
                <a16:creationId xmlns:a16="http://schemas.microsoft.com/office/drawing/2014/main" id="{92219D91-B522-1740-90AB-8F21BC49E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39AA8-466F-8045-8657-894CF1ECD274}"/>
              </a:ext>
            </a:extLst>
          </p:cNvPr>
          <p:cNvSpPr>
            <a:spLocks noGrp="1"/>
          </p:cNvSpPr>
          <p:nvPr>
            <p:ph type="sldNum" sz="quarter" idx="12"/>
          </p:nvPr>
        </p:nvSpPr>
        <p:spPr/>
        <p:txBody>
          <a:bodyPr/>
          <a:lstStyle/>
          <a:p>
            <a:fld id="{60E3DD14-CD48-6248-9732-314CA80E6753}" type="slidenum">
              <a:rPr lang="en-US" smtClean="0"/>
              <a:t>‹#›</a:t>
            </a:fld>
            <a:endParaRPr lang="en-US"/>
          </a:p>
        </p:txBody>
      </p:sp>
    </p:spTree>
    <p:extLst>
      <p:ext uri="{BB962C8B-B14F-4D97-AF65-F5344CB8AC3E}">
        <p14:creationId xmlns:p14="http://schemas.microsoft.com/office/powerpoint/2010/main" val="3233441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BBC01-7475-6E49-BAE8-1A581FDBB8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07AC61-449D-3146-B512-8963EA0149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44D201-7C69-5C45-B3A3-9064D437E9A9}"/>
              </a:ext>
            </a:extLst>
          </p:cNvPr>
          <p:cNvSpPr>
            <a:spLocks noGrp="1"/>
          </p:cNvSpPr>
          <p:nvPr>
            <p:ph type="dt" sz="half" idx="10"/>
          </p:nvPr>
        </p:nvSpPr>
        <p:spPr/>
        <p:txBody>
          <a:bodyPr/>
          <a:lstStyle/>
          <a:p>
            <a:fld id="{C371F05A-7E05-8B4A-B08F-F389B02E9EB4}" type="datetimeFigureOut">
              <a:rPr lang="en-US" smtClean="0"/>
              <a:t>10/27/2021</a:t>
            </a:fld>
            <a:endParaRPr lang="en-US"/>
          </a:p>
        </p:txBody>
      </p:sp>
      <p:sp>
        <p:nvSpPr>
          <p:cNvPr id="5" name="Footer Placeholder 4">
            <a:extLst>
              <a:ext uri="{FF2B5EF4-FFF2-40B4-BE49-F238E27FC236}">
                <a16:creationId xmlns:a16="http://schemas.microsoft.com/office/drawing/2014/main" id="{27C7AE7F-3237-B944-98E8-8C65CC185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BE4A5-AE4E-B94A-8763-62456DD8A755}"/>
              </a:ext>
            </a:extLst>
          </p:cNvPr>
          <p:cNvSpPr>
            <a:spLocks noGrp="1"/>
          </p:cNvSpPr>
          <p:nvPr>
            <p:ph type="sldNum" sz="quarter" idx="12"/>
          </p:nvPr>
        </p:nvSpPr>
        <p:spPr/>
        <p:txBody>
          <a:bodyPr/>
          <a:lstStyle/>
          <a:p>
            <a:fld id="{60E3DD14-CD48-6248-9732-314CA80E6753}" type="slidenum">
              <a:rPr lang="en-US" smtClean="0"/>
              <a:t>‹#›</a:t>
            </a:fld>
            <a:endParaRPr lang="en-US"/>
          </a:p>
        </p:txBody>
      </p:sp>
    </p:spTree>
    <p:extLst>
      <p:ext uri="{BB962C8B-B14F-4D97-AF65-F5344CB8AC3E}">
        <p14:creationId xmlns:p14="http://schemas.microsoft.com/office/powerpoint/2010/main" val="364757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B3468414-309D-1545-8516-4272FDA8BBAD}" type="slidenum">
              <a:rPr lang="en-US"/>
              <a:pPr/>
              <a:t>‹#›</a:t>
            </a:fld>
            <a:endParaRPr lang="en-US" dirty="0"/>
          </a:p>
        </p:txBody>
      </p:sp>
    </p:spTree>
    <p:extLst>
      <p:ext uri="{BB962C8B-B14F-4D97-AF65-F5344CB8AC3E}">
        <p14:creationId xmlns:p14="http://schemas.microsoft.com/office/powerpoint/2010/main" val="2418844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F4B40-179B-014C-9916-B4CEDD55C3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3B85DF-9723-E54E-BBA8-0BBC6C3C62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886E36-E02A-6A47-B22E-D1AD3EF364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D01C46-635C-A146-AC23-7B1DE22D7889}"/>
              </a:ext>
            </a:extLst>
          </p:cNvPr>
          <p:cNvSpPr>
            <a:spLocks noGrp="1"/>
          </p:cNvSpPr>
          <p:nvPr>
            <p:ph type="dt" sz="half" idx="10"/>
          </p:nvPr>
        </p:nvSpPr>
        <p:spPr/>
        <p:txBody>
          <a:bodyPr/>
          <a:lstStyle/>
          <a:p>
            <a:fld id="{C371F05A-7E05-8B4A-B08F-F389B02E9EB4}" type="datetimeFigureOut">
              <a:rPr lang="en-US" smtClean="0"/>
              <a:t>10/27/2021</a:t>
            </a:fld>
            <a:endParaRPr lang="en-US"/>
          </a:p>
        </p:txBody>
      </p:sp>
      <p:sp>
        <p:nvSpPr>
          <p:cNvPr id="6" name="Footer Placeholder 5">
            <a:extLst>
              <a:ext uri="{FF2B5EF4-FFF2-40B4-BE49-F238E27FC236}">
                <a16:creationId xmlns:a16="http://schemas.microsoft.com/office/drawing/2014/main" id="{529F1068-951E-F243-892D-ADF6C06C9C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6F32A-651F-CB47-97FD-1B10F98F6566}"/>
              </a:ext>
            </a:extLst>
          </p:cNvPr>
          <p:cNvSpPr>
            <a:spLocks noGrp="1"/>
          </p:cNvSpPr>
          <p:nvPr>
            <p:ph type="sldNum" sz="quarter" idx="12"/>
          </p:nvPr>
        </p:nvSpPr>
        <p:spPr/>
        <p:txBody>
          <a:bodyPr/>
          <a:lstStyle/>
          <a:p>
            <a:fld id="{60E3DD14-CD48-6248-9732-314CA80E6753}" type="slidenum">
              <a:rPr lang="en-US" smtClean="0"/>
              <a:t>‹#›</a:t>
            </a:fld>
            <a:endParaRPr lang="en-US"/>
          </a:p>
        </p:txBody>
      </p:sp>
    </p:spTree>
    <p:extLst>
      <p:ext uri="{BB962C8B-B14F-4D97-AF65-F5344CB8AC3E}">
        <p14:creationId xmlns:p14="http://schemas.microsoft.com/office/powerpoint/2010/main" val="1110523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5C379-CBD2-9C4D-9583-3159681212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8F053E-59B7-8445-8461-4F2108539E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80B4E8-2125-DC4A-B32B-CA22CD7973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25D2D7-389C-2542-A358-75742E2DB0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DA74FE-1C6B-EC4D-8969-4B8779E5D4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49EDC6-3F66-4C4C-BCF0-3F3C1B0B9FD0}"/>
              </a:ext>
            </a:extLst>
          </p:cNvPr>
          <p:cNvSpPr>
            <a:spLocks noGrp="1"/>
          </p:cNvSpPr>
          <p:nvPr>
            <p:ph type="dt" sz="half" idx="10"/>
          </p:nvPr>
        </p:nvSpPr>
        <p:spPr/>
        <p:txBody>
          <a:bodyPr/>
          <a:lstStyle/>
          <a:p>
            <a:fld id="{C371F05A-7E05-8B4A-B08F-F389B02E9EB4}" type="datetimeFigureOut">
              <a:rPr lang="en-US" smtClean="0"/>
              <a:t>10/27/2021</a:t>
            </a:fld>
            <a:endParaRPr lang="en-US"/>
          </a:p>
        </p:txBody>
      </p:sp>
      <p:sp>
        <p:nvSpPr>
          <p:cNvPr id="8" name="Footer Placeholder 7">
            <a:extLst>
              <a:ext uri="{FF2B5EF4-FFF2-40B4-BE49-F238E27FC236}">
                <a16:creationId xmlns:a16="http://schemas.microsoft.com/office/drawing/2014/main" id="{EB3391CB-06B8-B446-9790-F7B6F8EECC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2EFA48-AB0F-194B-8096-987259307790}"/>
              </a:ext>
            </a:extLst>
          </p:cNvPr>
          <p:cNvSpPr>
            <a:spLocks noGrp="1"/>
          </p:cNvSpPr>
          <p:nvPr>
            <p:ph type="sldNum" sz="quarter" idx="12"/>
          </p:nvPr>
        </p:nvSpPr>
        <p:spPr/>
        <p:txBody>
          <a:bodyPr/>
          <a:lstStyle/>
          <a:p>
            <a:fld id="{60E3DD14-CD48-6248-9732-314CA80E6753}" type="slidenum">
              <a:rPr lang="en-US" smtClean="0"/>
              <a:t>‹#›</a:t>
            </a:fld>
            <a:endParaRPr lang="en-US"/>
          </a:p>
        </p:txBody>
      </p:sp>
    </p:spTree>
    <p:extLst>
      <p:ext uri="{BB962C8B-B14F-4D97-AF65-F5344CB8AC3E}">
        <p14:creationId xmlns:p14="http://schemas.microsoft.com/office/powerpoint/2010/main" val="1996309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9578C-344C-BA44-A39E-1432B3F565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E911D0-77AC-074A-BA06-83932D8CF175}"/>
              </a:ext>
            </a:extLst>
          </p:cNvPr>
          <p:cNvSpPr>
            <a:spLocks noGrp="1"/>
          </p:cNvSpPr>
          <p:nvPr>
            <p:ph type="dt" sz="half" idx="10"/>
          </p:nvPr>
        </p:nvSpPr>
        <p:spPr/>
        <p:txBody>
          <a:bodyPr/>
          <a:lstStyle/>
          <a:p>
            <a:fld id="{C371F05A-7E05-8B4A-B08F-F389B02E9EB4}" type="datetimeFigureOut">
              <a:rPr lang="en-US" smtClean="0"/>
              <a:t>10/27/2021</a:t>
            </a:fld>
            <a:endParaRPr lang="en-US"/>
          </a:p>
        </p:txBody>
      </p:sp>
      <p:sp>
        <p:nvSpPr>
          <p:cNvPr id="4" name="Footer Placeholder 3">
            <a:extLst>
              <a:ext uri="{FF2B5EF4-FFF2-40B4-BE49-F238E27FC236}">
                <a16:creationId xmlns:a16="http://schemas.microsoft.com/office/drawing/2014/main" id="{A47DD123-E796-9341-A3B5-024B6531D6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194168-6AE3-3442-83C1-F93F5A77EEAD}"/>
              </a:ext>
            </a:extLst>
          </p:cNvPr>
          <p:cNvSpPr>
            <a:spLocks noGrp="1"/>
          </p:cNvSpPr>
          <p:nvPr>
            <p:ph type="sldNum" sz="quarter" idx="12"/>
          </p:nvPr>
        </p:nvSpPr>
        <p:spPr/>
        <p:txBody>
          <a:bodyPr/>
          <a:lstStyle/>
          <a:p>
            <a:fld id="{60E3DD14-CD48-6248-9732-314CA80E6753}" type="slidenum">
              <a:rPr lang="en-US" smtClean="0"/>
              <a:t>‹#›</a:t>
            </a:fld>
            <a:endParaRPr lang="en-US"/>
          </a:p>
        </p:txBody>
      </p:sp>
    </p:spTree>
    <p:extLst>
      <p:ext uri="{BB962C8B-B14F-4D97-AF65-F5344CB8AC3E}">
        <p14:creationId xmlns:p14="http://schemas.microsoft.com/office/powerpoint/2010/main" val="2811281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9C3650-6FEA-774B-A9BB-6277FFDD6526}"/>
              </a:ext>
            </a:extLst>
          </p:cNvPr>
          <p:cNvSpPr>
            <a:spLocks noGrp="1"/>
          </p:cNvSpPr>
          <p:nvPr>
            <p:ph type="dt" sz="half" idx="10"/>
          </p:nvPr>
        </p:nvSpPr>
        <p:spPr/>
        <p:txBody>
          <a:bodyPr/>
          <a:lstStyle/>
          <a:p>
            <a:fld id="{C371F05A-7E05-8B4A-B08F-F389B02E9EB4}" type="datetimeFigureOut">
              <a:rPr lang="en-US" smtClean="0"/>
              <a:t>10/27/2021</a:t>
            </a:fld>
            <a:endParaRPr lang="en-US"/>
          </a:p>
        </p:txBody>
      </p:sp>
      <p:sp>
        <p:nvSpPr>
          <p:cNvPr id="3" name="Footer Placeholder 2">
            <a:extLst>
              <a:ext uri="{FF2B5EF4-FFF2-40B4-BE49-F238E27FC236}">
                <a16:creationId xmlns:a16="http://schemas.microsoft.com/office/drawing/2014/main" id="{07B24756-0D7D-8345-A992-E737A51D0D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90ADC7-2452-214E-AE86-316F1FA342CA}"/>
              </a:ext>
            </a:extLst>
          </p:cNvPr>
          <p:cNvSpPr>
            <a:spLocks noGrp="1"/>
          </p:cNvSpPr>
          <p:nvPr>
            <p:ph type="sldNum" sz="quarter" idx="12"/>
          </p:nvPr>
        </p:nvSpPr>
        <p:spPr/>
        <p:txBody>
          <a:bodyPr/>
          <a:lstStyle/>
          <a:p>
            <a:fld id="{60E3DD14-CD48-6248-9732-314CA80E6753}" type="slidenum">
              <a:rPr lang="en-US" smtClean="0"/>
              <a:t>‹#›</a:t>
            </a:fld>
            <a:endParaRPr lang="en-US"/>
          </a:p>
        </p:txBody>
      </p:sp>
    </p:spTree>
    <p:extLst>
      <p:ext uri="{BB962C8B-B14F-4D97-AF65-F5344CB8AC3E}">
        <p14:creationId xmlns:p14="http://schemas.microsoft.com/office/powerpoint/2010/main" val="24472639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9EC3-64A8-6447-A488-70748E3203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8CB126-0256-7D45-878C-90F4092915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4BBCC0-C5BB-3944-9F81-FFC3D7CA8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A1D237-C70B-A046-AFBB-A8ECB7E14B8E}"/>
              </a:ext>
            </a:extLst>
          </p:cNvPr>
          <p:cNvSpPr>
            <a:spLocks noGrp="1"/>
          </p:cNvSpPr>
          <p:nvPr>
            <p:ph type="dt" sz="half" idx="10"/>
          </p:nvPr>
        </p:nvSpPr>
        <p:spPr/>
        <p:txBody>
          <a:bodyPr/>
          <a:lstStyle/>
          <a:p>
            <a:fld id="{C371F05A-7E05-8B4A-B08F-F389B02E9EB4}" type="datetimeFigureOut">
              <a:rPr lang="en-US" smtClean="0"/>
              <a:t>10/27/2021</a:t>
            </a:fld>
            <a:endParaRPr lang="en-US"/>
          </a:p>
        </p:txBody>
      </p:sp>
      <p:sp>
        <p:nvSpPr>
          <p:cNvPr id="6" name="Footer Placeholder 5">
            <a:extLst>
              <a:ext uri="{FF2B5EF4-FFF2-40B4-BE49-F238E27FC236}">
                <a16:creationId xmlns:a16="http://schemas.microsoft.com/office/drawing/2014/main" id="{B81FE430-4BDD-2A45-A8A7-8EEF38DB71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127481-5C12-5041-ACB6-0CCF87A08DE6}"/>
              </a:ext>
            </a:extLst>
          </p:cNvPr>
          <p:cNvSpPr>
            <a:spLocks noGrp="1"/>
          </p:cNvSpPr>
          <p:nvPr>
            <p:ph type="sldNum" sz="quarter" idx="12"/>
          </p:nvPr>
        </p:nvSpPr>
        <p:spPr/>
        <p:txBody>
          <a:bodyPr/>
          <a:lstStyle/>
          <a:p>
            <a:fld id="{60E3DD14-CD48-6248-9732-314CA80E6753}" type="slidenum">
              <a:rPr lang="en-US" smtClean="0"/>
              <a:t>‹#›</a:t>
            </a:fld>
            <a:endParaRPr lang="en-US"/>
          </a:p>
        </p:txBody>
      </p:sp>
    </p:spTree>
    <p:extLst>
      <p:ext uri="{BB962C8B-B14F-4D97-AF65-F5344CB8AC3E}">
        <p14:creationId xmlns:p14="http://schemas.microsoft.com/office/powerpoint/2010/main" val="2020116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87740-277A-FD45-B899-CCABC5C990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C952EC-3478-CA4F-B4B5-955BB12BD9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083594-3558-AD42-A8B0-D0E103CEA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5D699C-BD9C-D84C-87C5-E3E4140BD9B7}"/>
              </a:ext>
            </a:extLst>
          </p:cNvPr>
          <p:cNvSpPr>
            <a:spLocks noGrp="1"/>
          </p:cNvSpPr>
          <p:nvPr>
            <p:ph type="dt" sz="half" idx="10"/>
          </p:nvPr>
        </p:nvSpPr>
        <p:spPr/>
        <p:txBody>
          <a:bodyPr/>
          <a:lstStyle/>
          <a:p>
            <a:fld id="{C371F05A-7E05-8B4A-B08F-F389B02E9EB4}" type="datetimeFigureOut">
              <a:rPr lang="en-US" smtClean="0"/>
              <a:t>10/27/2021</a:t>
            </a:fld>
            <a:endParaRPr lang="en-US"/>
          </a:p>
        </p:txBody>
      </p:sp>
      <p:sp>
        <p:nvSpPr>
          <p:cNvPr id="6" name="Footer Placeholder 5">
            <a:extLst>
              <a:ext uri="{FF2B5EF4-FFF2-40B4-BE49-F238E27FC236}">
                <a16:creationId xmlns:a16="http://schemas.microsoft.com/office/drawing/2014/main" id="{7C6DF96F-8FF8-A94C-A86C-5DAF9D2C94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1BF9A1-C7DB-C046-B95F-80569026D4F8}"/>
              </a:ext>
            </a:extLst>
          </p:cNvPr>
          <p:cNvSpPr>
            <a:spLocks noGrp="1"/>
          </p:cNvSpPr>
          <p:nvPr>
            <p:ph type="sldNum" sz="quarter" idx="12"/>
          </p:nvPr>
        </p:nvSpPr>
        <p:spPr/>
        <p:txBody>
          <a:bodyPr/>
          <a:lstStyle/>
          <a:p>
            <a:fld id="{60E3DD14-CD48-6248-9732-314CA80E6753}" type="slidenum">
              <a:rPr lang="en-US" smtClean="0"/>
              <a:t>‹#›</a:t>
            </a:fld>
            <a:endParaRPr lang="en-US"/>
          </a:p>
        </p:txBody>
      </p:sp>
    </p:spTree>
    <p:extLst>
      <p:ext uri="{BB962C8B-B14F-4D97-AF65-F5344CB8AC3E}">
        <p14:creationId xmlns:p14="http://schemas.microsoft.com/office/powerpoint/2010/main" val="1164245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5B442-0D8F-DF49-B8DF-5EB92E7AA4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4F478C-E1BD-AA48-BCDB-D7ECC1D982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D11209-E403-4547-B913-01BCB21DAEEB}"/>
              </a:ext>
            </a:extLst>
          </p:cNvPr>
          <p:cNvSpPr>
            <a:spLocks noGrp="1"/>
          </p:cNvSpPr>
          <p:nvPr>
            <p:ph type="dt" sz="half" idx="10"/>
          </p:nvPr>
        </p:nvSpPr>
        <p:spPr/>
        <p:txBody>
          <a:bodyPr/>
          <a:lstStyle/>
          <a:p>
            <a:fld id="{C371F05A-7E05-8B4A-B08F-F389B02E9EB4}" type="datetimeFigureOut">
              <a:rPr lang="en-US" smtClean="0"/>
              <a:t>10/27/2021</a:t>
            </a:fld>
            <a:endParaRPr lang="en-US"/>
          </a:p>
        </p:txBody>
      </p:sp>
      <p:sp>
        <p:nvSpPr>
          <p:cNvPr id="5" name="Footer Placeholder 4">
            <a:extLst>
              <a:ext uri="{FF2B5EF4-FFF2-40B4-BE49-F238E27FC236}">
                <a16:creationId xmlns:a16="http://schemas.microsoft.com/office/drawing/2014/main" id="{26BA1BC6-56CB-FF46-A9C3-40F1FE9D20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E89D7A-4615-7A4E-8307-1B8560390C40}"/>
              </a:ext>
            </a:extLst>
          </p:cNvPr>
          <p:cNvSpPr>
            <a:spLocks noGrp="1"/>
          </p:cNvSpPr>
          <p:nvPr>
            <p:ph type="sldNum" sz="quarter" idx="12"/>
          </p:nvPr>
        </p:nvSpPr>
        <p:spPr/>
        <p:txBody>
          <a:bodyPr/>
          <a:lstStyle/>
          <a:p>
            <a:fld id="{60E3DD14-CD48-6248-9732-314CA80E6753}" type="slidenum">
              <a:rPr lang="en-US" smtClean="0"/>
              <a:t>‹#›</a:t>
            </a:fld>
            <a:endParaRPr lang="en-US"/>
          </a:p>
        </p:txBody>
      </p:sp>
    </p:spTree>
    <p:extLst>
      <p:ext uri="{BB962C8B-B14F-4D97-AF65-F5344CB8AC3E}">
        <p14:creationId xmlns:p14="http://schemas.microsoft.com/office/powerpoint/2010/main" val="3263276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EAE980-3E97-F347-9F1C-3DB69A1AA3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344B09-17D2-2149-94B2-446476EE49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01F76-A3E0-DD46-837A-D024BE81B80A}"/>
              </a:ext>
            </a:extLst>
          </p:cNvPr>
          <p:cNvSpPr>
            <a:spLocks noGrp="1"/>
          </p:cNvSpPr>
          <p:nvPr>
            <p:ph type="dt" sz="half" idx="10"/>
          </p:nvPr>
        </p:nvSpPr>
        <p:spPr/>
        <p:txBody>
          <a:bodyPr/>
          <a:lstStyle/>
          <a:p>
            <a:fld id="{C371F05A-7E05-8B4A-B08F-F389B02E9EB4}" type="datetimeFigureOut">
              <a:rPr lang="en-US" smtClean="0"/>
              <a:t>10/27/2021</a:t>
            </a:fld>
            <a:endParaRPr lang="en-US"/>
          </a:p>
        </p:txBody>
      </p:sp>
      <p:sp>
        <p:nvSpPr>
          <p:cNvPr id="5" name="Footer Placeholder 4">
            <a:extLst>
              <a:ext uri="{FF2B5EF4-FFF2-40B4-BE49-F238E27FC236}">
                <a16:creationId xmlns:a16="http://schemas.microsoft.com/office/drawing/2014/main" id="{036F0DE7-6BB2-604B-970C-D57A24AB96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C1AC7-1904-C044-8A54-C81C70C2133D}"/>
              </a:ext>
            </a:extLst>
          </p:cNvPr>
          <p:cNvSpPr>
            <a:spLocks noGrp="1"/>
          </p:cNvSpPr>
          <p:nvPr>
            <p:ph type="sldNum" sz="quarter" idx="12"/>
          </p:nvPr>
        </p:nvSpPr>
        <p:spPr/>
        <p:txBody>
          <a:bodyPr/>
          <a:lstStyle/>
          <a:p>
            <a:fld id="{60E3DD14-CD48-6248-9732-314CA80E6753}" type="slidenum">
              <a:rPr lang="en-US" smtClean="0"/>
              <a:t>‹#›</a:t>
            </a:fld>
            <a:endParaRPr lang="en-US"/>
          </a:p>
        </p:txBody>
      </p:sp>
    </p:spTree>
    <p:extLst>
      <p:ext uri="{BB962C8B-B14F-4D97-AF65-F5344CB8AC3E}">
        <p14:creationId xmlns:p14="http://schemas.microsoft.com/office/powerpoint/2010/main" val="2021483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AA2C1B1-09EC-4E0D-A085-68298AA03088}"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910954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A2061D4-635D-45EE-8B2A-61C9DFA829FE}"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222797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430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430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FEE19172-03F7-3348-B569-171F00250647}" type="slidenum">
              <a:rPr lang="en-US"/>
              <a:pPr/>
              <a:t>‹#›</a:t>
            </a:fld>
            <a:endParaRPr lang="en-US" dirty="0"/>
          </a:p>
        </p:txBody>
      </p:sp>
    </p:spTree>
    <p:extLst>
      <p:ext uri="{BB962C8B-B14F-4D97-AF65-F5344CB8AC3E}">
        <p14:creationId xmlns:p14="http://schemas.microsoft.com/office/powerpoint/2010/main" val="107538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DCA5372-8FF6-48BA-84A9-4AEAA3439B06}"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421853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12875"/>
            <a:ext cx="53848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2875"/>
            <a:ext cx="53848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8F9646F-2DB3-4BED-8329-5884B44B5614}"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8680865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2C392C6C-2A4B-431F-9062-F2AFCF8C1706}" type="slidenum">
              <a:rPr lang="en-US">
                <a:solidFill>
                  <a:prstClr val="white"/>
                </a:solidFill>
              </a:rPr>
              <a:pPr>
                <a:defRPr/>
              </a:pPr>
              <a:t>‹#›</a:t>
            </a:fld>
            <a:endParaRPr lang="en-US">
              <a:solidFill>
                <a:prstClr val="white"/>
              </a:solidFill>
            </a:endParaRPr>
          </a:p>
        </p:txBody>
      </p:sp>
      <p:sp>
        <p:nvSpPr>
          <p:cNvPr id="9"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8860316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E4AA2C3-B7AB-470B-A32B-83A99DBD8D07}" type="slidenum">
              <a:rPr lang="en-US">
                <a:solidFill>
                  <a:prstClr val="white"/>
                </a:solidFill>
              </a:rPr>
              <a:pPr>
                <a:defRPr/>
              </a:pPr>
              <a:t>‹#›</a:t>
            </a:fld>
            <a:endParaRPr lang="en-US">
              <a:solidFill>
                <a:prstClr val="white"/>
              </a:solidFill>
            </a:endParaRPr>
          </a:p>
        </p:txBody>
      </p:sp>
      <p:sp>
        <p:nvSpPr>
          <p:cNvPr id="5"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816055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E624C41-8BA4-439B-8F3D-93E56C74741D}" type="slidenum">
              <a:rPr lang="en-US">
                <a:solidFill>
                  <a:prstClr val="white"/>
                </a:solidFill>
              </a:rPr>
              <a:pPr>
                <a:defRPr/>
              </a:pPr>
              <a:t>‹#›</a:t>
            </a:fld>
            <a:endParaRPr lang="en-US">
              <a:solidFill>
                <a:prstClr val="white"/>
              </a:solidFill>
            </a:endParaRPr>
          </a:p>
        </p:txBody>
      </p:sp>
      <p:sp>
        <p:nvSpPr>
          <p:cNvPr id="4"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811589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F2E2F40-1B54-4AB7-9FD0-726A3456E107}"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441813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982BBBC-E9F4-4A32-9284-A0090247C8CB}"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92005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03FBA8B-F769-498E-8772-FAE339879600}"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9239925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52401"/>
            <a:ext cx="2743200" cy="60182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52401"/>
            <a:ext cx="8026400" cy="60182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6D8A87-0DAB-4057-AC22-62798CE6D733}"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8147332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1074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sldNum" sz="quarter" idx="10"/>
          </p:nvPr>
        </p:nvSpPr>
        <p:spPr/>
        <p:txBody>
          <a:bodyPr/>
          <a:lstStyle>
            <a:lvl1pPr>
              <a:defRPr/>
            </a:lvl1pPr>
          </a:lstStyle>
          <a:p>
            <a:pPr>
              <a:defRPr/>
            </a:pPr>
            <a:fld id="{3C6556F2-637F-4778-BD58-13DBF158C01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17520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53D1C1EC-6680-9B4C-AC2B-20645CBFBE05}" type="slidenum">
              <a:rPr lang="en-US"/>
              <a:pPr/>
              <a:t>‹#›</a:t>
            </a:fld>
            <a:endParaRPr lang="en-US" dirty="0"/>
          </a:p>
        </p:txBody>
      </p:sp>
    </p:spTree>
    <p:extLst>
      <p:ext uri="{BB962C8B-B14F-4D97-AF65-F5344CB8AC3E}">
        <p14:creationId xmlns:p14="http://schemas.microsoft.com/office/powerpoint/2010/main" val="737257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D303D29F-C580-5C4D-AAA1-94293C4E9288}" type="slidenum">
              <a:rPr lang="en-US"/>
              <a:pPr/>
              <a:t>‹#›</a:t>
            </a:fld>
            <a:endParaRPr lang="en-US" dirty="0"/>
          </a:p>
        </p:txBody>
      </p:sp>
    </p:spTree>
    <p:extLst>
      <p:ext uri="{BB962C8B-B14F-4D97-AF65-F5344CB8AC3E}">
        <p14:creationId xmlns:p14="http://schemas.microsoft.com/office/powerpoint/2010/main" val="4091097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E0544C4-E35C-7145-8F0C-14E842E56F07}" type="slidenum">
              <a:rPr lang="en-US"/>
              <a:pPr/>
              <a:t>‹#›</a:t>
            </a:fld>
            <a:endParaRPr lang="en-US" dirty="0"/>
          </a:p>
        </p:txBody>
      </p:sp>
    </p:spTree>
    <p:extLst>
      <p:ext uri="{BB962C8B-B14F-4D97-AF65-F5344CB8AC3E}">
        <p14:creationId xmlns:p14="http://schemas.microsoft.com/office/powerpoint/2010/main" val="935869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990601"/>
            <a:ext cx="4011084" cy="1019591"/>
          </a:xfrm>
        </p:spPr>
        <p:txBody>
          <a:bodyPr anchor="b"/>
          <a:lstStyle>
            <a:lvl1pPr algn="l">
              <a:defRPr sz="2000" b="1">
                <a:solidFill>
                  <a:srgbClr val="000000"/>
                </a:solidFill>
              </a:defRPr>
            </a:lvl1pPr>
          </a:lstStyle>
          <a:p>
            <a:r>
              <a:rPr lang="en-US"/>
              <a:t>Click to edit Master title style</a:t>
            </a:r>
            <a:endParaRPr lang="en-US" dirty="0"/>
          </a:p>
        </p:txBody>
      </p:sp>
      <p:sp>
        <p:nvSpPr>
          <p:cNvPr id="3" name="Content Placeholder 2"/>
          <p:cNvSpPr>
            <a:spLocks noGrp="1"/>
          </p:cNvSpPr>
          <p:nvPr>
            <p:ph idx="1"/>
          </p:nvPr>
        </p:nvSpPr>
        <p:spPr>
          <a:xfrm>
            <a:off x="4766733" y="990600"/>
            <a:ext cx="6815667" cy="5135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010191"/>
            <a:ext cx="4011084" cy="411597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338BE5A4-5F52-0141-A746-9964904CDF30}" type="slidenum">
              <a:rPr lang="en-US"/>
              <a:pPr/>
              <a:t>‹#›</a:t>
            </a:fld>
            <a:endParaRPr lang="en-US" dirty="0"/>
          </a:p>
        </p:txBody>
      </p:sp>
    </p:spTree>
    <p:extLst>
      <p:ext uri="{BB962C8B-B14F-4D97-AF65-F5344CB8AC3E}">
        <p14:creationId xmlns:p14="http://schemas.microsoft.com/office/powerpoint/2010/main" val="815721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066800"/>
            <a:ext cx="7315200" cy="3660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98703452-609A-F345-AAC0-1247A9502128}" type="slidenum">
              <a:rPr lang="en-US"/>
              <a:pPr/>
              <a:t>‹#›</a:t>
            </a:fld>
            <a:endParaRPr lang="en-US" dirty="0"/>
          </a:p>
        </p:txBody>
      </p:sp>
    </p:spTree>
    <p:extLst>
      <p:ext uri="{BB962C8B-B14F-4D97-AF65-F5344CB8AC3E}">
        <p14:creationId xmlns:p14="http://schemas.microsoft.com/office/powerpoint/2010/main" val="934714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31" name="Picture 7" descr="top_header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 y="0"/>
            <a:ext cx="12192001" cy="917433"/>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1524000" y="228601"/>
            <a:ext cx="101600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enter title</a:t>
            </a:r>
          </a:p>
        </p:txBody>
      </p:sp>
      <p:sp>
        <p:nvSpPr>
          <p:cNvPr id="1030" name="Rectangle 6"/>
          <p:cNvSpPr>
            <a:spLocks noGrp="1" noChangeArrowheads="1"/>
          </p:cNvSpPr>
          <p:nvPr>
            <p:ph type="sldNum" sz="quarter" idx="4"/>
          </p:nvPr>
        </p:nvSpPr>
        <p:spPr bwMode="auto">
          <a:xfrm>
            <a:off x="10363200" y="6553201"/>
            <a:ext cx="1828800"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000" b="1">
                <a:solidFill>
                  <a:srgbClr val="000000"/>
                </a:solidFill>
              </a:defRPr>
            </a:lvl1pPr>
          </a:lstStyle>
          <a:p>
            <a:fld id="{2C626EB7-FB23-9946-AC03-BE678F8DC972}" type="slidenum">
              <a:rPr lang="en-US" smtClean="0"/>
              <a:pPr/>
              <a:t>‹#›</a:t>
            </a:fld>
            <a:endParaRPr lang="en-US" dirty="0"/>
          </a:p>
        </p:txBody>
      </p:sp>
      <p:pic>
        <p:nvPicPr>
          <p:cNvPr id="1032" name="Picture 8" descr="logo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4934" y="6429315"/>
            <a:ext cx="414609" cy="313638"/>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3"/>
          <p:cNvSpPr>
            <a:spLocks noGrp="1" noChangeArrowheads="1"/>
          </p:cNvSpPr>
          <p:nvPr>
            <p:ph type="body" idx="1"/>
          </p:nvPr>
        </p:nvSpPr>
        <p:spPr bwMode="auto">
          <a:xfrm>
            <a:off x="609600" y="1066800"/>
            <a:ext cx="10972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OER_Master_Logo_2blue.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6000" y="6400800"/>
            <a:ext cx="2548328" cy="381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r" rtl="0" eaLnBrk="1" fontAlgn="base" hangingPunct="1">
        <a:spcBef>
          <a:spcPct val="0"/>
        </a:spcBef>
        <a:spcAft>
          <a:spcPct val="0"/>
        </a:spcAft>
        <a:defRPr sz="2400" b="1">
          <a:solidFill>
            <a:schemeClr val="bg1"/>
          </a:solidFill>
          <a:latin typeface="+mj-lt"/>
          <a:ea typeface="+mj-ea"/>
          <a:cs typeface="+mj-cs"/>
        </a:defRPr>
      </a:lvl1pPr>
      <a:lvl2pPr algn="r" rtl="0" eaLnBrk="1" fontAlgn="base" hangingPunct="1">
        <a:spcBef>
          <a:spcPct val="0"/>
        </a:spcBef>
        <a:spcAft>
          <a:spcPct val="0"/>
        </a:spcAft>
        <a:defRPr sz="2400" b="1">
          <a:solidFill>
            <a:schemeClr val="bg1"/>
          </a:solidFill>
          <a:latin typeface="Arial" charset="0"/>
          <a:ea typeface="ＭＳ Ｐゴシック" charset="0"/>
          <a:cs typeface="Arial" charset="0"/>
        </a:defRPr>
      </a:lvl2pPr>
      <a:lvl3pPr algn="r" rtl="0" eaLnBrk="1" fontAlgn="base" hangingPunct="1">
        <a:spcBef>
          <a:spcPct val="0"/>
        </a:spcBef>
        <a:spcAft>
          <a:spcPct val="0"/>
        </a:spcAft>
        <a:defRPr sz="2400" b="1">
          <a:solidFill>
            <a:schemeClr val="bg1"/>
          </a:solidFill>
          <a:latin typeface="Arial" charset="0"/>
          <a:ea typeface="ＭＳ Ｐゴシック" charset="0"/>
          <a:cs typeface="Arial" charset="0"/>
        </a:defRPr>
      </a:lvl3pPr>
      <a:lvl4pPr algn="r" rtl="0" eaLnBrk="1" fontAlgn="base" hangingPunct="1">
        <a:spcBef>
          <a:spcPct val="0"/>
        </a:spcBef>
        <a:spcAft>
          <a:spcPct val="0"/>
        </a:spcAft>
        <a:defRPr sz="2400" b="1">
          <a:solidFill>
            <a:schemeClr val="bg1"/>
          </a:solidFill>
          <a:latin typeface="Arial" charset="0"/>
          <a:ea typeface="ＭＳ Ｐゴシック" charset="0"/>
          <a:cs typeface="Arial" charset="0"/>
        </a:defRPr>
      </a:lvl4pPr>
      <a:lvl5pPr algn="r" rtl="0" eaLnBrk="1" fontAlgn="base" hangingPunct="1">
        <a:spcBef>
          <a:spcPct val="0"/>
        </a:spcBef>
        <a:spcAft>
          <a:spcPct val="0"/>
        </a:spcAft>
        <a:defRPr sz="2400" b="1">
          <a:solidFill>
            <a:schemeClr val="bg1"/>
          </a:solidFill>
          <a:latin typeface="Arial" charset="0"/>
          <a:ea typeface="ＭＳ Ｐゴシック" charset="0"/>
          <a:cs typeface="Arial" charset="0"/>
        </a:defRPr>
      </a:lvl5pPr>
      <a:lvl6pPr marL="457200" algn="r" rtl="0" eaLnBrk="1" fontAlgn="base" hangingPunct="1">
        <a:spcBef>
          <a:spcPct val="0"/>
        </a:spcBef>
        <a:spcAft>
          <a:spcPct val="0"/>
        </a:spcAft>
        <a:defRPr sz="2400" b="1">
          <a:solidFill>
            <a:schemeClr val="bg1"/>
          </a:solidFill>
          <a:latin typeface="Arial" charset="0"/>
          <a:ea typeface="ＭＳ Ｐゴシック" charset="0"/>
          <a:cs typeface="Arial" charset="0"/>
        </a:defRPr>
      </a:lvl6pPr>
      <a:lvl7pPr marL="914400" algn="r" rtl="0" eaLnBrk="1" fontAlgn="base" hangingPunct="1">
        <a:spcBef>
          <a:spcPct val="0"/>
        </a:spcBef>
        <a:spcAft>
          <a:spcPct val="0"/>
        </a:spcAft>
        <a:defRPr sz="2400" b="1">
          <a:solidFill>
            <a:schemeClr val="bg1"/>
          </a:solidFill>
          <a:latin typeface="Arial" charset="0"/>
          <a:ea typeface="ＭＳ Ｐゴシック" charset="0"/>
          <a:cs typeface="Arial" charset="0"/>
        </a:defRPr>
      </a:lvl7pPr>
      <a:lvl8pPr marL="1371600" algn="r" rtl="0" eaLnBrk="1" fontAlgn="base" hangingPunct="1">
        <a:spcBef>
          <a:spcPct val="0"/>
        </a:spcBef>
        <a:spcAft>
          <a:spcPct val="0"/>
        </a:spcAft>
        <a:defRPr sz="2400" b="1">
          <a:solidFill>
            <a:schemeClr val="bg1"/>
          </a:solidFill>
          <a:latin typeface="Arial" charset="0"/>
          <a:ea typeface="ＭＳ Ｐゴシック" charset="0"/>
          <a:cs typeface="Arial" charset="0"/>
        </a:defRPr>
      </a:lvl8pPr>
      <a:lvl9pPr marL="1828800" algn="r" rtl="0" eaLnBrk="1" fontAlgn="base" hangingPunct="1">
        <a:spcBef>
          <a:spcPct val="0"/>
        </a:spcBef>
        <a:spcAft>
          <a:spcPct val="0"/>
        </a:spcAft>
        <a:defRPr sz="2400" b="1">
          <a:solidFill>
            <a:schemeClr val="bg1"/>
          </a:solidFill>
          <a:latin typeface="Arial" charset="0"/>
          <a:ea typeface="ＭＳ Ｐゴシック"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rgbClr val="003366"/>
          </a:solidFill>
          <a:latin typeface="+mn-lt"/>
          <a:ea typeface="Arial" charset="0"/>
          <a:cs typeface="+mn-cs"/>
        </a:defRPr>
      </a:lvl2pPr>
      <a:lvl3pPr marL="1143000" indent="-228600" algn="l" rtl="0" eaLnBrk="1" fontAlgn="base" hangingPunct="1">
        <a:spcBef>
          <a:spcPct val="20000"/>
        </a:spcBef>
        <a:spcAft>
          <a:spcPct val="0"/>
        </a:spcAft>
        <a:buChar char="•"/>
        <a:defRPr sz="24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20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20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20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0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0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3C788B-55EC-49C3-A3EF-00BB237D91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32075A-419F-4B63-AE3E-174DCEB219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48A32-DA91-4DEF-AE6F-E7E49E5180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FEC618-E095-498F-8181-280323F62A5A}" type="datetimeFigureOut">
              <a:rPr lang="en-US" smtClean="0"/>
              <a:t>10/27/2021</a:t>
            </a:fld>
            <a:endParaRPr lang="en-US" dirty="0"/>
          </a:p>
        </p:txBody>
      </p:sp>
      <p:sp>
        <p:nvSpPr>
          <p:cNvPr id="5" name="Footer Placeholder 4">
            <a:extLst>
              <a:ext uri="{FF2B5EF4-FFF2-40B4-BE49-F238E27FC236}">
                <a16:creationId xmlns:a16="http://schemas.microsoft.com/office/drawing/2014/main" id="{64377CB3-9ED0-41B6-A067-B06A4918B6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DD08C96-82AD-49C5-95A0-F2FD42B91549}"/>
              </a:ext>
            </a:extLst>
          </p:cNvPr>
          <p:cNvSpPr>
            <a:spLocks noGrp="1"/>
          </p:cNvSpPr>
          <p:nvPr>
            <p:ph type="sldNum" sz="quarter" idx="4"/>
          </p:nvPr>
        </p:nvSpPr>
        <p:spPr>
          <a:xfrm>
            <a:off x="9448800" y="649091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5E9903-805F-4CB5-905F-70F6638B3C7D}" type="slidenum">
              <a:rPr lang="en-US" smtClean="0"/>
              <a:t>‹#›</a:t>
            </a:fld>
            <a:endParaRPr lang="en-US" dirty="0"/>
          </a:p>
        </p:txBody>
      </p:sp>
    </p:spTree>
    <p:extLst>
      <p:ext uri="{BB962C8B-B14F-4D97-AF65-F5344CB8AC3E}">
        <p14:creationId xmlns:p14="http://schemas.microsoft.com/office/powerpoint/2010/main" val="57771591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6B938-E956-D745-A8DA-A6923898D0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01D07D-B0D5-FB46-B533-F016C290A0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FF269-3A79-8340-B819-4711EA025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71F05A-7E05-8B4A-B08F-F389B02E9EB4}" type="datetimeFigureOut">
              <a:rPr lang="en-US" smtClean="0"/>
              <a:t>10/27/2021</a:t>
            </a:fld>
            <a:endParaRPr lang="en-US"/>
          </a:p>
        </p:txBody>
      </p:sp>
      <p:sp>
        <p:nvSpPr>
          <p:cNvPr id="5" name="Footer Placeholder 4">
            <a:extLst>
              <a:ext uri="{FF2B5EF4-FFF2-40B4-BE49-F238E27FC236}">
                <a16:creationId xmlns:a16="http://schemas.microsoft.com/office/drawing/2014/main" id="{38AEFB22-BDBB-0041-A0C8-6E85DC29C1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24B98B-806B-654C-A004-611C01A270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E3DD14-CD48-6248-9732-314CA80E6753}" type="slidenum">
              <a:rPr lang="en-US" smtClean="0"/>
              <a:t>‹#›</a:t>
            </a:fld>
            <a:endParaRPr lang="en-US"/>
          </a:p>
        </p:txBody>
      </p:sp>
    </p:spTree>
    <p:extLst>
      <p:ext uri="{BB962C8B-B14F-4D97-AF65-F5344CB8AC3E}">
        <p14:creationId xmlns:p14="http://schemas.microsoft.com/office/powerpoint/2010/main" val="149946726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609600" y="152400"/>
            <a:ext cx="109728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609600" y="1412875"/>
            <a:ext cx="109728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ftr" sz="quarter" idx="3"/>
          </p:nvPr>
        </p:nvSpPr>
        <p:spPr bwMode="auto">
          <a:xfrm>
            <a:off x="4165600" y="6259513"/>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a:solidFill>
                <a:prstClr val="white"/>
              </a:solidFill>
            </a:endParaRPr>
          </a:p>
        </p:txBody>
      </p:sp>
      <p:sp>
        <p:nvSpPr>
          <p:cNvPr id="4102" name="Rectangle 6"/>
          <p:cNvSpPr>
            <a:spLocks noGrp="1" noChangeArrowheads="1"/>
          </p:cNvSpPr>
          <p:nvPr>
            <p:ph type="sldNum" sz="quarter" idx="4"/>
          </p:nvPr>
        </p:nvSpPr>
        <p:spPr bwMode="auto">
          <a:xfrm>
            <a:off x="8737600" y="6259513"/>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a:defRPr/>
            </a:pPr>
            <a:fld id="{19A64E40-3FF0-4206-8394-9572DA62A538}" type="slidenum">
              <a:rPr lang="en-US">
                <a:solidFill>
                  <a:prstClr val="white"/>
                </a:solidFill>
              </a:rPr>
              <a:pPr>
                <a:defRPr/>
              </a:pPr>
              <a:t>‹#›</a:t>
            </a:fld>
            <a:endParaRPr lang="en-US">
              <a:solidFill>
                <a:prstClr val="white"/>
              </a:solidFill>
            </a:endParaRPr>
          </a:p>
        </p:txBody>
      </p:sp>
      <p:sp>
        <p:nvSpPr>
          <p:cNvPr id="4103" name="Rectangle 7"/>
          <p:cNvSpPr>
            <a:spLocks noGrp="1" noChangeArrowheads="1"/>
          </p:cNvSpPr>
          <p:nvPr>
            <p:ph type="dt" sz="half" idx="2"/>
          </p:nvPr>
        </p:nvSpPr>
        <p:spPr bwMode="auto">
          <a:xfrm>
            <a:off x="609600" y="6259513"/>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a:defRPr/>
            </a:pPr>
            <a:endParaRPr lang="en-US">
              <a:solidFill>
                <a:prstClr val="white"/>
              </a:solidFill>
            </a:endParaRPr>
          </a:p>
        </p:txBody>
      </p:sp>
    </p:spTree>
    <p:extLst>
      <p:ext uri="{BB962C8B-B14F-4D97-AF65-F5344CB8AC3E}">
        <p14:creationId xmlns:p14="http://schemas.microsoft.com/office/powerpoint/2010/main" val="188258996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ts val="6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ts val="600"/>
        </a:spcBef>
        <a:spcAft>
          <a:spcPct val="0"/>
        </a:spcAft>
        <a:buClr>
          <a:srgbClr val="FFCC00"/>
        </a:buClr>
        <a:buChar char="–"/>
        <a:defRPr sz="2000">
          <a:solidFill>
            <a:schemeClr val="bg1"/>
          </a:solidFill>
          <a:latin typeface="+mn-lt"/>
        </a:defRPr>
      </a:lvl2pPr>
      <a:lvl3pPr marL="1143000" indent="-228600" algn="l" rtl="0" eaLnBrk="0" fontAlgn="base" hangingPunct="0">
        <a:spcBef>
          <a:spcPts val="600"/>
        </a:spcBef>
        <a:spcAft>
          <a:spcPct val="0"/>
        </a:spcAft>
        <a:buClr>
          <a:srgbClr val="FFCC00"/>
        </a:buClr>
        <a:buChar char="•"/>
        <a:defRPr sz="2000">
          <a:solidFill>
            <a:schemeClr val="bg1"/>
          </a:solidFill>
          <a:latin typeface="+mn-lt"/>
        </a:defRPr>
      </a:lvl3pPr>
      <a:lvl4pPr marL="1600200" indent="-228600" algn="l" rtl="0" eaLnBrk="0" fontAlgn="base" hangingPunct="0">
        <a:spcBef>
          <a:spcPts val="600"/>
        </a:spcBef>
        <a:spcAft>
          <a:spcPct val="0"/>
        </a:spcAft>
        <a:buClr>
          <a:srgbClr val="FFCC00"/>
        </a:buClr>
        <a:buFont typeface="Arial" charset="0"/>
        <a:buChar char="-"/>
        <a:defRPr sz="2000">
          <a:solidFill>
            <a:schemeClr val="bg1"/>
          </a:solidFill>
          <a:latin typeface="+mn-lt"/>
        </a:defRPr>
      </a:lvl4pPr>
      <a:lvl5pPr marL="2057400" indent="-228600" algn="l" rtl="0" eaLnBrk="0" fontAlgn="base" hangingPunct="0">
        <a:spcBef>
          <a:spcPts val="600"/>
        </a:spcBef>
        <a:spcAft>
          <a:spcPct val="0"/>
        </a:spcAft>
        <a:buClr>
          <a:srgbClr val="FFCC00"/>
        </a:buClr>
        <a:buChar char="•"/>
        <a:defRPr sz="2000">
          <a:solidFill>
            <a:schemeClr val="bg1"/>
          </a:solidFill>
          <a:latin typeface="+mn-lt"/>
        </a:defRPr>
      </a:lvl5pPr>
      <a:lvl6pPr marL="2514600" indent="-228600" algn="l" rtl="0" fontAlgn="base">
        <a:spcBef>
          <a:spcPct val="0"/>
        </a:spcBef>
        <a:spcAft>
          <a:spcPct val="50000"/>
        </a:spcAft>
        <a:buClr>
          <a:srgbClr val="FFCC00"/>
        </a:buClr>
        <a:buChar char="•"/>
        <a:defRPr sz="2000">
          <a:solidFill>
            <a:schemeClr val="bg1"/>
          </a:solidFill>
          <a:latin typeface="+mn-lt"/>
        </a:defRPr>
      </a:lvl6pPr>
      <a:lvl7pPr marL="2971800" indent="-228600" algn="l" rtl="0" fontAlgn="base">
        <a:spcBef>
          <a:spcPct val="0"/>
        </a:spcBef>
        <a:spcAft>
          <a:spcPct val="50000"/>
        </a:spcAft>
        <a:buClr>
          <a:srgbClr val="FFCC00"/>
        </a:buClr>
        <a:buChar char="•"/>
        <a:defRPr sz="2000">
          <a:solidFill>
            <a:schemeClr val="bg1"/>
          </a:solidFill>
          <a:latin typeface="+mn-lt"/>
        </a:defRPr>
      </a:lvl7pPr>
      <a:lvl8pPr marL="3429000" indent="-228600" algn="l" rtl="0" fontAlgn="base">
        <a:spcBef>
          <a:spcPct val="0"/>
        </a:spcBef>
        <a:spcAft>
          <a:spcPct val="50000"/>
        </a:spcAft>
        <a:buClr>
          <a:srgbClr val="FFCC00"/>
        </a:buClr>
        <a:buChar char="•"/>
        <a:defRPr sz="2000">
          <a:solidFill>
            <a:schemeClr val="bg1"/>
          </a:solidFill>
          <a:latin typeface="+mn-lt"/>
        </a:defRPr>
      </a:lvl8pPr>
      <a:lvl9pPr marL="3886200" indent="-228600" algn="l" rtl="0" fontAlgn="base">
        <a:spcBef>
          <a:spcPct val="0"/>
        </a:spcBef>
        <a:spcAft>
          <a:spcPct val="5000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grants.nih.gov/sites/default/files/NIH%20COSWD_COVID19%20Impact_Infographic_vF_Updated_3-19.pdf" TargetMode="External"/><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hyperlink" Target="https://www.nih.gov/news-events/news-releases/francis-collins-step-down-director-national-institutes-health" TargetMode="External"/><Relationship Id="rId4" Type="http://schemas.openxmlformats.org/officeDocument/2006/relationships/hyperlink" Target="https://www.nih.gov/news-events/news-releases/peer-reviewed-report-moderna-covid-19-vaccine-publishes" TargetMode="Externa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jpg"/><Relationship Id="rId2" Type="http://schemas.openxmlformats.org/officeDocument/2006/relationships/image" Target="../media/image25.png"/><Relationship Id="rId1" Type="http://schemas.openxmlformats.org/officeDocument/2006/relationships/slideLayout" Target="../slideLayouts/slideLayout2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en/button-money-finance-symbol-41706/" TargetMode="External"/><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www.nytimes.com/2019/03/25/science/duke-settlement-research.html" TargetMode="External"/><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press.princeton.edu/books/hardcover/9780691179001/why-trust-science" TargetMode="External"/><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hyperlink" Target="https://www.nejm.org/doi/pdf/10.1056/NEJMoa1912514?articleTools=tru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3.xml"/><Relationship Id="rId4" Type="http://schemas.openxmlformats.org/officeDocument/2006/relationships/hyperlink" Target="https://science.sciencemag.org/content/368/6497/1291"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hyperlink" Target="https://acd.od.nih.gov/documents/presentations/12122019ChangingCulture_Report.pd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hyperlink" Target="https://grants.nih.gov/grants/policy/harassment/actions-oversight/allegation-process.htm"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grants.nih.gov/grants/policy/harassment/actions-oversight/allegation-process.htm"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press.princeton.edu/books/hardcover/9780691179001/why-trust-science" TargetMode="External"/><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www.nih.gov/about-nih/who-we-are/nih-director/statements/statement-final-nih-policy-data-management-sharing" TargetMode="External"/><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commons.wikimedia.org/wiki/File:NIH_Building_10.jpg" TargetMode="External"/><Relationship Id="rId5" Type="http://schemas.openxmlformats.org/officeDocument/2006/relationships/image" Target="../media/image10.jpg"/><Relationship Id="rId4" Type="http://schemas.openxmlformats.org/officeDocument/2006/relationships/image" Target="../media/image9.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219200"/>
            <a:ext cx="9296400" cy="1470025"/>
          </a:xfrm>
        </p:spPr>
        <p:txBody>
          <a:bodyPr/>
          <a:lstStyle/>
          <a:p>
            <a:pPr algn="ctr"/>
            <a:r>
              <a:rPr lang="en-US" sz="2800" dirty="0">
                <a:solidFill>
                  <a:schemeClr val="tx1"/>
                </a:solidFill>
              </a:rPr>
              <a:t>Keynote: Perspectives on Extramural Research in the Era of COVID-19</a:t>
            </a:r>
          </a:p>
        </p:txBody>
      </p:sp>
      <p:sp>
        <p:nvSpPr>
          <p:cNvPr id="3" name="Subtitle 2"/>
          <p:cNvSpPr>
            <a:spLocks noGrp="1"/>
          </p:cNvSpPr>
          <p:nvPr>
            <p:ph type="subTitle" idx="1"/>
          </p:nvPr>
        </p:nvSpPr>
        <p:spPr>
          <a:xfrm>
            <a:off x="381000" y="2819399"/>
            <a:ext cx="11430000" cy="1752600"/>
          </a:xfrm>
        </p:spPr>
        <p:txBody>
          <a:bodyPr/>
          <a:lstStyle/>
          <a:p>
            <a:r>
              <a:rPr lang="en-US" sz="2000" dirty="0"/>
              <a:t>Michael Lauer, MD</a:t>
            </a:r>
          </a:p>
          <a:p>
            <a:r>
              <a:rPr lang="en-US" sz="2000" dirty="0"/>
              <a:t>Deputy Director for Extramural Research; Director, Office of Extramural Research</a:t>
            </a:r>
          </a:p>
          <a:p>
            <a:r>
              <a:rPr lang="en-US" sz="2000" dirty="0"/>
              <a:t>National Institutes of Health (NIH)</a:t>
            </a:r>
          </a:p>
          <a:p>
            <a:endParaRPr lang="en-US" sz="2000" dirty="0"/>
          </a:p>
          <a:p>
            <a:r>
              <a:rPr lang="en-US" sz="2000" dirty="0"/>
              <a:t>NIH Virtual Seminar</a:t>
            </a:r>
          </a:p>
          <a:p>
            <a:r>
              <a:rPr lang="en-US" sz="2000" dirty="0"/>
              <a:t>November 1, 2021</a:t>
            </a:r>
          </a:p>
          <a:p>
            <a:r>
              <a:rPr lang="en-US" sz="2000" dirty="0"/>
              <a:t>Virtual Meeting </a:t>
            </a:r>
          </a:p>
          <a:p>
            <a:r>
              <a:rPr lang="en-US" sz="2000" dirty="0"/>
              <a:t>Disclosures: None</a:t>
            </a:r>
          </a:p>
          <a:p>
            <a:endParaRPr lang="en-US" sz="2000" dirty="0"/>
          </a:p>
          <a:p>
            <a:endParaRPr lang="en-US" sz="2000" dirty="0"/>
          </a:p>
          <a:p>
            <a:endParaRPr lang="en-US" sz="2000" dirty="0"/>
          </a:p>
        </p:txBody>
      </p:sp>
      <p:sp>
        <p:nvSpPr>
          <p:cNvPr id="6" name="Slide Number Placeholder 3"/>
          <p:cNvSpPr>
            <a:spLocks noGrp="1"/>
          </p:cNvSpPr>
          <p:nvPr>
            <p:ph type="sldNum" sz="quarter" idx="10"/>
          </p:nvPr>
        </p:nvSpPr>
        <p:spPr/>
        <p:txBody>
          <a:bodyPr/>
          <a:lstStyle/>
          <a:p>
            <a:fld id="{816AE13B-C027-2549-9419-DDB505485113}" type="slidenum">
              <a:rPr lang="en-US"/>
              <a:pPr/>
              <a:t>1</a:t>
            </a:fld>
            <a:endParaRPr lang="en-US" dirty="0"/>
          </a:p>
        </p:txBody>
      </p:sp>
    </p:spTree>
    <p:extLst>
      <p:ext uri="{BB962C8B-B14F-4D97-AF65-F5344CB8AC3E}">
        <p14:creationId xmlns:p14="http://schemas.microsoft.com/office/powerpoint/2010/main" val="668683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showing percentage of awardees by gender showing a moderate decline in male percentage and incline in femail percentage from late 1990s to 2020">
            <a:extLst>
              <a:ext uri="{FF2B5EF4-FFF2-40B4-BE49-F238E27FC236}">
                <a16:creationId xmlns:a16="http://schemas.microsoft.com/office/drawing/2014/main" id="{16B83F94-8A94-F943-B58F-D6259D065E5F}"/>
              </a:ext>
            </a:extLst>
          </p:cNvPr>
          <p:cNvPicPr>
            <a:picLocks noChangeAspect="1"/>
          </p:cNvPicPr>
          <p:nvPr/>
        </p:nvPicPr>
        <p:blipFill>
          <a:blip r:embed="rId2"/>
          <a:stretch>
            <a:fillRect/>
          </a:stretch>
        </p:blipFill>
        <p:spPr>
          <a:xfrm>
            <a:off x="952500" y="0"/>
            <a:ext cx="10287000" cy="6858000"/>
          </a:xfrm>
          <a:prstGeom prst="rect">
            <a:avLst/>
          </a:prstGeom>
        </p:spPr>
      </p:pic>
      <p:sp>
        <p:nvSpPr>
          <p:cNvPr id="3" name="Title 2">
            <a:extLst>
              <a:ext uri="{FF2B5EF4-FFF2-40B4-BE49-F238E27FC236}">
                <a16:creationId xmlns:a16="http://schemas.microsoft.com/office/drawing/2014/main" id="{0590699B-D31A-BF44-93E3-F396576CADBB}"/>
              </a:ext>
            </a:extLst>
          </p:cNvPr>
          <p:cNvSpPr txBox="1">
            <a:spLocks noGrp="1"/>
          </p:cNvSpPr>
          <p:nvPr>
            <p:ph type="title" idx="4294967295"/>
          </p:nvPr>
        </p:nvSpPr>
        <p:spPr>
          <a:xfrm>
            <a:off x="14844" y="115669"/>
            <a:ext cx="1550424"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Arial" charset="0"/>
                <a:ea typeface="ＭＳ Ｐゴシック" charset="0"/>
                <a:cs typeface="Arial" charset="0"/>
              </a:rPr>
              <a:t>Gender</a:t>
            </a:r>
          </a:p>
        </p:txBody>
      </p:sp>
    </p:spTree>
    <p:extLst>
      <p:ext uri="{BB962C8B-B14F-4D97-AF65-F5344CB8AC3E}">
        <p14:creationId xmlns:p14="http://schemas.microsoft.com/office/powerpoint/2010/main" val="1250057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of percentage of awardees by race showing majority as White with moderate decrease over time and moderate increase of percent Asian. Black and Other/Unknown remaining nearly constant.">
            <a:extLst>
              <a:ext uri="{FF2B5EF4-FFF2-40B4-BE49-F238E27FC236}">
                <a16:creationId xmlns:a16="http://schemas.microsoft.com/office/drawing/2014/main" id="{5C853B24-4204-444E-A81E-8E64CBEBDA59}"/>
              </a:ext>
            </a:extLst>
          </p:cNvPr>
          <p:cNvPicPr>
            <a:picLocks noChangeAspect="1"/>
          </p:cNvPicPr>
          <p:nvPr/>
        </p:nvPicPr>
        <p:blipFill>
          <a:blip r:embed="rId2"/>
          <a:stretch>
            <a:fillRect/>
          </a:stretch>
        </p:blipFill>
        <p:spPr>
          <a:xfrm>
            <a:off x="952500" y="0"/>
            <a:ext cx="10287000" cy="6858000"/>
          </a:xfrm>
          <a:prstGeom prst="rect">
            <a:avLst/>
          </a:prstGeom>
        </p:spPr>
      </p:pic>
      <p:sp>
        <p:nvSpPr>
          <p:cNvPr id="3" name="TextBox 2">
            <a:extLst>
              <a:ext uri="{FF2B5EF4-FFF2-40B4-BE49-F238E27FC236}">
                <a16:creationId xmlns:a16="http://schemas.microsoft.com/office/drawing/2014/main" id="{A4C6DED0-8B70-914C-9999-54704EFDA464}"/>
              </a:ext>
            </a:extLst>
          </p:cNvPr>
          <p:cNvSpPr txBox="1"/>
          <p:nvPr/>
        </p:nvSpPr>
        <p:spPr>
          <a:xfrm>
            <a:off x="14844" y="115669"/>
            <a:ext cx="1141659" cy="584775"/>
          </a:xfrm>
          <a:prstGeom prst="rect">
            <a:avLst/>
          </a:prstGeom>
          <a:noFill/>
        </p:spPr>
        <p:txBody>
          <a:bodyPr wrap="none" rtlCol="0">
            <a:spAutoFit/>
          </a:bodyPr>
          <a:lstStyle/>
          <a:p>
            <a:r>
              <a:rPr lang="en-US" sz="3200" dirty="0"/>
              <a:t>Race</a:t>
            </a:r>
          </a:p>
        </p:txBody>
      </p:sp>
      <p:sp>
        <p:nvSpPr>
          <p:cNvPr id="2" name="Title 1">
            <a:extLst>
              <a:ext uri="{FF2B5EF4-FFF2-40B4-BE49-F238E27FC236}">
                <a16:creationId xmlns:a16="http://schemas.microsoft.com/office/drawing/2014/main" id="{F5B72A47-D957-4CE2-8146-7C422FAB74D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Chart of Percentage of Awardees by Race</a:t>
            </a:r>
          </a:p>
        </p:txBody>
      </p:sp>
    </p:spTree>
    <p:extLst>
      <p:ext uri="{BB962C8B-B14F-4D97-AF65-F5344CB8AC3E}">
        <p14:creationId xmlns:p14="http://schemas.microsoft.com/office/powerpoint/2010/main" val="3550367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umber of early stage investigators funded on R01-equivalent awards. Numbers of ESI steady from late 1990s to 2010, followed by sharp decrease in 2014 and sharp increase from 2014 to 2020.">
            <a:extLst>
              <a:ext uri="{FF2B5EF4-FFF2-40B4-BE49-F238E27FC236}">
                <a16:creationId xmlns:a16="http://schemas.microsoft.com/office/drawing/2014/main" id="{83A45507-8263-6045-B16C-73D9926C5EAF}"/>
              </a:ext>
            </a:extLst>
          </p:cNvPr>
          <p:cNvPicPr>
            <a:picLocks noChangeAspect="1"/>
          </p:cNvPicPr>
          <p:nvPr/>
        </p:nvPicPr>
        <p:blipFill>
          <a:blip r:embed="rId2"/>
          <a:stretch>
            <a:fillRect/>
          </a:stretch>
        </p:blipFill>
        <p:spPr>
          <a:xfrm>
            <a:off x="952500" y="0"/>
            <a:ext cx="10287000" cy="6858000"/>
          </a:xfrm>
          <a:prstGeom prst="rect">
            <a:avLst/>
          </a:prstGeom>
        </p:spPr>
      </p:pic>
      <p:sp>
        <p:nvSpPr>
          <p:cNvPr id="2" name="Title 1">
            <a:extLst>
              <a:ext uri="{FF2B5EF4-FFF2-40B4-BE49-F238E27FC236}">
                <a16:creationId xmlns:a16="http://schemas.microsoft.com/office/drawing/2014/main" id="{2BCDAFB2-5EB1-44F8-9728-B6EF5492286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Early Stage Investigators Funded on R01-Equivalents</a:t>
            </a:r>
          </a:p>
        </p:txBody>
      </p:sp>
    </p:spTree>
    <p:extLst>
      <p:ext uri="{BB962C8B-B14F-4D97-AF65-F5344CB8AC3E}">
        <p14:creationId xmlns:p14="http://schemas.microsoft.com/office/powerpoint/2010/main" val="1555488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ward competition from late 1990s to 2020 showing number of awards remaining flat while number of applications steadily increased resulting in declining success rate.">
            <a:extLst>
              <a:ext uri="{FF2B5EF4-FFF2-40B4-BE49-F238E27FC236}">
                <a16:creationId xmlns:a16="http://schemas.microsoft.com/office/drawing/2014/main" id="{EB70E33F-D251-614D-A7D1-05C6F06D5B28}"/>
              </a:ext>
            </a:extLst>
          </p:cNvPr>
          <p:cNvPicPr>
            <a:picLocks noChangeAspect="1"/>
          </p:cNvPicPr>
          <p:nvPr/>
        </p:nvPicPr>
        <p:blipFill>
          <a:blip r:embed="rId2"/>
          <a:stretch>
            <a:fillRect/>
          </a:stretch>
        </p:blipFill>
        <p:spPr>
          <a:xfrm>
            <a:off x="952500" y="0"/>
            <a:ext cx="10287000" cy="6858000"/>
          </a:xfrm>
          <a:prstGeom prst="rect">
            <a:avLst/>
          </a:prstGeom>
        </p:spPr>
      </p:pic>
      <p:sp>
        <p:nvSpPr>
          <p:cNvPr id="4" name="Title 3">
            <a:extLst>
              <a:ext uri="{FF2B5EF4-FFF2-40B4-BE49-F238E27FC236}">
                <a16:creationId xmlns:a16="http://schemas.microsoft.com/office/drawing/2014/main" id="{BBEC9529-218E-6D46-A2BE-C74E55AB9B9F}"/>
              </a:ext>
            </a:extLst>
          </p:cNvPr>
          <p:cNvSpPr txBox="1">
            <a:spLocks noGrp="1"/>
          </p:cNvSpPr>
          <p:nvPr>
            <p:ph type="title" idx="4294967295"/>
          </p:nvPr>
        </p:nvSpPr>
        <p:spPr>
          <a:xfrm>
            <a:off x="14844" y="115669"/>
            <a:ext cx="3639714"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Arial" charset="0"/>
                <a:ea typeface="ＭＳ Ｐゴシック" charset="0"/>
                <a:cs typeface="Arial" charset="0"/>
              </a:rPr>
              <a:t>Award Competition</a:t>
            </a:r>
          </a:p>
        </p:txBody>
      </p:sp>
    </p:spTree>
    <p:extLst>
      <p:ext uri="{BB962C8B-B14F-4D97-AF65-F5344CB8AC3E}">
        <p14:creationId xmlns:p14="http://schemas.microsoft.com/office/powerpoint/2010/main" val="1615203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ward competition from late 1990s to 2020 showing number of awardees remaining flat while number of applicants steadily increased resulting in declining funding rate.">
            <a:extLst>
              <a:ext uri="{FF2B5EF4-FFF2-40B4-BE49-F238E27FC236}">
                <a16:creationId xmlns:a16="http://schemas.microsoft.com/office/drawing/2014/main" id="{647C7091-DBAD-1F4E-91D7-C94047188B5F}"/>
              </a:ext>
            </a:extLst>
          </p:cNvPr>
          <p:cNvPicPr>
            <a:picLocks noChangeAspect="1"/>
          </p:cNvPicPr>
          <p:nvPr/>
        </p:nvPicPr>
        <p:blipFill>
          <a:blip r:embed="rId2"/>
          <a:stretch>
            <a:fillRect/>
          </a:stretch>
        </p:blipFill>
        <p:spPr>
          <a:xfrm>
            <a:off x="952500" y="0"/>
            <a:ext cx="10287000" cy="6858000"/>
          </a:xfrm>
          <a:prstGeom prst="rect">
            <a:avLst/>
          </a:prstGeom>
        </p:spPr>
      </p:pic>
      <p:sp>
        <p:nvSpPr>
          <p:cNvPr id="4" name="Title 3">
            <a:extLst>
              <a:ext uri="{FF2B5EF4-FFF2-40B4-BE49-F238E27FC236}">
                <a16:creationId xmlns:a16="http://schemas.microsoft.com/office/drawing/2014/main" id="{B32294B5-4E67-7B48-9047-7D302C1882C3}"/>
              </a:ext>
            </a:extLst>
          </p:cNvPr>
          <p:cNvSpPr txBox="1">
            <a:spLocks noGrp="1"/>
          </p:cNvSpPr>
          <p:nvPr>
            <p:ph type="title" idx="4294967295"/>
          </p:nvPr>
        </p:nvSpPr>
        <p:spPr>
          <a:xfrm>
            <a:off x="14844" y="115669"/>
            <a:ext cx="2872902"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Arial" charset="0"/>
                <a:ea typeface="ＭＳ Ｐゴシック" charset="0"/>
                <a:cs typeface="Arial" charset="0"/>
              </a:rPr>
              <a:t>PI Competition</a:t>
            </a:r>
          </a:p>
        </p:txBody>
      </p:sp>
    </p:spTree>
    <p:extLst>
      <p:ext uri="{BB962C8B-B14F-4D97-AF65-F5344CB8AC3E}">
        <p14:creationId xmlns:p14="http://schemas.microsoft.com/office/powerpoint/2010/main" val="2807653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F2B23-F092-FD46-8B77-DF5C478636AC}"/>
              </a:ext>
            </a:extLst>
          </p:cNvPr>
          <p:cNvSpPr>
            <a:spLocks noGrp="1"/>
          </p:cNvSpPr>
          <p:nvPr>
            <p:ph type="title"/>
          </p:nvPr>
        </p:nvSpPr>
        <p:spPr/>
        <p:txBody>
          <a:bodyPr/>
          <a:lstStyle/>
          <a:p>
            <a:r>
              <a:rPr lang="en-US" dirty="0"/>
              <a:t>Summary of Trends: Growing Community</a:t>
            </a:r>
          </a:p>
        </p:txBody>
      </p:sp>
      <p:sp>
        <p:nvSpPr>
          <p:cNvPr id="3" name="Content Placeholder 2">
            <a:extLst>
              <a:ext uri="{FF2B5EF4-FFF2-40B4-BE49-F238E27FC236}">
                <a16:creationId xmlns:a16="http://schemas.microsoft.com/office/drawing/2014/main" id="{BD094459-750F-0F4B-88E1-C4E8759D1530}"/>
              </a:ext>
            </a:extLst>
          </p:cNvPr>
          <p:cNvSpPr>
            <a:spLocks noGrp="1"/>
          </p:cNvSpPr>
          <p:nvPr>
            <p:ph idx="1"/>
          </p:nvPr>
        </p:nvSpPr>
        <p:spPr/>
        <p:txBody>
          <a:bodyPr>
            <a:normAutofit/>
          </a:bodyPr>
          <a:lstStyle/>
          <a:p>
            <a:r>
              <a:rPr lang="en-US" sz="3200" dirty="0"/>
              <a:t>Increased number of awards and awardees</a:t>
            </a:r>
          </a:p>
          <a:p>
            <a:r>
              <a:rPr lang="en-US" sz="3200" dirty="0"/>
              <a:t>Increased number of Early-Stage Investigators</a:t>
            </a:r>
          </a:p>
          <a:p>
            <a:r>
              <a:rPr lang="en-US" sz="3200" dirty="0"/>
              <a:t>Increased proportion of women (but well below parity)</a:t>
            </a:r>
          </a:p>
          <a:p>
            <a:r>
              <a:rPr lang="en-US" sz="3200" dirty="0"/>
              <a:t>Persistent low proportion of Black investigators</a:t>
            </a:r>
          </a:p>
          <a:p>
            <a:r>
              <a:rPr lang="en-US" sz="3200" dirty="0"/>
              <a:t>Increased success, funding rates despite more applications / applicants</a:t>
            </a:r>
          </a:p>
        </p:txBody>
      </p:sp>
    </p:spTree>
    <p:extLst>
      <p:ext uri="{BB962C8B-B14F-4D97-AF65-F5344CB8AC3E}">
        <p14:creationId xmlns:p14="http://schemas.microsoft.com/office/powerpoint/2010/main" val="2182581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A3F80A-3E1E-614C-B2B4-84122B341C50}"/>
              </a:ext>
            </a:extLst>
          </p:cNvPr>
          <p:cNvSpPr>
            <a:spLocks noGrp="1"/>
          </p:cNvSpPr>
          <p:nvPr>
            <p:ph type="title"/>
          </p:nvPr>
        </p:nvSpPr>
        <p:spPr/>
        <p:txBody>
          <a:bodyPr/>
          <a:lstStyle/>
          <a:p>
            <a:r>
              <a:rPr lang="en-US" dirty="0"/>
              <a:t>Growing but Stressed Community …</a:t>
            </a:r>
          </a:p>
        </p:txBody>
      </p:sp>
      <p:sp>
        <p:nvSpPr>
          <p:cNvPr id="2" name="Slide Number Placeholder 1">
            <a:extLst>
              <a:ext uri="{FF2B5EF4-FFF2-40B4-BE49-F238E27FC236}">
                <a16:creationId xmlns:a16="http://schemas.microsoft.com/office/drawing/2014/main" id="{FCB07581-0867-4D48-9888-DA5926F26F92}"/>
              </a:ext>
            </a:extLst>
          </p:cNvPr>
          <p:cNvSpPr>
            <a:spLocks noGrp="1"/>
          </p:cNvSpPr>
          <p:nvPr>
            <p:ph type="sldNum" sz="quarter" idx="10"/>
          </p:nvPr>
        </p:nvSpPr>
        <p:spPr/>
        <p:txBody>
          <a:bodyPr/>
          <a:lstStyle/>
          <a:p>
            <a:fld id="{A7DDB576-49B3-42E2-89EA-6E35EA8EF806}" type="slidenum">
              <a:rPr lang="en-US" smtClean="0"/>
              <a:pPr/>
              <a:t>16</a:t>
            </a:fld>
            <a:endParaRPr lang="en-US" dirty="0"/>
          </a:p>
        </p:txBody>
      </p:sp>
      <p:pic>
        <p:nvPicPr>
          <p:cNvPr id="5" name="Picture 4" descr="The Wall Street Journal article by Kevin Smith, May 4, 2020 - &quot;Medical Research Is Locked Down, Too&quot;">
            <a:extLst>
              <a:ext uri="{FF2B5EF4-FFF2-40B4-BE49-F238E27FC236}">
                <a16:creationId xmlns:a16="http://schemas.microsoft.com/office/drawing/2014/main" id="{ACE4147F-8381-B048-B02A-2ED5300A7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43000"/>
            <a:ext cx="6866540" cy="3530569"/>
          </a:xfrm>
          <a:prstGeom prst="rect">
            <a:avLst/>
          </a:prstGeom>
          <a:effectLst>
            <a:outerShdw blurRad="50800" dist="38100" dir="2700000" algn="tl" rotWithShape="0">
              <a:prstClr val="black">
                <a:alpha val="40000"/>
              </a:prstClr>
            </a:outerShdw>
          </a:effectLst>
        </p:spPr>
      </p:pic>
      <p:pic>
        <p:nvPicPr>
          <p:cNvPr id="7" name="Picture 6" descr="STAT, May 44, 2020  - &quot;Covid-19 has shuttered scientific labs. It could put a generation of researchers at risk&quot; - by Justin Chen">
            <a:extLst>
              <a:ext uri="{FF2B5EF4-FFF2-40B4-BE49-F238E27FC236}">
                <a16:creationId xmlns:a16="http://schemas.microsoft.com/office/drawing/2014/main" id="{46056176-74DB-AB4F-B8A0-1253490DE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2133600"/>
            <a:ext cx="4770857" cy="43251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26302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E3D8A-EDE0-D141-8F65-210D5E027EC5}"/>
              </a:ext>
            </a:extLst>
          </p:cNvPr>
          <p:cNvSpPr>
            <a:spLocks noGrp="1"/>
          </p:cNvSpPr>
          <p:nvPr>
            <p:ph type="title"/>
          </p:nvPr>
        </p:nvSpPr>
        <p:spPr/>
        <p:txBody>
          <a:bodyPr/>
          <a:lstStyle/>
          <a:p>
            <a:r>
              <a:rPr lang="en-US" dirty="0"/>
              <a:t>Stresses …</a:t>
            </a:r>
          </a:p>
        </p:txBody>
      </p:sp>
      <p:sp>
        <p:nvSpPr>
          <p:cNvPr id="3" name="Slide Number Placeholder 2">
            <a:extLst>
              <a:ext uri="{FF2B5EF4-FFF2-40B4-BE49-F238E27FC236}">
                <a16:creationId xmlns:a16="http://schemas.microsoft.com/office/drawing/2014/main" id="{791980BF-3CE4-8248-A1FF-5491EA7BABD1}"/>
              </a:ext>
            </a:extLst>
          </p:cNvPr>
          <p:cNvSpPr>
            <a:spLocks noGrp="1"/>
          </p:cNvSpPr>
          <p:nvPr>
            <p:ph type="sldNum" sz="quarter" idx="10"/>
          </p:nvPr>
        </p:nvSpPr>
        <p:spPr/>
        <p:txBody>
          <a:bodyPr/>
          <a:lstStyle/>
          <a:p>
            <a:fld id="{D303D29F-C580-5C4D-AAA1-94293C4E9288}" type="slidenum">
              <a:rPr lang="en-US" smtClean="0"/>
              <a:pPr/>
              <a:t>17</a:t>
            </a:fld>
            <a:endParaRPr lang="en-US" dirty="0"/>
          </a:p>
        </p:txBody>
      </p:sp>
      <p:pic>
        <p:nvPicPr>
          <p:cNvPr id="5" name="Picture 4" descr="Ending Structural Racism website banner">
            <a:extLst>
              <a:ext uri="{FF2B5EF4-FFF2-40B4-BE49-F238E27FC236}">
                <a16:creationId xmlns:a16="http://schemas.microsoft.com/office/drawing/2014/main" id="{F09E32E1-C520-9445-AAF7-EA039214EF62}"/>
              </a:ext>
            </a:extLst>
          </p:cNvPr>
          <p:cNvPicPr>
            <a:picLocks noChangeAspect="1"/>
          </p:cNvPicPr>
          <p:nvPr/>
        </p:nvPicPr>
        <p:blipFill>
          <a:blip r:embed="rId2"/>
          <a:stretch>
            <a:fillRect/>
          </a:stretch>
        </p:blipFill>
        <p:spPr>
          <a:xfrm>
            <a:off x="1790700" y="1106401"/>
            <a:ext cx="8610600" cy="3217147"/>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476F9EAF-751B-8241-949C-6D9F0EEE26E2}"/>
              </a:ext>
            </a:extLst>
          </p:cNvPr>
          <p:cNvSpPr txBox="1"/>
          <p:nvPr/>
        </p:nvSpPr>
        <p:spPr>
          <a:xfrm>
            <a:off x="1117600" y="4637785"/>
            <a:ext cx="10160000" cy="1631216"/>
          </a:xfrm>
          <a:prstGeom prst="rect">
            <a:avLst/>
          </a:prstGeom>
          <a:noFill/>
        </p:spPr>
        <p:txBody>
          <a:bodyPr wrap="square" rtlCol="0">
            <a:spAutoFit/>
          </a:bodyPr>
          <a:lstStyle/>
          <a:p>
            <a:r>
              <a:rPr lang="en-US" sz="2000" i="1" dirty="0"/>
              <a:t>“To those individuals in the biomedical research enterprise who have endured disadvantages due to structural racism, I am truly sorry. NIH is committed to instituting new ways to support diversity, equity, and inclusion, and identifying and dismantling any policies and practices at our own agency that may harm our workforce and our science.” </a:t>
            </a:r>
            <a:r>
              <a:rPr lang="en-US" sz="2000" dirty="0"/>
              <a:t>— Francis S. Collins, M.D., Ph.D., NIH Director</a:t>
            </a:r>
          </a:p>
        </p:txBody>
      </p:sp>
    </p:spTree>
    <p:extLst>
      <p:ext uri="{BB962C8B-B14F-4D97-AF65-F5344CB8AC3E}">
        <p14:creationId xmlns:p14="http://schemas.microsoft.com/office/powerpoint/2010/main" val="677223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83471-2315-4349-98E4-BB0250845917}"/>
              </a:ext>
            </a:extLst>
          </p:cNvPr>
          <p:cNvSpPr>
            <a:spLocks noGrp="1"/>
          </p:cNvSpPr>
          <p:nvPr>
            <p:ph type="title"/>
          </p:nvPr>
        </p:nvSpPr>
        <p:spPr/>
        <p:txBody>
          <a:bodyPr/>
          <a:lstStyle/>
          <a:p>
            <a:r>
              <a:rPr lang="en-US" dirty="0"/>
              <a:t>Input from Institutions and Researchers</a:t>
            </a:r>
          </a:p>
        </p:txBody>
      </p:sp>
      <p:sp>
        <p:nvSpPr>
          <p:cNvPr id="3" name="Slide Number Placeholder 2">
            <a:extLst>
              <a:ext uri="{FF2B5EF4-FFF2-40B4-BE49-F238E27FC236}">
                <a16:creationId xmlns:a16="http://schemas.microsoft.com/office/drawing/2014/main" id="{94F7EED1-D261-FD49-AEFE-7215A1A492A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03D29F-C580-5C4D-AAA1-94293C4E9288}" type="slidenum">
              <a:rPr kumimoji="0" lang="en-US" sz="1000" b="1"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5" name="Picture 4" descr="2020 NIH Extramural Surveys: The Impact of COVID-19 on the Research Community in October 2020 included responses from 45,348 researchers and 224 research leaders from the top 1,000 NIH-funded domestic institutions aimed to gauge the impact of COVID-19 on the research community.">
            <a:extLst>
              <a:ext uri="{FF2B5EF4-FFF2-40B4-BE49-F238E27FC236}">
                <a16:creationId xmlns:a16="http://schemas.microsoft.com/office/drawing/2014/main" id="{50186099-D724-6640-93C7-89A98BE176E4}"/>
              </a:ext>
            </a:extLst>
          </p:cNvPr>
          <p:cNvPicPr>
            <a:picLocks noChangeAspect="1"/>
          </p:cNvPicPr>
          <p:nvPr/>
        </p:nvPicPr>
        <p:blipFill>
          <a:blip r:embed="rId2"/>
          <a:stretch>
            <a:fillRect/>
          </a:stretch>
        </p:blipFill>
        <p:spPr>
          <a:xfrm>
            <a:off x="419100" y="1830611"/>
            <a:ext cx="11353800" cy="311564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137AB0B2-945F-4842-A960-9461A8266DA1}"/>
              </a:ext>
            </a:extLst>
          </p:cNvPr>
          <p:cNvSpPr txBox="1"/>
          <p:nvPr/>
        </p:nvSpPr>
        <p:spPr>
          <a:xfrm>
            <a:off x="5257800" y="6172200"/>
            <a:ext cx="6639959"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Arial" charset="0"/>
                <a:hlinkClick r:id="rId3"/>
              </a:rPr>
              <a:t>https://grants.nih.gov/sites/default/files/NIH%20COSWD_COVID19%20Impact_Infographic_vF_Updated_3-19.pdf</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p:txBody>
      </p:sp>
    </p:spTree>
    <p:extLst>
      <p:ext uri="{BB962C8B-B14F-4D97-AF65-F5344CB8AC3E}">
        <p14:creationId xmlns:p14="http://schemas.microsoft.com/office/powerpoint/2010/main" val="4034087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65328-32BF-5049-88B4-983C81B30467}"/>
              </a:ext>
            </a:extLst>
          </p:cNvPr>
          <p:cNvSpPr>
            <a:spLocks noGrp="1"/>
          </p:cNvSpPr>
          <p:nvPr>
            <p:ph type="title"/>
          </p:nvPr>
        </p:nvSpPr>
        <p:spPr/>
        <p:txBody>
          <a:bodyPr/>
          <a:lstStyle/>
          <a:p>
            <a:r>
              <a:rPr lang="en-US" dirty="0"/>
              <a:t>High-Level Findings</a:t>
            </a:r>
          </a:p>
        </p:txBody>
      </p:sp>
      <p:sp>
        <p:nvSpPr>
          <p:cNvPr id="3" name="Slide Number Placeholder 2">
            <a:extLst>
              <a:ext uri="{FF2B5EF4-FFF2-40B4-BE49-F238E27FC236}">
                <a16:creationId xmlns:a16="http://schemas.microsoft.com/office/drawing/2014/main" id="{149FECA7-209D-6745-BFFA-79B80997E13C}"/>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03D29F-C580-5C4D-AAA1-94293C4E9288}" type="slidenum">
              <a:rPr kumimoji="0" lang="en-US" sz="1000" b="1"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5" name="Picture 4" descr="High-Level survey findings - 55% of respondents said the pandemic will have a negative impact on their career trajectory; 68% said societal/pollical events negatively affected their mental health more than other factors; and 78% reported lower levels of productivity.">
            <a:extLst>
              <a:ext uri="{FF2B5EF4-FFF2-40B4-BE49-F238E27FC236}">
                <a16:creationId xmlns:a16="http://schemas.microsoft.com/office/drawing/2014/main" id="{567F073F-F260-464F-AB5A-BE0055B73F16}"/>
              </a:ext>
            </a:extLst>
          </p:cNvPr>
          <p:cNvPicPr>
            <a:picLocks noChangeAspect="1"/>
          </p:cNvPicPr>
          <p:nvPr/>
        </p:nvPicPr>
        <p:blipFill>
          <a:blip r:embed="rId2"/>
          <a:stretch>
            <a:fillRect/>
          </a:stretch>
        </p:blipFill>
        <p:spPr>
          <a:xfrm>
            <a:off x="375920" y="1297457"/>
            <a:ext cx="11277600" cy="4263085"/>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442273F-16D8-454D-A383-E8E59DB0F2BA}"/>
              </a:ext>
            </a:extLst>
          </p:cNvPr>
          <p:cNvSpPr txBox="1"/>
          <p:nvPr/>
        </p:nvSpPr>
        <p:spPr>
          <a:xfrm>
            <a:off x="5048827" y="6065835"/>
            <a:ext cx="6604693"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https://</a:t>
            </a:r>
            <a:r>
              <a:rPr kumimoji="0" lang="en-US" sz="1000" b="0"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grants.nih.gov</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/sites/default/files/NIH%20COSWD_COVID19%20Impact_Infographic_vF_Updated_3-19.pdf</a:t>
            </a:r>
          </a:p>
        </p:txBody>
      </p:sp>
    </p:spTree>
    <p:extLst>
      <p:ext uri="{BB962C8B-B14F-4D97-AF65-F5344CB8AC3E}">
        <p14:creationId xmlns:p14="http://schemas.microsoft.com/office/powerpoint/2010/main" val="2300801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35B6D-E068-E449-86B5-3C4F4EA220C6}"/>
              </a:ext>
            </a:extLst>
          </p:cNvPr>
          <p:cNvSpPr>
            <a:spLocks noGrp="1"/>
          </p:cNvSpPr>
          <p:nvPr>
            <p:ph type="title"/>
          </p:nvPr>
        </p:nvSpPr>
        <p:spPr/>
        <p:txBody>
          <a:bodyPr/>
          <a:lstStyle/>
          <a:p>
            <a:r>
              <a:rPr lang="en-US" dirty="0"/>
              <a:t>FY2021: Historical Year!</a:t>
            </a:r>
          </a:p>
        </p:txBody>
      </p:sp>
      <p:sp>
        <p:nvSpPr>
          <p:cNvPr id="3" name="Slide Number Placeholder 2">
            <a:extLst>
              <a:ext uri="{FF2B5EF4-FFF2-40B4-BE49-F238E27FC236}">
                <a16:creationId xmlns:a16="http://schemas.microsoft.com/office/drawing/2014/main" id="{702F490F-7947-7143-81C0-64FAA7374AFB}"/>
              </a:ext>
            </a:extLst>
          </p:cNvPr>
          <p:cNvSpPr>
            <a:spLocks noGrp="1"/>
          </p:cNvSpPr>
          <p:nvPr>
            <p:ph type="sldNum" sz="quarter" idx="10"/>
          </p:nvPr>
        </p:nvSpPr>
        <p:spPr/>
        <p:txBody>
          <a:bodyPr/>
          <a:lstStyle/>
          <a:p>
            <a:fld id="{D303D29F-C580-5C4D-AAA1-94293C4E9288}" type="slidenum">
              <a:rPr lang="en-US" smtClean="0"/>
              <a:pPr/>
              <a:t>2</a:t>
            </a:fld>
            <a:endParaRPr lang="en-US" dirty="0"/>
          </a:p>
        </p:txBody>
      </p:sp>
      <p:pic>
        <p:nvPicPr>
          <p:cNvPr id="5" name="Picture 4" descr="News Release - Francis Collins to step down as director of the National Institutes of Health">
            <a:extLst>
              <a:ext uri="{FF2B5EF4-FFF2-40B4-BE49-F238E27FC236}">
                <a16:creationId xmlns:a16="http://schemas.microsoft.com/office/drawing/2014/main" id="{B2388CFA-2A6D-4A42-890D-6787F5C0DEDB}"/>
              </a:ext>
            </a:extLst>
          </p:cNvPr>
          <p:cNvPicPr>
            <a:picLocks noChangeAspect="1"/>
          </p:cNvPicPr>
          <p:nvPr/>
        </p:nvPicPr>
        <p:blipFill>
          <a:blip r:embed="rId2"/>
          <a:stretch>
            <a:fillRect/>
          </a:stretch>
        </p:blipFill>
        <p:spPr>
          <a:xfrm>
            <a:off x="6416375" y="1367436"/>
            <a:ext cx="5267625" cy="4568928"/>
          </a:xfrm>
          <a:prstGeom prst="rect">
            <a:avLst/>
          </a:prstGeom>
          <a:effectLst>
            <a:outerShdw blurRad="50800" dist="38100" dir="2700000" algn="tl" rotWithShape="0">
              <a:prstClr val="black">
                <a:alpha val="40000"/>
              </a:prstClr>
            </a:outerShdw>
          </a:effectLst>
        </p:spPr>
      </p:pic>
      <p:pic>
        <p:nvPicPr>
          <p:cNvPr id="7" name="Picture 6" descr="News Release - Peer-reviewed report on Moderna COVID-19 vaccine publishes">
            <a:extLst>
              <a:ext uri="{FF2B5EF4-FFF2-40B4-BE49-F238E27FC236}">
                <a16:creationId xmlns:a16="http://schemas.microsoft.com/office/drawing/2014/main" id="{908B4CE8-6823-0A47-9EA7-9780B4897926}"/>
              </a:ext>
            </a:extLst>
          </p:cNvPr>
          <p:cNvPicPr>
            <a:picLocks noChangeAspect="1"/>
          </p:cNvPicPr>
          <p:nvPr/>
        </p:nvPicPr>
        <p:blipFill>
          <a:blip r:embed="rId3"/>
          <a:stretch>
            <a:fillRect/>
          </a:stretch>
        </p:blipFill>
        <p:spPr>
          <a:xfrm>
            <a:off x="431034" y="1676078"/>
            <a:ext cx="5344592" cy="3657922"/>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2403A261-2DF7-5C46-88E5-831D575CA125}"/>
              </a:ext>
            </a:extLst>
          </p:cNvPr>
          <p:cNvSpPr txBox="1"/>
          <p:nvPr/>
        </p:nvSpPr>
        <p:spPr>
          <a:xfrm>
            <a:off x="424938" y="5562600"/>
            <a:ext cx="5109091" cy="215444"/>
          </a:xfrm>
          <a:prstGeom prst="rect">
            <a:avLst/>
          </a:prstGeom>
          <a:noFill/>
        </p:spPr>
        <p:txBody>
          <a:bodyPr wrap="none" rtlCol="0">
            <a:spAutoFit/>
          </a:bodyPr>
          <a:lstStyle/>
          <a:p>
            <a:r>
              <a:rPr lang="en-US" sz="800" dirty="0">
                <a:hlinkClick r:id="rId4"/>
              </a:rPr>
              <a:t>https://www.nih.gov/news-events/news-releases/peer-reviewed-report-moderna-covid-19-vaccine-publishes</a:t>
            </a:r>
            <a:r>
              <a:rPr lang="en-US" sz="800" dirty="0"/>
              <a:t> </a:t>
            </a:r>
          </a:p>
        </p:txBody>
      </p:sp>
      <p:sp>
        <p:nvSpPr>
          <p:cNvPr id="9" name="TextBox 8">
            <a:extLst>
              <a:ext uri="{FF2B5EF4-FFF2-40B4-BE49-F238E27FC236}">
                <a16:creationId xmlns:a16="http://schemas.microsoft.com/office/drawing/2014/main" id="{B3A293D4-059E-614F-8B70-673B97731FBB}"/>
              </a:ext>
            </a:extLst>
          </p:cNvPr>
          <p:cNvSpPr txBox="1"/>
          <p:nvPr/>
        </p:nvSpPr>
        <p:spPr>
          <a:xfrm>
            <a:off x="6416375" y="6137060"/>
            <a:ext cx="5097870" cy="215444"/>
          </a:xfrm>
          <a:prstGeom prst="rect">
            <a:avLst/>
          </a:prstGeom>
          <a:noFill/>
        </p:spPr>
        <p:txBody>
          <a:bodyPr wrap="none" rtlCol="0">
            <a:spAutoFit/>
          </a:bodyPr>
          <a:lstStyle/>
          <a:p>
            <a:r>
              <a:rPr lang="en-US" sz="800" dirty="0">
                <a:hlinkClick r:id="rId5"/>
              </a:rPr>
              <a:t>https://www.nih.gov/news-events/news-releases/francis-collins-step-down-director-national-institutes-health</a:t>
            </a:r>
            <a:r>
              <a:rPr lang="en-US" sz="800" dirty="0"/>
              <a:t> </a:t>
            </a:r>
          </a:p>
        </p:txBody>
      </p:sp>
    </p:spTree>
    <p:extLst>
      <p:ext uri="{BB962C8B-B14F-4D97-AF65-F5344CB8AC3E}">
        <p14:creationId xmlns:p14="http://schemas.microsoft.com/office/powerpoint/2010/main" val="2421062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9FAFD15-15B4-4CE3-BF4D-6DC5F8CCDF3D}"/>
              </a:ext>
            </a:extLst>
          </p:cNvPr>
          <p:cNvSpPr/>
          <p:nvPr/>
        </p:nvSpPr>
        <p:spPr>
          <a:xfrm>
            <a:off x="0" y="6594350"/>
            <a:ext cx="12192000" cy="263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elvetica" panose="020B0604020202020204" pitchFamily="34" charset="0"/>
                <a:ea typeface="Cambria Math" panose="02040503050406030204" pitchFamily="18" charset="0"/>
                <a:cs typeface="Helvetica" panose="020B0604020202020204" pitchFamily="34" charset="0"/>
              </a:rPr>
              <a:t>diversity.nih.gov</a:t>
            </a:r>
          </a:p>
        </p:txBody>
      </p:sp>
      <p:sp>
        <p:nvSpPr>
          <p:cNvPr id="29" name="Slide Number Placeholder 2">
            <a:extLst>
              <a:ext uri="{FF2B5EF4-FFF2-40B4-BE49-F238E27FC236}">
                <a16:creationId xmlns:a16="http://schemas.microsoft.com/office/drawing/2014/main" id="{368AC87B-7A36-406A-B6B0-7315962C1714}"/>
              </a:ext>
            </a:extLst>
          </p:cNvPr>
          <p:cNvSpPr txBox="1">
            <a:spLocks/>
          </p:cNvSpPr>
          <p:nvPr/>
        </p:nvSpPr>
        <p:spPr>
          <a:xfrm>
            <a:off x="9296400" y="65690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781E262-CF75-46B2-9815-412736029DF1}" type="slidenum">
              <a:rPr kumimoji="0" lang="en-US" sz="1600" b="1" i="0" u="none" strike="noStrike" kern="1200" cap="none" spc="0" normalizeH="0" baseline="0" noProof="0" smtClean="0">
                <a:ln>
                  <a:noFill/>
                </a:ln>
                <a:solidFill>
                  <a:srgbClr val="FFFFFF"/>
                </a:solidFill>
                <a:effectLst/>
                <a:uLnTx/>
                <a:uFillTx/>
                <a:latin typeface="Helvetica" panose="020B0604020202020204" pitchFamily="34" charset="0"/>
                <a:ea typeface="+mn-ea"/>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p:txBody>
      </p:sp>
      <p:sp>
        <p:nvSpPr>
          <p:cNvPr id="5" name="Rectangle 4">
            <a:extLst>
              <a:ext uri="{FF2B5EF4-FFF2-40B4-BE49-F238E27FC236}">
                <a16:creationId xmlns:a16="http://schemas.microsoft.com/office/drawing/2014/main" id="{D02EE195-E15D-4A97-A934-032B5E02105B}"/>
              </a:ext>
              <a:ext uri="{C183D7F6-B498-43B3-948B-1728B52AA6E4}">
                <adec:decorative xmlns:adec="http://schemas.microsoft.com/office/drawing/2017/decorative" val="1"/>
              </a:ext>
            </a:extLst>
          </p:cNvPr>
          <p:cNvSpPr/>
          <p:nvPr/>
        </p:nvSpPr>
        <p:spPr>
          <a:xfrm>
            <a:off x="0" y="1961"/>
            <a:ext cx="12192000" cy="94727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ACD5A2D7-DAE7-42E9-9A6E-27EE54A0390E}"/>
              </a:ext>
            </a:extLst>
          </p:cNvPr>
          <p:cNvSpPr txBox="1">
            <a:spLocks noGrp="1"/>
          </p:cNvSpPr>
          <p:nvPr>
            <p:ph type="title" idx="4294967295"/>
          </p:nvPr>
        </p:nvSpPr>
        <p:spPr>
          <a:xfrm>
            <a:off x="0" y="198781"/>
            <a:ext cx="12192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Cambria Math" panose="02040503050406030204" pitchFamily="18" charset="0"/>
                <a:cs typeface="Helvetica" panose="020B0604020202020204" pitchFamily="34" charset="0"/>
              </a:rPr>
              <a:t>Impact on Career Trajectory by Career Stage</a:t>
            </a:r>
          </a:p>
        </p:txBody>
      </p:sp>
      <p:graphicFrame>
        <p:nvGraphicFramePr>
          <p:cNvPr id="36" name="Chart 35" descr="Impact on Career Trajectory by Career Stage. Largest percentage in postdoctoral fellow and early faculty years. Lowest percentage in researchers with 15+years.">
            <a:extLst>
              <a:ext uri="{FF2B5EF4-FFF2-40B4-BE49-F238E27FC236}">
                <a16:creationId xmlns:a16="http://schemas.microsoft.com/office/drawing/2014/main" id="{0FD39AE0-29FC-4E17-888F-59F8649E1222}"/>
              </a:ext>
            </a:extLst>
          </p:cNvPr>
          <p:cNvGraphicFramePr/>
          <p:nvPr>
            <p:extLst>
              <p:ext uri="{D42A27DB-BD31-4B8C-83A1-F6EECF244321}">
                <p14:modId xmlns:p14="http://schemas.microsoft.com/office/powerpoint/2010/main" val="3459841576"/>
              </p:ext>
            </p:extLst>
          </p:nvPr>
        </p:nvGraphicFramePr>
        <p:xfrm>
          <a:off x="1246414" y="1488077"/>
          <a:ext cx="9699171" cy="47416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44037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9FAFD15-15B4-4CE3-BF4D-6DC5F8CCDF3D}"/>
              </a:ext>
            </a:extLst>
          </p:cNvPr>
          <p:cNvSpPr/>
          <p:nvPr/>
        </p:nvSpPr>
        <p:spPr>
          <a:xfrm>
            <a:off x="0" y="6594350"/>
            <a:ext cx="12192000" cy="263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elvetica" panose="020B0604020202020204" pitchFamily="34" charset="0"/>
                <a:ea typeface="Cambria Math" panose="02040503050406030204" pitchFamily="18" charset="0"/>
                <a:cs typeface="Helvetica" panose="020B0604020202020204" pitchFamily="34" charset="0"/>
              </a:rPr>
              <a:t>diversity.nih.gov</a:t>
            </a:r>
          </a:p>
        </p:txBody>
      </p:sp>
      <p:sp>
        <p:nvSpPr>
          <p:cNvPr id="29" name="Slide Number Placeholder 2">
            <a:extLst>
              <a:ext uri="{FF2B5EF4-FFF2-40B4-BE49-F238E27FC236}">
                <a16:creationId xmlns:a16="http://schemas.microsoft.com/office/drawing/2014/main" id="{368AC87B-7A36-406A-B6B0-7315962C1714}"/>
              </a:ext>
            </a:extLst>
          </p:cNvPr>
          <p:cNvSpPr txBox="1">
            <a:spLocks/>
          </p:cNvSpPr>
          <p:nvPr/>
        </p:nvSpPr>
        <p:spPr>
          <a:xfrm>
            <a:off x="9296400" y="65690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781E262-CF75-46B2-9815-412736029DF1}" type="slidenum">
              <a:rPr kumimoji="0" lang="en-US" sz="1600" b="1" i="0" u="none" strike="noStrike" kern="1200" cap="none" spc="0" normalizeH="0" baseline="0" noProof="0" smtClean="0">
                <a:ln>
                  <a:noFill/>
                </a:ln>
                <a:solidFill>
                  <a:srgbClr val="FFFFFF"/>
                </a:solidFill>
                <a:effectLst/>
                <a:uLnTx/>
                <a:uFillTx/>
                <a:latin typeface="Helvetica" panose="020B0604020202020204" pitchFamily="34" charset="0"/>
                <a:ea typeface="+mn-ea"/>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6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p:txBody>
      </p:sp>
      <p:sp>
        <p:nvSpPr>
          <p:cNvPr id="5" name="Rectangle 4">
            <a:extLst>
              <a:ext uri="{FF2B5EF4-FFF2-40B4-BE49-F238E27FC236}">
                <a16:creationId xmlns:a16="http://schemas.microsoft.com/office/drawing/2014/main" id="{D02EE195-E15D-4A97-A934-032B5E02105B}"/>
              </a:ext>
              <a:ext uri="{C183D7F6-B498-43B3-948B-1728B52AA6E4}">
                <adec:decorative xmlns:adec="http://schemas.microsoft.com/office/drawing/2017/decorative" val="1"/>
              </a:ext>
            </a:extLst>
          </p:cNvPr>
          <p:cNvSpPr/>
          <p:nvPr/>
        </p:nvSpPr>
        <p:spPr>
          <a:xfrm>
            <a:off x="0" y="-14773"/>
            <a:ext cx="12192000" cy="94727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Title 5" descr="&#10;">
            <a:extLst>
              <a:ext uri="{FF2B5EF4-FFF2-40B4-BE49-F238E27FC236}">
                <a16:creationId xmlns:a16="http://schemas.microsoft.com/office/drawing/2014/main" id="{ACD5A2D7-DAE7-42E9-9A6E-27EE54A0390E}"/>
              </a:ext>
            </a:extLst>
          </p:cNvPr>
          <p:cNvSpPr txBox="1">
            <a:spLocks noGrp="1"/>
          </p:cNvSpPr>
          <p:nvPr>
            <p:ph type="title" idx="4294967295"/>
          </p:nvPr>
        </p:nvSpPr>
        <p:spPr>
          <a:xfrm>
            <a:off x="0" y="198781"/>
            <a:ext cx="12192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Cambria Math" panose="02040503050406030204" pitchFamily="18" charset="0"/>
                <a:cs typeface="Helvetica" panose="020B0604020202020204" pitchFamily="34" charset="0"/>
              </a:rPr>
              <a:t>Impact on Career Trajectory by Type of Research</a:t>
            </a:r>
          </a:p>
        </p:txBody>
      </p:sp>
      <p:graphicFrame>
        <p:nvGraphicFramePr>
          <p:cNvPr id="42" name="Chart 41" descr="Impact on Career Trajectory by Type of Research showing largest percentage in Laboratory (61%) and smallest in Epidemiologic/Public Health (45%).">
            <a:extLst>
              <a:ext uri="{FF2B5EF4-FFF2-40B4-BE49-F238E27FC236}">
                <a16:creationId xmlns:a16="http://schemas.microsoft.com/office/drawing/2014/main" id="{7F04CFA2-EB92-4385-8F64-09939C76C95C}"/>
              </a:ext>
            </a:extLst>
          </p:cNvPr>
          <p:cNvGraphicFramePr/>
          <p:nvPr>
            <p:extLst>
              <p:ext uri="{D42A27DB-BD31-4B8C-83A1-F6EECF244321}">
                <p14:modId xmlns:p14="http://schemas.microsoft.com/office/powerpoint/2010/main" val="1424884301"/>
              </p:ext>
            </p:extLst>
          </p:nvPr>
        </p:nvGraphicFramePr>
        <p:xfrm>
          <a:off x="762000" y="1143000"/>
          <a:ext cx="10591800" cy="49801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6968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9FAFD15-15B4-4CE3-BF4D-6DC5F8CCDF3D}"/>
              </a:ext>
            </a:extLst>
          </p:cNvPr>
          <p:cNvSpPr/>
          <p:nvPr/>
        </p:nvSpPr>
        <p:spPr>
          <a:xfrm>
            <a:off x="0" y="6594350"/>
            <a:ext cx="12192000" cy="263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elvetica" panose="020B0604020202020204" pitchFamily="34" charset="0"/>
                <a:ea typeface="Cambria Math" panose="02040503050406030204" pitchFamily="18" charset="0"/>
                <a:cs typeface="Helvetica" panose="020B0604020202020204" pitchFamily="34" charset="0"/>
              </a:rPr>
              <a:t>diversity.nih.gov</a:t>
            </a:r>
          </a:p>
        </p:txBody>
      </p:sp>
      <p:sp>
        <p:nvSpPr>
          <p:cNvPr id="29" name="Slide Number Placeholder 2">
            <a:extLst>
              <a:ext uri="{FF2B5EF4-FFF2-40B4-BE49-F238E27FC236}">
                <a16:creationId xmlns:a16="http://schemas.microsoft.com/office/drawing/2014/main" id="{368AC87B-7A36-406A-B6B0-7315962C1714}"/>
              </a:ext>
            </a:extLst>
          </p:cNvPr>
          <p:cNvSpPr txBox="1">
            <a:spLocks/>
          </p:cNvSpPr>
          <p:nvPr/>
        </p:nvSpPr>
        <p:spPr>
          <a:xfrm>
            <a:off x="9296400" y="65690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781E262-CF75-46B2-9815-412736029DF1}" type="slidenum">
              <a:rPr kumimoji="0" lang="en-US" sz="1600" b="1" i="0" u="none" strike="noStrike" kern="1200" cap="none" spc="0" normalizeH="0" baseline="0" noProof="0" smtClean="0">
                <a:ln>
                  <a:noFill/>
                </a:ln>
                <a:solidFill>
                  <a:srgbClr val="FFFFFF"/>
                </a:solidFill>
                <a:effectLst/>
                <a:uLnTx/>
                <a:uFillTx/>
                <a:latin typeface="Helvetica" panose="020B0604020202020204" pitchFamily="34" charset="0"/>
                <a:ea typeface="+mn-ea"/>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1"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p:txBody>
      </p:sp>
      <p:sp>
        <p:nvSpPr>
          <p:cNvPr id="5" name="Rectangle 4">
            <a:extLst>
              <a:ext uri="{FF2B5EF4-FFF2-40B4-BE49-F238E27FC236}">
                <a16:creationId xmlns:a16="http://schemas.microsoft.com/office/drawing/2014/main" id="{D02EE195-E15D-4A97-A934-032B5E02105B}"/>
              </a:ext>
              <a:ext uri="{C183D7F6-B498-43B3-948B-1728B52AA6E4}">
                <adec:decorative xmlns:adec="http://schemas.microsoft.com/office/drawing/2017/decorative" val="1"/>
              </a:ext>
            </a:extLst>
          </p:cNvPr>
          <p:cNvSpPr/>
          <p:nvPr/>
        </p:nvSpPr>
        <p:spPr>
          <a:xfrm>
            <a:off x="0" y="1961"/>
            <a:ext cx="12192000" cy="94727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ACD5A2D7-DAE7-42E9-9A6E-27EE54A0390E}"/>
              </a:ext>
            </a:extLst>
          </p:cNvPr>
          <p:cNvSpPr txBox="1">
            <a:spLocks noGrp="1"/>
          </p:cNvSpPr>
          <p:nvPr>
            <p:ph type="title" idx="4294967295"/>
          </p:nvPr>
        </p:nvSpPr>
        <p:spPr>
          <a:xfrm>
            <a:off x="0" y="198781"/>
            <a:ext cx="12192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Cambria Math" panose="02040503050406030204" pitchFamily="18" charset="0"/>
                <a:cs typeface="Helvetica" panose="020B0604020202020204" pitchFamily="34" charset="0"/>
              </a:rPr>
              <a:t>Impact on Career Trajectory by Race &amp; Gender</a:t>
            </a:r>
          </a:p>
        </p:txBody>
      </p:sp>
      <p:graphicFrame>
        <p:nvGraphicFramePr>
          <p:cNvPr id="21" name="Table 20">
            <a:extLst>
              <a:ext uri="{FF2B5EF4-FFF2-40B4-BE49-F238E27FC236}">
                <a16:creationId xmlns:a16="http://schemas.microsoft.com/office/drawing/2014/main" id="{ACF9F4CD-A22E-4EC3-90F1-D19B82BB83B6}"/>
              </a:ext>
            </a:extLst>
          </p:cNvPr>
          <p:cNvGraphicFramePr>
            <a:graphicFrameLocks noGrp="1"/>
          </p:cNvGraphicFramePr>
          <p:nvPr/>
        </p:nvGraphicFramePr>
        <p:xfrm>
          <a:off x="838200" y="1146054"/>
          <a:ext cx="10515600" cy="5207628"/>
        </p:xfrm>
        <a:graphic>
          <a:graphicData uri="http://schemas.openxmlformats.org/drawingml/2006/table">
            <a:tbl>
              <a:tblPr firstRow="1" bandRow="1">
                <a:tableStyleId>{5C22544A-7EE6-4342-B048-85BDC9FD1C3A}</a:tableStyleId>
              </a:tblPr>
              <a:tblGrid>
                <a:gridCol w="7073044">
                  <a:extLst>
                    <a:ext uri="{9D8B030D-6E8A-4147-A177-3AD203B41FA5}">
                      <a16:colId xmlns:a16="http://schemas.microsoft.com/office/drawing/2014/main" val="1724964430"/>
                    </a:ext>
                  </a:extLst>
                </a:gridCol>
                <a:gridCol w="3442556">
                  <a:extLst>
                    <a:ext uri="{9D8B030D-6E8A-4147-A177-3AD203B41FA5}">
                      <a16:colId xmlns:a16="http://schemas.microsoft.com/office/drawing/2014/main" val="909872426"/>
                    </a:ext>
                  </a:extLst>
                </a:gridCol>
              </a:tblGrid>
              <a:tr h="446201">
                <a:tc>
                  <a:txBody>
                    <a:bodyPr/>
                    <a:lstStyle/>
                    <a:p>
                      <a:pPr algn="ctr"/>
                      <a:r>
                        <a:rPr lang="en-US" sz="2000" dirty="0">
                          <a:latin typeface="Helvetica" panose="020B0604020202020204" pitchFamily="34" charset="0"/>
                          <a:cs typeface="Helvetica" panose="020B0604020202020204" pitchFamily="34" charset="0"/>
                        </a:rPr>
                        <a:t>Race by Gender</a:t>
                      </a:r>
                    </a:p>
                  </a:txBody>
                  <a:tcPr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solidFill>
                      <a:schemeClr val="tx1">
                        <a:lumMod val="50000"/>
                        <a:lumOff val="50000"/>
                      </a:schemeClr>
                    </a:solidFill>
                  </a:tcPr>
                </a:tc>
                <a:tc>
                  <a:txBody>
                    <a:bodyPr/>
                    <a:lstStyle/>
                    <a:p>
                      <a:pPr algn="ctr"/>
                      <a:r>
                        <a:rPr lang="en-US" sz="2000" dirty="0">
                          <a:latin typeface="Helvetica" panose="020B0604020202020204" pitchFamily="34" charset="0"/>
                          <a:cs typeface="Helvetica" panose="020B0604020202020204" pitchFamily="34" charset="0"/>
                        </a:rPr>
                        <a:t>% Impacted</a:t>
                      </a:r>
                    </a:p>
                  </a:txBody>
                  <a:tcPr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2541641740"/>
                  </a:ext>
                </a:extLst>
              </a:tr>
              <a:tr h="432857">
                <a:tc>
                  <a:txBody>
                    <a:bodyPr/>
                    <a:lstStyle/>
                    <a:p>
                      <a:pPr algn="ctr" fontAlgn="b"/>
                      <a:r>
                        <a:rPr lang="en-US" sz="2000" b="0" i="0" u="none" strike="noStrike" dirty="0">
                          <a:solidFill>
                            <a:srgbClr val="000000"/>
                          </a:solidFill>
                          <a:effectLst/>
                          <a:latin typeface="Helvetica" panose="020B0604020202020204" pitchFamily="34" charset="0"/>
                          <a:cs typeface="Helvetica" panose="020B0604020202020204" pitchFamily="34" charset="0"/>
                        </a:rPr>
                        <a:t>Asian, Men</a:t>
                      </a:r>
                    </a:p>
                  </a:txBody>
                  <a:tcPr marL="6350" marR="6350" marT="635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fontAlgn="b"/>
                      <a:r>
                        <a:rPr lang="en-US" sz="2000" b="1" i="0" u="none" strike="noStrike" dirty="0">
                          <a:solidFill>
                            <a:srgbClr val="000000"/>
                          </a:solidFill>
                          <a:effectLst/>
                          <a:latin typeface="Helvetica" panose="020B0604020202020204" pitchFamily="34" charset="0"/>
                          <a:cs typeface="Helvetica" panose="020B0604020202020204" pitchFamily="34" charset="0"/>
                        </a:rPr>
                        <a:t>67%</a:t>
                      </a:r>
                    </a:p>
                  </a:txBody>
                  <a:tcPr marL="6350" marR="6350" marT="635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054175956"/>
                  </a:ext>
                </a:extLst>
              </a:tr>
              <a:tr h="432857">
                <a:tc>
                  <a:txBody>
                    <a:bodyPr/>
                    <a:lstStyle/>
                    <a:p>
                      <a:pPr algn="ctr" fontAlgn="b"/>
                      <a:r>
                        <a:rPr lang="en-US" sz="2000" b="0" i="0" u="none" strike="noStrike" dirty="0">
                          <a:solidFill>
                            <a:srgbClr val="000000"/>
                          </a:solidFill>
                          <a:effectLst/>
                          <a:latin typeface="Helvetica" panose="020B0604020202020204" pitchFamily="34" charset="0"/>
                          <a:cs typeface="Helvetica" panose="020B0604020202020204" pitchFamily="34" charset="0"/>
                        </a:rPr>
                        <a:t>Asian, Other Gender</a:t>
                      </a:r>
                    </a:p>
                  </a:txBody>
                  <a:tcPr marL="6350" marR="6350" marT="635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fontAlgn="b"/>
                      <a:r>
                        <a:rPr lang="en-US" sz="2000" b="1" i="0" u="none" strike="noStrike" dirty="0">
                          <a:solidFill>
                            <a:srgbClr val="000000"/>
                          </a:solidFill>
                          <a:effectLst/>
                          <a:latin typeface="Helvetica" panose="020B0604020202020204" pitchFamily="34" charset="0"/>
                          <a:cs typeface="Helvetica" panose="020B0604020202020204" pitchFamily="34" charset="0"/>
                        </a:rPr>
                        <a:t>64%</a:t>
                      </a:r>
                    </a:p>
                  </a:txBody>
                  <a:tcPr marL="6350" marR="6350" marT="635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821786551"/>
                  </a:ext>
                </a:extLst>
              </a:tr>
              <a:tr h="432857">
                <a:tc>
                  <a:txBody>
                    <a:bodyPr/>
                    <a:lstStyle/>
                    <a:p>
                      <a:pPr algn="ctr" fontAlgn="b"/>
                      <a:r>
                        <a:rPr lang="en-US" sz="2000" b="0" i="0" u="none" strike="noStrike" dirty="0">
                          <a:solidFill>
                            <a:srgbClr val="000000"/>
                          </a:solidFill>
                          <a:effectLst/>
                          <a:latin typeface="Helvetica" panose="020B0604020202020204" pitchFamily="34" charset="0"/>
                          <a:cs typeface="Helvetica" panose="020B0604020202020204" pitchFamily="34" charset="0"/>
                        </a:rPr>
                        <a:t>Asian, Women</a:t>
                      </a:r>
                    </a:p>
                  </a:txBody>
                  <a:tcPr marL="6350" marR="6350" marT="635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fontAlgn="b"/>
                      <a:r>
                        <a:rPr lang="en-US" sz="2000" b="1" i="0" u="none" strike="noStrike" dirty="0">
                          <a:solidFill>
                            <a:srgbClr val="000000"/>
                          </a:solidFill>
                          <a:effectLst/>
                          <a:latin typeface="Helvetica" panose="020B0604020202020204" pitchFamily="34" charset="0"/>
                          <a:cs typeface="Helvetica" panose="020B0604020202020204" pitchFamily="34" charset="0"/>
                        </a:rPr>
                        <a:t>62%</a:t>
                      </a:r>
                    </a:p>
                  </a:txBody>
                  <a:tcPr marL="6350" marR="6350" marT="635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984314482"/>
                  </a:ext>
                </a:extLst>
              </a:tr>
              <a:tr h="432857">
                <a:tc>
                  <a:txBody>
                    <a:bodyPr/>
                    <a:lstStyle/>
                    <a:p>
                      <a:pPr algn="ctr" fontAlgn="b"/>
                      <a:r>
                        <a:rPr lang="en-US" sz="2000" b="0" i="0" u="none" strike="noStrike" dirty="0">
                          <a:solidFill>
                            <a:srgbClr val="000000"/>
                          </a:solidFill>
                          <a:effectLst/>
                          <a:latin typeface="Helvetica" panose="020B0604020202020204" pitchFamily="34" charset="0"/>
                          <a:cs typeface="Helvetica" panose="020B0604020202020204" pitchFamily="34" charset="0"/>
                        </a:rPr>
                        <a:t>White, Other Gender</a:t>
                      </a:r>
                    </a:p>
                  </a:txBody>
                  <a:tcPr marL="6350" marR="6350" marT="635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fontAlgn="b"/>
                      <a:r>
                        <a:rPr lang="en-US" sz="2000" b="1" i="0" u="none" strike="noStrike" dirty="0">
                          <a:solidFill>
                            <a:srgbClr val="000000"/>
                          </a:solidFill>
                          <a:effectLst/>
                          <a:latin typeface="Helvetica" panose="020B0604020202020204" pitchFamily="34" charset="0"/>
                          <a:cs typeface="Helvetica" panose="020B0604020202020204" pitchFamily="34" charset="0"/>
                        </a:rPr>
                        <a:t>61%</a:t>
                      </a:r>
                    </a:p>
                  </a:txBody>
                  <a:tcPr marL="6350" marR="6350" marT="635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08989724"/>
                  </a:ext>
                </a:extLst>
              </a:tr>
              <a:tr h="432857">
                <a:tc>
                  <a:txBody>
                    <a:bodyPr/>
                    <a:lstStyle/>
                    <a:p>
                      <a:pPr algn="ctr" fontAlgn="b"/>
                      <a:r>
                        <a:rPr lang="en-US" sz="2000" b="0" i="0" u="none" strike="noStrike" dirty="0">
                          <a:solidFill>
                            <a:srgbClr val="000000"/>
                          </a:solidFill>
                          <a:effectLst/>
                          <a:latin typeface="Helvetica" panose="020B0604020202020204" pitchFamily="34" charset="0"/>
                          <a:cs typeface="Helvetica" panose="020B0604020202020204" pitchFamily="34" charset="0"/>
                        </a:rPr>
                        <a:t>Two or More Races, All Genders</a:t>
                      </a:r>
                    </a:p>
                  </a:txBody>
                  <a:tcPr marL="6350" marR="6350" marT="635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fontAlgn="b"/>
                      <a:r>
                        <a:rPr lang="en-US" sz="2000" b="1" i="0" u="none" strike="noStrike" dirty="0">
                          <a:solidFill>
                            <a:srgbClr val="000000"/>
                          </a:solidFill>
                          <a:effectLst/>
                          <a:latin typeface="Helvetica" panose="020B0604020202020204" pitchFamily="34" charset="0"/>
                          <a:cs typeface="Helvetica" panose="020B0604020202020204" pitchFamily="34" charset="0"/>
                        </a:rPr>
                        <a:t>59%</a:t>
                      </a:r>
                    </a:p>
                  </a:txBody>
                  <a:tcPr marL="6350" marR="6350" marT="635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831728770"/>
                  </a:ext>
                </a:extLst>
              </a:tr>
              <a:tr h="432857">
                <a:tc>
                  <a:txBody>
                    <a:bodyPr/>
                    <a:lstStyle/>
                    <a:p>
                      <a:pPr algn="ctr" fontAlgn="b"/>
                      <a:r>
                        <a:rPr lang="en-US" sz="2000" b="1" i="0" u="none" strike="noStrike" dirty="0">
                          <a:solidFill>
                            <a:srgbClr val="000000"/>
                          </a:solidFill>
                          <a:effectLst/>
                          <a:latin typeface="Helvetica" panose="020B0604020202020204" pitchFamily="34" charset="0"/>
                          <a:cs typeface="Helvetica" panose="020B0604020202020204" pitchFamily="34" charset="0"/>
                        </a:rPr>
                        <a:t>All Respondents</a:t>
                      </a:r>
                    </a:p>
                  </a:txBody>
                  <a:tcPr marL="6350" marR="6350" marT="635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fontAlgn="b"/>
                      <a:r>
                        <a:rPr lang="en-US" sz="2000" b="0" i="0" u="none" strike="noStrike" dirty="0">
                          <a:solidFill>
                            <a:srgbClr val="000000"/>
                          </a:solidFill>
                          <a:effectLst/>
                          <a:latin typeface="Helvetica" panose="020B0604020202020204" pitchFamily="34" charset="0"/>
                          <a:cs typeface="Helvetica" panose="020B0604020202020204" pitchFamily="34" charset="0"/>
                        </a:rPr>
                        <a:t>55%</a:t>
                      </a:r>
                    </a:p>
                  </a:txBody>
                  <a:tcPr marL="6350" marR="6350" marT="635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1523204770"/>
                  </a:ext>
                </a:extLst>
              </a:tr>
              <a:tr h="432857">
                <a:tc>
                  <a:txBody>
                    <a:bodyPr/>
                    <a:lstStyle/>
                    <a:p>
                      <a:pPr algn="ctr" fontAlgn="b"/>
                      <a:r>
                        <a:rPr lang="en-US" sz="2000" b="0" i="0" u="none" strike="noStrike" dirty="0">
                          <a:solidFill>
                            <a:srgbClr val="000000"/>
                          </a:solidFill>
                          <a:effectLst/>
                          <a:latin typeface="Helvetica" panose="020B0604020202020204" pitchFamily="34" charset="0"/>
                          <a:cs typeface="Helvetica" panose="020B0604020202020204" pitchFamily="34" charset="0"/>
                        </a:rPr>
                        <a:t>AIAN, Women</a:t>
                      </a:r>
                    </a:p>
                  </a:txBody>
                  <a:tcPr marL="6350" marR="6350" marT="635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fontAlgn="b"/>
                      <a:r>
                        <a:rPr lang="en-US" sz="2000" b="0" i="0" u="none" strike="noStrike" dirty="0">
                          <a:solidFill>
                            <a:srgbClr val="000000"/>
                          </a:solidFill>
                          <a:effectLst/>
                          <a:latin typeface="Helvetica" panose="020B0604020202020204" pitchFamily="34" charset="0"/>
                          <a:cs typeface="Helvetica" panose="020B0604020202020204" pitchFamily="34" charset="0"/>
                        </a:rPr>
                        <a:t>41%</a:t>
                      </a:r>
                    </a:p>
                  </a:txBody>
                  <a:tcPr marL="6350" marR="6350" marT="635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52333649"/>
                  </a:ext>
                </a:extLst>
              </a:tr>
              <a:tr h="432857">
                <a:tc>
                  <a:txBody>
                    <a:bodyPr/>
                    <a:lstStyle/>
                    <a:p>
                      <a:pPr algn="ctr" fontAlgn="b"/>
                      <a:r>
                        <a:rPr lang="en-US" sz="2000" b="0" i="0" u="none" strike="noStrike" dirty="0">
                          <a:solidFill>
                            <a:schemeClr val="tx1"/>
                          </a:solidFill>
                          <a:effectLst/>
                          <a:latin typeface="Helvetica" panose="020B0604020202020204" pitchFamily="34" charset="0"/>
                          <a:cs typeface="Helvetica" panose="020B0604020202020204" pitchFamily="34" charset="0"/>
                        </a:rPr>
                        <a:t>African American, Men</a:t>
                      </a:r>
                    </a:p>
                  </a:txBody>
                  <a:tcPr marL="6350" marR="6350" marT="635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fontAlgn="b"/>
                      <a:r>
                        <a:rPr lang="en-US" sz="2000" b="0" i="0" u="none" strike="noStrike" dirty="0">
                          <a:solidFill>
                            <a:srgbClr val="000000"/>
                          </a:solidFill>
                          <a:effectLst/>
                          <a:latin typeface="Helvetica" panose="020B0604020202020204" pitchFamily="34" charset="0"/>
                          <a:cs typeface="Helvetica" panose="020B0604020202020204" pitchFamily="34" charset="0"/>
                        </a:rPr>
                        <a:t>40%</a:t>
                      </a:r>
                    </a:p>
                  </a:txBody>
                  <a:tcPr marL="6350" marR="6350" marT="635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04059940"/>
                  </a:ext>
                </a:extLst>
              </a:tr>
              <a:tr h="432857">
                <a:tc>
                  <a:txBody>
                    <a:bodyPr/>
                    <a:lstStyle/>
                    <a:p>
                      <a:pPr algn="ctr" fontAlgn="b"/>
                      <a:r>
                        <a:rPr lang="en-US" sz="2000" b="0" i="0" u="none" strike="noStrike" dirty="0">
                          <a:solidFill>
                            <a:schemeClr val="tx1"/>
                          </a:solidFill>
                          <a:effectLst/>
                          <a:latin typeface="Helvetica" panose="020B0604020202020204" pitchFamily="34" charset="0"/>
                          <a:cs typeface="Helvetica" panose="020B0604020202020204" pitchFamily="34" charset="0"/>
                        </a:rPr>
                        <a:t>African American, Women</a:t>
                      </a:r>
                    </a:p>
                  </a:txBody>
                  <a:tcPr marL="6350" marR="6350" marT="635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fontAlgn="b"/>
                      <a:r>
                        <a:rPr lang="en-US" sz="2000" b="0" i="0" u="none" strike="noStrike" dirty="0">
                          <a:solidFill>
                            <a:srgbClr val="000000"/>
                          </a:solidFill>
                          <a:effectLst/>
                          <a:latin typeface="Helvetica" panose="020B0604020202020204" pitchFamily="34" charset="0"/>
                          <a:cs typeface="Helvetica" panose="020B0604020202020204" pitchFamily="34" charset="0"/>
                        </a:rPr>
                        <a:t>39%</a:t>
                      </a:r>
                    </a:p>
                  </a:txBody>
                  <a:tcPr marL="6350" marR="6350" marT="635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89271383"/>
                  </a:ext>
                </a:extLst>
              </a:tr>
              <a:tr h="432857">
                <a:tc>
                  <a:txBody>
                    <a:bodyPr/>
                    <a:lstStyle/>
                    <a:p>
                      <a:pPr algn="ctr" fontAlgn="b"/>
                      <a:r>
                        <a:rPr lang="en-US" sz="2000" b="0" i="0" u="none" strike="noStrike" dirty="0">
                          <a:solidFill>
                            <a:schemeClr val="tx1"/>
                          </a:solidFill>
                          <a:effectLst/>
                          <a:latin typeface="Helvetica" panose="020B0604020202020204" pitchFamily="34" charset="0"/>
                          <a:cs typeface="Helvetica" panose="020B0604020202020204" pitchFamily="34" charset="0"/>
                        </a:rPr>
                        <a:t>NHPI, Men</a:t>
                      </a:r>
                    </a:p>
                  </a:txBody>
                  <a:tcPr marL="6350" marR="6350" marT="635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fontAlgn="b"/>
                      <a:r>
                        <a:rPr lang="en-US" sz="2000" b="0" i="0" u="none" strike="noStrike" dirty="0">
                          <a:solidFill>
                            <a:srgbClr val="000000"/>
                          </a:solidFill>
                          <a:effectLst/>
                          <a:latin typeface="Helvetica" panose="020B0604020202020204" pitchFamily="34" charset="0"/>
                          <a:cs typeface="Helvetica" panose="020B0604020202020204" pitchFamily="34" charset="0"/>
                        </a:rPr>
                        <a:t>31%</a:t>
                      </a:r>
                    </a:p>
                  </a:txBody>
                  <a:tcPr marL="6350" marR="6350" marT="635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32244601"/>
                  </a:ext>
                </a:extLst>
              </a:tr>
              <a:tr h="432857">
                <a:tc>
                  <a:txBody>
                    <a:bodyPr/>
                    <a:lstStyle/>
                    <a:p>
                      <a:pPr algn="ctr" fontAlgn="b"/>
                      <a:r>
                        <a:rPr lang="en-US" sz="2000" b="0" i="0" u="none" strike="noStrike" dirty="0">
                          <a:solidFill>
                            <a:schemeClr val="tx1"/>
                          </a:solidFill>
                          <a:effectLst/>
                          <a:latin typeface="Helvetica" panose="020B0604020202020204" pitchFamily="34" charset="0"/>
                          <a:cs typeface="Helvetica" panose="020B0604020202020204" pitchFamily="34" charset="0"/>
                        </a:rPr>
                        <a:t>African American, Other Gender</a:t>
                      </a:r>
                    </a:p>
                  </a:txBody>
                  <a:tcPr marL="6350" marR="6350" marT="635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fontAlgn="b"/>
                      <a:r>
                        <a:rPr lang="en-US" sz="2000" b="0" i="0" u="none" strike="noStrike" dirty="0">
                          <a:solidFill>
                            <a:srgbClr val="000000"/>
                          </a:solidFill>
                          <a:effectLst/>
                          <a:latin typeface="Helvetica" panose="020B0604020202020204" pitchFamily="34" charset="0"/>
                          <a:cs typeface="Helvetica" panose="020B0604020202020204" pitchFamily="34" charset="0"/>
                        </a:rPr>
                        <a:t>22%</a:t>
                      </a:r>
                    </a:p>
                  </a:txBody>
                  <a:tcPr marL="6350" marR="6350" marT="635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707124407"/>
                  </a:ext>
                </a:extLst>
              </a:tr>
            </a:tbl>
          </a:graphicData>
        </a:graphic>
      </p:graphicFrame>
    </p:spTree>
    <p:extLst>
      <p:ext uri="{BB962C8B-B14F-4D97-AF65-F5344CB8AC3E}">
        <p14:creationId xmlns:p14="http://schemas.microsoft.com/office/powerpoint/2010/main" val="1772392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2EE195-E15D-4A97-A934-032B5E02105B}"/>
              </a:ext>
              <a:ext uri="{C183D7F6-B498-43B3-948B-1728B52AA6E4}">
                <adec:decorative xmlns:adec="http://schemas.microsoft.com/office/drawing/2017/decorative" val="1"/>
              </a:ext>
            </a:extLst>
          </p:cNvPr>
          <p:cNvSpPr/>
          <p:nvPr/>
        </p:nvSpPr>
        <p:spPr>
          <a:xfrm>
            <a:off x="0" y="1961"/>
            <a:ext cx="12192000" cy="94727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ACD5A2D7-DAE7-42E9-9A6E-27EE54A0390E}"/>
              </a:ext>
            </a:extLst>
          </p:cNvPr>
          <p:cNvSpPr txBox="1">
            <a:spLocks noGrp="1"/>
          </p:cNvSpPr>
          <p:nvPr>
            <p:ph type="title" idx="4294967295"/>
          </p:nvPr>
        </p:nvSpPr>
        <p:spPr>
          <a:xfrm>
            <a:off x="0" y="198781"/>
            <a:ext cx="12192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Helvetica" panose="020B0604020202020204" pitchFamily="34" charset="0"/>
                <a:ea typeface="Cambria Math" panose="02040503050406030204" pitchFamily="18" charset="0"/>
                <a:cs typeface="Helvetica" panose="020B0604020202020204" pitchFamily="34" charset="0"/>
              </a:rPr>
              <a:t>Most Important Predictors of Career Trajectory Concerns</a:t>
            </a:r>
          </a:p>
        </p:txBody>
      </p:sp>
      <p:sp>
        <p:nvSpPr>
          <p:cNvPr id="12" name="Rectangle 11">
            <a:extLst>
              <a:ext uri="{FF2B5EF4-FFF2-40B4-BE49-F238E27FC236}">
                <a16:creationId xmlns:a16="http://schemas.microsoft.com/office/drawing/2014/main" id="{79FAFD15-15B4-4CE3-BF4D-6DC5F8CCDF3D}"/>
              </a:ext>
            </a:extLst>
          </p:cNvPr>
          <p:cNvSpPr/>
          <p:nvPr/>
        </p:nvSpPr>
        <p:spPr>
          <a:xfrm>
            <a:off x="0" y="6594350"/>
            <a:ext cx="12192000" cy="263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Helvetica" panose="020B0604020202020204" pitchFamily="34" charset="0"/>
                <a:ea typeface="Cambria Math" panose="02040503050406030204" pitchFamily="18" charset="0"/>
                <a:cs typeface="Helvetica" panose="020B0604020202020204" pitchFamily="34" charset="0"/>
              </a:rPr>
              <a:t>diversity.nih.gov</a:t>
            </a:r>
          </a:p>
        </p:txBody>
      </p:sp>
      <p:sp>
        <p:nvSpPr>
          <p:cNvPr id="29" name="Slide Number Placeholder 2">
            <a:extLst>
              <a:ext uri="{FF2B5EF4-FFF2-40B4-BE49-F238E27FC236}">
                <a16:creationId xmlns:a16="http://schemas.microsoft.com/office/drawing/2014/main" id="{368AC87B-7A36-406A-B6B0-7315962C1714}"/>
              </a:ext>
            </a:extLst>
          </p:cNvPr>
          <p:cNvSpPr txBox="1">
            <a:spLocks/>
          </p:cNvSpPr>
          <p:nvPr/>
        </p:nvSpPr>
        <p:spPr>
          <a:xfrm>
            <a:off x="9296400" y="65690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81E262-CF75-46B2-9815-412736029DF1}" type="slidenum">
              <a:rPr kumimoji="0" lang="en-US" sz="1600" b="1"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735AABB-96EF-463E-A214-69CF78E730B8}"/>
              </a:ext>
              <a:ext uri="{C183D7F6-B498-43B3-948B-1728B52AA6E4}">
                <adec:decorative xmlns:adec="http://schemas.microsoft.com/office/drawing/2017/decorative" val="1"/>
              </a:ext>
            </a:extLst>
          </p:cNvPr>
          <p:cNvSpPr txBox="1"/>
          <p:nvPr/>
        </p:nvSpPr>
        <p:spPr>
          <a:xfrm>
            <a:off x="7630886" y="5495926"/>
            <a:ext cx="3624943"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C00000"/>
              </a:solidFill>
              <a:effectLst/>
              <a:uLnTx/>
              <a:uFillTx/>
              <a:latin typeface="Helvetica" panose="020B0604020202020204" pitchFamily="34" charset="0"/>
              <a:ea typeface="ＭＳ Ｐゴシック" charset="0"/>
              <a:cs typeface="Helvetica" panose="020B0604020202020204" pitchFamily="34" charset="0"/>
            </a:endParaRPr>
          </a:p>
        </p:txBody>
      </p:sp>
      <p:graphicFrame>
        <p:nvGraphicFramePr>
          <p:cNvPr id="17" name="Table 3">
            <a:extLst>
              <a:ext uri="{FF2B5EF4-FFF2-40B4-BE49-F238E27FC236}">
                <a16:creationId xmlns:a16="http://schemas.microsoft.com/office/drawing/2014/main" id="{F6B92750-2326-419E-8883-EECF664E9CC3}"/>
              </a:ext>
            </a:extLst>
          </p:cNvPr>
          <p:cNvGraphicFramePr>
            <a:graphicFrameLocks noGrp="1"/>
          </p:cNvGraphicFramePr>
          <p:nvPr/>
        </p:nvGraphicFramePr>
        <p:xfrm>
          <a:off x="422269" y="1146054"/>
          <a:ext cx="10833559" cy="5064741"/>
        </p:xfrm>
        <a:graphic>
          <a:graphicData uri="http://schemas.openxmlformats.org/drawingml/2006/table">
            <a:tbl>
              <a:tblPr firstRow="1" bandRow="1">
                <a:tableStyleId>{F5AB1C69-6EDB-4FF4-983F-18BD219EF322}</a:tableStyleId>
              </a:tblPr>
              <a:tblGrid>
                <a:gridCol w="683702">
                  <a:extLst>
                    <a:ext uri="{9D8B030D-6E8A-4147-A177-3AD203B41FA5}">
                      <a16:colId xmlns:a16="http://schemas.microsoft.com/office/drawing/2014/main" val="7844034"/>
                    </a:ext>
                  </a:extLst>
                </a:gridCol>
                <a:gridCol w="8103201">
                  <a:extLst>
                    <a:ext uri="{9D8B030D-6E8A-4147-A177-3AD203B41FA5}">
                      <a16:colId xmlns:a16="http://schemas.microsoft.com/office/drawing/2014/main" val="174133936"/>
                    </a:ext>
                  </a:extLst>
                </a:gridCol>
                <a:gridCol w="2046656">
                  <a:extLst>
                    <a:ext uri="{9D8B030D-6E8A-4147-A177-3AD203B41FA5}">
                      <a16:colId xmlns:a16="http://schemas.microsoft.com/office/drawing/2014/main" val="998311176"/>
                    </a:ext>
                  </a:extLst>
                </a:gridCol>
              </a:tblGrid>
              <a:tr h="595851">
                <a:tc>
                  <a:txBody>
                    <a:bodyPr/>
                    <a:lstStyle/>
                    <a:p>
                      <a:pPr algn="ctr" fontAlgn="ctr"/>
                      <a:endParaRPr lang="en-US" sz="2000" b="0" i="0" u="none" strike="noStrike" dirty="0">
                        <a:solidFill>
                          <a:schemeClr val="bg1"/>
                        </a:solidFill>
                        <a:effectLst/>
                        <a:latin typeface="Helvetica"/>
                        <a:cs typeface="Helvetica"/>
                      </a:endParaRPr>
                    </a:p>
                  </a:txBody>
                  <a:tcPr marL="6350" marR="6350" marT="6350" marB="0" anchor="ctr">
                    <a:solidFill>
                      <a:schemeClr val="tx1">
                        <a:lumMod val="50000"/>
                        <a:lumOff val="50000"/>
                      </a:schemeClr>
                    </a:solidFill>
                  </a:tcPr>
                </a:tc>
                <a:tc>
                  <a:txBody>
                    <a:bodyPr/>
                    <a:lstStyle/>
                    <a:p>
                      <a:pPr algn="ctr" fontAlgn="ctr"/>
                      <a:r>
                        <a:rPr lang="en-US" sz="2000" b="0" u="none" strike="noStrike" dirty="0">
                          <a:solidFill>
                            <a:schemeClr val="bg1"/>
                          </a:solidFill>
                          <a:effectLst/>
                          <a:latin typeface="Helvetica"/>
                          <a:cs typeface="Helvetica"/>
                        </a:rPr>
                        <a:t>Top 10 Variables (Negative Class Predictors)</a:t>
                      </a:r>
                      <a:endParaRPr lang="en-US" sz="2000" b="0" i="0" u="none" strike="noStrike" dirty="0">
                        <a:solidFill>
                          <a:schemeClr val="bg1"/>
                        </a:solidFill>
                        <a:effectLst/>
                        <a:latin typeface="Helvetica"/>
                        <a:cs typeface="Helvetica"/>
                      </a:endParaRPr>
                    </a:p>
                  </a:txBody>
                  <a:tcPr marL="6350" marR="6350" marT="6350" marB="0" anchor="ctr">
                    <a:solidFill>
                      <a:schemeClr val="tx1">
                        <a:lumMod val="50000"/>
                        <a:lumOff val="50000"/>
                      </a:schemeClr>
                    </a:solidFill>
                  </a:tcPr>
                </a:tc>
                <a:tc>
                  <a:txBody>
                    <a:bodyPr/>
                    <a:lstStyle/>
                    <a:p>
                      <a:pPr algn="ctr" fontAlgn="ctr"/>
                      <a:r>
                        <a:rPr lang="en-US" sz="2000" b="0" u="none" strike="noStrike" dirty="0">
                          <a:solidFill>
                            <a:schemeClr val="bg1"/>
                          </a:solidFill>
                          <a:effectLst/>
                          <a:latin typeface="Helvetica"/>
                          <a:cs typeface="Helvetica"/>
                        </a:rPr>
                        <a:t>Importance</a:t>
                      </a:r>
                      <a:endParaRPr lang="en-US" sz="2000" b="0" i="0" u="none" strike="noStrike" dirty="0">
                        <a:solidFill>
                          <a:schemeClr val="bg1"/>
                        </a:solidFill>
                        <a:effectLst/>
                        <a:latin typeface="Helvetica"/>
                        <a:cs typeface="Helvetica"/>
                      </a:endParaRPr>
                    </a:p>
                  </a:txBody>
                  <a:tcPr marL="6350" marR="6350" marT="6350" marB="0" anchor="ctr">
                    <a:solidFill>
                      <a:schemeClr val="tx1">
                        <a:lumMod val="50000"/>
                        <a:lumOff val="50000"/>
                      </a:schemeClr>
                    </a:solidFill>
                  </a:tcPr>
                </a:tc>
                <a:extLst>
                  <a:ext uri="{0D108BD9-81ED-4DB2-BD59-A6C34878D82A}">
                    <a16:rowId xmlns:a16="http://schemas.microsoft.com/office/drawing/2014/main" val="1502450576"/>
                  </a:ext>
                </a:extLst>
              </a:tr>
              <a:tr h="446889">
                <a:tc>
                  <a:txBody>
                    <a:bodyPr/>
                    <a:lstStyle/>
                    <a:p>
                      <a:pPr algn="ctr" fontAlgn="b"/>
                      <a:r>
                        <a:rPr lang="en-US" sz="2000" b="1" u="none" strike="noStrike" kern="1200" dirty="0">
                          <a:solidFill>
                            <a:schemeClr val="dk1"/>
                          </a:solidFill>
                          <a:effectLst/>
                          <a:latin typeface="Helvetica"/>
                          <a:ea typeface="+mn-ea"/>
                          <a:cs typeface="Helvetica"/>
                        </a:rPr>
                        <a:t>1</a:t>
                      </a:r>
                    </a:p>
                  </a:txBody>
                  <a:tcPr marL="6350" marR="6350" marT="6350" marB="0" anchor="ctr">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rtl="0" eaLnBrk="1" fontAlgn="b" latinLnBrk="0" hangingPunct="1">
                        <a:lnSpc>
                          <a:spcPct val="100000"/>
                        </a:lnSpc>
                        <a:spcBef>
                          <a:spcPts val="0"/>
                        </a:spcBef>
                        <a:spcAft>
                          <a:spcPts val="0"/>
                        </a:spcAft>
                        <a:buClrTx/>
                        <a:buSzTx/>
                        <a:buFontTx/>
                        <a:buNone/>
                      </a:pPr>
                      <a:r>
                        <a:rPr lang="en-US" sz="2000" b="1" u="none" strike="noStrike" kern="1200" dirty="0">
                          <a:solidFill>
                            <a:schemeClr val="dk1"/>
                          </a:solidFill>
                          <a:effectLst/>
                          <a:latin typeface="Helvetica"/>
                          <a:ea typeface="+mn-ea"/>
                          <a:cs typeface="Helvetica"/>
                        </a:rPr>
                        <a:t>Ability to apply for grants</a:t>
                      </a:r>
                      <a:endParaRPr lang="en-US" sz="2000" b="1" u="none" strike="noStrike" kern="1200" dirty="0">
                        <a:solidFill>
                          <a:schemeClr val="dk1"/>
                        </a:solidFill>
                        <a:effectLst/>
                        <a:latin typeface="Helvetica" panose="020B0604020202020204" pitchFamily="34" charset="0"/>
                        <a:ea typeface="+mn-ea"/>
                        <a:cs typeface="Helvetica" panose="020B0604020202020204" pitchFamily="34" charset="0"/>
                      </a:endParaRPr>
                    </a:p>
                  </a:txBody>
                  <a:tcPr marL="6350" marR="6350" marT="6350" marB="0" anchor="ctr">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2000" b="1" i="0" u="none" strike="noStrike" dirty="0">
                          <a:solidFill>
                            <a:srgbClr val="000000"/>
                          </a:solidFill>
                          <a:effectLst/>
                          <a:latin typeface="Helvetica"/>
                          <a:cs typeface="Helvetica"/>
                        </a:rPr>
                        <a:t>0.1634</a:t>
                      </a:r>
                    </a:p>
                  </a:txBody>
                  <a:tcPr marL="6350" marR="6350" marT="6350" marB="0" anchor="ctr">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7401382"/>
                  </a:ext>
                </a:extLst>
              </a:tr>
              <a:tr h="44688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u="none" strike="noStrike" kern="1200" dirty="0">
                          <a:solidFill>
                            <a:schemeClr val="dk1"/>
                          </a:solidFill>
                          <a:effectLst/>
                          <a:latin typeface="Helvetica"/>
                          <a:ea typeface="+mn-ea"/>
                          <a:cs typeface="Helvetica"/>
                        </a:rPr>
                        <a:t>2</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rtl="0" eaLnBrk="1" fontAlgn="b" latinLnBrk="0" hangingPunct="1">
                        <a:lnSpc>
                          <a:spcPct val="100000"/>
                        </a:lnSpc>
                        <a:spcBef>
                          <a:spcPts val="0"/>
                        </a:spcBef>
                        <a:spcAft>
                          <a:spcPts val="0"/>
                        </a:spcAft>
                        <a:buClrTx/>
                        <a:buSzTx/>
                        <a:buFontTx/>
                        <a:buNone/>
                      </a:pPr>
                      <a:r>
                        <a:rPr lang="en-US" sz="2000" b="1" u="none" strike="noStrike" kern="1200" dirty="0">
                          <a:solidFill>
                            <a:schemeClr val="dk1"/>
                          </a:solidFill>
                          <a:effectLst/>
                          <a:latin typeface="Helvetica"/>
                          <a:ea typeface="+mn-ea"/>
                          <a:cs typeface="Helvetica"/>
                        </a:rPr>
                        <a:t>Progress towards promotion/tenure</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sz="2000" b="1" i="0" u="none" strike="noStrike" dirty="0">
                          <a:solidFill>
                            <a:srgbClr val="000000"/>
                          </a:solidFill>
                          <a:effectLst/>
                          <a:latin typeface="Helvetica"/>
                          <a:cs typeface="Helvetica"/>
                        </a:rPr>
                        <a:t>0.0627</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46278006"/>
                  </a:ext>
                </a:extLst>
              </a:tr>
              <a:tr h="44688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u="none" strike="noStrike" kern="1200" dirty="0">
                          <a:solidFill>
                            <a:schemeClr val="dk1"/>
                          </a:solidFill>
                          <a:effectLst/>
                          <a:latin typeface="Helvetica"/>
                          <a:ea typeface="+mn-ea"/>
                          <a:cs typeface="Helvetica"/>
                        </a:rPr>
                        <a:t>3</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2000" b="1" u="none" strike="noStrike" kern="1200" dirty="0">
                          <a:solidFill>
                            <a:schemeClr val="dk1"/>
                          </a:solidFill>
                          <a:effectLst/>
                          <a:latin typeface="Helvetica"/>
                          <a:ea typeface="+mn-ea"/>
                          <a:cs typeface="Helvetica"/>
                        </a:rPr>
                        <a:t>Reduced access to on-site laboratories</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2000" b="1" i="0" u="none" strike="noStrike" dirty="0">
                          <a:solidFill>
                            <a:srgbClr val="000000"/>
                          </a:solidFill>
                          <a:effectLst/>
                          <a:latin typeface="Helvetica"/>
                          <a:cs typeface="Helvetica"/>
                        </a:rPr>
                        <a:t>0.0604</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00940522"/>
                  </a:ext>
                </a:extLst>
              </a:tr>
              <a:tr h="44688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u="none" strike="noStrike" kern="1200" dirty="0">
                          <a:solidFill>
                            <a:schemeClr val="dk1"/>
                          </a:solidFill>
                          <a:effectLst/>
                          <a:latin typeface="Helvetica"/>
                          <a:ea typeface="+mn-ea"/>
                          <a:cs typeface="Helvetica"/>
                        </a:rPr>
                        <a:t>4</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u="none" strike="noStrike" kern="1200" dirty="0">
                          <a:solidFill>
                            <a:schemeClr val="dk1"/>
                          </a:solidFill>
                          <a:effectLst/>
                          <a:latin typeface="Helvetica"/>
                          <a:ea typeface="+mn-ea"/>
                          <a:cs typeface="Helvetica"/>
                        </a:rPr>
                        <a:t>Reduced access to core facilities</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effectLst/>
                          <a:latin typeface="Helvetica"/>
                          <a:cs typeface="Helvetica"/>
                        </a:rPr>
                        <a:t>0.0573</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12060070"/>
                  </a:ext>
                </a:extLst>
              </a:tr>
              <a:tr h="44688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u="none" strike="noStrike" kern="1200" dirty="0">
                          <a:solidFill>
                            <a:schemeClr val="dk1"/>
                          </a:solidFill>
                          <a:effectLst/>
                          <a:latin typeface="Helvetica"/>
                          <a:ea typeface="+mn-ea"/>
                          <a:cs typeface="Helvetica"/>
                        </a:rPr>
                        <a:t>5</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rtl="0" eaLnBrk="1" fontAlgn="b" latinLnBrk="0" hangingPunct="1">
                        <a:lnSpc>
                          <a:spcPct val="100000"/>
                        </a:lnSpc>
                        <a:spcBef>
                          <a:spcPts val="0"/>
                        </a:spcBef>
                        <a:spcAft>
                          <a:spcPts val="0"/>
                        </a:spcAft>
                        <a:buClrTx/>
                        <a:buSzTx/>
                        <a:buFontTx/>
                        <a:buNone/>
                      </a:pPr>
                      <a:r>
                        <a:rPr lang="en-US" sz="2000" b="0" u="none" strike="noStrike" kern="1200" dirty="0">
                          <a:solidFill>
                            <a:schemeClr val="dk1"/>
                          </a:solidFill>
                          <a:effectLst/>
                          <a:latin typeface="Helvetica"/>
                          <a:ea typeface="+mn-ea"/>
                          <a:cs typeface="Helvetica"/>
                        </a:rPr>
                        <a:t>Concern for the health of family and friends</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2000" b="0" i="0" u="none" strike="noStrike" dirty="0">
                          <a:solidFill>
                            <a:srgbClr val="000000"/>
                          </a:solidFill>
                          <a:effectLst/>
                          <a:latin typeface="Helvetica"/>
                          <a:cs typeface="Helvetica"/>
                        </a:rPr>
                        <a:t>0.0510</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42342199"/>
                  </a:ext>
                </a:extLst>
              </a:tr>
              <a:tr h="44688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u="none" strike="noStrike" kern="1200" dirty="0">
                          <a:solidFill>
                            <a:schemeClr val="dk1"/>
                          </a:solidFill>
                          <a:effectLst/>
                          <a:latin typeface="Helvetica"/>
                          <a:ea typeface="+mn-ea"/>
                          <a:cs typeface="Helvetica"/>
                        </a:rPr>
                        <a:t>6</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rtl="0" eaLnBrk="1" fontAlgn="b" latinLnBrk="0" hangingPunct="1">
                        <a:lnSpc>
                          <a:spcPct val="100000"/>
                        </a:lnSpc>
                        <a:spcBef>
                          <a:spcPts val="0"/>
                        </a:spcBef>
                        <a:spcAft>
                          <a:spcPts val="0"/>
                        </a:spcAft>
                        <a:buClrTx/>
                        <a:buSzTx/>
                        <a:buFontTx/>
                        <a:buNone/>
                      </a:pPr>
                      <a:r>
                        <a:rPr lang="en-US" sz="2000" b="0" u="none" strike="noStrike" kern="1200" dirty="0">
                          <a:solidFill>
                            <a:schemeClr val="dk1"/>
                          </a:solidFill>
                          <a:effectLst/>
                          <a:latin typeface="Helvetica"/>
                          <a:ea typeface="+mn-ea"/>
                          <a:cs typeface="Helvetica"/>
                        </a:rPr>
                        <a:t>Reduced access to colleagues</a:t>
                      </a:r>
                      <a:endParaRPr lang="en-US" sz="2000" b="0" u="none" strike="noStrike" kern="1200" dirty="0">
                        <a:solidFill>
                          <a:schemeClr val="dk1"/>
                        </a:solidFill>
                        <a:effectLst/>
                        <a:latin typeface="Helvetica" panose="020B0604020202020204" pitchFamily="34" charset="0"/>
                        <a:ea typeface="+mn-ea"/>
                        <a:cs typeface="Helvetica" panose="020B0604020202020204" pitchFamily="34" charset="0"/>
                      </a:endParaRP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2000" b="0" i="0" u="none" strike="noStrike" kern="1200" dirty="0">
                          <a:solidFill>
                            <a:srgbClr val="000000"/>
                          </a:solidFill>
                          <a:effectLst/>
                          <a:latin typeface="Helvetica"/>
                          <a:ea typeface="+mn-ea"/>
                          <a:cs typeface="Helvetica"/>
                        </a:rPr>
                        <a:t>0.0479</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34888343"/>
                  </a:ext>
                </a:extLst>
              </a:tr>
              <a:tr h="44688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u="none" strike="noStrike" kern="1200" dirty="0">
                          <a:solidFill>
                            <a:schemeClr val="dk1"/>
                          </a:solidFill>
                          <a:effectLst/>
                          <a:latin typeface="Helvetica"/>
                          <a:ea typeface="+mn-ea"/>
                          <a:cs typeface="Helvetica"/>
                        </a:rPr>
                        <a:t>7</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rtl="0" eaLnBrk="1" fontAlgn="b" latinLnBrk="0" hangingPunct="1">
                        <a:lnSpc>
                          <a:spcPct val="100000"/>
                        </a:lnSpc>
                        <a:spcBef>
                          <a:spcPts val="0"/>
                        </a:spcBef>
                        <a:spcAft>
                          <a:spcPts val="0"/>
                        </a:spcAft>
                        <a:buClrTx/>
                        <a:buSzTx/>
                        <a:buFontTx/>
                        <a:buNone/>
                      </a:pPr>
                      <a:r>
                        <a:rPr lang="en-US" sz="2000" b="1" u="none" strike="noStrike" kern="1200" dirty="0">
                          <a:solidFill>
                            <a:schemeClr val="dk1"/>
                          </a:solidFill>
                          <a:effectLst/>
                          <a:latin typeface="Helvetica"/>
                          <a:ea typeface="+mn-ea"/>
                          <a:cs typeface="Helvetica"/>
                        </a:rPr>
                        <a:t>Caretaking responsibilities</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2000" b="0" i="0" u="none" strike="noStrike" dirty="0">
                          <a:solidFill>
                            <a:srgbClr val="000000"/>
                          </a:solidFill>
                          <a:effectLst/>
                          <a:latin typeface="Helvetica"/>
                          <a:cs typeface="Helvetica"/>
                        </a:rPr>
                        <a:t>0.0402</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27535166"/>
                  </a:ext>
                </a:extLst>
              </a:tr>
              <a:tr h="44688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u="none" strike="noStrike" kern="1200" dirty="0">
                          <a:solidFill>
                            <a:schemeClr val="dk1"/>
                          </a:solidFill>
                          <a:effectLst/>
                          <a:latin typeface="Helvetica"/>
                          <a:ea typeface="+mn-ea"/>
                          <a:cs typeface="Helvetica"/>
                        </a:rPr>
                        <a:t>8</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rtl="0" eaLnBrk="1" fontAlgn="b" latinLnBrk="0" hangingPunct="1">
                        <a:lnSpc>
                          <a:spcPct val="100000"/>
                        </a:lnSpc>
                        <a:spcBef>
                          <a:spcPts val="0"/>
                        </a:spcBef>
                        <a:spcAft>
                          <a:spcPts val="0"/>
                        </a:spcAft>
                        <a:buClrTx/>
                        <a:buSzTx/>
                        <a:buFontTx/>
                        <a:buNone/>
                      </a:pPr>
                      <a:r>
                        <a:rPr lang="en-US" sz="2000" b="0" u="none" strike="noStrike" kern="1200" dirty="0">
                          <a:solidFill>
                            <a:schemeClr val="dk1"/>
                          </a:solidFill>
                          <a:effectLst/>
                          <a:latin typeface="Helvetica"/>
                          <a:ea typeface="+mn-ea"/>
                          <a:cs typeface="Helvetica"/>
                        </a:rPr>
                        <a:t>Lost access to expertise</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effectLst/>
                          <a:latin typeface="Helvetica"/>
                          <a:cs typeface="Helvetica"/>
                        </a:rPr>
                        <a:t>0.0321</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66243006"/>
                  </a:ext>
                </a:extLst>
              </a:tr>
              <a:tr h="44688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u="none" strike="noStrike" kern="1200" dirty="0">
                          <a:solidFill>
                            <a:schemeClr val="dk1"/>
                          </a:solidFill>
                          <a:effectLst/>
                          <a:latin typeface="Helvetica"/>
                          <a:ea typeface="+mn-ea"/>
                          <a:cs typeface="Helvetica"/>
                        </a:rPr>
                        <a:t>9</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u="none" strike="noStrike" kern="1200" dirty="0">
                          <a:solidFill>
                            <a:schemeClr val="dk1"/>
                          </a:solidFill>
                          <a:effectLst/>
                          <a:latin typeface="Helvetica"/>
                          <a:ea typeface="+mn-ea"/>
                          <a:cs typeface="Helvetica"/>
                        </a:rPr>
                        <a:t>Timeline uncertainty for returning to work</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fontAlgn="b"/>
                      <a:r>
                        <a:rPr lang="en-US" sz="2000" b="0" i="0" u="none" strike="noStrike" dirty="0">
                          <a:solidFill>
                            <a:srgbClr val="000000"/>
                          </a:solidFill>
                          <a:effectLst/>
                          <a:latin typeface="Helvetica"/>
                          <a:cs typeface="Helvetica"/>
                        </a:rPr>
                        <a:t>0.0277</a:t>
                      </a:r>
                    </a:p>
                  </a:txBody>
                  <a:tcPr marL="6350" marR="6350" marT="6350" marB="0"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2154422277"/>
                  </a:ext>
                </a:extLst>
              </a:tr>
              <a:tr h="44688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u="none" strike="noStrike" kern="1200" dirty="0">
                          <a:solidFill>
                            <a:schemeClr val="dk1"/>
                          </a:solidFill>
                          <a:effectLst/>
                          <a:latin typeface="Helvetica"/>
                          <a:ea typeface="+mn-ea"/>
                          <a:cs typeface="Helvetica"/>
                        </a:rPr>
                        <a:t>10</a:t>
                      </a:r>
                    </a:p>
                  </a:txBody>
                  <a:tcPr marL="6350" marR="6350" marT="6350" marB="0" anchor="ctr">
                    <a:lnT w="12700" cap="flat" cmpd="sng" algn="ctr">
                      <a:solidFill>
                        <a:schemeClr val="bg1">
                          <a:lumMod val="75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rtl="0" eaLnBrk="1" fontAlgn="b" latinLnBrk="0" hangingPunct="1">
                        <a:lnSpc>
                          <a:spcPct val="100000"/>
                        </a:lnSpc>
                        <a:spcBef>
                          <a:spcPts val="0"/>
                        </a:spcBef>
                        <a:spcAft>
                          <a:spcPts val="0"/>
                        </a:spcAft>
                        <a:buClrTx/>
                        <a:buSzTx/>
                        <a:buFontTx/>
                        <a:buNone/>
                      </a:pPr>
                      <a:r>
                        <a:rPr lang="en-US" sz="2000" b="0" u="none" strike="noStrike" kern="1200" dirty="0">
                          <a:solidFill>
                            <a:schemeClr val="dk1"/>
                          </a:solidFill>
                          <a:effectLst/>
                          <a:latin typeface="Helvetica"/>
                          <a:ea typeface="+mn-ea"/>
                          <a:cs typeface="Helvetica"/>
                        </a:rPr>
                        <a:t>Personal mental/physical health has impacted productivity</a:t>
                      </a:r>
                    </a:p>
                  </a:txBody>
                  <a:tcPr marL="6350" marR="6350" marT="6350" marB="0" anchor="ctr">
                    <a:lnT w="12700" cap="flat" cmpd="sng" algn="ctr">
                      <a:solidFill>
                        <a:schemeClr val="bg1">
                          <a:lumMod val="75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2000" b="0" i="0" u="none" strike="noStrike" kern="1200" dirty="0">
                          <a:solidFill>
                            <a:srgbClr val="000000"/>
                          </a:solidFill>
                          <a:effectLst/>
                          <a:latin typeface="Helvetica"/>
                          <a:ea typeface="+mn-ea"/>
                          <a:cs typeface="Helvetica"/>
                        </a:rPr>
                        <a:t>0.0258</a:t>
                      </a:r>
                    </a:p>
                  </a:txBody>
                  <a:tcPr marL="6350" marR="6350" marT="6350" marB="0" anchor="ctr">
                    <a:lnT w="12700" cap="flat" cmpd="sng" algn="ctr">
                      <a:solidFill>
                        <a:schemeClr val="bg1">
                          <a:lumMod val="75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58179403"/>
                  </a:ext>
                </a:extLst>
              </a:tr>
            </a:tbl>
          </a:graphicData>
        </a:graphic>
      </p:graphicFrame>
      <p:sp>
        <p:nvSpPr>
          <p:cNvPr id="2" name="TextBox 1">
            <a:extLst>
              <a:ext uri="{FF2B5EF4-FFF2-40B4-BE49-F238E27FC236}">
                <a16:creationId xmlns:a16="http://schemas.microsoft.com/office/drawing/2014/main" id="{0426C01B-3219-2345-B73A-830D2BC0A890}"/>
              </a:ext>
            </a:extLst>
          </p:cNvPr>
          <p:cNvSpPr txBox="1"/>
          <p:nvPr/>
        </p:nvSpPr>
        <p:spPr>
          <a:xfrm>
            <a:off x="10824587" y="6222949"/>
            <a:ext cx="121501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AUC = 79.3</a:t>
            </a:r>
          </a:p>
        </p:txBody>
      </p:sp>
    </p:spTree>
    <p:extLst>
      <p:ext uri="{BB962C8B-B14F-4D97-AF65-F5344CB8AC3E}">
        <p14:creationId xmlns:p14="http://schemas.microsoft.com/office/powerpoint/2010/main" val="4261090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DF900-9D50-483A-915F-3DB4B8C551C5}"/>
              </a:ext>
            </a:extLst>
          </p:cNvPr>
          <p:cNvSpPr>
            <a:spLocks noGrp="1"/>
          </p:cNvSpPr>
          <p:nvPr>
            <p:ph type="title"/>
          </p:nvPr>
        </p:nvSpPr>
        <p:spPr/>
        <p:txBody>
          <a:bodyPr/>
          <a:lstStyle/>
          <a:p>
            <a:r>
              <a:rPr lang="en-US" dirty="0"/>
              <a:t>NIH’s Priorities for Early Career Investigators</a:t>
            </a:r>
          </a:p>
        </p:txBody>
      </p:sp>
      <p:grpSp>
        <p:nvGrpSpPr>
          <p:cNvPr id="12" name="Group 11" descr="collection of pictures of early career investigators at work in labs, clinical sites, and the community.">
            <a:extLst>
              <a:ext uri="{FF2B5EF4-FFF2-40B4-BE49-F238E27FC236}">
                <a16:creationId xmlns:a16="http://schemas.microsoft.com/office/drawing/2014/main" id="{6A9EA35B-0BCA-449D-88A6-706103725F5D}"/>
              </a:ext>
            </a:extLst>
          </p:cNvPr>
          <p:cNvGrpSpPr/>
          <p:nvPr/>
        </p:nvGrpSpPr>
        <p:grpSpPr>
          <a:xfrm>
            <a:off x="308939" y="1519537"/>
            <a:ext cx="11574122" cy="4519966"/>
            <a:chOff x="306927" y="1260483"/>
            <a:chExt cx="11574122" cy="4519966"/>
          </a:xfrm>
          <a:effectLst>
            <a:outerShdw blurRad="50800" dist="38100" dir="2700000" algn="tl" rotWithShape="0">
              <a:prstClr val="black">
                <a:alpha val="40000"/>
              </a:prstClr>
            </a:outerShdw>
          </a:effectLst>
        </p:grpSpPr>
        <p:pic>
          <p:nvPicPr>
            <p:cNvPr id="4" name="Picture 3">
              <a:extLst>
                <a:ext uri="{FF2B5EF4-FFF2-40B4-BE49-F238E27FC236}">
                  <a16:creationId xmlns:a16="http://schemas.microsoft.com/office/drawing/2014/main" id="{ACE92086-5F27-4DAB-BE80-2533B7729C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927" y="1260483"/>
              <a:ext cx="3091738" cy="2121408"/>
            </a:xfrm>
            <a:prstGeom prst="rect">
              <a:avLst/>
            </a:prstGeom>
          </p:spPr>
        </p:pic>
        <p:pic>
          <p:nvPicPr>
            <p:cNvPr id="1026" name="Picture 2" descr="See the source image">
              <a:extLst>
                <a:ext uri="{FF2B5EF4-FFF2-40B4-BE49-F238E27FC236}">
                  <a16:creationId xmlns:a16="http://schemas.microsoft.com/office/drawing/2014/main" id="{7B560986-E5DA-4977-A35F-127B5E0B91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6503" y="1265349"/>
              <a:ext cx="1817481" cy="21214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ilary Finucane">
              <a:extLst>
                <a:ext uri="{FF2B5EF4-FFF2-40B4-BE49-F238E27FC236}">
                  <a16:creationId xmlns:a16="http://schemas.microsoft.com/office/drawing/2014/main" id="{0731389F-EB2E-4F66-8D6C-ACAF699DA5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4475" y="1267781"/>
              <a:ext cx="2977827" cy="21214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ylan Gee">
              <a:extLst>
                <a:ext uri="{FF2B5EF4-FFF2-40B4-BE49-F238E27FC236}">
                  <a16:creationId xmlns:a16="http://schemas.microsoft.com/office/drawing/2014/main" id="{7F502F82-DC11-482B-A624-8B939F808AA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645"/>
            <a:stretch/>
          </p:blipFill>
          <p:spPr bwMode="auto">
            <a:xfrm>
              <a:off x="2930897" y="3494449"/>
              <a:ext cx="211851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ransporting a patient in Nepal">
              <a:extLst>
                <a:ext uri="{FF2B5EF4-FFF2-40B4-BE49-F238E27FC236}">
                  <a16:creationId xmlns:a16="http://schemas.microsoft.com/office/drawing/2014/main" id="{0B9CFA26-AE47-4F9C-93DF-4E56B0CDDC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8369" y="3494449"/>
              <a:ext cx="342673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53D9F23-B9FA-4E5C-B0F9-C71935DBDF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895" y="3470258"/>
              <a:ext cx="2500759" cy="2286000"/>
            </a:xfrm>
            <a:prstGeom prst="rect">
              <a:avLst/>
            </a:prstGeom>
          </p:spPr>
        </p:pic>
        <p:pic>
          <p:nvPicPr>
            <p:cNvPr id="10" name="Picture 9">
              <a:extLst>
                <a:ext uri="{FF2B5EF4-FFF2-40B4-BE49-F238E27FC236}">
                  <a16:creationId xmlns:a16="http://schemas.microsoft.com/office/drawing/2014/main" id="{22C79B3E-5888-4335-9806-6D7B914337A2}"/>
                </a:ext>
              </a:extLst>
            </p:cNvPr>
            <p:cNvPicPr>
              <a:picLocks noChangeAspect="1"/>
            </p:cNvPicPr>
            <p:nvPr/>
          </p:nvPicPr>
          <p:blipFill>
            <a:blip r:embed="rId8"/>
            <a:stretch>
              <a:fillRect/>
            </a:stretch>
          </p:blipFill>
          <p:spPr>
            <a:xfrm>
              <a:off x="8681630" y="1262916"/>
              <a:ext cx="3199419" cy="2121408"/>
            </a:xfrm>
            <a:prstGeom prst="rect">
              <a:avLst/>
            </a:prstGeom>
          </p:spPr>
        </p:pic>
        <p:pic>
          <p:nvPicPr>
            <p:cNvPr id="11" name="Picture 10">
              <a:extLst>
                <a:ext uri="{FF2B5EF4-FFF2-40B4-BE49-F238E27FC236}">
                  <a16:creationId xmlns:a16="http://schemas.microsoft.com/office/drawing/2014/main" id="{F832FE3D-B64F-4587-8720-64EDA6427AF3}"/>
                </a:ext>
              </a:extLst>
            </p:cNvPr>
            <p:cNvPicPr>
              <a:picLocks noChangeAspect="1"/>
            </p:cNvPicPr>
            <p:nvPr/>
          </p:nvPicPr>
          <p:blipFill>
            <a:blip r:embed="rId9"/>
            <a:stretch>
              <a:fillRect/>
            </a:stretch>
          </p:blipFill>
          <p:spPr>
            <a:xfrm>
              <a:off x="5152655" y="3494449"/>
              <a:ext cx="3182471" cy="2286000"/>
            </a:xfrm>
            <a:prstGeom prst="rect">
              <a:avLst/>
            </a:prstGeom>
          </p:spPr>
        </p:pic>
      </p:grpSp>
      <p:sp>
        <p:nvSpPr>
          <p:cNvPr id="3" name="TextBox 2">
            <a:extLst>
              <a:ext uri="{FF2B5EF4-FFF2-40B4-BE49-F238E27FC236}">
                <a16:creationId xmlns:a16="http://schemas.microsoft.com/office/drawing/2014/main" id="{9931BA30-D16C-314B-8371-0679A71A5358}"/>
              </a:ext>
            </a:extLst>
          </p:cNvPr>
          <p:cNvSpPr txBox="1"/>
          <p:nvPr/>
        </p:nvSpPr>
        <p:spPr>
          <a:xfrm>
            <a:off x="8440381" y="6308209"/>
            <a:ext cx="277511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Thanks to Francis Collins</a:t>
            </a:r>
          </a:p>
        </p:txBody>
      </p:sp>
    </p:spTree>
    <p:extLst>
      <p:ext uri="{BB962C8B-B14F-4D97-AF65-F5344CB8AC3E}">
        <p14:creationId xmlns:p14="http://schemas.microsoft.com/office/powerpoint/2010/main" val="352739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Flexibilities</a:t>
            </a:r>
          </a:p>
        </p:txBody>
      </p:sp>
      <p:sp>
        <p:nvSpPr>
          <p:cNvPr id="5" name="Content Placeholder 2"/>
          <p:cNvSpPr>
            <a:spLocks noGrp="1"/>
          </p:cNvSpPr>
          <p:nvPr>
            <p:ph idx="1"/>
          </p:nvPr>
        </p:nvSpPr>
        <p:spPr/>
        <p:txBody>
          <a:bodyPr/>
          <a:lstStyle/>
          <a:p>
            <a:r>
              <a:rPr lang="en-US" dirty="0"/>
              <a:t>No-cost extensions (2nd no-cost extensions)</a:t>
            </a:r>
          </a:p>
          <a:p>
            <a:r>
              <a:rPr lang="en-US" dirty="0"/>
              <a:t>Funded extensions for select F and K awards</a:t>
            </a:r>
          </a:p>
          <a:p>
            <a:r>
              <a:rPr lang="en-US" dirty="0"/>
              <a:t>Eligibility extensions:</a:t>
            </a:r>
          </a:p>
          <a:p>
            <a:pPr lvl="1"/>
            <a:r>
              <a:rPr lang="en-US" dirty="0"/>
              <a:t>Early-Stage Investigator status: ~500 to ~1000</a:t>
            </a:r>
          </a:p>
          <a:p>
            <a:pPr lvl="1"/>
            <a:r>
              <a:rPr lang="en-US" dirty="0"/>
              <a:t>K99/R00</a:t>
            </a:r>
          </a:p>
          <a:p>
            <a:r>
              <a:rPr lang="en-US" dirty="0"/>
              <a:t>Leniency on late applications</a:t>
            </a:r>
          </a:p>
          <a:p>
            <a:r>
              <a:rPr lang="en-US" dirty="0"/>
              <a:t>Preliminary data post-submission</a:t>
            </a:r>
          </a:p>
          <a:p>
            <a:endParaRPr lang="en-US" dirty="0"/>
          </a:p>
          <a:p>
            <a:endParaRPr lang="en-US" dirty="0"/>
          </a:p>
        </p:txBody>
      </p:sp>
      <p:pic>
        <p:nvPicPr>
          <p:cNvPr id="4" name="Picture 3">
            <a:extLst>
              <a:ext uri="{FF2B5EF4-FFF2-40B4-BE49-F238E27FC236}">
                <a16:creationId xmlns:a16="http://schemas.microsoft.com/office/drawing/2014/main" id="{9B1DE6C3-1C76-44D4-9B22-76067521DB2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76360" y="2217420"/>
            <a:ext cx="2423160" cy="2423160"/>
          </a:xfrm>
          <a:prstGeom prst="rect">
            <a:avLst/>
          </a:prstGeom>
        </p:spPr>
      </p:pic>
    </p:spTree>
    <p:extLst>
      <p:ext uri="{BB962C8B-B14F-4D97-AF65-F5344CB8AC3E}">
        <p14:creationId xmlns:p14="http://schemas.microsoft.com/office/powerpoint/2010/main" val="3142650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Childcare Allowance</a:t>
            </a:r>
          </a:p>
        </p:txBody>
      </p:sp>
      <p:sp>
        <p:nvSpPr>
          <p:cNvPr id="5" name="Content Placeholder 2"/>
          <p:cNvSpPr>
            <a:spLocks noGrp="1"/>
          </p:cNvSpPr>
          <p:nvPr>
            <p:ph idx="1"/>
          </p:nvPr>
        </p:nvSpPr>
        <p:spPr>
          <a:xfrm>
            <a:off x="609600" y="2947481"/>
            <a:ext cx="10972800" cy="3231073"/>
          </a:xfrm>
        </p:spPr>
        <p:txBody>
          <a:bodyPr/>
          <a:lstStyle/>
          <a:p>
            <a:r>
              <a:rPr lang="en-US" dirty="0"/>
              <a:t>$2500 / year / Fellow</a:t>
            </a:r>
          </a:p>
          <a:p>
            <a:r>
              <a:rPr lang="en-US" dirty="0"/>
              <a:t>Defray child-care costs</a:t>
            </a:r>
          </a:p>
          <a:p>
            <a:pPr lvl="1"/>
            <a:r>
              <a:rPr lang="en-US" dirty="0"/>
              <a:t>Children &lt; 13 years, disabled &lt; 18 years</a:t>
            </a:r>
          </a:p>
          <a:p>
            <a:pPr lvl="1"/>
            <a:r>
              <a:rPr lang="en-US" dirty="0"/>
              <a:t>Licensed childcare provider</a:t>
            </a:r>
          </a:p>
          <a:p>
            <a:pPr lvl="1"/>
            <a:r>
              <a:rPr lang="en-US" dirty="0"/>
              <a:t>Recipient responsible for documentation</a:t>
            </a:r>
          </a:p>
          <a:p>
            <a:r>
              <a:rPr lang="en-US" dirty="0"/>
              <a:t>Plan for T awardees in FY2022</a:t>
            </a:r>
          </a:p>
          <a:p>
            <a:endParaRPr lang="en-US" dirty="0"/>
          </a:p>
        </p:txBody>
      </p:sp>
      <p:pic>
        <p:nvPicPr>
          <p:cNvPr id="4" name="Picture 3" descr="Guide notice NOT-OD-21-074 - Announcement of Childcare Costs for NRSA Individual Fellows">
            <a:extLst>
              <a:ext uri="{FF2B5EF4-FFF2-40B4-BE49-F238E27FC236}">
                <a16:creationId xmlns:a16="http://schemas.microsoft.com/office/drawing/2014/main" id="{E01898BA-2410-4440-8EF3-62BA903C3B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0299" y="1302262"/>
            <a:ext cx="7391401" cy="1454815"/>
          </a:xfrm>
          <a:prstGeom prst="rect">
            <a:avLst/>
          </a:prstGeom>
          <a:effectLst>
            <a:outerShdw blurRad="50800" dist="38100" dir="2700000" algn="tl" rotWithShape="0">
              <a:prstClr val="black">
                <a:alpha val="40000"/>
              </a:prstClr>
            </a:outerShdw>
          </a:effectLst>
        </p:spPr>
      </p:pic>
      <p:pic>
        <p:nvPicPr>
          <p:cNvPr id="2050" name="Picture 2" descr="See the source image">
            <a:extLst>
              <a:ext uri="{FF2B5EF4-FFF2-40B4-BE49-F238E27FC236}">
                <a16:creationId xmlns:a16="http://schemas.microsoft.com/office/drawing/2014/main" id="{7D4C06F6-30BE-4D97-8E57-418F84D3A9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50" t="4722" r="15843" b="4722"/>
          <a:stretch/>
        </p:blipFill>
        <p:spPr bwMode="auto">
          <a:xfrm>
            <a:off x="8272795" y="2757077"/>
            <a:ext cx="3478444" cy="3611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601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6299E-8A8B-2C47-9ADE-4232D14DE34C}"/>
              </a:ext>
            </a:extLst>
          </p:cNvPr>
          <p:cNvSpPr>
            <a:spLocks noGrp="1"/>
          </p:cNvSpPr>
          <p:nvPr>
            <p:ph type="title"/>
          </p:nvPr>
        </p:nvSpPr>
        <p:spPr/>
        <p:txBody>
          <a:bodyPr/>
          <a:lstStyle/>
          <a:p>
            <a:r>
              <a:rPr lang="en-US" dirty="0"/>
              <a:t>Threats to Community: Concerns About Integrity</a:t>
            </a:r>
          </a:p>
        </p:txBody>
      </p:sp>
      <p:sp>
        <p:nvSpPr>
          <p:cNvPr id="3" name="Slide Number Placeholder 2">
            <a:extLst>
              <a:ext uri="{FF2B5EF4-FFF2-40B4-BE49-F238E27FC236}">
                <a16:creationId xmlns:a16="http://schemas.microsoft.com/office/drawing/2014/main" id="{AF52B392-1DE7-6743-822D-C9CC57AFF29F}"/>
              </a:ext>
            </a:extLst>
          </p:cNvPr>
          <p:cNvSpPr>
            <a:spLocks noGrp="1"/>
          </p:cNvSpPr>
          <p:nvPr>
            <p:ph type="sldNum" sz="quarter" idx="10"/>
          </p:nvPr>
        </p:nvSpPr>
        <p:spPr/>
        <p:txBody>
          <a:bodyPr/>
          <a:lstStyle/>
          <a:p>
            <a:fld id="{D303D29F-C580-5C4D-AAA1-94293C4E9288}" type="slidenum">
              <a:rPr lang="en-US" smtClean="0"/>
              <a:pPr/>
              <a:t>27</a:t>
            </a:fld>
            <a:endParaRPr lang="en-US" dirty="0"/>
          </a:p>
        </p:txBody>
      </p:sp>
      <p:pic>
        <p:nvPicPr>
          <p:cNvPr id="5" name="Picture 4" descr="retraction of article by the New England Journal of Medicine - Cardiovascular Disease, Drug Therapy, and Mortality in Covid-19">
            <a:extLst>
              <a:ext uri="{FF2B5EF4-FFF2-40B4-BE49-F238E27FC236}">
                <a16:creationId xmlns:a16="http://schemas.microsoft.com/office/drawing/2014/main" id="{1E6FA0C7-1B54-3541-A444-3FF6564767E1}"/>
              </a:ext>
            </a:extLst>
          </p:cNvPr>
          <p:cNvPicPr>
            <a:picLocks noChangeAspect="1"/>
          </p:cNvPicPr>
          <p:nvPr/>
        </p:nvPicPr>
        <p:blipFill>
          <a:blip r:embed="rId2"/>
          <a:stretch>
            <a:fillRect/>
          </a:stretch>
        </p:blipFill>
        <p:spPr>
          <a:xfrm>
            <a:off x="1396428" y="1219200"/>
            <a:ext cx="9399143" cy="51637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0420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588A5-F5B0-114E-94EC-3504EF7A90F7}"/>
              </a:ext>
            </a:extLst>
          </p:cNvPr>
          <p:cNvSpPr>
            <a:spLocks noGrp="1"/>
          </p:cNvSpPr>
          <p:nvPr>
            <p:ph type="title"/>
          </p:nvPr>
        </p:nvSpPr>
        <p:spPr/>
        <p:txBody>
          <a:bodyPr/>
          <a:lstStyle/>
          <a:p>
            <a:r>
              <a:rPr lang="en-US" dirty="0"/>
              <a:t>“Classic” Misconduct</a:t>
            </a:r>
          </a:p>
        </p:txBody>
      </p:sp>
      <p:sp>
        <p:nvSpPr>
          <p:cNvPr id="3" name="Slide Number Placeholder 2">
            <a:extLst>
              <a:ext uri="{FF2B5EF4-FFF2-40B4-BE49-F238E27FC236}">
                <a16:creationId xmlns:a16="http://schemas.microsoft.com/office/drawing/2014/main" id="{724BA8A8-18DC-4441-B594-3BB6F5A6B9CC}"/>
              </a:ext>
            </a:extLst>
          </p:cNvPr>
          <p:cNvSpPr>
            <a:spLocks noGrp="1"/>
          </p:cNvSpPr>
          <p:nvPr>
            <p:ph type="sldNum" sz="quarter" idx="10"/>
          </p:nvPr>
        </p:nvSpPr>
        <p:spPr/>
        <p:txBody>
          <a:bodyPr/>
          <a:lstStyle/>
          <a:p>
            <a:fld id="{D303D29F-C580-5C4D-AAA1-94293C4E9288}" type="slidenum">
              <a:rPr lang="en-US" smtClean="0"/>
              <a:pPr/>
              <a:t>28</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DC8D58BF-9B96-ED4A-8B2B-74072A66F80B}"/>
              </a:ext>
            </a:extLst>
          </p:cNvPr>
          <p:cNvPicPr>
            <a:picLocks noChangeAspect="1"/>
          </p:cNvPicPr>
          <p:nvPr/>
        </p:nvPicPr>
        <p:blipFill>
          <a:blip r:embed="rId2"/>
          <a:stretch>
            <a:fillRect/>
          </a:stretch>
        </p:blipFill>
        <p:spPr>
          <a:xfrm>
            <a:off x="1016000" y="1349537"/>
            <a:ext cx="10160000" cy="4819487"/>
          </a:xfrm>
          <a:prstGeom prst="rect">
            <a:avLst/>
          </a:prstGeom>
          <a:effectLst>
            <a:outerShdw blurRad="50800" dist="38100" dir="2700000" algn="tl" rotWithShape="0">
              <a:prstClr val="black">
                <a:alpha val="40000"/>
              </a:prstClr>
            </a:outerShdw>
          </a:effectLst>
        </p:spPr>
      </p:pic>
      <p:pic>
        <p:nvPicPr>
          <p:cNvPr id="7" name="Picture 6" descr="Original Article - A Genomic Strategy to Refine Prognosis in Early-Stage Non-Small-Cell Lung Cancer">
            <a:extLst>
              <a:ext uri="{FF2B5EF4-FFF2-40B4-BE49-F238E27FC236}">
                <a16:creationId xmlns:a16="http://schemas.microsoft.com/office/drawing/2014/main" id="{2AED5A36-FC5C-B446-B1BD-BA99D27679A8}"/>
              </a:ext>
            </a:extLst>
          </p:cNvPr>
          <p:cNvPicPr>
            <a:picLocks noChangeAspect="1"/>
          </p:cNvPicPr>
          <p:nvPr/>
        </p:nvPicPr>
        <p:blipFill>
          <a:blip r:embed="rId3"/>
          <a:stretch>
            <a:fillRect/>
          </a:stretch>
        </p:blipFill>
        <p:spPr>
          <a:xfrm>
            <a:off x="6400800" y="6237958"/>
            <a:ext cx="4495800" cy="581025"/>
          </a:xfrm>
          <a:prstGeom prst="rect">
            <a:avLst/>
          </a:prstGeom>
        </p:spPr>
      </p:pic>
    </p:spTree>
    <p:extLst>
      <p:ext uri="{BB962C8B-B14F-4D97-AF65-F5344CB8AC3E}">
        <p14:creationId xmlns:p14="http://schemas.microsoft.com/office/powerpoint/2010/main" val="1890565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44075-1C4F-B043-ACEE-8F2F289BC149}"/>
              </a:ext>
            </a:extLst>
          </p:cNvPr>
          <p:cNvSpPr>
            <a:spLocks noGrp="1"/>
          </p:cNvSpPr>
          <p:nvPr>
            <p:ph type="title"/>
          </p:nvPr>
        </p:nvSpPr>
        <p:spPr/>
        <p:txBody>
          <a:bodyPr/>
          <a:lstStyle/>
          <a:p>
            <a:r>
              <a:rPr lang="en-US" dirty="0"/>
              <a:t>Consequences of Repeated Misconduct …</a:t>
            </a:r>
          </a:p>
        </p:txBody>
      </p:sp>
      <p:sp>
        <p:nvSpPr>
          <p:cNvPr id="3" name="Slide Number Placeholder 2">
            <a:extLst>
              <a:ext uri="{FF2B5EF4-FFF2-40B4-BE49-F238E27FC236}">
                <a16:creationId xmlns:a16="http://schemas.microsoft.com/office/drawing/2014/main" id="{45A40999-912E-284E-98BA-7434FFE02BC6}"/>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03D29F-C580-5C4D-AAA1-94293C4E9288}" type="slidenum">
              <a:rPr kumimoji="0" lang="en-US" sz="1000" b="1"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5" name="Picture 4" descr="A large white building&#10;&#10;Description automatically generated">
            <a:extLst>
              <a:ext uri="{FF2B5EF4-FFF2-40B4-BE49-F238E27FC236}">
                <a16:creationId xmlns:a16="http://schemas.microsoft.com/office/drawing/2014/main" id="{C8F5B5FD-94D7-ED48-817C-EA763BF0435E}"/>
              </a:ext>
            </a:extLst>
          </p:cNvPr>
          <p:cNvPicPr>
            <a:picLocks noChangeAspect="1"/>
          </p:cNvPicPr>
          <p:nvPr/>
        </p:nvPicPr>
        <p:blipFill>
          <a:blip r:embed="rId2"/>
          <a:stretch>
            <a:fillRect/>
          </a:stretch>
        </p:blipFill>
        <p:spPr>
          <a:xfrm>
            <a:off x="477108" y="1041056"/>
            <a:ext cx="5562601" cy="5321384"/>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2B1D0E6-6CB6-6841-A19A-AB16995DB1D5}"/>
              </a:ext>
            </a:extLst>
          </p:cNvPr>
          <p:cNvSpPr txBox="1"/>
          <p:nvPr/>
        </p:nvSpPr>
        <p:spPr>
          <a:xfrm>
            <a:off x="6400800" y="6333608"/>
            <a:ext cx="5408404"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hlinkClick r:id="rId3"/>
              </a:rPr>
              <a:t>https://www.nytimes.com/2019/03/25/science/duke-settlement-research.html</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p:txBody>
      </p:sp>
      <p:sp>
        <p:nvSpPr>
          <p:cNvPr id="7" name="Rectangle 6">
            <a:extLst>
              <a:ext uri="{FF2B5EF4-FFF2-40B4-BE49-F238E27FC236}">
                <a16:creationId xmlns:a16="http://schemas.microsoft.com/office/drawing/2014/main" id="{AFE8D7EE-DB04-A449-B6FE-630E79980775}"/>
              </a:ext>
            </a:extLst>
          </p:cNvPr>
          <p:cNvSpPr/>
          <p:nvPr/>
        </p:nvSpPr>
        <p:spPr>
          <a:xfrm>
            <a:off x="6275596" y="2051598"/>
            <a:ext cx="5408404" cy="304698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Arial"/>
                <a:ea typeface="ＭＳ Ｐゴシック" charset="0"/>
                <a:cs typeface="Arial" charset="0"/>
              </a:rPr>
              <a:t>“ Vincent E. Price, president of Duke University, said … ‘This is a difficult moment for Duke. This case demonstrates the devastating impact of research fraud and reinforces the need </a:t>
            </a:r>
            <a:r>
              <a:rPr kumimoji="0" lang="en-US" sz="2400" b="0" i="0" u="none" strike="noStrike" kern="1200" cap="none" spc="0" normalizeH="0" baseline="0" noProof="0" dirty="0">
                <a:ln>
                  <a:noFill/>
                </a:ln>
                <a:solidFill>
                  <a:srgbClr val="333333"/>
                </a:solidFill>
                <a:effectLst/>
                <a:highlight>
                  <a:srgbClr val="FFFF00"/>
                </a:highlight>
                <a:uLnTx/>
                <a:uFillTx/>
                <a:latin typeface="Arial"/>
                <a:ea typeface="ＭＳ Ｐゴシック" charset="0"/>
                <a:cs typeface="Arial" charset="0"/>
              </a:rPr>
              <a:t>for all of us</a:t>
            </a:r>
            <a:r>
              <a:rPr kumimoji="0" lang="en-US" sz="2400" b="0" i="0" u="none" strike="noStrike" kern="1200" cap="none" spc="0" normalizeH="0" baseline="0" noProof="0" dirty="0">
                <a:ln>
                  <a:noFill/>
                </a:ln>
                <a:solidFill>
                  <a:srgbClr val="333333"/>
                </a:solidFill>
                <a:effectLst/>
                <a:uLnTx/>
                <a:uFillTx/>
                <a:latin typeface="Arial"/>
                <a:ea typeface="ＭＳ Ｐゴシック" charset="0"/>
                <a:cs typeface="Arial" charset="0"/>
              </a:rPr>
              <a:t> to have a focused commitment on promoting research integrity and accountability.’”</a:t>
            </a:r>
          </a:p>
        </p:txBody>
      </p:sp>
    </p:spTree>
    <p:extLst>
      <p:ext uri="{BB962C8B-B14F-4D97-AF65-F5344CB8AC3E}">
        <p14:creationId xmlns:p14="http://schemas.microsoft.com/office/powerpoint/2010/main" val="3011061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99A7A-FBF2-1142-8872-0558D810714F}"/>
              </a:ext>
            </a:extLst>
          </p:cNvPr>
          <p:cNvSpPr>
            <a:spLocks noGrp="1"/>
          </p:cNvSpPr>
          <p:nvPr>
            <p:ph type="title"/>
          </p:nvPr>
        </p:nvSpPr>
        <p:spPr/>
        <p:txBody>
          <a:bodyPr/>
          <a:lstStyle/>
          <a:p>
            <a:r>
              <a:rPr lang="en-US" dirty="0"/>
              <a:t>Perhaps the Current Question</a:t>
            </a:r>
          </a:p>
        </p:txBody>
      </p:sp>
      <p:sp>
        <p:nvSpPr>
          <p:cNvPr id="3" name="Slide Number Placeholder 2">
            <a:extLst>
              <a:ext uri="{FF2B5EF4-FFF2-40B4-BE49-F238E27FC236}">
                <a16:creationId xmlns:a16="http://schemas.microsoft.com/office/drawing/2014/main" id="{03C671DA-A6D7-A34F-8367-0CF5BBB56E68}"/>
              </a:ext>
            </a:extLst>
          </p:cNvPr>
          <p:cNvSpPr>
            <a:spLocks noGrp="1"/>
          </p:cNvSpPr>
          <p:nvPr>
            <p:ph type="sldNum" sz="quarter" idx="10"/>
          </p:nvPr>
        </p:nvSpPr>
        <p:spPr/>
        <p:txBody>
          <a:bodyPr/>
          <a:lstStyle/>
          <a:p>
            <a:fld id="{D303D29F-C580-5C4D-AAA1-94293C4E9288}" type="slidenum">
              <a:rPr lang="en-US" smtClean="0"/>
              <a:pPr/>
              <a:t>3</a:t>
            </a:fld>
            <a:endParaRPr lang="en-US" dirty="0"/>
          </a:p>
        </p:txBody>
      </p:sp>
      <p:pic>
        <p:nvPicPr>
          <p:cNvPr id="1026" name="Picture 2" descr="Why Trust Science? Naomi Oreskes">
            <a:extLst>
              <a:ext uri="{FF2B5EF4-FFF2-40B4-BE49-F238E27FC236}">
                <a16:creationId xmlns:a16="http://schemas.microsoft.com/office/drawing/2014/main" id="{DD9F66EC-DBB5-FD47-B3EA-00D247DBEA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3154115"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68FD52A-74B9-1741-9E92-1B02A2A20D0A}"/>
              </a:ext>
            </a:extLst>
          </p:cNvPr>
          <p:cNvSpPr txBox="1"/>
          <p:nvPr/>
        </p:nvSpPr>
        <p:spPr>
          <a:xfrm>
            <a:off x="7086600" y="6324600"/>
            <a:ext cx="4681090" cy="246221"/>
          </a:xfrm>
          <a:prstGeom prst="rect">
            <a:avLst/>
          </a:prstGeom>
          <a:noFill/>
        </p:spPr>
        <p:txBody>
          <a:bodyPr wrap="none" rtlCol="0">
            <a:spAutoFit/>
          </a:bodyPr>
          <a:lstStyle/>
          <a:p>
            <a:r>
              <a:rPr lang="en-US" sz="1000" dirty="0">
                <a:hlinkClick r:id="rId3"/>
              </a:rPr>
              <a:t>https://press.princeton.edu/books/hardcover/9780691179001/why-trust-science</a:t>
            </a:r>
            <a:r>
              <a:rPr lang="en-US" sz="1000" dirty="0"/>
              <a:t> </a:t>
            </a:r>
          </a:p>
        </p:txBody>
      </p:sp>
      <p:sp>
        <p:nvSpPr>
          <p:cNvPr id="5" name="TextBox 4">
            <a:extLst>
              <a:ext uri="{FF2B5EF4-FFF2-40B4-BE49-F238E27FC236}">
                <a16:creationId xmlns:a16="http://schemas.microsoft.com/office/drawing/2014/main" id="{3A85245A-0ACA-DE41-A820-9949DC58C4EC}"/>
              </a:ext>
            </a:extLst>
          </p:cNvPr>
          <p:cNvSpPr txBox="1"/>
          <p:nvPr/>
        </p:nvSpPr>
        <p:spPr>
          <a:xfrm>
            <a:off x="5486400" y="1811685"/>
            <a:ext cx="6114174" cy="3539430"/>
          </a:xfrm>
          <a:prstGeom prst="rect">
            <a:avLst/>
          </a:prstGeom>
          <a:noFill/>
        </p:spPr>
        <p:txBody>
          <a:bodyPr wrap="none" rtlCol="0">
            <a:spAutoFit/>
          </a:bodyPr>
          <a:lstStyle/>
          <a:p>
            <a:pPr marL="285750" indent="-285750">
              <a:buFont typeface="Arial" panose="020B0604020202020204" pitchFamily="34" charset="0"/>
              <a:buChar char="•"/>
            </a:pPr>
            <a:r>
              <a:rPr lang="en-US" sz="2800" dirty="0"/>
              <a:t>Consensus</a:t>
            </a:r>
          </a:p>
          <a:p>
            <a:pPr marL="742950" lvl="1" indent="-285750">
              <a:buFont typeface="Arial" panose="020B0604020202020204" pitchFamily="34" charset="0"/>
              <a:buChar char="•"/>
            </a:pPr>
            <a:r>
              <a:rPr lang="en-US" sz="2800" dirty="0"/>
              <a:t>Community and expertise</a:t>
            </a:r>
          </a:p>
          <a:p>
            <a:pPr marL="742950" lvl="1" indent="-285750">
              <a:buFont typeface="Arial" panose="020B0604020202020204" pitchFamily="34" charset="0"/>
              <a:buChar char="•"/>
            </a:pPr>
            <a:r>
              <a:rPr lang="en-US" sz="2800" dirty="0"/>
              <a:t>Empirically-informed dissent</a:t>
            </a:r>
          </a:p>
          <a:p>
            <a:pPr marL="285750" indent="-285750">
              <a:buFont typeface="Arial" panose="020B0604020202020204" pitchFamily="34" charset="0"/>
              <a:buChar char="•"/>
            </a:pPr>
            <a:r>
              <a:rPr lang="en-US" sz="2800" dirty="0"/>
              <a:t>Diversity</a:t>
            </a:r>
          </a:p>
          <a:p>
            <a:pPr marL="742950" lvl="1" indent="-285750">
              <a:buFont typeface="Arial" panose="020B0604020202020204" pitchFamily="34" charset="0"/>
              <a:buChar char="•"/>
            </a:pPr>
            <a:r>
              <a:rPr lang="en-US" sz="2800" dirty="0"/>
              <a:t>Overcome shared biases</a:t>
            </a:r>
          </a:p>
          <a:p>
            <a:pPr marL="742950" lvl="1" indent="-285750">
              <a:buFont typeface="Arial" panose="020B0604020202020204" pitchFamily="34" charset="0"/>
              <a:buChar char="•"/>
            </a:pPr>
            <a:r>
              <a:rPr lang="en-US" sz="2800" dirty="0"/>
              <a:t>Multiple perspectives</a:t>
            </a:r>
          </a:p>
          <a:p>
            <a:pPr marL="285750" indent="-285750">
              <a:buFont typeface="Arial" panose="020B0604020202020204" pitchFamily="34" charset="0"/>
              <a:buChar char="•"/>
            </a:pPr>
            <a:r>
              <a:rPr lang="en-US" sz="2800" dirty="0"/>
              <a:t>Methodological openness, flexibility</a:t>
            </a:r>
          </a:p>
          <a:p>
            <a:pPr marL="742950" lvl="1"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478447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73A0D-C09A-7041-B4FF-E3BE6A0B3694}"/>
              </a:ext>
            </a:extLst>
          </p:cNvPr>
          <p:cNvSpPr>
            <a:spLocks noGrp="1"/>
          </p:cNvSpPr>
          <p:nvPr>
            <p:ph type="title"/>
          </p:nvPr>
        </p:nvSpPr>
        <p:spPr/>
        <p:txBody>
          <a:bodyPr/>
          <a:lstStyle/>
          <a:p>
            <a:r>
              <a:rPr lang="en-US" dirty="0"/>
              <a:t>Consequences for Scientists</a:t>
            </a:r>
          </a:p>
        </p:txBody>
      </p:sp>
      <p:sp>
        <p:nvSpPr>
          <p:cNvPr id="3" name="Slide Number Placeholder 2">
            <a:extLst>
              <a:ext uri="{FF2B5EF4-FFF2-40B4-BE49-F238E27FC236}">
                <a16:creationId xmlns:a16="http://schemas.microsoft.com/office/drawing/2014/main" id="{DCC289C3-FD6A-B94D-BD49-B79F282302CA}"/>
              </a:ext>
            </a:extLst>
          </p:cNvPr>
          <p:cNvSpPr>
            <a:spLocks noGrp="1"/>
          </p:cNvSpPr>
          <p:nvPr>
            <p:ph type="sldNum" sz="quarter" idx="10"/>
          </p:nvPr>
        </p:nvSpPr>
        <p:spPr/>
        <p:txBody>
          <a:bodyPr/>
          <a:lstStyle/>
          <a:p>
            <a:fld id="{D303D29F-C580-5C4D-AAA1-94293C4E9288}" type="slidenum">
              <a:rPr lang="en-US" smtClean="0"/>
              <a:pPr/>
              <a:t>30</a:t>
            </a:fld>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EE9D4F93-A9EE-1244-BE57-10835FE647DD}"/>
              </a:ext>
            </a:extLst>
          </p:cNvPr>
          <p:cNvPicPr>
            <a:picLocks noChangeAspect="1"/>
          </p:cNvPicPr>
          <p:nvPr/>
        </p:nvPicPr>
        <p:blipFill>
          <a:blip r:embed="rId2"/>
          <a:stretch>
            <a:fillRect/>
          </a:stretch>
        </p:blipFill>
        <p:spPr>
          <a:xfrm>
            <a:off x="2394371" y="985263"/>
            <a:ext cx="8419257" cy="53748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5419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B37B2-494F-C34D-B773-8F56BCB49AB5}"/>
              </a:ext>
            </a:extLst>
          </p:cNvPr>
          <p:cNvSpPr>
            <a:spLocks noGrp="1"/>
          </p:cNvSpPr>
          <p:nvPr>
            <p:ph type="title"/>
          </p:nvPr>
        </p:nvSpPr>
        <p:spPr/>
        <p:txBody>
          <a:bodyPr/>
          <a:lstStyle/>
          <a:p>
            <a:r>
              <a:rPr lang="en-US" dirty="0"/>
              <a:t>Lying on Grant Applications</a:t>
            </a:r>
          </a:p>
        </p:txBody>
      </p:sp>
      <p:sp>
        <p:nvSpPr>
          <p:cNvPr id="3" name="Slide Number Placeholder 2">
            <a:extLst>
              <a:ext uri="{FF2B5EF4-FFF2-40B4-BE49-F238E27FC236}">
                <a16:creationId xmlns:a16="http://schemas.microsoft.com/office/drawing/2014/main" id="{1537E1D9-49D0-034C-B707-39586770DCB1}"/>
              </a:ext>
            </a:extLst>
          </p:cNvPr>
          <p:cNvSpPr>
            <a:spLocks noGrp="1"/>
          </p:cNvSpPr>
          <p:nvPr>
            <p:ph type="sldNum" sz="quarter" idx="10"/>
          </p:nvPr>
        </p:nvSpPr>
        <p:spPr/>
        <p:txBody>
          <a:bodyPr/>
          <a:lstStyle/>
          <a:p>
            <a:fld id="{D303D29F-C580-5C4D-AAA1-94293C4E9288}" type="slidenum">
              <a:rPr lang="en-US" smtClean="0"/>
              <a:pPr/>
              <a:t>31</a:t>
            </a:fld>
            <a:endParaRPr lang="en-US" dirty="0"/>
          </a:p>
        </p:txBody>
      </p:sp>
      <p:pic>
        <p:nvPicPr>
          <p:cNvPr id="6" name="Picture 5" descr="Release by the DOJ Office of Public Affairs - University Researcher Sentenced to Prison for Lying on Grant Applications to Develop Scientific Expertise for China">
            <a:extLst>
              <a:ext uri="{FF2B5EF4-FFF2-40B4-BE49-F238E27FC236}">
                <a16:creationId xmlns:a16="http://schemas.microsoft.com/office/drawing/2014/main" id="{390DAB35-41B8-0645-9B29-45D0225EC684}"/>
              </a:ext>
            </a:extLst>
          </p:cNvPr>
          <p:cNvPicPr>
            <a:picLocks noChangeAspect="1"/>
          </p:cNvPicPr>
          <p:nvPr/>
        </p:nvPicPr>
        <p:blipFill>
          <a:blip r:embed="rId2"/>
          <a:stretch>
            <a:fillRect/>
          </a:stretch>
        </p:blipFill>
        <p:spPr>
          <a:xfrm>
            <a:off x="419100" y="1143000"/>
            <a:ext cx="11353800" cy="49932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7279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07C22-344C-0F4D-9211-DB288EE524DC}"/>
              </a:ext>
            </a:extLst>
          </p:cNvPr>
          <p:cNvSpPr>
            <a:spLocks noGrp="1"/>
          </p:cNvSpPr>
          <p:nvPr>
            <p:ph type="title"/>
          </p:nvPr>
        </p:nvSpPr>
        <p:spPr/>
        <p:txBody>
          <a:bodyPr/>
          <a:lstStyle/>
          <a:p>
            <a:r>
              <a:rPr lang="en-US" dirty="0"/>
              <a:t>Pandemic – The Harms are Real</a:t>
            </a:r>
          </a:p>
        </p:txBody>
      </p:sp>
      <p:sp>
        <p:nvSpPr>
          <p:cNvPr id="3" name="Slide Number Placeholder 2">
            <a:extLst>
              <a:ext uri="{FF2B5EF4-FFF2-40B4-BE49-F238E27FC236}">
                <a16:creationId xmlns:a16="http://schemas.microsoft.com/office/drawing/2014/main" id="{3CF330CD-69D6-C545-A124-3729CD570B2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03D29F-C580-5C4D-AAA1-94293C4E9288}" type="slidenum">
              <a:rPr kumimoji="0" lang="en-US" sz="1000" b="1"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5" name="Picture 4" descr="retracted article">
            <a:extLst>
              <a:ext uri="{FF2B5EF4-FFF2-40B4-BE49-F238E27FC236}">
                <a16:creationId xmlns:a16="http://schemas.microsoft.com/office/drawing/2014/main" id="{9CEC0E34-BF55-0148-90E2-781A3D7281B8}"/>
              </a:ext>
            </a:extLst>
          </p:cNvPr>
          <p:cNvPicPr>
            <a:picLocks noChangeAspect="1"/>
          </p:cNvPicPr>
          <p:nvPr/>
        </p:nvPicPr>
        <p:blipFill>
          <a:blip r:embed="rId2"/>
          <a:stretch>
            <a:fillRect/>
          </a:stretch>
        </p:blipFill>
        <p:spPr>
          <a:xfrm>
            <a:off x="685800" y="685800"/>
            <a:ext cx="4137742" cy="5070763"/>
          </a:xfrm>
          <a:prstGeom prst="rect">
            <a:avLst/>
          </a:prstGeom>
        </p:spPr>
      </p:pic>
      <p:pic>
        <p:nvPicPr>
          <p:cNvPr id="7" name="Picture 6" descr="Original Article - Consequences of Under vaccination - Measles Outbreak, New York City, 2018-2019">
            <a:extLst>
              <a:ext uri="{FF2B5EF4-FFF2-40B4-BE49-F238E27FC236}">
                <a16:creationId xmlns:a16="http://schemas.microsoft.com/office/drawing/2014/main" id="{17B50206-7531-AC44-96A4-242BE16AF176}"/>
              </a:ext>
            </a:extLst>
          </p:cNvPr>
          <p:cNvPicPr>
            <a:picLocks noChangeAspect="1"/>
          </p:cNvPicPr>
          <p:nvPr/>
        </p:nvPicPr>
        <p:blipFill>
          <a:blip r:embed="rId3"/>
          <a:stretch>
            <a:fillRect/>
          </a:stretch>
        </p:blipFill>
        <p:spPr>
          <a:xfrm>
            <a:off x="5410200" y="1524000"/>
            <a:ext cx="6546054" cy="3595927"/>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AD833DE9-CBF8-A043-8608-AB507179A2B5}"/>
              </a:ext>
            </a:extLst>
          </p:cNvPr>
          <p:cNvSpPr txBox="1"/>
          <p:nvPr/>
        </p:nvSpPr>
        <p:spPr>
          <a:xfrm>
            <a:off x="6019800" y="5943600"/>
            <a:ext cx="5186163"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hlinkClick r:id="rId4"/>
              </a:rPr>
              <a:t>https://www.nejm.org/doi/pdf/10.1056/NEJMoa1912514?articleTools=true</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p:txBody>
      </p:sp>
    </p:spTree>
    <p:extLst>
      <p:ext uri="{BB962C8B-B14F-4D97-AF65-F5344CB8AC3E}">
        <p14:creationId xmlns:p14="http://schemas.microsoft.com/office/powerpoint/2010/main" val="1526768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4FA038A0-CB9E-804F-9972-9CBCDEECC9E2}"/>
              </a:ext>
            </a:extLst>
          </p:cNvPr>
          <p:cNvPicPr>
            <a:picLocks noChangeAspect="1"/>
          </p:cNvPicPr>
          <p:nvPr/>
        </p:nvPicPr>
        <p:blipFill>
          <a:blip r:embed="rId2"/>
          <a:stretch>
            <a:fillRect/>
          </a:stretch>
        </p:blipFill>
        <p:spPr>
          <a:xfrm>
            <a:off x="157369" y="942975"/>
            <a:ext cx="5749890" cy="4514850"/>
          </a:xfrm>
          <a:prstGeom prst="rect">
            <a:avLst/>
          </a:prstGeom>
          <a:effectLst>
            <a:outerShdw blurRad="50800" dist="38100" dir="2700000" algn="tl" rotWithShape="0">
              <a:prstClr val="black">
                <a:alpha val="40000"/>
              </a:prstClr>
            </a:outerShdw>
          </a:effectLst>
        </p:spPr>
      </p:pic>
      <p:pic>
        <p:nvPicPr>
          <p:cNvPr id="7" name="Picture 6" descr="Guide notice NOT-OD-20-124 - Guidance Regarding Change in Status, Including Absence of PD/PI and Other Key Personnel Named in the Notice of Award">
            <a:extLst>
              <a:ext uri="{FF2B5EF4-FFF2-40B4-BE49-F238E27FC236}">
                <a16:creationId xmlns:a16="http://schemas.microsoft.com/office/drawing/2014/main" id="{33F74155-90C0-254B-AD55-E47E6C48F2E5}"/>
              </a:ext>
            </a:extLst>
          </p:cNvPr>
          <p:cNvPicPr>
            <a:picLocks noChangeAspect="1"/>
          </p:cNvPicPr>
          <p:nvPr/>
        </p:nvPicPr>
        <p:blipFill>
          <a:blip r:embed="rId3"/>
          <a:stretch>
            <a:fillRect/>
          </a:stretch>
        </p:blipFill>
        <p:spPr>
          <a:xfrm>
            <a:off x="6284742" y="600076"/>
            <a:ext cx="5379597" cy="1862702"/>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5D43122F-F1DC-B94C-8AAE-C26AD8FBC03C}"/>
              </a:ext>
            </a:extLst>
          </p:cNvPr>
          <p:cNvSpPr txBox="1"/>
          <p:nvPr/>
        </p:nvSpPr>
        <p:spPr>
          <a:xfrm>
            <a:off x="6284742" y="2841604"/>
            <a:ext cx="5507455"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 addition, because NIH recipients are expected to provide safe and healthful working conditions for their employees and foster work environments conducive to high-quality research, the request for approval should include mention as to whether change(s) in PD/PI or Senior/Key Personnel is related to concerns about safety and/or work environments (e.g. due to concerns about harassment, bullying, retaliation, or hostile working conditions).”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676631D-072C-3C43-9554-94F0188FED18}"/>
              </a:ext>
            </a:extLst>
          </p:cNvPr>
          <p:cNvSpPr txBox="1"/>
          <p:nvPr/>
        </p:nvSpPr>
        <p:spPr>
          <a:xfrm>
            <a:off x="289159" y="6073258"/>
            <a:ext cx="317426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https://science.sciencemag.org/content/368/6497/1291</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 name="Title 1">
            <a:extLst>
              <a:ext uri="{FF2B5EF4-FFF2-40B4-BE49-F238E27FC236}">
                <a16:creationId xmlns:a16="http://schemas.microsoft.com/office/drawing/2014/main" id="{1DA5906C-7C76-4827-8842-385B2EB1CEC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Combating sexual harassment</a:t>
            </a:r>
          </a:p>
        </p:txBody>
      </p:sp>
    </p:spTree>
    <p:extLst>
      <p:ext uri="{BB962C8B-B14F-4D97-AF65-F5344CB8AC3E}">
        <p14:creationId xmlns:p14="http://schemas.microsoft.com/office/powerpoint/2010/main" val="2215020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24F3D-8994-4C44-9CA0-9ECA4B41C19D}"/>
              </a:ext>
            </a:extLst>
          </p:cNvPr>
          <p:cNvSpPr>
            <a:spLocks noGrp="1"/>
          </p:cNvSpPr>
          <p:nvPr>
            <p:ph type="title"/>
          </p:nvPr>
        </p:nvSpPr>
        <p:spPr/>
        <p:txBody>
          <a:bodyPr/>
          <a:lstStyle/>
          <a:p>
            <a:r>
              <a:rPr lang="en-US" dirty="0"/>
              <a:t>Changing the Culture to End Sexual Harassment</a:t>
            </a:r>
          </a:p>
        </p:txBody>
      </p:sp>
      <p:sp>
        <p:nvSpPr>
          <p:cNvPr id="3" name="Content Placeholder 2">
            <a:extLst>
              <a:ext uri="{FF2B5EF4-FFF2-40B4-BE49-F238E27FC236}">
                <a16:creationId xmlns:a16="http://schemas.microsoft.com/office/drawing/2014/main" id="{1926D65E-8ED6-4AA4-82DD-D31225492DC3}"/>
              </a:ext>
            </a:extLst>
          </p:cNvPr>
          <p:cNvSpPr>
            <a:spLocks noGrp="1"/>
          </p:cNvSpPr>
          <p:nvPr>
            <p:ph idx="1"/>
          </p:nvPr>
        </p:nvSpPr>
        <p:spPr>
          <a:xfrm>
            <a:off x="3505200" y="1587190"/>
            <a:ext cx="8192412" cy="3683620"/>
          </a:xfrm>
        </p:spPr>
        <p:txBody>
          <a:bodyPr/>
          <a:lstStyle/>
          <a:p>
            <a:pPr marL="0" indent="0">
              <a:buNone/>
            </a:pPr>
            <a:r>
              <a:rPr lang="en-US" dirty="0"/>
              <a:t>Overarching Themes</a:t>
            </a:r>
          </a:p>
          <a:p>
            <a:pPr marL="914400" lvl="1" indent="-514350">
              <a:buFont typeface="+mj-lt"/>
              <a:buAutoNum type="arabicPeriod"/>
            </a:pPr>
            <a:r>
              <a:rPr lang="en-US" dirty="0"/>
              <a:t>Transparency and Accountability in Reporting of Professional Misconduct, especially Sexual Harassment </a:t>
            </a:r>
          </a:p>
          <a:p>
            <a:pPr marL="914400" lvl="1" indent="-514350">
              <a:buFont typeface="+mj-lt"/>
              <a:buAutoNum type="arabicPeriod"/>
            </a:pPr>
            <a:r>
              <a:rPr lang="en-US" dirty="0"/>
              <a:t>Mechanisms for Restorative Justice </a:t>
            </a:r>
          </a:p>
          <a:p>
            <a:pPr marL="914400" lvl="1" indent="-514350">
              <a:buFont typeface="+mj-lt"/>
              <a:buAutoNum type="arabicPeriod"/>
            </a:pPr>
            <a:r>
              <a:rPr lang="en-US" dirty="0"/>
              <a:t>Safe, Diverse, and Inclusive Environments </a:t>
            </a:r>
          </a:p>
          <a:p>
            <a:pPr marL="914400" lvl="1" indent="-514350">
              <a:buFont typeface="+mj-lt"/>
              <a:buAutoNum type="arabicPeriod"/>
            </a:pPr>
            <a:r>
              <a:rPr lang="en-US" dirty="0"/>
              <a:t>System-wide Change</a:t>
            </a:r>
          </a:p>
        </p:txBody>
      </p:sp>
      <p:sp>
        <p:nvSpPr>
          <p:cNvPr id="4" name="Slide Number Placeholder 3">
            <a:extLst>
              <a:ext uri="{FF2B5EF4-FFF2-40B4-BE49-F238E27FC236}">
                <a16:creationId xmlns:a16="http://schemas.microsoft.com/office/drawing/2014/main" id="{4F4AD586-0DF9-4A44-952D-184B744C6E4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3324-AE1C-3546-A724-4BA4670D7901}" type="slidenum">
              <a:rPr kumimoji="0" lang="en-US" sz="1000" b="1" i="0" u="none" strike="noStrike" kern="1200" cap="none" spc="0" normalizeH="0" baseline="0" noProof="0" smtClean="0">
                <a:ln>
                  <a:noFill/>
                </a:ln>
                <a:solidFill>
                  <a:srgbClr val="000000"/>
                </a:solidFill>
                <a:effectLst/>
                <a:uLnTx/>
                <a:uFillTx/>
                <a:latin typeface="Arial"/>
                <a:ea typeface="ＭＳ Ｐゴシック"/>
                <a:cs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5" name="TextBox 4">
            <a:extLst>
              <a:ext uri="{FF2B5EF4-FFF2-40B4-BE49-F238E27FC236}">
                <a16:creationId xmlns:a16="http://schemas.microsoft.com/office/drawing/2014/main" id="{55162C70-EB5E-4F6B-9C33-8958D982AC8D}"/>
              </a:ext>
            </a:extLst>
          </p:cNvPr>
          <p:cNvSpPr txBox="1"/>
          <p:nvPr/>
        </p:nvSpPr>
        <p:spPr>
          <a:xfrm>
            <a:off x="3505200" y="6024182"/>
            <a:ext cx="88881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ＭＳ Ｐゴシック"/>
                <a:cs typeface="Arial"/>
              </a:rPr>
              <a:t>Source: </a:t>
            </a:r>
            <a:r>
              <a:rPr kumimoji="0" lang="en-US" sz="1400" b="0" i="0" u="none" strike="noStrike" kern="1200" cap="none" spc="0" normalizeH="0" baseline="0" noProof="0" dirty="0">
                <a:ln>
                  <a:noFill/>
                </a:ln>
                <a:solidFill>
                  <a:srgbClr val="000000"/>
                </a:solidFill>
                <a:effectLst/>
                <a:uLnTx/>
                <a:uFillTx/>
                <a:latin typeface="Arial"/>
                <a:ea typeface="ＭＳ Ｐゴシック"/>
                <a:cs typeface="Arial"/>
                <a:hlinkClick r:id="rId2"/>
              </a:rPr>
              <a:t>https://acd.od.nih.gov/documents/presentations/12122019ChangingCulture_Report.pdf</a:t>
            </a:r>
            <a:endParaRPr kumimoji="0" lang="en-US" sz="1400" b="0" i="0" u="none" strike="noStrike" kern="1200" cap="none" spc="0" normalizeH="0" baseline="0" noProof="0" dirty="0">
              <a:ln>
                <a:noFill/>
              </a:ln>
              <a:solidFill>
                <a:srgbClr val="000000"/>
              </a:solidFill>
              <a:effectLst/>
              <a:uLnTx/>
              <a:uFillTx/>
              <a:latin typeface="Arial"/>
              <a:ea typeface="ＭＳ Ｐゴシック"/>
              <a:cs typeface="Arial"/>
            </a:endParaRPr>
          </a:p>
        </p:txBody>
      </p:sp>
      <p:pic>
        <p:nvPicPr>
          <p:cNvPr id="6" name="Picture 5" descr="Changing the Culture to End Sexual Harassment">
            <a:extLst>
              <a:ext uri="{FF2B5EF4-FFF2-40B4-BE49-F238E27FC236}">
                <a16:creationId xmlns:a16="http://schemas.microsoft.com/office/drawing/2014/main" id="{2E7EFD00-39CA-460E-A99C-558A921D3212}"/>
              </a:ext>
            </a:extLst>
          </p:cNvPr>
          <p:cNvPicPr>
            <a:picLocks noChangeAspect="1"/>
          </p:cNvPicPr>
          <p:nvPr/>
        </p:nvPicPr>
        <p:blipFill>
          <a:blip r:embed="rId3"/>
          <a:stretch>
            <a:fillRect/>
          </a:stretch>
        </p:blipFill>
        <p:spPr>
          <a:xfrm>
            <a:off x="230302" y="1321066"/>
            <a:ext cx="3274898" cy="4215867"/>
          </a:xfrm>
          <a:prstGeom prst="rect">
            <a:avLst/>
          </a:prstGeom>
        </p:spPr>
      </p:pic>
    </p:spTree>
    <p:extLst>
      <p:ext uri="{BB962C8B-B14F-4D97-AF65-F5344CB8AC3E}">
        <p14:creationId xmlns:p14="http://schemas.microsoft.com/office/powerpoint/2010/main" val="3883286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045DE-8D19-4B9F-86F7-F739A597CFA5}"/>
              </a:ext>
            </a:extLst>
          </p:cNvPr>
          <p:cNvSpPr>
            <a:spLocks noGrp="1"/>
          </p:cNvSpPr>
          <p:nvPr>
            <p:ph type="title"/>
          </p:nvPr>
        </p:nvSpPr>
        <p:spPr/>
        <p:txBody>
          <a:bodyPr/>
          <a:lstStyle/>
          <a:p>
            <a:r>
              <a:rPr lang="en-US" dirty="0"/>
              <a:t>Implementation of Recommendations</a:t>
            </a:r>
          </a:p>
        </p:txBody>
      </p:sp>
      <p:sp>
        <p:nvSpPr>
          <p:cNvPr id="3" name="Content Placeholder 2">
            <a:extLst>
              <a:ext uri="{FF2B5EF4-FFF2-40B4-BE49-F238E27FC236}">
                <a16:creationId xmlns:a16="http://schemas.microsoft.com/office/drawing/2014/main" id="{E995D323-CADA-4A13-A7EC-B5515528100F}"/>
              </a:ext>
            </a:extLst>
          </p:cNvPr>
          <p:cNvSpPr>
            <a:spLocks noGrp="1"/>
          </p:cNvSpPr>
          <p:nvPr>
            <p:ph idx="1"/>
          </p:nvPr>
        </p:nvSpPr>
        <p:spPr>
          <a:xfrm>
            <a:off x="261293" y="1557662"/>
            <a:ext cx="5597969" cy="3742677"/>
          </a:xfrm>
        </p:spPr>
        <p:txBody>
          <a:bodyPr/>
          <a:lstStyle/>
          <a:p>
            <a:pPr marL="0" indent="0">
              <a:buNone/>
            </a:pPr>
            <a:r>
              <a:rPr lang="en-US" sz="2400" b="1" dirty="0"/>
              <a:t>Rec 1.1 </a:t>
            </a:r>
            <a:r>
              <a:rPr lang="en-US" sz="2400" dirty="0"/>
              <a:t>Create a parallel process to treat professional misconduct, including sexual harassment, as seriously as research misconduct</a:t>
            </a:r>
          </a:p>
          <a:p>
            <a:pPr marL="0" indent="0">
              <a:buNone/>
            </a:pPr>
            <a:r>
              <a:rPr lang="en-US" sz="2400" b="1" dirty="0">
                <a:solidFill>
                  <a:schemeClr val="accent3">
                    <a:lumMod val="50000"/>
                  </a:schemeClr>
                </a:solidFill>
              </a:rPr>
              <a:t>Actions:</a:t>
            </a:r>
          </a:p>
          <a:p>
            <a:r>
              <a:rPr lang="en-US" sz="2400" dirty="0">
                <a:solidFill>
                  <a:schemeClr val="accent3">
                    <a:lumMod val="50000"/>
                  </a:schemeClr>
                </a:solidFill>
              </a:rPr>
              <a:t>Extramural Integrity Team reviews all professional misconduct allegations</a:t>
            </a:r>
          </a:p>
          <a:p>
            <a:r>
              <a:rPr lang="en-US" sz="2400" dirty="0">
                <a:solidFill>
                  <a:schemeClr val="accent3">
                    <a:lumMod val="50000"/>
                  </a:schemeClr>
                </a:solidFill>
              </a:rPr>
              <a:t>Complaints involving over 390 individuals received, addressed</a:t>
            </a:r>
          </a:p>
          <a:p>
            <a:endParaRPr lang="en-US" sz="2400" dirty="0"/>
          </a:p>
        </p:txBody>
      </p:sp>
      <p:sp>
        <p:nvSpPr>
          <p:cNvPr id="4" name="Slide Number Placeholder 3">
            <a:extLst>
              <a:ext uri="{FF2B5EF4-FFF2-40B4-BE49-F238E27FC236}">
                <a16:creationId xmlns:a16="http://schemas.microsoft.com/office/drawing/2014/main" id="{56D45B22-9433-4AEB-A9D1-46BF411AE7D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3324-AE1C-3546-A724-4BA4670D7901}" type="slidenum">
              <a:rPr kumimoji="0" lang="en-US" sz="1000" b="1" i="0" u="none" strike="noStrike" kern="1200" cap="none" spc="0" normalizeH="0" baseline="0" noProof="0" smtClean="0">
                <a:ln>
                  <a:noFill/>
                </a:ln>
                <a:solidFill>
                  <a:srgbClr val="000000"/>
                </a:solidFill>
                <a:effectLst/>
                <a:uLnTx/>
                <a:uFillTx/>
                <a:latin typeface="Arial"/>
                <a:ea typeface="ＭＳ Ｐゴシック"/>
                <a:cs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1" i="0" u="none" strike="noStrike" kern="1200" cap="none" spc="0" normalizeH="0" baseline="0" noProof="0" dirty="0">
              <a:ln>
                <a:noFill/>
              </a:ln>
              <a:solidFill>
                <a:srgbClr val="000000"/>
              </a:solidFill>
              <a:effectLst/>
              <a:uLnTx/>
              <a:uFillTx/>
              <a:latin typeface="Arial"/>
              <a:ea typeface="ＭＳ Ｐゴシック"/>
              <a:cs typeface="Arial"/>
            </a:endParaRPr>
          </a:p>
        </p:txBody>
      </p:sp>
      <p:pic>
        <p:nvPicPr>
          <p:cNvPr id="8" name="Graphic 7" descr="Overview of Allegation Review Process">
            <a:extLst>
              <a:ext uri="{FF2B5EF4-FFF2-40B4-BE49-F238E27FC236}">
                <a16:creationId xmlns:a16="http://schemas.microsoft.com/office/drawing/2014/main" id="{9B23AD67-D0D9-4CCD-BFDE-165F253DF0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1016192"/>
            <a:ext cx="5597969" cy="5312981"/>
          </a:xfrm>
          <a:prstGeom prst="rect">
            <a:avLst/>
          </a:prstGeom>
        </p:spPr>
      </p:pic>
      <p:sp>
        <p:nvSpPr>
          <p:cNvPr id="9" name="TextBox 8">
            <a:extLst>
              <a:ext uri="{FF2B5EF4-FFF2-40B4-BE49-F238E27FC236}">
                <a16:creationId xmlns:a16="http://schemas.microsoft.com/office/drawing/2014/main" id="{092A446D-D6A3-49A7-9441-564AE3250654}"/>
              </a:ext>
            </a:extLst>
          </p:cNvPr>
          <p:cNvSpPr txBox="1"/>
          <p:nvPr/>
        </p:nvSpPr>
        <p:spPr>
          <a:xfrm flipH="1">
            <a:off x="5597395" y="6276202"/>
            <a:ext cx="659517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a:hlinkClick r:id="rId4"/>
              </a:rPr>
              <a:t>https://grants.nih.gov/grants/policy/harassment/actions-oversight/allegation-process.htm</a:t>
            </a: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a:rPr>
              <a:t> </a:t>
            </a:r>
          </a:p>
        </p:txBody>
      </p:sp>
    </p:spTree>
    <p:extLst>
      <p:ext uri="{BB962C8B-B14F-4D97-AF65-F5344CB8AC3E}">
        <p14:creationId xmlns:p14="http://schemas.microsoft.com/office/powerpoint/2010/main" val="3565266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5A0DC7-2122-4AA1-B767-89C5173CBD4E}"/>
              </a:ext>
            </a:extLst>
          </p:cNvPr>
          <p:cNvSpPr>
            <a:spLocks noGrp="1"/>
          </p:cNvSpPr>
          <p:nvPr>
            <p:ph idx="1"/>
          </p:nvPr>
        </p:nvSpPr>
        <p:spPr>
          <a:xfrm>
            <a:off x="314351" y="1472816"/>
            <a:ext cx="5381028" cy="3912369"/>
          </a:xfrm>
        </p:spPr>
        <p:txBody>
          <a:bodyPr/>
          <a:lstStyle/>
          <a:p>
            <a:pPr marL="0" indent="0">
              <a:buNone/>
            </a:pPr>
            <a:r>
              <a:rPr lang="en-US" sz="2400" b="1" dirty="0"/>
              <a:t>Rec 1.3  </a:t>
            </a:r>
            <a:r>
              <a:rPr lang="en-US" sz="2400" dirty="0"/>
              <a:t>Establish clear and transparent SOPs to respond to reports/findings of professional misconduct, including sexual harassment, or change in PI status in extramural labs.</a:t>
            </a:r>
          </a:p>
          <a:p>
            <a:r>
              <a:rPr lang="en-US" sz="2400" dirty="0">
                <a:solidFill>
                  <a:schemeClr val="accent3">
                    <a:lumMod val="50000"/>
                  </a:schemeClr>
                </a:solidFill>
              </a:rPr>
              <a:t>Action: Posted NIH process for handling allegations of sexual harassment on an NIH-funded project at a recipient institution</a:t>
            </a:r>
          </a:p>
        </p:txBody>
      </p:sp>
      <p:sp>
        <p:nvSpPr>
          <p:cNvPr id="4" name="Slide Number Placeholder 3">
            <a:extLst>
              <a:ext uri="{FF2B5EF4-FFF2-40B4-BE49-F238E27FC236}">
                <a16:creationId xmlns:a16="http://schemas.microsoft.com/office/drawing/2014/main" id="{C7CA5C55-214B-43C0-8718-0879476512D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3324-AE1C-3546-A724-4BA4670D7901}" type="slidenum">
              <a:rPr kumimoji="0" lang="en-US" sz="1000" b="1" i="0" u="none" strike="noStrike" kern="1200" cap="none" spc="0" normalizeH="0" baseline="0" noProof="0" smtClean="0">
                <a:ln>
                  <a:noFill/>
                </a:ln>
                <a:solidFill>
                  <a:srgbClr val="000000"/>
                </a:solidFill>
                <a:effectLst/>
                <a:uLnTx/>
                <a:uFillTx/>
                <a:latin typeface="Arial"/>
                <a:ea typeface="ＭＳ Ｐゴシック"/>
                <a:cs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1" i="0" u="none" strike="noStrike" kern="1200" cap="none" spc="0" normalizeH="0" baseline="0" noProof="0" dirty="0">
              <a:ln>
                <a:noFill/>
              </a:ln>
              <a:solidFill>
                <a:srgbClr val="000000"/>
              </a:solidFill>
              <a:effectLst/>
              <a:uLnTx/>
              <a:uFillTx/>
              <a:latin typeface="Arial"/>
              <a:ea typeface="ＭＳ Ｐゴシック"/>
              <a:cs typeface="Arial"/>
            </a:endParaRPr>
          </a:p>
        </p:txBody>
      </p:sp>
      <p:grpSp>
        <p:nvGrpSpPr>
          <p:cNvPr id="6" name="Group 5" descr="Infographic of allegation process from receipt to review">
            <a:extLst>
              <a:ext uri="{FF2B5EF4-FFF2-40B4-BE49-F238E27FC236}">
                <a16:creationId xmlns:a16="http://schemas.microsoft.com/office/drawing/2014/main" id="{EFEE4AA9-BDE6-492A-83C3-705CDA0BE097}"/>
              </a:ext>
            </a:extLst>
          </p:cNvPr>
          <p:cNvGrpSpPr/>
          <p:nvPr/>
        </p:nvGrpSpPr>
        <p:grpSpPr>
          <a:xfrm>
            <a:off x="6375153" y="1374656"/>
            <a:ext cx="5021394" cy="4896529"/>
            <a:chOff x="3044617" y="813894"/>
            <a:chExt cx="2276364" cy="2306734"/>
          </a:xfrm>
        </p:grpSpPr>
        <p:sp>
          <p:nvSpPr>
            <p:cNvPr id="7" name="Freeform: Shape 6">
              <a:extLst>
                <a:ext uri="{FF2B5EF4-FFF2-40B4-BE49-F238E27FC236}">
                  <a16:creationId xmlns:a16="http://schemas.microsoft.com/office/drawing/2014/main" id="{091933FE-2949-4A72-A884-6B5F767EDA51}"/>
                </a:ext>
              </a:extLst>
            </p:cNvPr>
            <p:cNvSpPr/>
            <p:nvPr/>
          </p:nvSpPr>
          <p:spPr>
            <a:xfrm>
              <a:off x="3429901" y="886341"/>
              <a:ext cx="1498570" cy="106629"/>
            </a:xfrm>
            <a:custGeom>
              <a:avLst/>
              <a:gdLst>
                <a:gd name="connsiteX0" fmla="*/ 1455211 w 1498570"/>
                <a:gd name="connsiteY0" fmla="*/ 106630 h 106629"/>
                <a:gd name="connsiteX1" fmla="*/ 43359 w 1498570"/>
                <a:gd name="connsiteY1" fmla="*/ 106630 h 106629"/>
                <a:gd name="connsiteX2" fmla="*/ 0 w 1498570"/>
                <a:gd name="connsiteY2" fmla="*/ 63270 h 106629"/>
                <a:gd name="connsiteX3" fmla="*/ 0 w 1498570"/>
                <a:gd name="connsiteY3" fmla="*/ 43360 h 106629"/>
                <a:gd name="connsiteX4" fmla="*/ 43359 w 1498570"/>
                <a:gd name="connsiteY4" fmla="*/ 0 h 106629"/>
                <a:gd name="connsiteX5" fmla="*/ 1455211 w 1498570"/>
                <a:gd name="connsiteY5" fmla="*/ 0 h 106629"/>
                <a:gd name="connsiteX6" fmla="*/ 1498571 w 1498570"/>
                <a:gd name="connsiteY6" fmla="*/ 43360 h 106629"/>
                <a:gd name="connsiteX7" fmla="*/ 1498571 w 1498570"/>
                <a:gd name="connsiteY7" fmla="*/ 63270 h 106629"/>
                <a:gd name="connsiteX8" fmla="*/ 1455211 w 1498570"/>
                <a:gd name="connsiteY8" fmla="*/ 106630 h 10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570" h="106629">
                  <a:moveTo>
                    <a:pt x="1455211" y="106630"/>
                  </a:moveTo>
                  <a:lnTo>
                    <a:pt x="43359" y="106630"/>
                  </a:lnTo>
                  <a:cubicBezTo>
                    <a:pt x="19512" y="106630"/>
                    <a:pt x="0" y="87118"/>
                    <a:pt x="0" y="63270"/>
                  </a:cubicBezTo>
                  <a:lnTo>
                    <a:pt x="0" y="43360"/>
                  </a:lnTo>
                  <a:cubicBezTo>
                    <a:pt x="0" y="19512"/>
                    <a:pt x="19512" y="0"/>
                    <a:pt x="43359" y="0"/>
                  </a:cubicBezTo>
                  <a:lnTo>
                    <a:pt x="1455211" y="0"/>
                  </a:lnTo>
                  <a:cubicBezTo>
                    <a:pt x="1479059" y="0"/>
                    <a:pt x="1498571" y="19512"/>
                    <a:pt x="1498571" y="43360"/>
                  </a:cubicBezTo>
                  <a:lnTo>
                    <a:pt x="1498571" y="63270"/>
                  </a:lnTo>
                  <a:cubicBezTo>
                    <a:pt x="1498571" y="87118"/>
                    <a:pt x="1479059" y="106630"/>
                    <a:pt x="1455211" y="106630"/>
                  </a:cubicBezTo>
                  <a:close/>
                </a:path>
              </a:pathLst>
            </a:custGeom>
            <a:solidFill>
              <a:srgbClr val="97B7B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8" name="Freeform: Shape 7">
              <a:extLst>
                <a:ext uri="{FF2B5EF4-FFF2-40B4-BE49-F238E27FC236}">
                  <a16:creationId xmlns:a16="http://schemas.microsoft.com/office/drawing/2014/main" id="{1176407E-F94F-4572-A93D-416DCEAE3D02}"/>
                </a:ext>
              </a:extLst>
            </p:cNvPr>
            <p:cNvSpPr/>
            <p:nvPr/>
          </p:nvSpPr>
          <p:spPr>
            <a:xfrm>
              <a:off x="3519149" y="990116"/>
              <a:ext cx="1320074" cy="155626"/>
            </a:xfrm>
            <a:custGeom>
              <a:avLst/>
              <a:gdLst>
                <a:gd name="connsiteX0" fmla="*/ 1320075 w 1320074"/>
                <a:gd name="connsiteY0" fmla="*/ 1662 h 155626"/>
                <a:gd name="connsiteX1" fmla="*/ 1291168 w 1320074"/>
                <a:gd name="connsiteY1" fmla="*/ 0 h 155626"/>
                <a:gd name="connsiteX2" fmla="*/ 0 w 1320074"/>
                <a:gd name="connsiteY2" fmla="*/ 0 h 155626"/>
                <a:gd name="connsiteX3" fmla="*/ 0 w 1320074"/>
                <a:gd name="connsiteY3" fmla="*/ 1662 h 155626"/>
                <a:gd name="connsiteX4" fmla="*/ 39312 w 1320074"/>
                <a:gd name="connsiteY4" fmla="*/ 155627 h 155626"/>
                <a:gd name="connsiteX5" fmla="*/ 1280798 w 1320074"/>
                <a:gd name="connsiteY5" fmla="*/ 155627 h 155626"/>
                <a:gd name="connsiteX6" fmla="*/ 1320075 w 1320074"/>
                <a:gd name="connsiteY6" fmla="*/ 1662 h 15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074" h="155626">
                  <a:moveTo>
                    <a:pt x="1320075" y="1662"/>
                  </a:moveTo>
                  <a:cubicBezTo>
                    <a:pt x="1320075" y="1120"/>
                    <a:pt x="1291168" y="542"/>
                    <a:pt x="1291168" y="0"/>
                  </a:cubicBezTo>
                  <a:lnTo>
                    <a:pt x="0" y="0"/>
                  </a:lnTo>
                  <a:cubicBezTo>
                    <a:pt x="0" y="542"/>
                    <a:pt x="0" y="1120"/>
                    <a:pt x="0" y="1662"/>
                  </a:cubicBezTo>
                  <a:cubicBezTo>
                    <a:pt x="0" y="54236"/>
                    <a:pt x="32483" y="105690"/>
                    <a:pt x="39312" y="155627"/>
                  </a:cubicBezTo>
                  <a:lnTo>
                    <a:pt x="1280798" y="155627"/>
                  </a:lnTo>
                  <a:cubicBezTo>
                    <a:pt x="1287591" y="105654"/>
                    <a:pt x="1320075" y="54236"/>
                    <a:pt x="1320075" y="1662"/>
                  </a:cubicBezTo>
                  <a:close/>
                </a:path>
              </a:pathLst>
            </a:custGeom>
            <a:solidFill>
              <a:srgbClr val="C1D6DB"/>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9" name="Freeform: Shape 8">
              <a:extLst>
                <a:ext uri="{FF2B5EF4-FFF2-40B4-BE49-F238E27FC236}">
                  <a16:creationId xmlns:a16="http://schemas.microsoft.com/office/drawing/2014/main" id="{217F45C2-206F-4437-923E-07E2C3D06AB7}"/>
                </a:ext>
              </a:extLst>
            </p:cNvPr>
            <p:cNvSpPr/>
            <p:nvPr/>
          </p:nvSpPr>
          <p:spPr>
            <a:xfrm>
              <a:off x="3969659" y="1384433"/>
              <a:ext cx="419148" cy="690699"/>
            </a:xfrm>
            <a:custGeom>
              <a:avLst/>
              <a:gdLst>
                <a:gd name="connsiteX0" fmla="*/ 210611 w 419148"/>
                <a:gd name="connsiteY0" fmla="*/ 36683 h 690699"/>
                <a:gd name="connsiteX1" fmla="*/ 208443 w 419148"/>
                <a:gd name="connsiteY1" fmla="*/ 36683 h 690699"/>
                <a:gd name="connsiteX2" fmla="*/ 37607 w 419148"/>
                <a:gd name="connsiteY2" fmla="*/ 694 h 690699"/>
                <a:gd name="connsiteX3" fmla="*/ 1475 w 419148"/>
                <a:gd name="connsiteY3" fmla="*/ 40513 h 690699"/>
                <a:gd name="connsiteX4" fmla="*/ 100804 w 419148"/>
                <a:gd name="connsiteY4" fmla="*/ 356428 h 690699"/>
                <a:gd name="connsiteX5" fmla="*/ 102249 w 419148"/>
                <a:gd name="connsiteY5" fmla="*/ 365426 h 690699"/>
                <a:gd name="connsiteX6" fmla="*/ 105465 w 419148"/>
                <a:gd name="connsiteY6" fmla="*/ 659878 h 690699"/>
                <a:gd name="connsiteX7" fmla="*/ 136611 w 419148"/>
                <a:gd name="connsiteY7" fmla="*/ 690699 h 690699"/>
                <a:gd name="connsiteX8" fmla="*/ 208443 w 419148"/>
                <a:gd name="connsiteY8" fmla="*/ 690699 h 690699"/>
                <a:gd name="connsiteX9" fmla="*/ 210611 w 419148"/>
                <a:gd name="connsiteY9" fmla="*/ 690699 h 690699"/>
                <a:gd name="connsiteX10" fmla="*/ 282443 w 419148"/>
                <a:gd name="connsiteY10" fmla="*/ 690699 h 690699"/>
                <a:gd name="connsiteX11" fmla="*/ 313589 w 419148"/>
                <a:gd name="connsiteY11" fmla="*/ 659878 h 690699"/>
                <a:gd name="connsiteX12" fmla="*/ 316805 w 419148"/>
                <a:gd name="connsiteY12" fmla="*/ 365462 h 690699"/>
                <a:gd name="connsiteX13" fmla="*/ 318251 w 419148"/>
                <a:gd name="connsiteY13" fmla="*/ 356392 h 690699"/>
                <a:gd name="connsiteX14" fmla="*/ 417652 w 419148"/>
                <a:gd name="connsiteY14" fmla="*/ 43368 h 690699"/>
                <a:gd name="connsiteX15" fmla="*/ 382025 w 419148"/>
                <a:gd name="connsiteY15" fmla="*/ 3368 h 690699"/>
                <a:gd name="connsiteX16" fmla="*/ 210611 w 419148"/>
                <a:gd name="connsiteY16" fmla="*/ 36683 h 69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9148" h="690699">
                  <a:moveTo>
                    <a:pt x="210611" y="36683"/>
                  </a:moveTo>
                  <a:lnTo>
                    <a:pt x="208443" y="36683"/>
                  </a:lnTo>
                  <a:lnTo>
                    <a:pt x="37607" y="694"/>
                  </a:lnTo>
                  <a:cubicBezTo>
                    <a:pt x="14302" y="-4220"/>
                    <a:pt x="-5680" y="17785"/>
                    <a:pt x="1475" y="40513"/>
                  </a:cubicBezTo>
                  <a:lnTo>
                    <a:pt x="100804" y="356428"/>
                  </a:lnTo>
                  <a:cubicBezTo>
                    <a:pt x="101707" y="359355"/>
                    <a:pt x="102213" y="362391"/>
                    <a:pt x="102249" y="365426"/>
                  </a:cubicBezTo>
                  <a:lnTo>
                    <a:pt x="105465" y="659878"/>
                  </a:lnTo>
                  <a:cubicBezTo>
                    <a:pt x="105645" y="676933"/>
                    <a:pt x="119556" y="690699"/>
                    <a:pt x="136611" y="690699"/>
                  </a:cubicBezTo>
                  <a:lnTo>
                    <a:pt x="208443" y="690699"/>
                  </a:lnTo>
                  <a:lnTo>
                    <a:pt x="210611" y="690699"/>
                  </a:lnTo>
                  <a:lnTo>
                    <a:pt x="282443" y="690699"/>
                  </a:lnTo>
                  <a:cubicBezTo>
                    <a:pt x="299498" y="690699"/>
                    <a:pt x="313409" y="676969"/>
                    <a:pt x="313589" y="659878"/>
                  </a:cubicBezTo>
                  <a:lnTo>
                    <a:pt x="316805" y="365462"/>
                  </a:lnTo>
                  <a:cubicBezTo>
                    <a:pt x="316841" y="362391"/>
                    <a:pt x="317347" y="359319"/>
                    <a:pt x="318251" y="356392"/>
                  </a:cubicBezTo>
                  <a:lnTo>
                    <a:pt x="417652" y="43368"/>
                  </a:lnTo>
                  <a:cubicBezTo>
                    <a:pt x="424806" y="20820"/>
                    <a:pt x="405222" y="-1149"/>
                    <a:pt x="382025" y="3368"/>
                  </a:cubicBezTo>
                  <a:lnTo>
                    <a:pt x="210611" y="36683"/>
                  </a:lnTo>
                  <a:close/>
                </a:path>
              </a:pathLst>
            </a:custGeom>
            <a:solidFill>
              <a:srgbClr val="97B7B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0" name="Freeform: Shape 9">
              <a:extLst>
                <a:ext uri="{FF2B5EF4-FFF2-40B4-BE49-F238E27FC236}">
                  <a16:creationId xmlns:a16="http://schemas.microsoft.com/office/drawing/2014/main" id="{5BED7ADB-03F1-4366-B816-5D726D4C41BE}"/>
                </a:ext>
              </a:extLst>
            </p:cNvPr>
            <p:cNvSpPr/>
            <p:nvPr/>
          </p:nvSpPr>
          <p:spPr>
            <a:xfrm>
              <a:off x="3351746" y="1145707"/>
              <a:ext cx="1448165" cy="694558"/>
            </a:xfrm>
            <a:custGeom>
              <a:avLst/>
              <a:gdLst>
                <a:gd name="connsiteX0" fmla="*/ 206716 w 1448165"/>
                <a:gd name="connsiteY0" fmla="*/ 0 h 694558"/>
                <a:gd name="connsiteX1" fmla="*/ 206824 w 1448165"/>
                <a:gd name="connsiteY1" fmla="*/ 795 h 694558"/>
                <a:gd name="connsiteX2" fmla="*/ 43359 w 1448165"/>
                <a:gd name="connsiteY2" fmla="*/ 795 h 694558"/>
                <a:gd name="connsiteX3" fmla="*/ 0 w 1448165"/>
                <a:gd name="connsiteY3" fmla="*/ 44155 h 694558"/>
                <a:gd name="connsiteX4" fmla="*/ 0 w 1448165"/>
                <a:gd name="connsiteY4" fmla="*/ 354903 h 694558"/>
                <a:gd name="connsiteX5" fmla="*/ 43359 w 1448165"/>
                <a:gd name="connsiteY5" fmla="*/ 398263 h 694558"/>
                <a:gd name="connsiteX6" fmla="*/ 384886 w 1448165"/>
                <a:gd name="connsiteY6" fmla="*/ 398263 h 694558"/>
                <a:gd name="connsiteX7" fmla="*/ 827440 w 1448165"/>
                <a:gd name="connsiteY7" fmla="*/ 694558 h 694558"/>
                <a:gd name="connsiteX8" fmla="*/ 1448165 w 1448165"/>
                <a:gd name="connsiteY8" fmla="*/ 0 h 694558"/>
                <a:gd name="connsiteX9" fmla="*/ 206716 w 1448165"/>
                <a:gd name="connsiteY9" fmla="*/ 0 h 694558"/>
                <a:gd name="connsiteX10" fmla="*/ 99979 w 1448165"/>
                <a:gd name="connsiteY10" fmla="*/ 329610 h 694558"/>
                <a:gd name="connsiteX11" fmla="*/ 72266 w 1448165"/>
                <a:gd name="connsiteY11" fmla="*/ 301895 h 694558"/>
                <a:gd name="connsiteX12" fmla="*/ 72266 w 1448165"/>
                <a:gd name="connsiteY12" fmla="*/ 97163 h 694558"/>
                <a:gd name="connsiteX13" fmla="*/ 99979 w 1448165"/>
                <a:gd name="connsiteY13" fmla="*/ 69449 h 694558"/>
                <a:gd name="connsiteX14" fmla="*/ 219832 w 1448165"/>
                <a:gd name="connsiteY14" fmla="*/ 69449 h 694558"/>
                <a:gd name="connsiteX15" fmla="*/ 335276 w 1448165"/>
                <a:gd name="connsiteY15" fmla="*/ 329610 h 694558"/>
                <a:gd name="connsiteX16" fmla="*/ 99979 w 1448165"/>
                <a:gd name="connsiteY16" fmla="*/ 329610 h 69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8165" h="694558">
                  <a:moveTo>
                    <a:pt x="206716" y="0"/>
                  </a:moveTo>
                  <a:cubicBezTo>
                    <a:pt x="206752" y="253"/>
                    <a:pt x="206788" y="506"/>
                    <a:pt x="206824" y="795"/>
                  </a:cubicBezTo>
                  <a:lnTo>
                    <a:pt x="43359" y="795"/>
                  </a:lnTo>
                  <a:cubicBezTo>
                    <a:pt x="19512" y="795"/>
                    <a:pt x="0" y="20307"/>
                    <a:pt x="0" y="44155"/>
                  </a:cubicBezTo>
                  <a:lnTo>
                    <a:pt x="0" y="354903"/>
                  </a:lnTo>
                  <a:cubicBezTo>
                    <a:pt x="0" y="378751"/>
                    <a:pt x="19512" y="398263"/>
                    <a:pt x="43359" y="398263"/>
                  </a:cubicBezTo>
                  <a:lnTo>
                    <a:pt x="384886" y="398263"/>
                  </a:lnTo>
                  <a:cubicBezTo>
                    <a:pt x="528153" y="579617"/>
                    <a:pt x="719982" y="694558"/>
                    <a:pt x="827440" y="694558"/>
                  </a:cubicBezTo>
                  <a:cubicBezTo>
                    <a:pt x="1015331" y="694558"/>
                    <a:pt x="1394328" y="395120"/>
                    <a:pt x="1448165" y="0"/>
                  </a:cubicBezTo>
                  <a:lnTo>
                    <a:pt x="206716" y="0"/>
                  </a:lnTo>
                  <a:close/>
                  <a:moveTo>
                    <a:pt x="99979" y="329610"/>
                  </a:moveTo>
                  <a:cubicBezTo>
                    <a:pt x="84731" y="329610"/>
                    <a:pt x="72266" y="317144"/>
                    <a:pt x="72266" y="301895"/>
                  </a:cubicBezTo>
                  <a:lnTo>
                    <a:pt x="72266" y="97163"/>
                  </a:lnTo>
                  <a:cubicBezTo>
                    <a:pt x="72266" y="81915"/>
                    <a:pt x="84731" y="69449"/>
                    <a:pt x="99979" y="69449"/>
                  </a:cubicBezTo>
                  <a:lnTo>
                    <a:pt x="219832" y="69449"/>
                  </a:lnTo>
                  <a:cubicBezTo>
                    <a:pt x="242559" y="163721"/>
                    <a:pt x="283823" y="251453"/>
                    <a:pt x="335276" y="329610"/>
                  </a:cubicBezTo>
                  <a:lnTo>
                    <a:pt x="99979" y="329610"/>
                  </a:lnTo>
                  <a:close/>
                </a:path>
              </a:pathLst>
            </a:custGeom>
            <a:solidFill>
              <a:srgbClr val="A5BFC6"/>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1" name="Freeform: Shape 10">
              <a:extLst>
                <a:ext uri="{FF2B5EF4-FFF2-40B4-BE49-F238E27FC236}">
                  <a16:creationId xmlns:a16="http://schemas.microsoft.com/office/drawing/2014/main" id="{792161F2-96AF-43F8-A191-8E4D2F85ECE4}"/>
                </a:ext>
              </a:extLst>
            </p:cNvPr>
            <p:cNvSpPr/>
            <p:nvPr/>
          </p:nvSpPr>
          <p:spPr>
            <a:xfrm>
              <a:off x="4262291" y="1005581"/>
              <a:ext cx="401073" cy="401081"/>
            </a:xfrm>
            <a:custGeom>
              <a:avLst/>
              <a:gdLst>
                <a:gd name="connsiteX0" fmla="*/ 401074 w 401073"/>
                <a:gd name="connsiteY0" fmla="*/ 200541 h 401081"/>
                <a:gd name="connsiteX1" fmla="*/ 200537 w 401073"/>
                <a:gd name="connsiteY1" fmla="*/ 401082 h 401081"/>
                <a:gd name="connsiteX2" fmla="*/ 0 w 401073"/>
                <a:gd name="connsiteY2" fmla="*/ 200541 h 401081"/>
                <a:gd name="connsiteX3" fmla="*/ 200537 w 401073"/>
                <a:gd name="connsiteY3" fmla="*/ 0 h 401081"/>
                <a:gd name="connsiteX4" fmla="*/ 401074 w 401073"/>
                <a:gd name="connsiteY4" fmla="*/ 200541 h 401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73" h="401081">
                  <a:moveTo>
                    <a:pt x="401074" y="200541"/>
                  </a:moveTo>
                  <a:cubicBezTo>
                    <a:pt x="401074" y="311297"/>
                    <a:pt x="311290" y="401082"/>
                    <a:pt x="200537" y="401082"/>
                  </a:cubicBezTo>
                  <a:cubicBezTo>
                    <a:pt x="89783" y="401082"/>
                    <a:pt x="0" y="311297"/>
                    <a:pt x="0" y="200541"/>
                  </a:cubicBezTo>
                  <a:cubicBezTo>
                    <a:pt x="0" y="89785"/>
                    <a:pt x="89783" y="0"/>
                    <a:pt x="200537" y="0"/>
                  </a:cubicBezTo>
                  <a:cubicBezTo>
                    <a:pt x="311290" y="0"/>
                    <a:pt x="401074" y="89785"/>
                    <a:pt x="401074" y="200541"/>
                  </a:cubicBez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2" name="Freeform: Shape 11">
              <a:extLst>
                <a:ext uri="{FF2B5EF4-FFF2-40B4-BE49-F238E27FC236}">
                  <a16:creationId xmlns:a16="http://schemas.microsoft.com/office/drawing/2014/main" id="{7410EF97-0018-4A9C-A901-2A7D3F045A69}"/>
                </a:ext>
              </a:extLst>
            </p:cNvPr>
            <p:cNvSpPr/>
            <p:nvPr/>
          </p:nvSpPr>
          <p:spPr>
            <a:xfrm>
              <a:off x="3662487" y="1059782"/>
              <a:ext cx="408300" cy="408308"/>
            </a:xfrm>
            <a:custGeom>
              <a:avLst/>
              <a:gdLst>
                <a:gd name="connsiteX0" fmla="*/ 408300 w 408300"/>
                <a:gd name="connsiteY0" fmla="*/ 204154 h 408308"/>
                <a:gd name="connsiteX1" fmla="*/ 204150 w 408300"/>
                <a:gd name="connsiteY1" fmla="*/ 408308 h 408308"/>
                <a:gd name="connsiteX2" fmla="*/ 0 w 408300"/>
                <a:gd name="connsiteY2" fmla="*/ 204154 h 408308"/>
                <a:gd name="connsiteX3" fmla="*/ 204150 w 408300"/>
                <a:gd name="connsiteY3" fmla="*/ 0 h 408308"/>
                <a:gd name="connsiteX4" fmla="*/ 408300 w 408300"/>
                <a:gd name="connsiteY4" fmla="*/ 204154 h 408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300" h="408308">
                  <a:moveTo>
                    <a:pt x="408300" y="204154"/>
                  </a:moveTo>
                  <a:cubicBezTo>
                    <a:pt x="408300" y="316906"/>
                    <a:pt x="316899" y="408308"/>
                    <a:pt x="204150" y="408308"/>
                  </a:cubicBezTo>
                  <a:cubicBezTo>
                    <a:pt x="91401" y="408308"/>
                    <a:pt x="0" y="316906"/>
                    <a:pt x="0" y="204154"/>
                  </a:cubicBezTo>
                  <a:cubicBezTo>
                    <a:pt x="0" y="91403"/>
                    <a:pt x="91401" y="0"/>
                    <a:pt x="204150" y="0"/>
                  </a:cubicBezTo>
                  <a:cubicBezTo>
                    <a:pt x="316899" y="0"/>
                    <a:pt x="408300" y="91403"/>
                    <a:pt x="408300" y="204154"/>
                  </a:cubicBez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3" name="Freeform: Shape 12">
              <a:extLst>
                <a:ext uri="{FF2B5EF4-FFF2-40B4-BE49-F238E27FC236}">
                  <a16:creationId xmlns:a16="http://schemas.microsoft.com/office/drawing/2014/main" id="{2E563979-0365-4C37-9FC2-80D766709801}"/>
                </a:ext>
              </a:extLst>
            </p:cNvPr>
            <p:cNvSpPr/>
            <p:nvPr/>
          </p:nvSpPr>
          <p:spPr>
            <a:xfrm>
              <a:off x="4002135" y="1381370"/>
              <a:ext cx="408300" cy="408308"/>
            </a:xfrm>
            <a:custGeom>
              <a:avLst/>
              <a:gdLst>
                <a:gd name="connsiteX0" fmla="*/ 408300 w 408300"/>
                <a:gd name="connsiteY0" fmla="*/ 204154 h 408308"/>
                <a:gd name="connsiteX1" fmla="*/ 204150 w 408300"/>
                <a:gd name="connsiteY1" fmla="*/ 408308 h 408308"/>
                <a:gd name="connsiteX2" fmla="*/ 0 w 408300"/>
                <a:gd name="connsiteY2" fmla="*/ 204154 h 408308"/>
                <a:gd name="connsiteX3" fmla="*/ 204150 w 408300"/>
                <a:gd name="connsiteY3" fmla="*/ 0 h 408308"/>
                <a:gd name="connsiteX4" fmla="*/ 408300 w 408300"/>
                <a:gd name="connsiteY4" fmla="*/ 204154 h 408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300" h="408308">
                  <a:moveTo>
                    <a:pt x="408300" y="204154"/>
                  </a:moveTo>
                  <a:cubicBezTo>
                    <a:pt x="408300" y="316906"/>
                    <a:pt x="316899" y="408308"/>
                    <a:pt x="204150" y="408308"/>
                  </a:cubicBezTo>
                  <a:cubicBezTo>
                    <a:pt x="91401" y="408308"/>
                    <a:pt x="0" y="316906"/>
                    <a:pt x="0" y="204154"/>
                  </a:cubicBezTo>
                  <a:cubicBezTo>
                    <a:pt x="0" y="91403"/>
                    <a:pt x="91401" y="0"/>
                    <a:pt x="204150" y="0"/>
                  </a:cubicBezTo>
                  <a:cubicBezTo>
                    <a:pt x="316899" y="0"/>
                    <a:pt x="408300" y="91403"/>
                    <a:pt x="408300" y="204154"/>
                  </a:cubicBez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cs typeface="Arial"/>
              </a:endParaRPr>
            </a:p>
          </p:txBody>
        </p:sp>
        <p:grpSp>
          <p:nvGrpSpPr>
            <p:cNvPr id="14" name="Graphic 5">
              <a:extLst>
                <a:ext uri="{FF2B5EF4-FFF2-40B4-BE49-F238E27FC236}">
                  <a16:creationId xmlns:a16="http://schemas.microsoft.com/office/drawing/2014/main" id="{C89725A8-6586-4EB3-84A4-B4DD1DCF641B}"/>
                </a:ext>
              </a:extLst>
            </p:cNvPr>
            <p:cNvGrpSpPr/>
            <p:nvPr/>
          </p:nvGrpSpPr>
          <p:grpSpPr>
            <a:xfrm>
              <a:off x="3736126" y="1210928"/>
              <a:ext cx="257373" cy="97669"/>
              <a:chOff x="3317712" y="334628"/>
              <a:chExt cx="257373" cy="97669"/>
            </a:xfrm>
            <a:solidFill>
              <a:srgbClr val="000000"/>
            </a:solidFill>
          </p:grpSpPr>
          <p:sp>
            <p:nvSpPr>
              <p:cNvPr id="357" name="Freeform: Shape 356">
                <a:extLst>
                  <a:ext uri="{FF2B5EF4-FFF2-40B4-BE49-F238E27FC236}">
                    <a16:creationId xmlns:a16="http://schemas.microsoft.com/office/drawing/2014/main" id="{4FE7DF3C-346B-4D44-9CBF-FE9244EA1CBB}"/>
                  </a:ext>
                </a:extLst>
              </p:cNvPr>
              <p:cNvSpPr/>
              <p:nvPr/>
            </p:nvSpPr>
            <p:spPr>
              <a:xfrm>
                <a:off x="3317712" y="334628"/>
                <a:ext cx="27316" cy="36350"/>
              </a:xfrm>
              <a:custGeom>
                <a:avLst/>
                <a:gdLst>
                  <a:gd name="connsiteX0" fmla="*/ 22511 w 27316"/>
                  <a:gd name="connsiteY0" fmla="*/ 36350 h 36350"/>
                  <a:gd name="connsiteX1" fmla="*/ 22511 w 27316"/>
                  <a:gd name="connsiteY1" fmla="*/ 19693 h 36350"/>
                  <a:gd name="connsiteX2" fmla="*/ 4842 w 27316"/>
                  <a:gd name="connsiteY2" fmla="*/ 19693 h 36350"/>
                  <a:gd name="connsiteX3" fmla="*/ 4842 w 27316"/>
                  <a:gd name="connsiteY3" fmla="*/ 36350 h 36350"/>
                  <a:gd name="connsiteX4" fmla="*/ 0 w 27316"/>
                  <a:gd name="connsiteY4" fmla="*/ 36350 h 36350"/>
                  <a:gd name="connsiteX5" fmla="*/ 0 w 27316"/>
                  <a:gd name="connsiteY5" fmla="*/ 0 h 36350"/>
                  <a:gd name="connsiteX6" fmla="*/ 4842 w 27316"/>
                  <a:gd name="connsiteY6" fmla="*/ 0 h 36350"/>
                  <a:gd name="connsiteX7" fmla="*/ 4842 w 27316"/>
                  <a:gd name="connsiteY7" fmla="*/ 15284 h 36350"/>
                  <a:gd name="connsiteX8" fmla="*/ 22511 w 27316"/>
                  <a:gd name="connsiteY8" fmla="*/ 15284 h 36350"/>
                  <a:gd name="connsiteX9" fmla="*/ 22511 w 27316"/>
                  <a:gd name="connsiteY9" fmla="*/ 0 h 36350"/>
                  <a:gd name="connsiteX10" fmla="*/ 27316 w 27316"/>
                  <a:gd name="connsiteY10" fmla="*/ 0 h 36350"/>
                  <a:gd name="connsiteX11" fmla="*/ 27316 w 27316"/>
                  <a:gd name="connsiteY11" fmla="*/ 36350 h 36350"/>
                  <a:gd name="connsiteX12" fmla="*/ 22511 w 27316"/>
                  <a:gd name="connsiteY12"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6" h="36350">
                    <a:moveTo>
                      <a:pt x="22511" y="36350"/>
                    </a:moveTo>
                    <a:lnTo>
                      <a:pt x="22511" y="19693"/>
                    </a:lnTo>
                    <a:lnTo>
                      <a:pt x="4842" y="19693"/>
                    </a:lnTo>
                    <a:lnTo>
                      <a:pt x="4842" y="36350"/>
                    </a:lnTo>
                    <a:lnTo>
                      <a:pt x="0" y="36350"/>
                    </a:lnTo>
                    <a:lnTo>
                      <a:pt x="0" y="0"/>
                    </a:lnTo>
                    <a:lnTo>
                      <a:pt x="4842" y="0"/>
                    </a:lnTo>
                    <a:lnTo>
                      <a:pt x="4842" y="15284"/>
                    </a:lnTo>
                    <a:lnTo>
                      <a:pt x="22511" y="15284"/>
                    </a:lnTo>
                    <a:lnTo>
                      <a:pt x="22511" y="0"/>
                    </a:lnTo>
                    <a:lnTo>
                      <a:pt x="27316" y="0"/>
                    </a:lnTo>
                    <a:lnTo>
                      <a:pt x="27316" y="36350"/>
                    </a:lnTo>
                    <a:lnTo>
                      <a:pt x="22511" y="36350"/>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58" name="Freeform: Shape 357">
                <a:extLst>
                  <a:ext uri="{FF2B5EF4-FFF2-40B4-BE49-F238E27FC236}">
                    <a16:creationId xmlns:a16="http://schemas.microsoft.com/office/drawing/2014/main" id="{3F2C155D-EFFC-4A3B-959A-8E25B76FE54A}"/>
                  </a:ext>
                </a:extLst>
              </p:cNvPr>
              <p:cNvSpPr/>
              <p:nvPr/>
            </p:nvSpPr>
            <p:spPr>
              <a:xfrm>
                <a:off x="3350629" y="344131"/>
                <a:ext cx="21029" cy="27389"/>
              </a:xfrm>
              <a:custGeom>
                <a:avLst/>
                <a:gdLst>
                  <a:gd name="connsiteX0" fmla="*/ 16802 w 21029"/>
                  <a:gd name="connsiteY0" fmla="*/ 26847 h 27389"/>
                  <a:gd name="connsiteX1" fmla="*/ 16404 w 21029"/>
                  <a:gd name="connsiteY1" fmla="*/ 23704 h 27389"/>
                  <a:gd name="connsiteX2" fmla="*/ 7299 w 21029"/>
                  <a:gd name="connsiteY2" fmla="*/ 27389 h 27389"/>
                  <a:gd name="connsiteX3" fmla="*/ 0 w 21029"/>
                  <a:gd name="connsiteY3" fmla="*/ 20343 h 27389"/>
                  <a:gd name="connsiteX4" fmla="*/ 4336 w 21029"/>
                  <a:gd name="connsiteY4" fmla="*/ 13116 h 27389"/>
                  <a:gd name="connsiteX5" fmla="*/ 16332 w 21029"/>
                  <a:gd name="connsiteY5" fmla="*/ 9611 h 27389"/>
                  <a:gd name="connsiteX6" fmla="*/ 11129 w 21029"/>
                  <a:gd name="connsiteY6" fmla="*/ 3505 h 27389"/>
                  <a:gd name="connsiteX7" fmla="*/ 4264 w 21029"/>
                  <a:gd name="connsiteY7" fmla="*/ 7443 h 27389"/>
                  <a:gd name="connsiteX8" fmla="*/ 1120 w 21029"/>
                  <a:gd name="connsiteY8" fmla="*/ 5456 h 27389"/>
                  <a:gd name="connsiteX9" fmla="*/ 11310 w 21029"/>
                  <a:gd name="connsiteY9" fmla="*/ 0 h 27389"/>
                  <a:gd name="connsiteX10" fmla="*/ 20632 w 21029"/>
                  <a:gd name="connsiteY10" fmla="*/ 8564 h 27389"/>
                  <a:gd name="connsiteX11" fmla="*/ 20632 w 21029"/>
                  <a:gd name="connsiteY11" fmla="*/ 22728 h 27389"/>
                  <a:gd name="connsiteX12" fmla="*/ 21029 w 21029"/>
                  <a:gd name="connsiteY12" fmla="*/ 26811 h 27389"/>
                  <a:gd name="connsiteX13" fmla="*/ 16802 w 21029"/>
                  <a:gd name="connsiteY13" fmla="*/ 26811 h 27389"/>
                  <a:gd name="connsiteX14" fmla="*/ 16224 w 21029"/>
                  <a:gd name="connsiteY14" fmla="*/ 12791 h 27389"/>
                  <a:gd name="connsiteX15" fmla="*/ 6648 w 21029"/>
                  <a:gd name="connsiteY15" fmla="*/ 15646 h 27389"/>
                  <a:gd name="connsiteX16" fmla="*/ 4336 w 21029"/>
                  <a:gd name="connsiteY16" fmla="*/ 19982 h 27389"/>
                  <a:gd name="connsiteX17" fmla="*/ 8419 w 21029"/>
                  <a:gd name="connsiteY17" fmla="*/ 23920 h 27389"/>
                  <a:gd name="connsiteX18" fmla="*/ 16224 w 21029"/>
                  <a:gd name="connsiteY18" fmla="*/ 20162 h 27389"/>
                  <a:gd name="connsiteX19" fmla="*/ 16224 w 21029"/>
                  <a:gd name="connsiteY19" fmla="*/ 12791 h 2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29" h="27389">
                    <a:moveTo>
                      <a:pt x="16802" y="26847"/>
                    </a:moveTo>
                    <a:lnTo>
                      <a:pt x="16404" y="23704"/>
                    </a:lnTo>
                    <a:cubicBezTo>
                      <a:pt x="13622" y="26088"/>
                      <a:pt x="10479" y="27389"/>
                      <a:pt x="7299" y="27389"/>
                    </a:cubicBezTo>
                    <a:cubicBezTo>
                      <a:pt x="2710" y="27389"/>
                      <a:pt x="0" y="24607"/>
                      <a:pt x="0" y="20343"/>
                    </a:cubicBezTo>
                    <a:cubicBezTo>
                      <a:pt x="0" y="17272"/>
                      <a:pt x="1301" y="14779"/>
                      <a:pt x="4336" y="13116"/>
                    </a:cubicBezTo>
                    <a:cubicBezTo>
                      <a:pt x="6974" y="11707"/>
                      <a:pt x="11526" y="10587"/>
                      <a:pt x="16332" y="9611"/>
                    </a:cubicBezTo>
                    <a:cubicBezTo>
                      <a:pt x="16729" y="5023"/>
                      <a:pt x="14959" y="3505"/>
                      <a:pt x="11129" y="3505"/>
                    </a:cubicBezTo>
                    <a:cubicBezTo>
                      <a:pt x="8058" y="3505"/>
                      <a:pt x="6070" y="4661"/>
                      <a:pt x="4264" y="7443"/>
                    </a:cubicBezTo>
                    <a:lnTo>
                      <a:pt x="1120" y="5456"/>
                    </a:lnTo>
                    <a:cubicBezTo>
                      <a:pt x="3505" y="1554"/>
                      <a:pt x="6829" y="0"/>
                      <a:pt x="11310" y="0"/>
                    </a:cubicBezTo>
                    <a:cubicBezTo>
                      <a:pt x="17741" y="0"/>
                      <a:pt x="20632" y="2782"/>
                      <a:pt x="20632" y="8564"/>
                    </a:cubicBezTo>
                    <a:lnTo>
                      <a:pt x="20632" y="22728"/>
                    </a:lnTo>
                    <a:lnTo>
                      <a:pt x="21029" y="26811"/>
                    </a:lnTo>
                    <a:lnTo>
                      <a:pt x="16802" y="26811"/>
                    </a:lnTo>
                    <a:close/>
                    <a:moveTo>
                      <a:pt x="16224" y="12791"/>
                    </a:moveTo>
                    <a:cubicBezTo>
                      <a:pt x="11418" y="13767"/>
                      <a:pt x="8636" y="14526"/>
                      <a:pt x="6648" y="15646"/>
                    </a:cubicBezTo>
                    <a:cubicBezTo>
                      <a:pt x="5095" y="16549"/>
                      <a:pt x="4336" y="18139"/>
                      <a:pt x="4336" y="19982"/>
                    </a:cubicBezTo>
                    <a:cubicBezTo>
                      <a:pt x="4336" y="22403"/>
                      <a:pt x="5817" y="23920"/>
                      <a:pt x="8419" y="23920"/>
                    </a:cubicBezTo>
                    <a:cubicBezTo>
                      <a:pt x="11165" y="23920"/>
                      <a:pt x="14345" y="22439"/>
                      <a:pt x="16224" y="20162"/>
                    </a:cubicBezTo>
                    <a:lnTo>
                      <a:pt x="16224" y="12791"/>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59" name="Freeform: Shape 358">
                <a:extLst>
                  <a:ext uri="{FF2B5EF4-FFF2-40B4-BE49-F238E27FC236}">
                    <a16:creationId xmlns:a16="http://schemas.microsoft.com/office/drawing/2014/main" id="{311FABEC-5FAC-4192-A457-DB2001C5E292}"/>
                  </a:ext>
                </a:extLst>
              </p:cNvPr>
              <p:cNvSpPr/>
              <p:nvPr/>
            </p:nvSpPr>
            <p:spPr>
              <a:xfrm>
                <a:off x="3378740" y="344131"/>
                <a:ext cx="12863" cy="26847"/>
              </a:xfrm>
              <a:custGeom>
                <a:avLst/>
                <a:gdLst>
                  <a:gd name="connsiteX0" fmla="*/ 0 w 12863"/>
                  <a:gd name="connsiteY0" fmla="*/ 26847 h 26847"/>
                  <a:gd name="connsiteX1" fmla="*/ 0 w 12863"/>
                  <a:gd name="connsiteY1" fmla="*/ 614 h 26847"/>
                  <a:gd name="connsiteX2" fmla="*/ 4083 w 12863"/>
                  <a:gd name="connsiteY2" fmla="*/ 614 h 26847"/>
                  <a:gd name="connsiteX3" fmla="*/ 4083 w 12863"/>
                  <a:gd name="connsiteY3" fmla="*/ 5565 h 26847"/>
                  <a:gd name="connsiteX4" fmla="*/ 12068 w 12863"/>
                  <a:gd name="connsiteY4" fmla="*/ 0 h 26847"/>
                  <a:gd name="connsiteX5" fmla="*/ 12863 w 12863"/>
                  <a:gd name="connsiteY5" fmla="*/ 36 h 26847"/>
                  <a:gd name="connsiteX6" fmla="*/ 12863 w 12863"/>
                  <a:gd name="connsiteY6" fmla="*/ 4300 h 26847"/>
                  <a:gd name="connsiteX7" fmla="*/ 11888 w 12863"/>
                  <a:gd name="connsiteY7" fmla="*/ 4264 h 26847"/>
                  <a:gd name="connsiteX8" fmla="*/ 4228 w 12863"/>
                  <a:gd name="connsiteY8" fmla="*/ 10587 h 26847"/>
                  <a:gd name="connsiteX9" fmla="*/ 4228 w 12863"/>
                  <a:gd name="connsiteY9" fmla="*/ 26847 h 26847"/>
                  <a:gd name="connsiteX10" fmla="*/ 0 w 12863"/>
                  <a:gd name="connsiteY10" fmla="*/ 26847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3" h="26847">
                    <a:moveTo>
                      <a:pt x="0" y="26847"/>
                    </a:moveTo>
                    <a:lnTo>
                      <a:pt x="0" y="614"/>
                    </a:lnTo>
                    <a:lnTo>
                      <a:pt x="4083" y="614"/>
                    </a:lnTo>
                    <a:lnTo>
                      <a:pt x="4083" y="5565"/>
                    </a:lnTo>
                    <a:cubicBezTo>
                      <a:pt x="6323" y="1626"/>
                      <a:pt x="8853" y="0"/>
                      <a:pt x="12068" y="0"/>
                    </a:cubicBezTo>
                    <a:cubicBezTo>
                      <a:pt x="12357" y="0"/>
                      <a:pt x="12538" y="0"/>
                      <a:pt x="12863" y="36"/>
                    </a:cubicBezTo>
                    <a:lnTo>
                      <a:pt x="12863" y="4300"/>
                    </a:lnTo>
                    <a:cubicBezTo>
                      <a:pt x="12466" y="4264"/>
                      <a:pt x="12105" y="4264"/>
                      <a:pt x="11888" y="4264"/>
                    </a:cubicBezTo>
                    <a:cubicBezTo>
                      <a:pt x="8238" y="4264"/>
                      <a:pt x="5781" y="7046"/>
                      <a:pt x="4228" y="10587"/>
                    </a:cubicBezTo>
                    <a:lnTo>
                      <a:pt x="4228" y="26847"/>
                    </a:lnTo>
                    <a:lnTo>
                      <a:pt x="0" y="26847"/>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60" name="Freeform: Shape 359">
                <a:extLst>
                  <a:ext uri="{FF2B5EF4-FFF2-40B4-BE49-F238E27FC236}">
                    <a16:creationId xmlns:a16="http://schemas.microsoft.com/office/drawing/2014/main" id="{108488AD-D910-4FC6-9430-530075CA902D}"/>
                  </a:ext>
                </a:extLst>
              </p:cNvPr>
              <p:cNvSpPr/>
              <p:nvPr/>
            </p:nvSpPr>
            <p:spPr>
              <a:xfrm>
                <a:off x="3394313" y="344131"/>
                <a:ext cx="21029" cy="27389"/>
              </a:xfrm>
              <a:custGeom>
                <a:avLst/>
                <a:gdLst>
                  <a:gd name="connsiteX0" fmla="*/ 16802 w 21029"/>
                  <a:gd name="connsiteY0" fmla="*/ 26847 h 27389"/>
                  <a:gd name="connsiteX1" fmla="*/ 16404 w 21029"/>
                  <a:gd name="connsiteY1" fmla="*/ 23704 h 27389"/>
                  <a:gd name="connsiteX2" fmla="*/ 7299 w 21029"/>
                  <a:gd name="connsiteY2" fmla="*/ 27389 h 27389"/>
                  <a:gd name="connsiteX3" fmla="*/ 0 w 21029"/>
                  <a:gd name="connsiteY3" fmla="*/ 20343 h 27389"/>
                  <a:gd name="connsiteX4" fmla="*/ 4336 w 21029"/>
                  <a:gd name="connsiteY4" fmla="*/ 13116 h 27389"/>
                  <a:gd name="connsiteX5" fmla="*/ 16332 w 21029"/>
                  <a:gd name="connsiteY5" fmla="*/ 9611 h 27389"/>
                  <a:gd name="connsiteX6" fmla="*/ 11129 w 21029"/>
                  <a:gd name="connsiteY6" fmla="*/ 3505 h 27389"/>
                  <a:gd name="connsiteX7" fmla="*/ 4264 w 21029"/>
                  <a:gd name="connsiteY7" fmla="*/ 7443 h 27389"/>
                  <a:gd name="connsiteX8" fmla="*/ 1120 w 21029"/>
                  <a:gd name="connsiteY8" fmla="*/ 5456 h 27389"/>
                  <a:gd name="connsiteX9" fmla="*/ 11310 w 21029"/>
                  <a:gd name="connsiteY9" fmla="*/ 0 h 27389"/>
                  <a:gd name="connsiteX10" fmla="*/ 20632 w 21029"/>
                  <a:gd name="connsiteY10" fmla="*/ 8564 h 27389"/>
                  <a:gd name="connsiteX11" fmla="*/ 20632 w 21029"/>
                  <a:gd name="connsiteY11" fmla="*/ 22728 h 27389"/>
                  <a:gd name="connsiteX12" fmla="*/ 21029 w 21029"/>
                  <a:gd name="connsiteY12" fmla="*/ 26811 h 27389"/>
                  <a:gd name="connsiteX13" fmla="*/ 16802 w 21029"/>
                  <a:gd name="connsiteY13" fmla="*/ 26811 h 27389"/>
                  <a:gd name="connsiteX14" fmla="*/ 16260 w 21029"/>
                  <a:gd name="connsiteY14" fmla="*/ 12791 h 27389"/>
                  <a:gd name="connsiteX15" fmla="*/ 6685 w 21029"/>
                  <a:gd name="connsiteY15" fmla="*/ 15646 h 27389"/>
                  <a:gd name="connsiteX16" fmla="*/ 4372 w 21029"/>
                  <a:gd name="connsiteY16" fmla="*/ 19982 h 27389"/>
                  <a:gd name="connsiteX17" fmla="*/ 8455 w 21029"/>
                  <a:gd name="connsiteY17" fmla="*/ 23920 h 27389"/>
                  <a:gd name="connsiteX18" fmla="*/ 16260 w 21029"/>
                  <a:gd name="connsiteY18" fmla="*/ 20162 h 27389"/>
                  <a:gd name="connsiteX19" fmla="*/ 16260 w 21029"/>
                  <a:gd name="connsiteY19" fmla="*/ 12791 h 2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29" h="27389">
                    <a:moveTo>
                      <a:pt x="16802" y="26847"/>
                    </a:moveTo>
                    <a:lnTo>
                      <a:pt x="16404" y="23704"/>
                    </a:lnTo>
                    <a:cubicBezTo>
                      <a:pt x="13622" y="26088"/>
                      <a:pt x="10479" y="27389"/>
                      <a:pt x="7299" y="27389"/>
                    </a:cubicBezTo>
                    <a:cubicBezTo>
                      <a:pt x="2710" y="27389"/>
                      <a:pt x="0" y="24607"/>
                      <a:pt x="0" y="20343"/>
                    </a:cubicBezTo>
                    <a:cubicBezTo>
                      <a:pt x="0" y="17272"/>
                      <a:pt x="1301" y="14779"/>
                      <a:pt x="4336" y="13116"/>
                    </a:cubicBezTo>
                    <a:cubicBezTo>
                      <a:pt x="6974" y="11707"/>
                      <a:pt x="11526" y="10587"/>
                      <a:pt x="16332" y="9611"/>
                    </a:cubicBezTo>
                    <a:cubicBezTo>
                      <a:pt x="16729" y="5023"/>
                      <a:pt x="14959" y="3505"/>
                      <a:pt x="11129" y="3505"/>
                    </a:cubicBezTo>
                    <a:cubicBezTo>
                      <a:pt x="8058" y="3505"/>
                      <a:pt x="6070" y="4661"/>
                      <a:pt x="4264" y="7443"/>
                    </a:cubicBezTo>
                    <a:lnTo>
                      <a:pt x="1120" y="5456"/>
                    </a:lnTo>
                    <a:cubicBezTo>
                      <a:pt x="3505" y="1554"/>
                      <a:pt x="6829" y="0"/>
                      <a:pt x="11310" y="0"/>
                    </a:cubicBezTo>
                    <a:cubicBezTo>
                      <a:pt x="17741" y="0"/>
                      <a:pt x="20632" y="2782"/>
                      <a:pt x="20632" y="8564"/>
                    </a:cubicBezTo>
                    <a:lnTo>
                      <a:pt x="20632" y="22728"/>
                    </a:lnTo>
                    <a:lnTo>
                      <a:pt x="21029" y="26811"/>
                    </a:lnTo>
                    <a:lnTo>
                      <a:pt x="16802" y="26811"/>
                    </a:lnTo>
                    <a:close/>
                    <a:moveTo>
                      <a:pt x="16260" y="12791"/>
                    </a:moveTo>
                    <a:cubicBezTo>
                      <a:pt x="11454" y="13767"/>
                      <a:pt x="8672" y="14526"/>
                      <a:pt x="6685" y="15646"/>
                    </a:cubicBezTo>
                    <a:cubicBezTo>
                      <a:pt x="5131" y="16549"/>
                      <a:pt x="4372" y="18139"/>
                      <a:pt x="4372" y="19982"/>
                    </a:cubicBezTo>
                    <a:cubicBezTo>
                      <a:pt x="4372" y="22403"/>
                      <a:pt x="5854" y="23920"/>
                      <a:pt x="8455" y="23920"/>
                    </a:cubicBezTo>
                    <a:cubicBezTo>
                      <a:pt x="11201" y="23920"/>
                      <a:pt x="14381" y="22439"/>
                      <a:pt x="16260" y="20162"/>
                    </a:cubicBezTo>
                    <a:lnTo>
                      <a:pt x="16260" y="12791"/>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61" name="Freeform: Shape 360">
                <a:extLst>
                  <a:ext uri="{FF2B5EF4-FFF2-40B4-BE49-F238E27FC236}">
                    <a16:creationId xmlns:a16="http://schemas.microsoft.com/office/drawing/2014/main" id="{974B48ED-9DFA-452D-8932-4224029C1186}"/>
                  </a:ext>
                </a:extLst>
              </p:cNvPr>
              <p:cNvSpPr/>
              <p:nvPr/>
            </p:nvSpPr>
            <p:spPr>
              <a:xfrm>
                <a:off x="3419932" y="344131"/>
                <a:ext cx="19692" cy="27461"/>
              </a:xfrm>
              <a:custGeom>
                <a:avLst/>
                <a:gdLst>
                  <a:gd name="connsiteX0" fmla="*/ 15573 w 19692"/>
                  <a:gd name="connsiteY0" fmla="*/ 6974 h 27461"/>
                  <a:gd name="connsiteX1" fmla="*/ 9467 w 19692"/>
                  <a:gd name="connsiteY1" fmla="*/ 3541 h 27461"/>
                  <a:gd name="connsiteX2" fmla="*/ 5059 w 19692"/>
                  <a:gd name="connsiteY2" fmla="*/ 7191 h 27461"/>
                  <a:gd name="connsiteX3" fmla="*/ 19692 w 19692"/>
                  <a:gd name="connsiteY3" fmla="*/ 19729 h 27461"/>
                  <a:gd name="connsiteX4" fmla="*/ 10009 w 19692"/>
                  <a:gd name="connsiteY4" fmla="*/ 27461 h 27461"/>
                  <a:gd name="connsiteX5" fmla="*/ 0 w 19692"/>
                  <a:gd name="connsiteY5" fmla="*/ 22150 h 27461"/>
                  <a:gd name="connsiteX6" fmla="*/ 3180 w 19692"/>
                  <a:gd name="connsiteY6" fmla="*/ 19837 h 27461"/>
                  <a:gd name="connsiteX7" fmla="*/ 10117 w 19692"/>
                  <a:gd name="connsiteY7" fmla="*/ 23920 h 27461"/>
                  <a:gd name="connsiteX8" fmla="*/ 15429 w 19692"/>
                  <a:gd name="connsiteY8" fmla="*/ 19910 h 27461"/>
                  <a:gd name="connsiteX9" fmla="*/ 903 w 19692"/>
                  <a:gd name="connsiteY9" fmla="*/ 7299 h 27461"/>
                  <a:gd name="connsiteX10" fmla="*/ 9575 w 19692"/>
                  <a:gd name="connsiteY10" fmla="*/ 0 h 27461"/>
                  <a:gd name="connsiteX11" fmla="*/ 18753 w 19692"/>
                  <a:gd name="connsiteY11" fmla="*/ 4806 h 27461"/>
                  <a:gd name="connsiteX12" fmla="*/ 15573 w 19692"/>
                  <a:gd name="connsiteY12" fmla="*/ 6974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92" h="27461">
                    <a:moveTo>
                      <a:pt x="15573" y="6974"/>
                    </a:moveTo>
                    <a:cubicBezTo>
                      <a:pt x="13911" y="4408"/>
                      <a:pt x="12032" y="3541"/>
                      <a:pt x="9467" y="3541"/>
                    </a:cubicBezTo>
                    <a:cubicBezTo>
                      <a:pt x="6684" y="3541"/>
                      <a:pt x="5059" y="4950"/>
                      <a:pt x="5059" y="7191"/>
                    </a:cubicBezTo>
                    <a:cubicBezTo>
                      <a:pt x="5059" y="13153"/>
                      <a:pt x="19692" y="9359"/>
                      <a:pt x="19692" y="19729"/>
                    </a:cubicBezTo>
                    <a:cubicBezTo>
                      <a:pt x="19692" y="24571"/>
                      <a:pt x="15754" y="27461"/>
                      <a:pt x="10009" y="27461"/>
                    </a:cubicBezTo>
                    <a:cubicBezTo>
                      <a:pt x="5348" y="27461"/>
                      <a:pt x="2312" y="25691"/>
                      <a:pt x="0" y="22150"/>
                    </a:cubicBezTo>
                    <a:lnTo>
                      <a:pt x="3180" y="19837"/>
                    </a:lnTo>
                    <a:cubicBezTo>
                      <a:pt x="5095" y="22728"/>
                      <a:pt x="6937" y="23920"/>
                      <a:pt x="10117" y="23920"/>
                    </a:cubicBezTo>
                    <a:cubicBezTo>
                      <a:pt x="13550" y="23920"/>
                      <a:pt x="15429" y="22403"/>
                      <a:pt x="15429" y="19910"/>
                    </a:cubicBezTo>
                    <a:cubicBezTo>
                      <a:pt x="15429" y="13189"/>
                      <a:pt x="903" y="17236"/>
                      <a:pt x="903" y="7299"/>
                    </a:cubicBezTo>
                    <a:cubicBezTo>
                      <a:pt x="903" y="2963"/>
                      <a:pt x="4444" y="0"/>
                      <a:pt x="9575" y="0"/>
                    </a:cubicBezTo>
                    <a:cubicBezTo>
                      <a:pt x="13730" y="0"/>
                      <a:pt x="16693" y="1481"/>
                      <a:pt x="18753" y="4806"/>
                    </a:cubicBezTo>
                    <a:lnTo>
                      <a:pt x="15573" y="6974"/>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62" name="Freeform: Shape 361">
                <a:extLst>
                  <a:ext uri="{FF2B5EF4-FFF2-40B4-BE49-F238E27FC236}">
                    <a16:creationId xmlns:a16="http://schemas.microsoft.com/office/drawing/2014/main" id="{1E944D38-8BA1-4446-B542-88FE9C8FDDA0}"/>
                  </a:ext>
                </a:extLst>
              </p:cNvPr>
              <p:cNvSpPr/>
              <p:nvPr/>
            </p:nvSpPr>
            <p:spPr>
              <a:xfrm>
                <a:off x="3442695" y="344131"/>
                <a:ext cx="19692" cy="27461"/>
              </a:xfrm>
              <a:custGeom>
                <a:avLst/>
                <a:gdLst>
                  <a:gd name="connsiteX0" fmla="*/ 15573 w 19692"/>
                  <a:gd name="connsiteY0" fmla="*/ 6974 h 27461"/>
                  <a:gd name="connsiteX1" fmla="*/ 9467 w 19692"/>
                  <a:gd name="connsiteY1" fmla="*/ 3541 h 27461"/>
                  <a:gd name="connsiteX2" fmla="*/ 5059 w 19692"/>
                  <a:gd name="connsiteY2" fmla="*/ 7191 h 27461"/>
                  <a:gd name="connsiteX3" fmla="*/ 19692 w 19692"/>
                  <a:gd name="connsiteY3" fmla="*/ 19729 h 27461"/>
                  <a:gd name="connsiteX4" fmla="*/ 10009 w 19692"/>
                  <a:gd name="connsiteY4" fmla="*/ 27461 h 27461"/>
                  <a:gd name="connsiteX5" fmla="*/ 0 w 19692"/>
                  <a:gd name="connsiteY5" fmla="*/ 22150 h 27461"/>
                  <a:gd name="connsiteX6" fmla="*/ 3180 w 19692"/>
                  <a:gd name="connsiteY6" fmla="*/ 19837 h 27461"/>
                  <a:gd name="connsiteX7" fmla="*/ 10117 w 19692"/>
                  <a:gd name="connsiteY7" fmla="*/ 23920 h 27461"/>
                  <a:gd name="connsiteX8" fmla="*/ 15429 w 19692"/>
                  <a:gd name="connsiteY8" fmla="*/ 19910 h 27461"/>
                  <a:gd name="connsiteX9" fmla="*/ 903 w 19692"/>
                  <a:gd name="connsiteY9" fmla="*/ 7299 h 27461"/>
                  <a:gd name="connsiteX10" fmla="*/ 9575 w 19692"/>
                  <a:gd name="connsiteY10" fmla="*/ 0 h 27461"/>
                  <a:gd name="connsiteX11" fmla="*/ 18753 w 19692"/>
                  <a:gd name="connsiteY11" fmla="*/ 4806 h 27461"/>
                  <a:gd name="connsiteX12" fmla="*/ 15573 w 19692"/>
                  <a:gd name="connsiteY12" fmla="*/ 6974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92" h="27461">
                    <a:moveTo>
                      <a:pt x="15573" y="6974"/>
                    </a:moveTo>
                    <a:cubicBezTo>
                      <a:pt x="13911" y="4408"/>
                      <a:pt x="12032" y="3541"/>
                      <a:pt x="9467" y="3541"/>
                    </a:cubicBezTo>
                    <a:cubicBezTo>
                      <a:pt x="6685" y="3541"/>
                      <a:pt x="5059" y="4950"/>
                      <a:pt x="5059" y="7191"/>
                    </a:cubicBezTo>
                    <a:cubicBezTo>
                      <a:pt x="5059" y="13153"/>
                      <a:pt x="19692" y="9359"/>
                      <a:pt x="19692" y="19729"/>
                    </a:cubicBezTo>
                    <a:cubicBezTo>
                      <a:pt x="19692" y="24571"/>
                      <a:pt x="15754" y="27461"/>
                      <a:pt x="10009" y="27461"/>
                    </a:cubicBezTo>
                    <a:cubicBezTo>
                      <a:pt x="5348" y="27461"/>
                      <a:pt x="2312" y="25691"/>
                      <a:pt x="0" y="22150"/>
                    </a:cubicBezTo>
                    <a:lnTo>
                      <a:pt x="3180" y="19837"/>
                    </a:lnTo>
                    <a:cubicBezTo>
                      <a:pt x="5095" y="22728"/>
                      <a:pt x="6938" y="23920"/>
                      <a:pt x="10117" y="23920"/>
                    </a:cubicBezTo>
                    <a:cubicBezTo>
                      <a:pt x="13550" y="23920"/>
                      <a:pt x="15429" y="22403"/>
                      <a:pt x="15429" y="19910"/>
                    </a:cubicBezTo>
                    <a:cubicBezTo>
                      <a:pt x="15429" y="13189"/>
                      <a:pt x="903" y="17236"/>
                      <a:pt x="903" y="7299"/>
                    </a:cubicBezTo>
                    <a:cubicBezTo>
                      <a:pt x="903" y="2963"/>
                      <a:pt x="4444" y="0"/>
                      <a:pt x="9575" y="0"/>
                    </a:cubicBezTo>
                    <a:cubicBezTo>
                      <a:pt x="13730" y="0"/>
                      <a:pt x="16729" y="1481"/>
                      <a:pt x="18753" y="4806"/>
                    </a:cubicBezTo>
                    <a:lnTo>
                      <a:pt x="15573" y="6974"/>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63" name="Freeform: Shape 362">
                <a:extLst>
                  <a:ext uri="{FF2B5EF4-FFF2-40B4-BE49-F238E27FC236}">
                    <a16:creationId xmlns:a16="http://schemas.microsoft.com/office/drawing/2014/main" id="{1C9E5EC6-154D-48DA-82C3-3E6D5F591F00}"/>
                  </a:ext>
                </a:extLst>
              </p:cNvPr>
              <p:cNvSpPr/>
              <p:nvPr/>
            </p:nvSpPr>
            <p:spPr>
              <a:xfrm>
                <a:off x="3467988" y="344131"/>
                <a:ext cx="34615" cy="26847"/>
              </a:xfrm>
              <a:custGeom>
                <a:avLst/>
                <a:gdLst>
                  <a:gd name="connsiteX0" fmla="*/ 30315 w 34615"/>
                  <a:gd name="connsiteY0" fmla="*/ 26847 h 26847"/>
                  <a:gd name="connsiteX1" fmla="*/ 30315 w 34615"/>
                  <a:gd name="connsiteY1" fmla="*/ 8491 h 26847"/>
                  <a:gd name="connsiteX2" fmla="*/ 26305 w 34615"/>
                  <a:gd name="connsiteY2" fmla="*/ 3830 h 26847"/>
                  <a:gd name="connsiteX3" fmla="*/ 19476 w 34615"/>
                  <a:gd name="connsiteY3" fmla="*/ 7733 h 26847"/>
                  <a:gd name="connsiteX4" fmla="*/ 19476 w 34615"/>
                  <a:gd name="connsiteY4" fmla="*/ 26847 h 26847"/>
                  <a:gd name="connsiteX5" fmla="*/ 15176 w 34615"/>
                  <a:gd name="connsiteY5" fmla="*/ 26847 h 26847"/>
                  <a:gd name="connsiteX6" fmla="*/ 15176 w 34615"/>
                  <a:gd name="connsiteY6" fmla="*/ 8925 h 26847"/>
                  <a:gd name="connsiteX7" fmla="*/ 11346 w 34615"/>
                  <a:gd name="connsiteY7" fmla="*/ 3830 h 26847"/>
                  <a:gd name="connsiteX8" fmla="*/ 4300 w 34615"/>
                  <a:gd name="connsiteY8" fmla="*/ 7913 h 26847"/>
                  <a:gd name="connsiteX9" fmla="*/ 4300 w 34615"/>
                  <a:gd name="connsiteY9" fmla="*/ 26847 h 26847"/>
                  <a:gd name="connsiteX10" fmla="*/ 0 w 34615"/>
                  <a:gd name="connsiteY10" fmla="*/ 26847 h 26847"/>
                  <a:gd name="connsiteX11" fmla="*/ 0 w 34615"/>
                  <a:gd name="connsiteY11" fmla="*/ 614 h 26847"/>
                  <a:gd name="connsiteX12" fmla="*/ 4083 w 34615"/>
                  <a:gd name="connsiteY12" fmla="*/ 614 h 26847"/>
                  <a:gd name="connsiteX13" fmla="*/ 4083 w 34615"/>
                  <a:gd name="connsiteY13" fmla="*/ 4264 h 26847"/>
                  <a:gd name="connsiteX14" fmla="*/ 12285 w 34615"/>
                  <a:gd name="connsiteY14" fmla="*/ 0 h 26847"/>
                  <a:gd name="connsiteX15" fmla="*/ 18861 w 34615"/>
                  <a:gd name="connsiteY15" fmla="*/ 4408 h 26847"/>
                  <a:gd name="connsiteX16" fmla="*/ 27461 w 34615"/>
                  <a:gd name="connsiteY16" fmla="*/ 0 h 26847"/>
                  <a:gd name="connsiteX17" fmla="*/ 34615 w 34615"/>
                  <a:gd name="connsiteY17" fmla="*/ 8202 h 26847"/>
                  <a:gd name="connsiteX18" fmla="*/ 34615 w 34615"/>
                  <a:gd name="connsiteY18" fmla="*/ 26847 h 26847"/>
                  <a:gd name="connsiteX19" fmla="*/ 30315 w 34615"/>
                  <a:gd name="connsiteY19" fmla="*/ 26847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615" h="26847">
                    <a:moveTo>
                      <a:pt x="30315" y="26847"/>
                    </a:moveTo>
                    <a:lnTo>
                      <a:pt x="30315" y="8491"/>
                    </a:lnTo>
                    <a:cubicBezTo>
                      <a:pt x="30315" y="4806"/>
                      <a:pt x="28328" y="3830"/>
                      <a:pt x="26305" y="3830"/>
                    </a:cubicBezTo>
                    <a:cubicBezTo>
                      <a:pt x="24064" y="3830"/>
                      <a:pt x="21860" y="5059"/>
                      <a:pt x="19476" y="7733"/>
                    </a:cubicBezTo>
                    <a:lnTo>
                      <a:pt x="19476" y="26847"/>
                    </a:lnTo>
                    <a:lnTo>
                      <a:pt x="15176" y="26847"/>
                    </a:lnTo>
                    <a:lnTo>
                      <a:pt x="15176" y="8925"/>
                    </a:lnTo>
                    <a:cubicBezTo>
                      <a:pt x="15176" y="5673"/>
                      <a:pt x="13947" y="3830"/>
                      <a:pt x="11346" y="3830"/>
                    </a:cubicBezTo>
                    <a:cubicBezTo>
                      <a:pt x="9069" y="3830"/>
                      <a:pt x="6576" y="5312"/>
                      <a:pt x="4300" y="7913"/>
                    </a:cubicBezTo>
                    <a:lnTo>
                      <a:pt x="4300" y="26847"/>
                    </a:lnTo>
                    <a:lnTo>
                      <a:pt x="0" y="26847"/>
                    </a:lnTo>
                    <a:lnTo>
                      <a:pt x="0" y="614"/>
                    </a:lnTo>
                    <a:lnTo>
                      <a:pt x="4083" y="614"/>
                    </a:lnTo>
                    <a:lnTo>
                      <a:pt x="4083" y="4264"/>
                    </a:lnTo>
                    <a:cubicBezTo>
                      <a:pt x="6504" y="1590"/>
                      <a:pt x="9539" y="0"/>
                      <a:pt x="12285" y="0"/>
                    </a:cubicBezTo>
                    <a:cubicBezTo>
                      <a:pt x="15790" y="0"/>
                      <a:pt x="17850" y="1373"/>
                      <a:pt x="18861" y="4408"/>
                    </a:cubicBezTo>
                    <a:cubicBezTo>
                      <a:pt x="21860" y="1337"/>
                      <a:pt x="24173" y="0"/>
                      <a:pt x="27461" y="0"/>
                    </a:cubicBezTo>
                    <a:cubicBezTo>
                      <a:pt x="32267" y="0"/>
                      <a:pt x="34615" y="2746"/>
                      <a:pt x="34615" y="8202"/>
                    </a:cubicBezTo>
                    <a:lnTo>
                      <a:pt x="34615" y="26847"/>
                    </a:lnTo>
                    <a:lnTo>
                      <a:pt x="30315" y="26847"/>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64" name="Freeform: Shape 363">
                <a:extLst>
                  <a:ext uri="{FF2B5EF4-FFF2-40B4-BE49-F238E27FC236}">
                    <a16:creationId xmlns:a16="http://schemas.microsoft.com/office/drawing/2014/main" id="{030427CA-D4EA-4607-8D05-5212D3980A64}"/>
                  </a:ext>
                </a:extLst>
              </p:cNvPr>
              <p:cNvSpPr/>
              <p:nvPr/>
            </p:nvSpPr>
            <p:spPr>
              <a:xfrm>
                <a:off x="3508240" y="344131"/>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8 h 27461"/>
                  <a:gd name="connsiteX8" fmla="*/ 21897 w 21968"/>
                  <a:gd name="connsiteY8" fmla="*/ 20885 h 27461"/>
                  <a:gd name="connsiteX9" fmla="*/ 11093 w 21968"/>
                  <a:gd name="connsiteY9" fmla="*/ 27461 h 27461"/>
                  <a:gd name="connsiteX10" fmla="*/ 4336 w 21968"/>
                  <a:gd name="connsiteY10" fmla="*/ 11165 h 27461"/>
                  <a:gd name="connsiteX11" fmla="*/ 17705 w 21968"/>
                  <a:gd name="connsiteY11" fmla="*/ 11165 h 27461"/>
                  <a:gd name="connsiteX12" fmla="*/ 11129 w 21968"/>
                  <a:gd name="connsiteY12" fmla="*/ 3541 h 27461"/>
                  <a:gd name="connsiteX13" fmla="*/ 4336 w 21968"/>
                  <a:gd name="connsiteY13" fmla="*/ 11165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3"/>
                      <a:pt x="21969" y="13658"/>
                      <a:pt x="21933" y="14309"/>
                    </a:cubicBezTo>
                    <a:lnTo>
                      <a:pt x="4264" y="14309"/>
                    </a:lnTo>
                    <a:cubicBezTo>
                      <a:pt x="4517" y="20126"/>
                      <a:pt x="6504" y="23740"/>
                      <a:pt x="11418" y="23740"/>
                    </a:cubicBezTo>
                    <a:cubicBezTo>
                      <a:pt x="14453" y="23740"/>
                      <a:pt x="16838" y="22475"/>
                      <a:pt x="18608" y="19078"/>
                    </a:cubicBezTo>
                    <a:lnTo>
                      <a:pt x="21897" y="20885"/>
                    </a:lnTo>
                    <a:cubicBezTo>
                      <a:pt x="19331" y="25691"/>
                      <a:pt x="15501" y="27461"/>
                      <a:pt x="11093" y="27461"/>
                    </a:cubicBezTo>
                    <a:close/>
                    <a:moveTo>
                      <a:pt x="4336" y="11165"/>
                    </a:moveTo>
                    <a:lnTo>
                      <a:pt x="17705" y="11165"/>
                    </a:lnTo>
                    <a:cubicBezTo>
                      <a:pt x="17669" y="6576"/>
                      <a:pt x="15284" y="3541"/>
                      <a:pt x="11129" y="3541"/>
                    </a:cubicBezTo>
                    <a:cubicBezTo>
                      <a:pt x="6974" y="3541"/>
                      <a:pt x="4842" y="6974"/>
                      <a:pt x="4336" y="11165"/>
                    </a:cubicBez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65" name="Freeform: Shape 364">
                <a:extLst>
                  <a:ext uri="{FF2B5EF4-FFF2-40B4-BE49-F238E27FC236}">
                    <a16:creationId xmlns:a16="http://schemas.microsoft.com/office/drawing/2014/main" id="{4D54E761-B8ED-4D71-8845-69CA93A05783}"/>
                  </a:ext>
                </a:extLst>
              </p:cNvPr>
              <p:cNvSpPr/>
              <p:nvPr/>
            </p:nvSpPr>
            <p:spPr>
              <a:xfrm>
                <a:off x="3536243" y="344131"/>
                <a:ext cx="20415" cy="26847"/>
              </a:xfrm>
              <a:custGeom>
                <a:avLst/>
                <a:gdLst>
                  <a:gd name="connsiteX0" fmla="*/ 16115 w 20415"/>
                  <a:gd name="connsiteY0" fmla="*/ 26847 h 26847"/>
                  <a:gd name="connsiteX1" fmla="*/ 16115 w 20415"/>
                  <a:gd name="connsiteY1" fmla="*/ 8925 h 26847"/>
                  <a:gd name="connsiteX2" fmla="*/ 11743 w 20415"/>
                  <a:gd name="connsiteY2" fmla="*/ 3830 h 26847"/>
                  <a:gd name="connsiteX3" fmla="*/ 4300 w 20415"/>
                  <a:gd name="connsiteY3" fmla="*/ 7877 h 26847"/>
                  <a:gd name="connsiteX4" fmla="*/ 4300 w 20415"/>
                  <a:gd name="connsiteY4" fmla="*/ 26847 h 26847"/>
                  <a:gd name="connsiteX5" fmla="*/ 0 w 20415"/>
                  <a:gd name="connsiteY5" fmla="*/ 26847 h 26847"/>
                  <a:gd name="connsiteX6" fmla="*/ 0 w 20415"/>
                  <a:gd name="connsiteY6" fmla="*/ 614 h 26847"/>
                  <a:gd name="connsiteX7" fmla="*/ 4119 w 20415"/>
                  <a:gd name="connsiteY7" fmla="*/ 614 h 26847"/>
                  <a:gd name="connsiteX8" fmla="*/ 4119 w 20415"/>
                  <a:gd name="connsiteY8" fmla="*/ 4264 h 26847"/>
                  <a:gd name="connsiteX9" fmla="*/ 13044 w 20415"/>
                  <a:gd name="connsiteY9" fmla="*/ 0 h 26847"/>
                  <a:gd name="connsiteX10" fmla="*/ 19006 w 20415"/>
                  <a:gd name="connsiteY10" fmla="*/ 2746 h 26847"/>
                  <a:gd name="connsiteX11" fmla="*/ 20415 w 20415"/>
                  <a:gd name="connsiteY11" fmla="*/ 8961 h 26847"/>
                  <a:gd name="connsiteX12" fmla="*/ 20415 w 20415"/>
                  <a:gd name="connsiteY12" fmla="*/ 26811 h 26847"/>
                  <a:gd name="connsiteX13" fmla="*/ 16115 w 20415"/>
                  <a:gd name="connsiteY13"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15" h="26847">
                    <a:moveTo>
                      <a:pt x="16115" y="26847"/>
                    </a:moveTo>
                    <a:lnTo>
                      <a:pt x="16115" y="8925"/>
                    </a:lnTo>
                    <a:cubicBezTo>
                      <a:pt x="16115" y="5384"/>
                      <a:pt x="14814" y="3830"/>
                      <a:pt x="11743" y="3830"/>
                    </a:cubicBezTo>
                    <a:cubicBezTo>
                      <a:pt x="9431" y="3830"/>
                      <a:pt x="7299" y="4806"/>
                      <a:pt x="4300" y="7877"/>
                    </a:cubicBezTo>
                    <a:lnTo>
                      <a:pt x="4300" y="26847"/>
                    </a:lnTo>
                    <a:lnTo>
                      <a:pt x="0" y="26847"/>
                    </a:lnTo>
                    <a:lnTo>
                      <a:pt x="0" y="614"/>
                    </a:lnTo>
                    <a:lnTo>
                      <a:pt x="4119" y="614"/>
                    </a:lnTo>
                    <a:lnTo>
                      <a:pt x="4119" y="4264"/>
                    </a:lnTo>
                    <a:cubicBezTo>
                      <a:pt x="7010" y="1373"/>
                      <a:pt x="9720" y="0"/>
                      <a:pt x="13044" y="0"/>
                    </a:cubicBezTo>
                    <a:cubicBezTo>
                      <a:pt x="15826" y="0"/>
                      <a:pt x="17850" y="903"/>
                      <a:pt x="19006" y="2746"/>
                    </a:cubicBezTo>
                    <a:cubicBezTo>
                      <a:pt x="20018" y="4047"/>
                      <a:pt x="20415" y="6034"/>
                      <a:pt x="20415" y="8961"/>
                    </a:cubicBezTo>
                    <a:lnTo>
                      <a:pt x="20415" y="26811"/>
                    </a:lnTo>
                    <a:lnTo>
                      <a:pt x="16115" y="26811"/>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66" name="Freeform: Shape 365">
                <a:extLst>
                  <a:ext uri="{FF2B5EF4-FFF2-40B4-BE49-F238E27FC236}">
                    <a16:creationId xmlns:a16="http://schemas.microsoft.com/office/drawing/2014/main" id="{035C0585-1379-4B6E-9031-2A0F8B305823}"/>
                  </a:ext>
                </a:extLst>
              </p:cNvPr>
              <p:cNvSpPr/>
              <p:nvPr/>
            </p:nvSpPr>
            <p:spPr>
              <a:xfrm>
                <a:off x="3561247" y="336073"/>
                <a:ext cx="13838" cy="35302"/>
              </a:xfrm>
              <a:custGeom>
                <a:avLst/>
                <a:gdLst>
                  <a:gd name="connsiteX0" fmla="*/ 13839 w 13838"/>
                  <a:gd name="connsiteY0" fmla="*/ 34905 h 35302"/>
                  <a:gd name="connsiteX1" fmla="*/ 9828 w 13838"/>
                  <a:gd name="connsiteY1" fmla="*/ 35302 h 35302"/>
                  <a:gd name="connsiteX2" fmla="*/ 3902 w 13838"/>
                  <a:gd name="connsiteY2" fmla="*/ 28509 h 35302"/>
                  <a:gd name="connsiteX3" fmla="*/ 3902 w 13838"/>
                  <a:gd name="connsiteY3" fmla="*/ 12213 h 35302"/>
                  <a:gd name="connsiteX4" fmla="*/ 0 w 13838"/>
                  <a:gd name="connsiteY4" fmla="*/ 12213 h 35302"/>
                  <a:gd name="connsiteX5" fmla="*/ 0 w 13838"/>
                  <a:gd name="connsiteY5" fmla="*/ 8672 h 35302"/>
                  <a:gd name="connsiteX6" fmla="*/ 3902 w 13838"/>
                  <a:gd name="connsiteY6" fmla="*/ 8672 h 35302"/>
                  <a:gd name="connsiteX7" fmla="*/ 3902 w 13838"/>
                  <a:gd name="connsiteY7" fmla="*/ 0 h 35302"/>
                  <a:gd name="connsiteX8" fmla="*/ 8166 w 13838"/>
                  <a:gd name="connsiteY8" fmla="*/ 0 h 35302"/>
                  <a:gd name="connsiteX9" fmla="*/ 8166 w 13838"/>
                  <a:gd name="connsiteY9" fmla="*/ 8672 h 35302"/>
                  <a:gd name="connsiteX10" fmla="*/ 13839 w 13838"/>
                  <a:gd name="connsiteY10" fmla="*/ 8672 h 35302"/>
                  <a:gd name="connsiteX11" fmla="*/ 13839 w 13838"/>
                  <a:gd name="connsiteY11" fmla="*/ 12213 h 35302"/>
                  <a:gd name="connsiteX12" fmla="*/ 8166 w 13838"/>
                  <a:gd name="connsiteY12" fmla="*/ 12213 h 35302"/>
                  <a:gd name="connsiteX13" fmla="*/ 8166 w 13838"/>
                  <a:gd name="connsiteY13" fmla="*/ 28293 h 35302"/>
                  <a:gd name="connsiteX14" fmla="*/ 10912 w 13838"/>
                  <a:gd name="connsiteY14" fmla="*/ 31545 h 35302"/>
                  <a:gd name="connsiteX15" fmla="*/ 13839 w 13838"/>
                  <a:gd name="connsiteY15" fmla="*/ 31183 h 35302"/>
                  <a:gd name="connsiteX16" fmla="*/ 13839 w 13838"/>
                  <a:gd name="connsiteY16" fmla="*/ 34905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302">
                    <a:moveTo>
                      <a:pt x="13839" y="34905"/>
                    </a:moveTo>
                    <a:cubicBezTo>
                      <a:pt x="12574" y="35158"/>
                      <a:pt x="11346" y="35302"/>
                      <a:pt x="9828" y="35302"/>
                    </a:cubicBezTo>
                    <a:cubicBezTo>
                      <a:pt x="5528" y="35302"/>
                      <a:pt x="3902" y="33640"/>
                      <a:pt x="3902" y="28509"/>
                    </a:cubicBezTo>
                    <a:lnTo>
                      <a:pt x="3902" y="12213"/>
                    </a:lnTo>
                    <a:lnTo>
                      <a:pt x="0" y="12213"/>
                    </a:lnTo>
                    <a:lnTo>
                      <a:pt x="0" y="8672"/>
                    </a:lnTo>
                    <a:lnTo>
                      <a:pt x="3902" y="8672"/>
                    </a:lnTo>
                    <a:lnTo>
                      <a:pt x="3902" y="0"/>
                    </a:lnTo>
                    <a:lnTo>
                      <a:pt x="8166" y="0"/>
                    </a:lnTo>
                    <a:lnTo>
                      <a:pt x="8166" y="8672"/>
                    </a:lnTo>
                    <a:lnTo>
                      <a:pt x="13839" y="8672"/>
                    </a:lnTo>
                    <a:lnTo>
                      <a:pt x="13839" y="12213"/>
                    </a:lnTo>
                    <a:lnTo>
                      <a:pt x="8166" y="12213"/>
                    </a:lnTo>
                    <a:lnTo>
                      <a:pt x="8166" y="28293"/>
                    </a:lnTo>
                    <a:cubicBezTo>
                      <a:pt x="8166" y="30533"/>
                      <a:pt x="8961" y="31545"/>
                      <a:pt x="10912" y="31545"/>
                    </a:cubicBezTo>
                    <a:cubicBezTo>
                      <a:pt x="11888" y="31545"/>
                      <a:pt x="12719" y="31436"/>
                      <a:pt x="13839" y="31183"/>
                    </a:cubicBezTo>
                    <a:lnTo>
                      <a:pt x="13839" y="34905"/>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67" name="Freeform: Shape 366">
                <a:extLst>
                  <a:ext uri="{FF2B5EF4-FFF2-40B4-BE49-F238E27FC236}">
                    <a16:creationId xmlns:a16="http://schemas.microsoft.com/office/drawing/2014/main" id="{F0E3D4C4-4822-4A11-91C3-086E489F8F55}"/>
                  </a:ext>
                </a:extLst>
              </p:cNvPr>
              <p:cNvSpPr/>
              <p:nvPr/>
            </p:nvSpPr>
            <p:spPr>
              <a:xfrm>
                <a:off x="3363890" y="395332"/>
                <a:ext cx="33350" cy="36350"/>
              </a:xfrm>
              <a:custGeom>
                <a:avLst/>
                <a:gdLst>
                  <a:gd name="connsiteX0" fmla="*/ 28798 w 33350"/>
                  <a:gd name="connsiteY0" fmla="*/ 36350 h 36350"/>
                  <a:gd name="connsiteX1" fmla="*/ 28798 w 33350"/>
                  <a:gd name="connsiteY1" fmla="*/ 5384 h 36350"/>
                  <a:gd name="connsiteX2" fmla="*/ 28689 w 33350"/>
                  <a:gd name="connsiteY2" fmla="*/ 5384 h 36350"/>
                  <a:gd name="connsiteX3" fmla="*/ 18753 w 33350"/>
                  <a:gd name="connsiteY3" fmla="*/ 36350 h 36350"/>
                  <a:gd name="connsiteX4" fmla="*/ 14489 w 33350"/>
                  <a:gd name="connsiteY4" fmla="*/ 36350 h 36350"/>
                  <a:gd name="connsiteX5" fmla="*/ 4553 w 33350"/>
                  <a:gd name="connsiteY5" fmla="*/ 5384 h 36350"/>
                  <a:gd name="connsiteX6" fmla="*/ 4444 w 33350"/>
                  <a:gd name="connsiteY6" fmla="*/ 5384 h 36350"/>
                  <a:gd name="connsiteX7" fmla="*/ 4444 w 33350"/>
                  <a:gd name="connsiteY7" fmla="*/ 36350 h 36350"/>
                  <a:gd name="connsiteX8" fmla="*/ 0 w 33350"/>
                  <a:gd name="connsiteY8" fmla="*/ 36350 h 36350"/>
                  <a:gd name="connsiteX9" fmla="*/ 0 w 33350"/>
                  <a:gd name="connsiteY9" fmla="*/ 0 h 36350"/>
                  <a:gd name="connsiteX10" fmla="*/ 7407 w 33350"/>
                  <a:gd name="connsiteY10" fmla="*/ 0 h 36350"/>
                  <a:gd name="connsiteX11" fmla="*/ 16513 w 33350"/>
                  <a:gd name="connsiteY11" fmla="*/ 29702 h 36350"/>
                  <a:gd name="connsiteX12" fmla="*/ 16621 w 33350"/>
                  <a:gd name="connsiteY12" fmla="*/ 29702 h 36350"/>
                  <a:gd name="connsiteX13" fmla="*/ 26052 w 33350"/>
                  <a:gd name="connsiteY13" fmla="*/ 0 h 36350"/>
                  <a:gd name="connsiteX14" fmla="*/ 33351 w 33350"/>
                  <a:gd name="connsiteY14" fmla="*/ 0 h 36350"/>
                  <a:gd name="connsiteX15" fmla="*/ 33351 w 33350"/>
                  <a:gd name="connsiteY15" fmla="*/ 36350 h 36350"/>
                  <a:gd name="connsiteX16" fmla="*/ 28798 w 33350"/>
                  <a:gd name="connsiteY16"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50" h="36350">
                    <a:moveTo>
                      <a:pt x="28798" y="36350"/>
                    </a:moveTo>
                    <a:lnTo>
                      <a:pt x="28798" y="5384"/>
                    </a:lnTo>
                    <a:lnTo>
                      <a:pt x="28689" y="5384"/>
                    </a:lnTo>
                    <a:lnTo>
                      <a:pt x="18753" y="36350"/>
                    </a:lnTo>
                    <a:lnTo>
                      <a:pt x="14489" y="36350"/>
                    </a:lnTo>
                    <a:lnTo>
                      <a:pt x="4553" y="5384"/>
                    </a:lnTo>
                    <a:lnTo>
                      <a:pt x="4444" y="5384"/>
                    </a:lnTo>
                    <a:lnTo>
                      <a:pt x="4444" y="36350"/>
                    </a:lnTo>
                    <a:lnTo>
                      <a:pt x="0" y="36350"/>
                    </a:lnTo>
                    <a:lnTo>
                      <a:pt x="0" y="0"/>
                    </a:lnTo>
                    <a:lnTo>
                      <a:pt x="7407" y="0"/>
                    </a:lnTo>
                    <a:lnTo>
                      <a:pt x="16513" y="29702"/>
                    </a:lnTo>
                    <a:lnTo>
                      <a:pt x="16621" y="29702"/>
                    </a:lnTo>
                    <a:lnTo>
                      <a:pt x="26052" y="0"/>
                    </a:lnTo>
                    <a:lnTo>
                      <a:pt x="33351" y="0"/>
                    </a:lnTo>
                    <a:lnTo>
                      <a:pt x="33351" y="36350"/>
                    </a:lnTo>
                    <a:lnTo>
                      <a:pt x="28798" y="36350"/>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68" name="Freeform: Shape 367">
                <a:extLst>
                  <a:ext uri="{FF2B5EF4-FFF2-40B4-BE49-F238E27FC236}">
                    <a16:creationId xmlns:a16="http://schemas.microsoft.com/office/drawing/2014/main" id="{E0C4A24C-ECBF-457D-BC33-95A68893333B}"/>
                  </a:ext>
                </a:extLst>
              </p:cNvPr>
              <p:cNvSpPr/>
              <p:nvPr/>
            </p:nvSpPr>
            <p:spPr>
              <a:xfrm>
                <a:off x="3403853" y="404835"/>
                <a:ext cx="21029" cy="27389"/>
              </a:xfrm>
              <a:custGeom>
                <a:avLst/>
                <a:gdLst>
                  <a:gd name="connsiteX0" fmla="*/ 16802 w 21029"/>
                  <a:gd name="connsiteY0" fmla="*/ 26847 h 27389"/>
                  <a:gd name="connsiteX1" fmla="*/ 16404 w 21029"/>
                  <a:gd name="connsiteY1" fmla="*/ 23704 h 27389"/>
                  <a:gd name="connsiteX2" fmla="*/ 7299 w 21029"/>
                  <a:gd name="connsiteY2" fmla="*/ 27389 h 27389"/>
                  <a:gd name="connsiteX3" fmla="*/ 0 w 21029"/>
                  <a:gd name="connsiteY3" fmla="*/ 20343 h 27389"/>
                  <a:gd name="connsiteX4" fmla="*/ 4336 w 21029"/>
                  <a:gd name="connsiteY4" fmla="*/ 13116 h 27389"/>
                  <a:gd name="connsiteX5" fmla="*/ 16332 w 21029"/>
                  <a:gd name="connsiteY5" fmla="*/ 9612 h 27389"/>
                  <a:gd name="connsiteX6" fmla="*/ 11129 w 21029"/>
                  <a:gd name="connsiteY6" fmla="*/ 3505 h 27389"/>
                  <a:gd name="connsiteX7" fmla="*/ 4264 w 21029"/>
                  <a:gd name="connsiteY7" fmla="*/ 7444 h 27389"/>
                  <a:gd name="connsiteX8" fmla="*/ 1120 w 21029"/>
                  <a:gd name="connsiteY8" fmla="*/ 5456 h 27389"/>
                  <a:gd name="connsiteX9" fmla="*/ 11310 w 21029"/>
                  <a:gd name="connsiteY9" fmla="*/ 0 h 27389"/>
                  <a:gd name="connsiteX10" fmla="*/ 20632 w 21029"/>
                  <a:gd name="connsiteY10" fmla="*/ 8564 h 27389"/>
                  <a:gd name="connsiteX11" fmla="*/ 20632 w 21029"/>
                  <a:gd name="connsiteY11" fmla="*/ 22728 h 27389"/>
                  <a:gd name="connsiteX12" fmla="*/ 21029 w 21029"/>
                  <a:gd name="connsiteY12" fmla="*/ 26811 h 27389"/>
                  <a:gd name="connsiteX13" fmla="*/ 16802 w 21029"/>
                  <a:gd name="connsiteY13" fmla="*/ 26811 h 27389"/>
                  <a:gd name="connsiteX14" fmla="*/ 16260 w 21029"/>
                  <a:gd name="connsiteY14" fmla="*/ 12791 h 27389"/>
                  <a:gd name="connsiteX15" fmla="*/ 6685 w 21029"/>
                  <a:gd name="connsiteY15" fmla="*/ 15646 h 27389"/>
                  <a:gd name="connsiteX16" fmla="*/ 4372 w 21029"/>
                  <a:gd name="connsiteY16" fmla="*/ 19982 h 27389"/>
                  <a:gd name="connsiteX17" fmla="*/ 8455 w 21029"/>
                  <a:gd name="connsiteY17" fmla="*/ 23920 h 27389"/>
                  <a:gd name="connsiteX18" fmla="*/ 16260 w 21029"/>
                  <a:gd name="connsiteY18" fmla="*/ 20162 h 27389"/>
                  <a:gd name="connsiteX19" fmla="*/ 16260 w 21029"/>
                  <a:gd name="connsiteY19" fmla="*/ 12791 h 2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29" h="27389">
                    <a:moveTo>
                      <a:pt x="16802" y="26847"/>
                    </a:moveTo>
                    <a:lnTo>
                      <a:pt x="16404" y="23704"/>
                    </a:lnTo>
                    <a:cubicBezTo>
                      <a:pt x="13622" y="26088"/>
                      <a:pt x="10478" y="27389"/>
                      <a:pt x="7299" y="27389"/>
                    </a:cubicBezTo>
                    <a:cubicBezTo>
                      <a:pt x="2710" y="27389"/>
                      <a:pt x="0" y="24607"/>
                      <a:pt x="0" y="20343"/>
                    </a:cubicBezTo>
                    <a:cubicBezTo>
                      <a:pt x="0" y="17272"/>
                      <a:pt x="1301" y="14779"/>
                      <a:pt x="4336" y="13116"/>
                    </a:cubicBezTo>
                    <a:cubicBezTo>
                      <a:pt x="6974" y="11707"/>
                      <a:pt x="11526" y="10587"/>
                      <a:pt x="16332" y="9612"/>
                    </a:cubicBezTo>
                    <a:cubicBezTo>
                      <a:pt x="16729" y="5023"/>
                      <a:pt x="14959" y="3505"/>
                      <a:pt x="11129" y="3505"/>
                    </a:cubicBezTo>
                    <a:cubicBezTo>
                      <a:pt x="8058" y="3505"/>
                      <a:pt x="6070" y="4661"/>
                      <a:pt x="4264" y="7444"/>
                    </a:cubicBezTo>
                    <a:lnTo>
                      <a:pt x="1120" y="5456"/>
                    </a:lnTo>
                    <a:cubicBezTo>
                      <a:pt x="3505" y="1554"/>
                      <a:pt x="6829" y="0"/>
                      <a:pt x="11310" y="0"/>
                    </a:cubicBezTo>
                    <a:cubicBezTo>
                      <a:pt x="17741" y="0"/>
                      <a:pt x="20632" y="2782"/>
                      <a:pt x="20632" y="8564"/>
                    </a:cubicBezTo>
                    <a:lnTo>
                      <a:pt x="20632" y="22728"/>
                    </a:lnTo>
                    <a:lnTo>
                      <a:pt x="21029" y="26811"/>
                    </a:lnTo>
                    <a:lnTo>
                      <a:pt x="16802" y="26811"/>
                    </a:lnTo>
                    <a:close/>
                    <a:moveTo>
                      <a:pt x="16260" y="12791"/>
                    </a:moveTo>
                    <a:cubicBezTo>
                      <a:pt x="11454" y="13767"/>
                      <a:pt x="8672" y="14526"/>
                      <a:pt x="6685" y="15646"/>
                    </a:cubicBezTo>
                    <a:cubicBezTo>
                      <a:pt x="5131" y="16549"/>
                      <a:pt x="4372" y="18139"/>
                      <a:pt x="4372" y="19982"/>
                    </a:cubicBezTo>
                    <a:cubicBezTo>
                      <a:pt x="4372" y="22403"/>
                      <a:pt x="5853" y="23920"/>
                      <a:pt x="8455" y="23920"/>
                    </a:cubicBezTo>
                    <a:cubicBezTo>
                      <a:pt x="11201" y="23920"/>
                      <a:pt x="14381" y="22439"/>
                      <a:pt x="16260" y="20162"/>
                    </a:cubicBezTo>
                    <a:lnTo>
                      <a:pt x="16260" y="12791"/>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69" name="Freeform: Shape 368">
                <a:extLst>
                  <a:ext uri="{FF2B5EF4-FFF2-40B4-BE49-F238E27FC236}">
                    <a16:creationId xmlns:a16="http://schemas.microsoft.com/office/drawing/2014/main" id="{4D4DB913-8D4A-4D74-957F-90D0A58D98EB}"/>
                  </a:ext>
                </a:extLst>
              </p:cNvPr>
              <p:cNvSpPr/>
              <p:nvPr/>
            </p:nvSpPr>
            <p:spPr>
              <a:xfrm>
                <a:off x="3431783" y="395224"/>
                <a:ext cx="4769" cy="36458"/>
              </a:xfrm>
              <a:custGeom>
                <a:avLst/>
                <a:gdLst>
                  <a:gd name="connsiteX0" fmla="*/ 0 w 4769"/>
                  <a:gd name="connsiteY0" fmla="*/ 5203 h 36458"/>
                  <a:gd name="connsiteX1" fmla="*/ 0 w 4769"/>
                  <a:gd name="connsiteY1" fmla="*/ 0 h 36458"/>
                  <a:gd name="connsiteX2" fmla="*/ 4769 w 4769"/>
                  <a:gd name="connsiteY2" fmla="*/ 0 h 36458"/>
                  <a:gd name="connsiteX3" fmla="*/ 4769 w 4769"/>
                  <a:gd name="connsiteY3" fmla="*/ 5203 h 36458"/>
                  <a:gd name="connsiteX4" fmla="*/ 0 w 4769"/>
                  <a:gd name="connsiteY4" fmla="*/ 5203 h 36458"/>
                  <a:gd name="connsiteX5" fmla="*/ 217 w 4769"/>
                  <a:gd name="connsiteY5" fmla="*/ 36459 h 36458"/>
                  <a:gd name="connsiteX6" fmla="*/ 217 w 4769"/>
                  <a:gd name="connsiteY6" fmla="*/ 10226 h 36458"/>
                  <a:gd name="connsiteX7" fmla="*/ 4517 w 4769"/>
                  <a:gd name="connsiteY7" fmla="*/ 10226 h 36458"/>
                  <a:gd name="connsiteX8" fmla="*/ 4517 w 4769"/>
                  <a:gd name="connsiteY8" fmla="*/ 36459 h 36458"/>
                  <a:gd name="connsiteX9" fmla="*/ 217 w 4769"/>
                  <a:gd name="connsiteY9" fmla="*/ 36459 h 3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 h="36458">
                    <a:moveTo>
                      <a:pt x="0" y="5203"/>
                    </a:moveTo>
                    <a:lnTo>
                      <a:pt x="0" y="0"/>
                    </a:lnTo>
                    <a:lnTo>
                      <a:pt x="4769" y="0"/>
                    </a:lnTo>
                    <a:lnTo>
                      <a:pt x="4769" y="5203"/>
                    </a:lnTo>
                    <a:lnTo>
                      <a:pt x="0" y="5203"/>
                    </a:lnTo>
                    <a:close/>
                    <a:moveTo>
                      <a:pt x="217" y="36459"/>
                    </a:moveTo>
                    <a:lnTo>
                      <a:pt x="217" y="10226"/>
                    </a:lnTo>
                    <a:lnTo>
                      <a:pt x="4517" y="10226"/>
                    </a:lnTo>
                    <a:lnTo>
                      <a:pt x="4517" y="36459"/>
                    </a:lnTo>
                    <a:lnTo>
                      <a:pt x="217" y="36459"/>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70" name="Freeform: Shape 369">
                <a:extLst>
                  <a:ext uri="{FF2B5EF4-FFF2-40B4-BE49-F238E27FC236}">
                    <a16:creationId xmlns:a16="http://schemas.microsoft.com/office/drawing/2014/main" id="{DEEC494F-551C-41A0-8AE4-620E63A1F706}"/>
                  </a:ext>
                </a:extLst>
              </p:cNvPr>
              <p:cNvSpPr/>
              <p:nvPr/>
            </p:nvSpPr>
            <p:spPr>
              <a:xfrm>
                <a:off x="3444068" y="395332"/>
                <a:ext cx="4299" cy="36350"/>
              </a:xfrm>
              <a:custGeom>
                <a:avLst/>
                <a:gdLst>
                  <a:gd name="connsiteX0" fmla="*/ 0 w 4299"/>
                  <a:gd name="connsiteY0" fmla="*/ 36350 h 36350"/>
                  <a:gd name="connsiteX1" fmla="*/ 0 w 4299"/>
                  <a:gd name="connsiteY1" fmla="*/ 0 h 36350"/>
                  <a:gd name="connsiteX2" fmla="*/ 4300 w 4299"/>
                  <a:gd name="connsiteY2" fmla="*/ 0 h 36350"/>
                  <a:gd name="connsiteX3" fmla="*/ 4300 w 4299"/>
                  <a:gd name="connsiteY3" fmla="*/ 36350 h 36350"/>
                  <a:gd name="connsiteX4" fmla="*/ 0 w 4299"/>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9" h="36350">
                    <a:moveTo>
                      <a:pt x="0" y="36350"/>
                    </a:moveTo>
                    <a:lnTo>
                      <a:pt x="0" y="0"/>
                    </a:lnTo>
                    <a:lnTo>
                      <a:pt x="4300" y="0"/>
                    </a:lnTo>
                    <a:lnTo>
                      <a:pt x="4300" y="36350"/>
                    </a:lnTo>
                    <a:lnTo>
                      <a:pt x="0" y="36350"/>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71" name="Freeform: Shape 370">
                <a:extLst>
                  <a:ext uri="{FF2B5EF4-FFF2-40B4-BE49-F238E27FC236}">
                    <a16:creationId xmlns:a16="http://schemas.microsoft.com/office/drawing/2014/main" id="{D0AAD4A1-F726-4D4D-8E22-B1DFA62DB43C}"/>
                  </a:ext>
                </a:extLst>
              </p:cNvPr>
              <p:cNvSpPr/>
              <p:nvPr/>
            </p:nvSpPr>
            <p:spPr>
              <a:xfrm>
                <a:off x="3456173" y="395332"/>
                <a:ext cx="22474" cy="36928"/>
              </a:xfrm>
              <a:custGeom>
                <a:avLst/>
                <a:gdLst>
                  <a:gd name="connsiteX0" fmla="*/ 0 w 22474"/>
                  <a:gd name="connsiteY0" fmla="*/ 36350 h 36928"/>
                  <a:gd name="connsiteX1" fmla="*/ 0 w 22474"/>
                  <a:gd name="connsiteY1" fmla="*/ 0 h 36928"/>
                  <a:gd name="connsiteX2" fmla="*/ 4300 w 22474"/>
                  <a:gd name="connsiteY2" fmla="*/ 0 h 36928"/>
                  <a:gd name="connsiteX3" fmla="*/ 4300 w 22474"/>
                  <a:gd name="connsiteY3" fmla="*/ 13225 h 36928"/>
                  <a:gd name="connsiteX4" fmla="*/ 11960 w 22474"/>
                  <a:gd name="connsiteY4" fmla="*/ 9720 h 36928"/>
                  <a:gd name="connsiteX5" fmla="*/ 22475 w 22474"/>
                  <a:gd name="connsiteY5" fmla="*/ 23378 h 36928"/>
                  <a:gd name="connsiteX6" fmla="*/ 12249 w 22474"/>
                  <a:gd name="connsiteY6" fmla="*/ 36928 h 36928"/>
                  <a:gd name="connsiteX7" fmla="*/ 3902 w 22474"/>
                  <a:gd name="connsiteY7" fmla="*/ 33279 h 36928"/>
                  <a:gd name="connsiteX8" fmla="*/ 3144 w 22474"/>
                  <a:gd name="connsiteY8" fmla="*/ 36314 h 36928"/>
                  <a:gd name="connsiteX9" fmla="*/ 0 w 22474"/>
                  <a:gd name="connsiteY9" fmla="*/ 36314 h 36928"/>
                  <a:gd name="connsiteX10" fmla="*/ 4300 w 22474"/>
                  <a:gd name="connsiteY10" fmla="*/ 29340 h 36928"/>
                  <a:gd name="connsiteX11" fmla="*/ 11129 w 22474"/>
                  <a:gd name="connsiteY11" fmla="*/ 33243 h 36928"/>
                  <a:gd name="connsiteX12" fmla="*/ 18102 w 22474"/>
                  <a:gd name="connsiteY12" fmla="*/ 23306 h 36928"/>
                  <a:gd name="connsiteX13" fmla="*/ 11057 w 22474"/>
                  <a:gd name="connsiteY13" fmla="*/ 13442 h 36928"/>
                  <a:gd name="connsiteX14" fmla="*/ 4264 w 22474"/>
                  <a:gd name="connsiteY14" fmla="*/ 17452 h 36928"/>
                  <a:gd name="connsiteX15" fmla="*/ 4264 w 22474"/>
                  <a:gd name="connsiteY15" fmla="*/ 29340 h 3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74" h="36928">
                    <a:moveTo>
                      <a:pt x="0" y="36350"/>
                    </a:moveTo>
                    <a:lnTo>
                      <a:pt x="0" y="0"/>
                    </a:lnTo>
                    <a:lnTo>
                      <a:pt x="4300" y="0"/>
                    </a:lnTo>
                    <a:lnTo>
                      <a:pt x="4300" y="13225"/>
                    </a:lnTo>
                    <a:cubicBezTo>
                      <a:pt x="6576" y="10804"/>
                      <a:pt x="8961" y="9720"/>
                      <a:pt x="11960" y="9720"/>
                    </a:cubicBezTo>
                    <a:cubicBezTo>
                      <a:pt x="18247" y="9720"/>
                      <a:pt x="22475" y="14887"/>
                      <a:pt x="22475" y="23378"/>
                    </a:cubicBezTo>
                    <a:cubicBezTo>
                      <a:pt x="22475" y="31436"/>
                      <a:pt x="18681" y="36928"/>
                      <a:pt x="12249" y="36928"/>
                    </a:cubicBezTo>
                    <a:cubicBezTo>
                      <a:pt x="8744" y="36928"/>
                      <a:pt x="6540" y="35881"/>
                      <a:pt x="3902" y="33279"/>
                    </a:cubicBezTo>
                    <a:lnTo>
                      <a:pt x="3144" y="36314"/>
                    </a:lnTo>
                    <a:lnTo>
                      <a:pt x="0" y="36314"/>
                    </a:lnTo>
                    <a:close/>
                    <a:moveTo>
                      <a:pt x="4300" y="29340"/>
                    </a:moveTo>
                    <a:cubicBezTo>
                      <a:pt x="5817" y="31761"/>
                      <a:pt x="8563" y="33243"/>
                      <a:pt x="11129" y="33243"/>
                    </a:cubicBezTo>
                    <a:cubicBezTo>
                      <a:pt x="15537" y="33243"/>
                      <a:pt x="18102" y="29485"/>
                      <a:pt x="18102" y="23306"/>
                    </a:cubicBezTo>
                    <a:cubicBezTo>
                      <a:pt x="18102" y="17236"/>
                      <a:pt x="15429" y="13442"/>
                      <a:pt x="11057" y="13442"/>
                    </a:cubicBezTo>
                    <a:cubicBezTo>
                      <a:pt x="8491" y="13442"/>
                      <a:pt x="6034" y="14851"/>
                      <a:pt x="4264" y="17452"/>
                    </a:cubicBezTo>
                    <a:lnTo>
                      <a:pt x="4264" y="29340"/>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72" name="Freeform: Shape 371">
                <a:extLst>
                  <a:ext uri="{FF2B5EF4-FFF2-40B4-BE49-F238E27FC236}">
                    <a16:creationId xmlns:a16="http://schemas.microsoft.com/office/drawing/2014/main" id="{7B0CEA7C-BCD2-466D-99E2-F327A2CF5CDE}"/>
                  </a:ext>
                </a:extLst>
              </p:cNvPr>
              <p:cNvSpPr/>
              <p:nvPr/>
            </p:nvSpPr>
            <p:spPr>
              <a:xfrm>
                <a:off x="3482766" y="404872"/>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8030 w 22330"/>
                  <a:gd name="connsiteY5" fmla="*/ 13803 h 27425"/>
                  <a:gd name="connsiteX6" fmla="*/ 11201 w 22330"/>
                  <a:gd name="connsiteY6" fmla="*/ 3577 h 27425"/>
                  <a:gd name="connsiteX7" fmla="*/ 4372 w 22330"/>
                  <a:gd name="connsiteY7" fmla="*/ 13803 h 27425"/>
                  <a:gd name="connsiteX8" fmla="*/ 11201 w 22330"/>
                  <a:gd name="connsiteY8" fmla="*/ 23812 h 27425"/>
                  <a:gd name="connsiteX9" fmla="*/ 18030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222"/>
                      <a:pt x="0" y="13803"/>
                    </a:cubicBezTo>
                    <a:close/>
                    <a:moveTo>
                      <a:pt x="18030" y="13803"/>
                    </a:moveTo>
                    <a:cubicBezTo>
                      <a:pt x="18030" y="7769"/>
                      <a:pt x="15862" y="3577"/>
                      <a:pt x="11201" y="3577"/>
                    </a:cubicBezTo>
                    <a:cubicBezTo>
                      <a:pt x="6540" y="3577"/>
                      <a:pt x="4372" y="7769"/>
                      <a:pt x="4372" y="13803"/>
                    </a:cubicBezTo>
                    <a:cubicBezTo>
                      <a:pt x="4372" y="19837"/>
                      <a:pt x="6612" y="23812"/>
                      <a:pt x="11201" y="23812"/>
                    </a:cubicBezTo>
                    <a:cubicBezTo>
                      <a:pt x="15790" y="23848"/>
                      <a:pt x="18030" y="19837"/>
                      <a:pt x="18030" y="13803"/>
                    </a:cubicBez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73" name="Freeform: Shape 372">
                <a:extLst>
                  <a:ext uri="{FF2B5EF4-FFF2-40B4-BE49-F238E27FC236}">
                    <a16:creationId xmlns:a16="http://schemas.microsoft.com/office/drawing/2014/main" id="{92CBCE44-446C-41F7-B724-EB6871258744}"/>
                  </a:ext>
                </a:extLst>
              </p:cNvPr>
              <p:cNvSpPr/>
              <p:nvPr/>
            </p:nvSpPr>
            <p:spPr>
              <a:xfrm>
                <a:off x="3507445" y="405450"/>
                <a:ext cx="22799" cy="26232"/>
              </a:xfrm>
              <a:custGeom>
                <a:avLst/>
                <a:gdLst>
                  <a:gd name="connsiteX0" fmla="*/ 18030 w 22799"/>
                  <a:gd name="connsiteY0" fmla="*/ 26233 h 26232"/>
                  <a:gd name="connsiteX1" fmla="*/ 11418 w 22799"/>
                  <a:gd name="connsiteY1" fmla="*/ 15899 h 26232"/>
                  <a:gd name="connsiteX2" fmla="*/ 11309 w 22799"/>
                  <a:gd name="connsiteY2" fmla="*/ 15899 h 26232"/>
                  <a:gd name="connsiteX3" fmla="*/ 4769 w 22799"/>
                  <a:gd name="connsiteY3" fmla="*/ 26233 h 26232"/>
                  <a:gd name="connsiteX4" fmla="*/ 0 w 22799"/>
                  <a:gd name="connsiteY4" fmla="*/ 26233 h 26232"/>
                  <a:gd name="connsiteX5" fmla="*/ 8925 w 22799"/>
                  <a:gd name="connsiteY5" fmla="*/ 12466 h 26232"/>
                  <a:gd name="connsiteX6" fmla="*/ 795 w 22799"/>
                  <a:gd name="connsiteY6" fmla="*/ 0 h 26232"/>
                  <a:gd name="connsiteX7" fmla="*/ 5601 w 22799"/>
                  <a:gd name="connsiteY7" fmla="*/ 0 h 26232"/>
                  <a:gd name="connsiteX8" fmla="*/ 11382 w 22799"/>
                  <a:gd name="connsiteY8" fmla="*/ 9070 h 26232"/>
                  <a:gd name="connsiteX9" fmla="*/ 11490 w 22799"/>
                  <a:gd name="connsiteY9" fmla="*/ 9070 h 26232"/>
                  <a:gd name="connsiteX10" fmla="*/ 17308 w 22799"/>
                  <a:gd name="connsiteY10" fmla="*/ 0 h 26232"/>
                  <a:gd name="connsiteX11" fmla="*/ 22005 w 22799"/>
                  <a:gd name="connsiteY11" fmla="*/ 0 h 26232"/>
                  <a:gd name="connsiteX12" fmla="*/ 13947 w 22799"/>
                  <a:gd name="connsiteY12" fmla="*/ 12466 h 26232"/>
                  <a:gd name="connsiteX13" fmla="*/ 22800 w 22799"/>
                  <a:gd name="connsiteY13" fmla="*/ 26233 h 26232"/>
                  <a:gd name="connsiteX14" fmla="*/ 18030 w 22799"/>
                  <a:gd name="connsiteY14" fmla="*/ 26233 h 2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99" h="26232">
                    <a:moveTo>
                      <a:pt x="18030" y="26233"/>
                    </a:moveTo>
                    <a:lnTo>
                      <a:pt x="11418" y="15899"/>
                    </a:lnTo>
                    <a:lnTo>
                      <a:pt x="11309" y="15899"/>
                    </a:lnTo>
                    <a:lnTo>
                      <a:pt x="4769" y="26233"/>
                    </a:lnTo>
                    <a:lnTo>
                      <a:pt x="0" y="26233"/>
                    </a:lnTo>
                    <a:lnTo>
                      <a:pt x="8925" y="12466"/>
                    </a:lnTo>
                    <a:lnTo>
                      <a:pt x="795" y="0"/>
                    </a:lnTo>
                    <a:lnTo>
                      <a:pt x="5601" y="0"/>
                    </a:lnTo>
                    <a:lnTo>
                      <a:pt x="11382" y="9070"/>
                    </a:lnTo>
                    <a:lnTo>
                      <a:pt x="11490" y="9070"/>
                    </a:lnTo>
                    <a:lnTo>
                      <a:pt x="17308" y="0"/>
                    </a:lnTo>
                    <a:lnTo>
                      <a:pt x="22005" y="0"/>
                    </a:lnTo>
                    <a:lnTo>
                      <a:pt x="13947" y="12466"/>
                    </a:lnTo>
                    <a:lnTo>
                      <a:pt x="22800" y="26233"/>
                    </a:lnTo>
                    <a:lnTo>
                      <a:pt x="18030" y="26233"/>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grpSp>
        <p:sp>
          <p:nvSpPr>
            <p:cNvPr id="15" name="Freeform: Shape 14">
              <a:extLst>
                <a:ext uri="{FF2B5EF4-FFF2-40B4-BE49-F238E27FC236}">
                  <a16:creationId xmlns:a16="http://schemas.microsoft.com/office/drawing/2014/main" id="{CE264FAB-58FD-45BF-A43C-037453E3C420}"/>
                </a:ext>
              </a:extLst>
            </p:cNvPr>
            <p:cNvSpPr/>
            <p:nvPr/>
          </p:nvSpPr>
          <p:spPr>
            <a:xfrm>
              <a:off x="3734464" y="813894"/>
              <a:ext cx="889444" cy="126792"/>
            </a:xfrm>
            <a:custGeom>
              <a:avLst/>
              <a:gdLst>
                <a:gd name="connsiteX0" fmla="*/ 873148 w 889444"/>
                <a:gd name="connsiteY0" fmla="*/ 126792 h 126792"/>
                <a:gd name="connsiteX1" fmla="*/ 16296 w 889444"/>
                <a:gd name="connsiteY1" fmla="*/ 126792 h 126792"/>
                <a:gd name="connsiteX2" fmla="*/ 0 w 889444"/>
                <a:gd name="connsiteY2" fmla="*/ 110496 h 126792"/>
                <a:gd name="connsiteX3" fmla="*/ 0 w 889444"/>
                <a:gd name="connsiteY3" fmla="*/ 16296 h 126792"/>
                <a:gd name="connsiteX4" fmla="*/ 16296 w 889444"/>
                <a:gd name="connsiteY4" fmla="*/ 0 h 126792"/>
                <a:gd name="connsiteX5" fmla="*/ 873148 w 889444"/>
                <a:gd name="connsiteY5" fmla="*/ 0 h 126792"/>
                <a:gd name="connsiteX6" fmla="*/ 889444 w 889444"/>
                <a:gd name="connsiteY6" fmla="*/ 16296 h 126792"/>
                <a:gd name="connsiteX7" fmla="*/ 889444 w 889444"/>
                <a:gd name="connsiteY7" fmla="*/ 110496 h 126792"/>
                <a:gd name="connsiteX8" fmla="*/ 873148 w 889444"/>
                <a:gd name="connsiteY8" fmla="*/ 126792 h 12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444" h="126792">
                  <a:moveTo>
                    <a:pt x="873148" y="126792"/>
                  </a:moveTo>
                  <a:lnTo>
                    <a:pt x="16296" y="126792"/>
                  </a:lnTo>
                  <a:cubicBezTo>
                    <a:pt x="7335" y="126792"/>
                    <a:pt x="0" y="119457"/>
                    <a:pt x="0" y="110496"/>
                  </a:cubicBezTo>
                  <a:lnTo>
                    <a:pt x="0" y="16296"/>
                  </a:lnTo>
                  <a:cubicBezTo>
                    <a:pt x="0" y="7335"/>
                    <a:pt x="7335" y="0"/>
                    <a:pt x="16296" y="0"/>
                  </a:cubicBezTo>
                  <a:lnTo>
                    <a:pt x="873148" y="0"/>
                  </a:lnTo>
                  <a:cubicBezTo>
                    <a:pt x="882109" y="0"/>
                    <a:pt x="889444" y="7335"/>
                    <a:pt x="889444" y="16296"/>
                  </a:cubicBezTo>
                  <a:lnTo>
                    <a:pt x="889444" y="110496"/>
                  </a:lnTo>
                  <a:cubicBezTo>
                    <a:pt x="889444" y="119457"/>
                    <a:pt x="882109" y="126792"/>
                    <a:pt x="873148" y="126792"/>
                  </a:cubicBezTo>
                  <a:close/>
                </a:path>
              </a:pathLst>
            </a:custGeom>
            <a:solidFill>
              <a:srgbClr val="487282"/>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grpSp>
          <p:nvGrpSpPr>
            <p:cNvPr id="16" name="Graphic 5">
              <a:extLst>
                <a:ext uri="{FF2B5EF4-FFF2-40B4-BE49-F238E27FC236}">
                  <a16:creationId xmlns:a16="http://schemas.microsoft.com/office/drawing/2014/main" id="{14B26225-EE33-4888-9AA1-3C2D9D4357EE}"/>
                </a:ext>
              </a:extLst>
            </p:cNvPr>
            <p:cNvGrpSpPr/>
            <p:nvPr/>
          </p:nvGrpSpPr>
          <p:grpSpPr>
            <a:xfrm>
              <a:off x="3926076" y="857002"/>
              <a:ext cx="505894" cy="37578"/>
              <a:chOff x="3507662" y="-19298"/>
              <a:chExt cx="505894" cy="37578"/>
            </a:xfrm>
            <a:solidFill>
              <a:srgbClr val="FFFFFF"/>
            </a:solidFill>
          </p:grpSpPr>
          <p:sp>
            <p:nvSpPr>
              <p:cNvPr id="340" name="Freeform: Shape 339">
                <a:extLst>
                  <a:ext uri="{FF2B5EF4-FFF2-40B4-BE49-F238E27FC236}">
                    <a16:creationId xmlns:a16="http://schemas.microsoft.com/office/drawing/2014/main" id="{E445EDA2-A5A8-47DD-97D5-6C99619F1D13}"/>
                  </a:ext>
                </a:extLst>
              </p:cNvPr>
              <p:cNvSpPr/>
              <p:nvPr/>
            </p:nvSpPr>
            <p:spPr>
              <a:xfrm>
                <a:off x="3507662" y="-18684"/>
                <a:ext cx="31399" cy="36350"/>
              </a:xfrm>
              <a:custGeom>
                <a:avLst/>
                <a:gdLst>
                  <a:gd name="connsiteX0" fmla="*/ 24064 w 31399"/>
                  <a:gd name="connsiteY0" fmla="*/ 36350 h 36350"/>
                  <a:gd name="connsiteX1" fmla="*/ 21427 w 31399"/>
                  <a:gd name="connsiteY1" fmla="*/ 26775 h 36350"/>
                  <a:gd name="connsiteX2" fmla="*/ 9684 w 31399"/>
                  <a:gd name="connsiteY2" fmla="*/ 26775 h 36350"/>
                  <a:gd name="connsiteX3" fmla="*/ 7046 w 31399"/>
                  <a:gd name="connsiteY3" fmla="*/ 36350 h 36350"/>
                  <a:gd name="connsiteX4" fmla="*/ 0 w 31399"/>
                  <a:gd name="connsiteY4" fmla="*/ 36350 h 36350"/>
                  <a:gd name="connsiteX5" fmla="*/ 10948 w 31399"/>
                  <a:gd name="connsiteY5" fmla="*/ 0 h 36350"/>
                  <a:gd name="connsiteX6" fmla="*/ 20415 w 31399"/>
                  <a:gd name="connsiteY6" fmla="*/ 0 h 36350"/>
                  <a:gd name="connsiteX7" fmla="*/ 31399 w 31399"/>
                  <a:gd name="connsiteY7" fmla="*/ 36350 h 36350"/>
                  <a:gd name="connsiteX8" fmla="*/ 24064 w 31399"/>
                  <a:gd name="connsiteY8" fmla="*/ 36350 h 36350"/>
                  <a:gd name="connsiteX9" fmla="*/ 11309 w 31399"/>
                  <a:gd name="connsiteY9" fmla="*/ 20957 h 36350"/>
                  <a:gd name="connsiteX10" fmla="*/ 19801 w 31399"/>
                  <a:gd name="connsiteY10" fmla="*/ 20957 h 36350"/>
                  <a:gd name="connsiteX11" fmla="*/ 15609 w 31399"/>
                  <a:gd name="connsiteY11" fmla="*/ 5781 h 36350"/>
                  <a:gd name="connsiteX12" fmla="*/ 15501 w 31399"/>
                  <a:gd name="connsiteY12" fmla="*/ 5781 h 36350"/>
                  <a:gd name="connsiteX13" fmla="*/ 11309 w 31399"/>
                  <a:gd name="connsiteY13" fmla="*/ 20957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399" h="36350">
                    <a:moveTo>
                      <a:pt x="24064" y="36350"/>
                    </a:moveTo>
                    <a:lnTo>
                      <a:pt x="21427" y="26775"/>
                    </a:lnTo>
                    <a:lnTo>
                      <a:pt x="9684" y="26775"/>
                    </a:lnTo>
                    <a:lnTo>
                      <a:pt x="7046" y="36350"/>
                    </a:lnTo>
                    <a:lnTo>
                      <a:pt x="0" y="36350"/>
                    </a:lnTo>
                    <a:lnTo>
                      <a:pt x="10948" y="0"/>
                    </a:lnTo>
                    <a:lnTo>
                      <a:pt x="20415" y="0"/>
                    </a:lnTo>
                    <a:lnTo>
                      <a:pt x="31399" y="36350"/>
                    </a:lnTo>
                    <a:lnTo>
                      <a:pt x="24064" y="36350"/>
                    </a:lnTo>
                    <a:close/>
                    <a:moveTo>
                      <a:pt x="11309" y="20957"/>
                    </a:moveTo>
                    <a:lnTo>
                      <a:pt x="19801" y="20957"/>
                    </a:lnTo>
                    <a:lnTo>
                      <a:pt x="15609" y="5781"/>
                    </a:lnTo>
                    <a:lnTo>
                      <a:pt x="15501" y="5781"/>
                    </a:lnTo>
                    <a:lnTo>
                      <a:pt x="11309" y="20957"/>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41" name="Freeform: Shape 340">
                <a:extLst>
                  <a:ext uri="{FF2B5EF4-FFF2-40B4-BE49-F238E27FC236}">
                    <a16:creationId xmlns:a16="http://schemas.microsoft.com/office/drawing/2014/main" id="{A1DEFFAE-70B5-4C3A-8697-A0CEE6E61F6E}"/>
                  </a:ext>
                </a:extLst>
              </p:cNvPr>
              <p:cNvSpPr/>
              <p:nvPr/>
            </p:nvSpPr>
            <p:spPr>
              <a:xfrm>
                <a:off x="3543759" y="-18684"/>
                <a:ext cx="22293" cy="36350"/>
              </a:xfrm>
              <a:custGeom>
                <a:avLst/>
                <a:gdLst>
                  <a:gd name="connsiteX0" fmla="*/ 0 w 22293"/>
                  <a:gd name="connsiteY0" fmla="*/ 36350 h 36350"/>
                  <a:gd name="connsiteX1" fmla="*/ 0 w 22293"/>
                  <a:gd name="connsiteY1" fmla="*/ 0 h 36350"/>
                  <a:gd name="connsiteX2" fmla="*/ 6974 w 22293"/>
                  <a:gd name="connsiteY2" fmla="*/ 0 h 36350"/>
                  <a:gd name="connsiteX3" fmla="*/ 6974 w 22293"/>
                  <a:gd name="connsiteY3" fmla="*/ 30461 h 36350"/>
                  <a:gd name="connsiteX4" fmla="*/ 22294 w 22293"/>
                  <a:gd name="connsiteY4" fmla="*/ 30461 h 36350"/>
                  <a:gd name="connsiteX5" fmla="*/ 22294 w 22293"/>
                  <a:gd name="connsiteY5" fmla="*/ 36350 h 36350"/>
                  <a:gd name="connsiteX6" fmla="*/ 0 w 22293"/>
                  <a:gd name="connsiteY6"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93" h="36350">
                    <a:moveTo>
                      <a:pt x="0" y="36350"/>
                    </a:moveTo>
                    <a:lnTo>
                      <a:pt x="0" y="0"/>
                    </a:lnTo>
                    <a:lnTo>
                      <a:pt x="6974" y="0"/>
                    </a:lnTo>
                    <a:lnTo>
                      <a:pt x="6974" y="30461"/>
                    </a:lnTo>
                    <a:lnTo>
                      <a:pt x="22294" y="30461"/>
                    </a:lnTo>
                    <a:lnTo>
                      <a:pt x="22294" y="36350"/>
                    </a:lnTo>
                    <a:lnTo>
                      <a:pt x="0" y="36350"/>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42" name="Freeform: Shape 341">
                <a:extLst>
                  <a:ext uri="{FF2B5EF4-FFF2-40B4-BE49-F238E27FC236}">
                    <a16:creationId xmlns:a16="http://schemas.microsoft.com/office/drawing/2014/main" id="{9CF0A30D-7737-476C-8B42-941DE6F4F442}"/>
                  </a:ext>
                </a:extLst>
              </p:cNvPr>
              <p:cNvSpPr/>
              <p:nvPr/>
            </p:nvSpPr>
            <p:spPr>
              <a:xfrm>
                <a:off x="3570786" y="-18684"/>
                <a:ext cx="22293" cy="36350"/>
              </a:xfrm>
              <a:custGeom>
                <a:avLst/>
                <a:gdLst>
                  <a:gd name="connsiteX0" fmla="*/ 0 w 22293"/>
                  <a:gd name="connsiteY0" fmla="*/ 36350 h 36350"/>
                  <a:gd name="connsiteX1" fmla="*/ 0 w 22293"/>
                  <a:gd name="connsiteY1" fmla="*/ 0 h 36350"/>
                  <a:gd name="connsiteX2" fmla="*/ 6974 w 22293"/>
                  <a:gd name="connsiteY2" fmla="*/ 0 h 36350"/>
                  <a:gd name="connsiteX3" fmla="*/ 6974 w 22293"/>
                  <a:gd name="connsiteY3" fmla="*/ 30461 h 36350"/>
                  <a:gd name="connsiteX4" fmla="*/ 22294 w 22293"/>
                  <a:gd name="connsiteY4" fmla="*/ 30461 h 36350"/>
                  <a:gd name="connsiteX5" fmla="*/ 22294 w 22293"/>
                  <a:gd name="connsiteY5" fmla="*/ 36350 h 36350"/>
                  <a:gd name="connsiteX6" fmla="*/ 0 w 22293"/>
                  <a:gd name="connsiteY6"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93" h="36350">
                    <a:moveTo>
                      <a:pt x="0" y="36350"/>
                    </a:moveTo>
                    <a:lnTo>
                      <a:pt x="0" y="0"/>
                    </a:lnTo>
                    <a:lnTo>
                      <a:pt x="6974" y="0"/>
                    </a:lnTo>
                    <a:lnTo>
                      <a:pt x="6974" y="30461"/>
                    </a:lnTo>
                    <a:lnTo>
                      <a:pt x="22294" y="30461"/>
                    </a:lnTo>
                    <a:lnTo>
                      <a:pt x="22294" y="36350"/>
                    </a:lnTo>
                    <a:lnTo>
                      <a:pt x="0" y="36350"/>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43" name="Freeform: Shape 342">
                <a:extLst>
                  <a:ext uri="{FF2B5EF4-FFF2-40B4-BE49-F238E27FC236}">
                    <a16:creationId xmlns:a16="http://schemas.microsoft.com/office/drawing/2014/main" id="{2418FC16-C20F-4F80-8A5E-D8D7A787D2C6}"/>
                  </a:ext>
                </a:extLst>
              </p:cNvPr>
              <p:cNvSpPr/>
              <p:nvPr/>
            </p:nvSpPr>
            <p:spPr>
              <a:xfrm>
                <a:off x="3597777" y="-18684"/>
                <a:ext cx="24028" cy="36386"/>
              </a:xfrm>
              <a:custGeom>
                <a:avLst/>
                <a:gdLst>
                  <a:gd name="connsiteX0" fmla="*/ 0 w 24028"/>
                  <a:gd name="connsiteY0" fmla="*/ 36350 h 36386"/>
                  <a:gd name="connsiteX1" fmla="*/ 0 w 24028"/>
                  <a:gd name="connsiteY1" fmla="*/ 0 h 36386"/>
                  <a:gd name="connsiteX2" fmla="*/ 23486 w 24028"/>
                  <a:gd name="connsiteY2" fmla="*/ 0 h 36386"/>
                  <a:gd name="connsiteX3" fmla="*/ 23486 w 24028"/>
                  <a:gd name="connsiteY3" fmla="*/ 5890 h 36386"/>
                  <a:gd name="connsiteX4" fmla="*/ 6974 w 24028"/>
                  <a:gd name="connsiteY4" fmla="*/ 5890 h 36386"/>
                  <a:gd name="connsiteX5" fmla="*/ 6974 w 24028"/>
                  <a:gd name="connsiteY5" fmla="*/ 14815 h 36386"/>
                  <a:gd name="connsiteX6" fmla="*/ 18753 w 24028"/>
                  <a:gd name="connsiteY6" fmla="*/ 14815 h 36386"/>
                  <a:gd name="connsiteX7" fmla="*/ 18753 w 24028"/>
                  <a:gd name="connsiteY7" fmla="*/ 20488 h 36386"/>
                  <a:gd name="connsiteX8" fmla="*/ 6974 w 24028"/>
                  <a:gd name="connsiteY8" fmla="*/ 20488 h 36386"/>
                  <a:gd name="connsiteX9" fmla="*/ 6974 w 24028"/>
                  <a:gd name="connsiteY9" fmla="*/ 30497 h 36386"/>
                  <a:gd name="connsiteX10" fmla="*/ 24028 w 24028"/>
                  <a:gd name="connsiteY10" fmla="*/ 30497 h 36386"/>
                  <a:gd name="connsiteX11" fmla="*/ 24028 w 24028"/>
                  <a:gd name="connsiteY11" fmla="*/ 36386 h 36386"/>
                  <a:gd name="connsiteX12" fmla="*/ 0 w 24028"/>
                  <a:gd name="connsiteY12" fmla="*/ 36386 h 3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028" h="36386">
                    <a:moveTo>
                      <a:pt x="0" y="36350"/>
                    </a:moveTo>
                    <a:lnTo>
                      <a:pt x="0" y="0"/>
                    </a:lnTo>
                    <a:lnTo>
                      <a:pt x="23486" y="0"/>
                    </a:lnTo>
                    <a:lnTo>
                      <a:pt x="23486" y="5890"/>
                    </a:lnTo>
                    <a:lnTo>
                      <a:pt x="6974" y="5890"/>
                    </a:lnTo>
                    <a:lnTo>
                      <a:pt x="6974" y="14815"/>
                    </a:lnTo>
                    <a:lnTo>
                      <a:pt x="18753" y="14815"/>
                    </a:lnTo>
                    <a:lnTo>
                      <a:pt x="18753" y="20488"/>
                    </a:lnTo>
                    <a:lnTo>
                      <a:pt x="6974" y="20488"/>
                    </a:lnTo>
                    <a:lnTo>
                      <a:pt x="6974" y="30497"/>
                    </a:lnTo>
                    <a:lnTo>
                      <a:pt x="24028" y="30497"/>
                    </a:lnTo>
                    <a:lnTo>
                      <a:pt x="24028" y="36386"/>
                    </a:lnTo>
                    <a:lnTo>
                      <a:pt x="0" y="36386"/>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44" name="Freeform: Shape 343">
                <a:extLst>
                  <a:ext uri="{FF2B5EF4-FFF2-40B4-BE49-F238E27FC236}">
                    <a16:creationId xmlns:a16="http://schemas.microsoft.com/office/drawing/2014/main" id="{E6A41CFF-C5AE-42B1-9AA3-D4BFC997163F}"/>
                  </a:ext>
                </a:extLst>
              </p:cNvPr>
              <p:cNvSpPr/>
              <p:nvPr/>
            </p:nvSpPr>
            <p:spPr>
              <a:xfrm>
                <a:off x="3625130" y="-19262"/>
                <a:ext cx="28942" cy="37542"/>
              </a:xfrm>
              <a:custGeom>
                <a:avLst/>
                <a:gdLst>
                  <a:gd name="connsiteX0" fmla="*/ 23414 w 28942"/>
                  <a:gd name="connsiteY0" fmla="*/ 36928 h 37542"/>
                  <a:gd name="connsiteX1" fmla="*/ 23414 w 28942"/>
                  <a:gd name="connsiteY1" fmla="*/ 33604 h 37542"/>
                  <a:gd name="connsiteX2" fmla="*/ 23306 w 28942"/>
                  <a:gd name="connsiteY2" fmla="*/ 33604 h 37542"/>
                  <a:gd name="connsiteX3" fmla="*/ 14128 w 28942"/>
                  <a:gd name="connsiteY3" fmla="*/ 37543 h 37542"/>
                  <a:gd name="connsiteX4" fmla="*/ 0 w 28942"/>
                  <a:gd name="connsiteY4" fmla="*/ 18609 h 37542"/>
                  <a:gd name="connsiteX5" fmla="*/ 15140 w 28942"/>
                  <a:gd name="connsiteY5" fmla="*/ 0 h 37542"/>
                  <a:gd name="connsiteX6" fmla="*/ 28545 w 28942"/>
                  <a:gd name="connsiteY6" fmla="*/ 10768 h 37542"/>
                  <a:gd name="connsiteX7" fmla="*/ 22222 w 28942"/>
                  <a:gd name="connsiteY7" fmla="*/ 11996 h 37542"/>
                  <a:gd name="connsiteX8" fmla="*/ 15140 w 28942"/>
                  <a:gd name="connsiteY8" fmla="*/ 5781 h 37542"/>
                  <a:gd name="connsiteX9" fmla="*/ 6974 w 28942"/>
                  <a:gd name="connsiteY9" fmla="*/ 18681 h 37542"/>
                  <a:gd name="connsiteX10" fmla="*/ 15537 w 28942"/>
                  <a:gd name="connsiteY10" fmla="*/ 31942 h 37542"/>
                  <a:gd name="connsiteX11" fmla="*/ 22836 w 28942"/>
                  <a:gd name="connsiteY11" fmla="*/ 24968 h 37542"/>
                  <a:gd name="connsiteX12" fmla="*/ 22800 w 28942"/>
                  <a:gd name="connsiteY12" fmla="*/ 23957 h 37542"/>
                  <a:gd name="connsiteX13" fmla="*/ 15573 w 28942"/>
                  <a:gd name="connsiteY13" fmla="*/ 23957 h 37542"/>
                  <a:gd name="connsiteX14" fmla="*/ 15573 w 28942"/>
                  <a:gd name="connsiteY14" fmla="*/ 18898 h 37542"/>
                  <a:gd name="connsiteX15" fmla="*/ 28942 w 28942"/>
                  <a:gd name="connsiteY15" fmla="*/ 18898 h 37542"/>
                  <a:gd name="connsiteX16" fmla="*/ 28942 w 28942"/>
                  <a:gd name="connsiteY16" fmla="*/ 36965 h 37542"/>
                  <a:gd name="connsiteX17" fmla="*/ 23414 w 28942"/>
                  <a:gd name="connsiteY17" fmla="*/ 36965 h 3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42" h="37542">
                    <a:moveTo>
                      <a:pt x="23414" y="36928"/>
                    </a:moveTo>
                    <a:lnTo>
                      <a:pt x="23414" y="33604"/>
                    </a:lnTo>
                    <a:lnTo>
                      <a:pt x="23306" y="33604"/>
                    </a:lnTo>
                    <a:cubicBezTo>
                      <a:pt x="20921" y="36386"/>
                      <a:pt x="17958" y="37543"/>
                      <a:pt x="14128" y="37543"/>
                    </a:cubicBezTo>
                    <a:cubicBezTo>
                      <a:pt x="4806" y="37543"/>
                      <a:pt x="0" y="30316"/>
                      <a:pt x="0" y="18609"/>
                    </a:cubicBezTo>
                    <a:cubicBezTo>
                      <a:pt x="0" y="6757"/>
                      <a:pt x="5601" y="0"/>
                      <a:pt x="15140" y="0"/>
                    </a:cubicBezTo>
                    <a:cubicBezTo>
                      <a:pt x="22330" y="0"/>
                      <a:pt x="26774" y="3288"/>
                      <a:pt x="28545" y="10768"/>
                    </a:cubicBezTo>
                    <a:lnTo>
                      <a:pt x="22222" y="11996"/>
                    </a:lnTo>
                    <a:cubicBezTo>
                      <a:pt x="20957" y="7335"/>
                      <a:pt x="18572" y="5781"/>
                      <a:pt x="15140" y="5781"/>
                    </a:cubicBezTo>
                    <a:cubicBezTo>
                      <a:pt x="10117" y="5781"/>
                      <a:pt x="6974" y="10334"/>
                      <a:pt x="6974" y="18681"/>
                    </a:cubicBezTo>
                    <a:cubicBezTo>
                      <a:pt x="6974" y="27172"/>
                      <a:pt x="9503" y="31942"/>
                      <a:pt x="15537" y="31942"/>
                    </a:cubicBezTo>
                    <a:cubicBezTo>
                      <a:pt x="19981" y="31942"/>
                      <a:pt x="22836" y="29304"/>
                      <a:pt x="22836" y="24968"/>
                    </a:cubicBezTo>
                    <a:cubicBezTo>
                      <a:pt x="22836" y="24679"/>
                      <a:pt x="22836" y="24354"/>
                      <a:pt x="22800" y="23957"/>
                    </a:cubicBezTo>
                    <a:lnTo>
                      <a:pt x="15573" y="23957"/>
                    </a:lnTo>
                    <a:lnTo>
                      <a:pt x="15573" y="18898"/>
                    </a:lnTo>
                    <a:lnTo>
                      <a:pt x="28942" y="18898"/>
                    </a:lnTo>
                    <a:lnTo>
                      <a:pt x="28942" y="36965"/>
                    </a:lnTo>
                    <a:lnTo>
                      <a:pt x="23414" y="36965"/>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45" name="Freeform: Shape 344">
                <a:extLst>
                  <a:ext uri="{FF2B5EF4-FFF2-40B4-BE49-F238E27FC236}">
                    <a16:creationId xmlns:a16="http://schemas.microsoft.com/office/drawing/2014/main" id="{05CF8071-7449-4CDF-A715-44463504A1F0}"/>
                  </a:ext>
                </a:extLst>
              </p:cNvPr>
              <p:cNvSpPr/>
              <p:nvPr/>
            </p:nvSpPr>
            <p:spPr>
              <a:xfrm>
                <a:off x="3657649" y="-18684"/>
                <a:ext cx="31399" cy="36350"/>
              </a:xfrm>
              <a:custGeom>
                <a:avLst/>
                <a:gdLst>
                  <a:gd name="connsiteX0" fmla="*/ 24064 w 31399"/>
                  <a:gd name="connsiteY0" fmla="*/ 36350 h 36350"/>
                  <a:gd name="connsiteX1" fmla="*/ 21427 w 31399"/>
                  <a:gd name="connsiteY1" fmla="*/ 26775 h 36350"/>
                  <a:gd name="connsiteX2" fmla="*/ 9684 w 31399"/>
                  <a:gd name="connsiteY2" fmla="*/ 26775 h 36350"/>
                  <a:gd name="connsiteX3" fmla="*/ 7046 w 31399"/>
                  <a:gd name="connsiteY3" fmla="*/ 36350 h 36350"/>
                  <a:gd name="connsiteX4" fmla="*/ 0 w 31399"/>
                  <a:gd name="connsiteY4" fmla="*/ 36350 h 36350"/>
                  <a:gd name="connsiteX5" fmla="*/ 10948 w 31399"/>
                  <a:gd name="connsiteY5" fmla="*/ 0 h 36350"/>
                  <a:gd name="connsiteX6" fmla="*/ 20415 w 31399"/>
                  <a:gd name="connsiteY6" fmla="*/ 0 h 36350"/>
                  <a:gd name="connsiteX7" fmla="*/ 31399 w 31399"/>
                  <a:gd name="connsiteY7" fmla="*/ 36350 h 36350"/>
                  <a:gd name="connsiteX8" fmla="*/ 24064 w 31399"/>
                  <a:gd name="connsiteY8" fmla="*/ 36350 h 36350"/>
                  <a:gd name="connsiteX9" fmla="*/ 11310 w 31399"/>
                  <a:gd name="connsiteY9" fmla="*/ 20957 h 36350"/>
                  <a:gd name="connsiteX10" fmla="*/ 19801 w 31399"/>
                  <a:gd name="connsiteY10" fmla="*/ 20957 h 36350"/>
                  <a:gd name="connsiteX11" fmla="*/ 15609 w 31399"/>
                  <a:gd name="connsiteY11" fmla="*/ 5781 h 36350"/>
                  <a:gd name="connsiteX12" fmla="*/ 15501 w 31399"/>
                  <a:gd name="connsiteY12" fmla="*/ 5781 h 36350"/>
                  <a:gd name="connsiteX13" fmla="*/ 11310 w 31399"/>
                  <a:gd name="connsiteY13" fmla="*/ 20957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399" h="36350">
                    <a:moveTo>
                      <a:pt x="24064" y="36350"/>
                    </a:moveTo>
                    <a:lnTo>
                      <a:pt x="21427" y="26775"/>
                    </a:lnTo>
                    <a:lnTo>
                      <a:pt x="9684" y="26775"/>
                    </a:lnTo>
                    <a:lnTo>
                      <a:pt x="7046" y="36350"/>
                    </a:lnTo>
                    <a:lnTo>
                      <a:pt x="0" y="36350"/>
                    </a:lnTo>
                    <a:lnTo>
                      <a:pt x="10948" y="0"/>
                    </a:lnTo>
                    <a:lnTo>
                      <a:pt x="20415" y="0"/>
                    </a:lnTo>
                    <a:lnTo>
                      <a:pt x="31399" y="36350"/>
                    </a:lnTo>
                    <a:lnTo>
                      <a:pt x="24064" y="36350"/>
                    </a:lnTo>
                    <a:close/>
                    <a:moveTo>
                      <a:pt x="11310" y="20957"/>
                    </a:moveTo>
                    <a:lnTo>
                      <a:pt x="19801" y="20957"/>
                    </a:lnTo>
                    <a:lnTo>
                      <a:pt x="15609" y="5781"/>
                    </a:lnTo>
                    <a:lnTo>
                      <a:pt x="15501" y="5781"/>
                    </a:lnTo>
                    <a:lnTo>
                      <a:pt x="11310" y="20957"/>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46" name="Freeform: Shape 345">
                <a:extLst>
                  <a:ext uri="{FF2B5EF4-FFF2-40B4-BE49-F238E27FC236}">
                    <a16:creationId xmlns:a16="http://schemas.microsoft.com/office/drawing/2014/main" id="{867DB92D-2E1D-4F26-BD85-57EDD92FE928}"/>
                  </a:ext>
                </a:extLst>
              </p:cNvPr>
              <p:cNvSpPr/>
              <p:nvPr/>
            </p:nvSpPr>
            <p:spPr>
              <a:xfrm>
                <a:off x="3687784" y="-18684"/>
                <a:ext cx="26666" cy="36350"/>
              </a:xfrm>
              <a:custGeom>
                <a:avLst/>
                <a:gdLst>
                  <a:gd name="connsiteX0" fmla="*/ 9828 w 26666"/>
                  <a:gd name="connsiteY0" fmla="*/ 36350 h 36350"/>
                  <a:gd name="connsiteX1" fmla="*/ 9828 w 26666"/>
                  <a:gd name="connsiteY1" fmla="*/ 5890 h 36350"/>
                  <a:gd name="connsiteX2" fmla="*/ 0 w 26666"/>
                  <a:gd name="connsiteY2" fmla="*/ 5890 h 36350"/>
                  <a:gd name="connsiteX3" fmla="*/ 0 w 26666"/>
                  <a:gd name="connsiteY3" fmla="*/ 0 h 36350"/>
                  <a:gd name="connsiteX4" fmla="*/ 26666 w 26666"/>
                  <a:gd name="connsiteY4" fmla="*/ 0 h 36350"/>
                  <a:gd name="connsiteX5" fmla="*/ 26666 w 26666"/>
                  <a:gd name="connsiteY5" fmla="*/ 5890 h 36350"/>
                  <a:gd name="connsiteX6" fmla="*/ 16802 w 26666"/>
                  <a:gd name="connsiteY6" fmla="*/ 5890 h 36350"/>
                  <a:gd name="connsiteX7" fmla="*/ 16802 w 26666"/>
                  <a:gd name="connsiteY7" fmla="*/ 36350 h 36350"/>
                  <a:gd name="connsiteX8" fmla="*/ 9828 w 26666"/>
                  <a:gd name="connsiteY8"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66" h="36350">
                    <a:moveTo>
                      <a:pt x="9828" y="36350"/>
                    </a:moveTo>
                    <a:lnTo>
                      <a:pt x="9828" y="5890"/>
                    </a:lnTo>
                    <a:lnTo>
                      <a:pt x="0" y="5890"/>
                    </a:lnTo>
                    <a:lnTo>
                      <a:pt x="0" y="0"/>
                    </a:lnTo>
                    <a:lnTo>
                      <a:pt x="26666" y="0"/>
                    </a:lnTo>
                    <a:lnTo>
                      <a:pt x="26666" y="5890"/>
                    </a:lnTo>
                    <a:lnTo>
                      <a:pt x="16802" y="5890"/>
                    </a:lnTo>
                    <a:lnTo>
                      <a:pt x="16802" y="36350"/>
                    </a:lnTo>
                    <a:lnTo>
                      <a:pt x="9828" y="36350"/>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47" name="Freeform: Shape 346">
                <a:extLst>
                  <a:ext uri="{FF2B5EF4-FFF2-40B4-BE49-F238E27FC236}">
                    <a16:creationId xmlns:a16="http://schemas.microsoft.com/office/drawing/2014/main" id="{2F4001CE-3435-4349-B80E-E38617FB1047}"/>
                  </a:ext>
                </a:extLst>
              </p:cNvPr>
              <p:cNvSpPr/>
              <p:nvPr/>
            </p:nvSpPr>
            <p:spPr>
              <a:xfrm>
                <a:off x="3719436" y="-18684"/>
                <a:ext cx="6973" cy="36350"/>
              </a:xfrm>
              <a:custGeom>
                <a:avLst/>
                <a:gdLst>
                  <a:gd name="connsiteX0" fmla="*/ 0 w 6973"/>
                  <a:gd name="connsiteY0" fmla="*/ 36350 h 36350"/>
                  <a:gd name="connsiteX1" fmla="*/ 0 w 6973"/>
                  <a:gd name="connsiteY1" fmla="*/ 0 h 36350"/>
                  <a:gd name="connsiteX2" fmla="*/ 6974 w 6973"/>
                  <a:gd name="connsiteY2" fmla="*/ 0 h 36350"/>
                  <a:gd name="connsiteX3" fmla="*/ 6974 w 6973"/>
                  <a:gd name="connsiteY3" fmla="*/ 36350 h 36350"/>
                  <a:gd name="connsiteX4" fmla="*/ 0 w 6973"/>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 h="36350">
                    <a:moveTo>
                      <a:pt x="0" y="36350"/>
                    </a:moveTo>
                    <a:lnTo>
                      <a:pt x="0" y="0"/>
                    </a:lnTo>
                    <a:lnTo>
                      <a:pt x="6974" y="0"/>
                    </a:lnTo>
                    <a:lnTo>
                      <a:pt x="6974" y="36350"/>
                    </a:lnTo>
                    <a:lnTo>
                      <a:pt x="0" y="36350"/>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48" name="Freeform: Shape 347">
                <a:extLst>
                  <a:ext uri="{FF2B5EF4-FFF2-40B4-BE49-F238E27FC236}">
                    <a16:creationId xmlns:a16="http://schemas.microsoft.com/office/drawing/2014/main" id="{D4279414-A3FF-44E3-AF42-A9CBE88EFC6A}"/>
                  </a:ext>
                </a:extLst>
              </p:cNvPr>
              <p:cNvSpPr/>
              <p:nvPr/>
            </p:nvSpPr>
            <p:spPr>
              <a:xfrm>
                <a:off x="3732480" y="-19298"/>
                <a:ext cx="31001" cy="37578"/>
              </a:xfrm>
              <a:custGeom>
                <a:avLst/>
                <a:gdLst>
                  <a:gd name="connsiteX0" fmla="*/ 0 w 31001"/>
                  <a:gd name="connsiteY0" fmla="*/ 18789 h 37578"/>
                  <a:gd name="connsiteX1" fmla="*/ 15501 w 31001"/>
                  <a:gd name="connsiteY1" fmla="*/ 0 h 37578"/>
                  <a:gd name="connsiteX2" fmla="*/ 31002 w 31001"/>
                  <a:gd name="connsiteY2" fmla="*/ 18789 h 37578"/>
                  <a:gd name="connsiteX3" fmla="*/ 15501 w 31001"/>
                  <a:gd name="connsiteY3" fmla="*/ 37579 h 37578"/>
                  <a:gd name="connsiteX4" fmla="*/ 0 w 31001"/>
                  <a:gd name="connsiteY4" fmla="*/ 18789 h 37578"/>
                  <a:gd name="connsiteX5" fmla="*/ 24064 w 31001"/>
                  <a:gd name="connsiteY5" fmla="*/ 18789 h 37578"/>
                  <a:gd name="connsiteX6" fmla="*/ 15501 w 31001"/>
                  <a:gd name="connsiteY6" fmla="*/ 5565 h 37578"/>
                  <a:gd name="connsiteX7" fmla="*/ 7010 w 31001"/>
                  <a:gd name="connsiteY7" fmla="*/ 18789 h 37578"/>
                  <a:gd name="connsiteX8" fmla="*/ 15501 w 31001"/>
                  <a:gd name="connsiteY8" fmla="*/ 31906 h 37578"/>
                  <a:gd name="connsiteX9" fmla="*/ 24064 w 31001"/>
                  <a:gd name="connsiteY9" fmla="*/ 18789 h 3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1" h="37578">
                    <a:moveTo>
                      <a:pt x="0" y="18789"/>
                    </a:moveTo>
                    <a:cubicBezTo>
                      <a:pt x="0" y="9106"/>
                      <a:pt x="4444" y="0"/>
                      <a:pt x="15501" y="0"/>
                    </a:cubicBezTo>
                    <a:cubicBezTo>
                      <a:pt x="26594" y="0"/>
                      <a:pt x="31002" y="9106"/>
                      <a:pt x="31002" y="18789"/>
                    </a:cubicBezTo>
                    <a:cubicBezTo>
                      <a:pt x="31002" y="30135"/>
                      <a:pt x="25546" y="37579"/>
                      <a:pt x="15501" y="37579"/>
                    </a:cubicBezTo>
                    <a:cubicBezTo>
                      <a:pt x="5528" y="37579"/>
                      <a:pt x="0" y="30135"/>
                      <a:pt x="0" y="18789"/>
                    </a:cubicBezTo>
                    <a:close/>
                    <a:moveTo>
                      <a:pt x="24064" y="18789"/>
                    </a:moveTo>
                    <a:cubicBezTo>
                      <a:pt x="24064" y="10479"/>
                      <a:pt x="21029" y="5565"/>
                      <a:pt x="15501" y="5565"/>
                    </a:cubicBezTo>
                    <a:cubicBezTo>
                      <a:pt x="9973" y="5565"/>
                      <a:pt x="7010" y="10479"/>
                      <a:pt x="7010" y="18789"/>
                    </a:cubicBezTo>
                    <a:cubicBezTo>
                      <a:pt x="7010" y="27028"/>
                      <a:pt x="9937" y="31906"/>
                      <a:pt x="15501" y="31906"/>
                    </a:cubicBezTo>
                    <a:cubicBezTo>
                      <a:pt x="21065" y="31906"/>
                      <a:pt x="24064" y="27064"/>
                      <a:pt x="24064" y="18789"/>
                    </a:cubicBez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49" name="Freeform: Shape 348">
                <a:extLst>
                  <a:ext uri="{FF2B5EF4-FFF2-40B4-BE49-F238E27FC236}">
                    <a16:creationId xmlns:a16="http://schemas.microsoft.com/office/drawing/2014/main" id="{D65E3D54-30BC-4402-B4FD-F8CEB8E6D3A7}"/>
                  </a:ext>
                </a:extLst>
              </p:cNvPr>
              <p:cNvSpPr/>
              <p:nvPr/>
            </p:nvSpPr>
            <p:spPr>
              <a:xfrm>
                <a:off x="3769480" y="-18684"/>
                <a:ext cx="28978" cy="36350"/>
              </a:xfrm>
              <a:custGeom>
                <a:avLst/>
                <a:gdLst>
                  <a:gd name="connsiteX0" fmla="*/ 22077 w 28978"/>
                  <a:gd name="connsiteY0" fmla="*/ 36350 h 36350"/>
                  <a:gd name="connsiteX1" fmla="*/ 6685 w 28978"/>
                  <a:gd name="connsiteY1" fmla="*/ 9792 h 36350"/>
                  <a:gd name="connsiteX2" fmla="*/ 6576 w 28978"/>
                  <a:gd name="connsiteY2" fmla="*/ 9792 h 36350"/>
                  <a:gd name="connsiteX3" fmla="*/ 6576 w 28978"/>
                  <a:gd name="connsiteY3" fmla="*/ 36350 h 36350"/>
                  <a:gd name="connsiteX4" fmla="*/ 0 w 28978"/>
                  <a:gd name="connsiteY4" fmla="*/ 36350 h 36350"/>
                  <a:gd name="connsiteX5" fmla="*/ 0 w 28978"/>
                  <a:gd name="connsiteY5" fmla="*/ 0 h 36350"/>
                  <a:gd name="connsiteX6" fmla="*/ 8672 w 28978"/>
                  <a:gd name="connsiteY6" fmla="*/ 0 h 36350"/>
                  <a:gd name="connsiteX7" fmla="*/ 22330 w 28978"/>
                  <a:gd name="connsiteY7" fmla="*/ 24282 h 36350"/>
                  <a:gd name="connsiteX8" fmla="*/ 22438 w 28978"/>
                  <a:gd name="connsiteY8" fmla="*/ 24282 h 36350"/>
                  <a:gd name="connsiteX9" fmla="*/ 22438 w 28978"/>
                  <a:gd name="connsiteY9" fmla="*/ 0 h 36350"/>
                  <a:gd name="connsiteX10" fmla="*/ 28978 w 28978"/>
                  <a:gd name="connsiteY10" fmla="*/ 0 h 36350"/>
                  <a:gd name="connsiteX11" fmla="*/ 28978 w 28978"/>
                  <a:gd name="connsiteY11" fmla="*/ 36350 h 36350"/>
                  <a:gd name="connsiteX12" fmla="*/ 22077 w 28978"/>
                  <a:gd name="connsiteY12"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8" h="36350">
                    <a:moveTo>
                      <a:pt x="22077" y="36350"/>
                    </a:moveTo>
                    <a:lnTo>
                      <a:pt x="6685" y="9792"/>
                    </a:lnTo>
                    <a:lnTo>
                      <a:pt x="6576" y="9792"/>
                    </a:lnTo>
                    <a:lnTo>
                      <a:pt x="6576" y="36350"/>
                    </a:lnTo>
                    <a:lnTo>
                      <a:pt x="0" y="36350"/>
                    </a:lnTo>
                    <a:lnTo>
                      <a:pt x="0" y="0"/>
                    </a:lnTo>
                    <a:lnTo>
                      <a:pt x="8672" y="0"/>
                    </a:lnTo>
                    <a:lnTo>
                      <a:pt x="22330" y="24282"/>
                    </a:lnTo>
                    <a:lnTo>
                      <a:pt x="22438" y="24282"/>
                    </a:lnTo>
                    <a:lnTo>
                      <a:pt x="22438" y="0"/>
                    </a:lnTo>
                    <a:lnTo>
                      <a:pt x="28978" y="0"/>
                    </a:lnTo>
                    <a:lnTo>
                      <a:pt x="28978" y="36350"/>
                    </a:lnTo>
                    <a:lnTo>
                      <a:pt x="22077" y="36350"/>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50" name="Freeform: Shape 349">
                <a:extLst>
                  <a:ext uri="{FF2B5EF4-FFF2-40B4-BE49-F238E27FC236}">
                    <a16:creationId xmlns:a16="http://schemas.microsoft.com/office/drawing/2014/main" id="{426A9452-9FD2-4D2A-A80E-566869574047}"/>
                  </a:ext>
                </a:extLst>
              </p:cNvPr>
              <p:cNvSpPr/>
              <p:nvPr/>
            </p:nvSpPr>
            <p:spPr>
              <a:xfrm>
                <a:off x="3818042" y="-18684"/>
                <a:ext cx="28147" cy="36350"/>
              </a:xfrm>
              <a:custGeom>
                <a:avLst/>
                <a:gdLst>
                  <a:gd name="connsiteX0" fmla="*/ 20379 w 28147"/>
                  <a:gd name="connsiteY0" fmla="*/ 36350 h 36350"/>
                  <a:gd name="connsiteX1" fmla="*/ 13767 w 28147"/>
                  <a:gd name="connsiteY1" fmla="*/ 21788 h 36350"/>
                  <a:gd name="connsiteX2" fmla="*/ 6974 w 28147"/>
                  <a:gd name="connsiteY2" fmla="*/ 21788 h 36350"/>
                  <a:gd name="connsiteX3" fmla="*/ 6974 w 28147"/>
                  <a:gd name="connsiteY3" fmla="*/ 36350 h 36350"/>
                  <a:gd name="connsiteX4" fmla="*/ 0 w 28147"/>
                  <a:gd name="connsiteY4" fmla="*/ 36350 h 36350"/>
                  <a:gd name="connsiteX5" fmla="*/ 0 w 28147"/>
                  <a:gd name="connsiteY5" fmla="*/ 0 h 36350"/>
                  <a:gd name="connsiteX6" fmla="*/ 12394 w 28147"/>
                  <a:gd name="connsiteY6" fmla="*/ 0 h 36350"/>
                  <a:gd name="connsiteX7" fmla="*/ 26521 w 28147"/>
                  <a:gd name="connsiteY7" fmla="*/ 10479 h 36350"/>
                  <a:gd name="connsiteX8" fmla="*/ 20198 w 28147"/>
                  <a:gd name="connsiteY8" fmla="*/ 19837 h 36350"/>
                  <a:gd name="connsiteX9" fmla="*/ 28147 w 28147"/>
                  <a:gd name="connsiteY9" fmla="*/ 36350 h 36350"/>
                  <a:gd name="connsiteX10" fmla="*/ 20379 w 28147"/>
                  <a:gd name="connsiteY10" fmla="*/ 36350 h 36350"/>
                  <a:gd name="connsiteX11" fmla="*/ 12430 w 28147"/>
                  <a:gd name="connsiteY11" fmla="*/ 16116 h 36350"/>
                  <a:gd name="connsiteX12" fmla="*/ 19476 w 28147"/>
                  <a:gd name="connsiteY12" fmla="*/ 10948 h 36350"/>
                  <a:gd name="connsiteX13" fmla="*/ 12791 w 28147"/>
                  <a:gd name="connsiteY13" fmla="*/ 5890 h 36350"/>
                  <a:gd name="connsiteX14" fmla="*/ 6974 w 28147"/>
                  <a:gd name="connsiteY14" fmla="*/ 5890 h 36350"/>
                  <a:gd name="connsiteX15" fmla="*/ 6974 w 28147"/>
                  <a:gd name="connsiteY15" fmla="*/ 16116 h 36350"/>
                  <a:gd name="connsiteX16" fmla="*/ 12430 w 28147"/>
                  <a:gd name="connsiteY16" fmla="*/ 16116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47" h="36350">
                    <a:moveTo>
                      <a:pt x="20379" y="36350"/>
                    </a:moveTo>
                    <a:lnTo>
                      <a:pt x="13767" y="21788"/>
                    </a:lnTo>
                    <a:lnTo>
                      <a:pt x="6974" y="21788"/>
                    </a:lnTo>
                    <a:lnTo>
                      <a:pt x="6974" y="36350"/>
                    </a:lnTo>
                    <a:lnTo>
                      <a:pt x="0" y="36350"/>
                    </a:lnTo>
                    <a:lnTo>
                      <a:pt x="0" y="0"/>
                    </a:lnTo>
                    <a:lnTo>
                      <a:pt x="12394" y="0"/>
                    </a:lnTo>
                    <a:cubicBezTo>
                      <a:pt x="22005" y="0"/>
                      <a:pt x="26521" y="3541"/>
                      <a:pt x="26521" y="10479"/>
                    </a:cubicBezTo>
                    <a:cubicBezTo>
                      <a:pt x="26521" y="15248"/>
                      <a:pt x="24028" y="18284"/>
                      <a:pt x="20198" y="19837"/>
                    </a:cubicBezTo>
                    <a:lnTo>
                      <a:pt x="28147" y="36350"/>
                    </a:lnTo>
                    <a:lnTo>
                      <a:pt x="20379" y="36350"/>
                    </a:lnTo>
                    <a:close/>
                    <a:moveTo>
                      <a:pt x="12430" y="16116"/>
                    </a:moveTo>
                    <a:cubicBezTo>
                      <a:pt x="15067" y="16116"/>
                      <a:pt x="19476" y="15610"/>
                      <a:pt x="19476" y="10948"/>
                    </a:cubicBezTo>
                    <a:cubicBezTo>
                      <a:pt x="19476" y="6432"/>
                      <a:pt x="15826" y="5890"/>
                      <a:pt x="12791" y="5890"/>
                    </a:cubicBezTo>
                    <a:lnTo>
                      <a:pt x="6974" y="5890"/>
                    </a:lnTo>
                    <a:lnTo>
                      <a:pt x="6974" y="16116"/>
                    </a:lnTo>
                    <a:lnTo>
                      <a:pt x="12430" y="16116"/>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51" name="Freeform: Shape 350">
                <a:extLst>
                  <a:ext uri="{FF2B5EF4-FFF2-40B4-BE49-F238E27FC236}">
                    <a16:creationId xmlns:a16="http://schemas.microsoft.com/office/drawing/2014/main" id="{FAB8276E-E8E9-41C1-8763-2AD48011414D}"/>
                  </a:ext>
                </a:extLst>
              </p:cNvPr>
              <p:cNvSpPr/>
              <p:nvPr/>
            </p:nvSpPr>
            <p:spPr>
              <a:xfrm>
                <a:off x="3851465" y="-18684"/>
                <a:ext cx="24028" cy="36386"/>
              </a:xfrm>
              <a:custGeom>
                <a:avLst/>
                <a:gdLst>
                  <a:gd name="connsiteX0" fmla="*/ 0 w 24028"/>
                  <a:gd name="connsiteY0" fmla="*/ 36350 h 36386"/>
                  <a:gd name="connsiteX1" fmla="*/ 0 w 24028"/>
                  <a:gd name="connsiteY1" fmla="*/ 0 h 36386"/>
                  <a:gd name="connsiteX2" fmla="*/ 23486 w 24028"/>
                  <a:gd name="connsiteY2" fmla="*/ 0 h 36386"/>
                  <a:gd name="connsiteX3" fmla="*/ 23486 w 24028"/>
                  <a:gd name="connsiteY3" fmla="*/ 5890 h 36386"/>
                  <a:gd name="connsiteX4" fmla="*/ 6974 w 24028"/>
                  <a:gd name="connsiteY4" fmla="*/ 5890 h 36386"/>
                  <a:gd name="connsiteX5" fmla="*/ 6974 w 24028"/>
                  <a:gd name="connsiteY5" fmla="*/ 14815 h 36386"/>
                  <a:gd name="connsiteX6" fmla="*/ 18753 w 24028"/>
                  <a:gd name="connsiteY6" fmla="*/ 14815 h 36386"/>
                  <a:gd name="connsiteX7" fmla="*/ 18753 w 24028"/>
                  <a:gd name="connsiteY7" fmla="*/ 20488 h 36386"/>
                  <a:gd name="connsiteX8" fmla="*/ 6974 w 24028"/>
                  <a:gd name="connsiteY8" fmla="*/ 20488 h 36386"/>
                  <a:gd name="connsiteX9" fmla="*/ 6974 w 24028"/>
                  <a:gd name="connsiteY9" fmla="*/ 30497 h 36386"/>
                  <a:gd name="connsiteX10" fmla="*/ 24028 w 24028"/>
                  <a:gd name="connsiteY10" fmla="*/ 30497 h 36386"/>
                  <a:gd name="connsiteX11" fmla="*/ 24028 w 24028"/>
                  <a:gd name="connsiteY11" fmla="*/ 36386 h 36386"/>
                  <a:gd name="connsiteX12" fmla="*/ 0 w 24028"/>
                  <a:gd name="connsiteY12" fmla="*/ 36386 h 3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028" h="36386">
                    <a:moveTo>
                      <a:pt x="0" y="36350"/>
                    </a:moveTo>
                    <a:lnTo>
                      <a:pt x="0" y="0"/>
                    </a:lnTo>
                    <a:lnTo>
                      <a:pt x="23486" y="0"/>
                    </a:lnTo>
                    <a:lnTo>
                      <a:pt x="23486" y="5890"/>
                    </a:lnTo>
                    <a:lnTo>
                      <a:pt x="6974" y="5890"/>
                    </a:lnTo>
                    <a:lnTo>
                      <a:pt x="6974" y="14815"/>
                    </a:lnTo>
                    <a:lnTo>
                      <a:pt x="18753" y="14815"/>
                    </a:lnTo>
                    <a:lnTo>
                      <a:pt x="18753" y="20488"/>
                    </a:lnTo>
                    <a:lnTo>
                      <a:pt x="6974" y="20488"/>
                    </a:lnTo>
                    <a:lnTo>
                      <a:pt x="6974" y="30497"/>
                    </a:lnTo>
                    <a:lnTo>
                      <a:pt x="24028" y="30497"/>
                    </a:lnTo>
                    <a:lnTo>
                      <a:pt x="24028" y="36386"/>
                    </a:lnTo>
                    <a:lnTo>
                      <a:pt x="0" y="36386"/>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52" name="Freeform: Shape 351">
                <a:extLst>
                  <a:ext uri="{FF2B5EF4-FFF2-40B4-BE49-F238E27FC236}">
                    <a16:creationId xmlns:a16="http://schemas.microsoft.com/office/drawing/2014/main" id="{5199388A-0D30-4E4B-8356-50622B2D7534}"/>
                  </a:ext>
                </a:extLst>
              </p:cNvPr>
              <p:cNvSpPr/>
              <p:nvPr/>
            </p:nvSpPr>
            <p:spPr>
              <a:xfrm>
                <a:off x="3878818" y="-19262"/>
                <a:ext cx="29159" cy="37542"/>
              </a:xfrm>
              <a:custGeom>
                <a:avLst/>
                <a:gdLst>
                  <a:gd name="connsiteX0" fmla="*/ 29159 w 29159"/>
                  <a:gd name="connsiteY0" fmla="*/ 26305 h 37542"/>
                  <a:gd name="connsiteX1" fmla="*/ 14742 w 29159"/>
                  <a:gd name="connsiteY1" fmla="*/ 37543 h 37542"/>
                  <a:gd name="connsiteX2" fmla="*/ 0 w 29159"/>
                  <a:gd name="connsiteY2" fmla="*/ 18464 h 37542"/>
                  <a:gd name="connsiteX3" fmla="*/ 15176 w 29159"/>
                  <a:gd name="connsiteY3" fmla="*/ 0 h 37542"/>
                  <a:gd name="connsiteX4" fmla="*/ 28653 w 29159"/>
                  <a:gd name="connsiteY4" fmla="*/ 11021 h 37542"/>
                  <a:gd name="connsiteX5" fmla="*/ 22185 w 29159"/>
                  <a:gd name="connsiteY5" fmla="*/ 12249 h 37542"/>
                  <a:gd name="connsiteX6" fmla="*/ 15103 w 29159"/>
                  <a:gd name="connsiteY6" fmla="*/ 5781 h 37542"/>
                  <a:gd name="connsiteX7" fmla="*/ 7010 w 29159"/>
                  <a:gd name="connsiteY7" fmla="*/ 18500 h 37542"/>
                  <a:gd name="connsiteX8" fmla="*/ 14959 w 29159"/>
                  <a:gd name="connsiteY8" fmla="*/ 31725 h 37542"/>
                  <a:gd name="connsiteX9" fmla="*/ 22547 w 29159"/>
                  <a:gd name="connsiteY9" fmla="*/ 24860 h 37542"/>
                  <a:gd name="connsiteX10" fmla="*/ 29159 w 29159"/>
                  <a:gd name="connsiteY10" fmla="*/ 26305 h 3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59" h="37542">
                    <a:moveTo>
                      <a:pt x="29159" y="26305"/>
                    </a:moveTo>
                    <a:cubicBezTo>
                      <a:pt x="26666" y="35230"/>
                      <a:pt x="21354" y="37543"/>
                      <a:pt x="14742" y="37543"/>
                    </a:cubicBezTo>
                    <a:cubicBezTo>
                      <a:pt x="5131" y="37543"/>
                      <a:pt x="0" y="30497"/>
                      <a:pt x="0" y="18464"/>
                    </a:cubicBezTo>
                    <a:cubicBezTo>
                      <a:pt x="0" y="6685"/>
                      <a:pt x="5853" y="0"/>
                      <a:pt x="15176" y="0"/>
                    </a:cubicBezTo>
                    <a:cubicBezTo>
                      <a:pt x="22511" y="0"/>
                      <a:pt x="26919" y="3288"/>
                      <a:pt x="28653" y="11021"/>
                    </a:cubicBezTo>
                    <a:lnTo>
                      <a:pt x="22185" y="12249"/>
                    </a:lnTo>
                    <a:cubicBezTo>
                      <a:pt x="20921" y="7480"/>
                      <a:pt x="18536" y="5781"/>
                      <a:pt x="15103" y="5781"/>
                    </a:cubicBezTo>
                    <a:cubicBezTo>
                      <a:pt x="10081" y="5781"/>
                      <a:pt x="7010" y="10334"/>
                      <a:pt x="7010" y="18500"/>
                    </a:cubicBezTo>
                    <a:cubicBezTo>
                      <a:pt x="7010" y="27461"/>
                      <a:pt x="9684" y="31725"/>
                      <a:pt x="14959" y="31725"/>
                    </a:cubicBezTo>
                    <a:cubicBezTo>
                      <a:pt x="18464" y="31725"/>
                      <a:pt x="21246" y="29846"/>
                      <a:pt x="22547" y="24860"/>
                    </a:cubicBezTo>
                    <a:lnTo>
                      <a:pt x="29159" y="26305"/>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53" name="Freeform: Shape 352">
                <a:extLst>
                  <a:ext uri="{FF2B5EF4-FFF2-40B4-BE49-F238E27FC236}">
                    <a16:creationId xmlns:a16="http://schemas.microsoft.com/office/drawing/2014/main" id="{867B89C9-2049-4967-AE55-6E8B2121DF54}"/>
                  </a:ext>
                </a:extLst>
              </p:cNvPr>
              <p:cNvSpPr/>
              <p:nvPr/>
            </p:nvSpPr>
            <p:spPr>
              <a:xfrm>
                <a:off x="3913325" y="-18684"/>
                <a:ext cx="24028" cy="36386"/>
              </a:xfrm>
              <a:custGeom>
                <a:avLst/>
                <a:gdLst>
                  <a:gd name="connsiteX0" fmla="*/ 0 w 24028"/>
                  <a:gd name="connsiteY0" fmla="*/ 36350 h 36386"/>
                  <a:gd name="connsiteX1" fmla="*/ 0 w 24028"/>
                  <a:gd name="connsiteY1" fmla="*/ 0 h 36386"/>
                  <a:gd name="connsiteX2" fmla="*/ 23486 w 24028"/>
                  <a:gd name="connsiteY2" fmla="*/ 0 h 36386"/>
                  <a:gd name="connsiteX3" fmla="*/ 23486 w 24028"/>
                  <a:gd name="connsiteY3" fmla="*/ 5890 h 36386"/>
                  <a:gd name="connsiteX4" fmla="*/ 6974 w 24028"/>
                  <a:gd name="connsiteY4" fmla="*/ 5890 h 36386"/>
                  <a:gd name="connsiteX5" fmla="*/ 6974 w 24028"/>
                  <a:gd name="connsiteY5" fmla="*/ 14815 h 36386"/>
                  <a:gd name="connsiteX6" fmla="*/ 18753 w 24028"/>
                  <a:gd name="connsiteY6" fmla="*/ 14815 h 36386"/>
                  <a:gd name="connsiteX7" fmla="*/ 18753 w 24028"/>
                  <a:gd name="connsiteY7" fmla="*/ 20488 h 36386"/>
                  <a:gd name="connsiteX8" fmla="*/ 6974 w 24028"/>
                  <a:gd name="connsiteY8" fmla="*/ 20488 h 36386"/>
                  <a:gd name="connsiteX9" fmla="*/ 6974 w 24028"/>
                  <a:gd name="connsiteY9" fmla="*/ 30497 h 36386"/>
                  <a:gd name="connsiteX10" fmla="*/ 24028 w 24028"/>
                  <a:gd name="connsiteY10" fmla="*/ 30497 h 36386"/>
                  <a:gd name="connsiteX11" fmla="*/ 24028 w 24028"/>
                  <a:gd name="connsiteY11" fmla="*/ 36386 h 36386"/>
                  <a:gd name="connsiteX12" fmla="*/ 0 w 24028"/>
                  <a:gd name="connsiteY12" fmla="*/ 36386 h 3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028" h="36386">
                    <a:moveTo>
                      <a:pt x="0" y="36350"/>
                    </a:moveTo>
                    <a:lnTo>
                      <a:pt x="0" y="0"/>
                    </a:lnTo>
                    <a:lnTo>
                      <a:pt x="23486" y="0"/>
                    </a:lnTo>
                    <a:lnTo>
                      <a:pt x="23486" y="5890"/>
                    </a:lnTo>
                    <a:lnTo>
                      <a:pt x="6974" y="5890"/>
                    </a:lnTo>
                    <a:lnTo>
                      <a:pt x="6974" y="14815"/>
                    </a:lnTo>
                    <a:lnTo>
                      <a:pt x="18753" y="14815"/>
                    </a:lnTo>
                    <a:lnTo>
                      <a:pt x="18753" y="20488"/>
                    </a:lnTo>
                    <a:lnTo>
                      <a:pt x="6974" y="20488"/>
                    </a:lnTo>
                    <a:lnTo>
                      <a:pt x="6974" y="30497"/>
                    </a:lnTo>
                    <a:lnTo>
                      <a:pt x="24028" y="30497"/>
                    </a:lnTo>
                    <a:lnTo>
                      <a:pt x="24028" y="36386"/>
                    </a:lnTo>
                    <a:lnTo>
                      <a:pt x="0" y="36386"/>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54" name="Freeform: Shape 353">
                <a:extLst>
                  <a:ext uri="{FF2B5EF4-FFF2-40B4-BE49-F238E27FC236}">
                    <a16:creationId xmlns:a16="http://schemas.microsoft.com/office/drawing/2014/main" id="{E95CD1AB-BAA1-4331-B333-0658384C8F92}"/>
                  </a:ext>
                </a:extLst>
              </p:cNvPr>
              <p:cNvSpPr/>
              <p:nvPr/>
            </p:nvSpPr>
            <p:spPr>
              <a:xfrm>
                <a:off x="3942664" y="-18684"/>
                <a:ext cx="6973" cy="36350"/>
              </a:xfrm>
              <a:custGeom>
                <a:avLst/>
                <a:gdLst>
                  <a:gd name="connsiteX0" fmla="*/ 0 w 6973"/>
                  <a:gd name="connsiteY0" fmla="*/ 36350 h 36350"/>
                  <a:gd name="connsiteX1" fmla="*/ 0 w 6973"/>
                  <a:gd name="connsiteY1" fmla="*/ 0 h 36350"/>
                  <a:gd name="connsiteX2" fmla="*/ 6974 w 6973"/>
                  <a:gd name="connsiteY2" fmla="*/ 0 h 36350"/>
                  <a:gd name="connsiteX3" fmla="*/ 6974 w 6973"/>
                  <a:gd name="connsiteY3" fmla="*/ 36350 h 36350"/>
                  <a:gd name="connsiteX4" fmla="*/ 0 w 6973"/>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 h="36350">
                    <a:moveTo>
                      <a:pt x="0" y="36350"/>
                    </a:moveTo>
                    <a:lnTo>
                      <a:pt x="0" y="0"/>
                    </a:lnTo>
                    <a:lnTo>
                      <a:pt x="6974" y="0"/>
                    </a:lnTo>
                    <a:lnTo>
                      <a:pt x="6974" y="36350"/>
                    </a:lnTo>
                    <a:lnTo>
                      <a:pt x="0" y="36350"/>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55" name="Freeform: Shape 354">
                <a:extLst>
                  <a:ext uri="{FF2B5EF4-FFF2-40B4-BE49-F238E27FC236}">
                    <a16:creationId xmlns:a16="http://schemas.microsoft.com/office/drawing/2014/main" id="{CF73D9F9-7E70-43B7-88EA-F0A0C343B84A}"/>
                  </a:ext>
                </a:extLst>
              </p:cNvPr>
              <p:cNvSpPr/>
              <p:nvPr/>
            </p:nvSpPr>
            <p:spPr>
              <a:xfrm>
                <a:off x="3957696" y="-18684"/>
                <a:ext cx="26521" cy="36350"/>
              </a:xfrm>
              <a:custGeom>
                <a:avLst/>
                <a:gdLst>
                  <a:gd name="connsiteX0" fmla="*/ 0 w 26521"/>
                  <a:gd name="connsiteY0" fmla="*/ 36350 h 36350"/>
                  <a:gd name="connsiteX1" fmla="*/ 0 w 26521"/>
                  <a:gd name="connsiteY1" fmla="*/ 0 h 36350"/>
                  <a:gd name="connsiteX2" fmla="*/ 12502 w 26521"/>
                  <a:gd name="connsiteY2" fmla="*/ 0 h 36350"/>
                  <a:gd name="connsiteX3" fmla="*/ 26522 w 26521"/>
                  <a:gd name="connsiteY3" fmla="*/ 11129 h 36350"/>
                  <a:gd name="connsiteX4" fmla="*/ 12394 w 26521"/>
                  <a:gd name="connsiteY4" fmla="*/ 22475 h 36350"/>
                  <a:gd name="connsiteX5" fmla="*/ 6974 w 26521"/>
                  <a:gd name="connsiteY5" fmla="*/ 22475 h 36350"/>
                  <a:gd name="connsiteX6" fmla="*/ 6974 w 26521"/>
                  <a:gd name="connsiteY6" fmla="*/ 36350 h 36350"/>
                  <a:gd name="connsiteX7" fmla="*/ 0 w 26521"/>
                  <a:gd name="connsiteY7" fmla="*/ 36350 h 36350"/>
                  <a:gd name="connsiteX8" fmla="*/ 12719 w 26521"/>
                  <a:gd name="connsiteY8" fmla="*/ 16766 h 36350"/>
                  <a:gd name="connsiteX9" fmla="*/ 19548 w 26521"/>
                  <a:gd name="connsiteY9" fmla="*/ 11165 h 36350"/>
                  <a:gd name="connsiteX10" fmla="*/ 12972 w 26521"/>
                  <a:gd name="connsiteY10" fmla="*/ 5890 h 36350"/>
                  <a:gd name="connsiteX11" fmla="*/ 7010 w 26521"/>
                  <a:gd name="connsiteY11" fmla="*/ 5890 h 36350"/>
                  <a:gd name="connsiteX12" fmla="*/ 7010 w 26521"/>
                  <a:gd name="connsiteY12" fmla="*/ 16766 h 36350"/>
                  <a:gd name="connsiteX13" fmla="*/ 12719 w 26521"/>
                  <a:gd name="connsiteY13" fmla="*/ 16766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521" h="36350">
                    <a:moveTo>
                      <a:pt x="0" y="36350"/>
                    </a:moveTo>
                    <a:lnTo>
                      <a:pt x="0" y="0"/>
                    </a:lnTo>
                    <a:lnTo>
                      <a:pt x="12502" y="0"/>
                    </a:lnTo>
                    <a:cubicBezTo>
                      <a:pt x="21933" y="0"/>
                      <a:pt x="26522" y="3649"/>
                      <a:pt x="26522" y="11129"/>
                    </a:cubicBezTo>
                    <a:cubicBezTo>
                      <a:pt x="26522" y="18862"/>
                      <a:pt x="21354" y="22475"/>
                      <a:pt x="12394" y="22475"/>
                    </a:cubicBezTo>
                    <a:lnTo>
                      <a:pt x="6974" y="22475"/>
                    </a:lnTo>
                    <a:lnTo>
                      <a:pt x="6974" y="36350"/>
                    </a:lnTo>
                    <a:lnTo>
                      <a:pt x="0" y="36350"/>
                    </a:lnTo>
                    <a:close/>
                    <a:moveTo>
                      <a:pt x="12719" y="16766"/>
                    </a:moveTo>
                    <a:cubicBezTo>
                      <a:pt x="15971" y="16766"/>
                      <a:pt x="19548" y="15899"/>
                      <a:pt x="19548" y="11165"/>
                    </a:cubicBezTo>
                    <a:cubicBezTo>
                      <a:pt x="19548" y="7624"/>
                      <a:pt x="17163" y="5890"/>
                      <a:pt x="12972" y="5890"/>
                    </a:cubicBezTo>
                    <a:lnTo>
                      <a:pt x="7010" y="5890"/>
                    </a:lnTo>
                    <a:lnTo>
                      <a:pt x="7010" y="16766"/>
                    </a:lnTo>
                    <a:lnTo>
                      <a:pt x="12719" y="16766"/>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56" name="Freeform: Shape 355">
                <a:extLst>
                  <a:ext uri="{FF2B5EF4-FFF2-40B4-BE49-F238E27FC236}">
                    <a16:creationId xmlns:a16="http://schemas.microsoft.com/office/drawing/2014/main" id="{E810FD87-5671-4076-9A1F-645F9CB5F798}"/>
                  </a:ext>
                </a:extLst>
              </p:cNvPr>
              <p:cNvSpPr/>
              <p:nvPr/>
            </p:nvSpPr>
            <p:spPr>
              <a:xfrm>
                <a:off x="3986891" y="-18684"/>
                <a:ext cx="26666" cy="36350"/>
              </a:xfrm>
              <a:custGeom>
                <a:avLst/>
                <a:gdLst>
                  <a:gd name="connsiteX0" fmla="*/ 9828 w 26666"/>
                  <a:gd name="connsiteY0" fmla="*/ 36350 h 36350"/>
                  <a:gd name="connsiteX1" fmla="*/ 9828 w 26666"/>
                  <a:gd name="connsiteY1" fmla="*/ 5890 h 36350"/>
                  <a:gd name="connsiteX2" fmla="*/ 0 w 26666"/>
                  <a:gd name="connsiteY2" fmla="*/ 5890 h 36350"/>
                  <a:gd name="connsiteX3" fmla="*/ 0 w 26666"/>
                  <a:gd name="connsiteY3" fmla="*/ 0 h 36350"/>
                  <a:gd name="connsiteX4" fmla="*/ 26666 w 26666"/>
                  <a:gd name="connsiteY4" fmla="*/ 0 h 36350"/>
                  <a:gd name="connsiteX5" fmla="*/ 26666 w 26666"/>
                  <a:gd name="connsiteY5" fmla="*/ 5890 h 36350"/>
                  <a:gd name="connsiteX6" fmla="*/ 16802 w 26666"/>
                  <a:gd name="connsiteY6" fmla="*/ 5890 h 36350"/>
                  <a:gd name="connsiteX7" fmla="*/ 16802 w 26666"/>
                  <a:gd name="connsiteY7" fmla="*/ 36350 h 36350"/>
                  <a:gd name="connsiteX8" fmla="*/ 9828 w 26666"/>
                  <a:gd name="connsiteY8"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66" h="36350">
                    <a:moveTo>
                      <a:pt x="9828" y="36350"/>
                    </a:moveTo>
                    <a:lnTo>
                      <a:pt x="9828" y="5890"/>
                    </a:lnTo>
                    <a:lnTo>
                      <a:pt x="0" y="5890"/>
                    </a:lnTo>
                    <a:lnTo>
                      <a:pt x="0" y="0"/>
                    </a:lnTo>
                    <a:lnTo>
                      <a:pt x="26666" y="0"/>
                    </a:lnTo>
                    <a:lnTo>
                      <a:pt x="26666" y="5890"/>
                    </a:lnTo>
                    <a:lnTo>
                      <a:pt x="16802" y="5890"/>
                    </a:lnTo>
                    <a:lnTo>
                      <a:pt x="16802" y="36350"/>
                    </a:lnTo>
                    <a:lnTo>
                      <a:pt x="9828" y="36350"/>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grpSp>
        <p:sp>
          <p:nvSpPr>
            <p:cNvPr id="17" name="Freeform: Shape 16">
              <a:extLst>
                <a:ext uri="{FF2B5EF4-FFF2-40B4-BE49-F238E27FC236}">
                  <a16:creationId xmlns:a16="http://schemas.microsoft.com/office/drawing/2014/main" id="{8C86C23E-B404-44BB-B72B-D69F1DEFE4E7}"/>
                </a:ext>
              </a:extLst>
            </p:cNvPr>
            <p:cNvSpPr/>
            <p:nvPr/>
          </p:nvSpPr>
          <p:spPr>
            <a:xfrm>
              <a:off x="4124434" y="2103823"/>
              <a:ext cx="109447" cy="179764"/>
            </a:xfrm>
            <a:custGeom>
              <a:avLst/>
              <a:gdLst>
                <a:gd name="connsiteX0" fmla="*/ 59341 w 109447"/>
                <a:gd name="connsiteY0" fmla="*/ 177054 h 179764"/>
                <a:gd name="connsiteX1" fmla="*/ 108698 w 109447"/>
                <a:gd name="connsiteY1" fmla="*/ 91562 h 179764"/>
                <a:gd name="connsiteX2" fmla="*/ 102447 w 109447"/>
                <a:gd name="connsiteY2" fmla="*/ 84010 h 179764"/>
                <a:gd name="connsiteX3" fmla="*/ 77479 w 109447"/>
                <a:gd name="connsiteY3" fmla="*/ 92140 h 179764"/>
                <a:gd name="connsiteX4" fmla="*/ 77479 w 109447"/>
                <a:gd name="connsiteY4" fmla="*/ 5312 h 179764"/>
                <a:gd name="connsiteX5" fmla="*/ 72168 w 109447"/>
                <a:gd name="connsiteY5" fmla="*/ 0 h 179764"/>
                <a:gd name="connsiteX6" fmla="*/ 37191 w 109447"/>
                <a:gd name="connsiteY6" fmla="*/ 0 h 179764"/>
                <a:gd name="connsiteX7" fmla="*/ 31880 w 109447"/>
                <a:gd name="connsiteY7" fmla="*/ 5312 h 179764"/>
                <a:gd name="connsiteX8" fmla="*/ 31880 w 109447"/>
                <a:gd name="connsiteY8" fmla="*/ 92140 h 179764"/>
                <a:gd name="connsiteX9" fmla="*/ 6912 w 109447"/>
                <a:gd name="connsiteY9" fmla="*/ 84010 h 179764"/>
                <a:gd name="connsiteX10" fmla="*/ 661 w 109447"/>
                <a:gd name="connsiteY10" fmla="*/ 91562 h 179764"/>
                <a:gd name="connsiteX11" fmla="*/ 50018 w 109447"/>
                <a:gd name="connsiteY11" fmla="*/ 177054 h 179764"/>
                <a:gd name="connsiteX12" fmla="*/ 59341 w 109447"/>
                <a:gd name="connsiteY12" fmla="*/ 177054 h 17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447" h="179764">
                  <a:moveTo>
                    <a:pt x="59341" y="177054"/>
                  </a:moveTo>
                  <a:lnTo>
                    <a:pt x="108698" y="91562"/>
                  </a:lnTo>
                  <a:cubicBezTo>
                    <a:pt x="111155" y="87407"/>
                    <a:pt x="107181" y="82493"/>
                    <a:pt x="102447" y="84010"/>
                  </a:cubicBezTo>
                  <a:lnTo>
                    <a:pt x="77479" y="92140"/>
                  </a:lnTo>
                  <a:lnTo>
                    <a:pt x="77479" y="5312"/>
                  </a:lnTo>
                  <a:cubicBezTo>
                    <a:pt x="77479" y="2457"/>
                    <a:pt x="75203" y="0"/>
                    <a:pt x="72168" y="0"/>
                  </a:cubicBezTo>
                  <a:lnTo>
                    <a:pt x="37191" y="0"/>
                  </a:lnTo>
                  <a:cubicBezTo>
                    <a:pt x="34337" y="0"/>
                    <a:pt x="31880" y="2276"/>
                    <a:pt x="31880" y="5312"/>
                  </a:cubicBezTo>
                  <a:lnTo>
                    <a:pt x="31880" y="92140"/>
                  </a:lnTo>
                  <a:lnTo>
                    <a:pt x="6912" y="84010"/>
                  </a:lnTo>
                  <a:cubicBezTo>
                    <a:pt x="2359" y="82493"/>
                    <a:pt x="-1615" y="87407"/>
                    <a:pt x="661" y="91562"/>
                  </a:cubicBezTo>
                  <a:lnTo>
                    <a:pt x="50018" y="177054"/>
                  </a:lnTo>
                  <a:cubicBezTo>
                    <a:pt x="52331" y="180667"/>
                    <a:pt x="57245" y="180667"/>
                    <a:pt x="59341" y="177054"/>
                  </a:cubicBezTo>
                  <a:close/>
                </a:path>
              </a:pathLst>
            </a:custGeom>
            <a:solidFill>
              <a:srgbClr val="625F72"/>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grpSp>
          <p:nvGrpSpPr>
            <p:cNvPr id="18" name="Graphic 5">
              <a:extLst>
                <a:ext uri="{FF2B5EF4-FFF2-40B4-BE49-F238E27FC236}">
                  <a16:creationId xmlns:a16="http://schemas.microsoft.com/office/drawing/2014/main" id="{A830D23F-1F3F-456C-8174-F41D185154DB}"/>
                </a:ext>
              </a:extLst>
            </p:cNvPr>
            <p:cNvGrpSpPr/>
            <p:nvPr/>
          </p:nvGrpSpPr>
          <p:grpSpPr>
            <a:xfrm>
              <a:off x="4337809" y="1160955"/>
              <a:ext cx="257373" cy="97669"/>
              <a:chOff x="3919395" y="284655"/>
              <a:chExt cx="257373" cy="97669"/>
            </a:xfrm>
            <a:solidFill>
              <a:srgbClr val="000000"/>
            </a:solidFill>
          </p:grpSpPr>
          <p:sp>
            <p:nvSpPr>
              <p:cNvPr id="323" name="Freeform: Shape 322">
                <a:extLst>
                  <a:ext uri="{FF2B5EF4-FFF2-40B4-BE49-F238E27FC236}">
                    <a16:creationId xmlns:a16="http://schemas.microsoft.com/office/drawing/2014/main" id="{9F9D88A7-4BA0-49B9-B0CD-E4333C397166}"/>
                  </a:ext>
                </a:extLst>
              </p:cNvPr>
              <p:cNvSpPr/>
              <p:nvPr/>
            </p:nvSpPr>
            <p:spPr>
              <a:xfrm>
                <a:off x="3919395" y="284655"/>
                <a:ext cx="27316" cy="36350"/>
              </a:xfrm>
              <a:custGeom>
                <a:avLst/>
                <a:gdLst>
                  <a:gd name="connsiteX0" fmla="*/ 22511 w 27316"/>
                  <a:gd name="connsiteY0" fmla="*/ 36350 h 36350"/>
                  <a:gd name="connsiteX1" fmla="*/ 22511 w 27316"/>
                  <a:gd name="connsiteY1" fmla="*/ 19693 h 36350"/>
                  <a:gd name="connsiteX2" fmla="*/ 4842 w 27316"/>
                  <a:gd name="connsiteY2" fmla="*/ 19693 h 36350"/>
                  <a:gd name="connsiteX3" fmla="*/ 4842 w 27316"/>
                  <a:gd name="connsiteY3" fmla="*/ 36350 h 36350"/>
                  <a:gd name="connsiteX4" fmla="*/ 0 w 27316"/>
                  <a:gd name="connsiteY4" fmla="*/ 36350 h 36350"/>
                  <a:gd name="connsiteX5" fmla="*/ 0 w 27316"/>
                  <a:gd name="connsiteY5" fmla="*/ 0 h 36350"/>
                  <a:gd name="connsiteX6" fmla="*/ 4842 w 27316"/>
                  <a:gd name="connsiteY6" fmla="*/ 0 h 36350"/>
                  <a:gd name="connsiteX7" fmla="*/ 4842 w 27316"/>
                  <a:gd name="connsiteY7" fmla="*/ 15284 h 36350"/>
                  <a:gd name="connsiteX8" fmla="*/ 22511 w 27316"/>
                  <a:gd name="connsiteY8" fmla="*/ 15284 h 36350"/>
                  <a:gd name="connsiteX9" fmla="*/ 22511 w 27316"/>
                  <a:gd name="connsiteY9" fmla="*/ 0 h 36350"/>
                  <a:gd name="connsiteX10" fmla="*/ 27316 w 27316"/>
                  <a:gd name="connsiteY10" fmla="*/ 0 h 36350"/>
                  <a:gd name="connsiteX11" fmla="*/ 27316 w 27316"/>
                  <a:gd name="connsiteY11" fmla="*/ 36350 h 36350"/>
                  <a:gd name="connsiteX12" fmla="*/ 22511 w 27316"/>
                  <a:gd name="connsiteY12"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6" h="36350">
                    <a:moveTo>
                      <a:pt x="22511" y="36350"/>
                    </a:moveTo>
                    <a:lnTo>
                      <a:pt x="22511" y="19693"/>
                    </a:lnTo>
                    <a:lnTo>
                      <a:pt x="4842" y="19693"/>
                    </a:lnTo>
                    <a:lnTo>
                      <a:pt x="4842" y="36350"/>
                    </a:lnTo>
                    <a:lnTo>
                      <a:pt x="0" y="36350"/>
                    </a:lnTo>
                    <a:lnTo>
                      <a:pt x="0" y="0"/>
                    </a:lnTo>
                    <a:lnTo>
                      <a:pt x="4842" y="0"/>
                    </a:lnTo>
                    <a:lnTo>
                      <a:pt x="4842" y="15284"/>
                    </a:lnTo>
                    <a:lnTo>
                      <a:pt x="22511" y="15284"/>
                    </a:lnTo>
                    <a:lnTo>
                      <a:pt x="22511" y="0"/>
                    </a:lnTo>
                    <a:lnTo>
                      <a:pt x="27316" y="0"/>
                    </a:lnTo>
                    <a:lnTo>
                      <a:pt x="27316" y="36350"/>
                    </a:lnTo>
                    <a:lnTo>
                      <a:pt x="22511" y="36350"/>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24" name="Freeform: Shape 323">
                <a:extLst>
                  <a:ext uri="{FF2B5EF4-FFF2-40B4-BE49-F238E27FC236}">
                    <a16:creationId xmlns:a16="http://schemas.microsoft.com/office/drawing/2014/main" id="{40E153B8-89F5-4556-A59C-8EFA2B7F77B6}"/>
                  </a:ext>
                </a:extLst>
              </p:cNvPr>
              <p:cNvSpPr/>
              <p:nvPr/>
            </p:nvSpPr>
            <p:spPr>
              <a:xfrm>
                <a:off x="3952312" y="294159"/>
                <a:ext cx="21029" cy="27389"/>
              </a:xfrm>
              <a:custGeom>
                <a:avLst/>
                <a:gdLst>
                  <a:gd name="connsiteX0" fmla="*/ 16802 w 21029"/>
                  <a:gd name="connsiteY0" fmla="*/ 26847 h 27389"/>
                  <a:gd name="connsiteX1" fmla="*/ 16404 w 21029"/>
                  <a:gd name="connsiteY1" fmla="*/ 23704 h 27389"/>
                  <a:gd name="connsiteX2" fmla="*/ 7299 w 21029"/>
                  <a:gd name="connsiteY2" fmla="*/ 27389 h 27389"/>
                  <a:gd name="connsiteX3" fmla="*/ 0 w 21029"/>
                  <a:gd name="connsiteY3" fmla="*/ 20343 h 27389"/>
                  <a:gd name="connsiteX4" fmla="*/ 4336 w 21029"/>
                  <a:gd name="connsiteY4" fmla="*/ 13116 h 27389"/>
                  <a:gd name="connsiteX5" fmla="*/ 16332 w 21029"/>
                  <a:gd name="connsiteY5" fmla="*/ 9611 h 27389"/>
                  <a:gd name="connsiteX6" fmla="*/ 11129 w 21029"/>
                  <a:gd name="connsiteY6" fmla="*/ 3505 h 27389"/>
                  <a:gd name="connsiteX7" fmla="*/ 4264 w 21029"/>
                  <a:gd name="connsiteY7" fmla="*/ 7443 h 27389"/>
                  <a:gd name="connsiteX8" fmla="*/ 1120 w 21029"/>
                  <a:gd name="connsiteY8" fmla="*/ 5456 h 27389"/>
                  <a:gd name="connsiteX9" fmla="*/ 11310 w 21029"/>
                  <a:gd name="connsiteY9" fmla="*/ 0 h 27389"/>
                  <a:gd name="connsiteX10" fmla="*/ 20632 w 21029"/>
                  <a:gd name="connsiteY10" fmla="*/ 8564 h 27389"/>
                  <a:gd name="connsiteX11" fmla="*/ 20632 w 21029"/>
                  <a:gd name="connsiteY11" fmla="*/ 22728 h 27389"/>
                  <a:gd name="connsiteX12" fmla="*/ 21029 w 21029"/>
                  <a:gd name="connsiteY12" fmla="*/ 26811 h 27389"/>
                  <a:gd name="connsiteX13" fmla="*/ 16802 w 21029"/>
                  <a:gd name="connsiteY13" fmla="*/ 26811 h 27389"/>
                  <a:gd name="connsiteX14" fmla="*/ 16224 w 21029"/>
                  <a:gd name="connsiteY14" fmla="*/ 12755 h 27389"/>
                  <a:gd name="connsiteX15" fmla="*/ 6648 w 21029"/>
                  <a:gd name="connsiteY15" fmla="*/ 15610 h 27389"/>
                  <a:gd name="connsiteX16" fmla="*/ 4336 w 21029"/>
                  <a:gd name="connsiteY16" fmla="*/ 19946 h 27389"/>
                  <a:gd name="connsiteX17" fmla="*/ 8419 w 21029"/>
                  <a:gd name="connsiteY17" fmla="*/ 23884 h 27389"/>
                  <a:gd name="connsiteX18" fmla="*/ 16224 w 21029"/>
                  <a:gd name="connsiteY18" fmla="*/ 20126 h 27389"/>
                  <a:gd name="connsiteX19" fmla="*/ 16224 w 21029"/>
                  <a:gd name="connsiteY19" fmla="*/ 12755 h 2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29" h="27389">
                    <a:moveTo>
                      <a:pt x="16802" y="26847"/>
                    </a:moveTo>
                    <a:lnTo>
                      <a:pt x="16404" y="23704"/>
                    </a:lnTo>
                    <a:cubicBezTo>
                      <a:pt x="13622" y="26088"/>
                      <a:pt x="10478" y="27389"/>
                      <a:pt x="7299" y="27389"/>
                    </a:cubicBezTo>
                    <a:cubicBezTo>
                      <a:pt x="2710" y="27389"/>
                      <a:pt x="0" y="24607"/>
                      <a:pt x="0" y="20343"/>
                    </a:cubicBezTo>
                    <a:cubicBezTo>
                      <a:pt x="0" y="17272"/>
                      <a:pt x="1301" y="14779"/>
                      <a:pt x="4336" y="13116"/>
                    </a:cubicBezTo>
                    <a:cubicBezTo>
                      <a:pt x="6974" y="11707"/>
                      <a:pt x="11526" y="10587"/>
                      <a:pt x="16332" y="9611"/>
                    </a:cubicBezTo>
                    <a:cubicBezTo>
                      <a:pt x="16729" y="5023"/>
                      <a:pt x="14959" y="3505"/>
                      <a:pt x="11129" y="3505"/>
                    </a:cubicBezTo>
                    <a:cubicBezTo>
                      <a:pt x="8058" y="3505"/>
                      <a:pt x="6070" y="4661"/>
                      <a:pt x="4264" y="7443"/>
                    </a:cubicBezTo>
                    <a:lnTo>
                      <a:pt x="1120" y="5456"/>
                    </a:lnTo>
                    <a:cubicBezTo>
                      <a:pt x="3505" y="1554"/>
                      <a:pt x="6829" y="0"/>
                      <a:pt x="11310" y="0"/>
                    </a:cubicBezTo>
                    <a:cubicBezTo>
                      <a:pt x="17741" y="0"/>
                      <a:pt x="20632" y="2782"/>
                      <a:pt x="20632" y="8564"/>
                    </a:cubicBezTo>
                    <a:lnTo>
                      <a:pt x="20632" y="22728"/>
                    </a:lnTo>
                    <a:lnTo>
                      <a:pt x="21029" y="26811"/>
                    </a:lnTo>
                    <a:lnTo>
                      <a:pt x="16802" y="26811"/>
                    </a:lnTo>
                    <a:close/>
                    <a:moveTo>
                      <a:pt x="16224" y="12755"/>
                    </a:moveTo>
                    <a:cubicBezTo>
                      <a:pt x="11418" y="13731"/>
                      <a:pt x="8636" y="14490"/>
                      <a:pt x="6648" y="15610"/>
                    </a:cubicBezTo>
                    <a:cubicBezTo>
                      <a:pt x="5095" y="16513"/>
                      <a:pt x="4336" y="18103"/>
                      <a:pt x="4336" y="19946"/>
                    </a:cubicBezTo>
                    <a:cubicBezTo>
                      <a:pt x="4336" y="22367"/>
                      <a:pt x="5817" y="23884"/>
                      <a:pt x="8419" y="23884"/>
                    </a:cubicBezTo>
                    <a:cubicBezTo>
                      <a:pt x="11165" y="23884"/>
                      <a:pt x="14345" y="22403"/>
                      <a:pt x="16224" y="20126"/>
                    </a:cubicBezTo>
                    <a:lnTo>
                      <a:pt x="16224" y="12755"/>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25" name="Freeform: Shape 324">
                <a:extLst>
                  <a:ext uri="{FF2B5EF4-FFF2-40B4-BE49-F238E27FC236}">
                    <a16:creationId xmlns:a16="http://schemas.microsoft.com/office/drawing/2014/main" id="{CC057310-72B3-4734-9312-6B6774500001}"/>
                  </a:ext>
                </a:extLst>
              </p:cNvPr>
              <p:cNvSpPr/>
              <p:nvPr/>
            </p:nvSpPr>
            <p:spPr>
              <a:xfrm>
                <a:off x="3980423" y="294159"/>
                <a:ext cx="12863" cy="26847"/>
              </a:xfrm>
              <a:custGeom>
                <a:avLst/>
                <a:gdLst>
                  <a:gd name="connsiteX0" fmla="*/ 0 w 12863"/>
                  <a:gd name="connsiteY0" fmla="*/ 26847 h 26847"/>
                  <a:gd name="connsiteX1" fmla="*/ 0 w 12863"/>
                  <a:gd name="connsiteY1" fmla="*/ 614 h 26847"/>
                  <a:gd name="connsiteX2" fmla="*/ 4083 w 12863"/>
                  <a:gd name="connsiteY2" fmla="*/ 614 h 26847"/>
                  <a:gd name="connsiteX3" fmla="*/ 4083 w 12863"/>
                  <a:gd name="connsiteY3" fmla="*/ 5565 h 26847"/>
                  <a:gd name="connsiteX4" fmla="*/ 12068 w 12863"/>
                  <a:gd name="connsiteY4" fmla="*/ 0 h 26847"/>
                  <a:gd name="connsiteX5" fmla="*/ 12863 w 12863"/>
                  <a:gd name="connsiteY5" fmla="*/ 36 h 26847"/>
                  <a:gd name="connsiteX6" fmla="*/ 12863 w 12863"/>
                  <a:gd name="connsiteY6" fmla="*/ 4300 h 26847"/>
                  <a:gd name="connsiteX7" fmla="*/ 11888 w 12863"/>
                  <a:gd name="connsiteY7" fmla="*/ 4264 h 26847"/>
                  <a:gd name="connsiteX8" fmla="*/ 4228 w 12863"/>
                  <a:gd name="connsiteY8" fmla="*/ 10587 h 26847"/>
                  <a:gd name="connsiteX9" fmla="*/ 4228 w 12863"/>
                  <a:gd name="connsiteY9" fmla="*/ 26847 h 26847"/>
                  <a:gd name="connsiteX10" fmla="*/ 0 w 12863"/>
                  <a:gd name="connsiteY10" fmla="*/ 26847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3" h="26847">
                    <a:moveTo>
                      <a:pt x="0" y="26847"/>
                    </a:moveTo>
                    <a:lnTo>
                      <a:pt x="0" y="614"/>
                    </a:lnTo>
                    <a:lnTo>
                      <a:pt x="4083" y="614"/>
                    </a:lnTo>
                    <a:lnTo>
                      <a:pt x="4083" y="5565"/>
                    </a:lnTo>
                    <a:cubicBezTo>
                      <a:pt x="6323" y="1626"/>
                      <a:pt x="8853" y="0"/>
                      <a:pt x="12068" y="0"/>
                    </a:cubicBezTo>
                    <a:cubicBezTo>
                      <a:pt x="12358" y="0"/>
                      <a:pt x="12538" y="0"/>
                      <a:pt x="12863" y="36"/>
                    </a:cubicBezTo>
                    <a:lnTo>
                      <a:pt x="12863" y="4300"/>
                    </a:lnTo>
                    <a:cubicBezTo>
                      <a:pt x="12466" y="4264"/>
                      <a:pt x="12105" y="4264"/>
                      <a:pt x="11888" y="4264"/>
                    </a:cubicBezTo>
                    <a:cubicBezTo>
                      <a:pt x="8238" y="4264"/>
                      <a:pt x="5745" y="7046"/>
                      <a:pt x="4228" y="10587"/>
                    </a:cubicBezTo>
                    <a:lnTo>
                      <a:pt x="4228" y="26847"/>
                    </a:lnTo>
                    <a:lnTo>
                      <a:pt x="0" y="26847"/>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26" name="Freeform: Shape 325">
                <a:extLst>
                  <a:ext uri="{FF2B5EF4-FFF2-40B4-BE49-F238E27FC236}">
                    <a16:creationId xmlns:a16="http://schemas.microsoft.com/office/drawing/2014/main" id="{938FD20A-F83E-47B3-9564-1535F70534ED}"/>
                  </a:ext>
                </a:extLst>
              </p:cNvPr>
              <p:cNvSpPr/>
              <p:nvPr/>
            </p:nvSpPr>
            <p:spPr>
              <a:xfrm>
                <a:off x="3995996" y="294159"/>
                <a:ext cx="21029" cy="27389"/>
              </a:xfrm>
              <a:custGeom>
                <a:avLst/>
                <a:gdLst>
                  <a:gd name="connsiteX0" fmla="*/ 16802 w 21029"/>
                  <a:gd name="connsiteY0" fmla="*/ 26847 h 27389"/>
                  <a:gd name="connsiteX1" fmla="*/ 16404 w 21029"/>
                  <a:gd name="connsiteY1" fmla="*/ 23704 h 27389"/>
                  <a:gd name="connsiteX2" fmla="*/ 7299 w 21029"/>
                  <a:gd name="connsiteY2" fmla="*/ 27389 h 27389"/>
                  <a:gd name="connsiteX3" fmla="*/ 0 w 21029"/>
                  <a:gd name="connsiteY3" fmla="*/ 20343 h 27389"/>
                  <a:gd name="connsiteX4" fmla="*/ 4372 w 21029"/>
                  <a:gd name="connsiteY4" fmla="*/ 13116 h 27389"/>
                  <a:gd name="connsiteX5" fmla="*/ 16368 w 21029"/>
                  <a:gd name="connsiteY5" fmla="*/ 9611 h 27389"/>
                  <a:gd name="connsiteX6" fmla="*/ 11165 w 21029"/>
                  <a:gd name="connsiteY6" fmla="*/ 3505 h 27389"/>
                  <a:gd name="connsiteX7" fmla="*/ 4264 w 21029"/>
                  <a:gd name="connsiteY7" fmla="*/ 7443 h 27389"/>
                  <a:gd name="connsiteX8" fmla="*/ 1120 w 21029"/>
                  <a:gd name="connsiteY8" fmla="*/ 5456 h 27389"/>
                  <a:gd name="connsiteX9" fmla="*/ 11310 w 21029"/>
                  <a:gd name="connsiteY9" fmla="*/ 0 h 27389"/>
                  <a:gd name="connsiteX10" fmla="*/ 20632 w 21029"/>
                  <a:gd name="connsiteY10" fmla="*/ 8564 h 27389"/>
                  <a:gd name="connsiteX11" fmla="*/ 20632 w 21029"/>
                  <a:gd name="connsiteY11" fmla="*/ 22728 h 27389"/>
                  <a:gd name="connsiteX12" fmla="*/ 21029 w 21029"/>
                  <a:gd name="connsiteY12" fmla="*/ 26811 h 27389"/>
                  <a:gd name="connsiteX13" fmla="*/ 16802 w 21029"/>
                  <a:gd name="connsiteY13" fmla="*/ 26811 h 27389"/>
                  <a:gd name="connsiteX14" fmla="*/ 16260 w 21029"/>
                  <a:gd name="connsiteY14" fmla="*/ 12755 h 27389"/>
                  <a:gd name="connsiteX15" fmla="*/ 6685 w 21029"/>
                  <a:gd name="connsiteY15" fmla="*/ 15610 h 27389"/>
                  <a:gd name="connsiteX16" fmla="*/ 4372 w 21029"/>
                  <a:gd name="connsiteY16" fmla="*/ 19946 h 27389"/>
                  <a:gd name="connsiteX17" fmla="*/ 8455 w 21029"/>
                  <a:gd name="connsiteY17" fmla="*/ 23884 h 27389"/>
                  <a:gd name="connsiteX18" fmla="*/ 16260 w 21029"/>
                  <a:gd name="connsiteY18" fmla="*/ 20126 h 27389"/>
                  <a:gd name="connsiteX19" fmla="*/ 16260 w 21029"/>
                  <a:gd name="connsiteY19" fmla="*/ 12755 h 2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29" h="27389">
                    <a:moveTo>
                      <a:pt x="16802" y="26847"/>
                    </a:moveTo>
                    <a:lnTo>
                      <a:pt x="16404" y="23704"/>
                    </a:lnTo>
                    <a:cubicBezTo>
                      <a:pt x="13622" y="26088"/>
                      <a:pt x="10479" y="27389"/>
                      <a:pt x="7299" y="27389"/>
                    </a:cubicBezTo>
                    <a:cubicBezTo>
                      <a:pt x="2674" y="27389"/>
                      <a:pt x="0" y="24607"/>
                      <a:pt x="0" y="20343"/>
                    </a:cubicBezTo>
                    <a:cubicBezTo>
                      <a:pt x="0" y="17272"/>
                      <a:pt x="1301" y="14779"/>
                      <a:pt x="4372" y="13116"/>
                    </a:cubicBezTo>
                    <a:cubicBezTo>
                      <a:pt x="7010" y="11707"/>
                      <a:pt x="11563" y="10587"/>
                      <a:pt x="16368" y="9611"/>
                    </a:cubicBezTo>
                    <a:cubicBezTo>
                      <a:pt x="16766" y="5023"/>
                      <a:pt x="14995" y="3505"/>
                      <a:pt x="11165" y="3505"/>
                    </a:cubicBezTo>
                    <a:cubicBezTo>
                      <a:pt x="8094" y="3505"/>
                      <a:pt x="6106" y="4661"/>
                      <a:pt x="4264" y="7443"/>
                    </a:cubicBezTo>
                    <a:lnTo>
                      <a:pt x="1120" y="5456"/>
                    </a:lnTo>
                    <a:cubicBezTo>
                      <a:pt x="3505" y="1554"/>
                      <a:pt x="6829" y="0"/>
                      <a:pt x="11310" y="0"/>
                    </a:cubicBezTo>
                    <a:cubicBezTo>
                      <a:pt x="17741" y="0"/>
                      <a:pt x="20632" y="2782"/>
                      <a:pt x="20632" y="8564"/>
                    </a:cubicBezTo>
                    <a:lnTo>
                      <a:pt x="20632" y="22728"/>
                    </a:lnTo>
                    <a:lnTo>
                      <a:pt x="21029" y="26811"/>
                    </a:lnTo>
                    <a:lnTo>
                      <a:pt x="16802" y="26811"/>
                    </a:lnTo>
                    <a:close/>
                    <a:moveTo>
                      <a:pt x="16260" y="12755"/>
                    </a:moveTo>
                    <a:cubicBezTo>
                      <a:pt x="11454" y="13731"/>
                      <a:pt x="8672" y="14490"/>
                      <a:pt x="6685" y="15610"/>
                    </a:cubicBezTo>
                    <a:cubicBezTo>
                      <a:pt x="5131" y="16513"/>
                      <a:pt x="4372" y="18103"/>
                      <a:pt x="4372" y="19946"/>
                    </a:cubicBezTo>
                    <a:cubicBezTo>
                      <a:pt x="4372" y="22367"/>
                      <a:pt x="5853" y="23884"/>
                      <a:pt x="8455" y="23884"/>
                    </a:cubicBezTo>
                    <a:cubicBezTo>
                      <a:pt x="11201" y="23884"/>
                      <a:pt x="14381" y="22403"/>
                      <a:pt x="16260" y="20126"/>
                    </a:cubicBezTo>
                    <a:lnTo>
                      <a:pt x="16260" y="12755"/>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27" name="Freeform: Shape 326">
                <a:extLst>
                  <a:ext uri="{FF2B5EF4-FFF2-40B4-BE49-F238E27FC236}">
                    <a16:creationId xmlns:a16="http://schemas.microsoft.com/office/drawing/2014/main" id="{AE92ED23-34D1-4248-A63C-9D0BEBCD5F86}"/>
                  </a:ext>
                </a:extLst>
              </p:cNvPr>
              <p:cNvSpPr/>
              <p:nvPr/>
            </p:nvSpPr>
            <p:spPr>
              <a:xfrm>
                <a:off x="4021651" y="294122"/>
                <a:ext cx="19656" cy="27461"/>
              </a:xfrm>
              <a:custGeom>
                <a:avLst/>
                <a:gdLst>
                  <a:gd name="connsiteX0" fmla="*/ 15537 w 19656"/>
                  <a:gd name="connsiteY0" fmla="*/ 6974 h 27461"/>
                  <a:gd name="connsiteX1" fmla="*/ 9431 w 19656"/>
                  <a:gd name="connsiteY1" fmla="*/ 3541 h 27461"/>
                  <a:gd name="connsiteX2" fmla="*/ 5023 w 19656"/>
                  <a:gd name="connsiteY2" fmla="*/ 7191 h 27461"/>
                  <a:gd name="connsiteX3" fmla="*/ 19656 w 19656"/>
                  <a:gd name="connsiteY3" fmla="*/ 19729 h 27461"/>
                  <a:gd name="connsiteX4" fmla="*/ 10009 w 19656"/>
                  <a:gd name="connsiteY4" fmla="*/ 27461 h 27461"/>
                  <a:gd name="connsiteX5" fmla="*/ 0 w 19656"/>
                  <a:gd name="connsiteY5" fmla="*/ 22150 h 27461"/>
                  <a:gd name="connsiteX6" fmla="*/ 3180 w 19656"/>
                  <a:gd name="connsiteY6" fmla="*/ 19837 h 27461"/>
                  <a:gd name="connsiteX7" fmla="*/ 10117 w 19656"/>
                  <a:gd name="connsiteY7" fmla="*/ 23920 h 27461"/>
                  <a:gd name="connsiteX8" fmla="*/ 15429 w 19656"/>
                  <a:gd name="connsiteY8" fmla="*/ 19910 h 27461"/>
                  <a:gd name="connsiteX9" fmla="*/ 903 w 19656"/>
                  <a:gd name="connsiteY9" fmla="*/ 7299 h 27461"/>
                  <a:gd name="connsiteX10" fmla="*/ 9575 w 19656"/>
                  <a:gd name="connsiteY10" fmla="*/ 0 h 27461"/>
                  <a:gd name="connsiteX11" fmla="*/ 18753 w 19656"/>
                  <a:gd name="connsiteY11" fmla="*/ 4806 h 27461"/>
                  <a:gd name="connsiteX12" fmla="*/ 15537 w 19656"/>
                  <a:gd name="connsiteY12" fmla="*/ 6974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56" h="27461">
                    <a:moveTo>
                      <a:pt x="15537" y="6974"/>
                    </a:moveTo>
                    <a:cubicBezTo>
                      <a:pt x="13875" y="4408"/>
                      <a:pt x="11996" y="3541"/>
                      <a:pt x="9431" y="3541"/>
                    </a:cubicBezTo>
                    <a:cubicBezTo>
                      <a:pt x="6648" y="3541"/>
                      <a:pt x="5023" y="4950"/>
                      <a:pt x="5023" y="7191"/>
                    </a:cubicBezTo>
                    <a:cubicBezTo>
                      <a:pt x="5023" y="13153"/>
                      <a:pt x="19656" y="9359"/>
                      <a:pt x="19656" y="19729"/>
                    </a:cubicBezTo>
                    <a:cubicBezTo>
                      <a:pt x="19656" y="24571"/>
                      <a:pt x="15718" y="27461"/>
                      <a:pt x="10009" y="27461"/>
                    </a:cubicBezTo>
                    <a:cubicBezTo>
                      <a:pt x="5348" y="27461"/>
                      <a:pt x="2313" y="25691"/>
                      <a:pt x="0" y="22150"/>
                    </a:cubicBezTo>
                    <a:lnTo>
                      <a:pt x="3180" y="19837"/>
                    </a:lnTo>
                    <a:cubicBezTo>
                      <a:pt x="5095" y="22728"/>
                      <a:pt x="6937" y="23920"/>
                      <a:pt x="10117" y="23920"/>
                    </a:cubicBezTo>
                    <a:cubicBezTo>
                      <a:pt x="13550" y="23920"/>
                      <a:pt x="15429" y="22403"/>
                      <a:pt x="15429" y="19910"/>
                    </a:cubicBezTo>
                    <a:cubicBezTo>
                      <a:pt x="15429" y="13189"/>
                      <a:pt x="903" y="17236"/>
                      <a:pt x="903" y="7299"/>
                    </a:cubicBezTo>
                    <a:cubicBezTo>
                      <a:pt x="903" y="2963"/>
                      <a:pt x="4444" y="0"/>
                      <a:pt x="9575" y="0"/>
                    </a:cubicBezTo>
                    <a:cubicBezTo>
                      <a:pt x="13730" y="0"/>
                      <a:pt x="16693" y="1481"/>
                      <a:pt x="18753" y="4806"/>
                    </a:cubicBezTo>
                    <a:lnTo>
                      <a:pt x="15537" y="6974"/>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28" name="Freeform: Shape 327">
                <a:extLst>
                  <a:ext uri="{FF2B5EF4-FFF2-40B4-BE49-F238E27FC236}">
                    <a16:creationId xmlns:a16="http://schemas.microsoft.com/office/drawing/2014/main" id="{441E9BF6-DD75-4452-ADCA-C84D3AF44823}"/>
                  </a:ext>
                </a:extLst>
              </p:cNvPr>
              <p:cNvSpPr/>
              <p:nvPr/>
            </p:nvSpPr>
            <p:spPr>
              <a:xfrm>
                <a:off x="4044342" y="294122"/>
                <a:ext cx="19692" cy="27461"/>
              </a:xfrm>
              <a:custGeom>
                <a:avLst/>
                <a:gdLst>
                  <a:gd name="connsiteX0" fmla="*/ 15609 w 19692"/>
                  <a:gd name="connsiteY0" fmla="*/ 6974 h 27461"/>
                  <a:gd name="connsiteX1" fmla="*/ 9467 w 19692"/>
                  <a:gd name="connsiteY1" fmla="*/ 3541 h 27461"/>
                  <a:gd name="connsiteX2" fmla="*/ 5059 w 19692"/>
                  <a:gd name="connsiteY2" fmla="*/ 7191 h 27461"/>
                  <a:gd name="connsiteX3" fmla="*/ 19692 w 19692"/>
                  <a:gd name="connsiteY3" fmla="*/ 19729 h 27461"/>
                  <a:gd name="connsiteX4" fmla="*/ 10009 w 19692"/>
                  <a:gd name="connsiteY4" fmla="*/ 27461 h 27461"/>
                  <a:gd name="connsiteX5" fmla="*/ 0 w 19692"/>
                  <a:gd name="connsiteY5" fmla="*/ 22150 h 27461"/>
                  <a:gd name="connsiteX6" fmla="*/ 3180 w 19692"/>
                  <a:gd name="connsiteY6" fmla="*/ 19837 h 27461"/>
                  <a:gd name="connsiteX7" fmla="*/ 10117 w 19692"/>
                  <a:gd name="connsiteY7" fmla="*/ 23920 h 27461"/>
                  <a:gd name="connsiteX8" fmla="*/ 15429 w 19692"/>
                  <a:gd name="connsiteY8" fmla="*/ 19910 h 27461"/>
                  <a:gd name="connsiteX9" fmla="*/ 903 w 19692"/>
                  <a:gd name="connsiteY9" fmla="*/ 7299 h 27461"/>
                  <a:gd name="connsiteX10" fmla="*/ 9575 w 19692"/>
                  <a:gd name="connsiteY10" fmla="*/ 0 h 27461"/>
                  <a:gd name="connsiteX11" fmla="*/ 18753 w 19692"/>
                  <a:gd name="connsiteY11" fmla="*/ 4806 h 27461"/>
                  <a:gd name="connsiteX12" fmla="*/ 15609 w 19692"/>
                  <a:gd name="connsiteY12" fmla="*/ 6974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92" h="27461">
                    <a:moveTo>
                      <a:pt x="15609" y="6974"/>
                    </a:moveTo>
                    <a:cubicBezTo>
                      <a:pt x="13947" y="4408"/>
                      <a:pt x="12068" y="3541"/>
                      <a:pt x="9467" y="3541"/>
                    </a:cubicBezTo>
                    <a:cubicBezTo>
                      <a:pt x="6685" y="3541"/>
                      <a:pt x="5059" y="4950"/>
                      <a:pt x="5059" y="7191"/>
                    </a:cubicBezTo>
                    <a:cubicBezTo>
                      <a:pt x="5059" y="13153"/>
                      <a:pt x="19692" y="9359"/>
                      <a:pt x="19692" y="19729"/>
                    </a:cubicBezTo>
                    <a:cubicBezTo>
                      <a:pt x="19692" y="24571"/>
                      <a:pt x="15754" y="27461"/>
                      <a:pt x="10009" y="27461"/>
                    </a:cubicBezTo>
                    <a:cubicBezTo>
                      <a:pt x="5348" y="27461"/>
                      <a:pt x="2313" y="25691"/>
                      <a:pt x="0" y="22150"/>
                    </a:cubicBezTo>
                    <a:lnTo>
                      <a:pt x="3180" y="19837"/>
                    </a:lnTo>
                    <a:cubicBezTo>
                      <a:pt x="5095" y="22728"/>
                      <a:pt x="6938" y="23920"/>
                      <a:pt x="10117" y="23920"/>
                    </a:cubicBezTo>
                    <a:cubicBezTo>
                      <a:pt x="13550" y="23920"/>
                      <a:pt x="15429" y="22403"/>
                      <a:pt x="15429" y="19910"/>
                    </a:cubicBezTo>
                    <a:cubicBezTo>
                      <a:pt x="15429" y="13189"/>
                      <a:pt x="903" y="17236"/>
                      <a:pt x="903" y="7299"/>
                    </a:cubicBezTo>
                    <a:cubicBezTo>
                      <a:pt x="903" y="2963"/>
                      <a:pt x="4444" y="0"/>
                      <a:pt x="9575" y="0"/>
                    </a:cubicBezTo>
                    <a:cubicBezTo>
                      <a:pt x="13731" y="0"/>
                      <a:pt x="16693" y="1481"/>
                      <a:pt x="18753" y="4806"/>
                    </a:cubicBezTo>
                    <a:lnTo>
                      <a:pt x="15609" y="6974"/>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29" name="Freeform: Shape 328">
                <a:extLst>
                  <a:ext uri="{FF2B5EF4-FFF2-40B4-BE49-F238E27FC236}">
                    <a16:creationId xmlns:a16="http://schemas.microsoft.com/office/drawing/2014/main" id="{1CA9E96B-9BEE-4A6E-BDC6-0AFF6E1C5F48}"/>
                  </a:ext>
                </a:extLst>
              </p:cNvPr>
              <p:cNvSpPr/>
              <p:nvPr/>
            </p:nvSpPr>
            <p:spPr>
              <a:xfrm>
                <a:off x="4069671" y="294159"/>
                <a:ext cx="34579" cy="26847"/>
              </a:xfrm>
              <a:custGeom>
                <a:avLst/>
                <a:gdLst>
                  <a:gd name="connsiteX0" fmla="*/ 30315 w 34579"/>
                  <a:gd name="connsiteY0" fmla="*/ 26847 h 26847"/>
                  <a:gd name="connsiteX1" fmla="*/ 30315 w 34579"/>
                  <a:gd name="connsiteY1" fmla="*/ 8491 h 26847"/>
                  <a:gd name="connsiteX2" fmla="*/ 26305 w 34579"/>
                  <a:gd name="connsiteY2" fmla="*/ 3830 h 26847"/>
                  <a:gd name="connsiteX3" fmla="*/ 19476 w 34579"/>
                  <a:gd name="connsiteY3" fmla="*/ 7733 h 26847"/>
                  <a:gd name="connsiteX4" fmla="*/ 19476 w 34579"/>
                  <a:gd name="connsiteY4" fmla="*/ 26847 h 26847"/>
                  <a:gd name="connsiteX5" fmla="*/ 15176 w 34579"/>
                  <a:gd name="connsiteY5" fmla="*/ 26847 h 26847"/>
                  <a:gd name="connsiteX6" fmla="*/ 15176 w 34579"/>
                  <a:gd name="connsiteY6" fmla="*/ 8925 h 26847"/>
                  <a:gd name="connsiteX7" fmla="*/ 11346 w 34579"/>
                  <a:gd name="connsiteY7" fmla="*/ 3830 h 26847"/>
                  <a:gd name="connsiteX8" fmla="*/ 4300 w 34579"/>
                  <a:gd name="connsiteY8" fmla="*/ 7913 h 26847"/>
                  <a:gd name="connsiteX9" fmla="*/ 4300 w 34579"/>
                  <a:gd name="connsiteY9" fmla="*/ 26847 h 26847"/>
                  <a:gd name="connsiteX10" fmla="*/ 0 w 34579"/>
                  <a:gd name="connsiteY10" fmla="*/ 26847 h 26847"/>
                  <a:gd name="connsiteX11" fmla="*/ 0 w 34579"/>
                  <a:gd name="connsiteY11" fmla="*/ 614 h 26847"/>
                  <a:gd name="connsiteX12" fmla="*/ 4083 w 34579"/>
                  <a:gd name="connsiteY12" fmla="*/ 614 h 26847"/>
                  <a:gd name="connsiteX13" fmla="*/ 4083 w 34579"/>
                  <a:gd name="connsiteY13" fmla="*/ 4264 h 26847"/>
                  <a:gd name="connsiteX14" fmla="*/ 12285 w 34579"/>
                  <a:gd name="connsiteY14" fmla="*/ 0 h 26847"/>
                  <a:gd name="connsiteX15" fmla="*/ 18861 w 34579"/>
                  <a:gd name="connsiteY15" fmla="*/ 4408 h 26847"/>
                  <a:gd name="connsiteX16" fmla="*/ 27461 w 34579"/>
                  <a:gd name="connsiteY16" fmla="*/ 0 h 26847"/>
                  <a:gd name="connsiteX17" fmla="*/ 34579 w 34579"/>
                  <a:gd name="connsiteY17" fmla="*/ 8202 h 26847"/>
                  <a:gd name="connsiteX18" fmla="*/ 34579 w 34579"/>
                  <a:gd name="connsiteY18" fmla="*/ 26847 h 26847"/>
                  <a:gd name="connsiteX19" fmla="*/ 30315 w 34579"/>
                  <a:gd name="connsiteY19" fmla="*/ 26847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579" h="26847">
                    <a:moveTo>
                      <a:pt x="30315" y="26847"/>
                    </a:moveTo>
                    <a:lnTo>
                      <a:pt x="30315" y="8491"/>
                    </a:lnTo>
                    <a:cubicBezTo>
                      <a:pt x="30315" y="4806"/>
                      <a:pt x="28328" y="3830"/>
                      <a:pt x="26305" y="3830"/>
                    </a:cubicBezTo>
                    <a:cubicBezTo>
                      <a:pt x="24065" y="3830"/>
                      <a:pt x="21860" y="5059"/>
                      <a:pt x="19476" y="7733"/>
                    </a:cubicBezTo>
                    <a:lnTo>
                      <a:pt x="19476" y="26847"/>
                    </a:lnTo>
                    <a:lnTo>
                      <a:pt x="15176" y="26847"/>
                    </a:lnTo>
                    <a:lnTo>
                      <a:pt x="15176" y="8925"/>
                    </a:lnTo>
                    <a:cubicBezTo>
                      <a:pt x="15176" y="5673"/>
                      <a:pt x="13947" y="3830"/>
                      <a:pt x="11346" y="3830"/>
                    </a:cubicBezTo>
                    <a:cubicBezTo>
                      <a:pt x="9069" y="3830"/>
                      <a:pt x="6576" y="5312"/>
                      <a:pt x="4300" y="7913"/>
                    </a:cubicBezTo>
                    <a:lnTo>
                      <a:pt x="4300" y="26847"/>
                    </a:lnTo>
                    <a:lnTo>
                      <a:pt x="0" y="26847"/>
                    </a:lnTo>
                    <a:lnTo>
                      <a:pt x="0" y="614"/>
                    </a:lnTo>
                    <a:lnTo>
                      <a:pt x="4083" y="614"/>
                    </a:lnTo>
                    <a:lnTo>
                      <a:pt x="4083" y="4264"/>
                    </a:lnTo>
                    <a:cubicBezTo>
                      <a:pt x="6504" y="1590"/>
                      <a:pt x="9539" y="0"/>
                      <a:pt x="12285" y="0"/>
                    </a:cubicBezTo>
                    <a:cubicBezTo>
                      <a:pt x="15790" y="0"/>
                      <a:pt x="17850" y="1373"/>
                      <a:pt x="18861" y="4408"/>
                    </a:cubicBezTo>
                    <a:cubicBezTo>
                      <a:pt x="21860" y="1337"/>
                      <a:pt x="24173" y="0"/>
                      <a:pt x="27461" y="0"/>
                    </a:cubicBezTo>
                    <a:cubicBezTo>
                      <a:pt x="32267" y="0"/>
                      <a:pt x="34579" y="2746"/>
                      <a:pt x="34579" y="8202"/>
                    </a:cubicBezTo>
                    <a:lnTo>
                      <a:pt x="34579" y="26847"/>
                    </a:lnTo>
                    <a:lnTo>
                      <a:pt x="30315" y="26847"/>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30" name="Freeform: Shape 329">
                <a:extLst>
                  <a:ext uri="{FF2B5EF4-FFF2-40B4-BE49-F238E27FC236}">
                    <a16:creationId xmlns:a16="http://schemas.microsoft.com/office/drawing/2014/main" id="{BE1B2DC7-002C-42C7-926F-6170CC5BCE00}"/>
                  </a:ext>
                </a:extLst>
              </p:cNvPr>
              <p:cNvSpPr/>
              <p:nvPr/>
            </p:nvSpPr>
            <p:spPr>
              <a:xfrm>
                <a:off x="4109923" y="294159"/>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8 h 27461"/>
                  <a:gd name="connsiteX8" fmla="*/ 21896 w 21968"/>
                  <a:gd name="connsiteY8" fmla="*/ 20885 h 27461"/>
                  <a:gd name="connsiteX9" fmla="*/ 11093 w 21968"/>
                  <a:gd name="connsiteY9" fmla="*/ 27461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625" y="0"/>
                      <a:pt x="11129" y="0"/>
                    </a:cubicBezTo>
                    <a:cubicBezTo>
                      <a:pt x="18211" y="0"/>
                      <a:pt x="21969" y="5059"/>
                      <a:pt x="21969" y="12755"/>
                    </a:cubicBezTo>
                    <a:cubicBezTo>
                      <a:pt x="21969" y="13153"/>
                      <a:pt x="21969" y="13658"/>
                      <a:pt x="21933" y="14309"/>
                    </a:cubicBezTo>
                    <a:lnTo>
                      <a:pt x="4264" y="14309"/>
                    </a:lnTo>
                    <a:cubicBezTo>
                      <a:pt x="4517" y="20126"/>
                      <a:pt x="6504" y="23740"/>
                      <a:pt x="11418" y="23740"/>
                    </a:cubicBezTo>
                    <a:cubicBezTo>
                      <a:pt x="14453" y="23740"/>
                      <a:pt x="16838" y="22475"/>
                      <a:pt x="18608" y="19078"/>
                    </a:cubicBezTo>
                    <a:lnTo>
                      <a:pt x="21896" y="20885"/>
                    </a:lnTo>
                    <a:cubicBezTo>
                      <a:pt x="19331" y="25655"/>
                      <a:pt x="15501" y="27461"/>
                      <a:pt x="11093" y="27461"/>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31" name="Freeform: Shape 330">
                <a:extLst>
                  <a:ext uri="{FF2B5EF4-FFF2-40B4-BE49-F238E27FC236}">
                    <a16:creationId xmlns:a16="http://schemas.microsoft.com/office/drawing/2014/main" id="{1E7F99D5-D00B-466C-AFBA-EC2062F950AF}"/>
                  </a:ext>
                </a:extLst>
              </p:cNvPr>
              <p:cNvSpPr/>
              <p:nvPr/>
            </p:nvSpPr>
            <p:spPr>
              <a:xfrm>
                <a:off x="4137926" y="294159"/>
                <a:ext cx="20378" cy="26847"/>
              </a:xfrm>
              <a:custGeom>
                <a:avLst/>
                <a:gdLst>
                  <a:gd name="connsiteX0" fmla="*/ 16115 w 20378"/>
                  <a:gd name="connsiteY0" fmla="*/ 26847 h 26847"/>
                  <a:gd name="connsiteX1" fmla="*/ 16115 w 20378"/>
                  <a:gd name="connsiteY1" fmla="*/ 8925 h 26847"/>
                  <a:gd name="connsiteX2" fmla="*/ 11743 w 20378"/>
                  <a:gd name="connsiteY2" fmla="*/ 3830 h 26847"/>
                  <a:gd name="connsiteX3" fmla="*/ 4300 w 20378"/>
                  <a:gd name="connsiteY3" fmla="*/ 7877 h 26847"/>
                  <a:gd name="connsiteX4" fmla="*/ 4300 w 20378"/>
                  <a:gd name="connsiteY4" fmla="*/ 26847 h 26847"/>
                  <a:gd name="connsiteX5" fmla="*/ 0 w 20378"/>
                  <a:gd name="connsiteY5" fmla="*/ 26847 h 26847"/>
                  <a:gd name="connsiteX6" fmla="*/ 0 w 20378"/>
                  <a:gd name="connsiteY6" fmla="*/ 614 h 26847"/>
                  <a:gd name="connsiteX7" fmla="*/ 4083 w 20378"/>
                  <a:gd name="connsiteY7" fmla="*/ 614 h 26847"/>
                  <a:gd name="connsiteX8" fmla="*/ 4083 w 20378"/>
                  <a:gd name="connsiteY8" fmla="*/ 4264 h 26847"/>
                  <a:gd name="connsiteX9" fmla="*/ 13008 w 20378"/>
                  <a:gd name="connsiteY9" fmla="*/ 0 h 26847"/>
                  <a:gd name="connsiteX10" fmla="*/ 18970 w 20378"/>
                  <a:gd name="connsiteY10" fmla="*/ 2746 h 26847"/>
                  <a:gd name="connsiteX11" fmla="*/ 20379 w 20378"/>
                  <a:gd name="connsiteY11" fmla="*/ 8961 h 26847"/>
                  <a:gd name="connsiteX12" fmla="*/ 20379 w 20378"/>
                  <a:gd name="connsiteY12" fmla="*/ 26811 h 26847"/>
                  <a:gd name="connsiteX13" fmla="*/ 16115 w 20378"/>
                  <a:gd name="connsiteY13"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78" h="26847">
                    <a:moveTo>
                      <a:pt x="16115" y="26847"/>
                    </a:moveTo>
                    <a:lnTo>
                      <a:pt x="16115" y="8925"/>
                    </a:lnTo>
                    <a:cubicBezTo>
                      <a:pt x="16115" y="5384"/>
                      <a:pt x="14814" y="3830"/>
                      <a:pt x="11743" y="3830"/>
                    </a:cubicBezTo>
                    <a:cubicBezTo>
                      <a:pt x="9431" y="3830"/>
                      <a:pt x="7299" y="4806"/>
                      <a:pt x="4300" y="7877"/>
                    </a:cubicBezTo>
                    <a:lnTo>
                      <a:pt x="4300" y="26847"/>
                    </a:lnTo>
                    <a:lnTo>
                      <a:pt x="0" y="26847"/>
                    </a:lnTo>
                    <a:lnTo>
                      <a:pt x="0" y="614"/>
                    </a:lnTo>
                    <a:lnTo>
                      <a:pt x="4083" y="614"/>
                    </a:lnTo>
                    <a:lnTo>
                      <a:pt x="4083" y="4264"/>
                    </a:lnTo>
                    <a:cubicBezTo>
                      <a:pt x="6974" y="1373"/>
                      <a:pt x="9684" y="0"/>
                      <a:pt x="13008" y="0"/>
                    </a:cubicBezTo>
                    <a:cubicBezTo>
                      <a:pt x="15790" y="0"/>
                      <a:pt x="17813" y="903"/>
                      <a:pt x="18970" y="2746"/>
                    </a:cubicBezTo>
                    <a:cubicBezTo>
                      <a:pt x="19981" y="4047"/>
                      <a:pt x="20379" y="6034"/>
                      <a:pt x="20379" y="8961"/>
                    </a:cubicBezTo>
                    <a:lnTo>
                      <a:pt x="20379" y="26811"/>
                    </a:lnTo>
                    <a:lnTo>
                      <a:pt x="16115" y="26811"/>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32" name="Freeform: Shape 331">
                <a:extLst>
                  <a:ext uri="{FF2B5EF4-FFF2-40B4-BE49-F238E27FC236}">
                    <a16:creationId xmlns:a16="http://schemas.microsoft.com/office/drawing/2014/main" id="{CB4462F7-DDD6-4042-AF6B-E4335F29AD5C}"/>
                  </a:ext>
                </a:extLst>
              </p:cNvPr>
              <p:cNvSpPr/>
              <p:nvPr/>
            </p:nvSpPr>
            <p:spPr>
              <a:xfrm>
                <a:off x="4162930" y="286101"/>
                <a:ext cx="13838" cy="35302"/>
              </a:xfrm>
              <a:custGeom>
                <a:avLst/>
                <a:gdLst>
                  <a:gd name="connsiteX0" fmla="*/ 13839 w 13838"/>
                  <a:gd name="connsiteY0" fmla="*/ 34905 h 35302"/>
                  <a:gd name="connsiteX1" fmla="*/ 9828 w 13838"/>
                  <a:gd name="connsiteY1" fmla="*/ 35302 h 35302"/>
                  <a:gd name="connsiteX2" fmla="*/ 3902 w 13838"/>
                  <a:gd name="connsiteY2" fmla="*/ 28509 h 35302"/>
                  <a:gd name="connsiteX3" fmla="*/ 3902 w 13838"/>
                  <a:gd name="connsiteY3" fmla="*/ 12213 h 35302"/>
                  <a:gd name="connsiteX4" fmla="*/ 0 w 13838"/>
                  <a:gd name="connsiteY4" fmla="*/ 12213 h 35302"/>
                  <a:gd name="connsiteX5" fmla="*/ 0 w 13838"/>
                  <a:gd name="connsiteY5" fmla="*/ 8672 h 35302"/>
                  <a:gd name="connsiteX6" fmla="*/ 3902 w 13838"/>
                  <a:gd name="connsiteY6" fmla="*/ 8672 h 35302"/>
                  <a:gd name="connsiteX7" fmla="*/ 3902 w 13838"/>
                  <a:gd name="connsiteY7" fmla="*/ 0 h 35302"/>
                  <a:gd name="connsiteX8" fmla="*/ 8166 w 13838"/>
                  <a:gd name="connsiteY8" fmla="*/ 0 h 35302"/>
                  <a:gd name="connsiteX9" fmla="*/ 8166 w 13838"/>
                  <a:gd name="connsiteY9" fmla="*/ 8672 h 35302"/>
                  <a:gd name="connsiteX10" fmla="*/ 13839 w 13838"/>
                  <a:gd name="connsiteY10" fmla="*/ 8672 h 35302"/>
                  <a:gd name="connsiteX11" fmla="*/ 13839 w 13838"/>
                  <a:gd name="connsiteY11" fmla="*/ 12213 h 35302"/>
                  <a:gd name="connsiteX12" fmla="*/ 8166 w 13838"/>
                  <a:gd name="connsiteY12" fmla="*/ 12213 h 35302"/>
                  <a:gd name="connsiteX13" fmla="*/ 8166 w 13838"/>
                  <a:gd name="connsiteY13" fmla="*/ 28293 h 35302"/>
                  <a:gd name="connsiteX14" fmla="*/ 10912 w 13838"/>
                  <a:gd name="connsiteY14" fmla="*/ 31545 h 35302"/>
                  <a:gd name="connsiteX15" fmla="*/ 13839 w 13838"/>
                  <a:gd name="connsiteY15" fmla="*/ 31183 h 35302"/>
                  <a:gd name="connsiteX16" fmla="*/ 13839 w 13838"/>
                  <a:gd name="connsiteY16" fmla="*/ 34905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302">
                    <a:moveTo>
                      <a:pt x="13839" y="34905"/>
                    </a:moveTo>
                    <a:cubicBezTo>
                      <a:pt x="12574" y="35158"/>
                      <a:pt x="11346" y="35302"/>
                      <a:pt x="9828" y="35302"/>
                    </a:cubicBezTo>
                    <a:cubicBezTo>
                      <a:pt x="5528" y="35302"/>
                      <a:pt x="3902" y="33640"/>
                      <a:pt x="3902" y="28509"/>
                    </a:cubicBezTo>
                    <a:lnTo>
                      <a:pt x="3902" y="12213"/>
                    </a:lnTo>
                    <a:lnTo>
                      <a:pt x="0" y="12213"/>
                    </a:lnTo>
                    <a:lnTo>
                      <a:pt x="0" y="8672"/>
                    </a:lnTo>
                    <a:lnTo>
                      <a:pt x="3902" y="8672"/>
                    </a:lnTo>
                    <a:lnTo>
                      <a:pt x="3902" y="0"/>
                    </a:lnTo>
                    <a:lnTo>
                      <a:pt x="8166" y="0"/>
                    </a:lnTo>
                    <a:lnTo>
                      <a:pt x="8166" y="8672"/>
                    </a:lnTo>
                    <a:lnTo>
                      <a:pt x="13839" y="8672"/>
                    </a:lnTo>
                    <a:lnTo>
                      <a:pt x="13839" y="12213"/>
                    </a:lnTo>
                    <a:lnTo>
                      <a:pt x="8166" y="12213"/>
                    </a:lnTo>
                    <a:lnTo>
                      <a:pt x="8166" y="28293"/>
                    </a:lnTo>
                    <a:cubicBezTo>
                      <a:pt x="8166" y="30533"/>
                      <a:pt x="8961" y="31545"/>
                      <a:pt x="10912" y="31545"/>
                    </a:cubicBezTo>
                    <a:cubicBezTo>
                      <a:pt x="11888" y="31545"/>
                      <a:pt x="12719" y="31436"/>
                      <a:pt x="13839" y="31183"/>
                    </a:cubicBezTo>
                    <a:lnTo>
                      <a:pt x="13839" y="34905"/>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33" name="Freeform: Shape 332">
                <a:extLst>
                  <a:ext uri="{FF2B5EF4-FFF2-40B4-BE49-F238E27FC236}">
                    <a16:creationId xmlns:a16="http://schemas.microsoft.com/office/drawing/2014/main" id="{1C44A701-7C8E-404C-9FC1-3F51832BB304}"/>
                  </a:ext>
                </a:extLst>
              </p:cNvPr>
              <p:cNvSpPr/>
              <p:nvPr/>
            </p:nvSpPr>
            <p:spPr>
              <a:xfrm>
                <a:off x="3948952" y="345360"/>
                <a:ext cx="41805" cy="36350"/>
              </a:xfrm>
              <a:custGeom>
                <a:avLst/>
                <a:gdLst>
                  <a:gd name="connsiteX0" fmla="*/ 27316 w 41805"/>
                  <a:gd name="connsiteY0" fmla="*/ 36350 h 36350"/>
                  <a:gd name="connsiteX1" fmla="*/ 20993 w 41805"/>
                  <a:gd name="connsiteY1" fmla="*/ 8780 h 36350"/>
                  <a:gd name="connsiteX2" fmla="*/ 20885 w 41805"/>
                  <a:gd name="connsiteY2" fmla="*/ 8780 h 36350"/>
                  <a:gd name="connsiteX3" fmla="*/ 14417 w 41805"/>
                  <a:gd name="connsiteY3" fmla="*/ 36350 h 36350"/>
                  <a:gd name="connsiteX4" fmla="*/ 9575 w 41805"/>
                  <a:gd name="connsiteY4" fmla="*/ 36350 h 36350"/>
                  <a:gd name="connsiteX5" fmla="*/ 0 w 41805"/>
                  <a:gd name="connsiteY5" fmla="*/ 0 h 36350"/>
                  <a:gd name="connsiteX6" fmla="*/ 5131 w 41805"/>
                  <a:gd name="connsiteY6" fmla="*/ 0 h 36350"/>
                  <a:gd name="connsiteX7" fmla="*/ 11960 w 41805"/>
                  <a:gd name="connsiteY7" fmla="*/ 28329 h 36350"/>
                  <a:gd name="connsiteX8" fmla="*/ 12068 w 41805"/>
                  <a:gd name="connsiteY8" fmla="*/ 28329 h 36350"/>
                  <a:gd name="connsiteX9" fmla="*/ 18644 w 41805"/>
                  <a:gd name="connsiteY9" fmla="*/ 0 h 36350"/>
                  <a:gd name="connsiteX10" fmla="*/ 23450 w 41805"/>
                  <a:gd name="connsiteY10" fmla="*/ 0 h 36350"/>
                  <a:gd name="connsiteX11" fmla="*/ 29737 w 41805"/>
                  <a:gd name="connsiteY11" fmla="*/ 28256 h 36350"/>
                  <a:gd name="connsiteX12" fmla="*/ 29846 w 41805"/>
                  <a:gd name="connsiteY12" fmla="*/ 28256 h 36350"/>
                  <a:gd name="connsiteX13" fmla="*/ 36964 w 41805"/>
                  <a:gd name="connsiteY13" fmla="*/ 0 h 36350"/>
                  <a:gd name="connsiteX14" fmla="*/ 41806 w 41805"/>
                  <a:gd name="connsiteY14" fmla="*/ 0 h 36350"/>
                  <a:gd name="connsiteX15" fmla="*/ 32122 w 41805"/>
                  <a:gd name="connsiteY15" fmla="*/ 36350 h 36350"/>
                  <a:gd name="connsiteX16" fmla="*/ 27316 w 41805"/>
                  <a:gd name="connsiteY16"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805" h="36350">
                    <a:moveTo>
                      <a:pt x="27316" y="36350"/>
                    </a:moveTo>
                    <a:lnTo>
                      <a:pt x="20993" y="8780"/>
                    </a:lnTo>
                    <a:lnTo>
                      <a:pt x="20885" y="8780"/>
                    </a:lnTo>
                    <a:lnTo>
                      <a:pt x="14417" y="36350"/>
                    </a:lnTo>
                    <a:lnTo>
                      <a:pt x="9575" y="36350"/>
                    </a:lnTo>
                    <a:lnTo>
                      <a:pt x="0" y="0"/>
                    </a:lnTo>
                    <a:lnTo>
                      <a:pt x="5131" y="0"/>
                    </a:lnTo>
                    <a:lnTo>
                      <a:pt x="11960" y="28329"/>
                    </a:lnTo>
                    <a:lnTo>
                      <a:pt x="12068" y="28329"/>
                    </a:lnTo>
                    <a:lnTo>
                      <a:pt x="18644" y="0"/>
                    </a:lnTo>
                    <a:lnTo>
                      <a:pt x="23450" y="0"/>
                    </a:lnTo>
                    <a:lnTo>
                      <a:pt x="29737" y="28256"/>
                    </a:lnTo>
                    <a:lnTo>
                      <a:pt x="29846" y="28256"/>
                    </a:lnTo>
                    <a:lnTo>
                      <a:pt x="36964" y="0"/>
                    </a:lnTo>
                    <a:lnTo>
                      <a:pt x="41806" y="0"/>
                    </a:lnTo>
                    <a:lnTo>
                      <a:pt x="32122" y="36350"/>
                    </a:lnTo>
                    <a:lnTo>
                      <a:pt x="27316" y="36350"/>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34" name="Freeform: Shape 333">
                <a:extLst>
                  <a:ext uri="{FF2B5EF4-FFF2-40B4-BE49-F238E27FC236}">
                    <a16:creationId xmlns:a16="http://schemas.microsoft.com/office/drawing/2014/main" id="{CFE34ABF-2711-4812-8A8F-5C27D7A2A44F}"/>
                  </a:ext>
                </a:extLst>
              </p:cNvPr>
              <p:cNvSpPr/>
              <p:nvPr/>
            </p:nvSpPr>
            <p:spPr>
              <a:xfrm>
                <a:off x="3990612" y="354827"/>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8 h 27461"/>
                  <a:gd name="connsiteX8" fmla="*/ 21896 w 21968"/>
                  <a:gd name="connsiteY8" fmla="*/ 20885 h 27461"/>
                  <a:gd name="connsiteX9" fmla="*/ 11093 w 21968"/>
                  <a:gd name="connsiteY9" fmla="*/ 27461 h 27461"/>
                  <a:gd name="connsiteX10" fmla="*/ 4372 w 21968"/>
                  <a:gd name="connsiteY10" fmla="*/ 11165 h 27461"/>
                  <a:gd name="connsiteX11" fmla="*/ 17741 w 21968"/>
                  <a:gd name="connsiteY11" fmla="*/ 11165 h 27461"/>
                  <a:gd name="connsiteX12" fmla="*/ 11165 w 21968"/>
                  <a:gd name="connsiteY12" fmla="*/ 3541 h 27461"/>
                  <a:gd name="connsiteX13" fmla="*/ 4372 w 21968"/>
                  <a:gd name="connsiteY13" fmla="*/ 11165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625" y="0"/>
                      <a:pt x="11129" y="0"/>
                    </a:cubicBezTo>
                    <a:cubicBezTo>
                      <a:pt x="18211" y="0"/>
                      <a:pt x="21969" y="5059"/>
                      <a:pt x="21969" y="12755"/>
                    </a:cubicBezTo>
                    <a:cubicBezTo>
                      <a:pt x="21969" y="13153"/>
                      <a:pt x="21969" y="13658"/>
                      <a:pt x="21933" y="14309"/>
                    </a:cubicBezTo>
                    <a:lnTo>
                      <a:pt x="4264" y="14309"/>
                    </a:lnTo>
                    <a:cubicBezTo>
                      <a:pt x="4517" y="20126"/>
                      <a:pt x="6504" y="23740"/>
                      <a:pt x="11418" y="23740"/>
                    </a:cubicBezTo>
                    <a:cubicBezTo>
                      <a:pt x="14453" y="23740"/>
                      <a:pt x="16838" y="22475"/>
                      <a:pt x="18608" y="19078"/>
                    </a:cubicBezTo>
                    <a:lnTo>
                      <a:pt x="21896" y="20885"/>
                    </a:lnTo>
                    <a:cubicBezTo>
                      <a:pt x="19331" y="25691"/>
                      <a:pt x="15501" y="27461"/>
                      <a:pt x="11093" y="27461"/>
                    </a:cubicBezTo>
                    <a:close/>
                    <a:moveTo>
                      <a:pt x="4372" y="11165"/>
                    </a:moveTo>
                    <a:lnTo>
                      <a:pt x="17741" y="11165"/>
                    </a:lnTo>
                    <a:cubicBezTo>
                      <a:pt x="17705" y="6576"/>
                      <a:pt x="15320" y="3541"/>
                      <a:pt x="11165" y="3541"/>
                    </a:cubicBezTo>
                    <a:cubicBezTo>
                      <a:pt x="7010" y="3541"/>
                      <a:pt x="4878" y="6974"/>
                      <a:pt x="4372" y="11165"/>
                    </a:cubicBez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35" name="Freeform: Shape 334">
                <a:extLst>
                  <a:ext uri="{FF2B5EF4-FFF2-40B4-BE49-F238E27FC236}">
                    <a16:creationId xmlns:a16="http://schemas.microsoft.com/office/drawing/2014/main" id="{5044CC7E-C0E1-4655-9C10-FE341721347F}"/>
                  </a:ext>
                </a:extLst>
              </p:cNvPr>
              <p:cNvSpPr/>
              <p:nvPr/>
            </p:nvSpPr>
            <p:spPr>
              <a:xfrm>
                <a:off x="4018652" y="345360"/>
                <a:ext cx="22474" cy="36928"/>
              </a:xfrm>
              <a:custGeom>
                <a:avLst/>
                <a:gdLst>
                  <a:gd name="connsiteX0" fmla="*/ 0 w 22474"/>
                  <a:gd name="connsiteY0" fmla="*/ 36350 h 36928"/>
                  <a:gd name="connsiteX1" fmla="*/ 0 w 22474"/>
                  <a:gd name="connsiteY1" fmla="*/ 0 h 36928"/>
                  <a:gd name="connsiteX2" fmla="*/ 4300 w 22474"/>
                  <a:gd name="connsiteY2" fmla="*/ 0 h 36928"/>
                  <a:gd name="connsiteX3" fmla="*/ 4300 w 22474"/>
                  <a:gd name="connsiteY3" fmla="*/ 13225 h 36928"/>
                  <a:gd name="connsiteX4" fmla="*/ 11960 w 22474"/>
                  <a:gd name="connsiteY4" fmla="*/ 9720 h 36928"/>
                  <a:gd name="connsiteX5" fmla="*/ 22475 w 22474"/>
                  <a:gd name="connsiteY5" fmla="*/ 23378 h 36928"/>
                  <a:gd name="connsiteX6" fmla="*/ 12249 w 22474"/>
                  <a:gd name="connsiteY6" fmla="*/ 36928 h 36928"/>
                  <a:gd name="connsiteX7" fmla="*/ 3902 w 22474"/>
                  <a:gd name="connsiteY7" fmla="*/ 33279 h 36928"/>
                  <a:gd name="connsiteX8" fmla="*/ 3144 w 22474"/>
                  <a:gd name="connsiteY8" fmla="*/ 36314 h 36928"/>
                  <a:gd name="connsiteX9" fmla="*/ 0 w 22474"/>
                  <a:gd name="connsiteY9" fmla="*/ 36314 h 36928"/>
                  <a:gd name="connsiteX10" fmla="*/ 4300 w 22474"/>
                  <a:gd name="connsiteY10" fmla="*/ 29304 h 36928"/>
                  <a:gd name="connsiteX11" fmla="*/ 11129 w 22474"/>
                  <a:gd name="connsiteY11" fmla="*/ 33207 h 36928"/>
                  <a:gd name="connsiteX12" fmla="*/ 18103 w 22474"/>
                  <a:gd name="connsiteY12" fmla="*/ 23270 h 36928"/>
                  <a:gd name="connsiteX13" fmla="*/ 11057 w 22474"/>
                  <a:gd name="connsiteY13" fmla="*/ 13405 h 36928"/>
                  <a:gd name="connsiteX14" fmla="*/ 4264 w 22474"/>
                  <a:gd name="connsiteY14" fmla="*/ 17416 h 36928"/>
                  <a:gd name="connsiteX15" fmla="*/ 4264 w 22474"/>
                  <a:gd name="connsiteY15" fmla="*/ 29304 h 3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74" h="36928">
                    <a:moveTo>
                      <a:pt x="0" y="36350"/>
                    </a:moveTo>
                    <a:lnTo>
                      <a:pt x="0" y="0"/>
                    </a:lnTo>
                    <a:lnTo>
                      <a:pt x="4300" y="0"/>
                    </a:lnTo>
                    <a:lnTo>
                      <a:pt x="4300" y="13225"/>
                    </a:lnTo>
                    <a:cubicBezTo>
                      <a:pt x="6576" y="10804"/>
                      <a:pt x="8961" y="9720"/>
                      <a:pt x="11960" y="9720"/>
                    </a:cubicBezTo>
                    <a:cubicBezTo>
                      <a:pt x="18247" y="9720"/>
                      <a:pt x="22475" y="14887"/>
                      <a:pt x="22475" y="23378"/>
                    </a:cubicBezTo>
                    <a:cubicBezTo>
                      <a:pt x="22475" y="31436"/>
                      <a:pt x="18681" y="36928"/>
                      <a:pt x="12249" y="36928"/>
                    </a:cubicBezTo>
                    <a:cubicBezTo>
                      <a:pt x="8744" y="36928"/>
                      <a:pt x="6540" y="35881"/>
                      <a:pt x="3902" y="33279"/>
                    </a:cubicBezTo>
                    <a:lnTo>
                      <a:pt x="3144" y="36314"/>
                    </a:lnTo>
                    <a:lnTo>
                      <a:pt x="0" y="36314"/>
                    </a:lnTo>
                    <a:close/>
                    <a:moveTo>
                      <a:pt x="4300" y="29304"/>
                    </a:moveTo>
                    <a:cubicBezTo>
                      <a:pt x="5817" y="31725"/>
                      <a:pt x="8563" y="33207"/>
                      <a:pt x="11129" y="33207"/>
                    </a:cubicBezTo>
                    <a:cubicBezTo>
                      <a:pt x="15537" y="33207"/>
                      <a:pt x="18103" y="29449"/>
                      <a:pt x="18103" y="23270"/>
                    </a:cubicBezTo>
                    <a:cubicBezTo>
                      <a:pt x="18103" y="17200"/>
                      <a:pt x="15429" y="13405"/>
                      <a:pt x="11057" y="13405"/>
                    </a:cubicBezTo>
                    <a:cubicBezTo>
                      <a:pt x="8491" y="13405"/>
                      <a:pt x="6034" y="14815"/>
                      <a:pt x="4264" y="17416"/>
                    </a:cubicBezTo>
                    <a:lnTo>
                      <a:pt x="4264" y="29304"/>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36" name="Freeform: Shape 335">
                <a:extLst>
                  <a:ext uri="{FF2B5EF4-FFF2-40B4-BE49-F238E27FC236}">
                    <a16:creationId xmlns:a16="http://schemas.microsoft.com/office/drawing/2014/main" id="{1DF6CB6A-3465-4168-BEDE-996AAF8009F9}"/>
                  </a:ext>
                </a:extLst>
              </p:cNvPr>
              <p:cNvSpPr/>
              <p:nvPr/>
            </p:nvSpPr>
            <p:spPr>
              <a:xfrm>
                <a:off x="4044342" y="344745"/>
                <a:ext cx="14019" cy="36964"/>
              </a:xfrm>
              <a:custGeom>
                <a:avLst/>
                <a:gdLst>
                  <a:gd name="connsiteX0" fmla="*/ 4155 w 14019"/>
                  <a:gd name="connsiteY0" fmla="*/ 36965 h 36964"/>
                  <a:gd name="connsiteX1" fmla="*/ 4155 w 14019"/>
                  <a:gd name="connsiteY1" fmla="*/ 14273 h 36964"/>
                  <a:gd name="connsiteX2" fmla="*/ 0 w 14019"/>
                  <a:gd name="connsiteY2" fmla="*/ 14273 h 36964"/>
                  <a:gd name="connsiteX3" fmla="*/ 0 w 14019"/>
                  <a:gd name="connsiteY3" fmla="*/ 10732 h 36964"/>
                  <a:gd name="connsiteX4" fmla="*/ 4155 w 14019"/>
                  <a:gd name="connsiteY4" fmla="*/ 10732 h 36964"/>
                  <a:gd name="connsiteX5" fmla="*/ 4155 w 14019"/>
                  <a:gd name="connsiteY5" fmla="*/ 7660 h 36964"/>
                  <a:gd name="connsiteX6" fmla="*/ 11382 w 14019"/>
                  <a:gd name="connsiteY6" fmla="*/ 0 h 36964"/>
                  <a:gd name="connsiteX7" fmla="*/ 14020 w 14019"/>
                  <a:gd name="connsiteY7" fmla="*/ 217 h 36964"/>
                  <a:gd name="connsiteX8" fmla="*/ 14020 w 14019"/>
                  <a:gd name="connsiteY8" fmla="*/ 3866 h 36964"/>
                  <a:gd name="connsiteX9" fmla="*/ 11960 w 14019"/>
                  <a:gd name="connsiteY9" fmla="*/ 3613 h 36964"/>
                  <a:gd name="connsiteX10" fmla="*/ 8455 w 14019"/>
                  <a:gd name="connsiteY10" fmla="*/ 7299 h 36964"/>
                  <a:gd name="connsiteX11" fmla="*/ 8455 w 14019"/>
                  <a:gd name="connsiteY11" fmla="*/ 10732 h 36964"/>
                  <a:gd name="connsiteX12" fmla="*/ 13875 w 14019"/>
                  <a:gd name="connsiteY12" fmla="*/ 10732 h 36964"/>
                  <a:gd name="connsiteX13" fmla="*/ 13875 w 14019"/>
                  <a:gd name="connsiteY13" fmla="*/ 14273 h 36964"/>
                  <a:gd name="connsiteX14" fmla="*/ 8455 w 14019"/>
                  <a:gd name="connsiteY14" fmla="*/ 14273 h 36964"/>
                  <a:gd name="connsiteX15" fmla="*/ 8455 w 14019"/>
                  <a:gd name="connsiteY15" fmla="*/ 36965 h 36964"/>
                  <a:gd name="connsiteX16" fmla="*/ 4155 w 14019"/>
                  <a:gd name="connsiteY16" fmla="*/ 36965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19" h="36964">
                    <a:moveTo>
                      <a:pt x="4155" y="36965"/>
                    </a:moveTo>
                    <a:lnTo>
                      <a:pt x="4155" y="14273"/>
                    </a:lnTo>
                    <a:lnTo>
                      <a:pt x="0" y="14273"/>
                    </a:lnTo>
                    <a:lnTo>
                      <a:pt x="0" y="10732"/>
                    </a:lnTo>
                    <a:lnTo>
                      <a:pt x="4155" y="10732"/>
                    </a:lnTo>
                    <a:lnTo>
                      <a:pt x="4155" y="7660"/>
                    </a:lnTo>
                    <a:cubicBezTo>
                      <a:pt x="4155" y="2602"/>
                      <a:pt x="6143" y="0"/>
                      <a:pt x="11382" y="0"/>
                    </a:cubicBezTo>
                    <a:cubicBezTo>
                      <a:pt x="12249" y="0"/>
                      <a:pt x="13116" y="36"/>
                      <a:pt x="14020" y="217"/>
                    </a:cubicBezTo>
                    <a:lnTo>
                      <a:pt x="14020" y="3866"/>
                    </a:lnTo>
                    <a:cubicBezTo>
                      <a:pt x="13369" y="3722"/>
                      <a:pt x="12610" y="3613"/>
                      <a:pt x="11960" y="3613"/>
                    </a:cubicBezTo>
                    <a:cubicBezTo>
                      <a:pt x="9684" y="3613"/>
                      <a:pt x="8455" y="4336"/>
                      <a:pt x="8455" y="7299"/>
                    </a:cubicBezTo>
                    <a:lnTo>
                      <a:pt x="8455" y="10732"/>
                    </a:lnTo>
                    <a:lnTo>
                      <a:pt x="13875" y="10732"/>
                    </a:lnTo>
                    <a:lnTo>
                      <a:pt x="13875" y="14273"/>
                    </a:lnTo>
                    <a:lnTo>
                      <a:pt x="8455" y="14273"/>
                    </a:lnTo>
                    <a:lnTo>
                      <a:pt x="8455" y="36965"/>
                    </a:lnTo>
                    <a:lnTo>
                      <a:pt x="4155" y="36965"/>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37" name="Freeform: Shape 336">
                <a:extLst>
                  <a:ext uri="{FF2B5EF4-FFF2-40B4-BE49-F238E27FC236}">
                    <a16:creationId xmlns:a16="http://schemas.microsoft.com/office/drawing/2014/main" id="{ADAEC65A-286B-4233-B710-6B5D8B47DB58}"/>
                  </a:ext>
                </a:extLst>
              </p:cNvPr>
              <p:cNvSpPr/>
              <p:nvPr/>
            </p:nvSpPr>
            <p:spPr>
              <a:xfrm>
                <a:off x="4060674" y="354899"/>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8030 w 22330"/>
                  <a:gd name="connsiteY5" fmla="*/ 13803 h 27425"/>
                  <a:gd name="connsiteX6" fmla="*/ 11201 w 22330"/>
                  <a:gd name="connsiteY6" fmla="*/ 3577 h 27425"/>
                  <a:gd name="connsiteX7" fmla="*/ 4372 w 22330"/>
                  <a:gd name="connsiteY7" fmla="*/ 13803 h 27425"/>
                  <a:gd name="connsiteX8" fmla="*/ 11201 w 22330"/>
                  <a:gd name="connsiteY8" fmla="*/ 23812 h 27425"/>
                  <a:gd name="connsiteX9" fmla="*/ 18030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389"/>
                      <a:pt x="0" y="22186"/>
                      <a:pt x="0" y="13803"/>
                    </a:cubicBezTo>
                    <a:close/>
                    <a:moveTo>
                      <a:pt x="18030" y="13803"/>
                    </a:moveTo>
                    <a:cubicBezTo>
                      <a:pt x="18030" y="7769"/>
                      <a:pt x="15862" y="3577"/>
                      <a:pt x="11201" y="3577"/>
                    </a:cubicBezTo>
                    <a:cubicBezTo>
                      <a:pt x="6540" y="3577"/>
                      <a:pt x="4372" y="7769"/>
                      <a:pt x="4372" y="13803"/>
                    </a:cubicBezTo>
                    <a:cubicBezTo>
                      <a:pt x="4372" y="19837"/>
                      <a:pt x="6612" y="23812"/>
                      <a:pt x="11201" y="23812"/>
                    </a:cubicBezTo>
                    <a:cubicBezTo>
                      <a:pt x="15790" y="23812"/>
                      <a:pt x="18030" y="19801"/>
                      <a:pt x="18030" y="13803"/>
                    </a:cubicBez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38" name="Freeform: Shape 337">
                <a:extLst>
                  <a:ext uri="{FF2B5EF4-FFF2-40B4-BE49-F238E27FC236}">
                    <a16:creationId xmlns:a16="http://schemas.microsoft.com/office/drawing/2014/main" id="{B054325A-B640-4D8C-B30F-604CD2B42542}"/>
                  </a:ext>
                </a:extLst>
              </p:cNvPr>
              <p:cNvSpPr/>
              <p:nvPr/>
            </p:nvSpPr>
            <p:spPr>
              <a:xfrm>
                <a:off x="4089002" y="354863"/>
                <a:ext cx="12863" cy="26847"/>
              </a:xfrm>
              <a:custGeom>
                <a:avLst/>
                <a:gdLst>
                  <a:gd name="connsiteX0" fmla="*/ 0 w 12863"/>
                  <a:gd name="connsiteY0" fmla="*/ 26847 h 26847"/>
                  <a:gd name="connsiteX1" fmla="*/ 0 w 12863"/>
                  <a:gd name="connsiteY1" fmla="*/ 614 h 26847"/>
                  <a:gd name="connsiteX2" fmla="*/ 4083 w 12863"/>
                  <a:gd name="connsiteY2" fmla="*/ 614 h 26847"/>
                  <a:gd name="connsiteX3" fmla="*/ 4083 w 12863"/>
                  <a:gd name="connsiteY3" fmla="*/ 5565 h 26847"/>
                  <a:gd name="connsiteX4" fmla="*/ 12068 w 12863"/>
                  <a:gd name="connsiteY4" fmla="*/ 0 h 26847"/>
                  <a:gd name="connsiteX5" fmla="*/ 12863 w 12863"/>
                  <a:gd name="connsiteY5" fmla="*/ 36 h 26847"/>
                  <a:gd name="connsiteX6" fmla="*/ 12863 w 12863"/>
                  <a:gd name="connsiteY6" fmla="*/ 4300 h 26847"/>
                  <a:gd name="connsiteX7" fmla="*/ 11888 w 12863"/>
                  <a:gd name="connsiteY7" fmla="*/ 4264 h 26847"/>
                  <a:gd name="connsiteX8" fmla="*/ 4227 w 12863"/>
                  <a:gd name="connsiteY8" fmla="*/ 10587 h 26847"/>
                  <a:gd name="connsiteX9" fmla="*/ 4227 w 12863"/>
                  <a:gd name="connsiteY9" fmla="*/ 26847 h 26847"/>
                  <a:gd name="connsiteX10" fmla="*/ 0 w 12863"/>
                  <a:gd name="connsiteY10" fmla="*/ 26847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3" h="26847">
                    <a:moveTo>
                      <a:pt x="0" y="26847"/>
                    </a:moveTo>
                    <a:lnTo>
                      <a:pt x="0" y="614"/>
                    </a:lnTo>
                    <a:lnTo>
                      <a:pt x="4083" y="614"/>
                    </a:lnTo>
                    <a:lnTo>
                      <a:pt x="4083" y="5565"/>
                    </a:lnTo>
                    <a:cubicBezTo>
                      <a:pt x="6323" y="1626"/>
                      <a:pt x="8852" y="0"/>
                      <a:pt x="12068" y="0"/>
                    </a:cubicBezTo>
                    <a:cubicBezTo>
                      <a:pt x="12357" y="0"/>
                      <a:pt x="12538" y="0"/>
                      <a:pt x="12863" y="36"/>
                    </a:cubicBezTo>
                    <a:lnTo>
                      <a:pt x="12863" y="4300"/>
                    </a:lnTo>
                    <a:cubicBezTo>
                      <a:pt x="12466" y="4264"/>
                      <a:pt x="12104" y="4264"/>
                      <a:pt x="11888" y="4264"/>
                    </a:cubicBezTo>
                    <a:cubicBezTo>
                      <a:pt x="8238" y="4264"/>
                      <a:pt x="5745" y="7046"/>
                      <a:pt x="4227" y="10587"/>
                    </a:cubicBezTo>
                    <a:lnTo>
                      <a:pt x="4227" y="26847"/>
                    </a:lnTo>
                    <a:lnTo>
                      <a:pt x="0" y="26847"/>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39" name="Freeform: Shape 338">
                <a:extLst>
                  <a:ext uri="{FF2B5EF4-FFF2-40B4-BE49-F238E27FC236}">
                    <a16:creationId xmlns:a16="http://schemas.microsoft.com/office/drawing/2014/main" id="{DA5E1F3B-DA1C-4525-BE11-E6B342CD7653}"/>
                  </a:ext>
                </a:extLst>
              </p:cNvPr>
              <p:cNvSpPr/>
              <p:nvPr/>
            </p:nvSpPr>
            <p:spPr>
              <a:xfrm>
                <a:off x="4106526" y="354863"/>
                <a:ext cx="34615" cy="26847"/>
              </a:xfrm>
              <a:custGeom>
                <a:avLst/>
                <a:gdLst>
                  <a:gd name="connsiteX0" fmla="*/ 30315 w 34615"/>
                  <a:gd name="connsiteY0" fmla="*/ 26847 h 26847"/>
                  <a:gd name="connsiteX1" fmla="*/ 30315 w 34615"/>
                  <a:gd name="connsiteY1" fmla="*/ 8491 h 26847"/>
                  <a:gd name="connsiteX2" fmla="*/ 26305 w 34615"/>
                  <a:gd name="connsiteY2" fmla="*/ 3830 h 26847"/>
                  <a:gd name="connsiteX3" fmla="*/ 19476 w 34615"/>
                  <a:gd name="connsiteY3" fmla="*/ 7733 h 26847"/>
                  <a:gd name="connsiteX4" fmla="*/ 19476 w 34615"/>
                  <a:gd name="connsiteY4" fmla="*/ 26847 h 26847"/>
                  <a:gd name="connsiteX5" fmla="*/ 15176 w 34615"/>
                  <a:gd name="connsiteY5" fmla="*/ 26847 h 26847"/>
                  <a:gd name="connsiteX6" fmla="*/ 15176 w 34615"/>
                  <a:gd name="connsiteY6" fmla="*/ 8925 h 26847"/>
                  <a:gd name="connsiteX7" fmla="*/ 11346 w 34615"/>
                  <a:gd name="connsiteY7" fmla="*/ 3830 h 26847"/>
                  <a:gd name="connsiteX8" fmla="*/ 4300 w 34615"/>
                  <a:gd name="connsiteY8" fmla="*/ 7913 h 26847"/>
                  <a:gd name="connsiteX9" fmla="*/ 4300 w 34615"/>
                  <a:gd name="connsiteY9" fmla="*/ 26847 h 26847"/>
                  <a:gd name="connsiteX10" fmla="*/ 0 w 34615"/>
                  <a:gd name="connsiteY10" fmla="*/ 26847 h 26847"/>
                  <a:gd name="connsiteX11" fmla="*/ 0 w 34615"/>
                  <a:gd name="connsiteY11" fmla="*/ 614 h 26847"/>
                  <a:gd name="connsiteX12" fmla="*/ 4083 w 34615"/>
                  <a:gd name="connsiteY12" fmla="*/ 614 h 26847"/>
                  <a:gd name="connsiteX13" fmla="*/ 4083 w 34615"/>
                  <a:gd name="connsiteY13" fmla="*/ 4264 h 26847"/>
                  <a:gd name="connsiteX14" fmla="*/ 12285 w 34615"/>
                  <a:gd name="connsiteY14" fmla="*/ 0 h 26847"/>
                  <a:gd name="connsiteX15" fmla="*/ 18861 w 34615"/>
                  <a:gd name="connsiteY15" fmla="*/ 4408 h 26847"/>
                  <a:gd name="connsiteX16" fmla="*/ 27461 w 34615"/>
                  <a:gd name="connsiteY16" fmla="*/ 0 h 26847"/>
                  <a:gd name="connsiteX17" fmla="*/ 34615 w 34615"/>
                  <a:gd name="connsiteY17" fmla="*/ 8202 h 26847"/>
                  <a:gd name="connsiteX18" fmla="*/ 34615 w 34615"/>
                  <a:gd name="connsiteY18" fmla="*/ 26811 h 26847"/>
                  <a:gd name="connsiteX19" fmla="*/ 30315 w 34615"/>
                  <a:gd name="connsiteY19"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615" h="26847">
                    <a:moveTo>
                      <a:pt x="30315" y="26847"/>
                    </a:moveTo>
                    <a:lnTo>
                      <a:pt x="30315" y="8491"/>
                    </a:lnTo>
                    <a:cubicBezTo>
                      <a:pt x="30315" y="4806"/>
                      <a:pt x="28328" y="3830"/>
                      <a:pt x="26305" y="3830"/>
                    </a:cubicBezTo>
                    <a:cubicBezTo>
                      <a:pt x="24064" y="3830"/>
                      <a:pt x="21860" y="5059"/>
                      <a:pt x="19476" y="7733"/>
                    </a:cubicBezTo>
                    <a:lnTo>
                      <a:pt x="19476" y="26847"/>
                    </a:lnTo>
                    <a:lnTo>
                      <a:pt x="15176" y="26847"/>
                    </a:lnTo>
                    <a:lnTo>
                      <a:pt x="15176" y="8925"/>
                    </a:lnTo>
                    <a:cubicBezTo>
                      <a:pt x="15176" y="5673"/>
                      <a:pt x="13947" y="3830"/>
                      <a:pt x="11346" y="3830"/>
                    </a:cubicBezTo>
                    <a:cubicBezTo>
                      <a:pt x="9069" y="3830"/>
                      <a:pt x="6576" y="5312"/>
                      <a:pt x="4300" y="7913"/>
                    </a:cubicBezTo>
                    <a:lnTo>
                      <a:pt x="4300" y="26847"/>
                    </a:lnTo>
                    <a:lnTo>
                      <a:pt x="0" y="26847"/>
                    </a:lnTo>
                    <a:lnTo>
                      <a:pt x="0" y="614"/>
                    </a:lnTo>
                    <a:lnTo>
                      <a:pt x="4083" y="614"/>
                    </a:lnTo>
                    <a:lnTo>
                      <a:pt x="4083" y="4264"/>
                    </a:lnTo>
                    <a:cubicBezTo>
                      <a:pt x="6504" y="1590"/>
                      <a:pt x="9539" y="0"/>
                      <a:pt x="12285" y="0"/>
                    </a:cubicBezTo>
                    <a:cubicBezTo>
                      <a:pt x="15790" y="0"/>
                      <a:pt x="17850" y="1373"/>
                      <a:pt x="18861" y="4408"/>
                    </a:cubicBezTo>
                    <a:cubicBezTo>
                      <a:pt x="21860" y="1337"/>
                      <a:pt x="24173" y="0"/>
                      <a:pt x="27461" y="0"/>
                    </a:cubicBezTo>
                    <a:cubicBezTo>
                      <a:pt x="32267" y="0"/>
                      <a:pt x="34615" y="2746"/>
                      <a:pt x="34615" y="8202"/>
                    </a:cubicBezTo>
                    <a:lnTo>
                      <a:pt x="34615" y="26811"/>
                    </a:lnTo>
                    <a:lnTo>
                      <a:pt x="30315" y="26811"/>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grpSp>
        <p:grpSp>
          <p:nvGrpSpPr>
            <p:cNvPr id="19" name="Graphic 5">
              <a:extLst>
                <a:ext uri="{FF2B5EF4-FFF2-40B4-BE49-F238E27FC236}">
                  <a16:creationId xmlns:a16="http://schemas.microsoft.com/office/drawing/2014/main" id="{7160B784-ED9F-4326-B9F8-B98EA5C89B69}"/>
                </a:ext>
              </a:extLst>
            </p:cNvPr>
            <p:cNvGrpSpPr/>
            <p:nvPr/>
          </p:nvGrpSpPr>
          <p:grpSpPr>
            <a:xfrm>
              <a:off x="4108944" y="1572227"/>
              <a:ext cx="196200" cy="37578"/>
              <a:chOff x="3690530" y="695927"/>
              <a:chExt cx="196200" cy="37578"/>
            </a:xfrm>
            <a:solidFill>
              <a:srgbClr val="000000"/>
            </a:solidFill>
          </p:grpSpPr>
          <p:sp>
            <p:nvSpPr>
              <p:cNvPr id="316" name="Freeform: Shape 315">
                <a:extLst>
                  <a:ext uri="{FF2B5EF4-FFF2-40B4-BE49-F238E27FC236}">
                    <a16:creationId xmlns:a16="http://schemas.microsoft.com/office/drawing/2014/main" id="{16E11A0F-88EB-48FB-A81C-DB3C76936D29}"/>
                  </a:ext>
                </a:extLst>
              </p:cNvPr>
              <p:cNvSpPr/>
              <p:nvPr/>
            </p:nvSpPr>
            <p:spPr>
              <a:xfrm>
                <a:off x="3690530" y="696577"/>
                <a:ext cx="27352" cy="36350"/>
              </a:xfrm>
              <a:custGeom>
                <a:avLst/>
                <a:gdLst>
                  <a:gd name="connsiteX0" fmla="*/ 22547 w 27352"/>
                  <a:gd name="connsiteY0" fmla="*/ 36350 h 36350"/>
                  <a:gd name="connsiteX1" fmla="*/ 4697 w 27352"/>
                  <a:gd name="connsiteY1" fmla="*/ 5817 h 36350"/>
                  <a:gd name="connsiteX2" fmla="*/ 4589 w 27352"/>
                  <a:gd name="connsiteY2" fmla="*/ 5817 h 36350"/>
                  <a:gd name="connsiteX3" fmla="*/ 4589 w 27352"/>
                  <a:gd name="connsiteY3" fmla="*/ 36350 h 36350"/>
                  <a:gd name="connsiteX4" fmla="*/ 0 w 27352"/>
                  <a:gd name="connsiteY4" fmla="*/ 36350 h 36350"/>
                  <a:gd name="connsiteX5" fmla="*/ 0 w 27352"/>
                  <a:gd name="connsiteY5" fmla="*/ 0 h 36350"/>
                  <a:gd name="connsiteX6" fmla="*/ 6901 w 27352"/>
                  <a:gd name="connsiteY6" fmla="*/ 0 h 36350"/>
                  <a:gd name="connsiteX7" fmla="*/ 22655 w 27352"/>
                  <a:gd name="connsiteY7" fmla="*/ 27534 h 36350"/>
                  <a:gd name="connsiteX8" fmla="*/ 22764 w 27352"/>
                  <a:gd name="connsiteY8" fmla="*/ 27534 h 36350"/>
                  <a:gd name="connsiteX9" fmla="*/ 22764 w 27352"/>
                  <a:gd name="connsiteY9" fmla="*/ 0 h 36350"/>
                  <a:gd name="connsiteX10" fmla="*/ 27353 w 27352"/>
                  <a:gd name="connsiteY10" fmla="*/ 0 h 36350"/>
                  <a:gd name="connsiteX11" fmla="*/ 27353 w 27352"/>
                  <a:gd name="connsiteY11" fmla="*/ 36350 h 36350"/>
                  <a:gd name="connsiteX12" fmla="*/ 22547 w 27352"/>
                  <a:gd name="connsiteY12"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52" h="36350">
                    <a:moveTo>
                      <a:pt x="22547" y="36350"/>
                    </a:moveTo>
                    <a:lnTo>
                      <a:pt x="4697" y="5817"/>
                    </a:lnTo>
                    <a:lnTo>
                      <a:pt x="4589" y="5817"/>
                    </a:lnTo>
                    <a:lnTo>
                      <a:pt x="4589" y="36350"/>
                    </a:lnTo>
                    <a:lnTo>
                      <a:pt x="0" y="36350"/>
                    </a:lnTo>
                    <a:lnTo>
                      <a:pt x="0" y="0"/>
                    </a:lnTo>
                    <a:lnTo>
                      <a:pt x="6901" y="0"/>
                    </a:lnTo>
                    <a:lnTo>
                      <a:pt x="22655" y="27534"/>
                    </a:lnTo>
                    <a:lnTo>
                      <a:pt x="22764" y="27534"/>
                    </a:lnTo>
                    <a:lnTo>
                      <a:pt x="22764" y="0"/>
                    </a:lnTo>
                    <a:lnTo>
                      <a:pt x="27353" y="0"/>
                    </a:lnTo>
                    <a:lnTo>
                      <a:pt x="27353" y="36350"/>
                    </a:lnTo>
                    <a:lnTo>
                      <a:pt x="22547" y="36350"/>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17" name="Freeform: Shape 316">
                <a:extLst>
                  <a:ext uri="{FF2B5EF4-FFF2-40B4-BE49-F238E27FC236}">
                    <a16:creationId xmlns:a16="http://schemas.microsoft.com/office/drawing/2014/main" id="{84950388-09ED-40D1-89F7-16D9A3A9FC2D}"/>
                  </a:ext>
                </a:extLst>
              </p:cNvPr>
              <p:cNvSpPr/>
              <p:nvPr/>
            </p:nvSpPr>
            <p:spPr>
              <a:xfrm>
                <a:off x="3727132" y="696577"/>
                <a:ext cx="4841" cy="36350"/>
              </a:xfrm>
              <a:custGeom>
                <a:avLst/>
                <a:gdLst>
                  <a:gd name="connsiteX0" fmla="*/ 0 w 4841"/>
                  <a:gd name="connsiteY0" fmla="*/ 36350 h 36350"/>
                  <a:gd name="connsiteX1" fmla="*/ 0 w 4841"/>
                  <a:gd name="connsiteY1" fmla="*/ 0 h 36350"/>
                  <a:gd name="connsiteX2" fmla="*/ 4842 w 4841"/>
                  <a:gd name="connsiteY2" fmla="*/ 0 h 36350"/>
                  <a:gd name="connsiteX3" fmla="*/ 4842 w 4841"/>
                  <a:gd name="connsiteY3" fmla="*/ 36350 h 36350"/>
                  <a:gd name="connsiteX4" fmla="*/ 0 w 4841"/>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1" h="36350">
                    <a:moveTo>
                      <a:pt x="0" y="36350"/>
                    </a:moveTo>
                    <a:lnTo>
                      <a:pt x="0" y="0"/>
                    </a:lnTo>
                    <a:lnTo>
                      <a:pt x="4842" y="0"/>
                    </a:lnTo>
                    <a:lnTo>
                      <a:pt x="4842" y="36350"/>
                    </a:lnTo>
                    <a:lnTo>
                      <a:pt x="0" y="36350"/>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18" name="Freeform: Shape 317">
                <a:extLst>
                  <a:ext uri="{FF2B5EF4-FFF2-40B4-BE49-F238E27FC236}">
                    <a16:creationId xmlns:a16="http://schemas.microsoft.com/office/drawing/2014/main" id="{8D277FCC-426A-4F8B-8AB7-ECC4451A84BB}"/>
                  </a:ext>
                </a:extLst>
              </p:cNvPr>
              <p:cNvSpPr/>
              <p:nvPr/>
            </p:nvSpPr>
            <p:spPr>
              <a:xfrm>
                <a:off x="3741296" y="696577"/>
                <a:ext cx="27316" cy="36350"/>
              </a:xfrm>
              <a:custGeom>
                <a:avLst/>
                <a:gdLst>
                  <a:gd name="connsiteX0" fmla="*/ 22511 w 27316"/>
                  <a:gd name="connsiteY0" fmla="*/ 36350 h 36350"/>
                  <a:gd name="connsiteX1" fmla="*/ 22511 w 27316"/>
                  <a:gd name="connsiteY1" fmla="*/ 19693 h 36350"/>
                  <a:gd name="connsiteX2" fmla="*/ 4842 w 27316"/>
                  <a:gd name="connsiteY2" fmla="*/ 19693 h 36350"/>
                  <a:gd name="connsiteX3" fmla="*/ 4842 w 27316"/>
                  <a:gd name="connsiteY3" fmla="*/ 36350 h 36350"/>
                  <a:gd name="connsiteX4" fmla="*/ 0 w 27316"/>
                  <a:gd name="connsiteY4" fmla="*/ 36350 h 36350"/>
                  <a:gd name="connsiteX5" fmla="*/ 0 w 27316"/>
                  <a:gd name="connsiteY5" fmla="*/ 0 h 36350"/>
                  <a:gd name="connsiteX6" fmla="*/ 4842 w 27316"/>
                  <a:gd name="connsiteY6" fmla="*/ 0 h 36350"/>
                  <a:gd name="connsiteX7" fmla="*/ 4842 w 27316"/>
                  <a:gd name="connsiteY7" fmla="*/ 15285 h 36350"/>
                  <a:gd name="connsiteX8" fmla="*/ 22511 w 27316"/>
                  <a:gd name="connsiteY8" fmla="*/ 15285 h 36350"/>
                  <a:gd name="connsiteX9" fmla="*/ 22511 w 27316"/>
                  <a:gd name="connsiteY9" fmla="*/ 0 h 36350"/>
                  <a:gd name="connsiteX10" fmla="*/ 27316 w 27316"/>
                  <a:gd name="connsiteY10" fmla="*/ 0 h 36350"/>
                  <a:gd name="connsiteX11" fmla="*/ 27316 w 27316"/>
                  <a:gd name="connsiteY11" fmla="*/ 36350 h 36350"/>
                  <a:gd name="connsiteX12" fmla="*/ 22511 w 27316"/>
                  <a:gd name="connsiteY12"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6" h="36350">
                    <a:moveTo>
                      <a:pt x="22511" y="36350"/>
                    </a:moveTo>
                    <a:lnTo>
                      <a:pt x="22511" y="19693"/>
                    </a:lnTo>
                    <a:lnTo>
                      <a:pt x="4842" y="19693"/>
                    </a:lnTo>
                    <a:lnTo>
                      <a:pt x="4842" y="36350"/>
                    </a:lnTo>
                    <a:lnTo>
                      <a:pt x="0" y="36350"/>
                    </a:lnTo>
                    <a:lnTo>
                      <a:pt x="0" y="0"/>
                    </a:lnTo>
                    <a:lnTo>
                      <a:pt x="4842" y="0"/>
                    </a:lnTo>
                    <a:lnTo>
                      <a:pt x="4842" y="15285"/>
                    </a:lnTo>
                    <a:lnTo>
                      <a:pt x="22511" y="15285"/>
                    </a:lnTo>
                    <a:lnTo>
                      <a:pt x="22511" y="0"/>
                    </a:lnTo>
                    <a:lnTo>
                      <a:pt x="27316" y="0"/>
                    </a:lnTo>
                    <a:lnTo>
                      <a:pt x="27316" y="36350"/>
                    </a:lnTo>
                    <a:lnTo>
                      <a:pt x="22511" y="36350"/>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19" name="Freeform: Shape 318">
                <a:extLst>
                  <a:ext uri="{FF2B5EF4-FFF2-40B4-BE49-F238E27FC236}">
                    <a16:creationId xmlns:a16="http://schemas.microsoft.com/office/drawing/2014/main" id="{BB0500B7-9C70-4111-B144-8654F79D24DC}"/>
                  </a:ext>
                </a:extLst>
              </p:cNvPr>
              <p:cNvSpPr/>
              <p:nvPr/>
            </p:nvSpPr>
            <p:spPr>
              <a:xfrm>
                <a:off x="3786499" y="695927"/>
                <a:ext cx="25256" cy="37578"/>
              </a:xfrm>
              <a:custGeom>
                <a:avLst/>
                <a:gdLst>
                  <a:gd name="connsiteX0" fmla="*/ 20198 w 25256"/>
                  <a:gd name="connsiteY0" fmla="*/ 9720 h 37578"/>
                  <a:gd name="connsiteX1" fmla="*/ 12502 w 25256"/>
                  <a:gd name="connsiteY1" fmla="*/ 4191 h 37578"/>
                  <a:gd name="connsiteX2" fmla="*/ 5709 w 25256"/>
                  <a:gd name="connsiteY2" fmla="*/ 9648 h 37578"/>
                  <a:gd name="connsiteX3" fmla="*/ 25257 w 25256"/>
                  <a:gd name="connsiteY3" fmla="*/ 26992 h 37578"/>
                  <a:gd name="connsiteX4" fmla="*/ 12972 w 25256"/>
                  <a:gd name="connsiteY4" fmla="*/ 37579 h 37578"/>
                  <a:gd name="connsiteX5" fmla="*/ 0 w 25256"/>
                  <a:gd name="connsiteY5" fmla="*/ 28148 h 37578"/>
                  <a:gd name="connsiteX6" fmla="*/ 4517 w 25256"/>
                  <a:gd name="connsiteY6" fmla="*/ 26630 h 37578"/>
                  <a:gd name="connsiteX7" fmla="*/ 13188 w 25256"/>
                  <a:gd name="connsiteY7" fmla="*/ 33351 h 37578"/>
                  <a:gd name="connsiteX8" fmla="*/ 20632 w 25256"/>
                  <a:gd name="connsiteY8" fmla="*/ 27281 h 37578"/>
                  <a:gd name="connsiteX9" fmla="*/ 1229 w 25256"/>
                  <a:gd name="connsiteY9" fmla="*/ 9720 h 37578"/>
                  <a:gd name="connsiteX10" fmla="*/ 12502 w 25256"/>
                  <a:gd name="connsiteY10" fmla="*/ 0 h 37578"/>
                  <a:gd name="connsiteX11" fmla="*/ 24281 w 25256"/>
                  <a:gd name="connsiteY11" fmla="*/ 8130 h 37578"/>
                  <a:gd name="connsiteX12" fmla="*/ 20198 w 25256"/>
                  <a:gd name="connsiteY12" fmla="*/ 9720 h 3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56" h="37578">
                    <a:moveTo>
                      <a:pt x="20198" y="9720"/>
                    </a:moveTo>
                    <a:cubicBezTo>
                      <a:pt x="18645" y="5962"/>
                      <a:pt x="16513" y="4191"/>
                      <a:pt x="12502" y="4191"/>
                    </a:cubicBezTo>
                    <a:cubicBezTo>
                      <a:pt x="8491" y="4191"/>
                      <a:pt x="5709" y="6179"/>
                      <a:pt x="5709" y="9648"/>
                    </a:cubicBezTo>
                    <a:cubicBezTo>
                      <a:pt x="5709" y="17886"/>
                      <a:pt x="25257" y="13947"/>
                      <a:pt x="25257" y="26992"/>
                    </a:cubicBezTo>
                    <a:cubicBezTo>
                      <a:pt x="25257" y="33965"/>
                      <a:pt x="20198" y="37579"/>
                      <a:pt x="12972" y="37579"/>
                    </a:cubicBezTo>
                    <a:cubicBezTo>
                      <a:pt x="6070" y="37579"/>
                      <a:pt x="2240" y="34760"/>
                      <a:pt x="0" y="28148"/>
                    </a:cubicBezTo>
                    <a:lnTo>
                      <a:pt x="4517" y="26630"/>
                    </a:lnTo>
                    <a:cubicBezTo>
                      <a:pt x="5998" y="31183"/>
                      <a:pt x="8311" y="33351"/>
                      <a:pt x="13188" y="33351"/>
                    </a:cubicBezTo>
                    <a:cubicBezTo>
                      <a:pt x="17597" y="33351"/>
                      <a:pt x="20632" y="31219"/>
                      <a:pt x="20632" y="27281"/>
                    </a:cubicBezTo>
                    <a:cubicBezTo>
                      <a:pt x="20632" y="18175"/>
                      <a:pt x="1229" y="22583"/>
                      <a:pt x="1229" y="9720"/>
                    </a:cubicBezTo>
                    <a:cubicBezTo>
                      <a:pt x="1229" y="3577"/>
                      <a:pt x="5998" y="0"/>
                      <a:pt x="12502" y="0"/>
                    </a:cubicBezTo>
                    <a:cubicBezTo>
                      <a:pt x="18825" y="0"/>
                      <a:pt x="22691" y="2891"/>
                      <a:pt x="24281" y="8130"/>
                    </a:cubicBezTo>
                    <a:lnTo>
                      <a:pt x="20198" y="9720"/>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20" name="Freeform: Shape 319">
                <a:extLst>
                  <a:ext uri="{FF2B5EF4-FFF2-40B4-BE49-F238E27FC236}">
                    <a16:creationId xmlns:a16="http://schemas.microsoft.com/office/drawing/2014/main" id="{4F120376-C0C0-40C6-99D8-92F51E941025}"/>
                  </a:ext>
                </a:extLst>
              </p:cNvPr>
              <p:cNvSpPr/>
              <p:nvPr/>
            </p:nvSpPr>
            <p:spPr>
              <a:xfrm>
                <a:off x="3815477" y="698023"/>
                <a:ext cx="13838" cy="35302"/>
              </a:xfrm>
              <a:custGeom>
                <a:avLst/>
                <a:gdLst>
                  <a:gd name="connsiteX0" fmla="*/ 13839 w 13838"/>
                  <a:gd name="connsiteY0" fmla="*/ 34905 h 35302"/>
                  <a:gd name="connsiteX1" fmla="*/ 9828 w 13838"/>
                  <a:gd name="connsiteY1" fmla="*/ 35302 h 35302"/>
                  <a:gd name="connsiteX2" fmla="*/ 3902 w 13838"/>
                  <a:gd name="connsiteY2" fmla="*/ 28509 h 35302"/>
                  <a:gd name="connsiteX3" fmla="*/ 3902 w 13838"/>
                  <a:gd name="connsiteY3" fmla="*/ 12213 h 35302"/>
                  <a:gd name="connsiteX4" fmla="*/ 0 w 13838"/>
                  <a:gd name="connsiteY4" fmla="*/ 12213 h 35302"/>
                  <a:gd name="connsiteX5" fmla="*/ 0 w 13838"/>
                  <a:gd name="connsiteY5" fmla="*/ 8672 h 35302"/>
                  <a:gd name="connsiteX6" fmla="*/ 3902 w 13838"/>
                  <a:gd name="connsiteY6" fmla="*/ 8672 h 35302"/>
                  <a:gd name="connsiteX7" fmla="*/ 3902 w 13838"/>
                  <a:gd name="connsiteY7" fmla="*/ 0 h 35302"/>
                  <a:gd name="connsiteX8" fmla="*/ 8166 w 13838"/>
                  <a:gd name="connsiteY8" fmla="*/ 0 h 35302"/>
                  <a:gd name="connsiteX9" fmla="*/ 8166 w 13838"/>
                  <a:gd name="connsiteY9" fmla="*/ 8672 h 35302"/>
                  <a:gd name="connsiteX10" fmla="*/ 13839 w 13838"/>
                  <a:gd name="connsiteY10" fmla="*/ 8672 h 35302"/>
                  <a:gd name="connsiteX11" fmla="*/ 13839 w 13838"/>
                  <a:gd name="connsiteY11" fmla="*/ 12213 h 35302"/>
                  <a:gd name="connsiteX12" fmla="*/ 8166 w 13838"/>
                  <a:gd name="connsiteY12" fmla="*/ 12213 h 35302"/>
                  <a:gd name="connsiteX13" fmla="*/ 8166 w 13838"/>
                  <a:gd name="connsiteY13" fmla="*/ 28293 h 35302"/>
                  <a:gd name="connsiteX14" fmla="*/ 10912 w 13838"/>
                  <a:gd name="connsiteY14" fmla="*/ 31545 h 35302"/>
                  <a:gd name="connsiteX15" fmla="*/ 13839 w 13838"/>
                  <a:gd name="connsiteY15" fmla="*/ 31183 h 35302"/>
                  <a:gd name="connsiteX16" fmla="*/ 13839 w 13838"/>
                  <a:gd name="connsiteY16" fmla="*/ 34905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302">
                    <a:moveTo>
                      <a:pt x="13839" y="34905"/>
                    </a:moveTo>
                    <a:cubicBezTo>
                      <a:pt x="12574" y="35158"/>
                      <a:pt x="11346" y="35302"/>
                      <a:pt x="9828" y="35302"/>
                    </a:cubicBezTo>
                    <a:cubicBezTo>
                      <a:pt x="5528" y="35302"/>
                      <a:pt x="3902" y="33640"/>
                      <a:pt x="3902" y="28509"/>
                    </a:cubicBezTo>
                    <a:lnTo>
                      <a:pt x="3902" y="12213"/>
                    </a:lnTo>
                    <a:lnTo>
                      <a:pt x="0" y="12213"/>
                    </a:lnTo>
                    <a:lnTo>
                      <a:pt x="0" y="8672"/>
                    </a:lnTo>
                    <a:lnTo>
                      <a:pt x="3902" y="8672"/>
                    </a:lnTo>
                    <a:lnTo>
                      <a:pt x="3902" y="0"/>
                    </a:lnTo>
                    <a:lnTo>
                      <a:pt x="8166" y="0"/>
                    </a:lnTo>
                    <a:lnTo>
                      <a:pt x="8166" y="8672"/>
                    </a:lnTo>
                    <a:lnTo>
                      <a:pt x="13839" y="8672"/>
                    </a:lnTo>
                    <a:lnTo>
                      <a:pt x="13839" y="12213"/>
                    </a:lnTo>
                    <a:lnTo>
                      <a:pt x="8166" y="12213"/>
                    </a:lnTo>
                    <a:lnTo>
                      <a:pt x="8166" y="28293"/>
                    </a:lnTo>
                    <a:cubicBezTo>
                      <a:pt x="8166" y="30533"/>
                      <a:pt x="8961" y="31545"/>
                      <a:pt x="10912" y="31545"/>
                    </a:cubicBezTo>
                    <a:cubicBezTo>
                      <a:pt x="11888" y="31545"/>
                      <a:pt x="12719" y="31436"/>
                      <a:pt x="13839" y="31183"/>
                    </a:cubicBezTo>
                    <a:lnTo>
                      <a:pt x="13839" y="34905"/>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21" name="Freeform: Shape 320">
                <a:extLst>
                  <a:ext uri="{FF2B5EF4-FFF2-40B4-BE49-F238E27FC236}">
                    <a16:creationId xmlns:a16="http://schemas.microsoft.com/office/drawing/2014/main" id="{7592130E-ACFD-4AA6-B9BC-C765ADD4A6BD}"/>
                  </a:ext>
                </a:extLst>
              </p:cNvPr>
              <p:cNvSpPr/>
              <p:nvPr/>
            </p:nvSpPr>
            <p:spPr>
              <a:xfrm>
                <a:off x="3832965" y="706080"/>
                <a:ext cx="21029" cy="27389"/>
              </a:xfrm>
              <a:custGeom>
                <a:avLst/>
                <a:gdLst>
                  <a:gd name="connsiteX0" fmla="*/ 16802 w 21029"/>
                  <a:gd name="connsiteY0" fmla="*/ 26847 h 27389"/>
                  <a:gd name="connsiteX1" fmla="*/ 16404 w 21029"/>
                  <a:gd name="connsiteY1" fmla="*/ 23704 h 27389"/>
                  <a:gd name="connsiteX2" fmla="*/ 7299 w 21029"/>
                  <a:gd name="connsiteY2" fmla="*/ 27389 h 27389"/>
                  <a:gd name="connsiteX3" fmla="*/ 0 w 21029"/>
                  <a:gd name="connsiteY3" fmla="*/ 20343 h 27389"/>
                  <a:gd name="connsiteX4" fmla="*/ 4336 w 21029"/>
                  <a:gd name="connsiteY4" fmla="*/ 13116 h 27389"/>
                  <a:gd name="connsiteX5" fmla="*/ 16332 w 21029"/>
                  <a:gd name="connsiteY5" fmla="*/ 9612 h 27389"/>
                  <a:gd name="connsiteX6" fmla="*/ 11129 w 21029"/>
                  <a:gd name="connsiteY6" fmla="*/ 3505 h 27389"/>
                  <a:gd name="connsiteX7" fmla="*/ 4264 w 21029"/>
                  <a:gd name="connsiteY7" fmla="*/ 7443 h 27389"/>
                  <a:gd name="connsiteX8" fmla="*/ 1120 w 21029"/>
                  <a:gd name="connsiteY8" fmla="*/ 5456 h 27389"/>
                  <a:gd name="connsiteX9" fmla="*/ 11309 w 21029"/>
                  <a:gd name="connsiteY9" fmla="*/ 0 h 27389"/>
                  <a:gd name="connsiteX10" fmla="*/ 20632 w 21029"/>
                  <a:gd name="connsiteY10" fmla="*/ 8564 h 27389"/>
                  <a:gd name="connsiteX11" fmla="*/ 20632 w 21029"/>
                  <a:gd name="connsiteY11" fmla="*/ 22728 h 27389"/>
                  <a:gd name="connsiteX12" fmla="*/ 21029 w 21029"/>
                  <a:gd name="connsiteY12" fmla="*/ 26811 h 27389"/>
                  <a:gd name="connsiteX13" fmla="*/ 16802 w 21029"/>
                  <a:gd name="connsiteY13" fmla="*/ 26811 h 27389"/>
                  <a:gd name="connsiteX14" fmla="*/ 16224 w 21029"/>
                  <a:gd name="connsiteY14" fmla="*/ 12755 h 27389"/>
                  <a:gd name="connsiteX15" fmla="*/ 6648 w 21029"/>
                  <a:gd name="connsiteY15" fmla="*/ 15610 h 27389"/>
                  <a:gd name="connsiteX16" fmla="*/ 4336 w 21029"/>
                  <a:gd name="connsiteY16" fmla="*/ 19946 h 27389"/>
                  <a:gd name="connsiteX17" fmla="*/ 8419 w 21029"/>
                  <a:gd name="connsiteY17" fmla="*/ 23884 h 27389"/>
                  <a:gd name="connsiteX18" fmla="*/ 16224 w 21029"/>
                  <a:gd name="connsiteY18" fmla="*/ 20126 h 27389"/>
                  <a:gd name="connsiteX19" fmla="*/ 16224 w 21029"/>
                  <a:gd name="connsiteY19" fmla="*/ 12755 h 2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29" h="27389">
                    <a:moveTo>
                      <a:pt x="16802" y="26847"/>
                    </a:moveTo>
                    <a:lnTo>
                      <a:pt x="16404" y="23704"/>
                    </a:lnTo>
                    <a:cubicBezTo>
                      <a:pt x="13622" y="26088"/>
                      <a:pt x="10478" y="27389"/>
                      <a:pt x="7299" y="27389"/>
                    </a:cubicBezTo>
                    <a:cubicBezTo>
                      <a:pt x="2710" y="27389"/>
                      <a:pt x="0" y="24607"/>
                      <a:pt x="0" y="20343"/>
                    </a:cubicBezTo>
                    <a:cubicBezTo>
                      <a:pt x="0" y="17272"/>
                      <a:pt x="1301" y="14779"/>
                      <a:pt x="4336" y="13116"/>
                    </a:cubicBezTo>
                    <a:cubicBezTo>
                      <a:pt x="6974" y="11707"/>
                      <a:pt x="11526" y="10587"/>
                      <a:pt x="16332" y="9612"/>
                    </a:cubicBezTo>
                    <a:cubicBezTo>
                      <a:pt x="16729" y="5022"/>
                      <a:pt x="14959" y="3505"/>
                      <a:pt x="11129" y="3505"/>
                    </a:cubicBezTo>
                    <a:cubicBezTo>
                      <a:pt x="8058" y="3505"/>
                      <a:pt x="6070" y="4661"/>
                      <a:pt x="4264" y="7443"/>
                    </a:cubicBezTo>
                    <a:lnTo>
                      <a:pt x="1120" y="5456"/>
                    </a:lnTo>
                    <a:cubicBezTo>
                      <a:pt x="3505" y="1554"/>
                      <a:pt x="6829" y="0"/>
                      <a:pt x="11309" y="0"/>
                    </a:cubicBezTo>
                    <a:cubicBezTo>
                      <a:pt x="17741" y="0"/>
                      <a:pt x="20632" y="2782"/>
                      <a:pt x="20632" y="8564"/>
                    </a:cubicBezTo>
                    <a:lnTo>
                      <a:pt x="20632" y="22728"/>
                    </a:lnTo>
                    <a:lnTo>
                      <a:pt x="21029" y="26811"/>
                    </a:lnTo>
                    <a:lnTo>
                      <a:pt x="16802" y="26811"/>
                    </a:lnTo>
                    <a:close/>
                    <a:moveTo>
                      <a:pt x="16224" y="12755"/>
                    </a:moveTo>
                    <a:cubicBezTo>
                      <a:pt x="11418" y="13731"/>
                      <a:pt x="8636" y="14490"/>
                      <a:pt x="6648" y="15610"/>
                    </a:cubicBezTo>
                    <a:cubicBezTo>
                      <a:pt x="5095" y="16513"/>
                      <a:pt x="4336" y="18103"/>
                      <a:pt x="4336" y="19946"/>
                    </a:cubicBezTo>
                    <a:cubicBezTo>
                      <a:pt x="4336" y="22367"/>
                      <a:pt x="5817" y="23884"/>
                      <a:pt x="8419" y="23884"/>
                    </a:cubicBezTo>
                    <a:cubicBezTo>
                      <a:pt x="11165" y="23884"/>
                      <a:pt x="14345" y="22403"/>
                      <a:pt x="16224" y="20126"/>
                    </a:cubicBezTo>
                    <a:lnTo>
                      <a:pt x="16224" y="12755"/>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22" name="Freeform: Shape 321">
                <a:extLst>
                  <a:ext uri="{FF2B5EF4-FFF2-40B4-BE49-F238E27FC236}">
                    <a16:creationId xmlns:a16="http://schemas.microsoft.com/office/drawing/2014/main" id="{EBF45FF2-506D-4ABA-BA3B-759F0B78EC6F}"/>
                  </a:ext>
                </a:extLst>
              </p:cNvPr>
              <p:cNvSpPr/>
              <p:nvPr/>
            </p:nvSpPr>
            <p:spPr>
              <a:xfrm>
                <a:off x="3858330" y="695963"/>
                <a:ext cx="28400" cy="36964"/>
              </a:xfrm>
              <a:custGeom>
                <a:avLst/>
                <a:gdLst>
                  <a:gd name="connsiteX0" fmla="*/ 18536 w 28400"/>
                  <a:gd name="connsiteY0" fmla="*/ 36965 h 36964"/>
                  <a:gd name="connsiteX1" fmla="*/ 18536 w 28400"/>
                  <a:gd name="connsiteY1" fmla="*/ 14273 h 36964"/>
                  <a:gd name="connsiteX2" fmla="*/ 8455 w 28400"/>
                  <a:gd name="connsiteY2" fmla="*/ 14273 h 36964"/>
                  <a:gd name="connsiteX3" fmla="*/ 8455 w 28400"/>
                  <a:gd name="connsiteY3" fmla="*/ 36965 h 36964"/>
                  <a:gd name="connsiteX4" fmla="*/ 4155 w 28400"/>
                  <a:gd name="connsiteY4" fmla="*/ 36965 h 36964"/>
                  <a:gd name="connsiteX5" fmla="*/ 4155 w 28400"/>
                  <a:gd name="connsiteY5" fmla="*/ 14273 h 36964"/>
                  <a:gd name="connsiteX6" fmla="*/ 0 w 28400"/>
                  <a:gd name="connsiteY6" fmla="*/ 14273 h 36964"/>
                  <a:gd name="connsiteX7" fmla="*/ 0 w 28400"/>
                  <a:gd name="connsiteY7" fmla="*/ 10732 h 36964"/>
                  <a:gd name="connsiteX8" fmla="*/ 4155 w 28400"/>
                  <a:gd name="connsiteY8" fmla="*/ 10732 h 36964"/>
                  <a:gd name="connsiteX9" fmla="*/ 4155 w 28400"/>
                  <a:gd name="connsiteY9" fmla="*/ 7660 h 36964"/>
                  <a:gd name="connsiteX10" fmla="*/ 11346 w 28400"/>
                  <a:gd name="connsiteY10" fmla="*/ 0 h 36964"/>
                  <a:gd name="connsiteX11" fmla="*/ 14020 w 28400"/>
                  <a:gd name="connsiteY11" fmla="*/ 217 h 36964"/>
                  <a:gd name="connsiteX12" fmla="*/ 14020 w 28400"/>
                  <a:gd name="connsiteY12" fmla="*/ 3866 h 36964"/>
                  <a:gd name="connsiteX13" fmla="*/ 11888 w 28400"/>
                  <a:gd name="connsiteY13" fmla="*/ 3613 h 36964"/>
                  <a:gd name="connsiteX14" fmla="*/ 8455 w 28400"/>
                  <a:gd name="connsiteY14" fmla="*/ 7299 h 36964"/>
                  <a:gd name="connsiteX15" fmla="*/ 8455 w 28400"/>
                  <a:gd name="connsiteY15" fmla="*/ 10732 h 36964"/>
                  <a:gd name="connsiteX16" fmla="*/ 18536 w 28400"/>
                  <a:gd name="connsiteY16" fmla="*/ 10732 h 36964"/>
                  <a:gd name="connsiteX17" fmla="*/ 18536 w 28400"/>
                  <a:gd name="connsiteY17" fmla="*/ 7660 h 36964"/>
                  <a:gd name="connsiteX18" fmla="*/ 25763 w 28400"/>
                  <a:gd name="connsiteY18" fmla="*/ 0 h 36964"/>
                  <a:gd name="connsiteX19" fmla="*/ 28400 w 28400"/>
                  <a:gd name="connsiteY19" fmla="*/ 217 h 36964"/>
                  <a:gd name="connsiteX20" fmla="*/ 28400 w 28400"/>
                  <a:gd name="connsiteY20" fmla="*/ 3866 h 36964"/>
                  <a:gd name="connsiteX21" fmla="*/ 26341 w 28400"/>
                  <a:gd name="connsiteY21" fmla="*/ 3613 h 36964"/>
                  <a:gd name="connsiteX22" fmla="*/ 22836 w 28400"/>
                  <a:gd name="connsiteY22" fmla="*/ 7299 h 36964"/>
                  <a:gd name="connsiteX23" fmla="*/ 22836 w 28400"/>
                  <a:gd name="connsiteY23" fmla="*/ 10732 h 36964"/>
                  <a:gd name="connsiteX24" fmla="*/ 28256 w 28400"/>
                  <a:gd name="connsiteY24" fmla="*/ 10732 h 36964"/>
                  <a:gd name="connsiteX25" fmla="*/ 28256 w 28400"/>
                  <a:gd name="connsiteY25" fmla="*/ 14273 h 36964"/>
                  <a:gd name="connsiteX26" fmla="*/ 22836 w 28400"/>
                  <a:gd name="connsiteY26" fmla="*/ 14273 h 36964"/>
                  <a:gd name="connsiteX27" fmla="*/ 22836 w 28400"/>
                  <a:gd name="connsiteY27" fmla="*/ 36965 h 36964"/>
                  <a:gd name="connsiteX28" fmla="*/ 18536 w 28400"/>
                  <a:gd name="connsiteY28" fmla="*/ 36965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400" h="36964">
                    <a:moveTo>
                      <a:pt x="18536" y="36965"/>
                    </a:moveTo>
                    <a:lnTo>
                      <a:pt x="18536" y="14273"/>
                    </a:lnTo>
                    <a:lnTo>
                      <a:pt x="8455" y="14273"/>
                    </a:lnTo>
                    <a:lnTo>
                      <a:pt x="8455" y="36965"/>
                    </a:lnTo>
                    <a:lnTo>
                      <a:pt x="4155" y="36965"/>
                    </a:lnTo>
                    <a:lnTo>
                      <a:pt x="4155" y="14273"/>
                    </a:lnTo>
                    <a:lnTo>
                      <a:pt x="0" y="14273"/>
                    </a:lnTo>
                    <a:lnTo>
                      <a:pt x="0" y="10732"/>
                    </a:lnTo>
                    <a:lnTo>
                      <a:pt x="4155" y="10732"/>
                    </a:lnTo>
                    <a:lnTo>
                      <a:pt x="4155" y="7660"/>
                    </a:lnTo>
                    <a:cubicBezTo>
                      <a:pt x="4155" y="2602"/>
                      <a:pt x="6143" y="0"/>
                      <a:pt x="11346" y="0"/>
                    </a:cubicBezTo>
                    <a:cubicBezTo>
                      <a:pt x="12213" y="0"/>
                      <a:pt x="13116" y="36"/>
                      <a:pt x="14020" y="217"/>
                    </a:cubicBezTo>
                    <a:lnTo>
                      <a:pt x="14020" y="3866"/>
                    </a:lnTo>
                    <a:cubicBezTo>
                      <a:pt x="13369" y="3722"/>
                      <a:pt x="12538" y="3613"/>
                      <a:pt x="11888" y="3613"/>
                    </a:cubicBezTo>
                    <a:cubicBezTo>
                      <a:pt x="9647" y="3613"/>
                      <a:pt x="8455" y="4336"/>
                      <a:pt x="8455" y="7299"/>
                    </a:cubicBezTo>
                    <a:lnTo>
                      <a:pt x="8455" y="10732"/>
                    </a:lnTo>
                    <a:lnTo>
                      <a:pt x="18536" y="10732"/>
                    </a:lnTo>
                    <a:lnTo>
                      <a:pt x="18536" y="7660"/>
                    </a:lnTo>
                    <a:cubicBezTo>
                      <a:pt x="18536" y="2602"/>
                      <a:pt x="20523" y="0"/>
                      <a:pt x="25763" y="0"/>
                    </a:cubicBezTo>
                    <a:cubicBezTo>
                      <a:pt x="26630" y="0"/>
                      <a:pt x="27497" y="36"/>
                      <a:pt x="28400" y="217"/>
                    </a:cubicBezTo>
                    <a:lnTo>
                      <a:pt x="28400" y="3866"/>
                    </a:lnTo>
                    <a:cubicBezTo>
                      <a:pt x="27750" y="3722"/>
                      <a:pt x="26991" y="3613"/>
                      <a:pt x="26341" y="3613"/>
                    </a:cubicBezTo>
                    <a:cubicBezTo>
                      <a:pt x="24064" y="3613"/>
                      <a:pt x="22836" y="4336"/>
                      <a:pt x="22836" y="7299"/>
                    </a:cubicBezTo>
                    <a:lnTo>
                      <a:pt x="22836" y="10732"/>
                    </a:lnTo>
                    <a:lnTo>
                      <a:pt x="28256" y="10732"/>
                    </a:lnTo>
                    <a:lnTo>
                      <a:pt x="28256" y="14273"/>
                    </a:lnTo>
                    <a:lnTo>
                      <a:pt x="22836" y="14273"/>
                    </a:lnTo>
                    <a:lnTo>
                      <a:pt x="22836" y="36965"/>
                    </a:lnTo>
                    <a:lnTo>
                      <a:pt x="18536" y="36965"/>
                    </a:lnTo>
                    <a:close/>
                  </a:path>
                </a:pathLst>
              </a:custGeom>
              <a:solidFill>
                <a:srgbClr val="00000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grpSp>
        <p:grpSp>
          <p:nvGrpSpPr>
            <p:cNvPr id="20" name="Graphic 5">
              <a:extLst>
                <a:ext uri="{FF2B5EF4-FFF2-40B4-BE49-F238E27FC236}">
                  <a16:creationId xmlns:a16="http://schemas.microsoft.com/office/drawing/2014/main" id="{A5F686A2-B3EA-4DC4-9937-F3B4B879F72A}"/>
                </a:ext>
              </a:extLst>
            </p:cNvPr>
            <p:cNvGrpSpPr/>
            <p:nvPr/>
          </p:nvGrpSpPr>
          <p:grpSpPr>
            <a:xfrm>
              <a:off x="3044617" y="2273867"/>
              <a:ext cx="2276364" cy="711843"/>
              <a:chOff x="2626203" y="1397567"/>
              <a:chExt cx="2276364" cy="711843"/>
            </a:xfrm>
            <a:solidFill>
              <a:schemeClr val="accent1"/>
            </a:solidFill>
          </p:grpSpPr>
          <p:pic>
            <p:nvPicPr>
              <p:cNvPr id="312" name="Picture 311">
                <a:extLst>
                  <a:ext uri="{FF2B5EF4-FFF2-40B4-BE49-F238E27FC236}">
                    <a16:creationId xmlns:a16="http://schemas.microsoft.com/office/drawing/2014/main" id="{0D6D8CDE-F785-49A6-8435-708981E708CA}"/>
                  </a:ext>
                </a:extLst>
              </p:cNvPr>
              <p:cNvPicPr>
                <a:picLocks noChangeAspect="1"/>
              </p:cNvPicPr>
              <p:nvPr/>
            </p:nvPicPr>
            <p:blipFill>
              <a:blip r:embed="rId2"/>
              <a:stretch>
                <a:fillRect/>
              </a:stretch>
            </p:blipFill>
            <p:spPr>
              <a:xfrm>
                <a:off x="2626203" y="1397567"/>
                <a:ext cx="2276364" cy="711829"/>
              </a:xfrm>
              <a:custGeom>
                <a:avLst/>
                <a:gdLst>
                  <a:gd name="connsiteX0" fmla="*/ 0 w 2276364"/>
                  <a:gd name="connsiteY0" fmla="*/ 0 h 711829"/>
                  <a:gd name="connsiteX1" fmla="*/ 2276365 w 2276364"/>
                  <a:gd name="connsiteY1" fmla="*/ 0 h 711829"/>
                  <a:gd name="connsiteX2" fmla="*/ 2276365 w 2276364"/>
                  <a:gd name="connsiteY2" fmla="*/ 711830 h 711829"/>
                  <a:gd name="connsiteX3" fmla="*/ 0 w 2276364"/>
                  <a:gd name="connsiteY3" fmla="*/ 711830 h 711829"/>
                </a:gdLst>
                <a:ahLst/>
                <a:cxnLst>
                  <a:cxn ang="0">
                    <a:pos x="connsiteX0" y="connsiteY0"/>
                  </a:cxn>
                  <a:cxn ang="0">
                    <a:pos x="connsiteX1" y="connsiteY1"/>
                  </a:cxn>
                  <a:cxn ang="0">
                    <a:pos x="connsiteX2" y="connsiteY2"/>
                  </a:cxn>
                  <a:cxn ang="0">
                    <a:pos x="connsiteX3" y="connsiteY3"/>
                  </a:cxn>
                </a:cxnLst>
                <a:rect l="l" t="t" r="r" b="b"/>
                <a:pathLst>
                  <a:path w="2276364" h="711829">
                    <a:moveTo>
                      <a:pt x="0" y="0"/>
                    </a:moveTo>
                    <a:lnTo>
                      <a:pt x="2276365" y="0"/>
                    </a:lnTo>
                    <a:lnTo>
                      <a:pt x="2276365" y="711830"/>
                    </a:lnTo>
                    <a:lnTo>
                      <a:pt x="0" y="711830"/>
                    </a:lnTo>
                    <a:close/>
                  </a:path>
                </a:pathLst>
              </a:custGeom>
            </p:spPr>
          </p:pic>
          <p:grpSp>
            <p:nvGrpSpPr>
              <p:cNvPr id="313" name="Graphic 5">
                <a:extLst>
                  <a:ext uri="{FF2B5EF4-FFF2-40B4-BE49-F238E27FC236}">
                    <a16:creationId xmlns:a16="http://schemas.microsoft.com/office/drawing/2014/main" id="{0C92C1C0-F5AE-446D-B480-178F43BDF2DF}"/>
                  </a:ext>
                </a:extLst>
              </p:cNvPr>
              <p:cNvGrpSpPr/>
              <p:nvPr/>
            </p:nvGrpSpPr>
            <p:grpSpPr>
              <a:xfrm>
                <a:off x="2680402" y="1431894"/>
                <a:ext cx="2160739" cy="599827"/>
                <a:chOff x="2680402" y="1431894"/>
                <a:chExt cx="2160739" cy="599827"/>
              </a:xfrm>
              <a:solidFill>
                <a:schemeClr val="accent1"/>
              </a:solidFill>
            </p:grpSpPr>
            <p:sp>
              <p:nvSpPr>
                <p:cNvPr id="314" name="Freeform: Shape 313">
                  <a:extLst>
                    <a:ext uri="{FF2B5EF4-FFF2-40B4-BE49-F238E27FC236}">
                      <a16:creationId xmlns:a16="http://schemas.microsoft.com/office/drawing/2014/main" id="{E3EBA771-461E-432E-B714-505DF738AD8C}"/>
                    </a:ext>
                  </a:extLst>
                </p:cNvPr>
                <p:cNvSpPr/>
                <p:nvPr/>
              </p:nvSpPr>
              <p:spPr>
                <a:xfrm>
                  <a:off x="2680402" y="1431894"/>
                  <a:ext cx="2160739" cy="599816"/>
                </a:xfrm>
                <a:custGeom>
                  <a:avLst/>
                  <a:gdLst>
                    <a:gd name="connsiteX0" fmla="*/ 2144444 w 2160739"/>
                    <a:gd name="connsiteY0" fmla="*/ 599816 h 599816"/>
                    <a:gd name="connsiteX1" fmla="*/ 16296 w 2160739"/>
                    <a:gd name="connsiteY1" fmla="*/ 599816 h 599816"/>
                    <a:gd name="connsiteX2" fmla="*/ 0 w 2160739"/>
                    <a:gd name="connsiteY2" fmla="*/ 583520 h 599816"/>
                    <a:gd name="connsiteX3" fmla="*/ 0 w 2160739"/>
                    <a:gd name="connsiteY3" fmla="*/ 33098 h 599816"/>
                    <a:gd name="connsiteX4" fmla="*/ 33098 w 2160739"/>
                    <a:gd name="connsiteY4" fmla="*/ 0 h 599816"/>
                    <a:gd name="connsiteX5" fmla="*/ 2127642 w 2160739"/>
                    <a:gd name="connsiteY5" fmla="*/ 0 h 599816"/>
                    <a:gd name="connsiteX6" fmla="*/ 2160740 w 2160739"/>
                    <a:gd name="connsiteY6" fmla="*/ 33098 h 599816"/>
                    <a:gd name="connsiteX7" fmla="*/ 2160740 w 2160739"/>
                    <a:gd name="connsiteY7" fmla="*/ 583520 h 599816"/>
                    <a:gd name="connsiteX8" fmla="*/ 2144444 w 2160739"/>
                    <a:gd name="connsiteY8" fmla="*/ 599816 h 59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739" h="599816">
                      <a:moveTo>
                        <a:pt x="2144444" y="599816"/>
                      </a:moveTo>
                      <a:lnTo>
                        <a:pt x="16296" y="599816"/>
                      </a:lnTo>
                      <a:cubicBezTo>
                        <a:pt x="7299" y="599816"/>
                        <a:pt x="0" y="592517"/>
                        <a:pt x="0" y="583520"/>
                      </a:cubicBezTo>
                      <a:lnTo>
                        <a:pt x="0" y="33098"/>
                      </a:lnTo>
                      <a:cubicBezTo>
                        <a:pt x="0" y="14815"/>
                        <a:pt x="14814" y="0"/>
                        <a:pt x="33098" y="0"/>
                      </a:cubicBezTo>
                      <a:lnTo>
                        <a:pt x="2127642" y="0"/>
                      </a:lnTo>
                      <a:cubicBezTo>
                        <a:pt x="2145925" y="0"/>
                        <a:pt x="2160740" y="14815"/>
                        <a:pt x="2160740" y="33098"/>
                      </a:cubicBezTo>
                      <a:lnTo>
                        <a:pt x="2160740" y="583520"/>
                      </a:lnTo>
                      <a:cubicBezTo>
                        <a:pt x="2160740" y="592517"/>
                        <a:pt x="2153441" y="599816"/>
                        <a:pt x="2144444" y="599816"/>
                      </a:cubicBez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15" name="Freeform: Shape 314">
                  <a:extLst>
                    <a:ext uri="{FF2B5EF4-FFF2-40B4-BE49-F238E27FC236}">
                      <a16:creationId xmlns:a16="http://schemas.microsoft.com/office/drawing/2014/main" id="{918E15B4-491F-429F-AD1F-A34913B8E618}"/>
                    </a:ext>
                  </a:extLst>
                </p:cNvPr>
                <p:cNvSpPr/>
                <p:nvPr/>
              </p:nvSpPr>
              <p:spPr>
                <a:xfrm>
                  <a:off x="2680402" y="1431894"/>
                  <a:ext cx="2160739" cy="599816"/>
                </a:xfrm>
                <a:custGeom>
                  <a:avLst/>
                  <a:gdLst>
                    <a:gd name="connsiteX0" fmla="*/ 2144444 w 2160739"/>
                    <a:gd name="connsiteY0" fmla="*/ 599816 h 599816"/>
                    <a:gd name="connsiteX1" fmla="*/ 16296 w 2160739"/>
                    <a:gd name="connsiteY1" fmla="*/ 599816 h 599816"/>
                    <a:gd name="connsiteX2" fmla="*/ 0 w 2160739"/>
                    <a:gd name="connsiteY2" fmla="*/ 583520 h 599816"/>
                    <a:gd name="connsiteX3" fmla="*/ 0 w 2160739"/>
                    <a:gd name="connsiteY3" fmla="*/ 33098 h 599816"/>
                    <a:gd name="connsiteX4" fmla="*/ 33098 w 2160739"/>
                    <a:gd name="connsiteY4" fmla="*/ 0 h 599816"/>
                    <a:gd name="connsiteX5" fmla="*/ 2127642 w 2160739"/>
                    <a:gd name="connsiteY5" fmla="*/ 0 h 599816"/>
                    <a:gd name="connsiteX6" fmla="*/ 2160740 w 2160739"/>
                    <a:gd name="connsiteY6" fmla="*/ 33098 h 599816"/>
                    <a:gd name="connsiteX7" fmla="*/ 2160740 w 2160739"/>
                    <a:gd name="connsiteY7" fmla="*/ 583520 h 599816"/>
                    <a:gd name="connsiteX8" fmla="*/ 2144444 w 2160739"/>
                    <a:gd name="connsiteY8" fmla="*/ 599816 h 59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0739" h="599816">
                      <a:moveTo>
                        <a:pt x="2144444" y="599816"/>
                      </a:moveTo>
                      <a:lnTo>
                        <a:pt x="16296" y="599816"/>
                      </a:lnTo>
                      <a:cubicBezTo>
                        <a:pt x="7299" y="599816"/>
                        <a:pt x="0" y="592517"/>
                        <a:pt x="0" y="583520"/>
                      </a:cubicBezTo>
                      <a:lnTo>
                        <a:pt x="0" y="33098"/>
                      </a:lnTo>
                      <a:cubicBezTo>
                        <a:pt x="0" y="14815"/>
                        <a:pt x="14814" y="0"/>
                        <a:pt x="33098" y="0"/>
                      </a:cubicBezTo>
                      <a:lnTo>
                        <a:pt x="2127642" y="0"/>
                      </a:lnTo>
                      <a:cubicBezTo>
                        <a:pt x="2145925" y="0"/>
                        <a:pt x="2160740" y="14815"/>
                        <a:pt x="2160740" y="33098"/>
                      </a:cubicBezTo>
                      <a:lnTo>
                        <a:pt x="2160740" y="583520"/>
                      </a:lnTo>
                      <a:cubicBezTo>
                        <a:pt x="2160740" y="592517"/>
                        <a:pt x="2153441" y="599816"/>
                        <a:pt x="2144444" y="599816"/>
                      </a:cubicBezTo>
                      <a:close/>
                    </a:path>
                  </a:pathLst>
                </a:custGeom>
                <a:noFill/>
                <a:ln w="2710" cap="flat">
                  <a:solidFill>
                    <a:srgbClr val="BCBEC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grpSp>
        </p:grpSp>
        <p:grpSp>
          <p:nvGrpSpPr>
            <p:cNvPr id="21" name="Graphic 5">
              <a:extLst>
                <a:ext uri="{FF2B5EF4-FFF2-40B4-BE49-F238E27FC236}">
                  <a16:creationId xmlns:a16="http://schemas.microsoft.com/office/drawing/2014/main" id="{846F7075-8C15-40B6-8876-997C3699B8BF}"/>
                </a:ext>
              </a:extLst>
            </p:cNvPr>
            <p:cNvGrpSpPr/>
            <p:nvPr/>
          </p:nvGrpSpPr>
          <p:grpSpPr>
            <a:xfrm>
              <a:off x="3315324" y="2491463"/>
              <a:ext cx="1732602" cy="349200"/>
              <a:chOff x="2896910" y="1615163"/>
              <a:chExt cx="1732602" cy="349200"/>
            </a:xfrm>
            <a:solidFill>
              <a:srgbClr val="070707"/>
            </a:solidFill>
          </p:grpSpPr>
          <p:sp>
            <p:nvSpPr>
              <p:cNvPr id="41" name="Freeform: Shape 40">
                <a:extLst>
                  <a:ext uri="{FF2B5EF4-FFF2-40B4-BE49-F238E27FC236}">
                    <a16:creationId xmlns:a16="http://schemas.microsoft.com/office/drawing/2014/main" id="{75D5723F-B412-49A2-8C07-CAE65166151A}"/>
                  </a:ext>
                </a:extLst>
              </p:cNvPr>
              <p:cNvSpPr/>
              <p:nvPr/>
            </p:nvSpPr>
            <p:spPr>
              <a:xfrm>
                <a:off x="2896910" y="1624847"/>
                <a:ext cx="18174" cy="18175"/>
              </a:xfrm>
              <a:custGeom>
                <a:avLst/>
                <a:gdLst>
                  <a:gd name="connsiteX0" fmla="*/ 9069 w 18174"/>
                  <a:gd name="connsiteY0" fmla="*/ 18175 h 18175"/>
                  <a:gd name="connsiteX1" fmla="*/ 0 w 18174"/>
                  <a:gd name="connsiteY1" fmla="*/ 9105 h 18175"/>
                  <a:gd name="connsiteX2" fmla="*/ 9069 w 18174"/>
                  <a:gd name="connsiteY2" fmla="*/ 0 h 18175"/>
                  <a:gd name="connsiteX3" fmla="*/ 18175 w 18174"/>
                  <a:gd name="connsiteY3" fmla="*/ 9105 h 18175"/>
                  <a:gd name="connsiteX4" fmla="*/ 9069 w 18174"/>
                  <a:gd name="connsiteY4" fmla="*/ 18175 h 1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4" h="18175">
                    <a:moveTo>
                      <a:pt x="9069" y="18175"/>
                    </a:moveTo>
                    <a:cubicBezTo>
                      <a:pt x="4047" y="18175"/>
                      <a:pt x="0" y="14128"/>
                      <a:pt x="0" y="9105"/>
                    </a:cubicBezTo>
                    <a:cubicBezTo>
                      <a:pt x="0" y="4083"/>
                      <a:pt x="4047" y="0"/>
                      <a:pt x="9069" y="0"/>
                    </a:cubicBezTo>
                    <a:cubicBezTo>
                      <a:pt x="14092" y="0"/>
                      <a:pt x="18175" y="4083"/>
                      <a:pt x="18175" y="9105"/>
                    </a:cubicBezTo>
                    <a:cubicBezTo>
                      <a:pt x="18175" y="14128"/>
                      <a:pt x="14092" y="18175"/>
                      <a:pt x="9069" y="18175"/>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42" name="Freeform: Shape 41">
                <a:extLst>
                  <a:ext uri="{FF2B5EF4-FFF2-40B4-BE49-F238E27FC236}">
                    <a16:creationId xmlns:a16="http://schemas.microsoft.com/office/drawing/2014/main" id="{AA22ED5E-4EEB-4618-B2ED-BEB8E1F801A2}"/>
                  </a:ext>
                </a:extLst>
              </p:cNvPr>
              <p:cNvSpPr/>
              <p:nvPr/>
            </p:nvSpPr>
            <p:spPr>
              <a:xfrm>
                <a:off x="2934921" y="1615777"/>
                <a:ext cx="27280" cy="36350"/>
              </a:xfrm>
              <a:custGeom>
                <a:avLst/>
                <a:gdLst>
                  <a:gd name="connsiteX0" fmla="*/ 0 w 27280"/>
                  <a:gd name="connsiteY0" fmla="*/ 36350 h 36350"/>
                  <a:gd name="connsiteX1" fmla="*/ 0 w 27280"/>
                  <a:gd name="connsiteY1" fmla="*/ 0 h 36350"/>
                  <a:gd name="connsiteX2" fmla="*/ 9756 w 27280"/>
                  <a:gd name="connsiteY2" fmla="*/ 0 h 36350"/>
                  <a:gd name="connsiteX3" fmla="*/ 27280 w 27280"/>
                  <a:gd name="connsiteY3" fmla="*/ 17778 h 36350"/>
                  <a:gd name="connsiteX4" fmla="*/ 8816 w 27280"/>
                  <a:gd name="connsiteY4" fmla="*/ 36350 h 36350"/>
                  <a:gd name="connsiteX5" fmla="*/ 0 w 27280"/>
                  <a:gd name="connsiteY5" fmla="*/ 36350 h 36350"/>
                  <a:gd name="connsiteX6" fmla="*/ 9250 w 27280"/>
                  <a:gd name="connsiteY6" fmla="*/ 31978 h 36350"/>
                  <a:gd name="connsiteX7" fmla="*/ 22511 w 27280"/>
                  <a:gd name="connsiteY7" fmla="*/ 17850 h 36350"/>
                  <a:gd name="connsiteX8" fmla="*/ 10226 w 27280"/>
                  <a:gd name="connsiteY8" fmla="*/ 4336 h 36350"/>
                  <a:gd name="connsiteX9" fmla="*/ 4878 w 27280"/>
                  <a:gd name="connsiteY9" fmla="*/ 4336 h 36350"/>
                  <a:gd name="connsiteX10" fmla="*/ 4878 w 27280"/>
                  <a:gd name="connsiteY10" fmla="*/ 31978 h 36350"/>
                  <a:gd name="connsiteX11" fmla="*/ 9250 w 27280"/>
                  <a:gd name="connsiteY11" fmla="*/ 31978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80" h="36350">
                    <a:moveTo>
                      <a:pt x="0" y="36350"/>
                    </a:moveTo>
                    <a:lnTo>
                      <a:pt x="0" y="0"/>
                    </a:lnTo>
                    <a:lnTo>
                      <a:pt x="9756" y="0"/>
                    </a:lnTo>
                    <a:cubicBezTo>
                      <a:pt x="21896" y="0"/>
                      <a:pt x="27280" y="6179"/>
                      <a:pt x="27280" y="17778"/>
                    </a:cubicBezTo>
                    <a:cubicBezTo>
                      <a:pt x="27280" y="30063"/>
                      <a:pt x="20957" y="36350"/>
                      <a:pt x="8816" y="36350"/>
                    </a:cubicBezTo>
                    <a:lnTo>
                      <a:pt x="0" y="36350"/>
                    </a:lnTo>
                    <a:close/>
                    <a:moveTo>
                      <a:pt x="9250" y="31978"/>
                    </a:moveTo>
                    <a:cubicBezTo>
                      <a:pt x="18319" y="31978"/>
                      <a:pt x="22511" y="27389"/>
                      <a:pt x="22511" y="17850"/>
                    </a:cubicBezTo>
                    <a:cubicBezTo>
                      <a:pt x="22511" y="8672"/>
                      <a:pt x="18500" y="4336"/>
                      <a:pt x="10226" y="4336"/>
                    </a:cubicBezTo>
                    <a:lnTo>
                      <a:pt x="4878" y="4336"/>
                    </a:lnTo>
                    <a:lnTo>
                      <a:pt x="4878" y="31978"/>
                    </a:lnTo>
                    <a:lnTo>
                      <a:pt x="9250" y="31978"/>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43" name="Freeform: Shape 42">
                <a:extLst>
                  <a:ext uri="{FF2B5EF4-FFF2-40B4-BE49-F238E27FC236}">
                    <a16:creationId xmlns:a16="http://schemas.microsoft.com/office/drawing/2014/main" id="{CB6E8232-26F7-47AC-AA21-A33F2E373048}"/>
                  </a:ext>
                </a:extLst>
              </p:cNvPr>
              <p:cNvSpPr/>
              <p:nvPr/>
            </p:nvSpPr>
            <p:spPr>
              <a:xfrm>
                <a:off x="2966574" y="1625317"/>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8030 w 22330"/>
                  <a:gd name="connsiteY5" fmla="*/ 13803 h 27425"/>
                  <a:gd name="connsiteX6" fmla="*/ 11201 w 22330"/>
                  <a:gd name="connsiteY6" fmla="*/ 3577 h 27425"/>
                  <a:gd name="connsiteX7" fmla="*/ 4372 w 22330"/>
                  <a:gd name="connsiteY7" fmla="*/ 13803 h 27425"/>
                  <a:gd name="connsiteX8" fmla="*/ 11201 w 22330"/>
                  <a:gd name="connsiteY8" fmla="*/ 23812 h 27425"/>
                  <a:gd name="connsiteX9" fmla="*/ 18030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186"/>
                      <a:pt x="0" y="13803"/>
                    </a:cubicBezTo>
                    <a:close/>
                    <a:moveTo>
                      <a:pt x="18030" y="13803"/>
                    </a:moveTo>
                    <a:cubicBezTo>
                      <a:pt x="18030" y="7769"/>
                      <a:pt x="15862" y="3577"/>
                      <a:pt x="11201" y="3577"/>
                    </a:cubicBezTo>
                    <a:cubicBezTo>
                      <a:pt x="6540" y="3577"/>
                      <a:pt x="4372" y="7769"/>
                      <a:pt x="4372" y="13803"/>
                    </a:cubicBezTo>
                    <a:cubicBezTo>
                      <a:pt x="4372" y="19837"/>
                      <a:pt x="6612" y="23812"/>
                      <a:pt x="11201" y="23812"/>
                    </a:cubicBezTo>
                    <a:cubicBezTo>
                      <a:pt x="15790" y="23812"/>
                      <a:pt x="18030" y="19801"/>
                      <a:pt x="18030" y="13803"/>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44" name="Freeform: Shape 43">
                <a:extLst>
                  <a:ext uri="{FF2B5EF4-FFF2-40B4-BE49-F238E27FC236}">
                    <a16:creationId xmlns:a16="http://schemas.microsoft.com/office/drawing/2014/main" id="{F17674A2-698E-4D0B-BCF9-E57C020B7EF0}"/>
                  </a:ext>
                </a:extLst>
              </p:cNvPr>
              <p:cNvSpPr/>
              <p:nvPr/>
            </p:nvSpPr>
            <p:spPr>
              <a:xfrm>
                <a:off x="2993095" y="1625280"/>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8 h 27461"/>
                  <a:gd name="connsiteX8" fmla="*/ 21897 w 21968"/>
                  <a:gd name="connsiteY8" fmla="*/ 20885 h 27461"/>
                  <a:gd name="connsiteX9" fmla="*/ 11093 w 21968"/>
                  <a:gd name="connsiteY9" fmla="*/ 27461 h 27461"/>
                  <a:gd name="connsiteX10" fmla="*/ 4336 w 21968"/>
                  <a:gd name="connsiteY10" fmla="*/ 11129 h 27461"/>
                  <a:gd name="connsiteX11" fmla="*/ 17705 w 21968"/>
                  <a:gd name="connsiteY11" fmla="*/ 11129 h 27461"/>
                  <a:gd name="connsiteX12" fmla="*/ 11129 w 21968"/>
                  <a:gd name="connsiteY12" fmla="*/ 3505 h 27461"/>
                  <a:gd name="connsiteX13" fmla="*/ 4336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2"/>
                      <a:pt x="21969" y="13658"/>
                      <a:pt x="21933" y="14309"/>
                    </a:cubicBezTo>
                    <a:lnTo>
                      <a:pt x="4264" y="14309"/>
                    </a:lnTo>
                    <a:cubicBezTo>
                      <a:pt x="4517" y="20126"/>
                      <a:pt x="6504" y="23740"/>
                      <a:pt x="11418" y="23740"/>
                    </a:cubicBezTo>
                    <a:cubicBezTo>
                      <a:pt x="14453" y="23740"/>
                      <a:pt x="16838" y="22475"/>
                      <a:pt x="18608" y="19078"/>
                    </a:cubicBezTo>
                    <a:lnTo>
                      <a:pt x="21897" y="20885"/>
                    </a:lnTo>
                    <a:cubicBezTo>
                      <a:pt x="19331" y="25691"/>
                      <a:pt x="15501" y="27461"/>
                      <a:pt x="11093" y="27461"/>
                    </a:cubicBezTo>
                    <a:close/>
                    <a:moveTo>
                      <a:pt x="4336" y="11129"/>
                    </a:moveTo>
                    <a:lnTo>
                      <a:pt x="17705" y="11129"/>
                    </a:lnTo>
                    <a:cubicBezTo>
                      <a:pt x="17669" y="6540"/>
                      <a:pt x="15284" y="3505"/>
                      <a:pt x="11129" y="3505"/>
                    </a:cubicBezTo>
                    <a:cubicBezTo>
                      <a:pt x="6974" y="3505"/>
                      <a:pt x="4842" y="6938"/>
                      <a:pt x="4336"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45" name="Freeform: Shape 44">
                <a:extLst>
                  <a:ext uri="{FF2B5EF4-FFF2-40B4-BE49-F238E27FC236}">
                    <a16:creationId xmlns:a16="http://schemas.microsoft.com/office/drawing/2014/main" id="{73ED4BE6-7DA3-449A-B435-C65E174199C6}"/>
                  </a:ext>
                </a:extLst>
              </p:cNvPr>
              <p:cNvSpPr/>
              <p:nvPr/>
            </p:nvSpPr>
            <p:spPr>
              <a:xfrm>
                <a:off x="3018605" y="1625244"/>
                <a:ext cx="19692" cy="27461"/>
              </a:xfrm>
              <a:custGeom>
                <a:avLst/>
                <a:gdLst>
                  <a:gd name="connsiteX0" fmla="*/ 15573 w 19692"/>
                  <a:gd name="connsiteY0" fmla="*/ 6974 h 27461"/>
                  <a:gd name="connsiteX1" fmla="*/ 9467 w 19692"/>
                  <a:gd name="connsiteY1" fmla="*/ 3541 h 27461"/>
                  <a:gd name="connsiteX2" fmla="*/ 5059 w 19692"/>
                  <a:gd name="connsiteY2" fmla="*/ 7191 h 27461"/>
                  <a:gd name="connsiteX3" fmla="*/ 19692 w 19692"/>
                  <a:gd name="connsiteY3" fmla="*/ 19729 h 27461"/>
                  <a:gd name="connsiteX4" fmla="*/ 10009 w 19692"/>
                  <a:gd name="connsiteY4" fmla="*/ 27461 h 27461"/>
                  <a:gd name="connsiteX5" fmla="*/ 0 w 19692"/>
                  <a:gd name="connsiteY5" fmla="*/ 22150 h 27461"/>
                  <a:gd name="connsiteX6" fmla="*/ 3180 w 19692"/>
                  <a:gd name="connsiteY6" fmla="*/ 19837 h 27461"/>
                  <a:gd name="connsiteX7" fmla="*/ 10117 w 19692"/>
                  <a:gd name="connsiteY7" fmla="*/ 23920 h 27461"/>
                  <a:gd name="connsiteX8" fmla="*/ 15429 w 19692"/>
                  <a:gd name="connsiteY8" fmla="*/ 19910 h 27461"/>
                  <a:gd name="connsiteX9" fmla="*/ 903 w 19692"/>
                  <a:gd name="connsiteY9" fmla="*/ 7299 h 27461"/>
                  <a:gd name="connsiteX10" fmla="*/ 9575 w 19692"/>
                  <a:gd name="connsiteY10" fmla="*/ 0 h 27461"/>
                  <a:gd name="connsiteX11" fmla="*/ 18753 w 19692"/>
                  <a:gd name="connsiteY11" fmla="*/ 4806 h 27461"/>
                  <a:gd name="connsiteX12" fmla="*/ 15573 w 19692"/>
                  <a:gd name="connsiteY12" fmla="*/ 6974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92" h="27461">
                    <a:moveTo>
                      <a:pt x="15573" y="6974"/>
                    </a:moveTo>
                    <a:cubicBezTo>
                      <a:pt x="13911" y="4408"/>
                      <a:pt x="12032" y="3541"/>
                      <a:pt x="9467" y="3541"/>
                    </a:cubicBezTo>
                    <a:cubicBezTo>
                      <a:pt x="6685" y="3541"/>
                      <a:pt x="5059" y="4950"/>
                      <a:pt x="5059" y="7191"/>
                    </a:cubicBezTo>
                    <a:cubicBezTo>
                      <a:pt x="5059" y="13153"/>
                      <a:pt x="19692" y="9358"/>
                      <a:pt x="19692" y="19729"/>
                    </a:cubicBezTo>
                    <a:cubicBezTo>
                      <a:pt x="19692" y="24571"/>
                      <a:pt x="15754" y="27461"/>
                      <a:pt x="10009" y="27461"/>
                    </a:cubicBezTo>
                    <a:cubicBezTo>
                      <a:pt x="5348" y="27461"/>
                      <a:pt x="2312" y="25691"/>
                      <a:pt x="0" y="22150"/>
                    </a:cubicBezTo>
                    <a:lnTo>
                      <a:pt x="3180" y="19837"/>
                    </a:lnTo>
                    <a:cubicBezTo>
                      <a:pt x="5095" y="22728"/>
                      <a:pt x="6937" y="23920"/>
                      <a:pt x="10117" y="23920"/>
                    </a:cubicBezTo>
                    <a:cubicBezTo>
                      <a:pt x="13550" y="23920"/>
                      <a:pt x="15429" y="22403"/>
                      <a:pt x="15429" y="19910"/>
                    </a:cubicBezTo>
                    <a:cubicBezTo>
                      <a:pt x="15429" y="13189"/>
                      <a:pt x="903" y="17236"/>
                      <a:pt x="903" y="7299"/>
                    </a:cubicBezTo>
                    <a:cubicBezTo>
                      <a:pt x="903" y="2963"/>
                      <a:pt x="4444" y="0"/>
                      <a:pt x="9575" y="0"/>
                    </a:cubicBezTo>
                    <a:cubicBezTo>
                      <a:pt x="13730" y="0"/>
                      <a:pt x="16729" y="1481"/>
                      <a:pt x="18753" y="4806"/>
                    </a:cubicBezTo>
                    <a:lnTo>
                      <a:pt x="15573" y="697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46" name="Freeform: Shape 45">
                <a:extLst>
                  <a:ext uri="{FF2B5EF4-FFF2-40B4-BE49-F238E27FC236}">
                    <a16:creationId xmlns:a16="http://schemas.microsoft.com/office/drawing/2014/main" id="{8E16C392-383F-45D9-ADC7-D96B763A50CE}"/>
                  </a:ext>
                </a:extLst>
              </p:cNvPr>
              <p:cNvSpPr/>
              <p:nvPr/>
            </p:nvSpPr>
            <p:spPr>
              <a:xfrm>
                <a:off x="3052606" y="1617223"/>
                <a:ext cx="13838" cy="35302"/>
              </a:xfrm>
              <a:custGeom>
                <a:avLst/>
                <a:gdLst>
                  <a:gd name="connsiteX0" fmla="*/ 13839 w 13838"/>
                  <a:gd name="connsiteY0" fmla="*/ 34905 h 35302"/>
                  <a:gd name="connsiteX1" fmla="*/ 9828 w 13838"/>
                  <a:gd name="connsiteY1" fmla="*/ 35302 h 35302"/>
                  <a:gd name="connsiteX2" fmla="*/ 3902 w 13838"/>
                  <a:gd name="connsiteY2" fmla="*/ 28509 h 35302"/>
                  <a:gd name="connsiteX3" fmla="*/ 3902 w 13838"/>
                  <a:gd name="connsiteY3" fmla="*/ 12213 h 35302"/>
                  <a:gd name="connsiteX4" fmla="*/ 0 w 13838"/>
                  <a:gd name="connsiteY4" fmla="*/ 12213 h 35302"/>
                  <a:gd name="connsiteX5" fmla="*/ 0 w 13838"/>
                  <a:gd name="connsiteY5" fmla="*/ 8672 h 35302"/>
                  <a:gd name="connsiteX6" fmla="*/ 3902 w 13838"/>
                  <a:gd name="connsiteY6" fmla="*/ 8672 h 35302"/>
                  <a:gd name="connsiteX7" fmla="*/ 3902 w 13838"/>
                  <a:gd name="connsiteY7" fmla="*/ 0 h 35302"/>
                  <a:gd name="connsiteX8" fmla="*/ 8166 w 13838"/>
                  <a:gd name="connsiteY8" fmla="*/ 0 h 35302"/>
                  <a:gd name="connsiteX9" fmla="*/ 8166 w 13838"/>
                  <a:gd name="connsiteY9" fmla="*/ 8672 h 35302"/>
                  <a:gd name="connsiteX10" fmla="*/ 13839 w 13838"/>
                  <a:gd name="connsiteY10" fmla="*/ 8672 h 35302"/>
                  <a:gd name="connsiteX11" fmla="*/ 13839 w 13838"/>
                  <a:gd name="connsiteY11" fmla="*/ 12213 h 35302"/>
                  <a:gd name="connsiteX12" fmla="*/ 8166 w 13838"/>
                  <a:gd name="connsiteY12" fmla="*/ 12213 h 35302"/>
                  <a:gd name="connsiteX13" fmla="*/ 8166 w 13838"/>
                  <a:gd name="connsiteY13" fmla="*/ 28293 h 35302"/>
                  <a:gd name="connsiteX14" fmla="*/ 10912 w 13838"/>
                  <a:gd name="connsiteY14" fmla="*/ 31545 h 35302"/>
                  <a:gd name="connsiteX15" fmla="*/ 13839 w 13838"/>
                  <a:gd name="connsiteY15" fmla="*/ 31183 h 35302"/>
                  <a:gd name="connsiteX16" fmla="*/ 13839 w 13838"/>
                  <a:gd name="connsiteY16" fmla="*/ 34905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302">
                    <a:moveTo>
                      <a:pt x="13839" y="34905"/>
                    </a:moveTo>
                    <a:cubicBezTo>
                      <a:pt x="12574" y="35158"/>
                      <a:pt x="11346" y="35302"/>
                      <a:pt x="9828" y="35302"/>
                    </a:cubicBezTo>
                    <a:cubicBezTo>
                      <a:pt x="5528" y="35302"/>
                      <a:pt x="3902" y="33640"/>
                      <a:pt x="3902" y="28509"/>
                    </a:cubicBezTo>
                    <a:lnTo>
                      <a:pt x="3902" y="12213"/>
                    </a:lnTo>
                    <a:lnTo>
                      <a:pt x="0" y="12213"/>
                    </a:lnTo>
                    <a:lnTo>
                      <a:pt x="0" y="8672"/>
                    </a:lnTo>
                    <a:lnTo>
                      <a:pt x="3902" y="8672"/>
                    </a:lnTo>
                    <a:lnTo>
                      <a:pt x="3902" y="0"/>
                    </a:lnTo>
                    <a:lnTo>
                      <a:pt x="8166" y="0"/>
                    </a:lnTo>
                    <a:lnTo>
                      <a:pt x="8166" y="8672"/>
                    </a:lnTo>
                    <a:lnTo>
                      <a:pt x="13839" y="8672"/>
                    </a:lnTo>
                    <a:lnTo>
                      <a:pt x="13839" y="12213"/>
                    </a:lnTo>
                    <a:lnTo>
                      <a:pt x="8166" y="12213"/>
                    </a:lnTo>
                    <a:lnTo>
                      <a:pt x="8166" y="28293"/>
                    </a:lnTo>
                    <a:cubicBezTo>
                      <a:pt x="8166" y="30533"/>
                      <a:pt x="8961" y="31545"/>
                      <a:pt x="10912" y="31545"/>
                    </a:cubicBezTo>
                    <a:cubicBezTo>
                      <a:pt x="11888" y="31545"/>
                      <a:pt x="12719" y="31436"/>
                      <a:pt x="13839" y="31183"/>
                    </a:cubicBezTo>
                    <a:lnTo>
                      <a:pt x="13839" y="3490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47" name="Freeform: Shape 46">
                <a:extLst>
                  <a:ext uri="{FF2B5EF4-FFF2-40B4-BE49-F238E27FC236}">
                    <a16:creationId xmlns:a16="http://schemas.microsoft.com/office/drawing/2014/main" id="{A50516E5-CDBF-463F-A3A6-7696C7419A8A}"/>
                  </a:ext>
                </a:extLst>
              </p:cNvPr>
              <p:cNvSpPr/>
              <p:nvPr/>
            </p:nvSpPr>
            <p:spPr>
              <a:xfrm>
                <a:off x="3072009" y="1615777"/>
                <a:ext cx="20487" cy="36350"/>
              </a:xfrm>
              <a:custGeom>
                <a:avLst/>
                <a:gdLst>
                  <a:gd name="connsiteX0" fmla="*/ 16260 w 20487"/>
                  <a:gd name="connsiteY0" fmla="*/ 36350 h 36350"/>
                  <a:gd name="connsiteX1" fmla="*/ 16260 w 20487"/>
                  <a:gd name="connsiteY1" fmla="*/ 19404 h 36350"/>
                  <a:gd name="connsiteX2" fmla="*/ 11743 w 20487"/>
                  <a:gd name="connsiteY2" fmla="*/ 13261 h 36350"/>
                  <a:gd name="connsiteX3" fmla="*/ 4300 w 20487"/>
                  <a:gd name="connsiteY3" fmla="*/ 17272 h 36350"/>
                  <a:gd name="connsiteX4" fmla="*/ 4300 w 20487"/>
                  <a:gd name="connsiteY4" fmla="*/ 36350 h 36350"/>
                  <a:gd name="connsiteX5" fmla="*/ 0 w 20487"/>
                  <a:gd name="connsiteY5" fmla="*/ 36350 h 36350"/>
                  <a:gd name="connsiteX6" fmla="*/ 0 w 20487"/>
                  <a:gd name="connsiteY6" fmla="*/ 0 h 36350"/>
                  <a:gd name="connsiteX7" fmla="*/ 4300 w 20487"/>
                  <a:gd name="connsiteY7" fmla="*/ 0 h 36350"/>
                  <a:gd name="connsiteX8" fmla="*/ 4300 w 20487"/>
                  <a:gd name="connsiteY8" fmla="*/ 13514 h 36350"/>
                  <a:gd name="connsiteX9" fmla="*/ 12899 w 20487"/>
                  <a:gd name="connsiteY9" fmla="*/ 9503 h 36350"/>
                  <a:gd name="connsiteX10" fmla="*/ 19114 w 20487"/>
                  <a:gd name="connsiteY10" fmla="*/ 12249 h 36350"/>
                  <a:gd name="connsiteX11" fmla="*/ 20487 w 20487"/>
                  <a:gd name="connsiteY11" fmla="*/ 19440 h 36350"/>
                  <a:gd name="connsiteX12" fmla="*/ 20487 w 20487"/>
                  <a:gd name="connsiteY12" fmla="*/ 36350 h 36350"/>
                  <a:gd name="connsiteX13" fmla="*/ 16260 w 20487"/>
                  <a:gd name="connsiteY13"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87" h="36350">
                    <a:moveTo>
                      <a:pt x="16260" y="36350"/>
                    </a:moveTo>
                    <a:lnTo>
                      <a:pt x="16260" y="19404"/>
                    </a:lnTo>
                    <a:cubicBezTo>
                      <a:pt x="16260" y="15754"/>
                      <a:pt x="15718" y="13261"/>
                      <a:pt x="11743" y="13261"/>
                    </a:cubicBezTo>
                    <a:cubicBezTo>
                      <a:pt x="9214" y="13261"/>
                      <a:pt x="6793" y="14670"/>
                      <a:pt x="4300" y="17272"/>
                    </a:cubicBezTo>
                    <a:lnTo>
                      <a:pt x="4300" y="36350"/>
                    </a:lnTo>
                    <a:lnTo>
                      <a:pt x="0" y="36350"/>
                    </a:lnTo>
                    <a:lnTo>
                      <a:pt x="0" y="0"/>
                    </a:lnTo>
                    <a:lnTo>
                      <a:pt x="4300" y="0"/>
                    </a:lnTo>
                    <a:lnTo>
                      <a:pt x="4300" y="13514"/>
                    </a:lnTo>
                    <a:cubicBezTo>
                      <a:pt x="7552" y="10515"/>
                      <a:pt x="10117" y="9503"/>
                      <a:pt x="12899" y="9503"/>
                    </a:cubicBezTo>
                    <a:cubicBezTo>
                      <a:pt x="15935" y="9503"/>
                      <a:pt x="17850" y="10370"/>
                      <a:pt x="19114" y="12249"/>
                    </a:cubicBezTo>
                    <a:cubicBezTo>
                      <a:pt x="20270" y="13767"/>
                      <a:pt x="20487" y="15899"/>
                      <a:pt x="20487" y="19440"/>
                    </a:cubicBezTo>
                    <a:lnTo>
                      <a:pt x="20487" y="36350"/>
                    </a:lnTo>
                    <a:lnTo>
                      <a:pt x="1626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48" name="Freeform: Shape 47">
                <a:extLst>
                  <a:ext uri="{FF2B5EF4-FFF2-40B4-BE49-F238E27FC236}">
                    <a16:creationId xmlns:a16="http://schemas.microsoft.com/office/drawing/2014/main" id="{EA5A6F14-EB66-4A4C-8ACA-64CBF80ABC3B}"/>
                  </a:ext>
                </a:extLst>
              </p:cNvPr>
              <p:cNvSpPr/>
              <p:nvPr/>
            </p:nvSpPr>
            <p:spPr>
              <a:xfrm>
                <a:off x="3098205" y="1625280"/>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8 h 27461"/>
                  <a:gd name="connsiteX8" fmla="*/ 21896 w 21968"/>
                  <a:gd name="connsiteY8" fmla="*/ 20885 h 27461"/>
                  <a:gd name="connsiteX9" fmla="*/ 11093 w 21968"/>
                  <a:gd name="connsiteY9" fmla="*/ 27461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2"/>
                      <a:pt x="21969" y="13658"/>
                      <a:pt x="21933" y="14309"/>
                    </a:cubicBezTo>
                    <a:lnTo>
                      <a:pt x="4264" y="14309"/>
                    </a:lnTo>
                    <a:cubicBezTo>
                      <a:pt x="4517" y="20126"/>
                      <a:pt x="6504" y="23740"/>
                      <a:pt x="11418" y="23740"/>
                    </a:cubicBezTo>
                    <a:cubicBezTo>
                      <a:pt x="14453" y="23740"/>
                      <a:pt x="16838" y="22475"/>
                      <a:pt x="18608" y="19078"/>
                    </a:cubicBezTo>
                    <a:lnTo>
                      <a:pt x="21896" y="20885"/>
                    </a:lnTo>
                    <a:cubicBezTo>
                      <a:pt x="19331" y="25691"/>
                      <a:pt x="15501" y="27461"/>
                      <a:pt x="11093" y="27461"/>
                    </a:cubicBezTo>
                    <a:close/>
                    <a:moveTo>
                      <a:pt x="4372" y="11129"/>
                    </a:moveTo>
                    <a:lnTo>
                      <a:pt x="17741" y="11129"/>
                    </a:lnTo>
                    <a:cubicBezTo>
                      <a:pt x="17705" y="6540"/>
                      <a:pt x="15320" y="3505"/>
                      <a:pt x="11165" y="3505"/>
                    </a:cubicBezTo>
                    <a:cubicBezTo>
                      <a:pt x="6974"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49" name="Freeform: Shape 48">
                <a:extLst>
                  <a:ext uri="{FF2B5EF4-FFF2-40B4-BE49-F238E27FC236}">
                    <a16:creationId xmlns:a16="http://schemas.microsoft.com/office/drawing/2014/main" id="{17EFCE99-B942-419A-9BCE-674121258F01}"/>
                  </a:ext>
                </a:extLst>
              </p:cNvPr>
              <p:cNvSpPr/>
              <p:nvPr/>
            </p:nvSpPr>
            <p:spPr>
              <a:xfrm>
                <a:off x="3135964" y="1625280"/>
                <a:ext cx="21029" cy="27389"/>
              </a:xfrm>
              <a:custGeom>
                <a:avLst/>
                <a:gdLst>
                  <a:gd name="connsiteX0" fmla="*/ 16802 w 21029"/>
                  <a:gd name="connsiteY0" fmla="*/ 26847 h 27389"/>
                  <a:gd name="connsiteX1" fmla="*/ 16404 w 21029"/>
                  <a:gd name="connsiteY1" fmla="*/ 23704 h 27389"/>
                  <a:gd name="connsiteX2" fmla="*/ 7299 w 21029"/>
                  <a:gd name="connsiteY2" fmla="*/ 27389 h 27389"/>
                  <a:gd name="connsiteX3" fmla="*/ 0 w 21029"/>
                  <a:gd name="connsiteY3" fmla="*/ 20343 h 27389"/>
                  <a:gd name="connsiteX4" fmla="*/ 4336 w 21029"/>
                  <a:gd name="connsiteY4" fmla="*/ 13116 h 27389"/>
                  <a:gd name="connsiteX5" fmla="*/ 16332 w 21029"/>
                  <a:gd name="connsiteY5" fmla="*/ 9611 h 27389"/>
                  <a:gd name="connsiteX6" fmla="*/ 11129 w 21029"/>
                  <a:gd name="connsiteY6" fmla="*/ 3505 h 27389"/>
                  <a:gd name="connsiteX7" fmla="*/ 4264 w 21029"/>
                  <a:gd name="connsiteY7" fmla="*/ 7443 h 27389"/>
                  <a:gd name="connsiteX8" fmla="*/ 1120 w 21029"/>
                  <a:gd name="connsiteY8" fmla="*/ 5456 h 27389"/>
                  <a:gd name="connsiteX9" fmla="*/ 11310 w 21029"/>
                  <a:gd name="connsiteY9" fmla="*/ 0 h 27389"/>
                  <a:gd name="connsiteX10" fmla="*/ 20632 w 21029"/>
                  <a:gd name="connsiteY10" fmla="*/ 8564 h 27389"/>
                  <a:gd name="connsiteX11" fmla="*/ 20632 w 21029"/>
                  <a:gd name="connsiteY11" fmla="*/ 22728 h 27389"/>
                  <a:gd name="connsiteX12" fmla="*/ 21029 w 21029"/>
                  <a:gd name="connsiteY12" fmla="*/ 26811 h 27389"/>
                  <a:gd name="connsiteX13" fmla="*/ 16802 w 21029"/>
                  <a:gd name="connsiteY13" fmla="*/ 26811 h 27389"/>
                  <a:gd name="connsiteX14" fmla="*/ 16224 w 21029"/>
                  <a:gd name="connsiteY14" fmla="*/ 12755 h 27389"/>
                  <a:gd name="connsiteX15" fmla="*/ 6649 w 21029"/>
                  <a:gd name="connsiteY15" fmla="*/ 15610 h 27389"/>
                  <a:gd name="connsiteX16" fmla="*/ 4336 w 21029"/>
                  <a:gd name="connsiteY16" fmla="*/ 19946 h 27389"/>
                  <a:gd name="connsiteX17" fmla="*/ 8419 w 21029"/>
                  <a:gd name="connsiteY17" fmla="*/ 23884 h 27389"/>
                  <a:gd name="connsiteX18" fmla="*/ 16224 w 21029"/>
                  <a:gd name="connsiteY18" fmla="*/ 20126 h 27389"/>
                  <a:gd name="connsiteX19" fmla="*/ 16224 w 21029"/>
                  <a:gd name="connsiteY19" fmla="*/ 12755 h 2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29" h="27389">
                    <a:moveTo>
                      <a:pt x="16802" y="26847"/>
                    </a:moveTo>
                    <a:lnTo>
                      <a:pt x="16404" y="23704"/>
                    </a:lnTo>
                    <a:cubicBezTo>
                      <a:pt x="13622" y="26088"/>
                      <a:pt x="10479" y="27389"/>
                      <a:pt x="7299" y="27389"/>
                    </a:cubicBezTo>
                    <a:cubicBezTo>
                      <a:pt x="2710" y="27389"/>
                      <a:pt x="0" y="24607"/>
                      <a:pt x="0" y="20343"/>
                    </a:cubicBezTo>
                    <a:cubicBezTo>
                      <a:pt x="0" y="17272"/>
                      <a:pt x="1301" y="14778"/>
                      <a:pt x="4336" y="13116"/>
                    </a:cubicBezTo>
                    <a:cubicBezTo>
                      <a:pt x="6974" y="11707"/>
                      <a:pt x="11526" y="10587"/>
                      <a:pt x="16332" y="9611"/>
                    </a:cubicBezTo>
                    <a:cubicBezTo>
                      <a:pt x="16729" y="5022"/>
                      <a:pt x="14959" y="3505"/>
                      <a:pt x="11129" y="3505"/>
                    </a:cubicBezTo>
                    <a:cubicBezTo>
                      <a:pt x="8058" y="3505"/>
                      <a:pt x="6070" y="4661"/>
                      <a:pt x="4264" y="7443"/>
                    </a:cubicBezTo>
                    <a:lnTo>
                      <a:pt x="1120" y="5456"/>
                    </a:lnTo>
                    <a:cubicBezTo>
                      <a:pt x="3505" y="1554"/>
                      <a:pt x="6829" y="0"/>
                      <a:pt x="11310" y="0"/>
                    </a:cubicBezTo>
                    <a:cubicBezTo>
                      <a:pt x="17741" y="0"/>
                      <a:pt x="20632" y="2782"/>
                      <a:pt x="20632" y="8564"/>
                    </a:cubicBezTo>
                    <a:lnTo>
                      <a:pt x="20632" y="22728"/>
                    </a:lnTo>
                    <a:lnTo>
                      <a:pt x="21029" y="26811"/>
                    </a:lnTo>
                    <a:lnTo>
                      <a:pt x="16802" y="26811"/>
                    </a:lnTo>
                    <a:close/>
                    <a:moveTo>
                      <a:pt x="16224" y="12755"/>
                    </a:moveTo>
                    <a:cubicBezTo>
                      <a:pt x="11418" y="13731"/>
                      <a:pt x="8636" y="14490"/>
                      <a:pt x="6649" y="15610"/>
                    </a:cubicBezTo>
                    <a:cubicBezTo>
                      <a:pt x="5095" y="16513"/>
                      <a:pt x="4336" y="18103"/>
                      <a:pt x="4336" y="19946"/>
                    </a:cubicBezTo>
                    <a:cubicBezTo>
                      <a:pt x="4336" y="22367"/>
                      <a:pt x="5817" y="23884"/>
                      <a:pt x="8419" y="23884"/>
                    </a:cubicBezTo>
                    <a:cubicBezTo>
                      <a:pt x="11165" y="23884"/>
                      <a:pt x="14345" y="22403"/>
                      <a:pt x="16224" y="20126"/>
                    </a:cubicBezTo>
                    <a:lnTo>
                      <a:pt x="16224" y="1275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0" name="Freeform: Shape 49">
                <a:extLst>
                  <a:ext uri="{FF2B5EF4-FFF2-40B4-BE49-F238E27FC236}">
                    <a16:creationId xmlns:a16="http://schemas.microsoft.com/office/drawing/2014/main" id="{3DBED11D-C6CF-40F4-A6D9-77411BFFA8BE}"/>
                  </a:ext>
                </a:extLst>
              </p:cNvPr>
              <p:cNvSpPr/>
              <p:nvPr/>
            </p:nvSpPr>
            <p:spPr>
              <a:xfrm>
                <a:off x="3164075" y="1615777"/>
                <a:ext cx="4299" cy="36350"/>
              </a:xfrm>
              <a:custGeom>
                <a:avLst/>
                <a:gdLst>
                  <a:gd name="connsiteX0" fmla="*/ 0 w 4299"/>
                  <a:gd name="connsiteY0" fmla="*/ 36350 h 36350"/>
                  <a:gd name="connsiteX1" fmla="*/ 0 w 4299"/>
                  <a:gd name="connsiteY1" fmla="*/ 0 h 36350"/>
                  <a:gd name="connsiteX2" fmla="*/ 4300 w 4299"/>
                  <a:gd name="connsiteY2" fmla="*/ 0 h 36350"/>
                  <a:gd name="connsiteX3" fmla="*/ 4300 w 4299"/>
                  <a:gd name="connsiteY3" fmla="*/ 36350 h 36350"/>
                  <a:gd name="connsiteX4" fmla="*/ 0 w 4299"/>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9" h="36350">
                    <a:moveTo>
                      <a:pt x="0" y="36350"/>
                    </a:moveTo>
                    <a:lnTo>
                      <a:pt x="0" y="0"/>
                    </a:lnTo>
                    <a:lnTo>
                      <a:pt x="4300" y="0"/>
                    </a:lnTo>
                    <a:lnTo>
                      <a:pt x="4300" y="36350"/>
                    </a:lnTo>
                    <a:lnTo>
                      <a:pt x="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1" name="Freeform: Shape 50">
                <a:extLst>
                  <a:ext uri="{FF2B5EF4-FFF2-40B4-BE49-F238E27FC236}">
                    <a16:creationId xmlns:a16="http://schemas.microsoft.com/office/drawing/2014/main" id="{7CF8FD8B-733C-4100-AED8-40485CD1C984}"/>
                  </a:ext>
                </a:extLst>
              </p:cNvPr>
              <p:cNvSpPr/>
              <p:nvPr/>
            </p:nvSpPr>
            <p:spPr>
              <a:xfrm>
                <a:off x="3176180" y="1615777"/>
                <a:ext cx="4299" cy="36350"/>
              </a:xfrm>
              <a:custGeom>
                <a:avLst/>
                <a:gdLst>
                  <a:gd name="connsiteX0" fmla="*/ 0 w 4299"/>
                  <a:gd name="connsiteY0" fmla="*/ 36350 h 36350"/>
                  <a:gd name="connsiteX1" fmla="*/ 0 w 4299"/>
                  <a:gd name="connsiteY1" fmla="*/ 0 h 36350"/>
                  <a:gd name="connsiteX2" fmla="*/ 4300 w 4299"/>
                  <a:gd name="connsiteY2" fmla="*/ 0 h 36350"/>
                  <a:gd name="connsiteX3" fmla="*/ 4300 w 4299"/>
                  <a:gd name="connsiteY3" fmla="*/ 36350 h 36350"/>
                  <a:gd name="connsiteX4" fmla="*/ 0 w 4299"/>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9" h="36350">
                    <a:moveTo>
                      <a:pt x="0" y="36350"/>
                    </a:moveTo>
                    <a:lnTo>
                      <a:pt x="0" y="0"/>
                    </a:lnTo>
                    <a:lnTo>
                      <a:pt x="4300" y="0"/>
                    </a:lnTo>
                    <a:lnTo>
                      <a:pt x="4300" y="36350"/>
                    </a:lnTo>
                    <a:lnTo>
                      <a:pt x="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2" name="Freeform: Shape 51">
                <a:extLst>
                  <a:ext uri="{FF2B5EF4-FFF2-40B4-BE49-F238E27FC236}">
                    <a16:creationId xmlns:a16="http://schemas.microsoft.com/office/drawing/2014/main" id="{73B228E6-A611-47F7-9B01-D3BF7513223C}"/>
                  </a:ext>
                </a:extLst>
              </p:cNvPr>
              <p:cNvSpPr/>
              <p:nvPr/>
            </p:nvSpPr>
            <p:spPr>
              <a:xfrm>
                <a:off x="3186406" y="1625280"/>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8 h 27461"/>
                  <a:gd name="connsiteX8" fmla="*/ 21896 w 21968"/>
                  <a:gd name="connsiteY8" fmla="*/ 20885 h 27461"/>
                  <a:gd name="connsiteX9" fmla="*/ 11093 w 21968"/>
                  <a:gd name="connsiteY9" fmla="*/ 27461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2"/>
                      <a:pt x="21969" y="13658"/>
                      <a:pt x="21933" y="14309"/>
                    </a:cubicBezTo>
                    <a:lnTo>
                      <a:pt x="4264" y="14309"/>
                    </a:lnTo>
                    <a:cubicBezTo>
                      <a:pt x="4517" y="20126"/>
                      <a:pt x="6504" y="23740"/>
                      <a:pt x="11418" y="23740"/>
                    </a:cubicBezTo>
                    <a:cubicBezTo>
                      <a:pt x="14453" y="23740"/>
                      <a:pt x="16838" y="22475"/>
                      <a:pt x="18608" y="19078"/>
                    </a:cubicBezTo>
                    <a:lnTo>
                      <a:pt x="21896" y="20885"/>
                    </a:lnTo>
                    <a:cubicBezTo>
                      <a:pt x="19367" y="25691"/>
                      <a:pt x="15501" y="27461"/>
                      <a:pt x="11093" y="27461"/>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3" name="Freeform: Shape 52">
                <a:extLst>
                  <a:ext uri="{FF2B5EF4-FFF2-40B4-BE49-F238E27FC236}">
                    <a16:creationId xmlns:a16="http://schemas.microsoft.com/office/drawing/2014/main" id="{2E69DBE9-5F2F-4B68-9F82-A35AFE946147}"/>
                  </a:ext>
                </a:extLst>
              </p:cNvPr>
              <p:cNvSpPr/>
              <p:nvPr/>
            </p:nvSpPr>
            <p:spPr>
              <a:xfrm>
                <a:off x="3211518" y="1624847"/>
                <a:ext cx="23956" cy="36603"/>
              </a:xfrm>
              <a:custGeom>
                <a:avLst/>
                <a:gdLst>
                  <a:gd name="connsiteX0" fmla="*/ 11382 w 23956"/>
                  <a:gd name="connsiteY0" fmla="*/ 18428 h 36603"/>
                  <a:gd name="connsiteX1" fmla="*/ 7118 w 23956"/>
                  <a:gd name="connsiteY1" fmla="*/ 17814 h 36603"/>
                  <a:gd name="connsiteX2" fmla="*/ 5131 w 23956"/>
                  <a:gd name="connsiteY2" fmla="*/ 19946 h 36603"/>
                  <a:gd name="connsiteX3" fmla="*/ 23956 w 23956"/>
                  <a:gd name="connsiteY3" fmla="*/ 28943 h 36603"/>
                  <a:gd name="connsiteX4" fmla="*/ 11454 w 23956"/>
                  <a:gd name="connsiteY4" fmla="*/ 36603 h 36603"/>
                  <a:gd name="connsiteX5" fmla="*/ 0 w 23956"/>
                  <a:gd name="connsiteY5" fmla="*/ 30280 h 36603"/>
                  <a:gd name="connsiteX6" fmla="*/ 4264 w 23956"/>
                  <a:gd name="connsiteY6" fmla="*/ 25077 h 36603"/>
                  <a:gd name="connsiteX7" fmla="*/ 4264 w 23956"/>
                  <a:gd name="connsiteY7" fmla="*/ 24968 h 36603"/>
                  <a:gd name="connsiteX8" fmla="*/ 1120 w 23956"/>
                  <a:gd name="connsiteY8" fmla="*/ 21319 h 36603"/>
                  <a:gd name="connsiteX9" fmla="*/ 4625 w 23956"/>
                  <a:gd name="connsiteY9" fmla="*/ 16549 h 36603"/>
                  <a:gd name="connsiteX10" fmla="*/ 1301 w 23956"/>
                  <a:gd name="connsiteY10" fmla="*/ 9431 h 36603"/>
                  <a:gd name="connsiteX11" fmla="*/ 11382 w 23956"/>
                  <a:gd name="connsiteY11" fmla="*/ 470 h 36603"/>
                  <a:gd name="connsiteX12" fmla="*/ 18319 w 23956"/>
                  <a:gd name="connsiteY12" fmla="*/ 2638 h 36603"/>
                  <a:gd name="connsiteX13" fmla="*/ 23848 w 23956"/>
                  <a:gd name="connsiteY13" fmla="*/ 0 h 36603"/>
                  <a:gd name="connsiteX14" fmla="*/ 23848 w 23956"/>
                  <a:gd name="connsiteY14" fmla="*/ 3938 h 36603"/>
                  <a:gd name="connsiteX15" fmla="*/ 20271 w 23956"/>
                  <a:gd name="connsiteY15" fmla="*/ 4842 h 36603"/>
                  <a:gd name="connsiteX16" fmla="*/ 21499 w 23956"/>
                  <a:gd name="connsiteY16" fmla="*/ 9395 h 36603"/>
                  <a:gd name="connsiteX17" fmla="*/ 11382 w 23956"/>
                  <a:gd name="connsiteY17" fmla="*/ 18428 h 36603"/>
                  <a:gd name="connsiteX18" fmla="*/ 9720 w 23956"/>
                  <a:gd name="connsiteY18" fmla="*/ 25691 h 36603"/>
                  <a:gd name="connsiteX19" fmla="*/ 4119 w 23956"/>
                  <a:gd name="connsiteY19" fmla="*/ 29702 h 36603"/>
                  <a:gd name="connsiteX20" fmla="*/ 11707 w 23956"/>
                  <a:gd name="connsiteY20" fmla="*/ 33387 h 36603"/>
                  <a:gd name="connsiteX21" fmla="*/ 19873 w 23956"/>
                  <a:gd name="connsiteY21" fmla="*/ 29485 h 36603"/>
                  <a:gd name="connsiteX22" fmla="*/ 9720 w 23956"/>
                  <a:gd name="connsiteY22" fmla="*/ 25691 h 36603"/>
                  <a:gd name="connsiteX23" fmla="*/ 11382 w 23956"/>
                  <a:gd name="connsiteY23" fmla="*/ 3794 h 36603"/>
                  <a:gd name="connsiteX24" fmla="*/ 5312 w 23956"/>
                  <a:gd name="connsiteY24" fmla="*/ 9611 h 36603"/>
                  <a:gd name="connsiteX25" fmla="*/ 11382 w 23956"/>
                  <a:gd name="connsiteY25" fmla="*/ 15284 h 36603"/>
                  <a:gd name="connsiteX26" fmla="*/ 17452 w 23956"/>
                  <a:gd name="connsiteY26" fmla="*/ 9611 h 36603"/>
                  <a:gd name="connsiteX27" fmla="*/ 11382 w 23956"/>
                  <a:gd name="connsiteY27" fmla="*/ 3794 h 3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956" h="36603">
                    <a:moveTo>
                      <a:pt x="11382" y="18428"/>
                    </a:moveTo>
                    <a:cubicBezTo>
                      <a:pt x="9828" y="18428"/>
                      <a:pt x="8347" y="18211"/>
                      <a:pt x="7118" y="17814"/>
                    </a:cubicBezTo>
                    <a:cubicBezTo>
                      <a:pt x="6070" y="18319"/>
                      <a:pt x="5131" y="19078"/>
                      <a:pt x="5131" y="19946"/>
                    </a:cubicBezTo>
                    <a:cubicBezTo>
                      <a:pt x="5131" y="24318"/>
                      <a:pt x="23956" y="18392"/>
                      <a:pt x="23956" y="28943"/>
                    </a:cubicBezTo>
                    <a:cubicBezTo>
                      <a:pt x="23956" y="34363"/>
                      <a:pt x="18500" y="36603"/>
                      <a:pt x="11454" y="36603"/>
                    </a:cubicBezTo>
                    <a:cubicBezTo>
                      <a:pt x="4625" y="36603"/>
                      <a:pt x="0" y="34616"/>
                      <a:pt x="0" y="30280"/>
                    </a:cubicBezTo>
                    <a:cubicBezTo>
                      <a:pt x="0" y="27642"/>
                      <a:pt x="1518" y="26088"/>
                      <a:pt x="4264" y="25077"/>
                    </a:cubicBezTo>
                    <a:lnTo>
                      <a:pt x="4264" y="24968"/>
                    </a:lnTo>
                    <a:cubicBezTo>
                      <a:pt x="2096" y="24426"/>
                      <a:pt x="1120" y="23161"/>
                      <a:pt x="1120" y="21319"/>
                    </a:cubicBezTo>
                    <a:cubicBezTo>
                      <a:pt x="1120" y="19512"/>
                      <a:pt x="2493" y="17886"/>
                      <a:pt x="4625" y="16549"/>
                    </a:cubicBezTo>
                    <a:cubicBezTo>
                      <a:pt x="2457" y="14995"/>
                      <a:pt x="1301" y="12538"/>
                      <a:pt x="1301" y="9431"/>
                    </a:cubicBezTo>
                    <a:cubicBezTo>
                      <a:pt x="1301" y="4264"/>
                      <a:pt x="5131" y="470"/>
                      <a:pt x="11382" y="470"/>
                    </a:cubicBezTo>
                    <a:cubicBezTo>
                      <a:pt x="14200" y="470"/>
                      <a:pt x="16585" y="1265"/>
                      <a:pt x="18319" y="2638"/>
                    </a:cubicBezTo>
                    <a:cubicBezTo>
                      <a:pt x="19692" y="1120"/>
                      <a:pt x="21571" y="0"/>
                      <a:pt x="23848" y="0"/>
                    </a:cubicBezTo>
                    <a:lnTo>
                      <a:pt x="23848" y="3938"/>
                    </a:lnTo>
                    <a:cubicBezTo>
                      <a:pt x="22475" y="3938"/>
                      <a:pt x="21318" y="4228"/>
                      <a:pt x="20271" y="4842"/>
                    </a:cubicBezTo>
                    <a:cubicBezTo>
                      <a:pt x="21065" y="6143"/>
                      <a:pt x="21499" y="7732"/>
                      <a:pt x="21499" y="9395"/>
                    </a:cubicBezTo>
                    <a:cubicBezTo>
                      <a:pt x="21463" y="14923"/>
                      <a:pt x="17669" y="18428"/>
                      <a:pt x="11382" y="18428"/>
                    </a:cubicBezTo>
                    <a:close/>
                    <a:moveTo>
                      <a:pt x="9720" y="25691"/>
                    </a:moveTo>
                    <a:cubicBezTo>
                      <a:pt x="6829" y="26088"/>
                      <a:pt x="4119" y="27317"/>
                      <a:pt x="4119" y="29702"/>
                    </a:cubicBezTo>
                    <a:cubicBezTo>
                      <a:pt x="4119" y="32195"/>
                      <a:pt x="7190" y="33387"/>
                      <a:pt x="11707" y="33387"/>
                    </a:cubicBezTo>
                    <a:cubicBezTo>
                      <a:pt x="16151" y="33387"/>
                      <a:pt x="19873" y="32159"/>
                      <a:pt x="19873" y="29485"/>
                    </a:cubicBezTo>
                    <a:cubicBezTo>
                      <a:pt x="19837" y="26305"/>
                      <a:pt x="16115" y="25835"/>
                      <a:pt x="9720" y="25691"/>
                    </a:cubicBezTo>
                    <a:close/>
                    <a:moveTo>
                      <a:pt x="11382" y="3794"/>
                    </a:moveTo>
                    <a:cubicBezTo>
                      <a:pt x="7552" y="3794"/>
                      <a:pt x="5312" y="6070"/>
                      <a:pt x="5312" y="9611"/>
                    </a:cubicBezTo>
                    <a:cubicBezTo>
                      <a:pt x="5312" y="13189"/>
                      <a:pt x="7624" y="15284"/>
                      <a:pt x="11382" y="15284"/>
                    </a:cubicBezTo>
                    <a:cubicBezTo>
                      <a:pt x="15140" y="15284"/>
                      <a:pt x="17452" y="13189"/>
                      <a:pt x="17452" y="9611"/>
                    </a:cubicBezTo>
                    <a:cubicBezTo>
                      <a:pt x="17452" y="6070"/>
                      <a:pt x="15248" y="3794"/>
                      <a:pt x="11382" y="3794"/>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4" name="Freeform: Shape 53">
                <a:extLst>
                  <a:ext uri="{FF2B5EF4-FFF2-40B4-BE49-F238E27FC236}">
                    <a16:creationId xmlns:a16="http://schemas.microsoft.com/office/drawing/2014/main" id="{A94B5058-C023-4E0E-8A21-96460EE3DD48}"/>
                  </a:ext>
                </a:extLst>
              </p:cNvPr>
              <p:cNvSpPr/>
              <p:nvPr/>
            </p:nvSpPr>
            <p:spPr>
              <a:xfrm>
                <a:off x="3238437" y="1625280"/>
                <a:ext cx="21029" cy="27389"/>
              </a:xfrm>
              <a:custGeom>
                <a:avLst/>
                <a:gdLst>
                  <a:gd name="connsiteX0" fmla="*/ 16802 w 21029"/>
                  <a:gd name="connsiteY0" fmla="*/ 26847 h 27389"/>
                  <a:gd name="connsiteX1" fmla="*/ 16404 w 21029"/>
                  <a:gd name="connsiteY1" fmla="*/ 23704 h 27389"/>
                  <a:gd name="connsiteX2" fmla="*/ 7299 w 21029"/>
                  <a:gd name="connsiteY2" fmla="*/ 27389 h 27389"/>
                  <a:gd name="connsiteX3" fmla="*/ 0 w 21029"/>
                  <a:gd name="connsiteY3" fmla="*/ 20343 h 27389"/>
                  <a:gd name="connsiteX4" fmla="*/ 4336 w 21029"/>
                  <a:gd name="connsiteY4" fmla="*/ 13116 h 27389"/>
                  <a:gd name="connsiteX5" fmla="*/ 16332 w 21029"/>
                  <a:gd name="connsiteY5" fmla="*/ 9611 h 27389"/>
                  <a:gd name="connsiteX6" fmla="*/ 11129 w 21029"/>
                  <a:gd name="connsiteY6" fmla="*/ 3505 h 27389"/>
                  <a:gd name="connsiteX7" fmla="*/ 4264 w 21029"/>
                  <a:gd name="connsiteY7" fmla="*/ 7443 h 27389"/>
                  <a:gd name="connsiteX8" fmla="*/ 1120 w 21029"/>
                  <a:gd name="connsiteY8" fmla="*/ 5456 h 27389"/>
                  <a:gd name="connsiteX9" fmla="*/ 11310 w 21029"/>
                  <a:gd name="connsiteY9" fmla="*/ 0 h 27389"/>
                  <a:gd name="connsiteX10" fmla="*/ 20632 w 21029"/>
                  <a:gd name="connsiteY10" fmla="*/ 8564 h 27389"/>
                  <a:gd name="connsiteX11" fmla="*/ 20632 w 21029"/>
                  <a:gd name="connsiteY11" fmla="*/ 22728 h 27389"/>
                  <a:gd name="connsiteX12" fmla="*/ 21029 w 21029"/>
                  <a:gd name="connsiteY12" fmla="*/ 26811 h 27389"/>
                  <a:gd name="connsiteX13" fmla="*/ 16802 w 21029"/>
                  <a:gd name="connsiteY13" fmla="*/ 26811 h 27389"/>
                  <a:gd name="connsiteX14" fmla="*/ 16260 w 21029"/>
                  <a:gd name="connsiteY14" fmla="*/ 12755 h 27389"/>
                  <a:gd name="connsiteX15" fmla="*/ 6685 w 21029"/>
                  <a:gd name="connsiteY15" fmla="*/ 15610 h 27389"/>
                  <a:gd name="connsiteX16" fmla="*/ 4372 w 21029"/>
                  <a:gd name="connsiteY16" fmla="*/ 19946 h 27389"/>
                  <a:gd name="connsiteX17" fmla="*/ 8455 w 21029"/>
                  <a:gd name="connsiteY17" fmla="*/ 23884 h 27389"/>
                  <a:gd name="connsiteX18" fmla="*/ 16260 w 21029"/>
                  <a:gd name="connsiteY18" fmla="*/ 20126 h 27389"/>
                  <a:gd name="connsiteX19" fmla="*/ 16260 w 21029"/>
                  <a:gd name="connsiteY19" fmla="*/ 12755 h 2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29" h="27389">
                    <a:moveTo>
                      <a:pt x="16802" y="26847"/>
                    </a:moveTo>
                    <a:lnTo>
                      <a:pt x="16404" y="23704"/>
                    </a:lnTo>
                    <a:cubicBezTo>
                      <a:pt x="13622" y="26088"/>
                      <a:pt x="10478" y="27389"/>
                      <a:pt x="7299" y="27389"/>
                    </a:cubicBezTo>
                    <a:cubicBezTo>
                      <a:pt x="2710" y="27389"/>
                      <a:pt x="0" y="24607"/>
                      <a:pt x="0" y="20343"/>
                    </a:cubicBezTo>
                    <a:cubicBezTo>
                      <a:pt x="0" y="17272"/>
                      <a:pt x="1301" y="14778"/>
                      <a:pt x="4336" y="13116"/>
                    </a:cubicBezTo>
                    <a:cubicBezTo>
                      <a:pt x="6974" y="11707"/>
                      <a:pt x="11526" y="10587"/>
                      <a:pt x="16332" y="9611"/>
                    </a:cubicBezTo>
                    <a:cubicBezTo>
                      <a:pt x="16729" y="5022"/>
                      <a:pt x="14959" y="3505"/>
                      <a:pt x="11129" y="3505"/>
                    </a:cubicBezTo>
                    <a:cubicBezTo>
                      <a:pt x="8058" y="3505"/>
                      <a:pt x="6070" y="4661"/>
                      <a:pt x="4264" y="7443"/>
                    </a:cubicBezTo>
                    <a:lnTo>
                      <a:pt x="1120" y="5456"/>
                    </a:lnTo>
                    <a:cubicBezTo>
                      <a:pt x="3505" y="1554"/>
                      <a:pt x="6829" y="0"/>
                      <a:pt x="11310" y="0"/>
                    </a:cubicBezTo>
                    <a:cubicBezTo>
                      <a:pt x="17741" y="0"/>
                      <a:pt x="20632" y="2782"/>
                      <a:pt x="20632" y="8564"/>
                    </a:cubicBezTo>
                    <a:lnTo>
                      <a:pt x="20632" y="22728"/>
                    </a:lnTo>
                    <a:lnTo>
                      <a:pt x="21029" y="26811"/>
                    </a:lnTo>
                    <a:lnTo>
                      <a:pt x="16802" y="26811"/>
                    </a:lnTo>
                    <a:close/>
                    <a:moveTo>
                      <a:pt x="16260" y="12755"/>
                    </a:moveTo>
                    <a:cubicBezTo>
                      <a:pt x="11454" y="13731"/>
                      <a:pt x="8672" y="14490"/>
                      <a:pt x="6685" y="15610"/>
                    </a:cubicBezTo>
                    <a:cubicBezTo>
                      <a:pt x="5131" y="16513"/>
                      <a:pt x="4372" y="18103"/>
                      <a:pt x="4372" y="19946"/>
                    </a:cubicBezTo>
                    <a:cubicBezTo>
                      <a:pt x="4372" y="22367"/>
                      <a:pt x="5853" y="23884"/>
                      <a:pt x="8455" y="23884"/>
                    </a:cubicBezTo>
                    <a:cubicBezTo>
                      <a:pt x="11201" y="23884"/>
                      <a:pt x="14381" y="22403"/>
                      <a:pt x="16260" y="20126"/>
                    </a:cubicBezTo>
                    <a:lnTo>
                      <a:pt x="16260" y="1275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5" name="Freeform: Shape 54">
                <a:extLst>
                  <a:ext uri="{FF2B5EF4-FFF2-40B4-BE49-F238E27FC236}">
                    <a16:creationId xmlns:a16="http://schemas.microsoft.com/office/drawing/2014/main" id="{3C894D8E-FF7D-4BC0-B108-3482F924C405}"/>
                  </a:ext>
                </a:extLst>
              </p:cNvPr>
              <p:cNvSpPr/>
              <p:nvPr/>
            </p:nvSpPr>
            <p:spPr>
              <a:xfrm>
                <a:off x="3263657" y="1617223"/>
                <a:ext cx="13838" cy="35302"/>
              </a:xfrm>
              <a:custGeom>
                <a:avLst/>
                <a:gdLst>
                  <a:gd name="connsiteX0" fmla="*/ 13839 w 13838"/>
                  <a:gd name="connsiteY0" fmla="*/ 34905 h 35302"/>
                  <a:gd name="connsiteX1" fmla="*/ 9828 w 13838"/>
                  <a:gd name="connsiteY1" fmla="*/ 35302 h 35302"/>
                  <a:gd name="connsiteX2" fmla="*/ 3902 w 13838"/>
                  <a:gd name="connsiteY2" fmla="*/ 28509 h 35302"/>
                  <a:gd name="connsiteX3" fmla="*/ 3902 w 13838"/>
                  <a:gd name="connsiteY3" fmla="*/ 12213 h 35302"/>
                  <a:gd name="connsiteX4" fmla="*/ 0 w 13838"/>
                  <a:gd name="connsiteY4" fmla="*/ 12213 h 35302"/>
                  <a:gd name="connsiteX5" fmla="*/ 0 w 13838"/>
                  <a:gd name="connsiteY5" fmla="*/ 8672 h 35302"/>
                  <a:gd name="connsiteX6" fmla="*/ 3902 w 13838"/>
                  <a:gd name="connsiteY6" fmla="*/ 8672 h 35302"/>
                  <a:gd name="connsiteX7" fmla="*/ 3902 w 13838"/>
                  <a:gd name="connsiteY7" fmla="*/ 0 h 35302"/>
                  <a:gd name="connsiteX8" fmla="*/ 8166 w 13838"/>
                  <a:gd name="connsiteY8" fmla="*/ 0 h 35302"/>
                  <a:gd name="connsiteX9" fmla="*/ 8166 w 13838"/>
                  <a:gd name="connsiteY9" fmla="*/ 8672 h 35302"/>
                  <a:gd name="connsiteX10" fmla="*/ 13839 w 13838"/>
                  <a:gd name="connsiteY10" fmla="*/ 8672 h 35302"/>
                  <a:gd name="connsiteX11" fmla="*/ 13839 w 13838"/>
                  <a:gd name="connsiteY11" fmla="*/ 12213 h 35302"/>
                  <a:gd name="connsiteX12" fmla="*/ 8166 w 13838"/>
                  <a:gd name="connsiteY12" fmla="*/ 12213 h 35302"/>
                  <a:gd name="connsiteX13" fmla="*/ 8166 w 13838"/>
                  <a:gd name="connsiteY13" fmla="*/ 28293 h 35302"/>
                  <a:gd name="connsiteX14" fmla="*/ 10912 w 13838"/>
                  <a:gd name="connsiteY14" fmla="*/ 31545 h 35302"/>
                  <a:gd name="connsiteX15" fmla="*/ 13839 w 13838"/>
                  <a:gd name="connsiteY15" fmla="*/ 31183 h 35302"/>
                  <a:gd name="connsiteX16" fmla="*/ 13839 w 13838"/>
                  <a:gd name="connsiteY16" fmla="*/ 34905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302">
                    <a:moveTo>
                      <a:pt x="13839" y="34905"/>
                    </a:moveTo>
                    <a:cubicBezTo>
                      <a:pt x="12574" y="35158"/>
                      <a:pt x="11346" y="35302"/>
                      <a:pt x="9828" y="35302"/>
                    </a:cubicBezTo>
                    <a:cubicBezTo>
                      <a:pt x="5528" y="35302"/>
                      <a:pt x="3902" y="33640"/>
                      <a:pt x="3902" y="28509"/>
                    </a:cubicBezTo>
                    <a:lnTo>
                      <a:pt x="3902" y="12213"/>
                    </a:lnTo>
                    <a:lnTo>
                      <a:pt x="0" y="12213"/>
                    </a:lnTo>
                    <a:lnTo>
                      <a:pt x="0" y="8672"/>
                    </a:lnTo>
                    <a:lnTo>
                      <a:pt x="3902" y="8672"/>
                    </a:lnTo>
                    <a:lnTo>
                      <a:pt x="3902" y="0"/>
                    </a:lnTo>
                    <a:lnTo>
                      <a:pt x="8166" y="0"/>
                    </a:lnTo>
                    <a:lnTo>
                      <a:pt x="8166" y="8672"/>
                    </a:lnTo>
                    <a:lnTo>
                      <a:pt x="13839" y="8672"/>
                    </a:lnTo>
                    <a:lnTo>
                      <a:pt x="13839" y="12213"/>
                    </a:lnTo>
                    <a:lnTo>
                      <a:pt x="8166" y="12213"/>
                    </a:lnTo>
                    <a:lnTo>
                      <a:pt x="8166" y="28293"/>
                    </a:lnTo>
                    <a:cubicBezTo>
                      <a:pt x="8166" y="30533"/>
                      <a:pt x="8961" y="31545"/>
                      <a:pt x="10912" y="31545"/>
                    </a:cubicBezTo>
                    <a:cubicBezTo>
                      <a:pt x="11888" y="31545"/>
                      <a:pt x="12719" y="31436"/>
                      <a:pt x="13839" y="31183"/>
                    </a:cubicBezTo>
                    <a:lnTo>
                      <a:pt x="13839" y="3490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6" name="Freeform: Shape 55">
                <a:extLst>
                  <a:ext uri="{FF2B5EF4-FFF2-40B4-BE49-F238E27FC236}">
                    <a16:creationId xmlns:a16="http://schemas.microsoft.com/office/drawing/2014/main" id="{86C2B292-A1FB-47D4-B737-BD868AC5E293}"/>
                  </a:ext>
                </a:extLst>
              </p:cNvPr>
              <p:cNvSpPr/>
              <p:nvPr/>
            </p:nvSpPr>
            <p:spPr>
              <a:xfrm>
                <a:off x="3282844" y="1615633"/>
                <a:ext cx="4769" cy="36494"/>
              </a:xfrm>
              <a:custGeom>
                <a:avLst/>
                <a:gdLst>
                  <a:gd name="connsiteX0" fmla="*/ 0 w 4769"/>
                  <a:gd name="connsiteY0" fmla="*/ 5203 h 36494"/>
                  <a:gd name="connsiteX1" fmla="*/ 0 w 4769"/>
                  <a:gd name="connsiteY1" fmla="*/ 0 h 36494"/>
                  <a:gd name="connsiteX2" fmla="*/ 4769 w 4769"/>
                  <a:gd name="connsiteY2" fmla="*/ 0 h 36494"/>
                  <a:gd name="connsiteX3" fmla="*/ 4769 w 4769"/>
                  <a:gd name="connsiteY3" fmla="*/ 5203 h 36494"/>
                  <a:gd name="connsiteX4" fmla="*/ 0 w 4769"/>
                  <a:gd name="connsiteY4" fmla="*/ 5203 h 36494"/>
                  <a:gd name="connsiteX5" fmla="*/ 217 w 4769"/>
                  <a:gd name="connsiteY5" fmla="*/ 36495 h 36494"/>
                  <a:gd name="connsiteX6" fmla="*/ 217 w 4769"/>
                  <a:gd name="connsiteY6" fmla="*/ 10262 h 36494"/>
                  <a:gd name="connsiteX7" fmla="*/ 4517 w 4769"/>
                  <a:gd name="connsiteY7" fmla="*/ 10262 h 36494"/>
                  <a:gd name="connsiteX8" fmla="*/ 4517 w 4769"/>
                  <a:gd name="connsiteY8" fmla="*/ 36495 h 36494"/>
                  <a:gd name="connsiteX9" fmla="*/ 217 w 4769"/>
                  <a:gd name="connsiteY9" fmla="*/ 36495 h 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 h="36494">
                    <a:moveTo>
                      <a:pt x="0" y="5203"/>
                    </a:moveTo>
                    <a:lnTo>
                      <a:pt x="0" y="0"/>
                    </a:lnTo>
                    <a:lnTo>
                      <a:pt x="4769" y="0"/>
                    </a:lnTo>
                    <a:lnTo>
                      <a:pt x="4769" y="5203"/>
                    </a:lnTo>
                    <a:lnTo>
                      <a:pt x="0" y="5203"/>
                    </a:lnTo>
                    <a:close/>
                    <a:moveTo>
                      <a:pt x="217" y="36495"/>
                    </a:moveTo>
                    <a:lnTo>
                      <a:pt x="217" y="10262"/>
                    </a:lnTo>
                    <a:lnTo>
                      <a:pt x="4517" y="10262"/>
                    </a:lnTo>
                    <a:lnTo>
                      <a:pt x="4517" y="36495"/>
                    </a:lnTo>
                    <a:lnTo>
                      <a:pt x="217" y="3649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7" name="Freeform: Shape 56">
                <a:extLst>
                  <a:ext uri="{FF2B5EF4-FFF2-40B4-BE49-F238E27FC236}">
                    <a16:creationId xmlns:a16="http://schemas.microsoft.com/office/drawing/2014/main" id="{55855BE1-2880-4156-A512-E242C590C159}"/>
                  </a:ext>
                </a:extLst>
              </p:cNvPr>
              <p:cNvSpPr/>
              <p:nvPr/>
            </p:nvSpPr>
            <p:spPr>
              <a:xfrm>
                <a:off x="3293322" y="1625317"/>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8030 w 22330"/>
                  <a:gd name="connsiteY5" fmla="*/ 13803 h 27425"/>
                  <a:gd name="connsiteX6" fmla="*/ 11201 w 22330"/>
                  <a:gd name="connsiteY6" fmla="*/ 3577 h 27425"/>
                  <a:gd name="connsiteX7" fmla="*/ 4372 w 22330"/>
                  <a:gd name="connsiteY7" fmla="*/ 13803 h 27425"/>
                  <a:gd name="connsiteX8" fmla="*/ 11201 w 22330"/>
                  <a:gd name="connsiteY8" fmla="*/ 23812 h 27425"/>
                  <a:gd name="connsiteX9" fmla="*/ 18030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186"/>
                      <a:pt x="0" y="13803"/>
                    </a:cubicBezTo>
                    <a:close/>
                    <a:moveTo>
                      <a:pt x="18030" y="13803"/>
                    </a:moveTo>
                    <a:cubicBezTo>
                      <a:pt x="18030" y="7769"/>
                      <a:pt x="15862" y="3577"/>
                      <a:pt x="11201" y="3577"/>
                    </a:cubicBezTo>
                    <a:cubicBezTo>
                      <a:pt x="6540" y="3577"/>
                      <a:pt x="4372" y="7769"/>
                      <a:pt x="4372" y="13803"/>
                    </a:cubicBezTo>
                    <a:cubicBezTo>
                      <a:pt x="4372" y="19837"/>
                      <a:pt x="6612" y="23812"/>
                      <a:pt x="11201" y="23812"/>
                    </a:cubicBezTo>
                    <a:cubicBezTo>
                      <a:pt x="15790" y="23812"/>
                      <a:pt x="18030" y="19801"/>
                      <a:pt x="18030" y="13803"/>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8" name="Freeform: Shape 57">
                <a:extLst>
                  <a:ext uri="{FF2B5EF4-FFF2-40B4-BE49-F238E27FC236}">
                    <a16:creationId xmlns:a16="http://schemas.microsoft.com/office/drawing/2014/main" id="{97D9AB60-3226-4DC2-A90F-BA3404954CB8}"/>
                  </a:ext>
                </a:extLst>
              </p:cNvPr>
              <p:cNvSpPr/>
              <p:nvPr/>
            </p:nvSpPr>
            <p:spPr>
              <a:xfrm>
                <a:off x="3321614" y="1625280"/>
                <a:ext cx="20378" cy="26847"/>
              </a:xfrm>
              <a:custGeom>
                <a:avLst/>
                <a:gdLst>
                  <a:gd name="connsiteX0" fmla="*/ 16115 w 20378"/>
                  <a:gd name="connsiteY0" fmla="*/ 26847 h 26847"/>
                  <a:gd name="connsiteX1" fmla="*/ 16115 w 20378"/>
                  <a:gd name="connsiteY1" fmla="*/ 8925 h 26847"/>
                  <a:gd name="connsiteX2" fmla="*/ 11743 w 20378"/>
                  <a:gd name="connsiteY2" fmla="*/ 3830 h 26847"/>
                  <a:gd name="connsiteX3" fmla="*/ 4300 w 20378"/>
                  <a:gd name="connsiteY3" fmla="*/ 7877 h 26847"/>
                  <a:gd name="connsiteX4" fmla="*/ 4300 w 20378"/>
                  <a:gd name="connsiteY4" fmla="*/ 26847 h 26847"/>
                  <a:gd name="connsiteX5" fmla="*/ 0 w 20378"/>
                  <a:gd name="connsiteY5" fmla="*/ 26847 h 26847"/>
                  <a:gd name="connsiteX6" fmla="*/ 0 w 20378"/>
                  <a:gd name="connsiteY6" fmla="*/ 614 h 26847"/>
                  <a:gd name="connsiteX7" fmla="*/ 4083 w 20378"/>
                  <a:gd name="connsiteY7" fmla="*/ 614 h 26847"/>
                  <a:gd name="connsiteX8" fmla="*/ 4083 w 20378"/>
                  <a:gd name="connsiteY8" fmla="*/ 4264 h 26847"/>
                  <a:gd name="connsiteX9" fmla="*/ 13008 w 20378"/>
                  <a:gd name="connsiteY9" fmla="*/ 0 h 26847"/>
                  <a:gd name="connsiteX10" fmla="*/ 18970 w 20378"/>
                  <a:gd name="connsiteY10" fmla="*/ 2746 h 26847"/>
                  <a:gd name="connsiteX11" fmla="*/ 20379 w 20378"/>
                  <a:gd name="connsiteY11" fmla="*/ 8961 h 26847"/>
                  <a:gd name="connsiteX12" fmla="*/ 20379 w 20378"/>
                  <a:gd name="connsiteY12" fmla="*/ 26811 h 26847"/>
                  <a:gd name="connsiteX13" fmla="*/ 16115 w 20378"/>
                  <a:gd name="connsiteY13"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78" h="26847">
                    <a:moveTo>
                      <a:pt x="16115" y="26847"/>
                    </a:moveTo>
                    <a:lnTo>
                      <a:pt x="16115" y="8925"/>
                    </a:lnTo>
                    <a:cubicBezTo>
                      <a:pt x="16115" y="5384"/>
                      <a:pt x="14814" y="3830"/>
                      <a:pt x="11743" y="3830"/>
                    </a:cubicBezTo>
                    <a:cubicBezTo>
                      <a:pt x="9431" y="3830"/>
                      <a:pt x="7299" y="4806"/>
                      <a:pt x="4300" y="7877"/>
                    </a:cubicBezTo>
                    <a:lnTo>
                      <a:pt x="4300" y="26847"/>
                    </a:lnTo>
                    <a:lnTo>
                      <a:pt x="0" y="26847"/>
                    </a:lnTo>
                    <a:lnTo>
                      <a:pt x="0" y="614"/>
                    </a:lnTo>
                    <a:lnTo>
                      <a:pt x="4083" y="614"/>
                    </a:lnTo>
                    <a:lnTo>
                      <a:pt x="4083" y="4264"/>
                    </a:lnTo>
                    <a:cubicBezTo>
                      <a:pt x="6974" y="1373"/>
                      <a:pt x="9684" y="0"/>
                      <a:pt x="13008" y="0"/>
                    </a:cubicBezTo>
                    <a:cubicBezTo>
                      <a:pt x="15790" y="0"/>
                      <a:pt x="17814" y="903"/>
                      <a:pt x="18970" y="2746"/>
                    </a:cubicBezTo>
                    <a:cubicBezTo>
                      <a:pt x="19981" y="4047"/>
                      <a:pt x="20379" y="6034"/>
                      <a:pt x="20379" y="8961"/>
                    </a:cubicBezTo>
                    <a:lnTo>
                      <a:pt x="20379" y="26811"/>
                    </a:lnTo>
                    <a:lnTo>
                      <a:pt x="16115" y="26811"/>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59" name="Freeform: Shape 58">
                <a:extLst>
                  <a:ext uri="{FF2B5EF4-FFF2-40B4-BE49-F238E27FC236}">
                    <a16:creationId xmlns:a16="http://schemas.microsoft.com/office/drawing/2014/main" id="{DC835B75-8CA0-4057-9889-742331106B29}"/>
                  </a:ext>
                </a:extLst>
              </p:cNvPr>
              <p:cNvSpPr/>
              <p:nvPr/>
            </p:nvSpPr>
            <p:spPr>
              <a:xfrm>
                <a:off x="3360963" y="1615633"/>
                <a:ext cx="4769" cy="36494"/>
              </a:xfrm>
              <a:custGeom>
                <a:avLst/>
                <a:gdLst>
                  <a:gd name="connsiteX0" fmla="*/ 0 w 4769"/>
                  <a:gd name="connsiteY0" fmla="*/ 5203 h 36494"/>
                  <a:gd name="connsiteX1" fmla="*/ 0 w 4769"/>
                  <a:gd name="connsiteY1" fmla="*/ 0 h 36494"/>
                  <a:gd name="connsiteX2" fmla="*/ 4770 w 4769"/>
                  <a:gd name="connsiteY2" fmla="*/ 0 h 36494"/>
                  <a:gd name="connsiteX3" fmla="*/ 4770 w 4769"/>
                  <a:gd name="connsiteY3" fmla="*/ 5203 h 36494"/>
                  <a:gd name="connsiteX4" fmla="*/ 0 w 4769"/>
                  <a:gd name="connsiteY4" fmla="*/ 5203 h 36494"/>
                  <a:gd name="connsiteX5" fmla="*/ 181 w 4769"/>
                  <a:gd name="connsiteY5" fmla="*/ 36495 h 36494"/>
                  <a:gd name="connsiteX6" fmla="*/ 181 w 4769"/>
                  <a:gd name="connsiteY6" fmla="*/ 10262 h 36494"/>
                  <a:gd name="connsiteX7" fmla="*/ 4480 w 4769"/>
                  <a:gd name="connsiteY7" fmla="*/ 10262 h 36494"/>
                  <a:gd name="connsiteX8" fmla="*/ 4480 w 4769"/>
                  <a:gd name="connsiteY8" fmla="*/ 36495 h 36494"/>
                  <a:gd name="connsiteX9" fmla="*/ 181 w 4769"/>
                  <a:gd name="connsiteY9" fmla="*/ 36495 h 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 h="36494">
                    <a:moveTo>
                      <a:pt x="0" y="5203"/>
                    </a:moveTo>
                    <a:lnTo>
                      <a:pt x="0" y="0"/>
                    </a:lnTo>
                    <a:lnTo>
                      <a:pt x="4770" y="0"/>
                    </a:lnTo>
                    <a:lnTo>
                      <a:pt x="4770" y="5203"/>
                    </a:lnTo>
                    <a:lnTo>
                      <a:pt x="0" y="5203"/>
                    </a:lnTo>
                    <a:close/>
                    <a:moveTo>
                      <a:pt x="181" y="36495"/>
                    </a:moveTo>
                    <a:lnTo>
                      <a:pt x="181" y="10262"/>
                    </a:lnTo>
                    <a:lnTo>
                      <a:pt x="4480" y="10262"/>
                    </a:lnTo>
                    <a:lnTo>
                      <a:pt x="4480" y="36495"/>
                    </a:lnTo>
                    <a:lnTo>
                      <a:pt x="181" y="3649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0" name="Freeform: Shape 59">
                <a:extLst>
                  <a:ext uri="{FF2B5EF4-FFF2-40B4-BE49-F238E27FC236}">
                    <a16:creationId xmlns:a16="http://schemas.microsoft.com/office/drawing/2014/main" id="{02F08AFA-FB1B-4146-9CC2-47CC95554EA5}"/>
                  </a:ext>
                </a:extLst>
              </p:cNvPr>
              <p:cNvSpPr/>
              <p:nvPr/>
            </p:nvSpPr>
            <p:spPr>
              <a:xfrm>
                <a:off x="3373212" y="1625280"/>
                <a:ext cx="20378" cy="26847"/>
              </a:xfrm>
              <a:custGeom>
                <a:avLst/>
                <a:gdLst>
                  <a:gd name="connsiteX0" fmla="*/ 16115 w 20378"/>
                  <a:gd name="connsiteY0" fmla="*/ 26847 h 26847"/>
                  <a:gd name="connsiteX1" fmla="*/ 16115 w 20378"/>
                  <a:gd name="connsiteY1" fmla="*/ 8925 h 26847"/>
                  <a:gd name="connsiteX2" fmla="*/ 11743 w 20378"/>
                  <a:gd name="connsiteY2" fmla="*/ 3830 h 26847"/>
                  <a:gd name="connsiteX3" fmla="*/ 4300 w 20378"/>
                  <a:gd name="connsiteY3" fmla="*/ 7877 h 26847"/>
                  <a:gd name="connsiteX4" fmla="*/ 4300 w 20378"/>
                  <a:gd name="connsiteY4" fmla="*/ 26847 h 26847"/>
                  <a:gd name="connsiteX5" fmla="*/ 0 w 20378"/>
                  <a:gd name="connsiteY5" fmla="*/ 26847 h 26847"/>
                  <a:gd name="connsiteX6" fmla="*/ 0 w 20378"/>
                  <a:gd name="connsiteY6" fmla="*/ 614 h 26847"/>
                  <a:gd name="connsiteX7" fmla="*/ 4083 w 20378"/>
                  <a:gd name="connsiteY7" fmla="*/ 614 h 26847"/>
                  <a:gd name="connsiteX8" fmla="*/ 4083 w 20378"/>
                  <a:gd name="connsiteY8" fmla="*/ 4264 h 26847"/>
                  <a:gd name="connsiteX9" fmla="*/ 13008 w 20378"/>
                  <a:gd name="connsiteY9" fmla="*/ 0 h 26847"/>
                  <a:gd name="connsiteX10" fmla="*/ 18970 w 20378"/>
                  <a:gd name="connsiteY10" fmla="*/ 2746 h 26847"/>
                  <a:gd name="connsiteX11" fmla="*/ 20379 w 20378"/>
                  <a:gd name="connsiteY11" fmla="*/ 8961 h 26847"/>
                  <a:gd name="connsiteX12" fmla="*/ 20379 w 20378"/>
                  <a:gd name="connsiteY12" fmla="*/ 26811 h 26847"/>
                  <a:gd name="connsiteX13" fmla="*/ 16115 w 20378"/>
                  <a:gd name="connsiteY13"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78" h="26847">
                    <a:moveTo>
                      <a:pt x="16115" y="26847"/>
                    </a:moveTo>
                    <a:lnTo>
                      <a:pt x="16115" y="8925"/>
                    </a:lnTo>
                    <a:cubicBezTo>
                      <a:pt x="16115" y="5384"/>
                      <a:pt x="14814" y="3830"/>
                      <a:pt x="11743" y="3830"/>
                    </a:cubicBezTo>
                    <a:cubicBezTo>
                      <a:pt x="9431" y="3830"/>
                      <a:pt x="7299" y="4806"/>
                      <a:pt x="4300" y="7877"/>
                    </a:cubicBezTo>
                    <a:lnTo>
                      <a:pt x="4300" y="26847"/>
                    </a:lnTo>
                    <a:lnTo>
                      <a:pt x="0" y="26847"/>
                    </a:lnTo>
                    <a:lnTo>
                      <a:pt x="0" y="614"/>
                    </a:lnTo>
                    <a:lnTo>
                      <a:pt x="4083" y="614"/>
                    </a:lnTo>
                    <a:lnTo>
                      <a:pt x="4083" y="4264"/>
                    </a:lnTo>
                    <a:cubicBezTo>
                      <a:pt x="6974" y="1373"/>
                      <a:pt x="9684" y="0"/>
                      <a:pt x="13008" y="0"/>
                    </a:cubicBezTo>
                    <a:cubicBezTo>
                      <a:pt x="15790" y="0"/>
                      <a:pt x="17814" y="903"/>
                      <a:pt x="18970" y="2746"/>
                    </a:cubicBezTo>
                    <a:cubicBezTo>
                      <a:pt x="19981" y="4047"/>
                      <a:pt x="20379" y="6034"/>
                      <a:pt x="20379" y="8961"/>
                    </a:cubicBezTo>
                    <a:lnTo>
                      <a:pt x="20379" y="26811"/>
                    </a:lnTo>
                    <a:lnTo>
                      <a:pt x="16115" y="26811"/>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1" name="Freeform: Shape 60">
                <a:extLst>
                  <a:ext uri="{FF2B5EF4-FFF2-40B4-BE49-F238E27FC236}">
                    <a16:creationId xmlns:a16="http://schemas.microsoft.com/office/drawing/2014/main" id="{5C57E573-0909-4F41-84E6-73D6694F4E38}"/>
                  </a:ext>
                </a:extLst>
              </p:cNvPr>
              <p:cNvSpPr/>
              <p:nvPr/>
            </p:nvSpPr>
            <p:spPr>
              <a:xfrm>
                <a:off x="3397565" y="1625895"/>
                <a:ext cx="22510" cy="26232"/>
              </a:xfrm>
              <a:custGeom>
                <a:avLst/>
                <a:gdLst>
                  <a:gd name="connsiteX0" fmla="*/ 8925 w 22510"/>
                  <a:gd name="connsiteY0" fmla="*/ 26233 h 26232"/>
                  <a:gd name="connsiteX1" fmla="*/ 0 w 22510"/>
                  <a:gd name="connsiteY1" fmla="*/ 0 h 26232"/>
                  <a:gd name="connsiteX2" fmla="*/ 4661 w 22510"/>
                  <a:gd name="connsiteY2" fmla="*/ 0 h 26232"/>
                  <a:gd name="connsiteX3" fmla="*/ 11129 w 22510"/>
                  <a:gd name="connsiteY3" fmla="*/ 20235 h 26232"/>
                  <a:gd name="connsiteX4" fmla="*/ 11237 w 22510"/>
                  <a:gd name="connsiteY4" fmla="*/ 20235 h 26232"/>
                  <a:gd name="connsiteX5" fmla="*/ 17922 w 22510"/>
                  <a:gd name="connsiteY5" fmla="*/ 0 h 26232"/>
                  <a:gd name="connsiteX6" fmla="*/ 22511 w 22510"/>
                  <a:gd name="connsiteY6" fmla="*/ 0 h 26232"/>
                  <a:gd name="connsiteX7" fmla="*/ 13405 w 22510"/>
                  <a:gd name="connsiteY7" fmla="*/ 26233 h 26232"/>
                  <a:gd name="connsiteX8" fmla="*/ 8925 w 22510"/>
                  <a:gd name="connsiteY8" fmla="*/ 26233 h 2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10" h="26232">
                    <a:moveTo>
                      <a:pt x="8925" y="26233"/>
                    </a:moveTo>
                    <a:lnTo>
                      <a:pt x="0" y="0"/>
                    </a:lnTo>
                    <a:lnTo>
                      <a:pt x="4661" y="0"/>
                    </a:lnTo>
                    <a:lnTo>
                      <a:pt x="11129" y="20235"/>
                    </a:lnTo>
                    <a:lnTo>
                      <a:pt x="11237" y="20235"/>
                    </a:lnTo>
                    <a:lnTo>
                      <a:pt x="17922" y="0"/>
                    </a:lnTo>
                    <a:lnTo>
                      <a:pt x="22511" y="0"/>
                    </a:lnTo>
                    <a:lnTo>
                      <a:pt x="13405" y="26233"/>
                    </a:lnTo>
                    <a:lnTo>
                      <a:pt x="8925" y="26233"/>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2" name="Freeform: Shape 61">
                <a:extLst>
                  <a:ext uri="{FF2B5EF4-FFF2-40B4-BE49-F238E27FC236}">
                    <a16:creationId xmlns:a16="http://schemas.microsoft.com/office/drawing/2014/main" id="{6E90492F-8F35-47EB-9BF1-F5F2F3802910}"/>
                  </a:ext>
                </a:extLst>
              </p:cNvPr>
              <p:cNvSpPr/>
              <p:nvPr/>
            </p:nvSpPr>
            <p:spPr>
              <a:xfrm>
                <a:off x="3422425" y="1625317"/>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7994 w 22330"/>
                  <a:gd name="connsiteY5" fmla="*/ 13803 h 27425"/>
                  <a:gd name="connsiteX6" fmla="*/ 11165 w 22330"/>
                  <a:gd name="connsiteY6" fmla="*/ 3577 h 27425"/>
                  <a:gd name="connsiteX7" fmla="*/ 4336 w 22330"/>
                  <a:gd name="connsiteY7" fmla="*/ 13803 h 27425"/>
                  <a:gd name="connsiteX8" fmla="*/ 11165 w 22330"/>
                  <a:gd name="connsiteY8" fmla="*/ 23812 h 27425"/>
                  <a:gd name="connsiteX9" fmla="*/ 17994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186"/>
                      <a:pt x="0" y="13803"/>
                    </a:cubicBezTo>
                    <a:close/>
                    <a:moveTo>
                      <a:pt x="17994" y="13803"/>
                    </a:moveTo>
                    <a:cubicBezTo>
                      <a:pt x="17994" y="7769"/>
                      <a:pt x="15826" y="3577"/>
                      <a:pt x="11165" y="3577"/>
                    </a:cubicBezTo>
                    <a:cubicBezTo>
                      <a:pt x="6504" y="3577"/>
                      <a:pt x="4336" y="7769"/>
                      <a:pt x="4336" y="13803"/>
                    </a:cubicBezTo>
                    <a:cubicBezTo>
                      <a:pt x="4336" y="19837"/>
                      <a:pt x="6576" y="23812"/>
                      <a:pt x="11165" y="23812"/>
                    </a:cubicBezTo>
                    <a:cubicBezTo>
                      <a:pt x="15790" y="23812"/>
                      <a:pt x="17994" y="19801"/>
                      <a:pt x="17994" y="13803"/>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3" name="Freeform: Shape 62">
                <a:extLst>
                  <a:ext uri="{FF2B5EF4-FFF2-40B4-BE49-F238E27FC236}">
                    <a16:creationId xmlns:a16="http://schemas.microsoft.com/office/drawing/2014/main" id="{8FDFBD56-D81D-441F-957A-77B324B81DE7}"/>
                  </a:ext>
                </a:extLst>
              </p:cNvPr>
              <p:cNvSpPr/>
              <p:nvPr/>
            </p:nvSpPr>
            <p:spPr>
              <a:xfrm>
                <a:off x="3450753" y="1615777"/>
                <a:ext cx="4299" cy="36350"/>
              </a:xfrm>
              <a:custGeom>
                <a:avLst/>
                <a:gdLst>
                  <a:gd name="connsiteX0" fmla="*/ 0 w 4299"/>
                  <a:gd name="connsiteY0" fmla="*/ 36350 h 36350"/>
                  <a:gd name="connsiteX1" fmla="*/ 0 w 4299"/>
                  <a:gd name="connsiteY1" fmla="*/ 0 h 36350"/>
                  <a:gd name="connsiteX2" fmla="*/ 4300 w 4299"/>
                  <a:gd name="connsiteY2" fmla="*/ 0 h 36350"/>
                  <a:gd name="connsiteX3" fmla="*/ 4300 w 4299"/>
                  <a:gd name="connsiteY3" fmla="*/ 36350 h 36350"/>
                  <a:gd name="connsiteX4" fmla="*/ 0 w 4299"/>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9" h="36350">
                    <a:moveTo>
                      <a:pt x="0" y="36350"/>
                    </a:moveTo>
                    <a:lnTo>
                      <a:pt x="0" y="0"/>
                    </a:lnTo>
                    <a:lnTo>
                      <a:pt x="4300" y="0"/>
                    </a:lnTo>
                    <a:lnTo>
                      <a:pt x="4300" y="36350"/>
                    </a:lnTo>
                    <a:lnTo>
                      <a:pt x="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4" name="Freeform: Shape 63">
                <a:extLst>
                  <a:ext uri="{FF2B5EF4-FFF2-40B4-BE49-F238E27FC236}">
                    <a16:creationId xmlns:a16="http://schemas.microsoft.com/office/drawing/2014/main" id="{4F677D12-9B81-495D-B450-81B0A690EBF4}"/>
                  </a:ext>
                </a:extLst>
              </p:cNvPr>
              <p:cNvSpPr/>
              <p:nvPr/>
            </p:nvSpPr>
            <p:spPr>
              <a:xfrm>
                <a:off x="3459280" y="1625895"/>
                <a:ext cx="22510" cy="26232"/>
              </a:xfrm>
              <a:custGeom>
                <a:avLst/>
                <a:gdLst>
                  <a:gd name="connsiteX0" fmla="*/ 8925 w 22510"/>
                  <a:gd name="connsiteY0" fmla="*/ 26233 h 26232"/>
                  <a:gd name="connsiteX1" fmla="*/ 0 w 22510"/>
                  <a:gd name="connsiteY1" fmla="*/ 0 h 26232"/>
                  <a:gd name="connsiteX2" fmla="*/ 4661 w 22510"/>
                  <a:gd name="connsiteY2" fmla="*/ 0 h 26232"/>
                  <a:gd name="connsiteX3" fmla="*/ 11129 w 22510"/>
                  <a:gd name="connsiteY3" fmla="*/ 20235 h 26232"/>
                  <a:gd name="connsiteX4" fmla="*/ 11237 w 22510"/>
                  <a:gd name="connsiteY4" fmla="*/ 20235 h 26232"/>
                  <a:gd name="connsiteX5" fmla="*/ 17922 w 22510"/>
                  <a:gd name="connsiteY5" fmla="*/ 0 h 26232"/>
                  <a:gd name="connsiteX6" fmla="*/ 22511 w 22510"/>
                  <a:gd name="connsiteY6" fmla="*/ 0 h 26232"/>
                  <a:gd name="connsiteX7" fmla="*/ 13405 w 22510"/>
                  <a:gd name="connsiteY7" fmla="*/ 26233 h 26232"/>
                  <a:gd name="connsiteX8" fmla="*/ 8925 w 22510"/>
                  <a:gd name="connsiteY8" fmla="*/ 26233 h 2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10" h="26232">
                    <a:moveTo>
                      <a:pt x="8925" y="26233"/>
                    </a:moveTo>
                    <a:lnTo>
                      <a:pt x="0" y="0"/>
                    </a:lnTo>
                    <a:lnTo>
                      <a:pt x="4661" y="0"/>
                    </a:lnTo>
                    <a:lnTo>
                      <a:pt x="11129" y="20235"/>
                    </a:lnTo>
                    <a:lnTo>
                      <a:pt x="11237" y="20235"/>
                    </a:lnTo>
                    <a:lnTo>
                      <a:pt x="17922" y="0"/>
                    </a:lnTo>
                    <a:lnTo>
                      <a:pt x="22511" y="0"/>
                    </a:lnTo>
                    <a:lnTo>
                      <a:pt x="13405" y="26233"/>
                    </a:lnTo>
                    <a:lnTo>
                      <a:pt x="8925" y="26233"/>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5" name="Freeform: Shape 64">
                <a:extLst>
                  <a:ext uri="{FF2B5EF4-FFF2-40B4-BE49-F238E27FC236}">
                    <a16:creationId xmlns:a16="http://schemas.microsoft.com/office/drawing/2014/main" id="{FADFCE56-0D59-4F7B-BCAE-925F10C4BAE8}"/>
                  </a:ext>
                </a:extLst>
              </p:cNvPr>
              <p:cNvSpPr/>
              <p:nvPr/>
            </p:nvSpPr>
            <p:spPr>
              <a:xfrm>
                <a:off x="3484103" y="1625280"/>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8 h 27461"/>
                  <a:gd name="connsiteX8" fmla="*/ 21896 w 21968"/>
                  <a:gd name="connsiteY8" fmla="*/ 20885 h 27461"/>
                  <a:gd name="connsiteX9" fmla="*/ 11093 w 21968"/>
                  <a:gd name="connsiteY9" fmla="*/ 27461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2"/>
                      <a:pt x="21969" y="13658"/>
                      <a:pt x="21933" y="14309"/>
                    </a:cubicBezTo>
                    <a:lnTo>
                      <a:pt x="4264" y="14309"/>
                    </a:lnTo>
                    <a:cubicBezTo>
                      <a:pt x="4517" y="20126"/>
                      <a:pt x="6504" y="23740"/>
                      <a:pt x="11418" y="23740"/>
                    </a:cubicBezTo>
                    <a:cubicBezTo>
                      <a:pt x="14453" y="23740"/>
                      <a:pt x="16838" y="22475"/>
                      <a:pt x="18608" y="19078"/>
                    </a:cubicBezTo>
                    <a:lnTo>
                      <a:pt x="21896" y="20885"/>
                    </a:lnTo>
                    <a:cubicBezTo>
                      <a:pt x="19367" y="25691"/>
                      <a:pt x="15501" y="27461"/>
                      <a:pt x="11093" y="27461"/>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6" name="Freeform: Shape 65">
                <a:extLst>
                  <a:ext uri="{FF2B5EF4-FFF2-40B4-BE49-F238E27FC236}">
                    <a16:creationId xmlns:a16="http://schemas.microsoft.com/office/drawing/2014/main" id="{AB703460-9771-4A3B-AF66-A778645F27B9}"/>
                  </a:ext>
                </a:extLst>
              </p:cNvPr>
              <p:cNvSpPr/>
              <p:nvPr/>
            </p:nvSpPr>
            <p:spPr>
              <a:xfrm>
                <a:off x="3523777" y="1615777"/>
                <a:ext cx="20487" cy="36350"/>
              </a:xfrm>
              <a:custGeom>
                <a:avLst/>
                <a:gdLst>
                  <a:gd name="connsiteX0" fmla="*/ 16260 w 20487"/>
                  <a:gd name="connsiteY0" fmla="*/ 36350 h 36350"/>
                  <a:gd name="connsiteX1" fmla="*/ 16260 w 20487"/>
                  <a:gd name="connsiteY1" fmla="*/ 19404 h 36350"/>
                  <a:gd name="connsiteX2" fmla="*/ 11743 w 20487"/>
                  <a:gd name="connsiteY2" fmla="*/ 13261 h 36350"/>
                  <a:gd name="connsiteX3" fmla="*/ 4300 w 20487"/>
                  <a:gd name="connsiteY3" fmla="*/ 17272 h 36350"/>
                  <a:gd name="connsiteX4" fmla="*/ 4300 w 20487"/>
                  <a:gd name="connsiteY4" fmla="*/ 36350 h 36350"/>
                  <a:gd name="connsiteX5" fmla="*/ 0 w 20487"/>
                  <a:gd name="connsiteY5" fmla="*/ 36350 h 36350"/>
                  <a:gd name="connsiteX6" fmla="*/ 0 w 20487"/>
                  <a:gd name="connsiteY6" fmla="*/ 0 h 36350"/>
                  <a:gd name="connsiteX7" fmla="*/ 4300 w 20487"/>
                  <a:gd name="connsiteY7" fmla="*/ 0 h 36350"/>
                  <a:gd name="connsiteX8" fmla="*/ 4300 w 20487"/>
                  <a:gd name="connsiteY8" fmla="*/ 13514 h 36350"/>
                  <a:gd name="connsiteX9" fmla="*/ 12899 w 20487"/>
                  <a:gd name="connsiteY9" fmla="*/ 9503 h 36350"/>
                  <a:gd name="connsiteX10" fmla="*/ 19114 w 20487"/>
                  <a:gd name="connsiteY10" fmla="*/ 12249 h 36350"/>
                  <a:gd name="connsiteX11" fmla="*/ 20487 w 20487"/>
                  <a:gd name="connsiteY11" fmla="*/ 19440 h 36350"/>
                  <a:gd name="connsiteX12" fmla="*/ 20487 w 20487"/>
                  <a:gd name="connsiteY12" fmla="*/ 36350 h 36350"/>
                  <a:gd name="connsiteX13" fmla="*/ 16260 w 20487"/>
                  <a:gd name="connsiteY13"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87" h="36350">
                    <a:moveTo>
                      <a:pt x="16260" y="36350"/>
                    </a:moveTo>
                    <a:lnTo>
                      <a:pt x="16260" y="19404"/>
                    </a:lnTo>
                    <a:cubicBezTo>
                      <a:pt x="16260" y="15754"/>
                      <a:pt x="15718" y="13261"/>
                      <a:pt x="11743" y="13261"/>
                    </a:cubicBezTo>
                    <a:cubicBezTo>
                      <a:pt x="9214" y="13261"/>
                      <a:pt x="6793" y="14670"/>
                      <a:pt x="4300" y="17272"/>
                    </a:cubicBezTo>
                    <a:lnTo>
                      <a:pt x="4300" y="36350"/>
                    </a:lnTo>
                    <a:lnTo>
                      <a:pt x="0" y="36350"/>
                    </a:lnTo>
                    <a:lnTo>
                      <a:pt x="0" y="0"/>
                    </a:lnTo>
                    <a:lnTo>
                      <a:pt x="4300" y="0"/>
                    </a:lnTo>
                    <a:lnTo>
                      <a:pt x="4300" y="13514"/>
                    </a:lnTo>
                    <a:cubicBezTo>
                      <a:pt x="7552" y="10515"/>
                      <a:pt x="10117" y="9503"/>
                      <a:pt x="12899" y="9503"/>
                    </a:cubicBezTo>
                    <a:cubicBezTo>
                      <a:pt x="15935" y="9503"/>
                      <a:pt x="17850" y="10370"/>
                      <a:pt x="19114" y="12249"/>
                    </a:cubicBezTo>
                    <a:cubicBezTo>
                      <a:pt x="20270" y="13767"/>
                      <a:pt x="20487" y="15899"/>
                      <a:pt x="20487" y="19440"/>
                    </a:cubicBezTo>
                    <a:lnTo>
                      <a:pt x="20487" y="36350"/>
                    </a:lnTo>
                    <a:lnTo>
                      <a:pt x="1626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7" name="Freeform: Shape 66">
                <a:extLst>
                  <a:ext uri="{FF2B5EF4-FFF2-40B4-BE49-F238E27FC236}">
                    <a16:creationId xmlns:a16="http://schemas.microsoft.com/office/drawing/2014/main" id="{36A9C2D2-8EC9-41AF-A965-13A39163627F}"/>
                  </a:ext>
                </a:extLst>
              </p:cNvPr>
              <p:cNvSpPr/>
              <p:nvPr/>
            </p:nvSpPr>
            <p:spPr>
              <a:xfrm>
                <a:off x="3549901" y="1625280"/>
                <a:ext cx="21029" cy="27389"/>
              </a:xfrm>
              <a:custGeom>
                <a:avLst/>
                <a:gdLst>
                  <a:gd name="connsiteX0" fmla="*/ 16802 w 21029"/>
                  <a:gd name="connsiteY0" fmla="*/ 26847 h 27389"/>
                  <a:gd name="connsiteX1" fmla="*/ 16404 w 21029"/>
                  <a:gd name="connsiteY1" fmla="*/ 23704 h 27389"/>
                  <a:gd name="connsiteX2" fmla="*/ 7299 w 21029"/>
                  <a:gd name="connsiteY2" fmla="*/ 27389 h 27389"/>
                  <a:gd name="connsiteX3" fmla="*/ 0 w 21029"/>
                  <a:gd name="connsiteY3" fmla="*/ 20343 h 27389"/>
                  <a:gd name="connsiteX4" fmla="*/ 4336 w 21029"/>
                  <a:gd name="connsiteY4" fmla="*/ 13116 h 27389"/>
                  <a:gd name="connsiteX5" fmla="*/ 16332 w 21029"/>
                  <a:gd name="connsiteY5" fmla="*/ 9611 h 27389"/>
                  <a:gd name="connsiteX6" fmla="*/ 11129 w 21029"/>
                  <a:gd name="connsiteY6" fmla="*/ 3505 h 27389"/>
                  <a:gd name="connsiteX7" fmla="*/ 4264 w 21029"/>
                  <a:gd name="connsiteY7" fmla="*/ 7443 h 27389"/>
                  <a:gd name="connsiteX8" fmla="*/ 1120 w 21029"/>
                  <a:gd name="connsiteY8" fmla="*/ 5456 h 27389"/>
                  <a:gd name="connsiteX9" fmla="*/ 11309 w 21029"/>
                  <a:gd name="connsiteY9" fmla="*/ 0 h 27389"/>
                  <a:gd name="connsiteX10" fmla="*/ 20632 w 21029"/>
                  <a:gd name="connsiteY10" fmla="*/ 8564 h 27389"/>
                  <a:gd name="connsiteX11" fmla="*/ 20632 w 21029"/>
                  <a:gd name="connsiteY11" fmla="*/ 22728 h 27389"/>
                  <a:gd name="connsiteX12" fmla="*/ 21029 w 21029"/>
                  <a:gd name="connsiteY12" fmla="*/ 26811 h 27389"/>
                  <a:gd name="connsiteX13" fmla="*/ 16802 w 21029"/>
                  <a:gd name="connsiteY13" fmla="*/ 26811 h 27389"/>
                  <a:gd name="connsiteX14" fmla="*/ 16224 w 21029"/>
                  <a:gd name="connsiteY14" fmla="*/ 12755 h 27389"/>
                  <a:gd name="connsiteX15" fmla="*/ 6648 w 21029"/>
                  <a:gd name="connsiteY15" fmla="*/ 15610 h 27389"/>
                  <a:gd name="connsiteX16" fmla="*/ 4336 w 21029"/>
                  <a:gd name="connsiteY16" fmla="*/ 19946 h 27389"/>
                  <a:gd name="connsiteX17" fmla="*/ 8419 w 21029"/>
                  <a:gd name="connsiteY17" fmla="*/ 23884 h 27389"/>
                  <a:gd name="connsiteX18" fmla="*/ 16224 w 21029"/>
                  <a:gd name="connsiteY18" fmla="*/ 20126 h 27389"/>
                  <a:gd name="connsiteX19" fmla="*/ 16224 w 21029"/>
                  <a:gd name="connsiteY19" fmla="*/ 12755 h 2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29" h="27389">
                    <a:moveTo>
                      <a:pt x="16802" y="26847"/>
                    </a:moveTo>
                    <a:lnTo>
                      <a:pt x="16404" y="23704"/>
                    </a:lnTo>
                    <a:cubicBezTo>
                      <a:pt x="13622" y="26088"/>
                      <a:pt x="10478" y="27389"/>
                      <a:pt x="7299" y="27389"/>
                    </a:cubicBezTo>
                    <a:cubicBezTo>
                      <a:pt x="2710" y="27389"/>
                      <a:pt x="0" y="24607"/>
                      <a:pt x="0" y="20343"/>
                    </a:cubicBezTo>
                    <a:cubicBezTo>
                      <a:pt x="0" y="17272"/>
                      <a:pt x="1301" y="14778"/>
                      <a:pt x="4336" y="13116"/>
                    </a:cubicBezTo>
                    <a:cubicBezTo>
                      <a:pt x="6974" y="11707"/>
                      <a:pt x="11526" y="10587"/>
                      <a:pt x="16332" y="9611"/>
                    </a:cubicBezTo>
                    <a:cubicBezTo>
                      <a:pt x="16729" y="5022"/>
                      <a:pt x="14959" y="3505"/>
                      <a:pt x="11129" y="3505"/>
                    </a:cubicBezTo>
                    <a:cubicBezTo>
                      <a:pt x="8058" y="3505"/>
                      <a:pt x="6070" y="4661"/>
                      <a:pt x="4264" y="7443"/>
                    </a:cubicBezTo>
                    <a:lnTo>
                      <a:pt x="1120" y="5456"/>
                    </a:lnTo>
                    <a:cubicBezTo>
                      <a:pt x="3505" y="1554"/>
                      <a:pt x="6829" y="0"/>
                      <a:pt x="11309" y="0"/>
                    </a:cubicBezTo>
                    <a:cubicBezTo>
                      <a:pt x="17741" y="0"/>
                      <a:pt x="20632" y="2782"/>
                      <a:pt x="20632" y="8564"/>
                    </a:cubicBezTo>
                    <a:lnTo>
                      <a:pt x="20632" y="22728"/>
                    </a:lnTo>
                    <a:lnTo>
                      <a:pt x="21029" y="26811"/>
                    </a:lnTo>
                    <a:lnTo>
                      <a:pt x="16802" y="26811"/>
                    </a:lnTo>
                    <a:close/>
                    <a:moveTo>
                      <a:pt x="16224" y="12755"/>
                    </a:moveTo>
                    <a:cubicBezTo>
                      <a:pt x="11418" y="13731"/>
                      <a:pt x="8636" y="14490"/>
                      <a:pt x="6648" y="15610"/>
                    </a:cubicBezTo>
                    <a:cubicBezTo>
                      <a:pt x="5095" y="16513"/>
                      <a:pt x="4336" y="18103"/>
                      <a:pt x="4336" y="19946"/>
                    </a:cubicBezTo>
                    <a:cubicBezTo>
                      <a:pt x="4336" y="22367"/>
                      <a:pt x="5817" y="23884"/>
                      <a:pt x="8419" y="23884"/>
                    </a:cubicBezTo>
                    <a:cubicBezTo>
                      <a:pt x="11165" y="23884"/>
                      <a:pt x="14345" y="22403"/>
                      <a:pt x="16224" y="20126"/>
                    </a:cubicBezTo>
                    <a:lnTo>
                      <a:pt x="16224" y="1275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8" name="Freeform: Shape 67">
                <a:extLst>
                  <a:ext uri="{FF2B5EF4-FFF2-40B4-BE49-F238E27FC236}">
                    <a16:creationId xmlns:a16="http://schemas.microsoft.com/office/drawing/2014/main" id="{251154AA-B6E7-4D66-9F66-D9E770F1F992}"/>
                  </a:ext>
                </a:extLst>
              </p:cNvPr>
              <p:cNvSpPr/>
              <p:nvPr/>
            </p:nvSpPr>
            <p:spPr>
              <a:xfrm>
                <a:off x="3578013" y="1625280"/>
                <a:ext cx="12863" cy="26847"/>
              </a:xfrm>
              <a:custGeom>
                <a:avLst/>
                <a:gdLst>
                  <a:gd name="connsiteX0" fmla="*/ 0 w 12863"/>
                  <a:gd name="connsiteY0" fmla="*/ 26847 h 26847"/>
                  <a:gd name="connsiteX1" fmla="*/ 0 w 12863"/>
                  <a:gd name="connsiteY1" fmla="*/ 614 h 26847"/>
                  <a:gd name="connsiteX2" fmla="*/ 4083 w 12863"/>
                  <a:gd name="connsiteY2" fmla="*/ 614 h 26847"/>
                  <a:gd name="connsiteX3" fmla="*/ 4083 w 12863"/>
                  <a:gd name="connsiteY3" fmla="*/ 5564 h 26847"/>
                  <a:gd name="connsiteX4" fmla="*/ 12068 w 12863"/>
                  <a:gd name="connsiteY4" fmla="*/ 0 h 26847"/>
                  <a:gd name="connsiteX5" fmla="*/ 12863 w 12863"/>
                  <a:gd name="connsiteY5" fmla="*/ 36 h 26847"/>
                  <a:gd name="connsiteX6" fmla="*/ 12863 w 12863"/>
                  <a:gd name="connsiteY6" fmla="*/ 4300 h 26847"/>
                  <a:gd name="connsiteX7" fmla="*/ 11888 w 12863"/>
                  <a:gd name="connsiteY7" fmla="*/ 4264 h 26847"/>
                  <a:gd name="connsiteX8" fmla="*/ 4227 w 12863"/>
                  <a:gd name="connsiteY8" fmla="*/ 10587 h 26847"/>
                  <a:gd name="connsiteX9" fmla="*/ 4227 w 12863"/>
                  <a:gd name="connsiteY9" fmla="*/ 26847 h 26847"/>
                  <a:gd name="connsiteX10" fmla="*/ 0 w 12863"/>
                  <a:gd name="connsiteY10" fmla="*/ 26847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3" h="26847">
                    <a:moveTo>
                      <a:pt x="0" y="26847"/>
                    </a:moveTo>
                    <a:lnTo>
                      <a:pt x="0" y="614"/>
                    </a:lnTo>
                    <a:lnTo>
                      <a:pt x="4083" y="614"/>
                    </a:lnTo>
                    <a:lnTo>
                      <a:pt x="4083" y="5564"/>
                    </a:lnTo>
                    <a:cubicBezTo>
                      <a:pt x="6323" y="1626"/>
                      <a:pt x="8852" y="0"/>
                      <a:pt x="12068" y="0"/>
                    </a:cubicBezTo>
                    <a:cubicBezTo>
                      <a:pt x="12357" y="0"/>
                      <a:pt x="12538" y="0"/>
                      <a:pt x="12863" y="36"/>
                    </a:cubicBezTo>
                    <a:lnTo>
                      <a:pt x="12863" y="4300"/>
                    </a:lnTo>
                    <a:cubicBezTo>
                      <a:pt x="12466" y="4264"/>
                      <a:pt x="12104" y="4264"/>
                      <a:pt x="11888" y="4264"/>
                    </a:cubicBezTo>
                    <a:cubicBezTo>
                      <a:pt x="8238" y="4264"/>
                      <a:pt x="5781" y="7046"/>
                      <a:pt x="4227" y="10587"/>
                    </a:cubicBezTo>
                    <a:lnTo>
                      <a:pt x="4227" y="26847"/>
                    </a:lnTo>
                    <a:lnTo>
                      <a:pt x="0" y="26847"/>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69" name="Freeform: Shape 68">
                <a:extLst>
                  <a:ext uri="{FF2B5EF4-FFF2-40B4-BE49-F238E27FC236}">
                    <a16:creationId xmlns:a16="http://schemas.microsoft.com/office/drawing/2014/main" id="{F12CBEEA-9DDA-4CC1-B1CE-AA493063171E}"/>
                  </a:ext>
                </a:extLst>
              </p:cNvPr>
              <p:cNvSpPr/>
              <p:nvPr/>
            </p:nvSpPr>
            <p:spPr>
              <a:xfrm>
                <a:off x="3593586" y="1625280"/>
                <a:ext cx="21029" cy="27389"/>
              </a:xfrm>
              <a:custGeom>
                <a:avLst/>
                <a:gdLst>
                  <a:gd name="connsiteX0" fmla="*/ 16802 w 21029"/>
                  <a:gd name="connsiteY0" fmla="*/ 26847 h 27389"/>
                  <a:gd name="connsiteX1" fmla="*/ 16404 w 21029"/>
                  <a:gd name="connsiteY1" fmla="*/ 23704 h 27389"/>
                  <a:gd name="connsiteX2" fmla="*/ 7299 w 21029"/>
                  <a:gd name="connsiteY2" fmla="*/ 27389 h 27389"/>
                  <a:gd name="connsiteX3" fmla="*/ 0 w 21029"/>
                  <a:gd name="connsiteY3" fmla="*/ 20343 h 27389"/>
                  <a:gd name="connsiteX4" fmla="*/ 4336 w 21029"/>
                  <a:gd name="connsiteY4" fmla="*/ 13116 h 27389"/>
                  <a:gd name="connsiteX5" fmla="*/ 16332 w 21029"/>
                  <a:gd name="connsiteY5" fmla="*/ 9611 h 27389"/>
                  <a:gd name="connsiteX6" fmla="*/ 11129 w 21029"/>
                  <a:gd name="connsiteY6" fmla="*/ 3505 h 27389"/>
                  <a:gd name="connsiteX7" fmla="*/ 4264 w 21029"/>
                  <a:gd name="connsiteY7" fmla="*/ 7443 h 27389"/>
                  <a:gd name="connsiteX8" fmla="*/ 1120 w 21029"/>
                  <a:gd name="connsiteY8" fmla="*/ 5456 h 27389"/>
                  <a:gd name="connsiteX9" fmla="*/ 11309 w 21029"/>
                  <a:gd name="connsiteY9" fmla="*/ 0 h 27389"/>
                  <a:gd name="connsiteX10" fmla="*/ 20632 w 21029"/>
                  <a:gd name="connsiteY10" fmla="*/ 8564 h 27389"/>
                  <a:gd name="connsiteX11" fmla="*/ 20632 w 21029"/>
                  <a:gd name="connsiteY11" fmla="*/ 22728 h 27389"/>
                  <a:gd name="connsiteX12" fmla="*/ 21029 w 21029"/>
                  <a:gd name="connsiteY12" fmla="*/ 26811 h 27389"/>
                  <a:gd name="connsiteX13" fmla="*/ 16802 w 21029"/>
                  <a:gd name="connsiteY13" fmla="*/ 26811 h 27389"/>
                  <a:gd name="connsiteX14" fmla="*/ 16260 w 21029"/>
                  <a:gd name="connsiteY14" fmla="*/ 12755 h 27389"/>
                  <a:gd name="connsiteX15" fmla="*/ 6684 w 21029"/>
                  <a:gd name="connsiteY15" fmla="*/ 15610 h 27389"/>
                  <a:gd name="connsiteX16" fmla="*/ 4372 w 21029"/>
                  <a:gd name="connsiteY16" fmla="*/ 19946 h 27389"/>
                  <a:gd name="connsiteX17" fmla="*/ 8455 w 21029"/>
                  <a:gd name="connsiteY17" fmla="*/ 23884 h 27389"/>
                  <a:gd name="connsiteX18" fmla="*/ 16260 w 21029"/>
                  <a:gd name="connsiteY18" fmla="*/ 20126 h 27389"/>
                  <a:gd name="connsiteX19" fmla="*/ 16260 w 21029"/>
                  <a:gd name="connsiteY19" fmla="*/ 12755 h 2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29" h="27389">
                    <a:moveTo>
                      <a:pt x="16802" y="26847"/>
                    </a:moveTo>
                    <a:lnTo>
                      <a:pt x="16404" y="23704"/>
                    </a:lnTo>
                    <a:cubicBezTo>
                      <a:pt x="13622" y="26088"/>
                      <a:pt x="10478" y="27389"/>
                      <a:pt x="7299" y="27389"/>
                    </a:cubicBezTo>
                    <a:cubicBezTo>
                      <a:pt x="2710" y="27389"/>
                      <a:pt x="0" y="24607"/>
                      <a:pt x="0" y="20343"/>
                    </a:cubicBezTo>
                    <a:cubicBezTo>
                      <a:pt x="0" y="17272"/>
                      <a:pt x="1301" y="14778"/>
                      <a:pt x="4336" y="13116"/>
                    </a:cubicBezTo>
                    <a:cubicBezTo>
                      <a:pt x="6974" y="11707"/>
                      <a:pt x="11526" y="10587"/>
                      <a:pt x="16332" y="9611"/>
                    </a:cubicBezTo>
                    <a:cubicBezTo>
                      <a:pt x="16729" y="5022"/>
                      <a:pt x="14959" y="3505"/>
                      <a:pt x="11129" y="3505"/>
                    </a:cubicBezTo>
                    <a:cubicBezTo>
                      <a:pt x="8058" y="3505"/>
                      <a:pt x="6070" y="4661"/>
                      <a:pt x="4264" y="7443"/>
                    </a:cubicBezTo>
                    <a:lnTo>
                      <a:pt x="1120" y="5456"/>
                    </a:lnTo>
                    <a:cubicBezTo>
                      <a:pt x="3505" y="1554"/>
                      <a:pt x="6829" y="0"/>
                      <a:pt x="11309" y="0"/>
                    </a:cubicBezTo>
                    <a:cubicBezTo>
                      <a:pt x="17741" y="0"/>
                      <a:pt x="20632" y="2782"/>
                      <a:pt x="20632" y="8564"/>
                    </a:cubicBezTo>
                    <a:lnTo>
                      <a:pt x="20632" y="22728"/>
                    </a:lnTo>
                    <a:lnTo>
                      <a:pt x="21029" y="26811"/>
                    </a:lnTo>
                    <a:lnTo>
                      <a:pt x="16802" y="26811"/>
                    </a:lnTo>
                    <a:close/>
                    <a:moveTo>
                      <a:pt x="16260" y="12755"/>
                    </a:moveTo>
                    <a:cubicBezTo>
                      <a:pt x="11454" y="13731"/>
                      <a:pt x="8672" y="14490"/>
                      <a:pt x="6684" y="15610"/>
                    </a:cubicBezTo>
                    <a:cubicBezTo>
                      <a:pt x="5131" y="16513"/>
                      <a:pt x="4372" y="18103"/>
                      <a:pt x="4372" y="19946"/>
                    </a:cubicBezTo>
                    <a:cubicBezTo>
                      <a:pt x="4372" y="22367"/>
                      <a:pt x="5853" y="23884"/>
                      <a:pt x="8455" y="23884"/>
                    </a:cubicBezTo>
                    <a:cubicBezTo>
                      <a:pt x="11201" y="23884"/>
                      <a:pt x="14381" y="22403"/>
                      <a:pt x="16260" y="20126"/>
                    </a:cubicBezTo>
                    <a:lnTo>
                      <a:pt x="16260" y="1275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70" name="Freeform: Shape 69">
                <a:extLst>
                  <a:ext uri="{FF2B5EF4-FFF2-40B4-BE49-F238E27FC236}">
                    <a16:creationId xmlns:a16="http://schemas.microsoft.com/office/drawing/2014/main" id="{C79324D3-AD59-456D-9B9A-2F76683D4329}"/>
                  </a:ext>
                </a:extLst>
              </p:cNvPr>
              <p:cNvSpPr/>
              <p:nvPr/>
            </p:nvSpPr>
            <p:spPr>
              <a:xfrm>
                <a:off x="3619204" y="1625244"/>
                <a:ext cx="19692" cy="27461"/>
              </a:xfrm>
              <a:custGeom>
                <a:avLst/>
                <a:gdLst>
                  <a:gd name="connsiteX0" fmla="*/ 15573 w 19692"/>
                  <a:gd name="connsiteY0" fmla="*/ 6974 h 27461"/>
                  <a:gd name="connsiteX1" fmla="*/ 9467 w 19692"/>
                  <a:gd name="connsiteY1" fmla="*/ 3541 h 27461"/>
                  <a:gd name="connsiteX2" fmla="*/ 5059 w 19692"/>
                  <a:gd name="connsiteY2" fmla="*/ 7191 h 27461"/>
                  <a:gd name="connsiteX3" fmla="*/ 19692 w 19692"/>
                  <a:gd name="connsiteY3" fmla="*/ 19729 h 27461"/>
                  <a:gd name="connsiteX4" fmla="*/ 10009 w 19692"/>
                  <a:gd name="connsiteY4" fmla="*/ 27461 h 27461"/>
                  <a:gd name="connsiteX5" fmla="*/ 0 w 19692"/>
                  <a:gd name="connsiteY5" fmla="*/ 22150 h 27461"/>
                  <a:gd name="connsiteX6" fmla="*/ 3180 w 19692"/>
                  <a:gd name="connsiteY6" fmla="*/ 19837 h 27461"/>
                  <a:gd name="connsiteX7" fmla="*/ 10117 w 19692"/>
                  <a:gd name="connsiteY7" fmla="*/ 23920 h 27461"/>
                  <a:gd name="connsiteX8" fmla="*/ 15429 w 19692"/>
                  <a:gd name="connsiteY8" fmla="*/ 19910 h 27461"/>
                  <a:gd name="connsiteX9" fmla="*/ 903 w 19692"/>
                  <a:gd name="connsiteY9" fmla="*/ 7299 h 27461"/>
                  <a:gd name="connsiteX10" fmla="*/ 9575 w 19692"/>
                  <a:gd name="connsiteY10" fmla="*/ 0 h 27461"/>
                  <a:gd name="connsiteX11" fmla="*/ 18753 w 19692"/>
                  <a:gd name="connsiteY11" fmla="*/ 4806 h 27461"/>
                  <a:gd name="connsiteX12" fmla="*/ 15573 w 19692"/>
                  <a:gd name="connsiteY12" fmla="*/ 6974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92" h="27461">
                    <a:moveTo>
                      <a:pt x="15573" y="6974"/>
                    </a:moveTo>
                    <a:cubicBezTo>
                      <a:pt x="13911" y="4408"/>
                      <a:pt x="12032" y="3541"/>
                      <a:pt x="9467" y="3541"/>
                    </a:cubicBezTo>
                    <a:cubicBezTo>
                      <a:pt x="6685" y="3541"/>
                      <a:pt x="5059" y="4950"/>
                      <a:pt x="5059" y="7191"/>
                    </a:cubicBezTo>
                    <a:cubicBezTo>
                      <a:pt x="5059" y="13153"/>
                      <a:pt x="19692" y="9358"/>
                      <a:pt x="19692" y="19729"/>
                    </a:cubicBezTo>
                    <a:cubicBezTo>
                      <a:pt x="19692" y="24571"/>
                      <a:pt x="15754" y="27461"/>
                      <a:pt x="10009" y="27461"/>
                    </a:cubicBezTo>
                    <a:cubicBezTo>
                      <a:pt x="5348" y="27461"/>
                      <a:pt x="2312" y="25691"/>
                      <a:pt x="0" y="22150"/>
                    </a:cubicBezTo>
                    <a:lnTo>
                      <a:pt x="3180" y="19837"/>
                    </a:lnTo>
                    <a:cubicBezTo>
                      <a:pt x="5095" y="22728"/>
                      <a:pt x="6937" y="23920"/>
                      <a:pt x="10117" y="23920"/>
                    </a:cubicBezTo>
                    <a:cubicBezTo>
                      <a:pt x="13550" y="23920"/>
                      <a:pt x="15429" y="22403"/>
                      <a:pt x="15429" y="19910"/>
                    </a:cubicBezTo>
                    <a:cubicBezTo>
                      <a:pt x="15429" y="13189"/>
                      <a:pt x="903" y="17236"/>
                      <a:pt x="903" y="7299"/>
                    </a:cubicBezTo>
                    <a:cubicBezTo>
                      <a:pt x="903" y="2963"/>
                      <a:pt x="4444" y="0"/>
                      <a:pt x="9575" y="0"/>
                    </a:cubicBezTo>
                    <a:cubicBezTo>
                      <a:pt x="13730" y="0"/>
                      <a:pt x="16729" y="1481"/>
                      <a:pt x="18753" y="4806"/>
                    </a:cubicBezTo>
                    <a:lnTo>
                      <a:pt x="15573" y="697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71" name="Freeform: Shape 70">
                <a:extLst>
                  <a:ext uri="{FF2B5EF4-FFF2-40B4-BE49-F238E27FC236}">
                    <a16:creationId xmlns:a16="http://schemas.microsoft.com/office/drawing/2014/main" id="{F7155946-95C5-44F3-B647-82B0AA2242FD}"/>
                  </a:ext>
                </a:extLst>
              </p:cNvPr>
              <p:cNvSpPr/>
              <p:nvPr/>
            </p:nvSpPr>
            <p:spPr>
              <a:xfrm>
                <a:off x="3641967" y="1625244"/>
                <a:ext cx="19692" cy="27461"/>
              </a:xfrm>
              <a:custGeom>
                <a:avLst/>
                <a:gdLst>
                  <a:gd name="connsiteX0" fmla="*/ 15573 w 19692"/>
                  <a:gd name="connsiteY0" fmla="*/ 6974 h 27461"/>
                  <a:gd name="connsiteX1" fmla="*/ 9467 w 19692"/>
                  <a:gd name="connsiteY1" fmla="*/ 3541 h 27461"/>
                  <a:gd name="connsiteX2" fmla="*/ 5059 w 19692"/>
                  <a:gd name="connsiteY2" fmla="*/ 7191 h 27461"/>
                  <a:gd name="connsiteX3" fmla="*/ 19692 w 19692"/>
                  <a:gd name="connsiteY3" fmla="*/ 19729 h 27461"/>
                  <a:gd name="connsiteX4" fmla="*/ 10009 w 19692"/>
                  <a:gd name="connsiteY4" fmla="*/ 27461 h 27461"/>
                  <a:gd name="connsiteX5" fmla="*/ 0 w 19692"/>
                  <a:gd name="connsiteY5" fmla="*/ 22150 h 27461"/>
                  <a:gd name="connsiteX6" fmla="*/ 3180 w 19692"/>
                  <a:gd name="connsiteY6" fmla="*/ 19837 h 27461"/>
                  <a:gd name="connsiteX7" fmla="*/ 10117 w 19692"/>
                  <a:gd name="connsiteY7" fmla="*/ 23920 h 27461"/>
                  <a:gd name="connsiteX8" fmla="*/ 15429 w 19692"/>
                  <a:gd name="connsiteY8" fmla="*/ 19910 h 27461"/>
                  <a:gd name="connsiteX9" fmla="*/ 903 w 19692"/>
                  <a:gd name="connsiteY9" fmla="*/ 7299 h 27461"/>
                  <a:gd name="connsiteX10" fmla="*/ 9575 w 19692"/>
                  <a:gd name="connsiteY10" fmla="*/ 0 h 27461"/>
                  <a:gd name="connsiteX11" fmla="*/ 18753 w 19692"/>
                  <a:gd name="connsiteY11" fmla="*/ 4806 h 27461"/>
                  <a:gd name="connsiteX12" fmla="*/ 15573 w 19692"/>
                  <a:gd name="connsiteY12" fmla="*/ 6974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92" h="27461">
                    <a:moveTo>
                      <a:pt x="15573" y="6974"/>
                    </a:moveTo>
                    <a:cubicBezTo>
                      <a:pt x="13911" y="4408"/>
                      <a:pt x="12032" y="3541"/>
                      <a:pt x="9467" y="3541"/>
                    </a:cubicBezTo>
                    <a:cubicBezTo>
                      <a:pt x="6685" y="3541"/>
                      <a:pt x="5059" y="4950"/>
                      <a:pt x="5059" y="7191"/>
                    </a:cubicBezTo>
                    <a:cubicBezTo>
                      <a:pt x="5059" y="13153"/>
                      <a:pt x="19692" y="9358"/>
                      <a:pt x="19692" y="19729"/>
                    </a:cubicBezTo>
                    <a:cubicBezTo>
                      <a:pt x="19692" y="24571"/>
                      <a:pt x="15754" y="27461"/>
                      <a:pt x="10009" y="27461"/>
                    </a:cubicBezTo>
                    <a:cubicBezTo>
                      <a:pt x="5348" y="27461"/>
                      <a:pt x="2313" y="25691"/>
                      <a:pt x="0" y="22150"/>
                    </a:cubicBezTo>
                    <a:lnTo>
                      <a:pt x="3180" y="19837"/>
                    </a:lnTo>
                    <a:cubicBezTo>
                      <a:pt x="5095" y="22728"/>
                      <a:pt x="6938" y="23920"/>
                      <a:pt x="10117" y="23920"/>
                    </a:cubicBezTo>
                    <a:cubicBezTo>
                      <a:pt x="13550" y="23920"/>
                      <a:pt x="15429" y="22403"/>
                      <a:pt x="15429" y="19910"/>
                    </a:cubicBezTo>
                    <a:cubicBezTo>
                      <a:pt x="15429" y="13189"/>
                      <a:pt x="903" y="17236"/>
                      <a:pt x="903" y="7299"/>
                    </a:cubicBezTo>
                    <a:cubicBezTo>
                      <a:pt x="903" y="2963"/>
                      <a:pt x="4444" y="0"/>
                      <a:pt x="9575" y="0"/>
                    </a:cubicBezTo>
                    <a:cubicBezTo>
                      <a:pt x="13731" y="0"/>
                      <a:pt x="16729" y="1481"/>
                      <a:pt x="18753" y="4806"/>
                    </a:cubicBezTo>
                    <a:lnTo>
                      <a:pt x="15573" y="697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72" name="Freeform: Shape 71">
                <a:extLst>
                  <a:ext uri="{FF2B5EF4-FFF2-40B4-BE49-F238E27FC236}">
                    <a16:creationId xmlns:a16="http://schemas.microsoft.com/office/drawing/2014/main" id="{BC9C2136-40D9-434F-821C-07E0BC2FB19A}"/>
                  </a:ext>
                </a:extLst>
              </p:cNvPr>
              <p:cNvSpPr/>
              <p:nvPr/>
            </p:nvSpPr>
            <p:spPr>
              <a:xfrm>
                <a:off x="3667260" y="1625280"/>
                <a:ext cx="34615" cy="26847"/>
              </a:xfrm>
              <a:custGeom>
                <a:avLst/>
                <a:gdLst>
                  <a:gd name="connsiteX0" fmla="*/ 30315 w 34615"/>
                  <a:gd name="connsiteY0" fmla="*/ 26847 h 26847"/>
                  <a:gd name="connsiteX1" fmla="*/ 30315 w 34615"/>
                  <a:gd name="connsiteY1" fmla="*/ 8491 h 26847"/>
                  <a:gd name="connsiteX2" fmla="*/ 26305 w 34615"/>
                  <a:gd name="connsiteY2" fmla="*/ 3830 h 26847"/>
                  <a:gd name="connsiteX3" fmla="*/ 19476 w 34615"/>
                  <a:gd name="connsiteY3" fmla="*/ 7732 h 26847"/>
                  <a:gd name="connsiteX4" fmla="*/ 19476 w 34615"/>
                  <a:gd name="connsiteY4" fmla="*/ 26847 h 26847"/>
                  <a:gd name="connsiteX5" fmla="*/ 15176 w 34615"/>
                  <a:gd name="connsiteY5" fmla="*/ 26847 h 26847"/>
                  <a:gd name="connsiteX6" fmla="*/ 15176 w 34615"/>
                  <a:gd name="connsiteY6" fmla="*/ 8925 h 26847"/>
                  <a:gd name="connsiteX7" fmla="*/ 11346 w 34615"/>
                  <a:gd name="connsiteY7" fmla="*/ 3830 h 26847"/>
                  <a:gd name="connsiteX8" fmla="*/ 4300 w 34615"/>
                  <a:gd name="connsiteY8" fmla="*/ 7913 h 26847"/>
                  <a:gd name="connsiteX9" fmla="*/ 4300 w 34615"/>
                  <a:gd name="connsiteY9" fmla="*/ 26847 h 26847"/>
                  <a:gd name="connsiteX10" fmla="*/ 0 w 34615"/>
                  <a:gd name="connsiteY10" fmla="*/ 26847 h 26847"/>
                  <a:gd name="connsiteX11" fmla="*/ 0 w 34615"/>
                  <a:gd name="connsiteY11" fmla="*/ 614 h 26847"/>
                  <a:gd name="connsiteX12" fmla="*/ 4083 w 34615"/>
                  <a:gd name="connsiteY12" fmla="*/ 614 h 26847"/>
                  <a:gd name="connsiteX13" fmla="*/ 4083 w 34615"/>
                  <a:gd name="connsiteY13" fmla="*/ 4264 h 26847"/>
                  <a:gd name="connsiteX14" fmla="*/ 12285 w 34615"/>
                  <a:gd name="connsiteY14" fmla="*/ 0 h 26847"/>
                  <a:gd name="connsiteX15" fmla="*/ 18861 w 34615"/>
                  <a:gd name="connsiteY15" fmla="*/ 4408 h 26847"/>
                  <a:gd name="connsiteX16" fmla="*/ 27461 w 34615"/>
                  <a:gd name="connsiteY16" fmla="*/ 0 h 26847"/>
                  <a:gd name="connsiteX17" fmla="*/ 34615 w 34615"/>
                  <a:gd name="connsiteY17" fmla="*/ 8202 h 26847"/>
                  <a:gd name="connsiteX18" fmla="*/ 34615 w 34615"/>
                  <a:gd name="connsiteY18" fmla="*/ 26811 h 26847"/>
                  <a:gd name="connsiteX19" fmla="*/ 30315 w 34615"/>
                  <a:gd name="connsiteY19"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615" h="26847">
                    <a:moveTo>
                      <a:pt x="30315" y="26847"/>
                    </a:moveTo>
                    <a:lnTo>
                      <a:pt x="30315" y="8491"/>
                    </a:lnTo>
                    <a:cubicBezTo>
                      <a:pt x="30315" y="4806"/>
                      <a:pt x="28328" y="3830"/>
                      <a:pt x="26305" y="3830"/>
                    </a:cubicBezTo>
                    <a:cubicBezTo>
                      <a:pt x="24064" y="3830"/>
                      <a:pt x="21860" y="5059"/>
                      <a:pt x="19476" y="7732"/>
                    </a:cubicBezTo>
                    <a:lnTo>
                      <a:pt x="19476" y="26847"/>
                    </a:lnTo>
                    <a:lnTo>
                      <a:pt x="15176" y="26847"/>
                    </a:lnTo>
                    <a:lnTo>
                      <a:pt x="15176" y="8925"/>
                    </a:lnTo>
                    <a:cubicBezTo>
                      <a:pt x="15176" y="5673"/>
                      <a:pt x="13947" y="3830"/>
                      <a:pt x="11346" y="3830"/>
                    </a:cubicBezTo>
                    <a:cubicBezTo>
                      <a:pt x="9069" y="3830"/>
                      <a:pt x="6576" y="5312"/>
                      <a:pt x="4300" y="7913"/>
                    </a:cubicBezTo>
                    <a:lnTo>
                      <a:pt x="4300" y="26847"/>
                    </a:lnTo>
                    <a:lnTo>
                      <a:pt x="0" y="26847"/>
                    </a:lnTo>
                    <a:lnTo>
                      <a:pt x="0" y="614"/>
                    </a:lnTo>
                    <a:lnTo>
                      <a:pt x="4083" y="614"/>
                    </a:lnTo>
                    <a:lnTo>
                      <a:pt x="4083" y="4264"/>
                    </a:lnTo>
                    <a:cubicBezTo>
                      <a:pt x="6504" y="1590"/>
                      <a:pt x="9539" y="0"/>
                      <a:pt x="12285" y="0"/>
                    </a:cubicBezTo>
                    <a:cubicBezTo>
                      <a:pt x="15790" y="0"/>
                      <a:pt x="17850" y="1373"/>
                      <a:pt x="18861" y="4408"/>
                    </a:cubicBezTo>
                    <a:cubicBezTo>
                      <a:pt x="21860" y="1337"/>
                      <a:pt x="24173" y="0"/>
                      <a:pt x="27461" y="0"/>
                    </a:cubicBezTo>
                    <a:cubicBezTo>
                      <a:pt x="32267" y="0"/>
                      <a:pt x="34615" y="2746"/>
                      <a:pt x="34615" y="8202"/>
                    </a:cubicBezTo>
                    <a:lnTo>
                      <a:pt x="34615" y="26811"/>
                    </a:lnTo>
                    <a:lnTo>
                      <a:pt x="30315" y="26811"/>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73" name="Freeform: Shape 72">
                <a:extLst>
                  <a:ext uri="{FF2B5EF4-FFF2-40B4-BE49-F238E27FC236}">
                    <a16:creationId xmlns:a16="http://schemas.microsoft.com/office/drawing/2014/main" id="{76C81A73-31CB-43F9-A772-7855106654B9}"/>
                  </a:ext>
                </a:extLst>
              </p:cNvPr>
              <p:cNvSpPr/>
              <p:nvPr/>
            </p:nvSpPr>
            <p:spPr>
              <a:xfrm>
                <a:off x="3707512" y="1625280"/>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8 h 27461"/>
                  <a:gd name="connsiteX8" fmla="*/ 21896 w 21968"/>
                  <a:gd name="connsiteY8" fmla="*/ 20885 h 27461"/>
                  <a:gd name="connsiteX9" fmla="*/ 11093 w 21968"/>
                  <a:gd name="connsiteY9" fmla="*/ 27461 h 27461"/>
                  <a:gd name="connsiteX10" fmla="*/ 4336 w 21968"/>
                  <a:gd name="connsiteY10" fmla="*/ 11129 h 27461"/>
                  <a:gd name="connsiteX11" fmla="*/ 17705 w 21968"/>
                  <a:gd name="connsiteY11" fmla="*/ 11129 h 27461"/>
                  <a:gd name="connsiteX12" fmla="*/ 11129 w 21968"/>
                  <a:gd name="connsiteY12" fmla="*/ 3505 h 27461"/>
                  <a:gd name="connsiteX13" fmla="*/ 4336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2"/>
                      <a:pt x="21969" y="13658"/>
                      <a:pt x="21933" y="14309"/>
                    </a:cubicBezTo>
                    <a:lnTo>
                      <a:pt x="4264" y="14309"/>
                    </a:lnTo>
                    <a:cubicBezTo>
                      <a:pt x="4517" y="20126"/>
                      <a:pt x="6504" y="23740"/>
                      <a:pt x="11418" y="23740"/>
                    </a:cubicBezTo>
                    <a:cubicBezTo>
                      <a:pt x="14453" y="23740"/>
                      <a:pt x="16838" y="22475"/>
                      <a:pt x="18608" y="19078"/>
                    </a:cubicBezTo>
                    <a:lnTo>
                      <a:pt x="21896" y="20885"/>
                    </a:lnTo>
                    <a:cubicBezTo>
                      <a:pt x="19331" y="25691"/>
                      <a:pt x="15465" y="27461"/>
                      <a:pt x="11093" y="27461"/>
                    </a:cubicBezTo>
                    <a:close/>
                    <a:moveTo>
                      <a:pt x="4336" y="11129"/>
                    </a:moveTo>
                    <a:lnTo>
                      <a:pt x="17705" y="11129"/>
                    </a:lnTo>
                    <a:cubicBezTo>
                      <a:pt x="17669" y="6540"/>
                      <a:pt x="15284" y="3505"/>
                      <a:pt x="11129" y="3505"/>
                    </a:cubicBezTo>
                    <a:cubicBezTo>
                      <a:pt x="6974" y="3505"/>
                      <a:pt x="4842" y="6938"/>
                      <a:pt x="4336"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74" name="Freeform: Shape 73">
                <a:extLst>
                  <a:ext uri="{FF2B5EF4-FFF2-40B4-BE49-F238E27FC236}">
                    <a16:creationId xmlns:a16="http://schemas.microsoft.com/office/drawing/2014/main" id="{26E175C8-E418-4569-972B-2087FA304F15}"/>
                  </a:ext>
                </a:extLst>
              </p:cNvPr>
              <p:cNvSpPr/>
              <p:nvPr/>
            </p:nvSpPr>
            <p:spPr>
              <a:xfrm>
                <a:off x="3735551" y="1625280"/>
                <a:ext cx="20342" cy="26847"/>
              </a:xfrm>
              <a:custGeom>
                <a:avLst/>
                <a:gdLst>
                  <a:gd name="connsiteX0" fmla="*/ 16079 w 20342"/>
                  <a:gd name="connsiteY0" fmla="*/ 26847 h 26847"/>
                  <a:gd name="connsiteX1" fmla="*/ 16079 w 20342"/>
                  <a:gd name="connsiteY1" fmla="*/ 8925 h 26847"/>
                  <a:gd name="connsiteX2" fmla="*/ 11743 w 20342"/>
                  <a:gd name="connsiteY2" fmla="*/ 3830 h 26847"/>
                  <a:gd name="connsiteX3" fmla="*/ 4300 w 20342"/>
                  <a:gd name="connsiteY3" fmla="*/ 7877 h 26847"/>
                  <a:gd name="connsiteX4" fmla="*/ 4300 w 20342"/>
                  <a:gd name="connsiteY4" fmla="*/ 26847 h 26847"/>
                  <a:gd name="connsiteX5" fmla="*/ 0 w 20342"/>
                  <a:gd name="connsiteY5" fmla="*/ 26847 h 26847"/>
                  <a:gd name="connsiteX6" fmla="*/ 0 w 20342"/>
                  <a:gd name="connsiteY6" fmla="*/ 614 h 26847"/>
                  <a:gd name="connsiteX7" fmla="*/ 4083 w 20342"/>
                  <a:gd name="connsiteY7" fmla="*/ 614 h 26847"/>
                  <a:gd name="connsiteX8" fmla="*/ 4083 w 20342"/>
                  <a:gd name="connsiteY8" fmla="*/ 4264 h 26847"/>
                  <a:gd name="connsiteX9" fmla="*/ 12972 w 20342"/>
                  <a:gd name="connsiteY9" fmla="*/ 0 h 26847"/>
                  <a:gd name="connsiteX10" fmla="*/ 18934 w 20342"/>
                  <a:gd name="connsiteY10" fmla="*/ 2746 h 26847"/>
                  <a:gd name="connsiteX11" fmla="*/ 20343 w 20342"/>
                  <a:gd name="connsiteY11" fmla="*/ 8961 h 26847"/>
                  <a:gd name="connsiteX12" fmla="*/ 20343 w 20342"/>
                  <a:gd name="connsiteY12" fmla="*/ 26811 h 26847"/>
                  <a:gd name="connsiteX13" fmla="*/ 16079 w 20342"/>
                  <a:gd name="connsiteY13"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42" h="26847">
                    <a:moveTo>
                      <a:pt x="16079" y="26847"/>
                    </a:moveTo>
                    <a:lnTo>
                      <a:pt x="16079" y="8925"/>
                    </a:lnTo>
                    <a:cubicBezTo>
                      <a:pt x="16079" y="5384"/>
                      <a:pt x="14778" y="3830"/>
                      <a:pt x="11743" y="3830"/>
                    </a:cubicBezTo>
                    <a:cubicBezTo>
                      <a:pt x="9431" y="3830"/>
                      <a:pt x="7299" y="4806"/>
                      <a:pt x="4300" y="7877"/>
                    </a:cubicBezTo>
                    <a:lnTo>
                      <a:pt x="4300" y="26847"/>
                    </a:lnTo>
                    <a:lnTo>
                      <a:pt x="0" y="26847"/>
                    </a:lnTo>
                    <a:lnTo>
                      <a:pt x="0" y="614"/>
                    </a:lnTo>
                    <a:lnTo>
                      <a:pt x="4083" y="614"/>
                    </a:lnTo>
                    <a:lnTo>
                      <a:pt x="4083" y="4264"/>
                    </a:lnTo>
                    <a:cubicBezTo>
                      <a:pt x="6974" y="1373"/>
                      <a:pt x="9684" y="0"/>
                      <a:pt x="12972" y="0"/>
                    </a:cubicBezTo>
                    <a:cubicBezTo>
                      <a:pt x="15754" y="0"/>
                      <a:pt x="17777" y="903"/>
                      <a:pt x="18934" y="2746"/>
                    </a:cubicBezTo>
                    <a:cubicBezTo>
                      <a:pt x="19945" y="4047"/>
                      <a:pt x="20343" y="6034"/>
                      <a:pt x="20343" y="8961"/>
                    </a:cubicBezTo>
                    <a:lnTo>
                      <a:pt x="20343" y="26811"/>
                    </a:lnTo>
                    <a:lnTo>
                      <a:pt x="16079" y="26811"/>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75" name="Freeform: Shape 74">
                <a:extLst>
                  <a:ext uri="{FF2B5EF4-FFF2-40B4-BE49-F238E27FC236}">
                    <a16:creationId xmlns:a16="http://schemas.microsoft.com/office/drawing/2014/main" id="{4B856C3E-B1AA-48BD-9A83-9CC4DD5FAA0E}"/>
                  </a:ext>
                </a:extLst>
              </p:cNvPr>
              <p:cNvSpPr/>
              <p:nvPr/>
            </p:nvSpPr>
            <p:spPr>
              <a:xfrm>
                <a:off x="3760483" y="1617223"/>
                <a:ext cx="13838" cy="35302"/>
              </a:xfrm>
              <a:custGeom>
                <a:avLst/>
                <a:gdLst>
                  <a:gd name="connsiteX0" fmla="*/ 13839 w 13838"/>
                  <a:gd name="connsiteY0" fmla="*/ 34905 h 35302"/>
                  <a:gd name="connsiteX1" fmla="*/ 9828 w 13838"/>
                  <a:gd name="connsiteY1" fmla="*/ 35302 h 35302"/>
                  <a:gd name="connsiteX2" fmla="*/ 3902 w 13838"/>
                  <a:gd name="connsiteY2" fmla="*/ 28509 h 35302"/>
                  <a:gd name="connsiteX3" fmla="*/ 3902 w 13838"/>
                  <a:gd name="connsiteY3" fmla="*/ 12213 h 35302"/>
                  <a:gd name="connsiteX4" fmla="*/ 0 w 13838"/>
                  <a:gd name="connsiteY4" fmla="*/ 12213 h 35302"/>
                  <a:gd name="connsiteX5" fmla="*/ 0 w 13838"/>
                  <a:gd name="connsiteY5" fmla="*/ 8672 h 35302"/>
                  <a:gd name="connsiteX6" fmla="*/ 3902 w 13838"/>
                  <a:gd name="connsiteY6" fmla="*/ 8672 h 35302"/>
                  <a:gd name="connsiteX7" fmla="*/ 3902 w 13838"/>
                  <a:gd name="connsiteY7" fmla="*/ 0 h 35302"/>
                  <a:gd name="connsiteX8" fmla="*/ 8166 w 13838"/>
                  <a:gd name="connsiteY8" fmla="*/ 0 h 35302"/>
                  <a:gd name="connsiteX9" fmla="*/ 8166 w 13838"/>
                  <a:gd name="connsiteY9" fmla="*/ 8672 h 35302"/>
                  <a:gd name="connsiteX10" fmla="*/ 13839 w 13838"/>
                  <a:gd name="connsiteY10" fmla="*/ 8672 h 35302"/>
                  <a:gd name="connsiteX11" fmla="*/ 13839 w 13838"/>
                  <a:gd name="connsiteY11" fmla="*/ 12213 h 35302"/>
                  <a:gd name="connsiteX12" fmla="*/ 8166 w 13838"/>
                  <a:gd name="connsiteY12" fmla="*/ 12213 h 35302"/>
                  <a:gd name="connsiteX13" fmla="*/ 8166 w 13838"/>
                  <a:gd name="connsiteY13" fmla="*/ 28293 h 35302"/>
                  <a:gd name="connsiteX14" fmla="*/ 10912 w 13838"/>
                  <a:gd name="connsiteY14" fmla="*/ 31545 h 35302"/>
                  <a:gd name="connsiteX15" fmla="*/ 13839 w 13838"/>
                  <a:gd name="connsiteY15" fmla="*/ 31183 h 35302"/>
                  <a:gd name="connsiteX16" fmla="*/ 13839 w 13838"/>
                  <a:gd name="connsiteY16" fmla="*/ 34905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302">
                    <a:moveTo>
                      <a:pt x="13839" y="34905"/>
                    </a:moveTo>
                    <a:cubicBezTo>
                      <a:pt x="12574" y="35158"/>
                      <a:pt x="11346" y="35302"/>
                      <a:pt x="9828" y="35302"/>
                    </a:cubicBezTo>
                    <a:cubicBezTo>
                      <a:pt x="5528" y="35302"/>
                      <a:pt x="3902" y="33640"/>
                      <a:pt x="3902" y="28509"/>
                    </a:cubicBezTo>
                    <a:lnTo>
                      <a:pt x="3902" y="12213"/>
                    </a:lnTo>
                    <a:lnTo>
                      <a:pt x="0" y="12213"/>
                    </a:lnTo>
                    <a:lnTo>
                      <a:pt x="0" y="8672"/>
                    </a:lnTo>
                    <a:lnTo>
                      <a:pt x="3902" y="8672"/>
                    </a:lnTo>
                    <a:lnTo>
                      <a:pt x="3902" y="0"/>
                    </a:lnTo>
                    <a:lnTo>
                      <a:pt x="8166" y="0"/>
                    </a:lnTo>
                    <a:lnTo>
                      <a:pt x="8166" y="8672"/>
                    </a:lnTo>
                    <a:lnTo>
                      <a:pt x="13839" y="8672"/>
                    </a:lnTo>
                    <a:lnTo>
                      <a:pt x="13839" y="12213"/>
                    </a:lnTo>
                    <a:lnTo>
                      <a:pt x="8166" y="12213"/>
                    </a:lnTo>
                    <a:lnTo>
                      <a:pt x="8166" y="28293"/>
                    </a:lnTo>
                    <a:cubicBezTo>
                      <a:pt x="8166" y="30533"/>
                      <a:pt x="8961" y="31545"/>
                      <a:pt x="10912" y="31545"/>
                    </a:cubicBezTo>
                    <a:cubicBezTo>
                      <a:pt x="11888" y="31545"/>
                      <a:pt x="12719" y="31436"/>
                      <a:pt x="13839" y="31183"/>
                    </a:cubicBezTo>
                    <a:lnTo>
                      <a:pt x="13839" y="3490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76" name="Freeform: Shape 75">
                <a:extLst>
                  <a:ext uri="{FF2B5EF4-FFF2-40B4-BE49-F238E27FC236}">
                    <a16:creationId xmlns:a16="http://schemas.microsoft.com/office/drawing/2014/main" id="{8347DC9C-7C07-4B0C-8F87-2B9B6F99F8E6}"/>
                  </a:ext>
                </a:extLst>
              </p:cNvPr>
              <p:cNvSpPr/>
              <p:nvPr/>
            </p:nvSpPr>
            <p:spPr>
              <a:xfrm>
                <a:off x="3777032" y="1615163"/>
                <a:ext cx="17957" cy="36964"/>
              </a:xfrm>
              <a:custGeom>
                <a:avLst/>
                <a:gdLst>
                  <a:gd name="connsiteX0" fmla="*/ 5781 w 17957"/>
                  <a:gd name="connsiteY0" fmla="*/ 25149 h 36964"/>
                  <a:gd name="connsiteX1" fmla="*/ 5781 w 17957"/>
                  <a:gd name="connsiteY1" fmla="*/ 22150 h 36964"/>
                  <a:gd name="connsiteX2" fmla="*/ 13333 w 17957"/>
                  <a:gd name="connsiteY2" fmla="*/ 7986 h 36964"/>
                  <a:gd name="connsiteX3" fmla="*/ 9033 w 17957"/>
                  <a:gd name="connsiteY3" fmla="*/ 3830 h 36964"/>
                  <a:gd name="connsiteX4" fmla="*/ 3686 w 17957"/>
                  <a:gd name="connsiteY4" fmla="*/ 8022 h 36964"/>
                  <a:gd name="connsiteX5" fmla="*/ 0 w 17957"/>
                  <a:gd name="connsiteY5" fmla="*/ 6612 h 36964"/>
                  <a:gd name="connsiteX6" fmla="*/ 9358 w 17957"/>
                  <a:gd name="connsiteY6" fmla="*/ 0 h 36964"/>
                  <a:gd name="connsiteX7" fmla="*/ 17958 w 17957"/>
                  <a:gd name="connsiteY7" fmla="*/ 7913 h 36964"/>
                  <a:gd name="connsiteX8" fmla="*/ 9539 w 17957"/>
                  <a:gd name="connsiteY8" fmla="*/ 22909 h 36964"/>
                  <a:gd name="connsiteX9" fmla="*/ 9539 w 17957"/>
                  <a:gd name="connsiteY9" fmla="*/ 25185 h 36964"/>
                  <a:gd name="connsiteX10" fmla="*/ 5781 w 17957"/>
                  <a:gd name="connsiteY10" fmla="*/ 25185 h 36964"/>
                  <a:gd name="connsiteX11" fmla="*/ 4842 w 17957"/>
                  <a:gd name="connsiteY11" fmla="*/ 36965 h 36964"/>
                  <a:gd name="connsiteX12" fmla="*/ 4842 w 17957"/>
                  <a:gd name="connsiteY12" fmla="*/ 31075 h 36964"/>
                  <a:gd name="connsiteX13" fmla="*/ 10406 w 17957"/>
                  <a:gd name="connsiteY13" fmla="*/ 31075 h 36964"/>
                  <a:gd name="connsiteX14" fmla="*/ 10406 w 17957"/>
                  <a:gd name="connsiteY14" fmla="*/ 36965 h 36964"/>
                  <a:gd name="connsiteX15" fmla="*/ 4842 w 17957"/>
                  <a:gd name="connsiteY15" fmla="*/ 36965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57" h="36964">
                    <a:moveTo>
                      <a:pt x="5781" y="25149"/>
                    </a:moveTo>
                    <a:lnTo>
                      <a:pt x="5781" y="22150"/>
                    </a:lnTo>
                    <a:cubicBezTo>
                      <a:pt x="5781" y="16513"/>
                      <a:pt x="13333" y="13839"/>
                      <a:pt x="13333" y="7986"/>
                    </a:cubicBezTo>
                    <a:cubicBezTo>
                      <a:pt x="13333" y="5456"/>
                      <a:pt x="11671" y="3830"/>
                      <a:pt x="9033" y="3830"/>
                    </a:cubicBezTo>
                    <a:cubicBezTo>
                      <a:pt x="6540" y="3830"/>
                      <a:pt x="5095" y="4842"/>
                      <a:pt x="3686" y="8022"/>
                    </a:cubicBezTo>
                    <a:lnTo>
                      <a:pt x="0" y="6612"/>
                    </a:lnTo>
                    <a:cubicBezTo>
                      <a:pt x="1481" y="2024"/>
                      <a:pt x="4806" y="0"/>
                      <a:pt x="9358" y="0"/>
                    </a:cubicBezTo>
                    <a:cubicBezTo>
                      <a:pt x="14778" y="0"/>
                      <a:pt x="17958" y="3144"/>
                      <a:pt x="17958" y="7913"/>
                    </a:cubicBezTo>
                    <a:cubicBezTo>
                      <a:pt x="17958" y="14779"/>
                      <a:pt x="9539" y="18139"/>
                      <a:pt x="9539" y="22909"/>
                    </a:cubicBezTo>
                    <a:lnTo>
                      <a:pt x="9539" y="25185"/>
                    </a:lnTo>
                    <a:lnTo>
                      <a:pt x="5781" y="25185"/>
                    </a:lnTo>
                    <a:close/>
                    <a:moveTo>
                      <a:pt x="4842" y="36965"/>
                    </a:moveTo>
                    <a:lnTo>
                      <a:pt x="4842" y="31075"/>
                    </a:lnTo>
                    <a:lnTo>
                      <a:pt x="10406" y="31075"/>
                    </a:lnTo>
                    <a:lnTo>
                      <a:pt x="10406" y="36965"/>
                    </a:lnTo>
                    <a:lnTo>
                      <a:pt x="4842" y="3696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77" name="Freeform: Shape 76">
                <a:extLst>
                  <a:ext uri="{FF2B5EF4-FFF2-40B4-BE49-F238E27FC236}">
                    <a16:creationId xmlns:a16="http://schemas.microsoft.com/office/drawing/2014/main" id="{151BE1F4-3674-4D13-B02A-4CCDE7A78112}"/>
                  </a:ext>
                </a:extLst>
              </p:cNvPr>
              <p:cNvSpPr/>
              <p:nvPr/>
            </p:nvSpPr>
            <p:spPr>
              <a:xfrm>
                <a:off x="2896910" y="1685551"/>
                <a:ext cx="18174" cy="18175"/>
              </a:xfrm>
              <a:custGeom>
                <a:avLst/>
                <a:gdLst>
                  <a:gd name="connsiteX0" fmla="*/ 9069 w 18174"/>
                  <a:gd name="connsiteY0" fmla="*/ 18175 h 18175"/>
                  <a:gd name="connsiteX1" fmla="*/ 0 w 18174"/>
                  <a:gd name="connsiteY1" fmla="*/ 9105 h 18175"/>
                  <a:gd name="connsiteX2" fmla="*/ 9069 w 18174"/>
                  <a:gd name="connsiteY2" fmla="*/ 0 h 18175"/>
                  <a:gd name="connsiteX3" fmla="*/ 18175 w 18174"/>
                  <a:gd name="connsiteY3" fmla="*/ 9105 h 18175"/>
                  <a:gd name="connsiteX4" fmla="*/ 9069 w 18174"/>
                  <a:gd name="connsiteY4" fmla="*/ 18175 h 1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4" h="18175">
                    <a:moveTo>
                      <a:pt x="9069" y="18175"/>
                    </a:moveTo>
                    <a:cubicBezTo>
                      <a:pt x="4047" y="18175"/>
                      <a:pt x="0" y="14128"/>
                      <a:pt x="0" y="9105"/>
                    </a:cubicBezTo>
                    <a:cubicBezTo>
                      <a:pt x="0" y="4083"/>
                      <a:pt x="4047" y="0"/>
                      <a:pt x="9069" y="0"/>
                    </a:cubicBezTo>
                    <a:cubicBezTo>
                      <a:pt x="14092" y="0"/>
                      <a:pt x="18175" y="4083"/>
                      <a:pt x="18175" y="9105"/>
                    </a:cubicBezTo>
                    <a:cubicBezTo>
                      <a:pt x="18175" y="14128"/>
                      <a:pt x="14092" y="18175"/>
                      <a:pt x="9069" y="18175"/>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78" name="Freeform: Shape 77">
                <a:extLst>
                  <a:ext uri="{FF2B5EF4-FFF2-40B4-BE49-F238E27FC236}">
                    <a16:creationId xmlns:a16="http://schemas.microsoft.com/office/drawing/2014/main" id="{5BF1AE66-28F4-42F7-9121-C19BEE1129DE}"/>
                  </a:ext>
                </a:extLst>
              </p:cNvPr>
              <p:cNvSpPr/>
              <p:nvPr/>
            </p:nvSpPr>
            <p:spPr>
              <a:xfrm>
                <a:off x="2931886" y="1675831"/>
                <a:ext cx="25256" cy="37578"/>
              </a:xfrm>
              <a:custGeom>
                <a:avLst/>
                <a:gdLst>
                  <a:gd name="connsiteX0" fmla="*/ 20198 w 25256"/>
                  <a:gd name="connsiteY0" fmla="*/ 9720 h 37578"/>
                  <a:gd name="connsiteX1" fmla="*/ 12502 w 25256"/>
                  <a:gd name="connsiteY1" fmla="*/ 4191 h 37578"/>
                  <a:gd name="connsiteX2" fmla="*/ 5709 w 25256"/>
                  <a:gd name="connsiteY2" fmla="*/ 9648 h 37578"/>
                  <a:gd name="connsiteX3" fmla="*/ 25257 w 25256"/>
                  <a:gd name="connsiteY3" fmla="*/ 26992 h 37578"/>
                  <a:gd name="connsiteX4" fmla="*/ 12972 w 25256"/>
                  <a:gd name="connsiteY4" fmla="*/ 37579 h 37578"/>
                  <a:gd name="connsiteX5" fmla="*/ 0 w 25256"/>
                  <a:gd name="connsiteY5" fmla="*/ 28148 h 37578"/>
                  <a:gd name="connsiteX6" fmla="*/ 4517 w 25256"/>
                  <a:gd name="connsiteY6" fmla="*/ 26630 h 37578"/>
                  <a:gd name="connsiteX7" fmla="*/ 13188 w 25256"/>
                  <a:gd name="connsiteY7" fmla="*/ 33351 h 37578"/>
                  <a:gd name="connsiteX8" fmla="*/ 20632 w 25256"/>
                  <a:gd name="connsiteY8" fmla="*/ 27281 h 37578"/>
                  <a:gd name="connsiteX9" fmla="*/ 1265 w 25256"/>
                  <a:gd name="connsiteY9" fmla="*/ 9720 h 37578"/>
                  <a:gd name="connsiteX10" fmla="*/ 12538 w 25256"/>
                  <a:gd name="connsiteY10" fmla="*/ 0 h 37578"/>
                  <a:gd name="connsiteX11" fmla="*/ 24317 w 25256"/>
                  <a:gd name="connsiteY11" fmla="*/ 8130 h 37578"/>
                  <a:gd name="connsiteX12" fmla="*/ 20198 w 25256"/>
                  <a:gd name="connsiteY12" fmla="*/ 9720 h 3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56" h="37578">
                    <a:moveTo>
                      <a:pt x="20198" y="9720"/>
                    </a:moveTo>
                    <a:cubicBezTo>
                      <a:pt x="18644" y="5962"/>
                      <a:pt x="16513" y="4191"/>
                      <a:pt x="12502" y="4191"/>
                    </a:cubicBezTo>
                    <a:cubicBezTo>
                      <a:pt x="8491" y="4191"/>
                      <a:pt x="5709" y="6179"/>
                      <a:pt x="5709" y="9648"/>
                    </a:cubicBezTo>
                    <a:cubicBezTo>
                      <a:pt x="5709" y="17886"/>
                      <a:pt x="25257" y="13947"/>
                      <a:pt x="25257" y="26992"/>
                    </a:cubicBezTo>
                    <a:cubicBezTo>
                      <a:pt x="25257" y="33965"/>
                      <a:pt x="20198" y="37579"/>
                      <a:pt x="12972" y="37579"/>
                    </a:cubicBezTo>
                    <a:cubicBezTo>
                      <a:pt x="6106" y="37579"/>
                      <a:pt x="2240" y="34760"/>
                      <a:pt x="0" y="28148"/>
                    </a:cubicBezTo>
                    <a:lnTo>
                      <a:pt x="4517" y="26630"/>
                    </a:lnTo>
                    <a:cubicBezTo>
                      <a:pt x="5998" y="31183"/>
                      <a:pt x="8310" y="33351"/>
                      <a:pt x="13188" y="33351"/>
                    </a:cubicBezTo>
                    <a:cubicBezTo>
                      <a:pt x="17597" y="33351"/>
                      <a:pt x="20632" y="31219"/>
                      <a:pt x="20632" y="27281"/>
                    </a:cubicBezTo>
                    <a:cubicBezTo>
                      <a:pt x="20632" y="18175"/>
                      <a:pt x="1265" y="22583"/>
                      <a:pt x="1265" y="9720"/>
                    </a:cubicBezTo>
                    <a:cubicBezTo>
                      <a:pt x="1265" y="3577"/>
                      <a:pt x="6034" y="0"/>
                      <a:pt x="12538" y="0"/>
                    </a:cubicBezTo>
                    <a:cubicBezTo>
                      <a:pt x="18861" y="0"/>
                      <a:pt x="22727" y="2891"/>
                      <a:pt x="24317" y="8130"/>
                    </a:cubicBezTo>
                    <a:lnTo>
                      <a:pt x="20198" y="972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79" name="Freeform: Shape 78">
                <a:extLst>
                  <a:ext uri="{FF2B5EF4-FFF2-40B4-BE49-F238E27FC236}">
                    <a16:creationId xmlns:a16="http://schemas.microsoft.com/office/drawing/2014/main" id="{40709A59-5468-4EB4-94F9-558EC4C14AC0}"/>
                  </a:ext>
                </a:extLst>
              </p:cNvPr>
              <p:cNvSpPr/>
              <p:nvPr/>
            </p:nvSpPr>
            <p:spPr>
              <a:xfrm>
                <a:off x="2963250" y="1676482"/>
                <a:ext cx="20487" cy="36350"/>
              </a:xfrm>
              <a:custGeom>
                <a:avLst/>
                <a:gdLst>
                  <a:gd name="connsiteX0" fmla="*/ 16260 w 20487"/>
                  <a:gd name="connsiteY0" fmla="*/ 36350 h 36350"/>
                  <a:gd name="connsiteX1" fmla="*/ 16260 w 20487"/>
                  <a:gd name="connsiteY1" fmla="*/ 19404 h 36350"/>
                  <a:gd name="connsiteX2" fmla="*/ 11743 w 20487"/>
                  <a:gd name="connsiteY2" fmla="*/ 13261 h 36350"/>
                  <a:gd name="connsiteX3" fmla="*/ 4300 w 20487"/>
                  <a:gd name="connsiteY3" fmla="*/ 17272 h 36350"/>
                  <a:gd name="connsiteX4" fmla="*/ 4300 w 20487"/>
                  <a:gd name="connsiteY4" fmla="*/ 36350 h 36350"/>
                  <a:gd name="connsiteX5" fmla="*/ 0 w 20487"/>
                  <a:gd name="connsiteY5" fmla="*/ 36350 h 36350"/>
                  <a:gd name="connsiteX6" fmla="*/ 0 w 20487"/>
                  <a:gd name="connsiteY6" fmla="*/ 0 h 36350"/>
                  <a:gd name="connsiteX7" fmla="*/ 4300 w 20487"/>
                  <a:gd name="connsiteY7" fmla="*/ 0 h 36350"/>
                  <a:gd name="connsiteX8" fmla="*/ 4300 w 20487"/>
                  <a:gd name="connsiteY8" fmla="*/ 13514 h 36350"/>
                  <a:gd name="connsiteX9" fmla="*/ 12899 w 20487"/>
                  <a:gd name="connsiteY9" fmla="*/ 9503 h 36350"/>
                  <a:gd name="connsiteX10" fmla="*/ 19114 w 20487"/>
                  <a:gd name="connsiteY10" fmla="*/ 12249 h 36350"/>
                  <a:gd name="connsiteX11" fmla="*/ 20487 w 20487"/>
                  <a:gd name="connsiteY11" fmla="*/ 19440 h 36350"/>
                  <a:gd name="connsiteX12" fmla="*/ 20487 w 20487"/>
                  <a:gd name="connsiteY12" fmla="*/ 36350 h 36350"/>
                  <a:gd name="connsiteX13" fmla="*/ 16260 w 20487"/>
                  <a:gd name="connsiteY13"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87" h="36350">
                    <a:moveTo>
                      <a:pt x="16260" y="36350"/>
                    </a:moveTo>
                    <a:lnTo>
                      <a:pt x="16260" y="19404"/>
                    </a:lnTo>
                    <a:cubicBezTo>
                      <a:pt x="16260" y="15754"/>
                      <a:pt x="15718" y="13261"/>
                      <a:pt x="11743" y="13261"/>
                    </a:cubicBezTo>
                    <a:cubicBezTo>
                      <a:pt x="9214" y="13261"/>
                      <a:pt x="6793" y="14670"/>
                      <a:pt x="4300" y="17272"/>
                    </a:cubicBezTo>
                    <a:lnTo>
                      <a:pt x="4300" y="36350"/>
                    </a:lnTo>
                    <a:lnTo>
                      <a:pt x="0" y="36350"/>
                    </a:lnTo>
                    <a:lnTo>
                      <a:pt x="0" y="0"/>
                    </a:lnTo>
                    <a:lnTo>
                      <a:pt x="4300" y="0"/>
                    </a:lnTo>
                    <a:lnTo>
                      <a:pt x="4300" y="13514"/>
                    </a:lnTo>
                    <a:cubicBezTo>
                      <a:pt x="7552" y="10515"/>
                      <a:pt x="10117" y="9503"/>
                      <a:pt x="12899" y="9503"/>
                    </a:cubicBezTo>
                    <a:cubicBezTo>
                      <a:pt x="15935" y="9503"/>
                      <a:pt x="17850" y="10370"/>
                      <a:pt x="19114" y="12249"/>
                    </a:cubicBezTo>
                    <a:cubicBezTo>
                      <a:pt x="20270" y="13767"/>
                      <a:pt x="20487" y="15899"/>
                      <a:pt x="20487" y="19440"/>
                    </a:cubicBezTo>
                    <a:lnTo>
                      <a:pt x="20487" y="36350"/>
                    </a:lnTo>
                    <a:lnTo>
                      <a:pt x="1626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80" name="Freeform: Shape 79">
                <a:extLst>
                  <a:ext uri="{FF2B5EF4-FFF2-40B4-BE49-F238E27FC236}">
                    <a16:creationId xmlns:a16="http://schemas.microsoft.com/office/drawing/2014/main" id="{B42A2426-3976-44B8-A01C-0BCE7E182BA3}"/>
                  </a:ext>
                </a:extLst>
              </p:cNvPr>
              <p:cNvSpPr/>
              <p:nvPr/>
            </p:nvSpPr>
            <p:spPr>
              <a:xfrm>
                <a:off x="2989446" y="1686021"/>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8030 w 22330"/>
                  <a:gd name="connsiteY5" fmla="*/ 13803 h 27425"/>
                  <a:gd name="connsiteX6" fmla="*/ 11201 w 22330"/>
                  <a:gd name="connsiteY6" fmla="*/ 3577 h 27425"/>
                  <a:gd name="connsiteX7" fmla="*/ 4372 w 22330"/>
                  <a:gd name="connsiteY7" fmla="*/ 13803 h 27425"/>
                  <a:gd name="connsiteX8" fmla="*/ 11201 w 22330"/>
                  <a:gd name="connsiteY8" fmla="*/ 23812 h 27425"/>
                  <a:gd name="connsiteX9" fmla="*/ 18030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186"/>
                      <a:pt x="0" y="13803"/>
                    </a:cubicBezTo>
                    <a:close/>
                    <a:moveTo>
                      <a:pt x="18030" y="13803"/>
                    </a:moveTo>
                    <a:cubicBezTo>
                      <a:pt x="18030" y="7769"/>
                      <a:pt x="15862" y="3577"/>
                      <a:pt x="11201" y="3577"/>
                    </a:cubicBezTo>
                    <a:cubicBezTo>
                      <a:pt x="6540" y="3577"/>
                      <a:pt x="4372" y="7769"/>
                      <a:pt x="4372" y="13803"/>
                    </a:cubicBezTo>
                    <a:cubicBezTo>
                      <a:pt x="4372" y="19837"/>
                      <a:pt x="6612" y="23812"/>
                      <a:pt x="11201" y="23812"/>
                    </a:cubicBezTo>
                    <a:cubicBezTo>
                      <a:pt x="15790" y="23812"/>
                      <a:pt x="18030" y="19801"/>
                      <a:pt x="18030" y="13803"/>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81" name="Freeform: Shape 80">
                <a:extLst>
                  <a:ext uri="{FF2B5EF4-FFF2-40B4-BE49-F238E27FC236}">
                    <a16:creationId xmlns:a16="http://schemas.microsoft.com/office/drawing/2014/main" id="{7CB9228E-6E99-4D79-8663-ED2917756F81}"/>
                  </a:ext>
                </a:extLst>
              </p:cNvPr>
              <p:cNvSpPr/>
              <p:nvPr/>
            </p:nvSpPr>
            <p:spPr>
              <a:xfrm>
                <a:off x="3017485" y="1686599"/>
                <a:ext cx="20342" cy="26847"/>
              </a:xfrm>
              <a:custGeom>
                <a:avLst/>
                <a:gdLst>
                  <a:gd name="connsiteX0" fmla="*/ 16224 w 20342"/>
                  <a:gd name="connsiteY0" fmla="*/ 26233 h 26847"/>
                  <a:gd name="connsiteX1" fmla="*/ 16224 w 20342"/>
                  <a:gd name="connsiteY1" fmla="*/ 22583 h 26847"/>
                  <a:gd name="connsiteX2" fmla="*/ 7371 w 20342"/>
                  <a:gd name="connsiteY2" fmla="*/ 26847 h 26847"/>
                  <a:gd name="connsiteX3" fmla="*/ 1409 w 20342"/>
                  <a:gd name="connsiteY3" fmla="*/ 24101 h 26847"/>
                  <a:gd name="connsiteX4" fmla="*/ 0 w 20342"/>
                  <a:gd name="connsiteY4" fmla="*/ 17814 h 26847"/>
                  <a:gd name="connsiteX5" fmla="*/ 0 w 20342"/>
                  <a:gd name="connsiteY5" fmla="*/ 0 h 26847"/>
                  <a:gd name="connsiteX6" fmla="*/ 4336 w 20342"/>
                  <a:gd name="connsiteY6" fmla="*/ 0 h 26847"/>
                  <a:gd name="connsiteX7" fmla="*/ 4336 w 20342"/>
                  <a:gd name="connsiteY7" fmla="*/ 17922 h 26847"/>
                  <a:gd name="connsiteX8" fmla="*/ 8636 w 20342"/>
                  <a:gd name="connsiteY8" fmla="*/ 22981 h 26847"/>
                  <a:gd name="connsiteX9" fmla="*/ 16043 w 20342"/>
                  <a:gd name="connsiteY9" fmla="*/ 18970 h 26847"/>
                  <a:gd name="connsiteX10" fmla="*/ 16043 w 20342"/>
                  <a:gd name="connsiteY10" fmla="*/ 0 h 26847"/>
                  <a:gd name="connsiteX11" fmla="*/ 20343 w 20342"/>
                  <a:gd name="connsiteY11" fmla="*/ 0 h 26847"/>
                  <a:gd name="connsiteX12" fmla="*/ 20343 w 20342"/>
                  <a:gd name="connsiteY12" fmla="*/ 26233 h 26847"/>
                  <a:gd name="connsiteX13" fmla="*/ 16224 w 20342"/>
                  <a:gd name="connsiteY13" fmla="*/ 26233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42" h="26847">
                    <a:moveTo>
                      <a:pt x="16224" y="26233"/>
                    </a:moveTo>
                    <a:lnTo>
                      <a:pt x="16224" y="22583"/>
                    </a:lnTo>
                    <a:cubicBezTo>
                      <a:pt x="13405" y="25438"/>
                      <a:pt x="10659" y="26847"/>
                      <a:pt x="7371" y="26847"/>
                    </a:cubicBezTo>
                    <a:cubicBezTo>
                      <a:pt x="4625" y="26847"/>
                      <a:pt x="2565" y="25872"/>
                      <a:pt x="1409" y="24101"/>
                    </a:cubicBezTo>
                    <a:cubicBezTo>
                      <a:pt x="397" y="22728"/>
                      <a:pt x="0" y="20813"/>
                      <a:pt x="0" y="17814"/>
                    </a:cubicBezTo>
                    <a:lnTo>
                      <a:pt x="0" y="0"/>
                    </a:lnTo>
                    <a:lnTo>
                      <a:pt x="4336" y="0"/>
                    </a:lnTo>
                    <a:lnTo>
                      <a:pt x="4336" y="17922"/>
                    </a:lnTo>
                    <a:cubicBezTo>
                      <a:pt x="4336" y="21463"/>
                      <a:pt x="5601" y="22981"/>
                      <a:pt x="8636" y="22981"/>
                    </a:cubicBezTo>
                    <a:cubicBezTo>
                      <a:pt x="11020" y="22981"/>
                      <a:pt x="13044" y="22005"/>
                      <a:pt x="16043" y="18970"/>
                    </a:cubicBezTo>
                    <a:lnTo>
                      <a:pt x="16043" y="0"/>
                    </a:lnTo>
                    <a:lnTo>
                      <a:pt x="20343" y="0"/>
                    </a:lnTo>
                    <a:lnTo>
                      <a:pt x="20343" y="26233"/>
                    </a:lnTo>
                    <a:lnTo>
                      <a:pt x="16224" y="26233"/>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82" name="Freeform: Shape 81">
                <a:extLst>
                  <a:ext uri="{FF2B5EF4-FFF2-40B4-BE49-F238E27FC236}">
                    <a16:creationId xmlns:a16="http://schemas.microsoft.com/office/drawing/2014/main" id="{304687D6-0622-4213-90FC-DEEAAC688D65}"/>
                  </a:ext>
                </a:extLst>
              </p:cNvPr>
              <p:cNvSpPr/>
              <p:nvPr/>
            </p:nvSpPr>
            <p:spPr>
              <a:xfrm>
                <a:off x="3045596" y="1676482"/>
                <a:ext cx="4299" cy="36350"/>
              </a:xfrm>
              <a:custGeom>
                <a:avLst/>
                <a:gdLst>
                  <a:gd name="connsiteX0" fmla="*/ 0 w 4299"/>
                  <a:gd name="connsiteY0" fmla="*/ 36350 h 36350"/>
                  <a:gd name="connsiteX1" fmla="*/ 0 w 4299"/>
                  <a:gd name="connsiteY1" fmla="*/ 0 h 36350"/>
                  <a:gd name="connsiteX2" fmla="*/ 4300 w 4299"/>
                  <a:gd name="connsiteY2" fmla="*/ 0 h 36350"/>
                  <a:gd name="connsiteX3" fmla="*/ 4300 w 4299"/>
                  <a:gd name="connsiteY3" fmla="*/ 36350 h 36350"/>
                  <a:gd name="connsiteX4" fmla="*/ 0 w 4299"/>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9" h="36350">
                    <a:moveTo>
                      <a:pt x="0" y="36350"/>
                    </a:moveTo>
                    <a:lnTo>
                      <a:pt x="0" y="0"/>
                    </a:lnTo>
                    <a:lnTo>
                      <a:pt x="4300" y="0"/>
                    </a:lnTo>
                    <a:lnTo>
                      <a:pt x="4300" y="36350"/>
                    </a:lnTo>
                    <a:lnTo>
                      <a:pt x="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83" name="Freeform: Shape 82">
                <a:extLst>
                  <a:ext uri="{FF2B5EF4-FFF2-40B4-BE49-F238E27FC236}">
                    <a16:creationId xmlns:a16="http://schemas.microsoft.com/office/drawing/2014/main" id="{F7710542-066A-4284-B5C1-546CC8BAD96C}"/>
                  </a:ext>
                </a:extLst>
              </p:cNvPr>
              <p:cNvSpPr/>
              <p:nvPr/>
            </p:nvSpPr>
            <p:spPr>
              <a:xfrm>
                <a:off x="3055822" y="1676482"/>
                <a:ext cx="22474" cy="36964"/>
              </a:xfrm>
              <a:custGeom>
                <a:avLst/>
                <a:gdLst>
                  <a:gd name="connsiteX0" fmla="*/ 19331 w 22474"/>
                  <a:gd name="connsiteY0" fmla="*/ 36350 h 36964"/>
                  <a:gd name="connsiteX1" fmla="*/ 18608 w 22474"/>
                  <a:gd name="connsiteY1" fmla="*/ 33279 h 36964"/>
                  <a:gd name="connsiteX2" fmla="*/ 10189 w 22474"/>
                  <a:gd name="connsiteY2" fmla="*/ 36964 h 36964"/>
                  <a:gd name="connsiteX3" fmla="*/ 0 w 22474"/>
                  <a:gd name="connsiteY3" fmla="*/ 23487 h 36964"/>
                  <a:gd name="connsiteX4" fmla="*/ 10695 w 22474"/>
                  <a:gd name="connsiteY4" fmla="*/ 9720 h 36964"/>
                  <a:gd name="connsiteX5" fmla="*/ 18175 w 22474"/>
                  <a:gd name="connsiteY5" fmla="*/ 13044 h 36964"/>
                  <a:gd name="connsiteX6" fmla="*/ 18175 w 22474"/>
                  <a:gd name="connsiteY6" fmla="*/ 0 h 36964"/>
                  <a:gd name="connsiteX7" fmla="*/ 22475 w 22474"/>
                  <a:gd name="connsiteY7" fmla="*/ 0 h 36964"/>
                  <a:gd name="connsiteX8" fmla="*/ 22475 w 22474"/>
                  <a:gd name="connsiteY8" fmla="*/ 36350 h 36964"/>
                  <a:gd name="connsiteX9" fmla="*/ 19331 w 22474"/>
                  <a:gd name="connsiteY9" fmla="*/ 36350 h 36964"/>
                  <a:gd name="connsiteX10" fmla="*/ 18211 w 22474"/>
                  <a:gd name="connsiteY10" fmla="*/ 17344 h 36964"/>
                  <a:gd name="connsiteX11" fmla="*/ 11418 w 22474"/>
                  <a:gd name="connsiteY11" fmla="*/ 13406 h 36964"/>
                  <a:gd name="connsiteX12" fmla="*/ 4372 w 22474"/>
                  <a:gd name="connsiteY12" fmla="*/ 23523 h 36964"/>
                  <a:gd name="connsiteX13" fmla="*/ 11346 w 22474"/>
                  <a:gd name="connsiteY13" fmla="*/ 33207 h 36964"/>
                  <a:gd name="connsiteX14" fmla="*/ 18175 w 22474"/>
                  <a:gd name="connsiteY14" fmla="*/ 29268 h 36964"/>
                  <a:gd name="connsiteX15" fmla="*/ 18175 w 22474"/>
                  <a:gd name="connsiteY15" fmla="*/ 17344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74" h="36964">
                    <a:moveTo>
                      <a:pt x="19331" y="36350"/>
                    </a:moveTo>
                    <a:lnTo>
                      <a:pt x="18608" y="33279"/>
                    </a:lnTo>
                    <a:cubicBezTo>
                      <a:pt x="15971" y="35808"/>
                      <a:pt x="13658" y="36964"/>
                      <a:pt x="10189" y="36964"/>
                    </a:cubicBezTo>
                    <a:cubicBezTo>
                      <a:pt x="3866" y="36964"/>
                      <a:pt x="0" y="31544"/>
                      <a:pt x="0" y="23487"/>
                    </a:cubicBezTo>
                    <a:cubicBezTo>
                      <a:pt x="0" y="15031"/>
                      <a:pt x="4300" y="9720"/>
                      <a:pt x="10695" y="9720"/>
                    </a:cubicBezTo>
                    <a:cubicBezTo>
                      <a:pt x="13694" y="9720"/>
                      <a:pt x="16043" y="10768"/>
                      <a:pt x="18175" y="13044"/>
                    </a:cubicBezTo>
                    <a:lnTo>
                      <a:pt x="18175" y="0"/>
                    </a:lnTo>
                    <a:lnTo>
                      <a:pt x="22475" y="0"/>
                    </a:lnTo>
                    <a:lnTo>
                      <a:pt x="22475" y="36350"/>
                    </a:lnTo>
                    <a:lnTo>
                      <a:pt x="19331" y="36350"/>
                    </a:lnTo>
                    <a:close/>
                    <a:moveTo>
                      <a:pt x="18211" y="17344"/>
                    </a:moveTo>
                    <a:cubicBezTo>
                      <a:pt x="16477" y="14815"/>
                      <a:pt x="14056" y="13406"/>
                      <a:pt x="11418" y="13406"/>
                    </a:cubicBezTo>
                    <a:cubicBezTo>
                      <a:pt x="7010" y="13406"/>
                      <a:pt x="4372" y="17308"/>
                      <a:pt x="4372" y="23523"/>
                    </a:cubicBezTo>
                    <a:cubicBezTo>
                      <a:pt x="4372" y="29557"/>
                      <a:pt x="7046" y="33207"/>
                      <a:pt x="11346" y="33207"/>
                    </a:cubicBezTo>
                    <a:cubicBezTo>
                      <a:pt x="13875" y="33207"/>
                      <a:pt x="16621" y="31725"/>
                      <a:pt x="18175" y="29268"/>
                    </a:cubicBezTo>
                    <a:lnTo>
                      <a:pt x="18175" y="1734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84" name="Freeform: Shape 83">
                <a:extLst>
                  <a:ext uri="{FF2B5EF4-FFF2-40B4-BE49-F238E27FC236}">
                    <a16:creationId xmlns:a16="http://schemas.microsoft.com/office/drawing/2014/main" id="{8A8E1DDD-BB36-4E1C-88F7-64A309D45AB8}"/>
                  </a:ext>
                </a:extLst>
              </p:cNvPr>
              <p:cNvSpPr/>
              <p:nvPr/>
            </p:nvSpPr>
            <p:spPr>
              <a:xfrm>
                <a:off x="3094845" y="1677927"/>
                <a:ext cx="13838" cy="35302"/>
              </a:xfrm>
              <a:custGeom>
                <a:avLst/>
                <a:gdLst>
                  <a:gd name="connsiteX0" fmla="*/ 13839 w 13838"/>
                  <a:gd name="connsiteY0" fmla="*/ 34905 h 35302"/>
                  <a:gd name="connsiteX1" fmla="*/ 9828 w 13838"/>
                  <a:gd name="connsiteY1" fmla="*/ 35302 h 35302"/>
                  <a:gd name="connsiteX2" fmla="*/ 3902 w 13838"/>
                  <a:gd name="connsiteY2" fmla="*/ 28509 h 35302"/>
                  <a:gd name="connsiteX3" fmla="*/ 3902 w 13838"/>
                  <a:gd name="connsiteY3" fmla="*/ 12213 h 35302"/>
                  <a:gd name="connsiteX4" fmla="*/ 0 w 13838"/>
                  <a:gd name="connsiteY4" fmla="*/ 12213 h 35302"/>
                  <a:gd name="connsiteX5" fmla="*/ 0 w 13838"/>
                  <a:gd name="connsiteY5" fmla="*/ 8672 h 35302"/>
                  <a:gd name="connsiteX6" fmla="*/ 3902 w 13838"/>
                  <a:gd name="connsiteY6" fmla="*/ 8672 h 35302"/>
                  <a:gd name="connsiteX7" fmla="*/ 3902 w 13838"/>
                  <a:gd name="connsiteY7" fmla="*/ 0 h 35302"/>
                  <a:gd name="connsiteX8" fmla="*/ 8166 w 13838"/>
                  <a:gd name="connsiteY8" fmla="*/ 0 h 35302"/>
                  <a:gd name="connsiteX9" fmla="*/ 8166 w 13838"/>
                  <a:gd name="connsiteY9" fmla="*/ 8672 h 35302"/>
                  <a:gd name="connsiteX10" fmla="*/ 13839 w 13838"/>
                  <a:gd name="connsiteY10" fmla="*/ 8672 h 35302"/>
                  <a:gd name="connsiteX11" fmla="*/ 13839 w 13838"/>
                  <a:gd name="connsiteY11" fmla="*/ 12213 h 35302"/>
                  <a:gd name="connsiteX12" fmla="*/ 8166 w 13838"/>
                  <a:gd name="connsiteY12" fmla="*/ 12213 h 35302"/>
                  <a:gd name="connsiteX13" fmla="*/ 8166 w 13838"/>
                  <a:gd name="connsiteY13" fmla="*/ 28292 h 35302"/>
                  <a:gd name="connsiteX14" fmla="*/ 10912 w 13838"/>
                  <a:gd name="connsiteY14" fmla="*/ 31544 h 35302"/>
                  <a:gd name="connsiteX15" fmla="*/ 13839 w 13838"/>
                  <a:gd name="connsiteY15" fmla="*/ 31183 h 35302"/>
                  <a:gd name="connsiteX16" fmla="*/ 13839 w 13838"/>
                  <a:gd name="connsiteY16" fmla="*/ 34905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302">
                    <a:moveTo>
                      <a:pt x="13839" y="34905"/>
                    </a:moveTo>
                    <a:cubicBezTo>
                      <a:pt x="12574" y="35158"/>
                      <a:pt x="11346" y="35302"/>
                      <a:pt x="9828" y="35302"/>
                    </a:cubicBezTo>
                    <a:cubicBezTo>
                      <a:pt x="5528" y="35302"/>
                      <a:pt x="3902" y="33640"/>
                      <a:pt x="3902" y="28509"/>
                    </a:cubicBezTo>
                    <a:lnTo>
                      <a:pt x="3902" y="12213"/>
                    </a:lnTo>
                    <a:lnTo>
                      <a:pt x="0" y="12213"/>
                    </a:lnTo>
                    <a:lnTo>
                      <a:pt x="0" y="8672"/>
                    </a:lnTo>
                    <a:lnTo>
                      <a:pt x="3902" y="8672"/>
                    </a:lnTo>
                    <a:lnTo>
                      <a:pt x="3902" y="0"/>
                    </a:lnTo>
                    <a:lnTo>
                      <a:pt x="8166" y="0"/>
                    </a:lnTo>
                    <a:lnTo>
                      <a:pt x="8166" y="8672"/>
                    </a:lnTo>
                    <a:lnTo>
                      <a:pt x="13839" y="8672"/>
                    </a:lnTo>
                    <a:lnTo>
                      <a:pt x="13839" y="12213"/>
                    </a:lnTo>
                    <a:lnTo>
                      <a:pt x="8166" y="12213"/>
                    </a:lnTo>
                    <a:lnTo>
                      <a:pt x="8166" y="28292"/>
                    </a:lnTo>
                    <a:cubicBezTo>
                      <a:pt x="8166" y="30533"/>
                      <a:pt x="8961" y="31544"/>
                      <a:pt x="10912" y="31544"/>
                    </a:cubicBezTo>
                    <a:cubicBezTo>
                      <a:pt x="11888" y="31544"/>
                      <a:pt x="12719" y="31436"/>
                      <a:pt x="13839" y="31183"/>
                    </a:cubicBezTo>
                    <a:lnTo>
                      <a:pt x="13839" y="3490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85" name="Freeform: Shape 84">
                <a:extLst>
                  <a:ext uri="{FF2B5EF4-FFF2-40B4-BE49-F238E27FC236}">
                    <a16:creationId xmlns:a16="http://schemas.microsoft.com/office/drawing/2014/main" id="{AFDA5427-D219-443A-9256-8439A2A8DB24}"/>
                  </a:ext>
                </a:extLst>
              </p:cNvPr>
              <p:cNvSpPr/>
              <p:nvPr/>
            </p:nvSpPr>
            <p:spPr>
              <a:xfrm>
                <a:off x="3114248" y="1676482"/>
                <a:ext cx="20487" cy="36350"/>
              </a:xfrm>
              <a:custGeom>
                <a:avLst/>
                <a:gdLst>
                  <a:gd name="connsiteX0" fmla="*/ 16260 w 20487"/>
                  <a:gd name="connsiteY0" fmla="*/ 36350 h 36350"/>
                  <a:gd name="connsiteX1" fmla="*/ 16260 w 20487"/>
                  <a:gd name="connsiteY1" fmla="*/ 19404 h 36350"/>
                  <a:gd name="connsiteX2" fmla="*/ 11743 w 20487"/>
                  <a:gd name="connsiteY2" fmla="*/ 13261 h 36350"/>
                  <a:gd name="connsiteX3" fmla="*/ 4300 w 20487"/>
                  <a:gd name="connsiteY3" fmla="*/ 17272 h 36350"/>
                  <a:gd name="connsiteX4" fmla="*/ 4300 w 20487"/>
                  <a:gd name="connsiteY4" fmla="*/ 36350 h 36350"/>
                  <a:gd name="connsiteX5" fmla="*/ 0 w 20487"/>
                  <a:gd name="connsiteY5" fmla="*/ 36350 h 36350"/>
                  <a:gd name="connsiteX6" fmla="*/ 0 w 20487"/>
                  <a:gd name="connsiteY6" fmla="*/ 0 h 36350"/>
                  <a:gd name="connsiteX7" fmla="*/ 4300 w 20487"/>
                  <a:gd name="connsiteY7" fmla="*/ 0 h 36350"/>
                  <a:gd name="connsiteX8" fmla="*/ 4300 w 20487"/>
                  <a:gd name="connsiteY8" fmla="*/ 13514 h 36350"/>
                  <a:gd name="connsiteX9" fmla="*/ 12899 w 20487"/>
                  <a:gd name="connsiteY9" fmla="*/ 9503 h 36350"/>
                  <a:gd name="connsiteX10" fmla="*/ 19114 w 20487"/>
                  <a:gd name="connsiteY10" fmla="*/ 12249 h 36350"/>
                  <a:gd name="connsiteX11" fmla="*/ 20487 w 20487"/>
                  <a:gd name="connsiteY11" fmla="*/ 19440 h 36350"/>
                  <a:gd name="connsiteX12" fmla="*/ 20487 w 20487"/>
                  <a:gd name="connsiteY12" fmla="*/ 36350 h 36350"/>
                  <a:gd name="connsiteX13" fmla="*/ 16260 w 20487"/>
                  <a:gd name="connsiteY13"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87" h="36350">
                    <a:moveTo>
                      <a:pt x="16260" y="36350"/>
                    </a:moveTo>
                    <a:lnTo>
                      <a:pt x="16260" y="19404"/>
                    </a:lnTo>
                    <a:cubicBezTo>
                      <a:pt x="16260" y="15754"/>
                      <a:pt x="15718" y="13261"/>
                      <a:pt x="11743" y="13261"/>
                    </a:cubicBezTo>
                    <a:cubicBezTo>
                      <a:pt x="9214" y="13261"/>
                      <a:pt x="6793" y="14670"/>
                      <a:pt x="4300" y="17272"/>
                    </a:cubicBezTo>
                    <a:lnTo>
                      <a:pt x="4300" y="36350"/>
                    </a:lnTo>
                    <a:lnTo>
                      <a:pt x="0" y="36350"/>
                    </a:lnTo>
                    <a:lnTo>
                      <a:pt x="0" y="0"/>
                    </a:lnTo>
                    <a:lnTo>
                      <a:pt x="4300" y="0"/>
                    </a:lnTo>
                    <a:lnTo>
                      <a:pt x="4300" y="13514"/>
                    </a:lnTo>
                    <a:cubicBezTo>
                      <a:pt x="7552" y="10515"/>
                      <a:pt x="10117" y="9503"/>
                      <a:pt x="12899" y="9503"/>
                    </a:cubicBezTo>
                    <a:cubicBezTo>
                      <a:pt x="15935" y="9503"/>
                      <a:pt x="17850" y="10370"/>
                      <a:pt x="19114" y="12249"/>
                    </a:cubicBezTo>
                    <a:cubicBezTo>
                      <a:pt x="20270" y="13767"/>
                      <a:pt x="20487" y="15899"/>
                      <a:pt x="20487" y="19440"/>
                    </a:cubicBezTo>
                    <a:lnTo>
                      <a:pt x="20487" y="36350"/>
                    </a:lnTo>
                    <a:lnTo>
                      <a:pt x="1626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86" name="Freeform: Shape 85">
                <a:extLst>
                  <a:ext uri="{FF2B5EF4-FFF2-40B4-BE49-F238E27FC236}">
                    <a16:creationId xmlns:a16="http://schemas.microsoft.com/office/drawing/2014/main" id="{755844FB-B975-43CC-BDEE-5B89EF5FF02D}"/>
                  </a:ext>
                </a:extLst>
              </p:cNvPr>
              <p:cNvSpPr/>
              <p:nvPr/>
            </p:nvSpPr>
            <p:spPr>
              <a:xfrm>
                <a:off x="3140445" y="1685985"/>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8 h 27461"/>
                  <a:gd name="connsiteX8" fmla="*/ 21896 w 21968"/>
                  <a:gd name="connsiteY8" fmla="*/ 20885 h 27461"/>
                  <a:gd name="connsiteX9" fmla="*/ 11093 w 21968"/>
                  <a:gd name="connsiteY9" fmla="*/ 27461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3"/>
                      <a:pt x="21969" y="13658"/>
                      <a:pt x="21933" y="14309"/>
                    </a:cubicBezTo>
                    <a:lnTo>
                      <a:pt x="4264" y="14309"/>
                    </a:lnTo>
                    <a:cubicBezTo>
                      <a:pt x="4517" y="20126"/>
                      <a:pt x="6504" y="23740"/>
                      <a:pt x="11418" y="23740"/>
                    </a:cubicBezTo>
                    <a:cubicBezTo>
                      <a:pt x="14453" y="23740"/>
                      <a:pt x="16838" y="22475"/>
                      <a:pt x="18608" y="19078"/>
                    </a:cubicBezTo>
                    <a:lnTo>
                      <a:pt x="21896" y="20885"/>
                    </a:lnTo>
                    <a:cubicBezTo>
                      <a:pt x="19331" y="25655"/>
                      <a:pt x="15501" y="27461"/>
                      <a:pt x="11093" y="27461"/>
                    </a:cubicBezTo>
                    <a:close/>
                    <a:moveTo>
                      <a:pt x="4372" y="11129"/>
                    </a:moveTo>
                    <a:lnTo>
                      <a:pt x="17741" y="11129"/>
                    </a:lnTo>
                    <a:cubicBezTo>
                      <a:pt x="17705" y="6540"/>
                      <a:pt x="15320" y="3505"/>
                      <a:pt x="11165" y="3505"/>
                    </a:cubicBezTo>
                    <a:cubicBezTo>
                      <a:pt x="6974"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87" name="Freeform: Shape 86">
                <a:extLst>
                  <a:ext uri="{FF2B5EF4-FFF2-40B4-BE49-F238E27FC236}">
                    <a16:creationId xmlns:a16="http://schemas.microsoft.com/office/drawing/2014/main" id="{0AF5B46A-3C96-4E06-A659-097FDC3C0B92}"/>
                  </a:ext>
                </a:extLst>
              </p:cNvPr>
              <p:cNvSpPr/>
              <p:nvPr/>
            </p:nvSpPr>
            <p:spPr>
              <a:xfrm>
                <a:off x="3178203" y="1685985"/>
                <a:ext cx="21029" cy="27389"/>
              </a:xfrm>
              <a:custGeom>
                <a:avLst/>
                <a:gdLst>
                  <a:gd name="connsiteX0" fmla="*/ 16802 w 21029"/>
                  <a:gd name="connsiteY0" fmla="*/ 26847 h 27389"/>
                  <a:gd name="connsiteX1" fmla="*/ 16404 w 21029"/>
                  <a:gd name="connsiteY1" fmla="*/ 23704 h 27389"/>
                  <a:gd name="connsiteX2" fmla="*/ 7299 w 21029"/>
                  <a:gd name="connsiteY2" fmla="*/ 27389 h 27389"/>
                  <a:gd name="connsiteX3" fmla="*/ 0 w 21029"/>
                  <a:gd name="connsiteY3" fmla="*/ 20343 h 27389"/>
                  <a:gd name="connsiteX4" fmla="*/ 4336 w 21029"/>
                  <a:gd name="connsiteY4" fmla="*/ 13116 h 27389"/>
                  <a:gd name="connsiteX5" fmla="*/ 16332 w 21029"/>
                  <a:gd name="connsiteY5" fmla="*/ 9611 h 27389"/>
                  <a:gd name="connsiteX6" fmla="*/ 11129 w 21029"/>
                  <a:gd name="connsiteY6" fmla="*/ 3505 h 27389"/>
                  <a:gd name="connsiteX7" fmla="*/ 4264 w 21029"/>
                  <a:gd name="connsiteY7" fmla="*/ 7443 h 27389"/>
                  <a:gd name="connsiteX8" fmla="*/ 1120 w 21029"/>
                  <a:gd name="connsiteY8" fmla="*/ 5456 h 27389"/>
                  <a:gd name="connsiteX9" fmla="*/ 11310 w 21029"/>
                  <a:gd name="connsiteY9" fmla="*/ 0 h 27389"/>
                  <a:gd name="connsiteX10" fmla="*/ 20632 w 21029"/>
                  <a:gd name="connsiteY10" fmla="*/ 8564 h 27389"/>
                  <a:gd name="connsiteX11" fmla="*/ 20632 w 21029"/>
                  <a:gd name="connsiteY11" fmla="*/ 22728 h 27389"/>
                  <a:gd name="connsiteX12" fmla="*/ 21029 w 21029"/>
                  <a:gd name="connsiteY12" fmla="*/ 26811 h 27389"/>
                  <a:gd name="connsiteX13" fmla="*/ 16802 w 21029"/>
                  <a:gd name="connsiteY13" fmla="*/ 26811 h 27389"/>
                  <a:gd name="connsiteX14" fmla="*/ 16224 w 21029"/>
                  <a:gd name="connsiteY14" fmla="*/ 12755 h 27389"/>
                  <a:gd name="connsiteX15" fmla="*/ 6648 w 21029"/>
                  <a:gd name="connsiteY15" fmla="*/ 15610 h 27389"/>
                  <a:gd name="connsiteX16" fmla="*/ 4336 w 21029"/>
                  <a:gd name="connsiteY16" fmla="*/ 19946 h 27389"/>
                  <a:gd name="connsiteX17" fmla="*/ 8419 w 21029"/>
                  <a:gd name="connsiteY17" fmla="*/ 23884 h 27389"/>
                  <a:gd name="connsiteX18" fmla="*/ 16224 w 21029"/>
                  <a:gd name="connsiteY18" fmla="*/ 20126 h 27389"/>
                  <a:gd name="connsiteX19" fmla="*/ 16224 w 21029"/>
                  <a:gd name="connsiteY19" fmla="*/ 12755 h 2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29" h="27389">
                    <a:moveTo>
                      <a:pt x="16802" y="26847"/>
                    </a:moveTo>
                    <a:lnTo>
                      <a:pt x="16404" y="23704"/>
                    </a:lnTo>
                    <a:cubicBezTo>
                      <a:pt x="13622" y="26088"/>
                      <a:pt x="10479" y="27389"/>
                      <a:pt x="7299" y="27389"/>
                    </a:cubicBezTo>
                    <a:cubicBezTo>
                      <a:pt x="2710" y="27389"/>
                      <a:pt x="0" y="24607"/>
                      <a:pt x="0" y="20343"/>
                    </a:cubicBezTo>
                    <a:cubicBezTo>
                      <a:pt x="0" y="17272"/>
                      <a:pt x="1301" y="14778"/>
                      <a:pt x="4336" y="13116"/>
                    </a:cubicBezTo>
                    <a:cubicBezTo>
                      <a:pt x="6974" y="11707"/>
                      <a:pt x="11526" y="10587"/>
                      <a:pt x="16332" y="9611"/>
                    </a:cubicBezTo>
                    <a:cubicBezTo>
                      <a:pt x="16729" y="5023"/>
                      <a:pt x="14959" y="3505"/>
                      <a:pt x="11129" y="3505"/>
                    </a:cubicBezTo>
                    <a:cubicBezTo>
                      <a:pt x="8058" y="3505"/>
                      <a:pt x="6070" y="4661"/>
                      <a:pt x="4264" y="7443"/>
                    </a:cubicBezTo>
                    <a:lnTo>
                      <a:pt x="1120" y="5456"/>
                    </a:lnTo>
                    <a:cubicBezTo>
                      <a:pt x="3505" y="1554"/>
                      <a:pt x="6829" y="0"/>
                      <a:pt x="11310" y="0"/>
                    </a:cubicBezTo>
                    <a:cubicBezTo>
                      <a:pt x="17741" y="0"/>
                      <a:pt x="20632" y="2782"/>
                      <a:pt x="20632" y="8564"/>
                    </a:cubicBezTo>
                    <a:lnTo>
                      <a:pt x="20632" y="22728"/>
                    </a:lnTo>
                    <a:lnTo>
                      <a:pt x="21029" y="26811"/>
                    </a:lnTo>
                    <a:lnTo>
                      <a:pt x="16802" y="26811"/>
                    </a:lnTo>
                    <a:close/>
                    <a:moveTo>
                      <a:pt x="16224" y="12755"/>
                    </a:moveTo>
                    <a:cubicBezTo>
                      <a:pt x="11418" y="13731"/>
                      <a:pt x="8636" y="14490"/>
                      <a:pt x="6648" y="15610"/>
                    </a:cubicBezTo>
                    <a:cubicBezTo>
                      <a:pt x="5095" y="16513"/>
                      <a:pt x="4336" y="18103"/>
                      <a:pt x="4336" y="19946"/>
                    </a:cubicBezTo>
                    <a:cubicBezTo>
                      <a:pt x="4336" y="22367"/>
                      <a:pt x="5817" y="23884"/>
                      <a:pt x="8419" y="23884"/>
                    </a:cubicBezTo>
                    <a:cubicBezTo>
                      <a:pt x="11165" y="23884"/>
                      <a:pt x="14345" y="22403"/>
                      <a:pt x="16224" y="20126"/>
                    </a:cubicBezTo>
                    <a:lnTo>
                      <a:pt x="16224" y="1275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88" name="Freeform: Shape 87">
                <a:extLst>
                  <a:ext uri="{FF2B5EF4-FFF2-40B4-BE49-F238E27FC236}">
                    <a16:creationId xmlns:a16="http://schemas.microsoft.com/office/drawing/2014/main" id="{6C829DB8-0B1A-4645-9BEC-5162B663DEA6}"/>
                  </a:ext>
                </a:extLst>
              </p:cNvPr>
              <p:cNvSpPr/>
              <p:nvPr/>
            </p:nvSpPr>
            <p:spPr>
              <a:xfrm>
                <a:off x="3206315" y="1676482"/>
                <a:ext cx="4299" cy="36350"/>
              </a:xfrm>
              <a:custGeom>
                <a:avLst/>
                <a:gdLst>
                  <a:gd name="connsiteX0" fmla="*/ 0 w 4299"/>
                  <a:gd name="connsiteY0" fmla="*/ 36350 h 36350"/>
                  <a:gd name="connsiteX1" fmla="*/ 0 w 4299"/>
                  <a:gd name="connsiteY1" fmla="*/ 0 h 36350"/>
                  <a:gd name="connsiteX2" fmla="*/ 4300 w 4299"/>
                  <a:gd name="connsiteY2" fmla="*/ 0 h 36350"/>
                  <a:gd name="connsiteX3" fmla="*/ 4300 w 4299"/>
                  <a:gd name="connsiteY3" fmla="*/ 36350 h 36350"/>
                  <a:gd name="connsiteX4" fmla="*/ 0 w 4299"/>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9" h="36350">
                    <a:moveTo>
                      <a:pt x="0" y="36350"/>
                    </a:moveTo>
                    <a:lnTo>
                      <a:pt x="0" y="0"/>
                    </a:lnTo>
                    <a:lnTo>
                      <a:pt x="4300" y="0"/>
                    </a:lnTo>
                    <a:lnTo>
                      <a:pt x="4300" y="36350"/>
                    </a:lnTo>
                    <a:lnTo>
                      <a:pt x="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89" name="Freeform: Shape 88">
                <a:extLst>
                  <a:ext uri="{FF2B5EF4-FFF2-40B4-BE49-F238E27FC236}">
                    <a16:creationId xmlns:a16="http://schemas.microsoft.com/office/drawing/2014/main" id="{5E79CA53-7F1F-4C2D-B752-CC4A4B86112F}"/>
                  </a:ext>
                </a:extLst>
              </p:cNvPr>
              <p:cNvSpPr/>
              <p:nvPr/>
            </p:nvSpPr>
            <p:spPr>
              <a:xfrm>
                <a:off x="3218419" y="1676482"/>
                <a:ext cx="4299" cy="36350"/>
              </a:xfrm>
              <a:custGeom>
                <a:avLst/>
                <a:gdLst>
                  <a:gd name="connsiteX0" fmla="*/ 0 w 4299"/>
                  <a:gd name="connsiteY0" fmla="*/ 36350 h 36350"/>
                  <a:gd name="connsiteX1" fmla="*/ 0 w 4299"/>
                  <a:gd name="connsiteY1" fmla="*/ 0 h 36350"/>
                  <a:gd name="connsiteX2" fmla="*/ 4300 w 4299"/>
                  <a:gd name="connsiteY2" fmla="*/ 0 h 36350"/>
                  <a:gd name="connsiteX3" fmla="*/ 4300 w 4299"/>
                  <a:gd name="connsiteY3" fmla="*/ 36350 h 36350"/>
                  <a:gd name="connsiteX4" fmla="*/ 0 w 4299"/>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9" h="36350">
                    <a:moveTo>
                      <a:pt x="0" y="36350"/>
                    </a:moveTo>
                    <a:lnTo>
                      <a:pt x="0" y="0"/>
                    </a:lnTo>
                    <a:lnTo>
                      <a:pt x="4300" y="0"/>
                    </a:lnTo>
                    <a:lnTo>
                      <a:pt x="4300" y="36350"/>
                    </a:lnTo>
                    <a:lnTo>
                      <a:pt x="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90" name="Freeform: Shape 89">
                <a:extLst>
                  <a:ext uri="{FF2B5EF4-FFF2-40B4-BE49-F238E27FC236}">
                    <a16:creationId xmlns:a16="http://schemas.microsoft.com/office/drawing/2014/main" id="{460F8F09-20E5-4FA7-81DA-99F2EDF7E41F}"/>
                  </a:ext>
                </a:extLst>
              </p:cNvPr>
              <p:cNvSpPr/>
              <p:nvPr/>
            </p:nvSpPr>
            <p:spPr>
              <a:xfrm>
                <a:off x="3228645" y="1685985"/>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8 h 27461"/>
                  <a:gd name="connsiteX8" fmla="*/ 21896 w 21968"/>
                  <a:gd name="connsiteY8" fmla="*/ 20885 h 27461"/>
                  <a:gd name="connsiteX9" fmla="*/ 11093 w 21968"/>
                  <a:gd name="connsiteY9" fmla="*/ 27461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3"/>
                      <a:pt x="21969" y="13658"/>
                      <a:pt x="21933" y="14309"/>
                    </a:cubicBezTo>
                    <a:lnTo>
                      <a:pt x="4264" y="14309"/>
                    </a:lnTo>
                    <a:cubicBezTo>
                      <a:pt x="4517" y="20126"/>
                      <a:pt x="6504" y="23740"/>
                      <a:pt x="11418" y="23740"/>
                    </a:cubicBezTo>
                    <a:cubicBezTo>
                      <a:pt x="14453" y="23740"/>
                      <a:pt x="16838" y="22475"/>
                      <a:pt x="18608" y="19078"/>
                    </a:cubicBezTo>
                    <a:lnTo>
                      <a:pt x="21896" y="20885"/>
                    </a:lnTo>
                    <a:cubicBezTo>
                      <a:pt x="19367" y="25655"/>
                      <a:pt x="15501" y="27461"/>
                      <a:pt x="11093" y="27461"/>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91" name="Freeform: Shape 90">
                <a:extLst>
                  <a:ext uri="{FF2B5EF4-FFF2-40B4-BE49-F238E27FC236}">
                    <a16:creationId xmlns:a16="http://schemas.microsoft.com/office/drawing/2014/main" id="{BDB9BE89-88DF-42ED-9822-C96AE90D23FD}"/>
                  </a:ext>
                </a:extLst>
              </p:cNvPr>
              <p:cNvSpPr/>
              <p:nvPr/>
            </p:nvSpPr>
            <p:spPr>
              <a:xfrm>
                <a:off x="3253757" y="1685551"/>
                <a:ext cx="23956" cy="36603"/>
              </a:xfrm>
              <a:custGeom>
                <a:avLst/>
                <a:gdLst>
                  <a:gd name="connsiteX0" fmla="*/ 11382 w 23956"/>
                  <a:gd name="connsiteY0" fmla="*/ 18428 h 36603"/>
                  <a:gd name="connsiteX1" fmla="*/ 7118 w 23956"/>
                  <a:gd name="connsiteY1" fmla="*/ 17814 h 36603"/>
                  <a:gd name="connsiteX2" fmla="*/ 5131 w 23956"/>
                  <a:gd name="connsiteY2" fmla="*/ 19946 h 36603"/>
                  <a:gd name="connsiteX3" fmla="*/ 23956 w 23956"/>
                  <a:gd name="connsiteY3" fmla="*/ 28943 h 36603"/>
                  <a:gd name="connsiteX4" fmla="*/ 11454 w 23956"/>
                  <a:gd name="connsiteY4" fmla="*/ 36603 h 36603"/>
                  <a:gd name="connsiteX5" fmla="*/ 0 w 23956"/>
                  <a:gd name="connsiteY5" fmla="*/ 30280 h 36603"/>
                  <a:gd name="connsiteX6" fmla="*/ 4264 w 23956"/>
                  <a:gd name="connsiteY6" fmla="*/ 25077 h 36603"/>
                  <a:gd name="connsiteX7" fmla="*/ 4264 w 23956"/>
                  <a:gd name="connsiteY7" fmla="*/ 24968 h 36603"/>
                  <a:gd name="connsiteX8" fmla="*/ 1120 w 23956"/>
                  <a:gd name="connsiteY8" fmla="*/ 21319 h 36603"/>
                  <a:gd name="connsiteX9" fmla="*/ 4625 w 23956"/>
                  <a:gd name="connsiteY9" fmla="*/ 16549 h 36603"/>
                  <a:gd name="connsiteX10" fmla="*/ 1301 w 23956"/>
                  <a:gd name="connsiteY10" fmla="*/ 9431 h 36603"/>
                  <a:gd name="connsiteX11" fmla="*/ 11382 w 23956"/>
                  <a:gd name="connsiteY11" fmla="*/ 470 h 36603"/>
                  <a:gd name="connsiteX12" fmla="*/ 18319 w 23956"/>
                  <a:gd name="connsiteY12" fmla="*/ 2638 h 36603"/>
                  <a:gd name="connsiteX13" fmla="*/ 23848 w 23956"/>
                  <a:gd name="connsiteY13" fmla="*/ 0 h 36603"/>
                  <a:gd name="connsiteX14" fmla="*/ 23848 w 23956"/>
                  <a:gd name="connsiteY14" fmla="*/ 3938 h 36603"/>
                  <a:gd name="connsiteX15" fmla="*/ 20271 w 23956"/>
                  <a:gd name="connsiteY15" fmla="*/ 4842 h 36603"/>
                  <a:gd name="connsiteX16" fmla="*/ 21499 w 23956"/>
                  <a:gd name="connsiteY16" fmla="*/ 9395 h 36603"/>
                  <a:gd name="connsiteX17" fmla="*/ 11382 w 23956"/>
                  <a:gd name="connsiteY17" fmla="*/ 18428 h 36603"/>
                  <a:gd name="connsiteX18" fmla="*/ 9720 w 23956"/>
                  <a:gd name="connsiteY18" fmla="*/ 25691 h 36603"/>
                  <a:gd name="connsiteX19" fmla="*/ 4119 w 23956"/>
                  <a:gd name="connsiteY19" fmla="*/ 29702 h 36603"/>
                  <a:gd name="connsiteX20" fmla="*/ 11707 w 23956"/>
                  <a:gd name="connsiteY20" fmla="*/ 33387 h 36603"/>
                  <a:gd name="connsiteX21" fmla="*/ 19873 w 23956"/>
                  <a:gd name="connsiteY21" fmla="*/ 29485 h 36603"/>
                  <a:gd name="connsiteX22" fmla="*/ 9720 w 23956"/>
                  <a:gd name="connsiteY22" fmla="*/ 25691 h 36603"/>
                  <a:gd name="connsiteX23" fmla="*/ 11382 w 23956"/>
                  <a:gd name="connsiteY23" fmla="*/ 3794 h 36603"/>
                  <a:gd name="connsiteX24" fmla="*/ 5312 w 23956"/>
                  <a:gd name="connsiteY24" fmla="*/ 9611 h 36603"/>
                  <a:gd name="connsiteX25" fmla="*/ 11382 w 23956"/>
                  <a:gd name="connsiteY25" fmla="*/ 15284 h 36603"/>
                  <a:gd name="connsiteX26" fmla="*/ 17452 w 23956"/>
                  <a:gd name="connsiteY26" fmla="*/ 9611 h 36603"/>
                  <a:gd name="connsiteX27" fmla="*/ 11382 w 23956"/>
                  <a:gd name="connsiteY27" fmla="*/ 3794 h 3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956" h="36603">
                    <a:moveTo>
                      <a:pt x="11382" y="18428"/>
                    </a:moveTo>
                    <a:cubicBezTo>
                      <a:pt x="9828" y="18428"/>
                      <a:pt x="8347" y="18211"/>
                      <a:pt x="7118" y="17814"/>
                    </a:cubicBezTo>
                    <a:cubicBezTo>
                      <a:pt x="6070" y="18320"/>
                      <a:pt x="5131" y="19078"/>
                      <a:pt x="5131" y="19946"/>
                    </a:cubicBezTo>
                    <a:cubicBezTo>
                      <a:pt x="5131" y="24318"/>
                      <a:pt x="23956" y="18392"/>
                      <a:pt x="23956" y="28943"/>
                    </a:cubicBezTo>
                    <a:cubicBezTo>
                      <a:pt x="23956" y="34363"/>
                      <a:pt x="18500" y="36603"/>
                      <a:pt x="11454" y="36603"/>
                    </a:cubicBezTo>
                    <a:cubicBezTo>
                      <a:pt x="4625" y="36603"/>
                      <a:pt x="0" y="34616"/>
                      <a:pt x="0" y="30280"/>
                    </a:cubicBezTo>
                    <a:cubicBezTo>
                      <a:pt x="0" y="27642"/>
                      <a:pt x="1518" y="26088"/>
                      <a:pt x="4264" y="25077"/>
                    </a:cubicBezTo>
                    <a:lnTo>
                      <a:pt x="4264" y="24968"/>
                    </a:lnTo>
                    <a:cubicBezTo>
                      <a:pt x="2096" y="24426"/>
                      <a:pt x="1120" y="23161"/>
                      <a:pt x="1120" y="21319"/>
                    </a:cubicBezTo>
                    <a:cubicBezTo>
                      <a:pt x="1120" y="19512"/>
                      <a:pt x="2493" y="17886"/>
                      <a:pt x="4625" y="16549"/>
                    </a:cubicBezTo>
                    <a:cubicBezTo>
                      <a:pt x="2457" y="14995"/>
                      <a:pt x="1301" y="12538"/>
                      <a:pt x="1301" y="9431"/>
                    </a:cubicBezTo>
                    <a:cubicBezTo>
                      <a:pt x="1301" y="4264"/>
                      <a:pt x="5131" y="470"/>
                      <a:pt x="11382" y="470"/>
                    </a:cubicBezTo>
                    <a:cubicBezTo>
                      <a:pt x="14200" y="470"/>
                      <a:pt x="16585" y="1265"/>
                      <a:pt x="18319" y="2638"/>
                    </a:cubicBezTo>
                    <a:cubicBezTo>
                      <a:pt x="19692" y="1120"/>
                      <a:pt x="21571" y="0"/>
                      <a:pt x="23848" y="0"/>
                    </a:cubicBezTo>
                    <a:lnTo>
                      <a:pt x="23848" y="3938"/>
                    </a:lnTo>
                    <a:cubicBezTo>
                      <a:pt x="22475" y="3938"/>
                      <a:pt x="21318" y="4228"/>
                      <a:pt x="20271" y="4842"/>
                    </a:cubicBezTo>
                    <a:cubicBezTo>
                      <a:pt x="21065" y="6143"/>
                      <a:pt x="21499" y="7733"/>
                      <a:pt x="21499" y="9395"/>
                    </a:cubicBezTo>
                    <a:cubicBezTo>
                      <a:pt x="21463" y="14923"/>
                      <a:pt x="17669" y="18428"/>
                      <a:pt x="11382" y="18428"/>
                    </a:cubicBezTo>
                    <a:close/>
                    <a:moveTo>
                      <a:pt x="9720" y="25691"/>
                    </a:moveTo>
                    <a:cubicBezTo>
                      <a:pt x="6829" y="26088"/>
                      <a:pt x="4119" y="27317"/>
                      <a:pt x="4119" y="29702"/>
                    </a:cubicBezTo>
                    <a:cubicBezTo>
                      <a:pt x="4119" y="32195"/>
                      <a:pt x="7190" y="33387"/>
                      <a:pt x="11707" y="33387"/>
                    </a:cubicBezTo>
                    <a:cubicBezTo>
                      <a:pt x="16151" y="33387"/>
                      <a:pt x="19873" y="32159"/>
                      <a:pt x="19873" y="29485"/>
                    </a:cubicBezTo>
                    <a:cubicBezTo>
                      <a:pt x="19837" y="26305"/>
                      <a:pt x="16115" y="25835"/>
                      <a:pt x="9720" y="25691"/>
                    </a:cubicBezTo>
                    <a:close/>
                    <a:moveTo>
                      <a:pt x="11382" y="3794"/>
                    </a:moveTo>
                    <a:cubicBezTo>
                      <a:pt x="7552" y="3794"/>
                      <a:pt x="5312" y="6070"/>
                      <a:pt x="5312" y="9611"/>
                    </a:cubicBezTo>
                    <a:cubicBezTo>
                      <a:pt x="5312" y="13189"/>
                      <a:pt x="7624" y="15284"/>
                      <a:pt x="11382" y="15284"/>
                    </a:cubicBezTo>
                    <a:cubicBezTo>
                      <a:pt x="15140" y="15284"/>
                      <a:pt x="17452" y="13189"/>
                      <a:pt x="17452" y="9611"/>
                    </a:cubicBezTo>
                    <a:cubicBezTo>
                      <a:pt x="17452" y="6070"/>
                      <a:pt x="15248" y="3794"/>
                      <a:pt x="11382" y="3794"/>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92" name="Freeform: Shape 91">
                <a:extLst>
                  <a:ext uri="{FF2B5EF4-FFF2-40B4-BE49-F238E27FC236}">
                    <a16:creationId xmlns:a16="http://schemas.microsoft.com/office/drawing/2014/main" id="{BC442AC2-A6F2-4BC0-994C-446DC18EF26F}"/>
                  </a:ext>
                </a:extLst>
              </p:cNvPr>
              <p:cNvSpPr/>
              <p:nvPr/>
            </p:nvSpPr>
            <p:spPr>
              <a:xfrm>
                <a:off x="3280676" y="1685985"/>
                <a:ext cx="21029" cy="27389"/>
              </a:xfrm>
              <a:custGeom>
                <a:avLst/>
                <a:gdLst>
                  <a:gd name="connsiteX0" fmla="*/ 16802 w 21029"/>
                  <a:gd name="connsiteY0" fmla="*/ 26847 h 27389"/>
                  <a:gd name="connsiteX1" fmla="*/ 16404 w 21029"/>
                  <a:gd name="connsiteY1" fmla="*/ 23704 h 27389"/>
                  <a:gd name="connsiteX2" fmla="*/ 7299 w 21029"/>
                  <a:gd name="connsiteY2" fmla="*/ 27389 h 27389"/>
                  <a:gd name="connsiteX3" fmla="*/ 0 w 21029"/>
                  <a:gd name="connsiteY3" fmla="*/ 20343 h 27389"/>
                  <a:gd name="connsiteX4" fmla="*/ 4336 w 21029"/>
                  <a:gd name="connsiteY4" fmla="*/ 13116 h 27389"/>
                  <a:gd name="connsiteX5" fmla="*/ 16332 w 21029"/>
                  <a:gd name="connsiteY5" fmla="*/ 9611 h 27389"/>
                  <a:gd name="connsiteX6" fmla="*/ 11129 w 21029"/>
                  <a:gd name="connsiteY6" fmla="*/ 3505 h 27389"/>
                  <a:gd name="connsiteX7" fmla="*/ 4264 w 21029"/>
                  <a:gd name="connsiteY7" fmla="*/ 7443 h 27389"/>
                  <a:gd name="connsiteX8" fmla="*/ 1120 w 21029"/>
                  <a:gd name="connsiteY8" fmla="*/ 5456 h 27389"/>
                  <a:gd name="connsiteX9" fmla="*/ 11310 w 21029"/>
                  <a:gd name="connsiteY9" fmla="*/ 0 h 27389"/>
                  <a:gd name="connsiteX10" fmla="*/ 20632 w 21029"/>
                  <a:gd name="connsiteY10" fmla="*/ 8564 h 27389"/>
                  <a:gd name="connsiteX11" fmla="*/ 20632 w 21029"/>
                  <a:gd name="connsiteY11" fmla="*/ 22728 h 27389"/>
                  <a:gd name="connsiteX12" fmla="*/ 21029 w 21029"/>
                  <a:gd name="connsiteY12" fmla="*/ 26811 h 27389"/>
                  <a:gd name="connsiteX13" fmla="*/ 16802 w 21029"/>
                  <a:gd name="connsiteY13" fmla="*/ 26811 h 27389"/>
                  <a:gd name="connsiteX14" fmla="*/ 16260 w 21029"/>
                  <a:gd name="connsiteY14" fmla="*/ 12755 h 27389"/>
                  <a:gd name="connsiteX15" fmla="*/ 6685 w 21029"/>
                  <a:gd name="connsiteY15" fmla="*/ 15610 h 27389"/>
                  <a:gd name="connsiteX16" fmla="*/ 4372 w 21029"/>
                  <a:gd name="connsiteY16" fmla="*/ 19946 h 27389"/>
                  <a:gd name="connsiteX17" fmla="*/ 8455 w 21029"/>
                  <a:gd name="connsiteY17" fmla="*/ 23884 h 27389"/>
                  <a:gd name="connsiteX18" fmla="*/ 16260 w 21029"/>
                  <a:gd name="connsiteY18" fmla="*/ 20126 h 27389"/>
                  <a:gd name="connsiteX19" fmla="*/ 16260 w 21029"/>
                  <a:gd name="connsiteY19" fmla="*/ 12755 h 2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29" h="27389">
                    <a:moveTo>
                      <a:pt x="16802" y="26847"/>
                    </a:moveTo>
                    <a:lnTo>
                      <a:pt x="16404" y="23704"/>
                    </a:lnTo>
                    <a:cubicBezTo>
                      <a:pt x="13622" y="26088"/>
                      <a:pt x="10478" y="27389"/>
                      <a:pt x="7299" y="27389"/>
                    </a:cubicBezTo>
                    <a:cubicBezTo>
                      <a:pt x="2710" y="27389"/>
                      <a:pt x="0" y="24607"/>
                      <a:pt x="0" y="20343"/>
                    </a:cubicBezTo>
                    <a:cubicBezTo>
                      <a:pt x="0" y="17272"/>
                      <a:pt x="1301" y="14778"/>
                      <a:pt x="4336" y="13116"/>
                    </a:cubicBezTo>
                    <a:cubicBezTo>
                      <a:pt x="6974" y="11707"/>
                      <a:pt x="11526" y="10587"/>
                      <a:pt x="16332" y="9611"/>
                    </a:cubicBezTo>
                    <a:cubicBezTo>
                      <a:pt x="16729" y="5023"/>
                      <a:pt x="14959" y="3505"/>
                      <a:pt x="11129" y="3505"/>
                    </a:cubicBezTo>
                    <a:cubicBezTo>
                      <a:pt x="8058" y="3505"/>
                      <a:pt x="6070" y="4661"/>
                      <a:pt x="4264" y="7443"/>
                    </a:cubicBezTo>
                    <a:lnTo>
                      <a:pt x="1120" y="5456"/>
                    </a:lnTo>
                    <a:cubicBezTo>
                      <a:pt x="3505" y="1554"/>
                      <a:pt x="6829" y="0"/>
                      <a:pt x="11310" y="0"/>
                    </a:cubicBezTo>
                    <a:cubicBezTo>
                      <a:pt x="17741" y="0"/>
                      <a:pt x="20632" y="2782"/>
                      <a:pt x="20632" y="8564"/>
                    </a:cubicBezTo>
                    <a:lnTo>
                      <a:pt x="20632" y="22728"/>
                    </a:lnTo>
                    <a:lnTo>
                      <a:pt x="21029" y="26811"/>
                    </a:lnTo>
                    <a:lnTo>
                      <a:pt x="16802" y="26811"/>
                    </a:lnTo>
                    <a:close/>
                    <a:moveTo>
                      <a:pt x="16260" y="12755"/>
                    </a:moveTo>
                    <a:cubicBezTo>
                      <a:pt x="11454" y="13731"/>
                      <a:pt x="8672" y="14490"/>
                      <a:pt x="6685" y="15610"/>
                    </a:cubicBezTo>
                    <a:cubicBezTo>
                      <a:pt x="5131" y="16513"/>
                      <a:pt x="4372" y="18103"/>
                      <a:pt x="4372" y="19946"/>
                    </a:cubicBezTo>
                    <a:cubicBezTo>
                      <a:pt x="4372" y="22367"/>
                      <a:pt x="5853" y="23884"/>
                      <a:pt x="8455" y="23884"/>
                    </a:cubicBezTo>
                    <a:cubicBezTo>
                      <a:pt x="11201" y="23884"/>
                      <a:pt x="14381" y="22403"/>
                      <a:pt x="16260" y="20126"/>
                    </a:cubicBezTo>
                    <a:lnTo>
                      <a:pt x="16260" y="1275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93" name="Freeform: Shape 92">
                <a:extLst>
                  <a:ext uri="{FF2B5EF4-FFF2-40B4-BE49-F238E27FC236}">
                    <a16:creationId xmlns:a16="http://schemas.microsoft.com/office/drawing/2014/main" id="{634BC34E-4FE6-4D2E-80CC-9B9F379CA169}"/>
                  </a:ext>
                </a:extLst>
              </p:cNvPr>
              <p:cNvSpPr/>
              <p:nvPr/>
            </p:nvSpPr>
            <p:spPr>
              <a:xfrm>
                <a:off x="3305897" y="1677927"/>
                <a:ext cx="13838" cy="35302"/>
              </a:xfrm>
              <a:custGeom>
                <a:avLst/>
                <a:gdLst>
                  <a:gd name="connsiteX0" fmla="*/ 13839 w 13838"/>
                  <a:gd name="connsiteY0" fmla="*/ 34905 h 35302"/>
                  <a:gd name="connsiteX1" fmla="*/ 9828 w 13838"/>
                  <a:gd name="connsiteY1" fmla="*/ 35302 h 35302"/>
                  <a:gd name="connsiteX2" fmla="*/ 3902 w 13838"/>
                  <a:gd name="connsiteY2" fmla="*/ 28509 h 35302"/>
                  <a:gd name="connsiteX3" fmla="*/ 3902 w 13838"/>
                  <a:gd name="connsiteY3" fmla="*/ 12213 h 35302"/>
                  <a:gd name="connsiteX4" fmla="*/ 0 w 13838"/>
                  <a:gd name="connsiteY4" fmla="*/ 12213 h 35302"/>
                  <a:gd name="connsiteX5" fmla="*/ 0 w 13838"/>
                  <a:gd name="connsiteY5" fmla="*/ 8672 h 35302"/>
                  <a:gd name="connsiteX6" fmla="*/ 3902 w 13838"/>
                  <a:gd name="connsiteY6" fmla="*/ 8672 h 35302"/>
                  <a:gd name="connsiteX7" fmla="*/ 3902 w 13838"/>
                  <a:gd name="connsiteY7" fmla="*/ 0 h 35302"/>
                  <a:gd name="connsiteX8" fmla="*/ 8166 w 13838"/>
                  <a:gd name="connsiteY8" fmla="*/ 0 h 35302"/>
                  <a:gd name="connsiteX9" fmla="*/ 8166 w 13838"/>
                  <a:gd name="connsiteY9" fmla="*/ 8672 h 35302"/>
                  <a:gd name="connsiteX10" fmla="*/ 13839 w 13838"/>
                  <a:gd name="connsiteY10" fmla="*/ 8672 h 35302"/>
                  <a:gd name="connsiteX11" fmla="*/ 13839 w 13838"/>
                  <a:gd name="connsiteY11" fmla="*/ 12213 h 35302"/>
                  <a:gd name="connsiteX12" fmla="*/ 8166 w 13838"/>
                  <a:gd name="connsiteY12" fmla="*/ 12213 h 35302"/>
                  <a:gd name="connsiteX13" fmla="*/ 8166 w 13838"/>
                  <a:gd name="connsiteY13" fmla="*/ 28292 h 35302"/>
                  <a:gd name="connsiteX14" fmla="*/ 10912 w 13838"/>
                  <a:gd name="connsiteY14" fmla="*/ 31544 h 35302"/>
                  <a:gd name="connsiteX15" fmla="*/ 13839 w 13838"/>
                  <a:gd name="connsiteY15" fmla="*/ 31183 h 35302"/>
                  <a:gd name="connsiteX16" fmla="*/ 13839 w 13838"/>
                  <a:gd name="connsiteY16" fmla="*/ 34905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302">
                    <a:moveTo>
                      <a:pt x="13839" y="34905"/>
                    </a:moveTo>
                    <a:cubicBezTo>
                      <a:pt x="12574" y="35158"/>
                      <a:pt x="11346" y="35302"/>
                      <a:pt x="9828" y="35302"/>
                    </a:cubicBezTo>
                    <a:cubicBezTo>
                      <a:pt x="5528" y="35302"/>
                      <a:pt x="3902" y="33640"/>
                      <a:pt x="3902" y="28509"/>
                    </a:cubicBezTo>
                    <a:lnTo>
                      <a:pt x="3902" y="12213"/>
                    </a:lnTo>
                    <a:lnTo>
                      <a:pt x="0" y="12213"/>
                    </a:lnTo>
                    <a:lnTo>
                      <a:pt x="0" y="8672"/>
                    </a:lnTo>
                    <a:lnTo>
                      <a:pt x="3902" y="8672"/>
                    </a:lnTo>
                    <a:lnTo>
                      <a:pt x="3902" y="0"/>
                    </a:lnTo>
                    <a:lnTo>
                      <a:pt x="8166" y="0"/>
                    </a:lnTo>
                    <a:lnTo>
                      <a:pt x="8166" y="8672"/>
                    </a:lnTo>
                    <a:lnTo>
                      <a:pt x="13839" y="8672"/>
                    </a:lnTo>
                    <a:lnTo>
                      <a:pt x="13839" y="12213"/>
                    </a:lnTo>
                    <a:lnTo>
                      <a:pt x="8166" y="12213"/>
                    </a:lnTo>
                    <a:lnTo>
                      <a:pt x="8166" y="28292"/>
                    </a:lnTo>
                    <a:cubicBezTo>
                      <a:pt x="8166" y="30533"/>
                      <a:pt x="8961" y="31544"/>
                      <a:pt x="10912" y="31544"/>
                    </a:cubicBezTo>
                    <a:cubicBezTo>
                      <a:pt x="11888" y="31544"/>
                      <a:pt x="12719" y="31436"/>
                      <a:pt x="13839" y="31183"/>
                    </a:cubicBezTo>
                    <a:lnTo>
                      <a:pt x="13839" y="3490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94" name="Freeform: Shape 93">
                <a:extLst>
                  <a:ext uri="{FF2B5EF4-FFF2-40B4-BE49-F238E27FC236}">
                    <a16:creationId xmlns:a16="http://schemas.microsoft.com/office/drawing/2014/main" id="{F52F37B3-51A4-43CC-B0CA-D827DA8A682E}"/>
                  </a:ext>
                </a:extLst>
              </p:cNvPr>
              <p:cNvSpPr/>
              <p:nvPr/>
            </p:nvSpPr>
            <p:spPr>
              <a:xfrm>
                <a:off x="3325083" y="1676337"/>
                <a:ext cx="4769" cy="36494"/>
              </a:xfrm>
              <a:custGeom>
                <a:avLst/>
                <a:gdLst>
                  <a:gd name="connsiteX0" fmla="*/ 0 w 4769"/>
                  <a:gd name="connsiteY0" fmla="*/ 5203 h 36494"/>
                  <a:gd name="connsiteX1" fmla="*/ 0 w 4769"/>
                  <a:gd name="connsiteY1" fmla="*/ 0 h 36494"/>
                  <a:gd name="connsiteX2" fmla="*/ 4769 w 4769"/>
                  <a:gd name="connsiteY2" fmla="*/ 0 h 36494"/>
                  <a:gd name="connsiteX3" fmla="*/ 4769 w 4769"/>
                  <a:gd name="connsiteY3" fmla="*/ 5203 h 36494"/>
                  <a:gd name="connsiteX4" fmla="*/ 0 w 4769"/>
                  <a:gd name="connsiteY4" fmla="*/ 5203 h 36494"/>
                  <a:gd name="connsiteX5" fmla="*/ 217 w 4769"/>
                  <a:gd name="connsiteY5" fmla="*/ 36495 h 36494"/>
                  <a:gd name="connsiteX6" fmla="*/ 217 w 4769"/>
                  <a:gd name="connsiteY6" fmla="*/ 10262 h 36494"/>
                  <a:gd name="connsiteX7" fmla="*/ 4517 w 4769"/>
                  <a:gd name="connsiteY7" fmla="*/ 10262 h 36494"/>
                  <a:gd name="connsiteX8" fmla="*/ 4517 w 4769"/>
                  <a:gd name="connsiteY8" fmla="*/ 36495 h 36494"/>
                  <a:gd name="connsiteX9" fmla="*/ 217 w 4769"/>
                  <a:gd name="connsiteY9" fmla="*/ 36495 h 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 h="36494">
                    <a:moveTo>
                      <a:pt x="0" y="5203"/>
                    </a:moveTo>
                    <a:lnTo>
                      <a:pt x="0" y="0"/>
                    </a:lnTo>
                    <a:lnTo>
                      <a:pt x="4769" y="0"/>
                    </a:lnTo>
                    <a:lnTo>
                      <a:pt x="4769" y="5203"/>
                    </a:lnTo>
                    <a:lnTo>
                      <a:pt x="0" y="5203"/>
                    </a:lnTo>
                    <a:close/>
                    <a:moveTo>
                      <a:pt x="217" y="36495"/>
                    </a:moveTo>
                    <a:lnTo>
                      <a:pt x="217" y="10262"/>
                    </a:lnTo>
                    <a:lnTo>
                      <a:pt x="4517" y="10262"/>
                    </a:lnTo>
                    <a:lnTo>
                      <a:pt x="4517" y="36495"/>
                    </a:lnTo>
                    <a:lnTo>
                      <a:pt x="217" y="3649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95" name="Freeform: Shape 94">
                <a:extLst>
                  <a:ext uri="{FF2B5EF4-FFF2-40B4-BE49-F238E27FC236}">
                    <a16:creationId xmlns:a16="http://schemas.microsoft.com/office/drawing/2014/main" id="{93DE4A05-ED2C-4257-83CF-46A8399F4355}"/>
                  </a:ext>
                </a:extLst>
              </p:cNvPr>
              <p:cNvSpPr/>
              <p:nvPr/>
            </p:nvSpPr>
            <p:spPr>
              <a:xfrm>
                <a:off x="3335562" y="1686021"/>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8030 w 22330"/>
                  <a:gd name="connsiteY5" fmla="*/ 13803 h 27425"/>
                  <a:gd name="connsiteX6" fmla="*/ 11201 w 22330"/>
                  <a:gd name="connsiteY6" fmla="*/ 3577 h 27425"/>
                  <a:gd name="connsiteX7" fmla="*/ 4372 w 22330"/>
                  <a:gd name="connsiteY7" fmla="*/ 13803 h 27425"/>
                  <a:gd name="connsiteX8" fmla="*/ 11201 w 22330"/>
                  <a:gd name="connsiteY8" fmla="*/ 23812 h 27425"/>
                  <a:gd name="connsiteX9" fmla="*/ 18030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186"/>
                      <a:pt x="0" y="13803"/>
                    </a:cubicBezTo>
                    <a:close/>
                    <a:moveTo>
                      <a:pt x="18030" y="13803"/>
                    </a:moveTo>
                    <a:cubicBezTo>
                      <a:pt x="18030" y="7769"/>
                      <a:pt x="15862" y="3577"/>
                      <a:pt x="11201" y="3577"/>
                    </a:cubicBezTo>
                    <a:cubicBezTo>
                      <a:pt x="6540" y="3577"/>
                      <a:pt x="4372" y="7769"/>
                      <a:pt x="4372" y="13803"/>
                    </a:cubicBezTo>
                    <a:cubicBezTo>
                      <a:pt x="4372" y="19837"/>
                      <a:pt x="6612" y="23812"/>
                      <a:pt x="11201" y="23812"/>
                    </a:cubicBezTo>
                    <a:cubicBezTo>
                      <a:pt x="15790" y="23812"/>
                      <a:pt x="18030" y="19801"/>
                      <a:pt x="18030" y="13803"/>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96" name="Freeform: Shape 95">
                <a:extLst>
                  <a:ext uri="{FF2B5EF4-FFF2-40B4-BE49-F238E27FC236}">
                    <a16:creationId xmlns:a16="http://schemas.microsoft.com/office/drawing/2014/main" id="{97CD4D37-4AAA-48B3-B696-B223BE997A84}"/>
                  </a:ext>
                </a:extLst>
              </p:cNvPr>
              <p:cNvSpPr/>
              <p:nvPr/>
            </p:nvSpPr>
            <p:spPr>
              <a:xfrm>
                <a:off x="3363854" y="1685985"/>
                <a:ext cx="20378" cy="26847"/>
              </a:xfrm>
              <a:custGeom>
                <a:avLst/>
                <a:gdLst>
                  <a:gd name="connsiteX0" fmla="*/ 16115 w 20378"/>
                  <a:gd name="connsiteY0" fmla="*/ 26847 h 26847"/>
                  <a:gd name="connsiteX1" fmla="*/ 16115 w 20378"/>
                  <a:gd name="connsiteY1" fmla="*/ 8925 h 26847"/>
                  <a:gd name="connsiteX2" fmla="*/ 11743 w 20378"/>
                  <a:gd name="connsiteY2" fmla="*/ 3830 h 26847"/>
                  <a:gd name="connsiteX3" fmla="*/ 4300 w 20378"/>
                  <a:gd name="connsiteY3" fmla="*/ 7877 h 26847"/>
                  <a:gd name="connsiteX4" fmla="*/ 4300 w 20378"/>
                  <a:gd name="connsiteY4" fmla="*/ 26847 h 26847"/>
                  <a:gd name="connsiteX5" fmla="*/ 0 w 20378"/>
                  <a:gd name="connsiteY5" fmla="*/ 26847 h 26847"/>
                  <a:gd name="connsiteX6" fmla="*/ 0 w 20378"/>
                  <a:gd name="connsiteY6" fmla="*/ 614 h 26847"/>
                  <a:gd name="connsiteX7" fmla="*/ 4083 w 20378"/>
                  <a:gd name="connsiteY7" fmla="*/ 614 h 26847"/>
                  <a:gd name="connsiteX8" fmla="*/ 4083 w 20378"/>
                  <a:gd name="connsiteY8" fmla="*/ 4264 h 26847"/>
                  <a:gd name="connsiteX9" fmla="*/ 13008 w 20378"/>
                  <a:gd name="connsiteY9" fmla="*/ 0 h 26847"/>
                  <a:gd name="connsiteX10" fmla="*/ 18970 w 20378"/>
                  <a:gd name="connsiteY10" fmla="*/ 2746 h 26847"/>
                  <a:gd name="connsiteX11" fmla="*/ 20379 w 20378"/>
                  <a:gd name="connsiteY11" fmla="*/ 8961 h 26847"/>
                  <a:gd name="connsiteX12" fmla="*/ 20379 w 20378"/>
                  <a:gd name="connsiteY12" fmla="*/ 26811 h 26847"/>
                  <a:gd name="connsiteX13" fmla="*/ 16115 w 20378"/>
                  <a:gd name="connsiteY13"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78" h="26847">
                    <a:moveTo>
                      <a:pt x="16115" y="26847"/>
                    </a:moveTo>
                    <a:lnTo>
                      <a:pt x="16115" y="8925"/>
                    </a:lnTo>
                    <a:cubicBezTo>
                      <a:pt x="16115" y="5384"/>
                      <a:pt x="14814" y="3830"/>
                      <a:pt x="11743" y="3830"/>
                    </a:cubicBezTo>
                    <a:cubicBezTo>
                      <a:pt x="9431" y="3830"/>
                      <a:pt x="7299" y="4806"/>
                      <a:pt x="4300" y="7877"/>
                    </a:cubicBezTo>
                    <a:lnTo>
                      <a:pt x="4300" y="26847"/>
                    </a:lnTo>
                    <a:lnTo>
                      <a:pt x="0" y="26847"/>
                    </a:lnTo>
                    <a:lnTo>
                      <a:pt x="0" y="614"/>
                    </a:lnTo>
                    <a:lnTo>
                      <a:pt x="4083" y="614"/>
                    </a:lnTo>
                    <a:lnTo>
                      <a:pt x="4083" y="4264"/>
                    </a:lnTo>
                    <a:cubicBezTo>
                      <a:pt x="6974" y="1373"/>
                      <a:pt x="9684" y="0"/>
                      <a:pt x="13008" y="0"/>
                    </a:cubicBezTo>
                    <a:cubicBezTo>
                      <a:pt x="15790" y="0"/>
                      <a:pt x="17813" y="903"/>
                      <a:pt x="18970" y="2746"/>
                    </a:cubicBezTo>
                    <a:cubicBezTo>
                      <a:pt x="19981" y="4047"/>
                      <a:pt x="20379" y="6034"/>
                      <a:pt x="20379" y="8961"/>
                    </a:cubicBezTo>
                    <a:lnTo>
                      <a:pt x="20379" y="26811"/>
                    </a:lnTo>
                    <a:lnTo>
                      <a:pt x="16115" y="26811"/>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97" name="Freeform: Shape 96">
                <a:extLst>
                  <a:ext uri="{FF2B5EF4-FFF2-40B4-BE49-F238E27FC236}">
                    <a16:creationId xmlns:a16="http://schemas.microsoft.com/office/drawing/2014/main" id="{53C9D963-9CAF-49A3-8603-0342C6C4AA95}"/>
                  </a:ext>
                </a:extLst>
              </p:cNvPr>
              <p:cNvSpPr/>
              <p:nvPr/>
            </p:nvSpPr>
            <p:spPr>
              <a:xfrm>
                <a:off x="3403383" y="1676482"/>
                <a:ext cx="22474" cy="36928"/>
              </a:xfrm>
              <a:custGeom>
                <a:avLst/>
                <a:gdLst>
                  <a:gd name="connsiteX0" fmla="*/ 0 w 22474"/>
                  <a:gd name="connsiteY0" fmla="*/ 36350 h 36928"/>
                  <a:gd name="connsiteX1" fmla="*/ 0 w 22474"/>
                  <a:gd name="connsiteY1" fmla="*/ 0 h 36928"/>
                  <a:gd name="connsiteX2" fmla="*/ 4300 w 22474"/>
                  <a:gd name="connsiteY2" fmla="*/ 0 h 36928"/>
                  <a:gd name="connsiteX3" fmla="*/ 4300 w 22474"/>
                  <a:gd name="connsiteY3" fmla="*/ 13225 h 36928"/>
                  <a:gd name="connsiteX4" fmla="*/ 11960 w 22474"/>
                  <a:gd name="connsiteY4" fmla="*/ 9720 h 36928"/>
                  <a:gd name="connsiteX5" fmla="*/ 22475 w 22474"/>
                  <a:gd name="connsiteY5" fmla="*/ 23378 h 36928"/>
                  <a:gd name="connsiteX6" fmla="*/ 12249 w 22474"/>
                  <a:gd name="connsiteY6" fmla="*/ 36928 h 36928"/>
                  <a:gd name="connsiteX7" fmla="*/ 3902 w 22474"/>
                  <a:gd name="connsiteY7" fmla="*/ 33279 h 36928"/>
                  <a:gd name="connsiteX8" fmla="*/ 3144 w 22474"/>
                  <a:gd name="connsiteY8" fmla="*/ 36314 h 36928"/>
                  <a:gd name="connsiteX9" fmla="*/ 0 w 22474"/>
                  <a:gd name="connsiteY9" fmla="*/ 36314 h 36928"/>
                  <a:gd name="connsiteX10" fmla="*/ 4300 w 22474"/>
                  <a:gd name="connsiteY10" fmla="*/ 29304 h 36928"/>
                  <a:gd name="connsiteX11" fmla="*/ 11129 w 22474"/>
                  <a:gd name="connsiteY11" fmla="*/ 33207 h 36928"/>
                  <a:gd name="connsiteX12" fmla="*/ 18103 w 22474"/>
                  <a:gd name="connsiteY12" fmla="*/ 23270 h 36928"/>
                  <a:gd name="connsiteX13" fmla="*/ 11057 w 22474"/>
                  <a:gd name="connsiteY13" fmla="*/ 13406 h 36928"/>
                  <a:gd name="connsiteX14" fmla="*/ 4264 w 22474"/>
                  <a:gd name="connsiteY14" fmla="*/ 17416 h 36928"/>
                  <a:gd name="connsiteX15" fmla="*/ 4264 w 22474"/>
                  <a:gd name="connsiteY15" fmla="*/ 29304 h 3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74" h="36928">
                    <a:moveTo>
                      <a:pt x="0" y="36350"/>
                    </a:moveTo>
                    <a:lnTo>
                      <a:pt x="0" y="0"/>
                    </a:lnTo>
                    <a:lnTo>
                      <a:pt x="4300" y="0"/>
                    </a:lnTo>
                    <a:lnTo>
                      <a:pt x="4300" y="13225"/>
                    </a:lnTo>
                    <a:cubicBezTo>
                      <a:pt x="6576" y="10804"/>
                      <a:pt x="8961" y="9720"/>
                      <a:pt x="11960" y="9720"/>
                    </a:cubicBezTo>
                    <a:cubicBezTo>
                      <a:pt x="18247" y="9720"/>
                      <a:pt x="22475" y="14887"/>
                      <a:pt x="22475" y="23378"/>
                    </a:cubicBezTo>
                    <a:cubicBezTo>
                      <a:pt x="22475" y="31436"/>
                      <a:pt x="18681" y="36928"/>
                      <a:pt x="12249" y="36928"/>
                    </a:cubicBezTo>
                    <a:cubicBezTo>
                      <a:pt x="8744" y="36928"/>
                      <a:pt x="6540" y="35881"/>
                      <a:pt x="3902" y="33279"/>
                    </a:cubicBezTo>
                    <a:lnTo>
                      <a:pt x="3144" y="36314"/>
                    </a:lnTo>
                    <a:lnTo>
                      <a:pt x="0" y="36314"/>
                    </a:lnTo>
                    <a:close/>
                    <a:moveTo>
                      <a:pt x="4300" y="29304"/>
                    </a:moveTo>
                    <a:cubicBezTo>
                      <a:pt x="5817" y="31725"/>
                      <a:pt x="8563" y="33207"/>
                      <a:pt x="11129" y="33207"/>
                    </a:cubicBezTo>
                    <a:cubicBezTo>
                      <a:pt x="15537" y="33207"/>
                      <a:pt x="18103" y="29449"/>
                      <a:pt x="18103" y="23270"/>
                    </a:cubicBezTo>
                    <a:cubicBezTo>
                      <a:pt x="18103" y="17200"/>
                      <a:pt x="15429" y="13406"/>
                      <a:pt x="11057" y="13406"/>
                    </a:cubicBezTo>
                    <a:cubicBezTo>
                      <a:pt x="8491" y="13406"/>
                      <a:pt x="6034" y="14815"/>
                      <a:pt x="4264" y="17416"/>
                    </a:cubicBezTo>
                    <a:lnTo>
                      <a:pt x="4264" y="2930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98" name="Freeform: Shape 97">
                <a:extLst>
                  <a:ext uri="{FF2B5EF4-FFF2-40B4-BE49-F238E27FC236}">
                    <a16:creationId xmlns:a16="http://schemas.microsoft.com/office/drawing/2014/main" id="{1AFC4D6B-C374-4CF2-849B-8E8C183FBA86}"/>
                  </a:ext>
                </a:extLst>
              </p:cNvPr>
              <p:cNvSpPr/>
              <p:nvPr/>
            </p:nvSpPr>
            <p:spPr>
              <a:xfrm>
                <a:off x="3429977" y="1685985"/>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8 h 27461"/>
                  <a:gd name="connsiteX8" fmla="*/ 21896 w 21968"/>
                  <a:gd name="connsiteY8" fmla="*/ 20885 h 27461"/>
                  <a:gd name="connsiteX9" fmla="*/ 11093 w 21968"/>
                  <a:gd name="connsiteY9" fmla="*/ 27461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3"/>
                      <a:pt x="21969" y="13658"/>
                      <a:pt x="21933" y="14309"/>
                    </a:cubicBezTo>
                    <a:lnTo>
                      <a:pt x="4264" y="14309"/>
                    </a:lnTo>
                    <a:cubicBezTo>
                      <a:pt x="4517" y="20126"/>
                      <a:pt x="6504" y="23740"/>
                      <a:pt x="11418" y="23740"/>
                    </a:cubicBezTo>
                    <a:cubicBezTo>
                      <a:pt x="14453" y="23740"/>
                      <a:pt x="16838" y="22475"/>
                      <a:pt x="18608" y="19078"/>
                    </a:cubicBezTo>
                    <a:lnTo>
                      <a:pt x="21896" y="20885"/>
                    </a:lnTo>
                    <a:cubicBezTo>
                      <a:pt x="19367" y="25655"/>
                      <a:pt x="15501" y="27461"/>
                      <a:pt x="11093" y="27461"/>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99" name="Freeform: Shape 98">
                <a:extLst>
                  <a:ext uri="{FF2B5EF4-FFF2-40B4-BE49-F238E27FC236}">
                    <a16:creationId xmlns:a16="http://schemas.microsoft.com/office/drawing/2014/main" id="{6E585EA2-3428-4209-8D69-C215EE9E1C18}"/>
                  </a:ext>
                </a:extLst>
              </p:cNvPr>
              <p:cNvSpPr/>
              <p:nvPr/>
            </p:nvSpPr>
            <p:spPr>
              <a:xfrm>
                <a:off x="3469650" y="1685985"/>
                <a:ext cx="12863" cy="26847"/>
              </a:xfrm>
              <a:custGeom>
                <a:avLst/>
                <a:gdLst>
                  <a:gd name="connsiteX0" fmla="*/ 0 w 12863"/>
                  <a:gd name="connsiteY0" fmla="*/ 26847 h 26847"/>
                  <a:gd name="connsiteX1" fmla="*/ 0 w 12863"/>
                  <a:gd name="connsiteY1" fmla="*/ 614 h 26847"/>
                  <a:gd name="connsiteX2" fmla="*/ 4083 w 12863"/>
                  <a:gd name="connsiteY2" fmla="*/ 614 h 26847"/>
                  <a:gd name="connsiteX3" fmla="*/ 4083 w 12863"/>
                  <a:gd name="connsiteY3" fmla="*/ 5564 h 26847"/>
                  <a:gd name="connsiteX4" fmla="*/ 12068 w 12863"/>
                  <a:gd name="connsiteY4" fmla="*/ 0 h 26847"/>
                  <a:gd name="connsiteX5" fmla="*/ 12863 w 12863"/>
                  <a:gd name="connsiteY5" fmla="*/ 36 h 26847"/>
                  <a:gd name="connsiteX6" fmla="*/ 12863 w 12863"/>
                  <a:gd name="connsiteY6" fmla="*/ 4300 h 26847"/>
                  <a:gd name="connsiteX7" fmla="*/ 11888 w 12863"/>
                  <a:gd name="connsiteY7" fmla="*/ 4264 h 26847"/>
                  <a:gd name="connsiteX8" fmla="*/ 4228 w 12863"/>
                  <a:gd name="connsiteY8" fmla="*/ 10587 h 26847"/>
                  <a:gd name="connsiteX9" fmla="*/ 4228 w 12863"/>
                  <a:gd name="connsiteY9" fmla="*/ 26847 h 26847"/>
                  <a:gd name="connsiteX10" fmla="*/ 0 w 12863"/>
                  <a:gd name="connsiteY10" fmla="*/ 26847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3" h="26847">
                    <a:moveTo>
                      <a:pt x="0" y="26847"/>
                    </a:moveTo>
                    <a:lnTo>
                      <a:pt x="0" y="614"/>
                    </a:lnTo>
                    <a:lnTo>
                      <a:pt x="4083" y="614"/>
                    </a:lnTo>
                    <a:lnTo>
                      <a:pt x="4083" y="5564"/>
                    </a:lnTo>
                    <a:cubicBezTo>
                      <a:pt x="6323" y="1626"/>
                      <a:pt x="8853" y="0"/>
                      <a:pt x="12068" y="0"/>
                    </a:cubicBezTo>
                    <a:cubicBezTo>
                      <a:pt x="12357" y="0"/>
                      <a:pt x="12538" y="0"/>
                      <a:pt x="12863" y="36"/>
                    </a:cubicBezTo>
                    <a:lnTo>
                      <a:pt x="12863" y="4300"/>
                    </a:lnTo>
                    <a:cubicBezTo>
                      <a:pt x="12466" y="4264"/>
                      <a:pt x="12105" y="4264"/>
                      <a:pt x="11888" y="4264"/>
                    </a:cubicBezTo>
                    <a:cubicBezTo>
                      <a:pt x="8238" y="4264"/>
                      <a:pt x="5781" y="7046"/>
                      <a:pt x="4228" y="10587"/>
                    </a:cubicBezTo>
                    <a:lnTo>
                      <a:pt x="4228" y="26847"/>
                    </a:lnTo>
                    <a:lnTo>
                      <a:pt x="0" y="26847"/>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00" name="Freeform: Shape 99">
                <a:extLst>
                  <a:ext uri="{FF2B5EF4-FFF2-40B4-BE49-F238E27FC236}">
                    <a16:creationId xmlns:a16="http://schemas.microsoft.com/office/drawing/2014/main" id="{A01184E6-2801-468E-A269-FD778C7AAB2B}"/>
                  </a:ext>
                </a:extLst>
              </p:cNvPr>
              <p:cNvSpPr/>
              <p:nvPr/>
            </p:nvSpPr>
            <p:spPr>
              <a:xfrm>
                <a:off x="3485332" y="1685985"/>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8 h 27461"/>
                  <a:gd name="connsiteX8" fmla="*/ 21896 w 21968"/>
                  <a:gd name="connsiteY8" fmla="*/ 20885 h 27461"/>
                  <a:gd name="connsiteX9" fmla="*/ 11093 w 21968"/>
                  <a:gd name="connsiteY9" fmla="*/ 27461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3"/>
                      <a:pt x="21969" y="13658"/>
                      <a:pt x="21933" y="14309"/>
                    </a:cubicBezTo>
                    <a:lnTo>
                      <a:pt x="4264" y="14309"/>
                    </a:lnTo>
                    <a:cubicBezTo>
                      <a:pt x="4517" y="20126"/>
                      <a:pt x="6504" y="23740"/>
                      <a:pt x="11418" y="23740"/>
                    </a:cubicBezTo>
                    <a:cubicBezTo>
                      <a:pt x="14453" y="23740"/>
                      <a:pt x="16838" y="22475"/>
                      <a:pt x="18608" y="19078"/>
                    </a:cubicBezTo>
                    <a:lnTo>
                      <a:pt x="21896" y="20885"/>
                    </a:lnTo>
                    <a:cubicBezTo>
                      <a:pt x="19331" y="25655"/>
                      <a:pt x="15501" y="27461"/>
                      <a:pt x="11093" y="27461"/>
                    </a:cubicBezTo>
                    <a:close/>
                    <a:moveTo>
                      <a:pt x="4372" y="11129"/>
                    </a:moveTo>
                    <a:lnTo>
                      <a:pt x="17741" y="11129"/>
                    </a:lnTo>
                    <a:cubicBezTo>
                      <a:pt x="17705" y="6540"/>
                      <a:pt x="15320" y="3505"/>
                      <a:pt x="11165" y="3505"/>
                    </a:cubicBezTo>
                    <a:cubicBezTo>
                      <a:pt x="6974"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01" name="Freeform: Shape 100">
                <a:extLst>
                  <a:ext uri="{FF2B5EF4-FFF2-40B4-BE49-F238E27FC236}">
                    <a16:creationId xmlns:a16="http://schemas.microsoft.com/office/drawing/2014/main" id="{596DF978-4D18-472A-9DD9-25279B666543}"/>
                  </a:ext>
                </a:extLst>
              </p:cNvPr>
              <p:cNvSpPr/>
              <p:nvPr/>
            </p:nvSpPr>
            <p:spPr>
              <a:xfrm>
                <a:off x="3510625" y="1675867"/>
                <a:ext cx="14019" cy="36964"/>
              </a:xfrm>
              <a:custGeom>
                <a:avLst/>
                <a:gdLst>
                  <a:gd name="connsiteX0" fmla="*/ 4155 w 14019"/>
                  <a:gd name="connsiteY0" fmla="*/ 36964 h 36964"/>
                  <a:gd name="connsiteX1" fmla="*/ 4155 w 14019"/>
                  <a:gd name="connsiteY1" fmla="*/ 14273 h 36964"/>
                  <a:gd name="connsiteX2" fmla="*/ 0 w 14019"/>
                  <a:gd name="connsiteY2" fmla="*/ 14273 h 36964"/>
                  <a:gd name="connsiteX3" fmla="*/ 0 w 14019"/>
                  <a:gd name="connsiteY3" fmla="*/ 10732 h 36964"/>
                  <a:gd name="connsiteX4" fmla="*/ 4155 w 14019"/>
                  <a:gd name="connsiteY4" fmla="*/ 10732 h 36964"/>
                  <a:gd name="connsiteX5" fmla="*/ 4155 w 14019"/>
                  <a:gd name="connsiteY5" fmla="*/ 7660 h 36964"/>
                  <a:gd name="connsiteX6" fmla="*/ 11382 w 14019"/>
                  <a:gd name="connsiteY6" fmla="*/ 0 h 36964"/>
                  <a:gd name="connsiteX7" fmla="*/ 14020 w 14019"/>
                  <a:gd name="connsiteY7" fmla="*/ 217 h 36964"/>
                  <a:gd name="connsiteX8" fmla="*/ 14020 w 14019"/>
                  <a:gd name="connsiteY8" fmla="*/ 3866 h 36964"/>
                  <a:gd name="connsiteX9" fmla="*/ 11960 w 14019"/>
                  <a:gd name="connsiteY9" fmla="*/ 3613 h 36964"/>
                  <a:gd name="connsiteX10" fmla="*/ 8455 w 14019"/>
                  <a:gd name="connsiteY10" fmla="*/ 7299 h 36964"/>
                  <a:gd name="connsiteX11" fmla="*/ 8455 w 14019"/>
                  <a:gd name="connsiteY11" fmla="*/ 10732 h 36964"/>
                  <a:gd name="connsiteX12" fmla="*/ 13875 w 14019"/>
                  <a:gd name="connsiteY12" fmla="*/ 10732 h 36964"/>
                  <a:gd name="connsiteX13" fmla="*/ 13875 w 14019"/>
                  <a:gd name="connsiteY13" fmla="*/ 14273 h 36964"/>
                  <a:gd name="connsiteX14" fmla="*/ 8455 w 14019"/>
                  <a:gd name="connsiteY14" fmla="*/ 14273 h 36964"/>
                  <a:gd name="connsiteX15" fmla="*/ 8455 w 14019"/>
                  <a:gd name="connsiteY15" fmla="*/ 36964 h 36964"/>
                  <a:gd name="connsiteX16" fmla="*/ 4155 w 14019"/>
                  <a:gd name="connsiteY16" fmla="*/ 36964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19" h="36964">
                    <a:moveTo>
                      <a:pt x="4155" y="36964"/>
                    </a:moveTo>
                    <a:lnTo>
                      <a:pt x="4155" y="14273"/>
                    </a:lnTo>
                    <a:lnTo>
                      <a:pt x="0" y="14273"/>
                    </a:lnTo>
                    <a:lnTo>
                      <a:pt x="0" y="10732"/>
                    </a:lnTo>
                    <a:lnTo>
                      <a:pt x="4155" y="10732"/>
                    </a:lnTo>
                    <a:lnTo>
                      <a:pt x="4155" y="7660"/>
                    </a:lnTo>
                    <a:cubicBezTo>
                      <a:pt x="4155" y="2602"/>
                      <a:pt x="6143" y="0"/>
                      <a:pt x="11382" y="0"/>
                    </a:cubicBezTo>
                    <a:cubicBezTo>
                      <a:pt x="12249" y="0"/>
                      <a:pt x="13116" y="36"/>
                      <a:pt x="14020" y="217"/>
                    </a:cubicBezTo>
                    <a:lnTo>
                      <a:pt x="14020" y="3866"/>
                    </a:lnTo>
                    <a:cubicBezTo>
                      <a:pt x="13369" y="3722"/>
                      <a:pt x="12610" y="3613"/>
                      <a:pt x="11960" y="3613"/>
                    </a:cubicBezTo>
                    <a:cubicBezTo>
                      <a:pt x="9684" y="3613"/>
                      <a:pt x="8455" y="4336"/>
                      <a:pt x="8455" y="7299"/>
                    </a:cubicBezTo>
                    <a:lnTo>
                      <a:pt x="8455" y="10732"/>
                    </a:lnTo>
                    <a:lnTo>
                      <a:pt x="13875" y="10732"/>
                    </a:lnTo>
                    <a:lnTo>
                      <a:pt x="13875" y="14273"/>
                    </a:lnTo>
                    <a:lnTo>
                      <a:pt x="8455" y="14273"/>
                    </a:lnTo>
                    <a:lnTo>
                      <a:pt x="8455" y="36964"/>
                    </a:lnTo>
                    <a:lnTo>
                      <a:pt x="4155" y="3696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02" name="Freeform: Shape 101">
                <a:extLst>
                  <a:ext uri="{FF2B5EF4-FFF2-40B4-BE49-F238E27FC236}">
                    <a16:creationId xmlns:a16="http://schemas.microsoft.com/office/drawing/2014/main" id="{A9BBFEF3-E2FA-4B1F-981B-34998EDA7BF0}"/>
                  </a:ext>
                </a:extLst>
              </p:cNvPr>
              <p:cNvSpPr/>
              <p:nvPr/>
            </p:nvSpPr>
            <p:spPr>
              <a:xfrm>
                <a:off x="3526957" y="1685985"/>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8 h 27461"/>
                  <a:gd name="connsiteX8" fmla="*/ 21896 w 21968"/>
                  <a:gd name="connsiteY8" fmla="*/ 20885 h 27461"/>
                  <a:gd name="connsiteX9" fmla="*/ 11093 w 21968"/>
                  <a:gd name="connsiteY9" fmla="*/ 27461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3"/>
                      <a:pt x="21969" y="13658"/>
                      <a:pt x="21933" y="14309"/>
                    </a:cubicBezTo>
                    <a:lnTo>
                      <a:pt x="4264" y="14309"/>
                    </a:lnTo>
                    <a:cubicBezTo>
                      <a:pt x="4517" y="20126"/>
                      <a:pt x="6504" y="23740"/>
                      <a:pt x="11418" y="23740"/>
                    </a:cubicBezTo>
                    <a:cubicBezTo>
                      <a:pt x="14453" y="23740"/>
                      <a:pt x="16838" y="22475"/>
                      <a:pt x="18608" y="19078"/>
                    </a:cubicBezTo>
                    <a:lnTo>
                      <a:pt x="21896" y="20885"/>
                    </a:lnTo>
                    <a:cubicBezTo>
                      <a:pt x="19331" y="25655"/>
                      <a:pt x="15501" y="27461"/>
                      <a:pt x="11093" y="27461"/>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03" name="Freeform: Shape 102">
                <a:extLst>
                  <a:ext uri="{FF2B5EF4-FFF2-40B4-BE49-F238E27FC236}">
                    <a16:creationId xmlns:a16="http://schemas.microsoft.com/office/drawing/2014/main" id="{20C48A98-0483-4412-8002-CEB91A8882E8}"/>
                  </a:ext>
                </a:extLst>
              </p:cNvPr>
              <p:cNvSpPr/>
              <p:nvPr/>
            </p:nvSpPr>
            <p:spPr>
              <a:xfrm>
                <a:off x="3554996" y="1685985"/>
                <a:ext cx="12863" cy="26847"/>
              </a:xfrm>
              <a:custGeom>
                <a:avLst/>
                <a:gdLst>
                  <a:gd name="connsiteX0" fmla="*/ 0 w 12863"/>
                  <a:gd name="connsiteY0" fmla="*/ 26847 h 26847"/>
                  <a:gd name="connsiteX1" fmla="*/ 0 w 12863"/>
                  <a:gd name="connsiteY1" fmla="*/ 614 h 26847"/>
                  <a:gd name="connsiteX2" fmla="*/ 4083 w 12863"/>
                  <a:gd name="connsiteY2" fmla="*/ 614 h 26847"/>
                  <a:gd name="connsiteX3" fmla="*/ 4083 w 12863"/>
                  <a:gd name="connsiteY3" fmla="*/ 5564 h 26847"/>
                  <a:gd name="connsiteX4" fmla="*/ 12068 w 12863"/>
                  <a:gd name="connsiteY4" fmla="*/ 0 h 26847"/>
                  <a:gd name="connsiteX5" fmla="*/ 12863 w 12863"/>
                  <a:gd name="connsiteY5" fmla="*/ 36 h 26847"/>
                  <a:gd name="connsiteX6" fmla="*/ 12863 w 12863"/>
                  <a:gd name="connsiteY6" fmla="*/ 4300 h 26847"/>
                  <a:gd name="connsiteX7" fmla="*/ 11888 w 12863"/>
                  <a:gd name="connsiteY7" fmla="*/ 4264 h 26847"/>
                  <a:gd name="connsiteX8" fmla="*/ 4228 w 12863"/>
                  <a:gd name="connsiteY8" fmla="*/ 10587 h 26847"/>
                  <a:gd name="connsiteX9" fmla="*/ 4228 w 12863"/>
                  <a:gd name="connsiteY9" fmla="*/ 26847 h 26847"/>
                  <a:gd name="connsiteX10" fmla="*/ 0 w 12863"/>
                  <a:gd name="connsiteY10" fmla="*/ 26847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3" h="26847">
                    <a:moveTo>
                      <a:pt x="0" y="26847"/>
                    </a:moveTo>
                    <a:lnTo>
                      <a:pt x="0" y="614"/>
                    </a:lnTo>
                    <a:lnTo>
                      <a:pt x="4083" y="614"/>
                    </a:lnTo>
                    <a:lnTo>
                      <a:pt x="4083" y="5564"/>
                    </a:lnTo>
                    <a:cubicBezTo>
                      <a:pt x="6323" y="1626"/>
                      <a:pt x="8853" y="0"/>
                      <a:pt x="12068" y="0"/>
                    </a:cubicBezTo>
                    <a:cubicBezTo>
                      <a:pt x="12357" y="0"/>
                      <a:pt x="12538" y="0"/>
                      <a:pt x="12863" y="36"/>
                    </a:cubicBezTo>
                    <a:lnTo>
                      <a:pt x="12863" y="4300"/>
                    </a:lnTo>
                    <a:cubicBezTo>
                      <a:pt x="12466" y="4264"/>
                      <a:pt x="12105" y="4264"/>
                      <a:pt x="11888" y="4264"/>
                    </a:cubicBezTo>
                    <a:cubicBezTo>
                      <a:pt x="8238" y="4264"/>
                      <a:pt x="5781" y="7046"/>
                      <a:pt x="4228" y="10587"/>
                    </a:cubicBezTo>
                    <a:lnTo>
                      <a:pt x="4228" y="26847"/>
                    </a:lnTo>
                    <a:lnTo>
                      <a:pt x="0" y="26847"/>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04" name="Freeform: Shape 103">
                <a:extLst>
                  <a:ext uri="{FF2B5EF4-FFF2-40B4-BE49-F238E27FC236}">
                    <a16:creationId xmlns:a16="http://schemas.microsoft.com/office/drawing/2014/main" id="{C8B4B996-2AC5-484D-920A-E9BC1AFD4639}"/>
                  </a:ext>
                </a:extLst>
              </p:cNvPr>
              <p:cNvSpPr/>
              <p:nvPr/>
            </p:nvSpPr>
            <p:spPr>
              <a:xfrm>
                <a:off x="3572484" y="1685985"/>
                <a:ext cx="12863" cy="26847"/>
              </a:xfrm>
              <a:custGeom>
                <a:avLst/>
                <a:gdLst>
                  <a:gd name="connsiteX0" fmla="*/ 0 w 12863"/>
                  <a:gd name="connsiteY0" fmla="*/ 26847 h 26847"/>
                  <a:gd name="connsiteX1" fmla="*/ 0 w 12863"/>
                  <a:gd name="connsiteY1" fmla="*/ 614 h 26847"/>
                  <a:gd name="connsiteX2" fmla="*/ 4083 w 12863"/>
                  <a:gd name="connsiteY2" fmla="*/ 614 h 26847"/>
                  <a:gd name="connsiteX3" fmla="*/ 4083 w 12863"/>
                  <a:gd name="connsiteY3" fmla="*/ 5564 h 26847"/>
                  <a:gd name="connsiteX4" fmla="*/ 12068 w 12863"/>
                  <a:gd name="connsiteY4" fmla="*/ 0 h 26847"/>
                  <a:gd name="connsiteX5" fmla="*/ 12863 w 12863"/>
                  <a:gd name="connsiteY5" fmla="*/ 36 h 26847"/>
                  <a:gd name="connsiteX6" fmla="*/ 12863 w 12863"/>
                  <a:gd name="connsiteY6" fmla="*/ 4300 h 26847"/>
                  <a:gd name="connsiteX7" fmla="*/ 11888 w 12863"/>
                  <a:gd name="connsiteY7" fmla="*/ 4264 h 26847"/>
                  <a:gd name="connsiteX8" fmla="*/ 4227 w 12863"/>
                  <a:gd name="connsiteY8" fmla="*/ 10587 h 26847"/>
                  <a:gd name="connsiteX9" fmla="*/ 4227 w 12863"/>
                  <a:gd name="connsiteY9" fmla="*/ 26847 h 26847"/>
                  <a:gd name="connsiteX10" fmla="*/ 0 w 12863"/>
                  <a:gd name="connsiteY10" fmla="*/ 26847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3" h="26847">
                    <a:moveTo>
                      <a:pt x="0" y="26847"/>
                    </a:moveTo>
                    <a:lnTo>
                      <a:pt x="0" y="614"/>
                    </a:lnTo>
                    <a:lnTo>
                      <a:pt x="4083" y="614"/>
                    </a:lnTo>
                    <a:lnTo>
                      <a:pt x="4083" y="5564"/>
                    </a:lnTo>
                    <a:cubicBezTo>
                      <a:pt x="6323" y="1626"/>
                      <a:pt x="8852" y="0"/>
                      <a:pt x="12068" y="0"/>
                    </a:cubicBezTo>
                    <a:cubicBezTo>
                      <a:pt x="12357" y="0"/>
                      <a:pt x="12538" y="0"/>
                      <a:pt x="12863" y="36"/>
                    </a:cubicBezTo>
                    <a:lnTo>
                      <a:pt x="12863" y="4300"/>
                    </a:lnTo>
                    <a:cubicBezTo>
                      <a:pt x="12466" y="4264"/>
                      <a:pt x="12104" y="4264"/>
                      <a:pt x="11888" y="4264"/>
                    </a:cubicBezTo>
                    <a:cubicBezTo>
                      <a:pt x="8238" y="4264"/>
                      <a:pt x="5781" y="7046"/>
                      <a:pt x="4227" y="10587"/>
                    </a:cubicBezTo>
                    <a:lnTo>
                      <a:pt x="4227" y="26847"/>
                    </a:lnTo>
                    <a:lnTo>
                      <a:pt x="0" y="26847"/>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05" name="Freeform: Shape 104">
                <a:extLst>
                  <a:ext uri="{FF2B5EF4-FFF2-40B4-BE49-F238E27FC236}">
                    <a16:creationId xmlns:a16="http://schemas.microsoft.com/office/drawing/2014/main" id="{16728813-0D57-4244-8629-497DC812EF07}"/>
                  </a:ext>
                </a:extLst>
              </p:cNvPr>
              <p:cNvSpPr/>
              <p:nvPr/>
            </p:nvSpPr>
            <p:spPr>
              <a:xfrm>
                <a:off x="3588166" y="1685985"/>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8 h 27461"/>
                  <a:gd name="connsiteX8" fmla="*/ 21896 w 21968"/>
                  <a:gd name="connsiteY8" fmla="*/ 20885 h 27461"/>
                  <a:gd name="connsiteX9" fmla="*/ 11093 w 21968"/>
                  <a:gd name="connsiteY9" fmla="*/ 27461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3"/>
                      <a:pt x="21969" y="13658"/>
                      <a:pt x="21933" y="14309"/>
                    </a:cubicBezTo>
                    <a:lnTo>
                      <a:pt x="4264" y="14309"/>
                    </a:lnTo>
                    <a:cubicBezTo>
                      <a:pt x="4517" y="20126"/>
                      <a:pt x="6504" y="23740"/>
                      <a:pt x="11418" y="23740"/>
                    </a:cubicBezTo>
                    <a:cubicBezTo>
                      <a:pt x="14453" y="23740"/>
                      <a:pt x="16838" y="22475"/>
                      <a:pt x="18608" y="19078"/>
                    </a:cubicBezTo>
                    <a:lnTo>
                      <a:pt x="21896" y="20885"/>
                    </a:lnTo>
                    <a:cubicBezTo>
                      <a:pt x="19331" y="25655"/>
                      <a:pt x="15501" y="27461"/>
                      <a:pt x="11093" y="27461"/>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06" name="Freeform: Shape 105">
                <a:extLst>
                  <a:ext uri="{FF2B5EF4-FFF2-40B4-BE49-F238E27FC236}">
                    <a16:creationId xmlns:a16="http://schemas.microsoft.com/office/drawing/2014/main" id="{1957EC99-E4EB-46F3-8D11-9BE2DEF5CA0D}"/>
                  </a:ext>
                </a:extLst>
              </p:cNvPr>
              <p:cNvSpPr/>
              <p:nvPr/>
            </p:nvSpPr>
            <p:spPr>
              <a:xfrm>
                <a:off x="3614326" y="1676482"/>
                <a:ext cx="22474" cy="36964"/>
              </a:xfrm>
              <a:custGeom>
                <a:avLst/>
                <a:gdLst>
                  <a:gd name="connsiteX0" fmla="*/ 19331 w 22474"/>
                  <a:gd name="connsiteY0" fmla="*/ 36350 h 36964"/>
                  <a:gd name="connsiteX1" fmla="*/ 18608 w 22474"/>
                  <a:gd name="connsiteY1" fmla="*/ 33279 h 36964"/>
                  <a:gd name="connsiteX2" fmla="*/ 10189 w 22474"/>
                  <a:gd name="connsiteY2" fmla="*/ 36964 h 36964"/>
                  <a:gd name="connsiteX3" fmla="*/ 0 w 22474"/>
                  <a:gd name="connsiteY3" fmla="*/ 23487 h 36964"/>
                  <a:gd name="connsiteX4" fmla="*/ 10695 w 22474"/>
                  <a:gd name="connsiteY4" fmla="*/ 9720 h 36964"/>
                  <a:gd name="connsiteX5" fmla="*/ 18175 w 22474"/>
                  <a:gd name="connsiteY5" fmla="*/ 13044 h 36964"/>
                  <a:gd name="connsiteX6" fmla="*/ 18175 w 22474"/>
                  <a:gd name="connsiteY6" fmla="*/ 0 h 36964"/>
                  <a:gd name="connsiteX7" fmla="*/ 22475 w 22474"/>
                  <a:gd name="connsiteY7" fmla="*/ 0 h 36964"/>
                  <a:gd name="connsiteX8" fmla="*/ 22475 w 22474"/>
                  <a:gd name="connsiteY8" fmla="*/ 36350 h 36964"/>
                  <a:gd name="connsiteX9" fmla="*/ 19331 w 22474"/>
                  <a:gd name="connsiteY9" fmla="*/ 36350 h 36964"/>
                  <a:gd name="connsiteX10" fmla="*/ 18211 w 22474"/>
                  <a:gd name="connsiteY10" fmla="*/ 17344 h 36964"/>
                  <a:gd name="connsiteX11" fmla="*/ 11418 w 22474"/>
                  <a:gd name="connsiteY11" fmla="*/ 13406 h 36964"/>
                  <a:gd name="connsiteX12" fmla="*/ 4372 w 22474"/>
                  <a:gd name="connsiteY12" fmla="*/ 23523 h 36964"/>
                  <a:gd name="connsiteX13" fmla="*/ 11346 w 22474"/>
                  <a:gd name="connsiteY13" fmla="*/ 33207 h 36964"/>
                  <a:gd name="connsiteX14" fmla="*/ 18175 w 22474"/>
                  <a:gd name="connsiteY14" fmla="*/ 29268 h 36964"/>
                  <a:gd name="connsiteX15" fmla="*/ 18175 w 22474"/>
                  <a:gd name="connsiteY15" fmla="*/ 17344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74" h="36964">
                    <a:moveTo>
                      <a:pt x="19331" y="36350"/>
                    </a:moveTo>
                    <a:lnTo>
                      <a:pt x="18608" y="33279"/>
                    </a:lnTo>
                    <a:cubicBezTo>
                      <a:pt x="15971" y="35808"/>
                      <a:pt x="13658" y="36964"/>
                      <a:pt x="10189" y="36964"/>
                    </a:cubicBezTo>
                    <a:cubicBezTo>
                      <a:pt x="3866" y="36964"/>
                      <a:pt x="0" y="31544"/>
                      <a:pt x="0" y="23487"/>
                    </a:cubicBezTo>
                    <a:cubicBezTo>
                      <a:pt x="0" y="15031"/>
                      <a:pt x="4300" y="9720"/>
                      <a:pt x="10695" y="9720"/>
                    </a:cubicBezTo>
                    <a:cubicBezTo>
                      <a:pt x="13694" y="9720"/>
                      <a:pt x="16043" y="10768"/>
                      <a:pt x="18175" y="13044"/>
                    </a:cubicBezTo>
                    <a:lnTo>
                      <a:pt x="18175" y="0"/>
                    </a:lnTo>
                    <a:lnTo>
                      <a:pt x="22475" y="0"/>
                    </a:lnTo>
                    <a:lnTo>
                      <a:pt x="22475" y="36350"/>
                    </a:lnTo>
                    <a:lnTo>
                      <a:pt x="19331" y="36350"/>
                    </a:lnTo>
                    <a:close/>
                    <a:moveTo>
                      <a:pt x="18211" y="17344"/>
                    </a:moveTo>
                    <a:cubicBezTo>
                      <a:pt x="16477" y="14815"/>
                      <a:pt x="14056" y="13406"/>
                      <a:pt x="11418" y="13406"/>
                    </a:cubicBezTo>
                    <a:cubicBezTo>
                      <a:pt x="7010" y="13406"/>
                      <a:pt x="4372" y="17308"/>
                      <a:pt x="4372" y="23523"/>
                    </a:cubicBezTo>
                    <a:cubicBezTo>
                      <a:pt x="4372" y="29557"/>
                      <a:pt x="7046" y="33207"/>
                      <a:pt x="11346" y="33207"/>
                    </a:cubicBezTo>
                    <a:cubicBezTo>
                      <a:pt x="13875" y="33207"/>
                      <a:pt x="16621" y="31725"/>
                      <a:pt x="18175" y="29268"/>
                    </a:cubicBezTo>
                    <a:lnTo>
                      <a:pt x="18175" y="1734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07" name="Freeform: Shape 106">
                <a:extLst>
                  <a:ext uri="{FF2B5EF4-FFF2-40B4-BE49-F238E27FC236}">
                    <a16:creationId xmlns:a16="http://schemas.microsoft.com/office/drawing/2014/main" id="{C35AF0FA-6426-4658-B155-92FC7B4DDCD9}"/>
                  </a:ext>
                </a:extLst>
              </p:cNvPr>
              <p:cNvSpPr/>
              <p:nvPr/>
            </p:nvSpPr>
            <p:spPr>
              <a:xfrm>
                <a:off x="3653349" y="1677927"/>
                <a:ext cx="13838" cy="35302"/>
              </a:xfrm>
              <a:custGeom>
                <a:avLst/>
                <a:gdLst>
                  <a:gd name="connsiteX0" fmla="*/ 13839 w 13838"/>
                  <a:gd name="connsiteY0" fmla="*/ 34905 h 35302"/>
                  <a:gd name="connsiteX1" fmla="*/ 9828 w 13838"/>
                  <a:gd name="connsiteY1" fmla="*/ 35302 h 35302"/>
                  <a:gd name="connsiteX2" fmla="*/ 3902 w 13838"/>
                  <a:gd name="connsiteY2" fmla="*/ 28509 h 35302"/>
                  <a:gd name="connsiteX3" fmla="*/ 3902 w 13838"/>
                  <a:gd name="connsiteY3" fmla="*/ 12213 h 35302"/>
                  <a:gd name="connsiteX4" fmla="*/ 0 w 13838"/>
                  <a:gd name="connsiteY4" fmla="*/ 12213 h 35302"/>
                  <a:gd name="connsiteX5" fmla="*/ 0 w 13838"/>
                  <a:gd name="connsiteY5" fmla="*/ 8672 h 35302"/>
                  <a:gd name="connsiteX6" fmla="*/ 3902 w 13838"/>
                  <a:gd name="connsiteY6" fmla="*/ 8672 h 35302"/>
                  <a:gd name="connsiteX7" fmla="*/ 3902 w 13838"/>
                  <a:gd name="connsiteY7" fmla="*/ 0 h 35302"/>
                  <a:gd name="connsiteX8" fmla="*/ 8166 w 13838"/>
                  <a:gd name="connsiteY8" fmla="*/ 0 h 35302"/>
                  <a:gd name="connsiteX9" fmla="*/ 8166 w 13838"/>
                  <a:gd name="connsiteY9" fmla="*/ 8672 h 35302"/>
                  <a:gd name="connsiteX10" fmla="*/ 13839 w 13838"/>
                  <a:gd name="connsiteY10" fmla="*/ 8672 h 35302"/>
                  <a:gd name="connsiteX11" fmla="*/ 13839 w 13838"/>
                  <a:gd name="connsiteY11" fmla="*/ 12213 h 35302"/>
                  <a:gd name="connsiteX12" fmla="*/ 8166 w 13838"/>
                  <a:gd name="connsiteY12" fmla="*/ 12213 h 35302"/>
                  <a:gd name="connsiteX13" fmla="*/ 8166 w 13838"/>
                  <a:gd name="connsiteY13" fmla="*/ 28292 h 35302"/>
                  <a:gd name="connsiteX14" fmla="*/ 10912 w 13838"/>
                  <a:gd name="connsiteY14" fmla="*/ 31544 h 35302"/>
                  <a:gd name="connsiteX15" fmla="*/ 13839 w 13838"/>
                  <a:gd name="connsiteY15" fmla="*/ 31183 h 35302"/>
                  <a:gd name="connsiteX16" fmla="*/ 13839 w 13838"/>
                  <a:gd name="connsiteY16" fmla="*/ 34905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302">
                    <a:moveTo>
                      <a:pt x="13839" y="34905"/>
                    </a:moveTo>
                    <a:cubicBezTo>
                      <a:pt x="12574" y="35158"/>
                      <a:pt x="11346" y="35302"/>
                      <a:pt x="9828" y="35302"/>
                    </a:cubicBezTo>
                    <a:cubicBezTo>
                      <a:pt x="5528" y="35302"/>
                      <a:pt x="3902" y="33640"/>
                      <a:pt x="3902" y="28509"/>
                    </a:cubicBezTo>
                    <a:lnTo>
                      <a:pt x="3902" y="12213"/>
                    </a:lnTo>
                    <a:lnTo>
                      <a:pt x="0" y="12213"/>
                    </a:lnTo>
                    <a:lnTo>
                      <a:pt x="0" y="8672"/>
                    </a:lnTo>
                    <a:lnTo>
                      <a:pt x="3902" y="8672"/>
                    </a:lnTo>
                    <a:lnTo>
                      <a:pt x="3902" y="0"/>
                    </a:lnTo>
                    <a:lnTo>
                      <a:pt x="8166" y="0"/>
                    </a:lnTo>
                    <a:lnTo>
                      <a:pt x="8166" y="8672"/>
                    </a:lnTo>
                    <a:lnTo>
                      <a:pt x="13839" y="8672"/>
                    </a:lnTo>
                    <a:lnTo>
                      <a:pt x="13839" y="12213"/>
                    </a:lnTo>
                    <a:lnTo>
                      <a:pt x="8166" y="12213"/>
                    </a:lnTo>
                    <a:lnTo>
                      <a:pt x="8166" y="28292"/>
                    </a:lnTo>
                    <a:cubicBezTo>
                      <a:pt x="8166" y="30533"/>
                      <a:pt x="8961" y="31544"/>
                      <a:pt x="10912" y="31544"/>
                    </a:cubicBezTo>
                    <a:cubicBezTo>
                      <a:pt x="11888" y="31544"/>
                      <a:pt x="12719" y="31436"/>
                      <a:pt x="13839" y="31183"/>
                    </a:cubicBezTo>
                    <a:lnTo>
                      <a:pt x="13839" y="3490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08" name="Freeform: Shape 107">
                <a:extLst>
                  <a:ext uri="{FF2B5EF4-FFF2-40B4-BE49-F238E27FC236}">
                    <a16:creationId xmlns:a16="http://schemas.microsoft.com/office/drawing/2014/main" id="{51750882-3747-48D2-A5E8-51B6453D88C4}"/>
                  </a:ext>
                </a:extLst>
              </p:cNvPr>
              <p:cNvSpPr/>
              <p:nvPr/>
            </p:nvSpPr>
            <p:spPr>
              <a:xfrm>
                <a:off x="3670946" y="1686021"/>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7994 w 22330"/>
                  <a:gd name="connsiteY5" fmla="*/ 13803 h 27425"/>
                  <a:gd name="connsiteX6" fmla="*/ 11165 w 22330"/>
                  <a:gd name="connsiteY6" fmla="*/ 3577 h 27425"/>
                  <a:gd name="connsiteX7" fmla="*/ 4336 w 22330"/>
                  <a:gd name="connsiteY7" fmla="*/ 13803 h 27425"/>
                  <a:gd name="connsiteX8" fmla="*/ 11165 w 22330"/>
                  <a:gd name="connsiteY8" fmla="*/ 23812 h 27425"/>
                  <a:gd name="connsiteX9" fmla="*/ 17994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186"/>
                      <a:pt x="0" y="13803"/>
                    </a:cubicBezTo>
                    <a:close/>
                    <a:moveTo>
                      <a:pt x="17994" y="13803"/>
                    </a:moveTo>
                    <a:cubicBezTo>
                      <a:pt x="17994" y="7769"/>
                      <a:pt x="15826" y="3577"/>
                      <a:pt x="11165" y="3577"/>
                    </a:cubicBezTo>
                    <a:cubicBezTo>
                      <a:pt x="6504" y="3577"/>
                      <a:pt x="4336" y="7769"/>
                      <a:pt x="4336" y="13803"/>
                    </a:cubicBezTo>
                    <a:cubicBezTo>
                      <a:pt x="4336" y="19837"/>
                      <a:pt x="6576" y="23812"/>
                      <a:pt x="11165" y="23812"/>
                    </a:cubicBezTo>
                    <a:cubicBezTo>
                      <a:pt x="15790" y="23812"/>
                      <a:pt x="17994" y="19801"/>
                      <a:pt x="17994" y="13803"/>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09" name="Freeform: Shape 108">
                <a:extLst>
                  <a:ext uri="{FF2B5EF4-FFF2-40B4-BE49-F238E27FC236}">
                    <a16:creationId xmlns:a16="http://schemas.microsoft.com/office/drawing/2014/main" id="{A87871FE-1120-4C6D-A9BD-D686F56B46B5}"/>
                  </a:ext>
                </a:extLst>
              </p:cNvPr>
              <p:cNvSpPr/>
              <p:nvPr/>
            </p:nvSpPr>
            <p:spPr>
              <a:xfrm>
                <a:off x="3708958" y="1685985"/>
                <a:ext cx="21029" cy="27389"/>
              </a:xfrm>
              <a:custGeom>
                <a:avLst/>
                <a:gdLst>
                  <a:gd name="connsiteX0" fmla="*/ 16802 w 21029"/>
                  <a:gd name="connsiteY0" fmla="*/ 26847 h 27389"/>
                  <a:gd name="connsiteX1" fmla="*/ 16404 w 21029"/>
                  <a:gd name="connsiteY1" fmla="*/ 23704 h 27389"/>
                  <a:gd name="connsiteX2" fmla="*/ 7299 w 21029"/>
                  <a:gd name="connsiteY2" fmla="*/ 27389 h 27389"/>
                  <a:gd name="connsiteX3" fmla="*/ 0 w 21029"/>
                  <a:gd name="connsiteY3" fmla="*/ 20343 h 27389"/>
                  <a:gd name="connsiteX4" fmla="*/ 4336 w 21029"/>
                  <a:gd name="connsiteY4" fmla="*/ 13116 h 27389"/>
                  <a:gd name="connsiteX5" fmla="*/ 16332 w 21029"/>
                  <a:gd name="connsiteY5" fmla="*/ 9611 h 27389"/>
                  <a:gd name="connsiteX6" fmla="*/ 11129 w 21029"/>
                  <a:gd name="connsiteY6" fmla="*/ 3505 h 27389"/>
                  <a:gd name="connsiteX7" fmla="*/ 4264 w 21029"/>
                  <a:gd name="connsiteY7" fmla="*/ 7443 h 27389"/>
                  <a:gd name="connsiteX8" fmla="*/ 1120 w 21029"/>
                  <a:gd name="connsiteY8" fmla="*/ 5456 h 27389"/>
                  <a:gd name="connsiteX9" fmla="*/ 11310 w 21029"/>
                  <a:gd name="connsiteY9" fmla="*/ 0 h 27389"/>
                  <a:gd name="connsiteX10" fmla="*/ 20632 w 21029"/>
                  <a:gd name="connsiteY10" fmla="*/ 8564 h 27389"/>
                  <a:gd name="connsiteX11" fmla="*/ 20632 w 21029"/>
                  <a:gd name="connsiteY11" fmla="*/ 22728 h 27389"/>
                  <a:gd name="connsiteX12" fmla="*/ 21029 w 21029"/>
                  <a:gd name="connsiteY12" fmla="*/ 26811 h 27389"/>
                  <a:gd name="connsiteX13" fmla="*/ 16802 w 21029"/>
                  <a:gd name="connsiteY13" fmla="*/ 26811 h 27389"/>
                  <a:gd name="connsiteX14" fmla="*/ 16260 w 21029"/>
                  <a:gd name="connsiteY14" fmla="*/ 12755 h 27389"/>
                  <a:gd name="connsiteX15" fmla="*/ 6685 w 21029"/>
                  <a:gd name="connsiteY15" fmla="*/ 15610 h 27389"/>
                  <a:gd name="connsiteX16" fmla="*/ 4372 w 21029"/>
                  <a:gd name="connsiteY16" fmla="*/ 19946 h 27389"/>
                  <a:gd name="connsiteX17" fmla="*/ 8455 w 21029"/>
                  <a:gd name="connsiteY17" fmla="*/ 23884 h 27389"/>
                  <a:gd name="connsiteX18" fmla="*/ 16260 w 21029"/>
                  <a:gd name="connsiteY18" fmla="*/ 20126 h 27389"/>
                  <a:gd name="connsiteX19" fmla="*/ 16260 w 21029"/>
                  <a:gd name="connsiteY19" fmla="*/ 12755 h 2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29" h="27389">
                    <a:moveTo>
                      <a:pt x="16802" y="26847"/>
                    </a:moveTo>
                    <a:lnTo>
                      <a:pt x="16404" y="23704"/>
                    </a:lnTo>
                    <a:cubicBezTo>
                      <a:pt x="13622" y="26088"/>
                      <a:pt x="10478" y="27389"/>
                      <a:pt x="7299" y="27389"/>
                    </a:cubicBezTo>
                    <a:cubicBezTo>
                      <a:pt x="2710" y="27389"/>
                      <a:pt x="0" y="24607"/>
                      <a:pt x="0" y="20343"/>
                    </a:cubicBezTo>
                    <a:cubicBezTo>
                      <a:pt x="0" y="17272"/>
                      <a:pt x="1301" y="14778"/>
                      <a:pt x="4336" y="13116"/>
                    </a:cubicBezTo>
                    <a:cubicBezTo>
                      <a:pt x="6974" y="11707"/>
                      <a:pt x="11526" y="10587"/>
                      <a:pt x="16332" y="9611"/>
                    </a:cubicBezTo>
                    <a:cubicBezTo>
                      <a:pt x="16729" y="5023"/>
                      <a:pt x="14959" y="3505"/>
                      <a:pt x="11129" y="3505"/>
                    </a:cubicBezTo>
                    <a:cubicBezTo>
                      <a:pt x="8058" y="3505"/>
                      <a:pt x="6070" y="4661"/>
                      <a:pt x="4264" y="7443"/>
                    </a:cubicBezTo>
                    <a:lnTo>
                      <a:pt x="1120" y="5456"/>
                    </a:lnTo>
                    <a:cubicBezTo>
                      <a:pt x="3505" y="1554"/>
                      <a:pt x="6829" y="0"/>
                      <a:pt x="11310" y="0"/>
                    </a:cubicBezTo>
                    <a:cubicBezTo>
                      <a:pt x="17741" y="0"/>
                      <a:pt x="20632" y="2782"/>
                      <a:pt x="20632" y="8564"/>
                    </a:cubicBezTo>
                    <a:lnTo>
                      <a:pt x="20632" y="22728"/>
                    </a:lnTo>
                    <a:lnTo>
                      <a:pt x="21029" y="26811"/>
                    </a:lnTo>
                    <a:lnTo>
                      <a:pt x="16802" y="26811"/>
                    </a:lnTo>
                    <a:close/>
                    <a:moveTo>
                      <a:pt x="16260" y="12755"/>
                    </a:moveTo>
                    <a:cubicBezTo>
                      <a:pt x="11454" y="13731"/>
                      <a:pt x="8672" y="14490"/>
                      <a:pt x="6685" y="15610"/>
                    </a:cubicBezTo>
                    <a:cubicBezTo>
                      <a:pt x="5131" y="16513"/>
                      <a:pt x="4372" y="18103"/>
                      <a:pt x="4372" y="19946"/>
                    </a:cubicBezTo>
                    <a:cubicBezTo>
                      <a:pt x="4372" y="22367"/>
                      <a:pt x="5853" y="23884"/>
                      <a:pt x="8455" y="23884"/>
                    </a:cubicBezTo>
                    <a:cubicBezTo>
                      <a:pt x="11201" y="23884"/>
                      <a:pt x="14381" y="22403"/>
                      <a:pt x="16260" y="20126"/>
                    </a:cubicBezTo>
                    <a:lnTo>
                      <a:pt x="16260" y="1275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10" name="Freeform: Shape 109">
                <a:extLst>
                  <a:ext uri="{FF2B5EF4-FFF2-40B4-BE49-F238E27FC236}">
                    <a16:creationId xmlns:a16="http://schemas.microsoft.com/office/drawing/2014/main" id="{87878E67-93C8-44E4-9AAB-07E291FEFBAD}"/>
                  </a:ext>
                </a:extLst>
              </p:cNvPr>
              <p:cNvSpPr/>
              <p:nvPr/>
            </p:nvSpPr>
            <p:spPr>
              <a:xfrm>
                <a:off x="3734178" y="1685551"/>
                <a:ext cx="23955" cy="36603"/>
              </a:xfrm>
              <a:custGeom>
                <a:avLst/>
                <a:gdLst>
                  <a:gd name="connsiteX0" fmla="*/ 11382 w 23955"/>
                  <a:gd name="connsiteY0" fmla="*/ 18428 h 36603"/>
                  <a:gd name="connsiteX1" fmla="*/ 7118 w 23955"/>
                  <a:gd name="connsiteY1" fmla="*/ 17814 h 36603"/>
                  <a:gd name="connsiteX2" fmla="*/ 5131 w 23955"/>
                  <a:gd name="connsiteY2" fmla="*/ 19946 h 36603"/>
                  <a:gd name="connsiteX3" fmla="*/ 23956 w 23955"/>
                  <a:gd name="connsiteY3" fmla="*/ 28943 h 36603"/>
                  <a:gd name="connsiteX4" fmla="*/ 11454 w 23955"/>
                  <a:gd name="connsiteY4" fmla="*/ 36603 h 36603"/>
                  <a:gd name="connsiteX5" fmla="*/ 0 w 23955"/>
                  <a:gd name="connsiteY5" fmla="*/ 30280 h 36603"/>
                  <a:gd name="connsiteX6" fmla="*/ 4264 w 23955"/>
                  <a:gd name="connsiteY6" fmla="*/ 25077 h 36603"/>
                  <a:gd name="connsiteX7" fmla="*/ 4264 w 23955"/>
                  <a:gd name="connsiteY7" fmla="*/ 24968 h 36603"/>
                  <a:gd name="connsiteX8" fmla="*/ 1120 w 23955"/>
                  <a:gd name="connsiteY8" fmla="*/ 21319 h 36603"/>
                  <a:gd name="connsiteX9" fmla="*/ 4625 w 23955"/>
                  <a:gd name="connsiteY9" fmla="*/ 16549 h 36603"/>
                  <a:gd name="connsiteX10" fmla="*/ 1301 w 23955"/>
                  <a:gd name="connsiteY10" fmla="*/ 9431 h 36603"/>
                  <a:gd name="connsiteX11" fmla="*/ 11382 w 23955"/>
                  <a:gd name="connsiteY11" fmla="*/ 470 h 36603"/>
                  <a:gd name="connsiteX12" fmla="*/ 18319 w 23955"/>
                  <a:gd name="connsiteY12" fmla="*/ 2638 h 36603"/>
                  <a:gd name="connsiteX13" fmla="*/ 23848 w 23955"/>
                  <a:gd name="connsiteY13" fmla="*/ 0 h 36603"/>
                  <a:gd name="connsiteX14" fmla="*/ 23848 w 23955"/>
                  <a:gd name="connsiteY14" fmla="*/ 3938 h 36603"/>
                  <a:gd name="connsiteX15" fmla="*/ 20270 w 23955"/>
                  <a:gd name="connsiteY15" fmla="*/ 4842 h 36603"/>
                  <a:gd name="connsiteX16" fmla="*/ 21499 w 23955"/>
                  <a:gd name="connsiteY16" fmla="*/ 9395 h 36603"/>
                  <a:gd name="connsiteX17" fmla="*/ 11382 w 23955"/>
                  <a:gd name="connsiteY17" fmla="*/ 18428 h 36603"/>
                  <a:gd name="connsiteX18" fmla="*/ 9720 w 23955"/>
                  <a:gd name="connsiteY18" fmla="*/ 25691 h 36603"/>
                  <a:gd name="connsiteX19" fmla="*/ 4083 w 23955"/>
                  <a:gd name="connsiteY19" fmla="*/ 29702 h 36603"/>
                  <a:gd name="connsiteX20" fmla="*/ 11671 w 23955"/>
                  <a:gd name="connsiteY20" fmla="*/ 33387 h 36603"/>
                  <a:gd name="connsiteX21" fmla="*/ 19801 w 23955"/>
                  <a:gd name="connsiteY21" fmla="*/ 29485 h 36603"/>
                  <a:gd name="connsiteX22" fmla="*/ 9720 w 23955"/>
                  <a:gd name="connsiteY22" fmla="*/ 25691 h 36603"/>
                  <a:gd name="connsiteX23" fmla="*/ 11382 w 23955"/>
                  <a:gd name="connsiteY23" fmla="*/ 3794 h 36603"/>
                  <a:gd name="connsiteX24" fmla="*/ 5311 w 23955"/>
                  <a:gd name="connsiteY24" fmla="*/ 9611 h 36603"/>
                  <a:gd name="connsiteX25" fmla="*/ 11382 w 23955"/>
                  <a:gd name="connsiteY25" fmla="*/ 15284 h 36603"/>
                  <a:gd name="connsiteX26" fmla="*/ 17452 w 23955"/>
                  <a:gd name="connsiteY26" fmla="*/ 9611 h 36603"/>
                  <a:gd name="connsiteX27" fmla="*/ 11382 w 23955"/>
                  <a:gd name="connsiteY27" fmla="*/ 3794 h 3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955" h="36603">
                    <a:moveTo>
                      <a:pt x="11382" y="18428"/>
                    </a:moveTo>
                    <a:cubicBezTo>
                      <a:pt x="9828" y="18428"/>
                      <a:pt x="8347" y="18211"/>
                      <a:pt x="7118" y="17814"/>
                    </a:cubicBezTo>
                    <a:cubicBezTo>
                      <a:pt x="6070" y="18320"/>
                      <a:pt x="5131" y="19078"/>
                      <a:pt x="5131" y="19946"/>
                    </a:cubicBezTo>
                    <a:cubicBezTo>
                      <a:pt x="5131" y="24318"/>
                      <a:pt x="23956" y="18392"/>
                      <a:pt x="23956" y="28943"/>
                    </a:cubicBezTo>
                    <a:cubicBezTo>
                      <a:pt x="23956" y="34363"/>
                      <a:pt x="18500" y="36603"/>
                      <a:pt x="11454" y="36603"/>
                    </a:cubicBezTo>
                    <a:cubicBezTo>
                      <a:pt x="4625" y="36603"/>
                      <a:pt x="0" y="34616"/>
                      <a:pt x="0" y="30280"/>
                    </a:cubicBezTo>
                    <a:cubicBezTo>
                      <a:pt x="0" y="27642"/>
                      <a:pt x="1518" y="26088"/>
                      <a:pt x="4264" y="25077"/>
                    </a:cubicBezTo>
                    <a:lnTo>
                      <a:pt x="4264" y="24968"/>
                    </a:lnTo>
                    <a:cubicBezTo>
                      <a:pt x="2096" y="24426"/>
                      <a:pt x="1120" y="23161"/>
                      <a:pt x="1120" y="21319"/>
                    </a:cubicBezTo>
                    <a:cubicBezTo>
                      <a:pt x="1120" y="19512"/>
                      <a:pt x="2493" y="17886"/>
                      <a:pt x="4625" y="16549"/>
                    </a:cubicBezTo>
                    <a:cubicBezTo>
                      <a:pt x="2457" y="14995"/>
                      <a:pt x="1301" y="12538"/>
                      <a:pt x="1301" y="9431"/>
                    </a:cubicBezTo>
                    <a:cubicBezTo>
                      <a:pt x="1301" y="4264"/>
                      <a:pt x="5131" y="470"/>
                      <a:pt x="11382" y="470"/>
                    </a:cubicBezTo>
                    <a:cubicBezTo>
                      <a:pt x="14200" y="470"/>
                      <a:pt x="16585" y="1265"/>
                      <a:pt x="18319" y="2638"/>
                    </a:cubicBezTo>
                    <a:cubicBezTo>
                      <a:pt x="19692" y="1120"/>
                      <a:pt x="21571" y="0"/>
                      <a:pt x="23848" y="0"/>
                    </a:cubicBezTo>
                    <a:lnTo>
                      <a:pt x="23848" y="3938"/>
                    </a:lnTo>
                    <a:cubicBezTo>
                      <a:pt x="22474" y="3938"/>
                      <a:pt x="21318" y="4228"/>
                      <a:pt x="20270" y="4842"/>
                    </a:cubicBezTo>
                    <a:cubicBezTo>
                      <a:pt x="21065" y="6143"/>
                      <a:pt x="21499" y="7733"/>
                      <a:pt x="21499" y="9395"/>
                    </a:cubicBezTo>
                    <a:cubicBezTo>
                      <a:pt x="21463" y="14923"/>
                      <a:pt x="17669" y="18428"/>
                      <a:pt x="11382" y="18428"/>
                    </a:cubicBezTo>
                    <a:close/>
                    <a:moveTo>
                      <a:pt x="9720" y="25691"/>
                    </a:moveTo>
                    <a:cubicBezTo>
                      <a:pt x="6829" y="26088"/>
                      <a:pt x="4083" y="27317"/>
                      <a:pt x="4083" y="29702"/>
                    </a:cubicBezTo>
                    <a:cubicBezTo>
                      <a:pt x="4083" y="32195"/>
                      <a:pt x="7154" y="33387"/>
                      <a:pt x="11671" y="33387"/>
                    </a:cubicBezTo>
                    <a:cubicBezTo>
                      <a:pt x="16115" y="33387"/>
                      <a:pt x="19801" y="32159"/>
                      <a:pt x="19801" y="29485"/>
                    </a:cubicBezTo>
                    <a:cubicBezTo>
                      <a:pt x="19837" y="26305"/>
                      <a:pt x="16079" y="25835"/>
                      <a:pt x="9720" y="25691"/>
                    </a:cubicBezTo>
                    <a:close/>
                    <a:moveTo>
                      <a:pt x="11382" y="3794"/>
                    </a:moveTo>
                    <a:cubicBezTo>
                      <a:pt x="7552" y="3794"/>
                      <a:pt x="5311" y="6070"/>
                      <a:pt x="5311" y="9611"/>
                    </a:cubicBezTo>
                    <a:cubicBezTo>
                      <a:pt x="5311" y="13189"/>
                      <a:pt x="7624" y="15284"/>
                      <a:pt x="11382" y="15284"/>
                    </a:cubicBezTo>
                    <a:cubicBezTo>
                      <a:pt x="15140" y="15284"/>
                      <a:pt x="17452" y="13189"/>
                      <a:pt x="17452" y="9611"/>
                    </a:cubicBezTo>
                    <a:cubicBezTo>
                      <a:pt x="17452" y="6070"/>
                      <a:pt x="15212" y="3794"/>
                      <a:pt x="11382" y="3794"/>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11" name="Freeform: Shape 110">
                <a:extLst>
                  <a:ext uri="{FF2B5EF4-FFF2-40B4-BE49-F238E27FC236}">
                    <a16:creationId xmlns:a16="http://schemas.microsoft.com/office/drawing/2014/main" id="{34C431DD-53E6-458D-A04E-66EF59814BDC}"/>
                  </a:ext>
                </a:extLst>
              </p:cNvPr>
              <p:cNvSpPr/>
              <p:nvPr/>
            </p:nvSpPr>
            <p:spPr>
              <a:xfrm>
                <a:off x="3761169" y="1685985"/>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382 w 21968"/>
                  <a:gd name="connsiteY6" fmla="*/ 23740 h 27461"/>
                  <a:gd name="connsiteX7" fmla="*/ 18572 w 21968"/>
                  <a:gd name="connsiteY7" fmla="*/ 19078 h 27461"/>
                  <a:gd name="connsiteX8" fmla="*/ 21860 w 21968"/>
                  <a:gd name="connsiteY8" fmla="*/ 20885 h 27461"/>
                  <a:gd name="connsiteX9" fmla="*/ 11093 w 21968"/>
                  <a:gd name="connsiteY9" fmla="*/ 27461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3"/>
                      <a:pt x="21969" y="13658"/>
                      <a:pt x="21933" y="14309"/>
                    </a:cubicBezTo>
                    <a:lnTo>
                      <a:pt x="4264" y="14309"/>
                    </a:lnTo>
                    <a:cubicBezTo>
                      <a:pt x="4517" y="20126"/>
                      <a:pt x="6504" y="23740"/>
                      <a:pt x="11382" y="23740"/>
                    </a:cubicBezTo>
                    <a:cubicBezTo>
                      <a:pt x="14417" y="23740"/>
                      <a:pt x="16802" y="22475"/>
                      <a:pt x="18572" y="19078"/>
                    </a:cubicBezTo>
                    <a:lnTo>
                      <a:pt x="21860" y="20885"/>
                    </a:lnTo>
                    <a:cubicBezTo>
                      <a:pt x="19331" y="25655"/>
                      <a:pt x="15501" y="27461"/>
                      <a:pt x="11093" y="27461"/>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12" name="Freeform: Shape 111">
                <a:extLst>
                  <a:ext uri="{FF2B5EF4-FFF2-40B4-BE49-F238E27FC236}">
                    <a16:creationId xmlns:a16="http://schemas.microsoft.com/office/drawing/2014/main" id="{CE1E6588-CDE6-4235-9192-D68B3D4A3E32}"/>
                  </a:ext>
                </a:extLst>
              </p:cNvPr>
              <p:cNvSpPr/>
              <p:nvPr/>
            </p:nvSpPr>
            <p:spPr>
              <a:xfrm>
                <a:off x="3789172" y="1685985"/>
                <a:ext cx="20415" cy="26847"/>
              </a:xfrm>
              <a:custGeom>
                <a:avLst/>
                <a:gdLst>
                  <a:gd name="connsiteX0" fmla="*/ 16115 w 20415"/>
                  <a:gd name="connsiteY0" fmla="*/ 26847 h 26847"/>
                  <a:gd name="connsiteX1" fmla="*/ 16115 w 20415"/>
                  <a:gd name="connsiteY1" fmla="*/ 8925 h 26847"/>
                  <a:gd name="connsiteX2" fmla="*/ 11743 w 20415"/>
                  <a:gd name="connsiteY2" fmla="*/ 3830 h 26847"/>
                  <a:gd name="connsiteX3" fmla="*/ 4300 w 20415"/>
                  <a:gd name="connsiteY3" fmla="*/ 7877 h 26847"/>
                  <a:gd name="connsiteX4" fmla="*/ 4300 w 20415"/>
                  <a:gd name="connsiteY4" fmla="*/ 26847 h 26847"/>
                  <a:gd name="connsiteX5" fmla="*/ 0 w 20415"/>
                  <a:gd name="connsiteY5" fmla="*/ 26847 h 26847"/>
                  <a:gd name="connsiteX6" fmla="*/ 0 w 20415"/>
                  <a:gd name="connsiteY6" fmla="*/ 614 h 26847"/>
                  <a:gd name="connsiteX7" fmla="*/ 4119 w 20415"/>
                  <a:gd name="connsiteY7" fmla="*/ 614 h 26847"/>
                  <a:gd name="connsiteX8" fmla="*/ 4119 w 20415"/>
                  <a:gd name="connsiteY8" fmla="*/ 4264 h 26847"/>
                  <a:gd name="connsiteX9" fmla="*/ 13044 w 20415"/>
                  <a:gd name="connsiteY9" fmla="*/ 0 h 26847"/>
                  <a:gd name="connsiteX10" fmla="*/ 19006 w 20415"/>
                  <a:gd name="connsiteY10" fmla="*/ 2746 h 26847"/>
                  <a:gd name="connsiteX11" fmla="*/ 20415 w 20415"/>
                  <a:gd name="connsiteY11" fmla="*/ 8961 h 26847"/>
                  <a:gd name="connsiteX12" fmla="*/ 20415 w 20415"/>
                  <a:gd name="connsiteY12" fmla="*/ 26811 h 26847"/>
                  <a:gd name="connsiteX13" fmla="*/ 16115 w 20415"/>
                  <a:gd name="connsiteY13"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15" h="26847">
                    <a:moveTo>
                      <a:pt x="16115" y="26847"/>
                    </a:moveTo>
                    <a:lnTo>
                      <a:pt x="16115" y="8925"/>
                    </a:lnTo>
                    <a:cubicBezTo>
                      <a:pt x="16115" y="5384"/>
                      <a:pt x="14814" y="3830"/>
                      <a:pt x="11743" y="3830"/>
                    </a:cubicBezTo>
                    <a:cubicBezTo>
                      <a:pt x="9431" y="3830"/>
                      <a:pt x="7299" y="4806"/>
                      <a:pt x="4300" y="7877"/>
                    </a:cubicBezTo>
                    <a:lnTo>
                      <a:pt x="4300" y="26847"/>
                    </a:lnTo>
                    <a:lnTo>
                      <a:pt x="0" y="26847"/>
                    </a:lnTo>
                    <a:lnTo>
                      <a:pt x="0" y="614"/>
                    </a:lnTo>
                    <a:lnTo>
                      <a:pt x="4119" y="614"/>
                    </a:lnTo>
                    <a:lnTo>
                      <a:pt x="4119" y="4264"/>
                    </a:lnTo>
                    <a:cubicBezTo>
                      <a:pt x="7010" y="1373"/>
                      <a:pt x="9720" y="0"/>
                      <a:pt x="13044" y="0"/>
                    </a:cubicBezTo>
                    <a:cubicBezTo>
                      <a:pt x="15826" y="0"/>
                      <a:pt x="17850" y="903"/>
                      <a:pt x="19006" y="2746"/>
                    </a:cubicBezTo>
                    <a:cubicBezTo>
                      <a:pt x="20018" y="4047"/>
                      <a:pt x="20415" y="6034"/>
                      <a:pt x="20415" y="8961"/>
                    </a:cubicBezTo>
                    <a:lnTo>
                      <a:pt x="20415" y="26811"/>
                    </a:lnTo>
                    <a:lnTo>
                      <a:pt x="16115" y="26811"/>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13" name="Freeform: Shape 112">
                <a:extLst>
                  <a:ext uri="{FF2B5EF4-FFF2-40B4-BE49-F238E27FC236}">
                    <a16:creationId xmlns:a16="http://schemas.microsoft.com/office/drawing/2014/main" id="{934DDAF8-C479-4933-ABD1-5D3F94CF50A6}"/>
                  </a:ext>
                </a:extLst>
              </p:cNvPr>
              <p:cNvSpPr/>
              <p:nvPr/>
            </p:nvSpPr>
            <p:spPr>
              <a:xfrm>
                <a:off x="3815224" y="1686021"/>
                <a:ext cx="22185" cy="27425"/>
              </a:xfrm>
              <a:custGeom>
                <a:avLst/>
                <a:gdLst>
                  <a:gd name="connsiteX0" fmla="*/ 22185 w 22185"/>
                  <a:gd name="connsiteY0" fmla="*/ 20632 h 27425"/>
                  <a:gd name="connsiteX1" fmla="*/ 11346 w 22185"/>
                  <a:gd name="connsiteY1" fmla="*/ 27425 h 27425"/>
                  <a:gd name="connsiteX2" fmla="*/ 0 w 22185"/>
                  <a:gd name="connsiteY2" fmla="*/ 13803 h 27425"/>
                  <a:gd name="connsiteX3" fmla="*/ 11490 w 22185"/>
                  <a:gd name="connsiteY3" fmla="*/ 0 h 27425"/>
                  <a:gd name="connsiteX4" fmla="*/ 21680 w 22185"/>
                  <a:gd name="connsiteY4" fmla="*/ 7118 h 27425"/>
                  <a:gd name="connsiteX5" fmla="*/ 18030 w 22185"/>
                  <a:gd name="connsiteY5" fmla="*/ 8527 h 27425"/>
                  <a:gd name="connsiteX6" fmla="*/ 11599 w 22185"/>
                  <a:gd name="connsiteY6" fmla="*/ 3685 h 27425"/>
                  <a:gd name="connsiteX7" fmla="*/ 4264 w 22185"/>
                  <a:gd name="connsiteY7" fmla="*/ 13803 h 27425"/>
                  <a:gd name="connsiteX8" fmla="*/ 11562 w 22185"/>
                  <a:gd name="connsiteY8" fmla="*/ 23740 h 27425"/>
                  <a:gd name="connsiteX9" fmla="*/ 18717 w 22185"/>
                  <a:gd name="connsiteY9" fmla="*/ 18717 h 27425"/>
                  <a:gd name="connsiteX10" fmla="*/ 22185 w 22185"/>
                  <a:gd name="connsiteY10" fmla="*/ 20632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85" h="27425">
                    <a:moveTo>
                      <a:pt x="22185" y="20632"/>
                    </a:moveTo>
                    <a:cubicBezTo>
                      <a:pt x="19765" y="25221"/>
                      <a:pt x="16224" y="27425"/>
                      <a:pt x="11346" y="27425"/>
                    </a:cubicBezTo>
                    <a:cubicBezTo>
                      <a:pt x="4264" y="27425"/>
                      <a:pt x="0" y="22150"/>
                      <a:pt x="0" y="13803"/>
                    </a:cubicBezTo>
                    <a:cubicBezTo>
                      <a:pt x="0" y="5095"/>
                      <a:pt x="4408" y="0"/>
                      <a:pt x="11490" y="0"/>
                    </a:cubicBezTo>
                    <a:cubicBezTo>
                      <a:pt x="16332" y="0"/>
                      <a:pt x="19909" y="2132"/>
                      <a:pt x="21680" y="7118"/>
                    </a:cubicBezTo>
                    <a:lnTo>
                      <a:pt x="18030" y="8527"/>
                    </a:lnTo>
                    <a:cubicBezTo>
                      <a:pt x="16621" y="5131"/>
                      <a:pt x="14634" y="3685"/>
                      <a:pt x="11599" y="3685"/>
                    </a:cubicBezTo>
                    <a:cubicBezTo>
                      <a:pt x="7154" y="3685"/>
                      <a:pt x="4264" y="7443"/>
                      <a:pt x="4264" y="13803"/>
                    </a:cubicBezTo>
                    <a:cubicBezTo>
                      <a:pt x="4264" y="20271"/>
                      <a:pt x="7010" y="23740"/>
                      <a:pt x="11562" y="23740"/>
                    </a:cubicBezTo>
                    <a:cubicBezTo>
                      <a:pt x="14634" y="23740"/>
                      <a:pt x="16838" y="22258"/>
                      <a:pt x="18717" y="18717"/>
                    </a:cubicBezTo>
                    <a:lnTo>
                      <a:pt x="22185" y="20632"/>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14" name="Freeform: Shape 113">
                <a:extLst>
                  <a:ext uri="{FF2B5EF4-FFF2-40B4-BE49-F238E27FC236}">
                    <a16:creationId xmlns:a16="http://schemas.microsoft.com/office/drawing/2014/main" id="{7A3EBEF2-69C2-47CE-BA4B-B992AE27861F}"/>
                  </a:ext>
                </a:extLst>
              </p:cNvPr>
              <p:cNvSpPr/>
              <p:nvPr/>
            </p:nvSpPr>
            <p:spPr>
              <a:xfrm>
                <a:off x="3839614" y="1686599"/>
                <a:ext cx="22438" cy="35519"/>
              </a:xfrm>
              <a:custGeom>
                <a:avLst/>
                <a:gdLst>
                  <a:gd name="connsiteX0" fmla="*/ 4264 w 22438"/>
                  <a:gd name="connsiteY0" fmla="*/ 35519 h 35519"/>
                  <a:gd name="connsiteX1" fmla="*/ 723 w 22438"/>
                  <a:gd name="connsiteY1" fmla="*/ 35230 h 35519"/>
                  <a:gd name="connsiteX2" fmla="*/ 723 w 22438"/>
                  <a:gd name="connsiteY2" fmla="*/ 31653 h 35519"/>
                  <a:gd name="connsiteX3" fmla="*/ 3613 w 22438"/>
                  <a:gd name="connsiteY3" fmla="*/ 31942 h 35519"/>
                  <a:gd name="connsiteX4" fmla="*/ 8816 w 22438"/>
                  <a:gd name="connsiteY4" fmla="*/ 27136 h 35519"/>
                  <a:gd name="connsiteX5" fmla="*/ 9322 w 22438"/>
                  <a:gd name="connsiteY5" fmla="*/ 25655 h 35519"/>
                  <a:gd name="connsiteX6" fmla="*/ 0 w 22438"/>
                  <a:gd name="connsiteY6" fmla="*/ 0 h 35519"/>
                  <a:gd name="connsiteX7" fmla="*/ 4770 w 22438"/>
                  <a:gd name="connsiteY7" fmla="*/ 0 h 35519"/>
                  <a:gd name="connsiteX8" fmla="*/ 11382 w 22438"/>
                  <a:gd name="connsiteY8" fmla="*/ 19620 h 35519"/>
                  <a:gd name="connsiteX9" fmla="*/ 11490 w 22438"/>
                  <a:gd name="connsiteY9" fmla="*/ 19620 h 35519"/>
                  <a:gd name="connsiteX10" fmla="*/ 17922 w 22438"/>
                  <a:gd name="connsiteY10" fmla="*/ 0 h 35519"/>
                  <a:gd name="connsiteX11" fmla="*/ 22438 w 22438"/>
                  <a:gd name="connsiteY11" fmla="*/ 0 h 35519"/>
                  <a:gd name="connsiteX12" fmla="*/ 13803 w 22438"/>
                  <a:gd name="connsiteY12" fmla="*/ 25402 h 35519"/>
                  <a:gd name="connsiteX13" fmla="*/ 4264 w 22438"/>
                  <a:gd name="connsiteY13" fmla="*/ 35519 h 3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38" h="35519">
                    <a:moveTo>
                      <a:pt x="4264" y="35519"/>
                    </a:moveTo>
                    <a:cubicBezTo>
                      <a:pt x="2891" y="35519"/>
                      <a:pt x="1770" y="35411"/>
                      <a:pt x="723" y="35230"/>
                    </a:cubicBezTo>
                    <a:lnTo>
                      <a:pt x="723" y="31653"/>
                    </a:lnTo>
                    <a:cubicBezTo>
                      <a:pt x="1770" y="31870"/>
                      <a:pt x="2782" y="31942"/>
                      <a:pt x="3613" y="31942"/>
                    </a:cubicBezTo>
                    <a:cubicBezTo>
                      <a:pt x="6432" y="31942"/>
                      <a:pt x="7624" y="30677"/>
                      <a:pt x="8816" y="27136"/>
                    </a:cubicBezTo>
                    <a:lnTo>
                      <a:pt x="9322" y="25655"/>
                    </a:lnTo>
                    <a:lnTo>
                      <a:pt x="0" y="0"/>
                    </a:lnTo>
                    <a:lnTo>
                      <a:pt x="4770" y="0"/>
                    </a:lnTo>
                    <a:lnTo>
                      <a:pt x="11382" y="19620"/>
                    </a:lnTo>
                    <a:lnTo>
                      <a:pt x="11490" y="19620"/>
                    </a:lnTo>
                    <a:lnTo>
                      <a:pt x="17922" y="0"/>
                    </a:lnTo>
                    <a:lnTo>
                      <a:pt x="22438" y="0"/>
                    </a:lnTo>
                    <a:lnTo>
                      <a:pt x="13803" y="25402"/>
                    </a:lnTo>
                    <a:cubicBezTo>
                      <a:pt x="11165" y="33207"/>
                      <a:pt x="9322" y="35519"/>
                      <a:pt x="4264" y="3551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15" name="Freeform: Shape 114">
                <a:extLst>
                  <a:ext uri="{FF2B5EF4-FFF2-40B4-BE49-F238E27FC236}">
                    <a16:creationId xmlns:a16="http://schemas.microsoft.com/office/drawing/2014/main" id="{89540BF9-B4A0-459F-A004-AD12D697E08C}"/>
                  </a:ext>
                </a:extLst>
              </p:cNvPr>
              <p:cNvSpPr/>
              <p:nvPr/>
            </p:nvSpPr>
            <p:spPr>
              <a:xfrm>
                <a:off x="3861799" y="1675867"/>
                <a:ext cx="15428" cy="39783"/>
              </a:xfrm>
              <a:custGeom>
                <a:avLst/>
                <a:gdLst>
                  <a:gd name="connsiteX0" fmla="*/ 0 w 15428"/>
                  <a:gd name="connsiteY0" fmla="*/ 39783 h 39783"/>
                  <a:gd name="connsiteX1" fmla="*/ 12285 w 15428"/>
                  <a:gd name="connsiteY1" fmla="*/ 0 h 39783"/>
                  <a:gd name="connsiteX2" fmla="*/ 15429 w 15428"/>
                  <a:gd name="connsiteY2" fmla="*/ 0 h 39783"/>
                  <a:gd name="connsiteX3" fmla="*/ 3144 w 15428"/>
                  <a:gd name="connsiteY3" fmla="*/ 39783 h 39783"/>
                  <a:gd name="connsiteX4" fmla="*/ 0 w 15428"/>
                  <a:gd name="connsiteY4" fmla="*/ 39783 h 3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28" h="39783">
                    <a:moveTo>
                      <a:pt x="0" y="39783"/>
                    </a:moveTo>
                    <a:lnTo>
                      <a:pt x="12285" y="0"/>
                    </a:lnTo>
                    <a:lnTo>
                      <a:pt x="15429" y="0"/>
                    </a:lnTo>
                    <a:lnTo>
                      <a:pt x="3144" y="39783"/>
                    </a:lnTo>
                    <a:lnTo>
                      <a:pt x="0" y="39783"/>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16" name="Freeform: Shape 115">
                <a:extLst>
                  <a:ext uri="{FF2B5EF4-FFF2-40B4-BE49-F238E27FC236}">
                    <a16:creationId xmlns:a16="http://schemas.microsoft.com/office/drawing/2014/main" id="{B5FB3992-5CE3-41C8-AA70-E533328A9FEB}"/>
                  </a:ext>
                </a:extLst>
              </p:cNvPr>
              <p:cNvSpPr/>
              <p:nvPr/>
            </p:nvSpPr>
            <p:spPr>
              <a:xfrm>
                <a:off x="3878745" y="1686021"/>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7994 w 22330"/>
                  <a:gd name="connsiteY5" fmla="*/ 13803 h 27425"/>
                  <a:gd name="connsiteX6" fmla="*/ 11165 w 22330"/>
                  <a:gd name="connsiteY6" fmla="*/ 3577 h 27425"/>
                  <a:gd name="connsiteX7" fmla="*/ 4336 w 22330"/>
                  <a:gd name="connsiteY7" fmla="*/ 13803 h 27425"/>
                  <a:gd name="connsiteX8" fmla="*/ 11165 w 22330"/>
                  <a:gd name="connsiteY8" fmla="*/ 23812 h 27425"/>
                  <a:gd name="connsiteX9" fmla="*/ 17994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186"/>
                      <a:pt x="0" y="13803"/>
                    </a:cubicBezTo>
                    <a:close/>
                    <a:moveTo>
                      <a:pt x="17994" y="13803"/>
                    </a:moveTo>
                    <a:cubicBezTo>
                      <a:pt x="17994" y="7769"/>
                      <a:pt x="15826" y="3577"/>
                      <a:pt x="11165" y="3577"/>
                    </a:cubicBezTo>
                    <a:cubicBezTo>
                      <a:pt x="6504" y="3577"/>
                      <a:pt x="4336" y="7769"/>
                      <a:pt x="4336" y="13803"/>
                    </a:cubicBezTo>
                    <a:cubicBezTo>
                      <a:pt x="4336" y="19837"/>
                      <a:pt x="6576" y="23812"/>
                      <a:pt x="11165" y="23812"/>
                    </a:cubicBezTo>
                    <a:cubicBezTo>
                      <a:pt x="15754" y="23812"/>
                      <a:pt x="17994" y="19801"/>
                      <a:pt x="17994" y="13803"/>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17" name="Freeform: Shape 116">
                <a:extLst>
                  <a:ext uri="{FF2B5EF4-FFF2-40B4-BE49-F238E27FC236}">
                    <a16:creationId xmlns:a16="http://schemas.microsoft.com/office/drawing/2014/main" id="{EF6341E3-8FE6-460A-9DE6-F25F01420D68}"/>
                  </a:ext>
                </a:extLst>
              </p:cNvPr>
              <p:cNvSpPr/>
              <p:nvPr/>
            </p:nvSpPr>
            <p:spPr>
              <a:xfrm>
                <a:off x="3904328" y="1675867"/>
                <a:ext cx="37108" cy="36964"/>
              </a:xfrm>
              <a:custGeom>
                <a:avLst/>
                <a:gdLst>
                  <a:gd name="connsiteX0" fmla="*/ 18536 w 37108"/>
                  <a:gd name="connsiteY0" fmla="*/ 36964 h 36964"/>
                  <a:gd name="connsiteX1" fmla="*/ 18536 w 37108"/>
                  <a:gd name="connsiteY1" fmla="*/ 14273 h 36964"/>
                  <a:gd name="connsiteX2" fmla="*/ 8455 w 37108"/>
                  <a:gd name="connsiteY2" fmla="*/ 14273 h 36964"/>
                  <a:gd name="connsiteX3" fmla="*/ 8455 w 37108"/>
                  <a:gd name="connsiteY3" fmla="*/ 36964 h 36964"/>
                  <a:gd name="connsiteX4" fmla="*/ 4155 w 37108"/>
                  <a:gd name="connsiteY4" fmla="*/ 36964 h 36964"/>
                  <a:gd name="connsiteX5" fmla="*/ 4155 w 37108"/>
                  <a:gd name="connsiteY5" fmla="*/ 14273 h 36964"/>
                  <a:gd name="connsiteX6" fmla="*/ 0 w 37108"/>
                  <a:gd name="connsiteY6" fmla="*/ 14273 h 36964"/>
                  <a:gd name="connsiteX7" fmla="*/ 0 w 37108"/>
                  <a:gd name="connsiteY7" fmla="*/ 10732 h 36964"/>
                  <a:gd name="connsiteX8" fmla="*/ 4155 w 37108"/>
                  <a:gd name="connsiteY8" fmla="*/ 10732 h 36964"/>
                  <a:gd name="connsiteX9" fmla="*/ 4155 w 37108"/>
                  <a:gd name="connsiteY9" fmla="*/ 7660 h 36964"/>
                  <a:gd name="connsiteX10" fmla="*/ 11346 w 37108"/>
                  <a:gd name="connsiteY10" fmla="*/ 0 h 36964"/>
                  <a:gd name="connsiteX11" fmla="*/ 14019 w 37108"/>
                  <a:gd name="connsiteY11" fmla="*/ 217 h 36964"/>
                  <a:gd name="connsiteX12" fmla="*/ 14019 w 37108"/>
                  <a:gd name="connsiteY12" fmla="*/ 3866 h 36964"/>
                  <a:gd name="connsiteX13" fmla="*/ 11888 w 37108"/>
                  <a:gd name="connsiteY13" fmla="*/ 3613 h 36964"/>
                  <a:gd name="connsiteX14" fmla="*/ 8455 w 37108"/>
                  <a:gd name="connsiteY14" fmla="*/ 7299 h 36964"/>
                  <a:gd name="connsiteX15" fmla="*/ 8455 w 37108"/>
                  <a:gd name="connsiteY15" fmla="*/ 10732 h 36964"/>
                  <a:gd name="connsiteX16" fmla="*/ 18536 w 37108"/>
                  <a:gd name="connsiteY16" fmla="*/ 10732 h 36964"/>
                  <a:gd name="connsiteX17" fmla="*/ 18536 w 37108"/>
                  <a:gd name="connsiteY17" fmla="*/ 7660 h 36964"/>
                  <a:gd name="connsiteX18" fmla="*/ 25763 w 37108"/>
                  <a:gd name="connsiteY18" fmla="*/ 0 h 36964"/>
                  <a:gd name="connsiteX19" fmla="*/ 28400 w 37108"/>
                  <a:gd name="connsiteY19" fmla="*/ 217 h 36964"/>
                  <a:gd name="connsiteX20" fmla="*/ 28400 w 37108"/>
                  <a:gd name="connsiteY20" fmla="*/ 3866 h 36964"/>
                  <a:gd name="connsiteX21" fmla="*/ 26341 w 37108"/>
                  <a:gd name="connsiteY21" fmla="*/ 3613 h 36964"/>
                  <a:gd name="connsiteX22" fmla="*/ 22836 w 37108"/>
                  <a:gd name="connsiteY22" fmla="*/ 7299 h 36964"/>
                  <a:gd name="connsiteX23" fmla="*/ 22836 w 37108"/>
                  <a:gd name="connsiteY23" fmla="*/ 10732 h 36964"/>
                  <a:gd name="connsiteX24" fmla="*/ 28256 w 37108"/>
                  <a:gd name="connsiteY24" fmla="*/ 10732 h 36964"/>
                  <a:gd name="connsiteX25" fmla="*/ 28256 w 37108"/>
                  <a:gd name="connsiteY25" fmla="*/ 14273 h 36964"/>
                  <a:gd name="connsiteX26" fmla="*/ 22836 w 37108"/>
                  <a:gd name="connsiteY26" fmla="*/ 14273 h 36964"/>
                  <a:gd name="connsiteX27" fmla="*/ 22836 w 37108"/>
                  <a:gd name="connsiteY27" fmla="*/ 36964 h 36964"/>
                  <a:gd name="connsiteX28" fmla="*/ 18536 w 37108"/>
                  <a:gd name="connsiteY28" fmla="*/ 36964 h 36964"/>
                  <a:gd name="connsiteX29" fmla="*/ 32339 w 37108"/>
                  <a:gd name="connsiteY29" fmla="*/ 5673 h 36964"/>
                  <a:gd name="connsiteX30" fmla="*/ 32339 w 37108"/>
                  <a:gd name="connsiteY30" fmla="*/ 470 h 36964"/>
                  <a:gd name="connsiteX31" fmla="*/ 37108 w 37108"/>
                  <a:gd name="connsiteY31" fmla="*/ 470 h 36964"/>
                  <a:gd name="connsiteX32" fmla="*/ 37108 w 37108"/>
                  <a:gd name="connsiteY32" fmla="*/ 5673 h 36964"/>
                  <a:gd name="connsiteX33" fmla="*/ 32339 w 37108"/>
                  <a:gd name="connsiteY33" fmla="*/ 5673 h 36964"/>
                  <a:gd name="connsiteX34" fmla="*/ 32556 w 37108"/>
                  <a:gd name="connsiteY34" fmla="*/ 36964 h 36964"/>
                  <a:gd name="connsiteX35" fmla="*/ 32556 w 37108"/>
                  <a:gd name="connsiteY35" fmla="*/ 10732 h 36964"/>
                  <a:gd name="connsiteX36" fmla="*/ 36855 w 37108"/>
                  <a:gd name="connsiteY36" fmla="*/ 10732 h 36964"/>
                  <a:gd name="connsiteX37" fmla="*/ 36855 w 37108"/>
                  <a:gd name="connsiteY37" fmla="*/ 36964 h 36964"/>
                  <a:gd name="connsiteX38" fmla="*/ 32556 w 37108"/>
                  <a:gd name="connsiteY38" fmla="*/ 36964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108" h="36964">
                    <a:moveTo>
                      <a:pt x="18536" y="36964"/>
                    </a:moveTo>
                    <a:lnTo>
                      <a:pt x="18536" y="14273"/>
                    </a:lnTo>
                    <a:lnTo>
                      <a:pt x="8455" y="14273"/>
                    </a:lnTo>
                    <a:lnTo>
                      <a:pt x="8455" y="36964"/>
                    </a:lnTo>
                    <a:lnTo>
                      <a:pt x="4155" y="36964"/>
                    </a:lnTo>
                    <a:lnTo>
                      <a:pt x="4155" y="14273"/>
                    </a:lnTo>
                    <a:lnTo>
                      <a:pt x="0" y="14273"/>
                    </a:lnTo>
                    <a:lnTo>
                      <a:pt x="0" y="10732"/>
                    </a:lnTo>
                    <a:lnTo>
                      <a:pt x="4155" y="10732"/>
                    </a:lnTo>
                    <a:lnTo>
                      <a:pt x="4155" y="7660"/>
                    </a:lnTo>
                    <a:cubicBezTo>
                      <a:pt x="4155" y="2602"/>
                      <a:pt x="6143" y="0"/>
                      <a:pt x="11346" y="0"/>
                    </a:cubicBezTo>
                    <a:cubicBezTo>
                      <a:pt x="12213" y="0"/>
                      <a:pt x="13116" y="36"/>
                      <a:pt x="14019" y="217"/>
                    </a:cubicBezTo>
                    <a:lnTo>
                      <a:pt x="14019" y="3866"/>
                    </a:lnTo>
                    <a:cubicBezTo>
                      <a:pt x="13369" y="3722"/>
                      <a:pt x="12538" y="3613"/>
                      <a:pt x="11888" y="3613"/>
                    </a:cubicBezTo>
                    <a:cubicBezTo>
                      <a:pt x="9647" y="3613"/>
                      <a:pt x="8455" y="4336"/>
                      <a:pt x="8455" y="7299"/>
                    </a:cubicBezTo>
                    <a:lnTo>
                      <a:pt x="8455" y="10732"/>
                    </a:lnTo>
                    <a:lnTo>
                      <a:pt x="18536" y="10732"/>
                    </a:lnTo>
                    <a:lnTo>
                      <a:pt x="18536" y="7660"/>
                    </a:lnTo>
                    <a:cubicBezTo>
                      <a:pt x="18536" y="2602"/>
                      <a:pt x="20523" y="0"/>
                      <a:pt x="25763" y="0"/>
                    </a:cubicBezTo>
                    <a:cubicBezTo>
                      <a:pt x="26630" y="0"/>
                      <a:pt x="27497" y="36"/>
                      <a:pt x="28400" y="217"/>
                    </a:cubicBezTo>
                    <a:lnTo>
                      <a:pt x="28400" y="3866"/>
                    </a:lnTo>
                    <a:cubicBezTo>
                      <a:pt x="27750" y="3722"/>
                      <a:pt x="26991" y="3613"/>
                      <a:pt x="26341" y="3613"/>
                    </a:cubicBezTo>
                    <a:cubicBezTo>
                      <a:pt x="24064" y="3613"/>
                      <a:pt x="22836" y="4336"/>
                      <a:pt x="22836" y="7299"/>
                    </a:cubicBezTo>
                    <a:lnTo>
                      <a:pt x="22836" y="10732"/>
                    </a:lnTo>
                    <a:lnTo>
                      <a:pt x="28256" y="10732"/>
                    </a:lnTo>
                    <a:lnTo>
                      <a:pt x="28256" y="14273"/>
                    </a:lnTo>
                    <a:lnTo>
                      <a:pt x="22836" y="14273"/>
                    </a:lnTo>
                    <a:lnTo>
                      <a:pt x="22836" y="36964"/>
                    </a:lnTo>
                    <a:lnTo>
                      <a:pt x="18536" y="36964"/>
                    </a:lnTo>
                    <a:close/>
                    <a:moveTo>
                      <a:pt x="32339" y="5673"/>
                    </a:moveTo>
                    <a:lnTo>
                      <a:pt x="32339" y="470"/>
                    </a:lnTo>
                    <a:lnTo>
                      <a:pt x="37108" y="470"/>
                    </a:lnTo>
                    <a:lnTo>
                      <a:pt x="37108" y="5673"/>
                    </a:lnTo>
                    <a:lnTo>
                      <a:pt x="32339" y="5673"/>
                    </a:lnTo>
                    <a:close/>
                    <a:moveTo>
                      <a:pt x="32556" y="36964"/>
                    </a:moveTo>
                    <a:lnTo>
                      <a:pt x="32556" y="10732"/>
                    </a:lnTo>
                    <a:lnTo>
                      <a:pt x="36855" y="10732"/>
                    </a:lnTo>
                    <a:lnTo>
                      <a:pt x="36855" y="36964"/>
                    </a:lnTo>
                    <a:lnTo>
                      <a:pt x="32556" y="3696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18" name="Freeform: Shape 117">
                <a:extLst>
                  <a:ext uri="{FF2B5EF4-FFF2-40B4-BE49-F238E27FC236}">
                    <a16:creationId xmlns:a16="http://schemas.microsoft.com/office/drawing/2014/main" id="{49DE7623-E945-48CD-9923-3AC298D9E614}"/>
                  </a:ext>
                </a:extLst>
              </p:cNvPr>
              <p:cNvSpPr/>
              <p:nvPr/>
            </p:nvSpPr>
            <p:spPr>
              <a:xfrm>
                <a:off x="3947145" y="1686021"/>
                <a:ext cx="22185" cy="27425"/>
              </a:xfrm>
              <a:custGeom>
                <a:avLst/>
                <a:gdLst>
                  <a:gd name="connsiteX0" fmla="*/ 22185 w 22185"/>
                  <a:gd name="connsiteY0" fmla="*/ 20632 h 27425"/>
                  <a:gd name="connsiteX1" fmla="*/ 11346 w 22185"/>
                  <a:gd name="connsiteY1" fmla="*/ 27425 h 27425"/>
                  <a:gd name="connsiteX2" fmla="*/ 0 w 22185"/>
                  <a:gd name="connsiteY2" fmla="*/ 13803 h 27425"/>
                  <a:gd name="connsiteX3" fmla="*/ 11490 w 22185"/>
                  <a:gd name="connsiteY3" fmla="*/ 0 h 27425"/>
                  <a:gd name="connsiteX4" fmla="*/ 21680 w 22185"/>
                  <a:gd name="connsiteY4" fmla="*/ 7118 h 27425"/>
                  <a:gd name="connsiteX5" fmla="*/ 18030 w 22185"/>
                  <a:gd name="connsiteY5" fmla="*/ 8527 h 27425"/>
                  <a:gd name="connsiteX6" fmla="*/ 11598 w 22185"/>
                  <a:gd name="connsiteY6" fmla="*/ 3685 h 27425"/>
                  <a:gd name="connsiteX7" fmla="*/ 4264 w 22185"/>
                  <a:gd name="connsiteY7" fmla="*/ 13803 h 27425"/>
                  <a:gd name="connsiteX8" fmla="*/ 11563 w 22185"/>
                  <a:gd name="connsiteY8" fmla="*/ 23740 h 27425"/>
                  <a:gd name="connsiteX9" fmla="*/ 18717 w 22185"/>
                  <a:gd name="connsiteY9" fmla="*/ 18717 h 27425"/>
                  <a:gd name="connsiteX10" fmla="*/ 22185 w 22185"/>
                  <a:gd name="connsiteY10" fmla="*/ 20632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85" h="27425">
                    <a:moveTo>
                      <a:pt x="22185" y="20632"/>
                    </a:moveTo>
                    <a:cubicBezTo>
                      <a:pt x="19765" y="25221"/>
                      <a:pt x="16224" y="27425"/>
                      <a:pt x="11346" y="27425"/>
                    </a:cubicBezTo>
                    <a:cubicBezTo>
                      <a:pt x="4264" y="27425"/>
                      <a:pt x="0" y="22150"/>
                      <a:pt x="0" y="13803"/>
                    </a:cubicBezTo>
                    <a:cubicBezTo>
                      <a:pt x="0" y="5095"/>
                      <a:pt x="4408" y="0"/>
                      <a:pt x="11490" y="0"/>
                    </a:cubicBezTo>
                    <a:cubicBezTo>
                      <a:pt x="16332" y="0"/>
                      <a:pt x="19909" y="2132"/>
                      <a:pt x="21680" y="7118"/>
                    </a:cubicBezTo>
                    <a:lnTo>
                      <a:pt x="18030" y="8527"/>
                    </a:lnTo>
                    <a:cubicBezTo>
                      <a:pt x="16621" y="5131"/>
                      <a:pt x="14634" y="3685"/>
                      <a:pt x="11598" y="3685"/>
                    </a:cubicBezTo>
                    <a:cubicBezTo>
                      <a:pt x="7154" y="3685"/>
                      <a:pt x="4264" y="7443"/>
                      <a:pt x="4264" y="13803"/>
                    </a:cubicBezTo>
                    <a:cubicBezTo>
                      <a:pt x="4264" y="20271"/>
                      <a:pt x="7010" y="23740"/>
                      <a:pt x="11563" y="23740"/>
                    </a:cubicBezTo>
                    <a:cubicBezTo>
                      <a:pt x="14634" y="23740"/>
                      <a:pt x="16838" y="22258"/>
                      <a:pt x="18717" y="18717"/>
                    </a:cubicBezTo>
                    <a:lnTo>
                      <a:pt x="22185" y="20632"/>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19" name="Freeform: Shape 118">
                <a:extLst>
                  <a:ext uri="{FF2B5EF4-FFF2-40B4-BE49-F238E27FC236}">
                    <a16:creationId xmlns:a16="http://schemas.microsoft.com/office/drawing/2014/main" id="{634DCBF4-A77F-450A-ABA7-3490BBCDE803}"/>
                  </a:ext>
                </a:extLst>
              </p:cNvPr>
              <p:cNvSpPr/>
              <p:nvPr/>
            </p:nvSpPr>
            <p:spPr>
              <a:xfrm>
                <a:off x="3973016" y="1685985"/>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382 w 21968"/>
                  <a:gd name="connsiteY6" fmla="*/ 23740 h 27461"/>
                  <a:gd name="connsiteX7" fmla="*/ 18572 w 21968"/>
                  <a:gd name="connsiteY7" fmla="*/ 19078 h 27461"/>
                  <a:gd name="connsiteX8" fmla="*/ 21860 w 21968"/>
                  <a:gd name="connsiteY8" fmla="*/ 20885 h 27461"/>
                  <a:gd name="connsiteX9" fmla="*/ 11093 w 21968"/>
                  <a:gd name="connsiteY9" fmla="*/ 27461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3"/>
                      <a:pt x="21969" y="13658"/>
                      <a:pt x="21933" y="14309"/>
                    </a:cubicBezTo>
                    <a:lnTo>
                      <a:pt x="4264" y="14309"/>
                    </a:lnTo>
                    <a:cubicBezTo>
                      <a:pt x="4517" y="20126"/>
                      <a:pt x="6504" y="23740"/>
                      <a:pt x="11382" y="23740"/>
                    </a:cubicBezTo>
                    <a:cubicBezTo>
                      <a:pt x="14417" y="23740"/>
                      <a:pt x="16802" y="22475"/>
                      <a:pt x="18572" y="19078"/>
                    </a:cubicBezTo>
                    <a:lnTo>
                      <a:pt x="21860" y="20885"/>
                    </a:lnTo>
                    <a:cubicBezTo>
                      <a:pt x="19331" y="25655"/>
                      <a:pt x="15501" y="27461"/>
                      <a:pt x="11093" y="27461"/>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20" name="Freeform: Shape 119">
                <a:extLst>
                  <a:ext uri="{FF2B5EF4-FFF2-40B4-BE49-F238E27FC236}">
                    <a16:creationId xmlns:a16="http://schemas.microsoft.com/office/drawing/2014/main" id="{3FF5B3AA-575C-4552-A08C-E0D2F6010094}"/>
                  </a:ext>
                </a:extLst>
              </p:cNvPr>
              <p:cNvSpPr/>
              <p:nvPr/>
            </p:nvSpPr>
            <p:spPr>
              <a:xfrm>
                <a:off x="4009040" y="1686599"/>
                <a:ext cx="34037" cy="26232"/>
              </a:xfrm>
              <a:custGeom>
                <a:avLst/>
                <a:gdLst>
                  <a:gd name="connsiteX0" fmla="*/ 22222 w 34037"/>
                  <a:gd name="connsiteY0" fmla="*/ 26233 h 26232"/>
                  <a:gd name="connsiteX1" fmla="*/ 17018 w 34037"/>
                  <a:gd name="connsiteY1" fmla="*/ 7046 h 26232"/>
                  <a:gd name="connsiteX2" fmla="*/ 16910 w 34037"/>
                  <a:gd name="connsiteY2" fmla="*/ 7046 h 26232"/>
                  <a:gd name="connsiteX3" fmla="*/ 11635 w 34037"/>
                  <a:gd name="connsiteY3" fmla="*/ 26233 h 26232"/>
                  <a:gd name="connsiteX4" fmla="*/ 7443 w 34037"/>
                  <a:gd name="connsiteY4" fmla="*/ 26233 h 26232"/>
                  <a:gd name="connsiteX5" fmla="*/ 0 w 34037"/>
                  <a:gd name="connsiteY5" fmla="*/ 0 h 26232"/>
                  <a:gd name="connsiteX6" fmla="*/ 4336 w 34037"/>
                  <a:gd name="connsiteY6" fmla="*/ 0 h 26232"/>
                  <a:gd name="connsiteX7" fmla="*/ 9539 w 34037"/>
                  <a:gd name="connsiteY7" fmla="*/ 19584 h 26232"/>
                  <a:gd name="connsiteX8" fmla="*/ 9647 w 34037"/>
                  <a:gd name="connsiteY8" fmla="*/ 19584 h 26232"/>
                  <a:gd name="connsiteX9" fmla="*/ 14923 w 34037"/>
                  <a:gd name="connsiteY9" fmla="*/ 0 h 26232"/>
                  <a:gd name="connsiteX10" fmla="*/ 19114 w 34037"/>
                  <a:gd name="connsiteY10" fmla="*/ 0 h 26232"/>
                  <a:gd name="connsiteX11" fmla="*/ 24209 w 34037"/>
                  <a:gd name="connsiteY11" fmla="*/ 19584 h 26232"/>
                  <a:gd name="connsiteX12" fmla="*/ 24317 w 34037"/>
                  <a:gd name="connsiteY12" fmla="*/ 19584 h 26232"/>
                  <a:gd name="connsiteX13" fmla="*/ 29701 w 34037"/>
                  <a:gd name="connsiteY13" fmla="*/ 0 h 26232"/>
                  <a:gd name="connsiteX14" fmla="*/ 34037 w 34037"/>
                  <a:gd name="connsiteY14" fmla="*/ 0 h 26232"/>
                  <a:gd name="connsiteX15" fmla="*/ 26341 w 34037"/>
                  <a:gd name="connsiteY15" fmla="*/ 26233 h 26232"/>
                  <a:gd name="connsiteX16" fmla="*/ 22222 w 34037"/>
                  <a:gd name="connsiteY16" fmla="*/ 26233 h 2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37" h="26232">
                    <a:moveTo>
                      <a:pt x="22222" y="26233"/>
                    </a:moveTo>
                    <a:lnTo>
                      <a:pt x="17018" y="7046"/>
                    </a:lnTo>
                    <a:lnTo>
                      <a:pt x="16910" y="7046"/>
                    </a:lnTo>
                    <a:lnTo>
                      <a:pt x="11635" y="26233"/>
                    </a:lnTo>
                    <a:lnTo>
                      <a:pt x="7443" y="26233"/>
                    </a:lnTo>
                    <a:lnTo>
                      <a:pt x="0" y="0"/>
                    </a:lnTo>
                    <a:lnTo>
                      <a:pt x="4336" y="0"/>
                    </a:lnTo>
                    <a:lnTo>
                      <a:pt x="9539" y="19584"/>
                    </a:lnTo>
                    <a:lnTo>
                      <a:pt x="9647" y="19584"/>
                    </a:lnTo>
                    <a:lnTo>
                      <a:pt x="14923" y="0"/>
                    </a:lnTo>
                    <a:lnTo>
                      <a:pt x="19114" y="0"/>
                    </a:lnTo>
                    <a:lnTo>
                      <a:pt x="24209" y="19584"/>
                    </a:lnTo>
                    <a:lnTo>
                      <a:pt x="24317" y="19584"/>
                    </a:lnTo>
                    <a:lnTo>
                      <a:pt x="29701" y="0"/>
                    </a:lnTo>
                    <a:lnTo>
                      <a:pt x="34037" y="0"/>
                    </a:lnTo>
                    <a:lnTo>
                      <a:pt x="26341" y="26233"/>
                    </a:lnTo>
                    <a:lnTo>
                      <a:pt x="22222" y="26233"/>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21" name="Freeform: Shape 120">
                <a:extLst>
                  <a:ext uri="{FF2B5EF4-FFF2-40B4-BE49-F238E27FC236}">
                    <a16:creationId xmlns:a16="http://schemas.microsoft.com/office/drawing/2014/main" id="{697FA90D-4B90-4A09-9BCB-70E209986B33}"/>
                  </a:ext>
                </a:extLst>
              </p:cNvPr>
              <p:cNvSpPr/>
              <p:nvPr/>
            </p:nvSpPr>
            <p:spPr>
              <a:xfrm>
                <a:off x="4047052" y="1676337"/>
                <a:ext cx="4769" cy="36494"/>
              </a:xfrm>
              <a:custGeom>
                <a:avLst/>
                <a:gdLst>
                  <a:gd name="connsiteX0" fmla="*/ 0 w 4769"/>
                  <a:gd name="connsiteY0" fmla="*/ 5203 h 36494"/>
                  <a:gd name="connsiteX1" fmla="*/ 0 w 4769"/>
                  <a:gd name="connsiteY1" fmla="*/ 0 h 36494"/>
                  <a:gd name="connsiteX2" fmla="*/ 4770 w 4769"/>
                  <a:gd name="connsiteY2" fmla="*/ 0 h 36494"/>
                  <a:gd name="connsiteX3" fmla="*/ 4770 w 4769"/>
                  <a:gd name="connsiteY3" fmla="*/ 5203 h 36494"/>
                  <a:gd name="connsiteX4" fmla="*/ 0 w 4769"/>
                  <a:gd name="connsiteY4" fmla="*/ 5203 h 36494"/>
                  <a:gd name="connsiteX5" fmla="*/ 181 w 4769"/>
                  <a:gd name="connsiteY5" fmla="*/ 36495 h 36494"/>
                  <a:gd name="connsiteX6" fmla="*/ 181 w 4769"/>
                  <a:gd name="connsiteY6" fmla="*/ 10262 h 36494"/>
                  <a:gd name="connsiteX7" fmla="*/ 4480 w 4769"/>
                  <a:gd name="connsiteY7" fmla="*/ 10262 h 36494"/>
                  <a:gd name="connsiteX8" fmla="*/ 4480 w 4769"/>
                  <a:gd name="connsiteY8" fmla="*/ 36495 h 36494"/>
                  <a:gd name="connsiteX9" fmla="*/ 181 w 4769"/>
                  <a:gd name="connsiteY9" fmla="*/ 36495 h 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 h="36494">
                    <a:moveTo>
                      <a:pt x="0" y="5203"/>
                    </a:moveTo>
                    <a:lnTo>
                      <a:pt x="0" y="0"/>
                    </a:lnTo>
                    <a:lnTo>
                      <a:pt x="4770" y="0"/>
                    </a:lnTo>
                    <a:lnTo>
                      <a:pt x="4770" y="5203"/>
                    </a:lnTo>
                    <a:lnTo>
                      <a:pt x="0" y="5203"/>
                    </a:lnTo>
                    <a:close/>
                    <a:moveTo>
                      <a:pt x="181" y="36495"/>
                    </a:moveTo>
                    <a:lnTo>
                      <a:pt x="181" y="10262"/>
                    </a:lnTo>
                    <a:lnTo>
                      <a:pt x="4480" y="10262"/>
                    </a:lnTo>
                    <a:lnTo>
                      <a:pt x="4480" y="36495"/>
                    </a:lnTo>
                    <a:lnTo>
                      <a:pt x="181" y="3649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22" name="Freeform: Shape 121">
                <a:extLst>
                  <a:ext uri="{FF2B5EF4-FFF2-40B4-BE49-F238E27FC236}">
                    <a16:creationId xmlns:a16="http://schemas.microsoft.com/office/drawing/2014/main" id="{0DE81AC0-5EB6-4F7C-89FF-AB496241F150}"/>
                  </a:ext>
                </a:extLst>
              </p:cNvPr>
              <p:cNvSpPr/>
              <p:nvPr/>
            </p:nvSpPr>
            <p:spPr>
              <a:xfrm>
                <a:off x="4056410" y="1677927"/>
                <a:ext cx="13838" cy="35302"/>
              </a:xfrm>
              <a:custGeom>
                <a:avLst/>
                <a:gdLst>
                  <a:gd name="connsiteX0" fmla="*/ 13839 w 13838"/>
                  <a:gd name="connsiteY0" fmla="*/ 34905 h 35302"/>
                  <a:gd name="connsiteX1" fmla="*/ 9828 w 13838"/>
                  <a:gd name="connsiteY1" fmla="*/ 35302 h 35302"/>
                  <a:gd name="connsiteX2" fmla="*/ 3902 w 13838"/>
                  <a:gd name="connsiteY2" fmla="*/ 28509 h 35302"/>
                  <a:gd name="connsiteX3" fmla="*/ 3902 w 13838"/>
                  <a:gd name="connsiteY3" fmla="*/ 12213 h 35302"/>
                  <a:gd name="connsiteX4" fmla="*/ 0 w 13838"/>
                  <a:gd name="connsiteY4" fmla="*/ 12213 h 35302"/>
                  <a:gd name="connsiteX5" fmla="*/ 0 w 13838"/>
                  <a:gd name="connsiteY5" fmla="*/ 8672 h 35302"/>
                  <a:gd name="connsiteX6" fmla="*/ 3902 w 13838"/>
                  <a:gd name="connsiteY6" fmla="*/ 8672 h 35302"/>
                  <a:gd name="connsiteX7" fmla="*/ 3902 w 13838"/>
                  <a:gd name="connsiteY7" fmla="*/ 0 h 35302"/>
                  <a:gd name="connsiteX8" fmla="*/ 8166 w 13838"/>
                  <a:gd name="connsiteY8" fmla="*/ 0 h 35302"/>
                  <a:gd name="connsiteX9" fmla="*/ 8166 w 13838"/>
                  <a:gd name="connsiteY9" fmla="*/ 8672 h 35302"/>
                  <a:gd name="connsiteX10" fmla="*/ 13839 w 13838"/>
                  <a:gd name="connsiteY10" fmla="*/ 8672 h 35302"/>
                  <a:gd name="connsiteX11" fmla="*/ 13839 w 13838"/>
                  <a:gd name="connsiteY11" fmla="*/ 12213 h 35302"/>
                  <a:gd name="connsiteX12" fmla="*/ 8166 w 13838"/>
                  <a:gd name="connsiteY12" fmla="*/ 12213 h 35302"/>
                  <a:gd name="connsiteX13" fmla="*/ 8166 w 13838"/>
                  <a:gd name="connsiteY13" fmla="*/ 28292 h 35302"/>
                  <a:gd name="connsiteX14" fmla="*/ 10912 w 13838"/>
                  <a:gd name="connsiteY14" fmla="*/ 31544 h 35302"/>
                  <a:gd name="connsiteX15" fmla="*/ 13839 w 13838"/>
                  <a:gd name="connsiteY15" fmla="*/ 31183 h 35302"/>
                  <a:gd name="connsiteX16" fmla="*/ 13839 w 13838"/>
                  <a:gd name="connsiteY16" fmla="*/ 34905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302">
                    <a:moveTo>
                      <a:pt x="13839" y="34905"/>
                    </a:moveTo>
                    <a:cubicBezTo>
                      <a:pt x="12574" y="35158"/>
                      <a:pt x="11346" y="35302"/>
                      <a:pt x="9828" y="35302"/>
                    </a:cubicBezTo>
                    <a:cubicBezTo>
                      <a:pt x="5528" y="35302"/>
                      <a:pt x="3902" y="33640"/>
                      <a:pt x="3902" y="28509"/>
                    </a:cubicBezTo>
                    <a:lnTo>
                      <a:pt x="3902" y="12213"/>
                    </a:lnTo>
                    <a:lnTo>
                      <a:pt x="0" y="12213"/>
                    </a:lnTo>
                    <a:lnTo>
                      <a:pt x="0" y="8672"/>
                    </a:lnTo>
                    <a:lnTo>
                      <a:pt x="3902" y="8672"/>
                    </a:lnTo>
                    <a:lnTo>
                      <a:pt x="3902" y="0"/>
                    </a:lnTo>
                    <a:lnTo>
                      <a:pt x="8166" y="0"/>
                    </a:lnTo>
                    <a:lnTo>
                      <a:pt x="8166" y="8672"/>
                    </a:lnTo>
                    <a:lnTo>
                      <a:pt x="13839" y="8672"/>
                    </a:lnTo>
                    <a:lnTo>
                      <a:pt x="13839" y="12213"/>
                    </a:lnTo>
                    <a:lnTo>
                      <a:pt x="8166" y="12213"/>
                    </a:lnTo>
                    <a:lnTo>
                      <a:pt x="8166" y="28292"/>
                    </a:lnTo>
                    <a:cubicBezTo>
                      <a:pt x="8166" y="30533"/>
                      <a:pt x="8961" y="31544"/>
                      <a:pt x="10912" y="31544"/>
                    </a:cubicBezTo>
                    <a:cubicBezTo>
                      <a:pt x="11888" y="31544"/>
                      <a:pt x="12719" y="31436"/>
                      <a:pt x="13839" y="31183"/>
                    </a:cubicBezTo>
                    <a:lnTo>
                      <a:pt x="13839" y="3490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23" name="Freeform: Shape 122">
                <a:extLst>
                  <a:ext uri="{FF2B5EF4-FFF2-40B4-BE49-F238E27FC236}">
                    <a16:creationId xmlns:a16="http://schemas.microsoft.com/office/drawing/2014/main" id="{EB6AE254-B3DB-44B0-9E81-16852D972BFB}"/>
                  </a:ext>
                </a:extLst>
              </p:cNvPr>
              <p:cNvSpPr/>
              <p:nvPr/>
            </p:nvSpPr>
            <p:spPr>
              <a:xfrm>
                <a:off x="4075814" y="1676482"/>
                <a:ext cx="20487" cy="36350"/>
              </a:xfrm>
              <a:custGeom>
                <a:avLst/>
                <a:gdLst>
                  <a:gd name="connsiteX0" fmla="*/ 16260 w 20487"/>
                  <a:gd name="connsiteY0" fmla="*/ 36350 h 36350"/>
                  <a:gd name="connsiteX1" fmla="*/ 16260 w 20487"/>
                  <a:gd name="connsiteY1" fmla="*/ 19404 h 36350"/>
                  <a:gd name="connsiteX2" fmla="*/ 11743 w 20487"/>
                  <a:gd name="connsiteY2" fmla="*/ 13261 h 36350"/>
                  <a:gd name="connsiteX3" fmla="*/ 4300 w 20487"/>
                  <a:gd name="connsiteY3" fmla="*/ 17272 h 36350"/>
                  <a:gd name="connsiteX4" fmla="*/ 4300 w 20487"/>
                  <a:gd name="connsiteY4" fmla="*/ 36350 h 36350"/>
                  <a:gd name="connsiteX5" fmla="*/ 0 w 20487"/>
                  <a:gd name="connsiteY5" fmla="*/ 36350 h 36350"/>
                  <a:gd name="connsiteX6" fmla="*/ 0 w 20487"/>
                  <a:gd name="connsiteY6" fmla="*/ 0 h 36350"/>
                  <a:gd name="connsiteX7" fmla="*/ 4300 w 20487"/>
                  <a:gd name="connsiteY7" fmla="*/ 0 h 36350"/>
                  <a:gd name="connsiteX8" fmla="*/ 4300 w 20487"/>
                  <a:gd name="connsiteY8" fmla="*/ 13514 h 36350"/>
                  <a:gd name="connsiteX9" fmla="*/ 12899 w 20487"/>
                  <a:gd name="connsiteY9" fmla="*/ 9503 h 36350"/>
                  <a:gd name="connsiteX10" fmla="*/ 19114 w 20487"/>
                  <a:gd name="connsiteY10" fmla="*/ 12249 h 36350"/>
                  <a:gd name="connsiteX11" fmla="*/ 20487 w 20487"/>
                  <a:gd name="connsiteY11" fmla="*/ 19440 h 36350"/>
                  <a:gd name="connsiteX12" fmla="*/ 20487 w 20487"/>
                  <a:gd name="connsiteY12" fmla="*/ 36350 h 36350"/>
                  <a:gd name="connsiteX13" fmla="*/ 16260 w 20487"/>
                  <a:gd name="connsiteY13"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87" h="36350">
                    <a:moveTo>
                      <a:pt x="16260" y="36350"/>
                    </a:moveTo>
                    <a:lnTo>
                      <a:pt x="16260" y="19404"/>
                    </a:lnTo>
                    <a:cubicBezTo>
                      <a:pt x="16260" y="15754"/>
                      <a:pt x="15718" y="13261"/>
                      <a:pt x="11743" y="13261"/>
                    </a:cubicBezTo>
                    <a:cubicBezTo>
                      <a:pt x="9214" y="13261"/>
                      <a:pt x="6793" y="14670"/>
                      <a:pt x="4300" y="17272"/>
                    </a:cubicBezTo>
                    <a:lnTo>
                      <a:pt x="4300" y="36350"/>
                    </a:lnTo>
                    <a:lnTo>
                      <a:pt x="0" y="36350"/>
                    </a:lnTo>
                    <a:lnTo>
                      <a:pt x="0" y="0"/>
                    </a:lnTo>
                    <a:lnTo>
                      <a:pt x="4300" y="0"/>
                    </a:lnTo>
                    <a:lnTo>
                      <a:pt x="4300" y="13514"/>
                    </a:lnTo>
                    <a:cubicBezTo>
                      <a:pt x="7552" y="10515"/>
                      <a:pt x="10117" y="9503"/>
                      <a:pt x="12899" y="9503"/>
                    </a:cubicBezTo>
                    <a:cubicBezTo>
                      <a:pt x="15934" y="9503"/>
                      <a:pt x="17850" y="10370"/>
                      <a:pt x="19114" y="12249"/>
                    </a:cubicBezTo>
                    <a:cubicBezTo>
                      <a:pt x="20270" y="13767"/>
                      <a:pt x="20487" y="15899"/>
                      <a:pt x="20487" y="19440"/>
                    </a:cubicBezTo>
                    <a:lnTo>
                      <a:pt x="20487" y="36350"/>
                    </a:lnTo>
                    <a:lnTo>
                      <a:pt x="1626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24" name="Freeform: Shape 123">
                <a:extLst>
                  <a:ext uri="{FF2B5EF4-FFF2-40B4-BE49-F238E27FC236}">
                    <a16:creationId xmlns:a16="http://schemas.microsoft.com/office/drawing/2014/main" id="{E0F309AD-4CC1-42D5-AD58-DC69A7DC87B8}"/>
                  </a:ext>
                </a:extLst>
              </p:cNvPr>
              <p:cNvSpPr/>
              <p:nvPr/>
            </p:nvSpPr>
            <p:spPr>
              <a:xfrm>
                <a:off x="4113645" y="1686021"/>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8030 w 22330"/>
                  <a:gd name="connsiteY5" fmla="*/ 13803 h 27425"/>
                  <a:gd name="connsiteX6" fmla="*/ 11201 w 22330"/>
                  <a:gd name="connsiteY6" fmla="*/ 3577 h 27425"/>
                  <a:gd name="connsiteX7" fmla="*/ 4372 w 22330"/>
                  <a:gd name="connsiteY7" fmla="*/ 13803 h 27425"/>
                  <a:gd name="connsiteX8" fmla="*/ 11201 w 22330"/>
                  <a:gd name="connsiteY8" fmla="*/ 23812 h 27425"/>
                  <a:gd name="connsiteX9" fmla="*/ 18030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186"/>
                      <a:pt x="0" y="13803"/>
                    </a:cubicBezTo>
                    <a:close/>
                    <a:moveTo>
                      <a:pt x="18030" y="13803"/>
                    </a:moveTo>
                    <a:cubicBezTo>
                      <a:pt x="18030" y="7769"/>
                      <a:pt x="15862" y="3577"/>
                      <a:pt x="11201" y="3577"/>
                    </a:cubicBezTo>
                    <a:cubicBezTo>
                      <a:pt x="6540" y="3577"/>
                      <a:pt x="4372" y="7769"/>
                      <a:pt x="4372" y="13803"/>
                    </a:cubicBezTo>
                    <a:cubicBezTo>
                      <a:pt x="4372" y="19837"/>
                      <a:pt x="6612" y="23812"/>
                      <a:pt x="11201" y="23812"/>
                    </a:cubicBezTo>
                    <a:cubicBezTo>
                      <a:pt x="15790" y="23812"/>
                      <a:pt x="18030" y="19801"/>
                      <a:pt x="18030" y="13803"/>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25" name="Freeform: Shape 124">
                <a:extLst>
                  <a:ext uri="{FF2B5EF4-FFF2-40B4-BE49-F238E27FC236}">
                    <a16:creationId xmlns:a16="http://schemas.microsoft.com/office/drawing/2014/main" id="{941E2321-570F-49B7-9377-0A0456C680D5}"/>
                  </a:ext>
                </a:extLst>
              </p:cNvPr>
              <p:cNvSpPr/>
              <p:nvPr/>
            </p:nvSpPr>
            <p:spPr>
              <a:xfrm>
                <a:off x="4138432" y="1686599"/>
                <a:ext cx="22510" cy="26232"/>
              </a:xfrm>
              <a:custGeom>
                <a:avLst/>
                <a:gdLst>
                  <a:gd name="connsiteX0" fmla="*/ 8925 w 22510"/>
                  <a:gd name="connsiteY0" fmla="*/ 26233 h 26232"/>
                  <a:gd name="connsiteX1" fmla="*/ 0 w 22510"/>
                  <a:gd name="connsiteY1" fmla="*/ 0 h 26232"/>
                  <a:gd name="connsiteX2" fmla="*/ 4661 w 22510"/>
                  <a:gd name="connsiteY2" fmla="*/ 0 h 26232"/>
                  <a:gd name="connsiteX3" fmla="*/ 11129 w 22510"/>
                  <a:gd name="connsiteY3" fmla="*/ 20235 h 26232"/>
                  <a:gd name="connsiteX4" fmla="*/ 11237 w 22510"/>
                  <a:gd name="connsiteY4" fmla="*/ 20235 h 26232"/>
                  <a:gd name="connsiteX5" fmla="*/ 17922 w 22510"/>
                  <a:gd name="connsiteY5" fmla="*/ 0 h 26232"/>
                  <a:gd name="connsiteX6" fmla="*/ 22511 w 22510"/>
                  <a:gd name="connsiteY6" fmla="*/ 0 h 26232"/>
                  <a:gd name="connsiteX7" fmla="*/ 13405 w 22510"/>
                  <a:gd name="connsiteY7" fmla="*/ 26233 h 26232"/>
                  <a:gd name="connsiteX8" fmla="*/ 8925 w 22510"/>
                  <a:gd name="connsiteY8" fmla="*/ 26233 h 2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10" h="26232">
                    <a:moveTo>
                      <a:pt x="8925" y="26233"/>
                    </a:moveTo>
                    <a:lnTo>
                      <a:pt x="0" y="0"/>
                    </a:lnTo>
                    <a:lnTo>
                      <a:pt x="4661" y="0"/>
                    </a:lnTo>
                    <a:lnTo>
                      <a:pt x="11129" y="20235"/>
                    </a:lnTo>
                    <a:lnTo>
                      <a:pt x="11237" y="20235"/>
                    </a:lnTo>
                    <a:lnTo>
                      <a:pt x="17922" y="0"/>
                    </a:lnTo>
                    <a:lnTo>
                      <a:pt x="22511" y="0"/>
                    </a:lnTo>
                    <a:lnTo>
                      <a:pt x="13405" y="26233"/>
                    </a:lnTo>
                    <a:lnTo>
                      <a:pt x="8925" y="26233"/>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26" name="Freeform: Shape 125">
                <a:extLst>
                  <a:ext uri="{FF2B5EF4-FFF2-40B4-BE49-F238E27FC236}">
                    <a16:creationId xmlns:a16="http://schemas.microsoft.com/office/drawing/2014/main" id="{C5D5700F-9C25-41FD-9185-6EFC66FE1DAD}"/>
                  </a:ext>
                </a:extLst>
              </p:cNvPr>
              <p:cNvSpPr/>
              <p:nvPr/>
            </p:nvSpPr>
            <p:spPr>
              <a:xfrm>
                <a:off x="4163255" y="1685985"/>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382 w 21968"/>
                  <a:gd name="connsiteY6" fmla="*/ 23740 h 27461"/>
                  <a:gd name="connsiteX7" fmla="*/ 18572 w 21968"/>
                  <a:gd name="connsiteY7" fmla="*/ 19078 h 27461"/>
                  <a:gd name="connsiteX8" fmla="*/ 21860 w 21968"/>
                  <a:gd name="connsiteY8" fmla="*/ 20885 h 27461"/>
                  <a:gd name="connsiteX9" fmla="*/ 11093 w 21968"/>
                  <a:gd name="connsiteY9" fmla="*/ 27461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3"/>
                      <a:pt x="21969" y="13658"/>
                      <a:pt x="21933" y="14309"/>
                    </a:cubicBezTo>
                    <a:lnTo>
                      <a:pt x="4264" y="14309"/>
                    </a:lnTo>
                    <a:cubicBezTo>
                      <a:pt x="4517" y="20126"/>
                      <a:pt x="6504" y="23740"/>
                      <a:pt x="11382" y="23740"/>
                    </a:cubicBezTo>
                    <a:cubicBezTo>
                      <a:pt x="14417" y="23740"/>
                      <a:pt x="16802" y="22475"/>
                      <a:pt x="18572" y="19078"/>
                    </a:cubicBezTo>
                    <a:lnTo>
                      <a:pt x="21860" y="20885"/>
                    </a:lnTo>
                    <a:cubicBezTo>
                      <a:pt x="19367" y="25655"/>
                      <a:pt x="15501" y="27461"/>
                      <a:pt x="11093" y="27461"/>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27" name="Freeform: Shape 126">
                <a:extLst>
                  <a:ext uri="{FF2B5EF4-FFF2-40B4-BE49-F238E27FC236}">
                    <a16:creationId xmlns:a16="http://schemas.microsoft.com/office/drawing/2014/main" id="{92EB808E-5781-46DB-A5B7-B89649C7847A}"/>
                  </a:ext>
                </a:extLst>
              </p:cNvPr>
              <p:cNvSpPr/>
              <p:nvPr/>
            </p:nvSpPr>
            <p:spPr>
              <a:xfrm>
                <a:off x="4191294" y="1685985"/>
                <a:ext cx="12863" cy="26847"/>
              </a:xfrm>
              <a:custGeom>
                <a:avLst/>
                <a:gdLst>
                  <a:gd name="connsiteX0" fmla="*/ 0 w 12863"/>
                  <a:gd name="connsiteY0" fmla="*/ 26847 h 26847"/>
                  <a:gd name="connsiteX1" fmla="*/ 0 w 12863"/>
                  <a:gd name="connsiteY1" fmla="*/ 614 h 26847"/>
                  <a:gd name="connsiteX2" fmla="*/ 4083 w 12863"/>
                  <a:gd name="connsiteY2" fmla="*/ 614 h 26847"/>
                  <a:gd name="connsiteX3" fmla="*/ 4083 w 12863"/>
                  <a:gd name="connsiteY3" fmla="*/ 5564 h 26847"/>
                  <a:gd name="connsiteX4" fmla="*/ 12068 w 12863"/>
                  <a:gd name="connsiteY4" fmla="*/ 0 h 26847"/>
                  <a:gd name="connsiteX5" fmla="*/ 12863 w 12863"/>
                  <a:gd name="connsiteY5" fmla="*/ 36 h 26847"/>
                  <a:gd name="connsiteX6" fmla="*/ 12863 w 12863"/>
                  <a:gd name="connsiteY6" fmla="*/ 4300 h 26847"/>
                  <a:gd name="connsiteX7" fmla="*/ 11888 w 12863"/>
                  <a:gd name="connsiteY7" fmla="*/ 4264 h 26847"/>
                  <a:gd name="connsiteX8" fmla="*/ 4227 w 12863"/>
                  <a:gd name="connsiteY8" fmla="*/ 10587 h 26847"/>
                  <a:gd name="connsiteX9" fmla="*/ 4227 w 12863"/>
                  <a:gd name="connsiteY9" fmla="*/ 26847 h 26847"/>
                  <a:gd name="connsiteX10" fmla="*/ 0 w 12863"/>
                  <a:gd name="connsiteY10" fmla="*/ 26847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3" h="26847">
                    <a:moveTo>
                      <a:pt x="0" y="26847"/>
                    </a:moveTo>
                    <a:lnTo>
                      <a:pt x="0" y="614"/>
                    </a:lnTo>
                    <a:lnTo>
                      <a:pt x="4083" y="614"/>
                    </a:lnTo>
                    <a:lnTo>
                      <a:pt x="4083" y="5564"/>
                    </a:lnTo>
                    <a:cubicBezTo>
                      <a:pt x="6323" y="1626"/>
                      <a:pt x="8852" y="0"/>
                      <a:pt x="12068" y="0"/>
                    </a:cubicBezTo>
                    <a:cubicBezTo>
                      <a:pt x="12357" y="0"/>
                      <a:pt x="12538" y="0"/>
                      <a:pt x="12863" y="36"/>
                    </a:cubicBezTo>
                    <a:lnTo>
                      <a:pt x="12863" y="4300"/>
                    </a:lnTo>
                    <a:cubicBezTo>
                      <a:pt x="12466" y="4264"/>
                      <a:pt x="12104" y="4264"/>
                      <a:pt x="11888" y="4264"/>
                    </a:cubicBezTo>
                    <a:cubicBezTo>
                      <a:pt x="8238" y="4264"/>
                      <a:pt x="5745" y="7046"/>
                      <a:pt x="4227" y="10587"/>
                    </a:cubicBezTo>
                    <a:lnTo>
                      <a:pt x="4227" y="26847"/>
                    </a:lnTo>
                    <a:lnTo>
                      <a:pt x="0" y="26847"/>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28" name="Freeform: Shape 127">
                <a:extLst>
                  <a:ext uri="{FF2B5EF4-FFF2-40B4-BE49-F238E27FC236}">
                    <a16:creationId xmlns:a16="http://schemas.microsoft.com/office/drawing/2014/main" id="{14FC7C14-32F9-4E30-B22F-2BA16CC539EF}"/>
                  </a:ext>
                </a:extLst>
              </p:cNvPr>
              <p:cNvSpPr/>
              <p:nvPr/>
            </p:nvSpPr>
            <p:spPr>
              <a:xfrm>
                <a:off x="4206289" y="1685948"/>
                <a:ext cx="19692" cy="27461"/>
              </a:xfrm>
              <a:custGeom>
                <a:avLst/>
                <a:gdLst>
                  <a:gd name="connsiteX0" fmla="*/ 15573 w 19692"/>
                  <a:gd name="connsiteY0" fmla="*/ 6974 h 27461"/>
                  <a:gd name="connsiteX1" fmla="*/ 9467 w 19692"/>
                  <a:gd name="connsiteY1" fmla="*/ 3541 h 27461"/>
                  <a:gd name="connsiteX2" fmla="*/ 5059 w 19692"/>
                  <a:gd name="connsiteY2" fmla="*/ 7191 h 27461"/>
                  <a:gd name="connsiteX3" fmla="*/ 19692 w 19692"/>
                  <a:gd name="connsiteY3" fmla="*/ 19729 h 27461"/>
                  <a:gd name="connsiteX4" fmla="*/ 10009 w 19692"/>
                  <a:gd name="connsiteY4" fmla="*/ 27461 h 27461"/>
                  <a:gd name="connsiteX5" fmla="*/ 0 w 19692"/>
                  <a:gd name="connsiteY5" fmla="*/ 22150 h 27461"/>
                  <a:gd name="connsiteX6" fmla="*/ 3180 w 19692"/>
                  <a:gd name="connsiteY6" fmla="*/ 19837 h 27461"/>
                  <a:gd name="connsiteX7" fmla="*/ 10117 w 19692"/>
                  <a:gd name="connsiteY7" fmla="*/ 23920 h 27461"/>
                  <a:gd name="connsiteX8" fmla="*/ 15429 w 19692"/>
                  <a:gd name="connsiteY8" fmla="*/ 19910 h 27461"/>
                  <a:gd name="connsiteX9" fmla="*/ 903 w 19692"/>
                  <a:gd name="connsiteY9" fmla="*/ 7299 h 27461"/>
                  <a:gd name="connsiteX10" fmla="*/ 9575 w 19692"/>
                  <a:gd name="connsiteY10" fmla="*/ 0 h 27461"/>
                  <a:gd name="connsiteX11" fmla="*/ 18753 w 19692"/>
                  <a:gd name="connsiteY11" fmla="*/ 4806 h 27461"/>
                  <a:gd name="connsiteX12" fmla="*/ 15573 w 19692"/>
                  <a:gd name="connsiteY12" fmla="*/ 6974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92" h="27461">
                    <a:moveTo>
                      <a:pt x="15573" y="6974"/>
                    </a:moveTo>
                    <a:cubicBezTo>
                      <a:pt x="13911" y="4408"/>
                      <a:pt x="12032" y="3541"/>
                      <a:pt x="9467" y="3541"/>
                    </a:cubicBezTo>
                    <a:cubicBezTo>
                      <a:pt x="6685" y="3541"/>
                      <a:pt x="5059" y="4950"/>
                      <a:pt x="5059" y="7191"/>
                    </a:cubicBezTo>
                    <a:cubicBezTo>
                      <a:pt x="5059" y="13153"/>
                      <a:pt x="19692" y="9359"/>
                      <a:pt x="19692" y="19729"/>
                    </a:cubicBezTo>
                    <a:cubicBezTo>
                      <a:pt x="19692" y="24571"/>
                      <a:pt x="15754" y="27461"/>
                      <a:pt x="10009" y="27461"/>
                    </a:cubicBezTo>
                    <a:cubicBezTo>
                      <a:pt x="5348" y="27461"/>
                      <a:pt x="2313" y="25691"/>
                      <a:pt x="0" y="22150"/>
                    </a:cubicBezTo>
                    <a:lnTo>
                      <a:pt x="3180" y="19837"/>
                    </a:lnTo>
                    <a:cubicBezTo>
                      <a:pt x="5095" y="22728"/>
                      <a:pt x="6937" y="23920"/>
                      <a:pt x="10117" y="23920"/>
                    </a:cubicBezTo>
                    <a:cubicBezTo>
                      <a:pt x="13550" y="23920"/>
                      <a:pt x="15429" y="22403"/>
                      <a:pt x="15429" y="19910"/>
                    </a:cubicBezTo>
                    <a:cubicBezTo>
                      <a:pt x="15429" y="13189"/>
                      <a:pt x="903" y="17236"/>
                      <a:pt x="903" y="7299"/>
                    </a:cubicBezTo>
                    <a:cubicBezTo>
                      <a:pt x="903" y="2963"/>
                      <a:pt x="4444" y="0"/>
                      <a:pt x="9575" y="0"/>
                    </a:cubicBezTo>
                    <a:cubicBezTo>
                      <a:pt x="13730" y="0"/>
                      <a:pt x="16729" y="1481"/>
                      <a:pt x="18753" y="4806"/>
                    </a:cubicBezTo>
                    <a:lnTo>
                      <a:pt x="15573" y="697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29" name="Freeform: Shape 128">
                <a:extLst>
                  <a:ext uri="{FF2B5EF4-FFF2-40B4-BE49-F238E27FC236}">
                    <a16:creationId xmlns:a16="http://schemas.microsoft.com/office/drawing/2014/main" id="{AEDFDF74-88EF-4DD6-B54A-06ABD0A9581B}"/>
                  </a:ext>
                </a:extLst>
              </p:cNvPr>
              <p:cNvSpPr/>
              <p:nvPr/>
            </p:nvSpPr>
            <p:spPr>
              <a:xfrm>
                <a:off x="4231365" y="1676337"/>
                <a:ext cx="4769" cy="36494"/>
              </a:xfrm>
              <a:custGeom>
                <a:avLst/>
                <a:gdLst>
                  <a:gd name="connsiteX0" fmla="*/ 0 w 4769"/>
                  <a:gd name="connsiteY0" fmla="*/ 5203 h 36494"/>
                  <a:gd name="connsiteX1" fmla="*/ 0 w 4769"/>
                  <a:gd name="connsiteY1" fmla="*/ 0 h 36494"/>
                  <a:gd name="connsiteX2" fmla="*/ 4770 w 4769"/>
                  <a:gd name="connsiteY2" fmla="*/ 0 h 36494"/>
                  <a:gd name="connsiteX3" fmla="*/ 4770 w 4769"/>
                  <a:gd name="connsiteY3" fmla="*/ 5203 h 36494"/>
                  <a:gd name="connsiteX4" fmla="*/ 0 w 4769"/>
                  <a:gd name="connsiteY4" fmla="*/ 5203 h 36494"/>
                  <a:gd name="connsiteX5" fmla="*/ 217 w 4769"/>
                  <a:gd name="connsiteY5" fmla="*/ 36495 h 36494"/>
                  <a:gd name="connsiteX6" fmla="*/ 217 w 4769"/>
                  <a:gd name="connsiteY6" fmla="*/ 10262 h 36494"/>
                  <a:gd name="connsiteX7" fmla="*/ 4517 w 4769"/>
                  <a:gd name="connsiteY7" fmla="*/ 10262 h 36494"/>
                  <a:gd name="connsiteX8" fmla="*/ 4517 w 4769"/>
                  <a:gd name="connsiteY8" fmla="*/ 36495 h 36494"/>
                  <a:gd name="connsiteX9" fmla="*/ 217 w 4769"/>
                  <a:gd name="connsiteY9" fmla="*/ 36495 h 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 h="36494">
                    <a:moveTo>
                      <a:pt x="0" y="5203"/>
                    </a:moveTo>
                    <a:lnTo>
                      <a:pt x="0" y="0"/>
                    </a:lnTo>
                    <a:lnTo>
                      <a:pt x="4770" y="0"/>
                    </a:lnTo>
                    <a:lnTo>
                      <a:pt x="4770" y="5203"/>
                    </a:lnTo>
                    <a:lnTo>
                      <a:pt x="0" y="5203"/>
                    </a:lnTo>
                    <a:close/>
                    <a:moveTo>
                      <a:pt x="217" y="36495"/>
                    </a:moveTo>
                    <a:lnTo>
                      <a:pt x="217" y="10262"/>
                    </a:lnTo>
                    <a:lnTo>
                      <a:pt x="4517" y="10262"/>
                    </a:lnTo>
                    <a:lnTo>
                      <a:pt x="4517" y="36495"/>
                    </a:lnTo>
                    <a:lnTo>
                      <a:pt x="217" y="3649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30" name="Freeform: Shape 129">
                <a:extLst>
                  <a:ext uri="{FF2B5EF4-FFF2-40B4-BE49-F238E27FC236}">
                    <a16:creationId xmlns:a16="http://schemas.microsoft.com/office/drawing/2014/main" id="{C245E6D1-63B5-412D-B95E-1CD02B12DA5B}"/>
                  </a:ext>
                </a:extLst>
              </p:cNvPr>
              <p:cNvSpPr/>
              <p:nvPr/>
            </p:nvSpPr>
            <p:spPr>
              <a:xfrm>
                <a:off x="4240724" y="1685551"/>
                <a:ext cx="23956" cy="36603"/>
              </a:xfrm>
              <a:custGeom>
                <a:avLst/>
                <a:gdLst>
                  <a:gd name="connsiteX0" fmla="*/ 11382 w 23956"/>
                  <a:gd name="connsiteY0" fmla="*/ 18428 h 36603"/>
                  <a:gd name="connsiteX1" fmla="*/ 7118 w 23956"/>
                  <a:gd name="connsiteY1" fmla="*/ 17814 h 36603"/>
                  <a:gd name="connsiteX2" fmla="*/ 5131 w 23956"/>
                  <a:gd name="connsiteY2" fmla="*/ 19946 h 36603"/>
                  <a:gd name="connsiteX3" fmla="*/ 23956 w 23956"/>
                  <a:gd name="connsiteY3" fmla="*/ 28943 h 36603"/>
                  <a:gd name="connsiteX4" fmla="*/ 11454 w 23956"/>
                  <a:gd name="connsiteY4" fmla="*/ 36603 h 36603"/>
                  <a:gd name="connsiteX5" fmla="*/ 0 w 23956"/>
                  <a:gd name="connsiteY5" fmla="*/ 30280 h 36603"/>
                  <a:gd name="connsiteX6" fmla="*/ 4264 w 23956"/>
                  <a:gd name="connsiteY6" fmla="*/ 25077 h 36603"/>
                  <a:gd name="connsiteX7" fmla="*/ 4264 w 23956"/>
                  <a:gd name="connsiteY7" fmla="*/ 24968 h 36603"/>
                  <a:gd name="connsiteX8" fmla="*/ 1120 w 23956"/>
                  <a:gd name="connsiteY8" fmla="*/ 21319 h 36603"/>
                  <a:gd name="connsiteX9" fmla="*/ 4625 w 23956"/>
                  <a:gd name="connsiteY9" fmla="*/ 16549 h 36603"/>
                  <a:gd name="connsiteX10" fmla="*/ 1301 w 23956"/>
                  <a:gd name="connsiteY10" fmla="*/ 9431 h 36603"/>
                  <a:gd name="connsiteX11" fmla="*/ 11382 w 23956"/>
                  <a:gd name="connsiteY11" fmla="*/ 470 h 36603"/>
                  <a:gd name="connsiteX12" fmla="*/ 18319 w 23956"/>
                  <a:gd name="connsiteY12" fmla="*/ 2638 h 36603"/>
                  <a:gd name="connsiteX13" fmla="*/ 23848 w 23956"/>
                  <a:gd name="connsiteY13" fmla="*/ 0 h 36603"/>
                  <a:gd name="connsiteX14" fmla="*/ 23848 w 23956"/>
                  <a:gd name="connsiteY14" fmla="*/ 3938 h 36603"/>
                  <a:gd name="connsiteX15" fmla="*/ 20270 w 23956"/>
                  <a:gd name="connsiteY15" fmla="*/ 4842 h 36603"/>
                  <a:gd name="connsiteX16" fmla="*/ 21499 w 23956"/>
                  <a:gd name="connsiteY16" fmla="*/ 9395 h 36603"/>
                  <a:gd name="connsiteX17" fmla="*/ 11382 w 23956"/>
                  <a:gd name="connsiteY17" fmla="*/ 18428 h 36603"/>
                  <a:gd name="connsiteX18" fmla="*/ 9720 w 23956"/>
                  <a:gd name="connsiteY18" fmla="*/ 25691 h 36603"/>
                  <a:gd name="connsiteX19" fmla="*/ 4083 w 23956"/>
                  <a:gd name="connsiteY19" fmla="*/ 29702 h 36603"/>
                  <a:gd name="connsiteX20" fmla="*/ 11671 w 23956"/>
                  <a:gd name="connsiteY20" fmla="*/ 33387 h 36603"/>
                  <a:gd name="connsiteX21" fmla="*/ 19801 w 23956"/>
                  <a:gd name="connsiteY21" fmla="*/ 29485 h 36603"/>
                  <a:gd name="connsiteX22" fmla="*/ 9720 w 23956"/>
                  <a:gd name="connsiteY22" fmla="*/ 25691 h 36603"/>
                  <a:gd name="connsiteX23" fmla="*/ 11382 w 23956"/>
                  <a:gd name="connsiteY23" fmla="*/ 3794 h 36603"/>
                  <a:gd name="connsiteX24" fmla="*/ 5311 w 23956"/>
                  <a:gd name="connsiteY24" fmla="*/ 9611 h 36603"/>
                  <a:gd name="connsiteX25" fmla="*/ 11382 w 23956"/>
                  <a:gd name="connsiteY25" fmla="*/ 15284 h 36603"/>
                  <a:gd name="connsiteX26" fmla="*/ 17452 w 23956"/>
                  <a:gd name="connsiteY26" fmla="*/ 9611 h 36603"/>
                  <a:gd name="connsiteX27" fmla="*/ 11382 w 23956"/>
                  <a:gd name="connsiteY27" fmla="*/ 3794 h 3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956" h="36603">
                    <a:moveTo>
                      <a:pt x="11382" y="18428"/>
                    </a:moveTo>
                    <a:cubicBezTo>
                      <a:pt x="9828" y="18428"/>
                      <a:pt x="8347" y="18211"/>
                      <a:pt x="7118" y="17814"/>
                    </a:cubicBezTo>
                    <a:cubicBezTo>
                      <a:pt x="6070" y="18320"/>
                      <a:pt x="5131" y="19078"/>
                      <a:pt x="5131" y="19946"/>
                    </a:cubicBezTo>
                    <a:cubicBezTo>
                      <a:pt x="5131" y="24318"/>
                      <a:pt x="23956" y="18392"/>
                      <a:pt x="23956" y="28943"/>
                    </a:cubicBezTo>
                    <a:cubicBezTo>
                      <a:pt x="23956" y="34363"/>
                      <a:pt x="18500" y="36603"/>
                      <a:pt x="11454" y="36603"/>
                    </a:cubicBezTo>
                    <a:cubicBezTo>
                      <a:pt x="4625" y="36603"/>
                      <a:pt x="0" y="34616"/>
                      <a:pt x="0" y="30280"/>
                    </a:cubicBezTo>
                    <a:cubicBezTo>
                      <a:pt x="0" y="27642"/>
                      <a:pt x="1518" y="26088"/>
                      <a:pt x="4264" y="25077"/>
                    </a:cubicBezTo>
                    <a:lnTo>
                      <a:pt x="4264" y="24968"/>
                    </a:lnTo>
                    <a:cubicBezTo>
                      <a:pt x="2096" y="24426"/>
                      <a:pt x="1120" y="23161"/>
                      <a:pt x="1120" y="21319"/>
                    </a:cubicBezTo>
                    <a:cubicBezTo>
                      <a:pt x="1120" y="19512"/>
                      <a:pt x="2493" y="17886"/>
                      <a:pt x="4625" y="16549"/>
                    </a:cubicBezTo>
                    <a:cubicBezTo>
                      <a:pt x="2457" y="14995"/>
                      <a:pt x="1301" y="12538"/>
                      <a:pt x="1301" y="9431"/>
                    </a:cubicBezTo>
                    <a:cubicBezTo>
                      <a:pt x="1301" y="4264"/>
                      <a:pt x="5167" y="470"/>
                      <a:pt x="11382" y="470"/>
                    </a:cubicBezTo>
                    <a:cubicBezTo>
                      <a:pt x="14200" y="470"/>
                      <a:pt x="16585" y="1265"/>
                      <a:pt x="18319" y="2638"/>
                    </a:cubicBezTo>
                    <a:cubicBezTo>
                      <a:pt x="19692" y="1120"/>
                      <a:pt x="21571" y="0"/>
                      <a:pt x="23848" y="0"/>
                    </a:cubicBezTo>
                    <a:lnTo>
                      <a:pt x="23848" y="3938"/>
                    </a:lnTo>
                    <a:cubicBezTo>
                      <a:pt x="22474" y="3938"/>
                      <a:pt x="21318" y="4228"/>
                      <a:pt x="20270" y="4842"/>
                    </a:cubicBezTo>
                    <a:cubicBezTo>
                      <a:pt x="21065" y="6143"/>
                      <a:pt x="21499" y="7733"/>
                      <a:pt x="21499" y="9395"/>
                    </a:cubicBezTo>
                    <a:cubicBezTo>
                      <a:pt x="21463" y="14923"/>
                      <a:pt x="17669" y="18428"/>
                      <a:pt x="11382" y="18428"/>
                    </a:cubicBezTo>
                    <a:close/>
                    <a:moveTo>
                      <a:pt x="9720" y="25691"/>
                    </a:moveTo>
                    <a:cubicBezTo>
                      <a:pt x="6829" y="26088"/>
                      <a:pt x="4083" y="27317"/>
                      <a:pt x="4083" y="29702"/>
                    </a:cubicBezTo>
                    <a:cubicBezTo>
                      <a:pt x="4083" y="32195"/>
                      <a:pt x="7154" y="33387"/>
                      <a:pt x="11671" y="33387"/>
                    </a:cubicBezTo>
                    <a:cubicBezTo>
                      <a:pt x="16115" y="33387"/>
                      <a:pt x="19801" y="32159"/>
                      <a:pt x="19801" y="29485"/>
                    </a:cubicBezTo>
                    <a:cubicBezTo>
                      <a:pt x="19837" y="26305"/>
                      <a:pt x="16079" y="25835"/>
                      <a:pt x="9720" y="25691"/>
                    </a:cubicBezTo>
                    <a:close/>
                    <a:moveTo>
                      <a:pt x="11382" y="3794"/>
                    </a:moveTo>
                    <a:cubicBezTo>
                      <a:pt x="7552" y="3794"/>
                      <a:pt x="5311" y="6070"/>
                      <a:pt x="5311" y="9611"/>
                    </a:cubicBezTo>
                    <a:cubicBezTo>
                      <a:pt x="5311" y="13189"/>
                      <a:pt x="7624" y="15284"/>
                      <a:pt x="11382" y="15284"/>
                    </a:cubicBezTo>
                    <a:cubicBezTo>
                      <a:pt x="15140" y="15284"/>
                      <a:pt x="17452" y="13189"/>
                      <a:pt x="17452" y="9611"/>
                    </a:cubicBezTo>
                    <a:cubicBezTo>
                      <a:pt x="17452" y="6070"/>
                      <a:pt x="15248" y="3794"/>
                      <a:pt x="11382" y="3794"/>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31" name="Freeform: Shape 130">
                <a:extLst>
                  <a:ext uri="{FF2B5EF4-FFF2-40B4-BE49-F238E27FC236}">
                    <a16:creationId xmlns:a16="http://schemas.microsoft.com/office/drawing/2014/main" id="{A775161B-E7F0-4D63-870F-78883641C782}"/>
                  </a:ext>
                </a:extLst>
              </p:cNvPr>
              <p:cNvSpPr/>
              <p:nvPr/>
            </p:nvSpPr>
            <p:spPr>
              <a:xfrm>
                <a:off x="4269558" y="1676482"/>
                <a:ext cx="20487" cy="36350"/>
              </a:xfrm>
              <a:custGeom>
                <a:avLst/>
                <a:gdLst>
                  <a:gd name="connsiteX0" fmla="*/ 16260 w 20487"/>
                  <a:gd name="connsiteY0" fmla="*/ 36350 h 36350"/>
                  <a:gd name="connsiteX1" fmla="*/ 16260 w 20487"/>
                  <a:gd name="connsiteY1" fmla="*/ 19404 h 36350"/>
                  <a:gd name="connsiteX2" fmla="*/ 11743 w 20487"/>
                  <a:gd name="connsiteY2" fmla="*/ 13261 h 36350"/>
                  <a:gd name="connsiteX3" fmla="*/ 4300 w 20487"/>
                  <a:gd name="connsiteY3" fmla="*/ 17272 h 36350"/>
                  <a:gd name="connsiteX4" fmla="*/ 4300 w 20487"/>
                  <a:gd name="connsiteY4" fmla="*/ 36350 h 36350"/>
                  <a:gd name="connsiteX5" fmla="*/ 0 w 20487"/>
                  <a:gd name="connsiteY5" fmla="*/ 36350 h 36350"/>
                  <a:gd name="connsiteX6" fmla="*/ 0 w 20487"/>
                  <a:gd name="connsiteY6" fmla="*/ 0 h 36350"/>
                  <a:gd name="connsiteX7" fmla="*/ 4300 w 20487"/>
                  <a:gd name="connsiteY7" fmla="*/ 0 h 36350"/>
                  <a:gd name="connsiteX8" fmla="*/ 4300 w 20487"/>
                  <a:gd name="connsiteY8" fmla="*/ 13514 h 36350"/>
                  <a:gd name="connsiteX9" fmla="*/ 12899 w 20487"/>
                  <a:gd name="connsiteY9" fmla="*/ 9503 h 36350"/>
                  <a:gd name="connsiteX10" fmla="*/ 19114 w 20487"/>
                  <a:gd name="connsiteY10" fmla="*/ 12249 h 36350"/>
                  <a:gd name="connsiteX11" fmla="*/ 20487 w 20487"/>
                  <a:gd name="connsiteY11" fmla="*/ 19440 h 36350"/>
                  <a:gd name="connsiteX12" fmla="*/ 20487 w 20487"/>
                  <a:gd name="connsiteY12" fmla="*/ 36350 h 36350"/>
                  <a:gd name="connsiteX13" fmla="*/ 16260 w 20487"/>
                  <a:gd name="connsiteY13"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87" h="36350">
                    <a:moveTo>
                      <a:pt x="16260" y="36350"/>
                    </a:moveTo>
                    <a:lnTo>
                      <a:pt x="16260" y="19404"/>
                    </a:lnTo>
                    <a:cubicBezTo>
                      <a:pt x="16260" y="15754"/>
                      <a:pt x="15718" y="13261"/>
                      <a:pt x="11743" y="13261"/>
                    </a:cubicBezTo>
                    <a:cubicBezTo>
                      <a:pt x="9214" y="13261"/>
                      <a:pt x="6793" y="14670"/>
                      <a:pt x="4300" y="17272"/>
                    </a:cubicBezTo>
                    <a:lnTo>
                      <a:pt x="4300" y="36350"/>
                    </a:lnTo>
                    <a:lnTo>
                      <a:pt x="0" y="36350"/>
                    </a:lnTo>
                    <a:lnTo>
                      <a:pt x="0" y="0"/>
                    </a:lnTo>
                    <a:lnTo>
                      <a:pt x="4300" y="0"/>
                    </a:lnTo>
                    <a:lnTo>
                      <a:pt x="4300" y="13514"/>
                    </a:lnTo>
                    <a:cubicBezTo>
                      <a:pt x="7552" y="10515"/>
                      <a:pt x="10117" y="9503"/>
                      <a:pt x="12899" y="9503"/>
                    </a:cubicBezTo>
                    <a:cubicBezTo>
                      <a:pt x="15934" y="9503"/>
                      <a:pt x="17850" y="10370"/>
                      <a:pt x="19114" y="12249"/>
                    </a:cubicBezTo>
                    <a:cubicBezTo>
                      <a:pt x="20270" y="13767"/>
                      <a:pt x="20487" y="15899"/>
                      <a:pt x="20487" y="19440"/>
                    </a:cubicBezTo>
                    <a:lnTo>
                      <a:pt x="20487" y="36350"/>
                    </a:lnTo>
                    <a:lnTo>
                      <a:pt x="1626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32" name="Freeform: Shape 131">
                <a:extLst>
                  <a:ext uri="{FF2B5EF4-FFF2-40B4-BE49-F238E27FC236}">
                    <a16:creationId xmlns:a16="http://schemas.microsoft.com/office/drawing/2014/main" id="{02835BD0-5434-4854-9BFF-F97C7ACEC577}"/>
                  </a:ext>
                </a:extLst>
              </p:cNvPr>
              <p:cNvSpPr/>
              <p:nvPr/>
            </p:nvSpPr>
            <p:spPr>
              <a:xfrm>
                <a:off x="4294670" y="1677927"/>
                <a:ext cx="13838" cy="35302"/>
              </a:xfrm>
              <a:custGeom>
                <a:avLst/>
                <a:gdLst>
                  <a:gd name="connsiteX0" fmla="*/ 13839 w 13838"/>
                  <a:gd name="connsiteY0" fmla="*/ 34905 h 35302"/>
                  <a:gd name="connsiteX1" fmla="*/ 9828 w 13838"/>
                  <a:gd name="connsiteY1" fmla="*/ 35302 h 35302"/>
                  <a:gd name="connsiteX2" fmla="*/ 3902 w 13838"/>
                  <a:gd name="connsiteY2" fmla="*/ 28509 h 35302"/>
                  <a:gd name="connsiteX3" fmla="*/ 3902 w 13838"/>
                  <a:gd name="connsiteY3" fmla="*/ 12213 h 35302"/>
                  <a:gd name="connsiteX4" fmla="*/ 0 w 13838"/>
                  <a:gd name="connsiteY4" fmla="*/ 12213 h 35302"/>
                  <a:gd name="connsiteX5" fmla="*/ 0 w 13838"/>
                  <a:gd name="connsiteY5" fmla="*/ 8672 h 35302"/>
                  <a:gd name="connsiteX6" fmla="*/ 3902 w 13838"/>
                  <a:gd name="connsiteY6" fmla="*/ 8672 h 35302"/>
                  <a:gd name="connsiteX7" fmla="*/ 3902 w 13838"/>
                  <a:gd name="connsiteY7" fmla="*/ 0 h 35302"/>
                  <a:gd name="connsiteX8" fmla="*/ 8166 w 13838"/>
                  <a:gd name="connsiteY8" fmla="*/ 0 h 35302"/>
                  <a:gd name="connsiteX9" fmla="*/ 8166 w 13838"/>
                  <a:gd name="connsiteY9" fmla="*/ 8672 h 35302"/>
                  <a:gd name="connsiteX10" fmla="*/ 13839 w 13838"/>
                  <a:gd name="connsiteY10" fmla="*/ 8672 h 35302"/>
                  <a:gd name="connsiteX11" fmla="*/ 13839 w 13838"/>
                  <a:gd name="connsiteY11" fmla="*/ 12213 h 35302"/>
                  <a:gd name="connsiteX12" fmla="*/ 8166 w 13838"/>
                  <a:gd name="connsiteY12" fmla="*/ 12213 h 35302"/>
                  <a:gd name="connsiteX13" fmla="*/ 8166 w 13838"/>
                  <a:gd name="connsiteY13" fmla="*/ 28292 h 35302"/>
                  <a:gd name="connsiteX14" fmla="*/ 10912 w 13838"/>
                  <a:gd name="connsiteY14" fmla="*/ 31544 h 35302"/>
                  <a:gd name="connsiteX15" fmla="*/ 13839 w 13838"/>
                  <a:gd name="connsiteY15" fmla="*/ 31183 h 35302"/>
                  <a:gd name="connsiteX16" fmla="*/ 13839 w 13838"/>
                  <a:gd name="connsiteY16" fmla="*/ 34905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302">
                    <a:moveTo>
                      <a:pt x="13839" y="34905"/>
                    </a:moveTo>
                    <a:cubicBezTo>
                      <a:pt x="12574" y="35158"/>
                      <a:pt x="11346" y="35302"/>
                      <a:pt x="9828" y="35302"/>
                    </a:cubicBezTo>
                    <a:cubicBezTo>
                      <a:pt x="5528" y="35302"/>
                      <a:pt x="3902" y="33640"/>
                      <a:pt x="3902" y="28509"/>
                    </a:cubicBezTo>
                    <a:lnTo>
                      <a:pt x="3902" y="12213"/>
                    </a:lnTo>
                    <a:lnTo>
                      <a:pt x="0" y="12213"/>
                    </a:lnTo>
                    <a:lnTo>
                      <a:pt x="0" y="8672"/>
                    </a:lnTo>
                    <a:lnTo>
                      <a:pt x="3902" y="8672"/>
                    </a:lnTo>
                    <a:lnTo>
                      <a:pt x="3902" y="0"/>
                    </a:lnTo>
                    <a:lnTo>
                      <a:pt x="8166" y="0"/>
                    </a:lnTo>
                    <a:lnTo>
                      <a:pt x="8166" y="8672"/>
                    </a:lnTo>
                    <a:lnTo>
                      <a:pt x="13839" y="8672"/>
                    </a:lnTo>
                    <a:lnTo>
                      <a:pt x="13839" y="12213"/>
                    </a:lnTo>
                    <a:lnTo>
                      <a:pt x="8166" y="12213"/>
                    </a:lnTo>
                    <a:lnTo>
                      <a:pt x="8166" y="28292"/>
                    </a:lnTo>
                    <a:cubicBezTo>
                      <a:pt x="8166" y="30533"/>
                      <a:pt x="8961" y="31544"/>
                      <a:pt x="10912" y="31544"/>
                    </a:cubicBezTo>
                    <a:cubicBezTo>
                      <a:pt x="11888" y="31544"/>
                      <a:pt x="12719" y="31436"/>
                      <a:pt x="13839" y="31183"/>
                    </a:cubicBezTo>
                    <a:lnTo>
                      <a:pt x="13839" y="3490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33" name="Freeform: Shape 132">
                <a:extLst>
                  <a:ext uri="{FF2B5EF4-FFF2-40B4-BE49-F238E27FC236}">
                    <a16:creationId xmlns:a16="http://schemas.microsoft.com/office/drawing/2014/main" id="{B8EF0B4A-196C-4C58-834A-C689E033148B}"/>
                  </a:ext>
                </a:extLst>
              </p:cNvPr>
              <p:cNvSpPr/>
              <p:nvPr/>
            </p:nvSpPr>
            <p:spPr>
              <a:xfrm>
                <a:off x="4325708" y="1685985"/>
                <a:ext cx="12863" cy="26847"/>
              </a:xfrm>
              <a:custGeom>
                <a:avLst/>
                <a:gdLst>
                  <a:gd name="connsiteX0" fmla="*/ 0 w 12863"/>
                  <a:gd name="connsiteY0" fmla="*/ 26847 h 26847"/>
                  <a:gd name="connsiteX1" fmla="*/ 0 w 12863"/>
                  <a:gd name="connsiteY1" fmla="*/ 614 h 26847"/>
                  <a:gd name="connsiteX2" fmla="*/ 4083 w 12863"/>
                  <a:gd name="connsiteY2" fmla="*/ 614 h 26847"/>
                  <a:gd name="connsiteX3" fmla="*/ 4083 w 12863"/>
                  <a:gd name="connsiteY3" fmla="*/ 5564 h 26847"/>
                  <a:gd name="connsiteX4" fmla="*/ 12068 w 12863"/>
                  <a:gd name="connsiteY4" fmla="*/ 0 h 26847"/>
                  <a:gd name="connsiteX5" fmla="*/ 12863 w 12863"/>
                  <a:gd name="connsiteY5" fmla="*/ 36 h 26847"/>
                  <a:gd name="connsiteX6" fmla="*/ 12863 w 12863"/>
                  <a:gd name="connsiteY6" fmla="*/ 4300 h 26847"/>
                  <a:gd name="connsiteX7" fmla="*/ 11888 w 12863"/>
                  <a:gd name="connsiteY7" fmla="*/ 4264 h 26847"/>
                  <a:gd name="connsiteX8" fmla="*/ 4228 w 12863"/>
                  <a:gd name="connsiteY8" fmla="*/ 10587 h 26847"/>
                  <a:gd name="connsiteX9" fmla="*/ 4228 w 12863"/>
                  <a:gd name="connsiteY9" fmla="*/ 26847 h 26847"/>
                  <a:gd name="connsiteX10" fmla="*/ 0 w 12863"/>
                  <a:gd name="connsiteY10" fmla="*/ 26847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3" h="26847">
                    <a:moveTo>
                      <a:pt x="0" y="26847"/>
                    </a:moveTo>
                    <a:lnTo>
                      <a:pt x="0" y="614"/>
                    </a:lnTo>
                    <a:lnTo>
                      <a:pt x="4083" y="614"/>
                    </a:lnTo>
                    <a:lnTo>
                      <a:pt x="4083" y="5564"/>
                    </a:lnTo>
                    <a:cubicBezTo>
                      <a:pt x="6323" y="1626"/>
                      <a:pt x="8853" y="0"/>
                      <a:pt x="12068" y="0"/>
                    </a:cubicBezTo>
                    <a:cubicBezTo>
                      <a:pt x="12358" y="0"/>
                      <a:pt x="12538" y="0"/>
                      <a:pt x="12863" y="36"/>
                    </a:cubicBezTo>
                    <a:lnTo>
                      <a:pt x="12863" y="4300"/>
                    </a:lnTo>
                    <a:cubicBezTo>
                      <a:pt x="12466" y="4264"/>
                      <a:pt x="12105" y="4264"/>
                      <a:pt x="11888" y="4264"/>
                    </a:cubicBezTo>
                    <a:cubicBezTo>
                      <a:pt x="8238" y="4264"/>
                      <a:pt x="5745" y="7046"/>
                      <a:pt x="4228" y="10587"/>
                    </a:cubicBezTo>
                    <a:lnTo>
                      <a:pt x="4228" y="26847"/>
                    </a:lnTo>
                    <a:lnTo>
                      <a:pt x="0" y="26847"/>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34" name="Freeform: Shape 133">
                <a:extLst>
                  <a:ext uri="{FF2B5EF4-FFF2-40B4-BE49-F238E27FC236}">
                    <a16:creationId xmlns:a16="http://schemas.microsoft.com/office/drawing/2014/main" id="{A918121C-E71D-4EAD-89CB-3805035940E0}"/>
                  </a:ext>
                </a:extLst>
              </p:cNvPr>
              <p:cNvSpPr/>
              <p:nvPr/>
            </p:nvSpPr>
            <p:spPr>
              <a:xfrm>
                <a:off x="4341389" y="1685985"/>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382 w 21968"/>
                  <a:gd name="connsiteY6" fmla="*/ 23740 h 27461"/>
                  <a:gd name="connsiteX7" fmla="*/ 18572 w 21968"/>
                  <a:gd name="connsiteY7" fmla="*/ 19078 h 27461"/>
                  <a:gd name="connsiteX8" fmla="*/ 21860 w 21968"/>
                  <a:gd name="connsiteY8" fmla="*/ 20885 h 27461"/>
                  <a:gd name="connsiteX9" fmla="*/ 11093 w 21968"/>
                  <a:gd name="connsiteY9" fmla="*/ 27461 h 27461"/>
                  <a:gd name="connsiteX10" fmla="*/ 4336 w 21968"/>
                  <a:gd name="connsiteY10" fmla="*/ 11129 h 27461"/>
                  <a:gd name="connsiteX11" fmla="*/ 17705 w 21968"/>
                  <a:gd name="connsiteY11" fmla="*/ 11129 h 27461"/>
                  <a:gd name="connsiteX12" fmla="*/ 11129 w 21968"/>
                  <a:gd name="connsiteY12" fmla="*/ 3505 h 27461"/>
                  <a:gd name="connsiteX13" fmla="*/ 4336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3"/>
                      <a:pt x="21969" y="13658"/>
                      <a:pt x="21933" y="14309"/>
                    </a:cubicBezTo>
                    <a:lnTo>
                      <a:pt x="4264" y="14309"/>
                    </a:lnTo>
                    <a:cubicBezTo>
                      <a:pt x="4517" y="20126"/>
                      <a:pt x="6504" y="23740"/>
                      <a:pt x="11382" y="23740"/>
                    </a:cubicBezTo>
                    <a:cubicBezTo>
                      <a:pt x="14417" y="23740"/>
                      <a:pt x="16802" y="22475"/>
                      <a:pt x="18572" y="19078"/>
                    </a:cubicBezTo>
                    <a:lnTo>
                      <a:pt x="21860" y="20885"/>
                    </a:lnTo>
                    <a:cubicBezTo>
                      <a:pt x="19331" y="25655"/>
                      <a:pt x="15501" y="27461"/>
                      <a:pt x="11093" y="27461"/>
                    </a:cubicBezTo>
                    <a:close/>
                    <a:moveTo>
                      <a:pt x="4336" y="11129"/>
                    </a:moveTo>
                    <a:lnTo>
                      <a:pt x="17705" y="11129"/>
                    </a:lnTo>
                    <a:cubicBezTo>
                      <a:pt x="17669" y="6540"/>
                      <a:pt x="15284" y="3505"/>
                      <a:pt x="11129" y="3505"/>
                    </a:cubicBezTo>
                    <a:cubicBezTo>
                      <a:pt x="6974" y="3505"/>
                      <a:pt x="4842" y="6938"/>
                      <a:pt x="4336"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35" name="Freeform: Shape 134">
                <a:extLst>
                  <a:ext uri="{FF2B5EF4-FFF2-40B4-BE49-F238E27FC236}">
                    <a16:creationId xmlns:a16="http://schemas.microsoft.com/office/drawing/2014/main" id="{FF84D819-5DCB-4E1C-AAA3-37E1B4F8F73A}"/>
                  </a:ext>
                </a:extLst>
              </p:cNvPr>
              <p:cNvSpPr/>
              <p:nvPr/>
            </p:nvSpPr>
            <p:spPr>
              <a:xfrm>
                <a:off x="4366899" y="1685948"/>
                <a:ext cx="19692" cy="27461"/>
              </a:xfrm>
              <a:custGeom>
                <a:avLst/>
                <a:gdLst>
                  <a:gd name="connsiteX0" fmla="*/ 15573 w 19692"/>
                  <a:gd name="connsiteY0" fmla="*/ 6974 h 27461"/>
                  <a:gd name="connsiteX1" fmla="*/ 9467 w 19692"/>
                  <a:gd name="connsiteY1" fmla="*/ 3541 h 27461"/>
                  <a:gd name="connsiteX2" fmla="*/ 5059 w 19692"/>
                  <a:gd name="connsiteY2" fmla="*/ 7191 h 27461"/>
                  <a:gd name="connsiteX3" fmla="*/ 19692 w 19692"/>
                  <a:gd name="connsiteY3" fmla="*/ 19729 h 27461"/>
                  <a:gd name="connsiteX4" fmla="*/ 10009 w 19692"/>
                  <a:gd name="connsiteY4" fmla="*/ 27461 h 27461"/>
                  <a:gd name="connsiteX5" fmla="*/ 0 w 19692"/>
                  <a:gd name="connsiteY5" fmla="*/ 22150 h 27461"/>
                  <a:gd name="connsiteX6" fmla="*/ 3180 w 19692"/>
                  <a:gd name="connsiteY6" fmla="*/ 19837 h 27461"/>
                  <a:gd name="connsiteX7" fmla="*/ 10117 w 19692"/>
                  <a:gd name="connsiteY7" fmla="*/ 23920 h 27461"/>
                  <a:gd name="connsiteX8" fmla="*/ 15429 w 19692"/>
                  <a:gd name="connsiteY8" fmla="*/ 19910 h 27461"/>
                  <a:gd name="connsiteX9" fmla="*/ 903 w 19692"/>
                  <a:gd name="connsiteY9" fmla="*/ 7299 h 27461"/>
                  <a:gd name="connsiteX10" fmla="*/ 9575 w 19692"/>
                  <a:gd name="connsiteY10" fmla="*/ 0 h 27461"/>
                  <a:gd name="connsiteX11" fmla="*/ 18753 w 19692"/>
                  <a:gd name="connsiteY11" fmla="*/ 4806 h 27461"/>
                  <a:gd name="connsiteX12" fmla="*/ 15573 w 19692"/>
                  <a:gd name="connsiteY12" fmla="*/ 6974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92" h="27461">
                    <a:moveTo>
                      <a:pt x="15573" y="6974"/>
                    </a:moveTo>
                    <a:cubicBezTo>
                      <a:pt x="13911" y="4408"/>
                      <a:pt x="12032" y="3541"/>
                      <a:pt x="9467" y="3541"/>
                    </a:cubicBezTo>
                    <a:cubicBezTo>
                      <a:pt x="6684" y="3541"/>
                      <a:pt x="5059" y="4950"/>
                      <a:pt x="5059" y="7191"/>
                    </a:cubicBezTo>
                    <a:cubicBezTo>
                      <a:pt x="5059" y="13153"/>
                      <a:pt x="19692" y="9359"/>
                      <a:pt x="19692" y="19729"/>
                    </a:cubicBezTo>
                    <a:cubicBezTo>
                      <a:pt x="19692" y="24571"/>
                      <a:pt x="15754" y="27461"/>
                      <a:pt x="10009" y="27461"/>
                    </a:cubicBezTo>
                    <a:cubicBezTo>
                      <a:pt x="5348" y="27461"/>
                      <a:pt x="2313" y="25691"/>
                      <a:pt x="0" y="22150"/>
                    </a:cubicBezTo>
                    <a:lnTo>
                      <a:pt x="3180" y="19837"/>
                    </a:lnTo>
                    <a:cubicBezTo>
                      <a:pt x="5095" y="22728"/>
                      <a:pt x="6937" y="23920"/>
                      <a:pt x="10117" y="23920"/>
                    </a:cubicBezTo>
                    <a:cubicBezTo>
                      <a:pt x="13550" y="23920"/>
                      <a:pt x="15429" y="22403"/>
                      <a:pt x="15429" y="19910"/>
                    </a:cubicBezTo>
                    <a:cubicBezTo>
                      <a:pt x="15429" y="13189"/>
                      <a:pt x="903" y="17236"/>
                      <a:pt x="903" y="7299"/>
                    </a:cubicBezTo>
                    <a:cubicBezTo>
                      <a:pt x="903" y="2963"/>
                      <a:pt x="4444" y="0"/>
                      <a:pt x="9575" y="0"/>
                    </a:cubicBezTo>
                    <a:cubicBezTo>
                      <a:pt x="13730" y="0"/>
                      <a:pt x="16729" y="1481"/>
                      <a:pt x="18753" y="4806"/>
                    </a:cubicBezTo>
                    <a:lnTo>
                      <a:pt x="15573" y="697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36" name="Freeform: Shape 135">
                <a:extLst>
                  <a:ext uri="{FF2B5EF4-FFF2-40B4-BE49-F238E27FC236}">
                    <a16:creationId xmlns:a16="http://schemas.microsoft.com/office/drawing/2014/main" id="{20EBC942-0435-4C35-8ECA-318BB11D25DE}"/>
                  </a:ext>
                </a:extLst>
              </p:cNvPr>
              <p:cNvSpPr/>
              <p:nvPr/>
            </p:nvSpPr>
            <p:spPr>
              <a:xfrm>
                <a:off x="4392192" y="1686021"/>
                <a:ext cx="22438" cy="35519"/>
              </a:xfrm>
              <a:custGeom>
                <a:avLst/>
                <a:gdLst>
                  <a:gd name="connsiteX0" fmla="*/ 0 w 22438"/>
                  <a:gd name="connsiteY0" fmla="*/ 35519 h 35519"/>
                  <a:gd name="connsiteX1" fmla="*/ 0 w 22438"/>
                  <a:gd name="connsiteY1" fmla="*/ 578 h 35519"/>
                  <a:gd name="connsiteX2" fmla="*/ 4083 w 22438"/>
                  <a:gd name="connsiteY2" fmla="*/ 578 h 35519"/>
                  <a:gd name="connsiteX3" fmla="*/ 4083 w 22438"/>
                  <a:gd name="connsiteY3" fmla="*/ 4336 h 35519"/>
                  <a:gd name="connsiteX4" fmla="*/ 12321 w 22438"/>
                  <a:gd name="connsiteY4" fmla="*/ 0 h 35519"/>
                  <a:gd name="connsiteX5" fmla="*/ 22439 w 22438"/>
                  <a:gd name="connsiteY5" fmla="*/ 13405 h 35519"/>
                  <a:gd name="connsiteX6" fmla="*/ 11743 w 22438"/>
                  <a:gd name="connsiteY6" fmla="*/ 27208 h 35519"/>
                  <a:gd name="connsiteX7" fmla="*/ 4264 w 22438"/>
                  <a:gd name="connsiteY7" fmla="*/ 23884 h 35519"/>
                  <a:gd name="connsiteX8" fmla="*/ 4264 w 22438"/>
                  <a:gd name="connsiteY8" fmla="*/ 35519 h 35519"/>
                  <a:gd name="connsiteX9" fmla="*/ 0 w 22438"/>
                  <a:gd name="connsiteY9" fmla="*/ 35519 h 35519"/>
                  <a:gd name="connsiteX10" fmla="*/ 4300 w 22438"/>
                  <a:gd name="connsiteY10" fmla="*/ 19548 h 35519"/>
                  <a:gd name="connsiteX11" fmla="*/ 11093 w 22438"/>
                  <a:gd name="connsiteY11" fmla="*/ 23487 h 35519"/>
                  <a:gd name="connsiteX12" fmla="*/ 18139 w 22438"/>
                  <a:gd name="connsiteY12" fmla="*/ 13369 h 35519"/>
                  <a:gd name="connsiteX13" fmla="*/ 11201 w 22438"/>
                  <a:gd name="connsiteY13" fmla="*/ 3685 h 35519"/>
                  <a:gd name="connsiteX14" fmla="*/ 4336 w 22438"/>
                  <a:gd name="connsiteY14" fmla="*/ 8202 h 35519"/>
                  <a:gd name="connsiteX15" fmla="*/ 4336 w 22438"/>
                  <a:gd name="connsiteY15" fmla="*/ 19548 h 3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35519">
                    <a:moveTo>
                      <a:pt x="0" y="35519"/>
                    </a:moveTo>
                    <a:lnTo>
                      <a:pt x="0" y="578"/>
                    </a:lnTo>
                    <a:lnTo>
                      <a:pt x="4083" y="578"/>
                    </a:lnTo>
                    <a:lnTo>
                      <a:pt x="4083" y="4336"/>
                    </a:lnTo>
                    <a:cubicBezTo>
                      <a:pt x="6396" y="1518"/>
                      <a:pt x="8780" y="0"/>
                      <a:pt x="12321" y="0"/>
                    </a:cubicBezTo>
                    <a:cubicBezTo>
                      <a:pt x="18608" y="0"/>
                      <a:pt x="22439" y="5348"/>
                      <a:pt x="22439" y="13405"/>
                    </a:cubicBezTo>
                    <a:cubicBezTo>
                      <a:pt x="22439" y="21897"/>
                      <a:pt x="18392" y="27208"/>
                      <a:pt x="11743" y="27208"/>
                    </a:cubicBezTo>
                    <a:cubicBezTo>
                      <a:pt x="8744" y="27208"/>
                      <a:pt x="6359" y="26088"/>
                      <a:pt x="4264" y="23884"/>
                    </a:cubicBezTo>
                    <a:lnTo>
                      <a:pt x="4264" y="35519"/>
                    </a:lnTo>
                    <a:lnTo>
                      <a:pt x="0" y="35519"/>
                    </a:lnTo>
                    <a:close/>
                    <a:moveTo>
                      <a:pt x="4300" y="19548"/>
                    </a:moveTo>
                    <a:cubicBezTo>
                      <a:pt x="6034" y="22078"/>
                      <a:pt x="8455" y="23487"/>
                      <a:pt x="11093" y="23487"/>
                    </a:cubicBezTo>
                    <a:cubicBezTo>
                      <a:pt x="15754" y="23487"/>
                      <a:pt x="18139" y="19584"/>
                      <a:pt x="18139" y="13369"/>
                    </a:cubicBezTo>
                    <a:cubicBezTo>
                      <a:pt x="18139" y="7299"/>
                      <a:pt x="15501" y="3685"/>
                      <a:pt x="11201" y="3685"/>
                    </a:cubicBezTo>
                    <a:cubicBezTo>
                      <a:pt x="9033" y="3685"/>
                      <a:pt x="6359" y="4986"/>
                      <a:pt x="4336" y="8202"/>
                    </a:cubicBezTo>
                    <a:lnTo>
                      <a:pt x="4336" y="19548"/>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37" name="Freeform: Shape 136">
                <a:extLst>
                  <a:ext uri="{FF2B5EF4-FFF2-40B4-BE49-F238E27FC236}">
                    <a16:creationId xmlns:a16="http://schemas.microsoft.com/office/drawing/2014/main" id="{EA8BC706-1DE8-4D6A-ABE3-0150219DEA8E}"/>
                  </a:ext>
                </a:extLst>
              </p:cNvPr>
              <p:cNvSpPr/>
              <p:nvPr/>
            </p:nvSpPr>
            <p:spPr>
              <a:xfrm>
                <a:off x="4418786" y="1686021"/>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8030 w 22330"/>
                  <a:gd name="connsiteY5" fmla="*/ 13803 h 27425"/>
                  <a:gd name="connsiteX6" fmla="*/ 11201 w 22330"/>
                  <a:gd name="connsiteY6" fmla="*/ 3577 h 27425"/>
                  <a:gd name="connsiteX7" fmla="*/ 4372 w 22330"/>
                  <a:gd name="connsiteY7" fmla="*/ 13803 h 27425"/>
                  <a:gd name="connsiteX8" fmla="*/ 11201 w 22330"/>
                  <a:gd name="connsiteY8" fmla="*/ 23812 h 27425"/>
                  <a:gd name="connsiteX9" fmla="*/ 18030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186"/>
                      <a:pt x="0" y="13803"/>
                    </a:cubicBezTo>
                    <a:close/>
                    <a:moveTo>
                      <a:pt x="18030" y="13803"/>
                    </a:moveTo>
                    <a:cubicBezTo>
                      <a:pt x="18030" y="7769"/>
                      <a:pt x="15862" y="3577"/>
                      <a:pt x="11201" y="3577"/>
                    </a:cubicBezTo>
                    <a:cubicBezTo>
                      <a:pt x="6540" y="3577"/>
                      <a:pt x="4372" y="7769"/>
                      <a:pt x="4372" y="13803"/>
                    </a:cubicBezTo>
                    <a:cubicBezTo>
                      <a:pt x="4372" y="19837"/>
                      <a:pt x="6612" y="23812"/>
                      <a:pt x="11201" y="23812"/>
                    </a:cubicBezTo>
                    <a:cubicBezTo>
                      <a:pt x="15790" y="23812"/>
                      <a:pt x="18030" y="19801"/>
                      <a:pt x="18030" y="13803"/>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38" name="Freeform: Shape 137">
                <a:extLst>
                  <a:ext uri="{FF2B5EF4-FFF2-40B4-BE49-F238E27FC236}">
                    <a16:creationId xmlns:a16="http://schemas.microsoft.com/office/drawing/2014/main" id="{508B095A-FAA7-489D-901F-40DE97FFB7EE}"/>
                  </a:ext>
                </a:extLst>
              </p:cNvPr>
              <p:cNvSpPr/>
              <p:nvPr/>
            </p:nvSpPr>
            <p:spPr>
              <a:xfrm>
                <a:off x="4447078" y="1685985"/>
                <a:ext cx="20378" cy="26847"/>
              </a:xfrm>
              <a:custGeom>
                <a:avLst/>
                <a:gdLst>
                  <a:gd name="connsiteX0" fmla="*/ 16115 w 20378"/>
                  <a:gd name="connsiteY0" fmla="*/ 26847 h 26847"/>
                  <a:gd name="connsiteX1" fmla="*/ 16115 w 20378"/>
                  <a:gd name="connsiteY1" fmla="*/ 8925 h 26847"/>
                  <a:gd name="connsiteX2" fmla="*/ 11743 w 20378"/>
                  <a:gd name="connsiteY2" fmla="*/ 3830 h 26847"/>
                  <a:gd name="connsiteX3" fmla="*/ 4300 w 20378"/>
                  <a:gd name="connsiteY3" fmla="*/ 7877 h 26847"/>
                  <a:gd name="connsiteX4" fmla="*/ 4300 w 20378"/>
                  <a:gd name="connsiteY4" fmla="*/ 26847 h 26847"/>
                  <a:gd name="connsiteX5" fmla="*/ 0 w 20378"/>
                  <a:gd name="connsiteY5" fmla="*/ 26847 h 26847"/>
                  <a:gd name="connsiteX6" fmla="*/ 0 w 20378"/>
                  <a:gd name="connsiteY6" fmla="*/ 614 h 26847"/>
                  <a:gd name="connsiteX7" fmla="*/ 4083 w 20378"/>
                  <a:gd name="connsiteY7" fmla="*/ 614 h 26847"/>
                  <a:gd name="connsiteX8" fmla="*/ 4083 w 20378"/>
                  <a:gd name="connsiteY8" fmla="*/ 4264 h 26847"/>
                  <a:gd name="connsiteX9" fmla="*/ 13008 w 20378"/>
                  <a:gd name="connsiteY9" fmla="*/ 0 h 26847"/>
                  <a:gd name="connsiteX10" fmla="*/ 18970 w 20378"/>
                  <a:gd name="connsiteY10" fmla="*/ 2746 h 26847"/>
                  <a:gd name="connsiteX11" fmla="*/ 20379 w 20378"/>
                  <a:gd name="connsiteY11" fmla="*/ 8961 h 26847"/>
                  <a:gd name="connsiteX12" fmla="*/ 20379 w 20378"/>
                  <a:gd name="connsiteY12" fmla="*/ 26811 h 26847"/>
                  <a:gd name="connsiteX13" fmla="*/ 16115 w 20378"/>
                  <a:gd name="connsiteY13"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78" h="26847">
                    <a:moveTo>
                      <a:pt x="16115" y="26847"/>
                    </a:moveTo>
                    <a:lnTo>
                      <a:pt x="16115" y="8925"/>
                    </a:lnTo>
                    <a:cubicBezTo>
                      <a:pt x="16115" y="5384"/>
                      <a:pt x="14814" y="3830"/>
                      <a:pt x="11743" y="3830"/>
                    </a:cubicBezTo>
                    <a:cubicBezTo>
                      <a:pt x="9431" y="3830"/>
                      <a:pt x="7299" y="4806"/>
                      <a:pt x="4300" y="7877"/>
                    </a:cubicBezTo>
                    <a:lnTo>
                      <a:pt x="4300" y="26847"/>
                    </a:lnTo>
                    <a:lnTo>
                      <a:pt x="0" y="26847"/>
                    </a:lnTo>
                    <a:lnTo>
                      <a:pt x="0" y="614"/>
                    </a:lnTo>
                    <a:lnTo>
                      <a:pt x="4083" y="614"/>
                    </a:lnTo>
                    <a:lnTo>
                      <a:pt x="4083" y="4264"/>
                    </a:lnTo>
                    <a:cubicBezTo>
                      <a:pt x="6974" y="1373"/>
                      <a:pt x="9684" y="0"/>
                      <a:pt x="13008" y="0"/>
                    </a:cubicBezTo>
                    <a:cubicBezTo>
                      <a:pt x="15790" y="0"/>
                      <a:pt x="17813" y="903"/>
                      <a:pt x="18970" y="2746"/>
                    </a:cubicBezTo>
                    <a:cubicBezTo>
                      <a:pt x="19981" y="4047"/>
                      <a:pt x="20379" y="6034"/>
                      <a:pt x="20379" y="8961"/>
                    </a:cubicBezTo>
                    <a:lnTo>
                      <a:pt x="20379" y="26811"/>
                    </a:lnTo>
                    <a:lnTo>
                      <a:pt x="16115" y="26811"/>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39" name="Freeform: Shape 138">
                <a:extLst>
                  <a:ext uri="{FF2B5EF4-FFF2-40B4-BE49-F238E27FC236}">
                    <a16:creationId xmlns:a16="http://schemas.microsoft.com/office/drawing/2014/main" id="{1ABF98DD-3A94-4DDF-93F4-DDFBF486ACCB}"/>
                  </a:ext>
                </a:extLst>
              </p:cNvPr>
              <p:cNvSpPr/>
              <p:nvPr/>
            </p:nvSpPr>
            <p:spPr>
              <a:xfrm>
                <a:off x="4472479" y="1685948"/>
                <a:ext cx="19692" cy="27461"/>
              </a:xfrm>
              <a:custGeom>
                <a:avLst/>
                <a:gdLst>
                  <a:gd name="connsiteX0" fmla="*/ 15573 w 19692"/>
                  <a:gd name="connsiteY0" fmla="*/ 6974 h 27461"/>
                  <a:gd name="connsiteX1" fmla="*/ 9467 w 19692"/>
                  <a:gd name="connsiteY1" fmla="*/ 3541 h 27461"/>
                  <a:gd name="connsiteX2" fmla="*/ 5059 w 19692"/>
                  <a:gd name="connsiteY2" fmla="*/ 7191 h 27461"/>
                  <a:gd name="connsiteX3" fmla="*/ 19692 w 19692"/>
                  <a:gd name="connsiteY3" fmla="*/ 19729 h 27461"/>
                  <a:gd name="connsiteX4" fmla="*/ 10009 w 19692"/>
                  <a:gd name="connsiteY4" fmla="*/ 27461 h 27461"/>
                  <a:gd name="connsiteX5" fmla="*/ 0 w 19692"/>
                  <a:gd name="connsiteY5" fmla="*/ 22150 h 27461"/>
                  <a:gd name="connsiteX6" fmla="*/ 3180 w 19692"/>
                  <a:gd name="connsiteY6" fmla="*/ 19837 h 27461"/>
                  <a:gd name="connsiteX7" fmla="*/ 10117 w 19692"/>
                  <a:gd name="connsiteY7" fmla="*/ 23920 h 27461"/>
                  <a:gd name="connsiteX8" fmla="*/ 15429 w 19692"/>
                  <a:gd name="connsiteY8" fmla="*/ 19910 h 27461"/>
                  <a:gd name="connsiteX9" fmla="*/ 903 w 19692"/>
                  <a:gd name="connsiteY9" fmla="*/ 7299 h 27461"/>
                  <a:gd name="connsiteX10" fmla="*/ 9575 w 19692"/>
                  <a:gd name="connsiteY10" fmla="*/ 0 h 27461"/>
                  <a:gd name="connsiteX11" fmla="*/ 18753 w 19692"/>
                  <a:gd name="connsiteY11" fmla="*/ 4806 h 27461"/>
                  <a:gd name="connsiteX12" fmla="*/ 15573 w 19692"/>
                  <a:gd name="connsiteY12" fmla="*/ 6974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92" h="27461">
                    <a:moveTo>
                      <a:pt x="15573" y="6974"/>
                    </a:moveTo>
                    <a:cubicBezTo>
                      <a:pt x="13911" y="4408"/>
                      <a:pt x="12032" y="3541"/>
                      <a:pt x="9467" y="3541"/>
                    </a:cubicBezTo>
                    <a:cubicBezTo>
                      <a:pt x="6685" y="3541"/>
                      <a:pt x="5059" y="4950"/>
                      <a:pt x="5059" y="7191"/>
                    </a:cubicBezTo>
                    <a:cubicBezTo>
                      <a:pt x="5059" y="13153"/>
                      <a:pt x="19692" y="9359"/>
                      <a:pt x="19692" y="19729"/>
                    </a:cubicBezTo>
                    <a:cubicBezTo>
                      <a:pt x="19692" y="24571"/>
                      <a:pt x="15754" y="27461"/>
                      <a:pt x="10009" y="27461"/>
                    </a:cubicBezTo>
                    <a:cubicBezTo>
                      <a:pt x="5348" y="27461"/>
                      <a:pt x="2313" y="25691"/>
                      <a:pt x="0" y="22150"/>
                    </a:cubicBezTo>
                    <a:lnTo>
                      <a:pt x="3180" y="19837"/>
                    </a:lnTo>
                    <a:cubicBezTo>
                      <a:pt x="5095" y="22728"/>
                      <a:pt x="6938" y="23920"/>
                      <a:pt x="10117" y="23920"/>
                    </a:cubicBezTo>
                    <a:cubicBezTo>
                      <a:pt x="13550" y="23920"/>
                      <a:pt x="15429" y="22403"/>
                      <a:pt x="15429" y="19910"/>
                    </a:cubicBezTo>
                    <a:cubicBezTo>
                      <a:pt x="15429" y="13189"/>
                      <a:pt x="903" y="17236"/>
                      <a:pt x="903" y="7299"/>
                    </a:cubicBezTo>
                    <a:cubicBezTo>
                      <a:pt x="903" y="2963"/>
                      <a:pt x="4444" y="0"/>
                      <a:pt x="9575" y="0"/>
                    </a:cubicBezTo>
                    <a:cubicBezTo>
                      <a:pt x="13731" y="0"/>
                      <a:pt x="16729" y="1481"/>
                      <a:pt x="18753" y="4806"/>
                    </a:cubicBezTo>
                    <a:lnTo>
                      <a:pt x="15573" y="697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40" name="Freeform: Shape 139">
                <a:extLst>
                  <a:ext uri="{FF2B5EF4-FFF2-40B4-BE49-F238E27FC236}">
                    <a16:creationId xmlns:a16="http://schemas.microsoft.com/office/drawing/2014/main" id="{517354D8-E205-4863-89C8-C009D2F70202}"/>
                  </a:ext>
                </a:extLst>
              </p:cNvPr>
              <p:cNvSpPr/>
              <p:nvPr/>
            </p:nvSpPr>
            <p:spPr>
              <a:xfrm>
                <a:off x="4497555" y="1676337"/>
                <a:ext cx="4769" cy="36494"/>
              </a:xfrm>
              <a:custGeom>
                <a:avLst/>
                <a:gdLst>
                  <a:gd name="connsiteX0" fmla="*/ 0 w 4769"/>
                  <a:gd name="connsiteY0" fmla="*/ 5203 h 36494"/>
                  <a:gd name="connsiteX1" fmla="*/ 0 w 4769"/>
                  <a:gd name="connsiteY1" fmla="*/ 0 h 36494"/>
                  <a:gd name="connsiteX2" fmla="*/ 4770 w 4769"/>
                  <a:gd name="connsiteY2" fmla="*/ 0 h 36494"/>
                  <a:gd name="connsiteX3" fmla="*/ 4770 w 4769"/>
                  <a:gd name="connsiteY3" fmla="*/ 5203 h 36494"/>
                  <a:gd name="connsiteX4" fmla="*/ 0 w 4769"/>
                  <a:gd name="connsiteY4" fmla="*/ 5203 h 36494"/>
                  <a:gd name="connsiteX5" fmla="*/ 181 w 4769"/>
                  <a:gd name="connsiteY5" fmla="*/ 36495 h 36494"/>
                  <a:gd name="connsiteX6" fmla="*/ 181 w 4769"/>
                  <a:gd name="connsiteY6" fmla="*/ 10262 h 36494"/>
                  <a:gd name="connsiteX7" fmla="*/ 4481 w 4769"/>
                  <a:gd name="connsiteY7" fmla="*/ 10262 h 36494"/>
                  <a:gd name="connsiteX8" fmla="*/ 4481 w 4769"/>
                  <a:gd name="connsiteY8" fmla="*/ 36495 h 36494"/>
                  <a:gd name="connsiteX9" fmla="*/ 181 w 4769"/>
                  <a:gd name="connsiteY9" fmla="*/ 36495 h 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 h="36494">
                    <a:moveTo>
                      <a:pt x="0" y="5203"/>
                    </a:moveTo>
                    <a:lnTo>
                      <a:pt x="0" y="0"/>
                    </a:lnTo>
                    <a:lnTo>
                      <a:pt x="4770" y="0"/>
                    </a:lnTo>
                    <a:lnTo>
                      <a:pt x="4770" y="5203"/>
                    </a:lnTo>
                    <a:lnTo>
                      <a:pt x="0" y="5203"/>
                    </a:lnTo>
                    <a:close/>
                    <a:moveTo>
                      <a:pt x="181" y="36495"/>
                    </a:moveTo>
                    <a:lnTo>
                      <a:pt x="181" y="10262"/>
                    </a:lnTo>
                    <a:lnTo>
                      <a:pt x="4481" y="10262"/>
                    </a:lnTo>
                    <a:lnTo>
                      <a:pt x="4481" y="36495"/>
                    </a:lnTo>
                    <a:lnTo>
                      <a:pt x="181" y="3649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41" name="Freeform: Shape 140">
                <a:extLst>
                  <a:ext uri="{FF2B5EF4-FFF2-40B4-BE49-F238E27FC236}">
                    <a16:creationId xmlns:a16="http://schemas.microsoft.com/office/drawing/2014/main" id="{00AA3BC7-ECC3-4EE3-8037-345FA63CEF68}"/>
                  </a:ext>
                </a:extLst>
              </p:cNvPr>
              <p:cNvSpPr/>
              <p:nvPr/>
            </p:nvSpPr>
            <p:spPr>
              <a:xfrm>
                <a:off x="4509840" y="1676482"/>
                <a:ext cx="22474" cy="36928"/>
              </a:xfrm>
              <a:custGeom>
                <a:avLst/>
                <a:gdLst>
                  <a:gd name="connsiteX0" fmla="*/ 0 w 22474"/>
                  <a:gd name="connsiteY0" fmla="*/ 36350 h 36928"/>
                  <a:gd name="connsiteX1" fmla="*/ 0 w 22474"/>
                  <a:gd name="connsiteY1" fmla="*/ 0 h 36928"/>
                  <a:gd name="connsiteX2" fmla="*/ 4300 w 22474"/>
                  <a:gd name="connsiteY2" fmla="*/ 0 h 36928"/>
                  <a:gd name="connsiteX3" fmla="*/ 4300 w 22474"/>
                  <a:gd name="connsiteY3" fmla="*/ 13225 h 36928"/>
                  <a:gd name="connsiteX4" fmla="*/ 11960 w 22474"/>
                  <a:gd name="connsiteY4" fmla="*/ 9720 h 36928"/>
                  <a:gd name="connsiteX5" fmla="*/ 22475 w 22474"/>
                  <a:gd name="connsiteY5" fmla="*/ 23378 h 36928"/>
                  <a:gd name="connsiteX6" fmla="*/ 12249 w 22474"/>
                  <a:gd name="connsiteY6" fmla="*/ 36928 h 36928"/>
                  <a:gd name="connsiteX7" fmla="*/ 3902 w 22474"/>
                  <a:gd name="connsiteY7" fmla="*/ 33279 h 36928"/>
                  <a:gd name="connsiteX8" fmla="*/ 3144 w 22474"/>
                  <a:gd name="connsiteY8" fmla="*/ 36314 h 36928"/>
                  <a:gd name="connsiteX9" fmla="*/ 0 w 22474"/>
                  <a:gd name="connsiteY9" fmla="*/ 36314 h 36928"/>
                  <a:gd name="connsiteX10" fmla="*/ 4300 w 22474"/>
                  <a:gd name="connsiteY10" fmla="*/ 29304 h 36928"/>
                  <a:gd name="connsiteX11" fmla="*/ 11129 w 22474"/>
                  <a:gd name="connsiteY11" fmla="*/ 33207 h 36928"/>
                  <a:gd name="connsiteX12" fmla="*/ 18103 w 22474"/>
                  <a:gd name="connsiteY12" fmla="*/ 23270 h 36928"/>
                  <a:gd name="connsiteX13" fmla="*/ 11057 w 22474"/>
                  <a:gd name="connsiteY13" fmla="*/ 13406 h 36928"/>
                  <a:gd name="connsiteX14" fmla="*/ 4264 w 22474"/>
                  <a:gd name="connsiteY14" fmla="*/ 17416 h 36928"/>
                  <a:gd name="connsiteX15" fmla="*/ 4264 w 22474"/>
                  <a:gd name="connsiteY15" fmla="*/ 29304 h 3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74" h="36928">
                    <a:moveTo>
                      <a:pt x="0" y="36350"/>
                    </a:moveTo>
                    <a:lnTo>
                      <a:pt x="0" y="0"/>
                    </a:lnTo>
                    <a:lnTo>
                      <a:pt x="4300" y="0"/>
                    </a:lnTo>
                    <a:lnTo>
                      <a:pt x="4300" y="13225"/>
                    </a:lnTo>
                    <a:cubicBezTo>
                      <a:pt x="6576" y="10804"/>
                      <a:pt x="8961" y="9720"/>
                      <a:pt x="11960" y="9720"/>
                    </a:cubicBezTo>
                    <a:cubicBezTo>
                      <a:pt x="18247" y="9720"/>
                      <a:pt x="22475" y="14887"/>
                      <a:pt x="22475" y="23378"/>
                    </a:cubicBezTo>
                    <a:cubicBezTo>
                      <a:pt x="22475" y="31436"/>
                      <a:pt x="18681" y="36928"/>
                      <a:pt x="12249" y="36928"/>
                    </a:cubicBezTo>
                    <a:cubicBezTo>
                      <a:pt x="8744" y="36928"/>
                      <a:pt x="6540" y="35881"/>
                      <a:pt x="3902" y="33279"/>
                    </a:cubicBezTo>
                    <a:lnTo>
                      <a:pt x="3144" y="36314"/>
                    </a:lnTo>
                    <a:lnTo>
                      <a:pt x="0" y="36314"/>
                    </a:lnTo>
                    <a:close/>
                    <a:moveTo>
                      <a:pt x="4300" y="29304"/>
                    </a:moveTo>
                    <a:cubicBezTo>
                      <a:pt x="5817" y="31725"/>
                      <a:pt x="8563" y="33207"/>
                      <a:pt x="11129" y="33207"/>
                    </a:cubicBezTo>
                    <a:cubicBezTo>
                      <a:pt x="15537" y="33207"/>
                      <a:pt x="18103" y="29449"/>
                      <a:pt x="18103" y="23270"/>
                    </a:cubicBezTo>
                    <a:cubicBezTo>
                      <a:pt x="18103" y="17200"/>
                      <a:pt x="15429" y="13406"/>
                      <a:pt x="11057" y="13406"/>
                    </a:cubicBezTo>
                    <a:cubicBezTo>
                      <a:pt x="8491" y="13406"/>
                      <a:pt x="6034" y="14815"/>
                      <a:pt x="4264" y="17416"/>
                    </a:cubicBezTo>
                    <a:lnTo>
                      <a:pt x="4264" y="2930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42" name="Freeform: Shape 141">
                <a:extLst>
                  <a:ext uri="{FF2B5EF4-FFF2-40B4-BE49-F238E27FC236}">
                    <a16:creationId xmlns:a16="http://schemas.microsoft.com/office/drawing/2014/main" id="{4D410662-7180-4CD5-8B2E-384C48707045}"/>
                  </a:ext>
                </a:extLst>
              </p:cNvPr>
              <p:cNvSpPr/>
              <p:nvPr/>
            </p:nvSpPr>
            <p:spPr>
              <a:xfrm>
                <a:off x="4538060" y="1676337"/>
                <a:ext cx="4769" cy="36494"/>
              </a:xfrm>
              <a:custGeom>
                <a:avLst/>
                <a:gdLst>
                  <a:gd name="connsiteX0" fmla="*/ 0 w 4769"/>
                  <a:gd name="connsiteY0" fmla="*/ 5203 h 36494"/>
                  <a:gd name="connsiteX1" fmla="*/ 0 w 4769"/>
                  <a:gd name="connsiteY1" fmla="*/ 0 h 36494"/>
                  <a:gd name="connsiteX2" fmla="*/ 4770 w 4769"/>
                  <a:gd name="connsiteY2" fmla="*/ 0 h 36494"/>
                  <a:gd name="connsiteX3" fmla="*/ 4770 w 4769"/>
                  <a:gd name="connsiteY3" fmla="*/ 5203 h 36494"/>
                  <a:gd name="connsiteX4" fmla="*/ 0 w 4769"/>
                  <a:gd name="connsiteY4" fmla="*/ 5203 h 36494"/>
                  <a:gd name="connsiteX5" fmla="*/ 217 w 4769"/>
                  <a:gd name="connsiteY5" fmla="*/ 36495 h 36494"/>
                  <a:gd name="connsiteX6" fmla="*/ 217 w 4769"/>
                  <a:gd name="connsiteY6" fmla="*/ 10262 h 36494"/>
                  <a:gd name="connsiteX7" fmla="*/ 4517 w 4769"/>
                  <a:gd name="connsiteY7" fmla="*/ 10262 h 36494"/>
                  <a:gd name="connsiteX8" fmla="*/ 4517 w 4769"/>
                  <a:gd name="connsiteY8" fmla="*/ 36495 h 36494"/>
                  <a:gd name="connsiteX9" fmla="*/ 217 w 4769"/>
                  <a:gd name="connsiteY9" fmla="*/ 36495 h 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 h="36494">
                    <a:moveTo>
                      <a:pt x="0" y="5203"/>
                    </a:moveTo>
                    <a:lnTo>
                      <a:pt x="0" y="0"/>
                    </a:lnTo>
                    <a:lnTo>
                      <a:pt x="4770" y="0"/>
                    </a:lnTo>
                    <a:lnTo>
                      <a:pt x="4770" y="5203"/>
                    </a:lnTo>
                    <a:lnTo>
                      <a:pt x="0" y="5203"/>
                    </a:lnTo>
                    <a:close/>
                    <a:moveTo>
                      <a:pt x="217" y="36495"/>
                    </a:moveTo>
                    <a:lnTo>
                      <a:pt x="217" y="10262"/>
                    </a:lnTo>
                    <a:lnTo>
                      <a:pt x="4517" y="10262"/>
                    </a:lnTo>
                    <a:lnTo>
                      <a:pt x="4517" y="36495"/>
                    </a:lnTo>
                    <a:lnTo>
                      <a:pt x="217" y="3649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43" name="Freeform: Shape 142">
                <a:extLst>
                  <a:ext uri="{FF2B5EF4-FFF2-40B4-BE49-F238E27FC236}">
                    <a16:creationId xmlns:a16="http://schemas.microsoft.com/office/drawing/2014/main" id="{96EEA051-3CA8-4AC2-88DB-EC5F64251565}"/>
                  </a:ext>
                </a:extLst>
              </p:cNvPr>
              <p:cNvSpPr/>
              <p:nvPr/>
            </p:nvSpPr>
            <p:spPr>
              <a:xfrm>
                <a:off x="4550345" y="1676482"/>
                <a:ext cx="4299" cy="36350"/>
              </a:xfrm>
              <a:custGeom>
                <a:avLst/>
                <a:gdLst>
                  <a:gd name="connsiteX0" fmla="*/ 0 w 4299"/>
                  <a:gd name="connsiteY0" fmla="*/ 36350 h 36350"/>
                  <a:gd name="connsiteX1" fmla="*/ 0 w 4299"/>
                  <a:gd name="connsiteY1" fmla="*/ 0 h 36350"/>
                  <a:gd name="connsiteX2" fmla="*/ 4300 w 4299"/>
                  <a:gd name="connsiteY2" fmla="*/ 0 h 36350"/>
                  <a:gd name="connsiteX3" fmla="*/ 4300 w 4299"/>
                  <a:gd name="connsiteY3" fmla="*/ 36350 h 36350"/>
                  <a:gd name="connsiteX4" fmla="*/ 0 w 4299"/>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9" h="36350">
                    <a:moveTo>
                      <a:pt x="0" y="36350"/>
                    </a:moveTo>
                    <a:lnTo>
                      <a:pt x="0" y="0"/>
                    </a:lnTo>
                    <a:lnTo>
                      <a:pt x="4300" y="0"/>
                    </a:lnTo>
                    <a:lnTo>
                      <a:pt x="4300" y="36350"/>
                    </a:lnTo>
                    <a:lnTo>
                      <a:pt x="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44" name="Freeform: Shape 143">
                <a:extLst>
                  <a:ext uri="{FF2B5EF4-FFF2-40B4-BE49-F238E27FC236}">
                    <a16:creationId xmlns:a16="http://schemas.microsoft.com/office/drawing/2014/main" id="{B0A03D52-C6B5-43EE-8774-A662715E6453}"/>
                  </a:ext>
                </a:extLst>
              </p:cNvPr>
              <p:cNvSpPr/>
              <p:nvPr/>
            </p:nvSpPr>
            <p:spPr>
              <a:xfrm>
                <a:off x="4562233" y="1676337"/>
                <a:ext cx="4769" cy="36494"/>
              </a:xfrm>
              <a:custGeom>
                <a:avLst/>
                <a:gdLst>
                  <a:gd name="connsiteX0" fmla="*/ 0 w 4769"/>
                  <a:gd name="connsiteY0" fmla="*/ 5203 h 36494"/>
                  <a:gd name="connsiteX1" fmla="*/ 0 w 4769"/>
                  <a:gd name="connsiteY1" fmla="*/ 0 h 36494"/>
                  <a:gd name="connsiteX2" fmla="*/ 4770 w 4769"/>
                  <a:gd name="connsiteY2" fmla="*/ 0 h 36494"/>
                  <a:gd name="connsiteX3" fmla="*/ 4770 w 4769"/>
                  <a:gd name="connsiteY3" fmla="*/ 5203 h 36494"/>
                  <a:gd name="connsiteX4" fmla="*/ 0 w 4769"/>
                  <a:gd name="connsiteY4" fmla="*/ 5203 h 36494"/>
                  <a:gd name="connsiteX5" fmla="*/ 217 w 4769"/>
                  <a:gd name="connsiteY5" fmla="*/ 36495 h 36494"/>
                  <a:gd name="connsiteX6" fmla="*/ 217 w 4769"/>
                  <a:gd name="connsiteY6" fmla="*/ 10262 h 36494"/>
                  <a:gd name="connsiteX7" fmla="*/ 4517 w 4769"/>
                  <a:gd name="connsiteY7" fmla="*/ 10262 h 36494"/>
                  <a:gd name="connsiteX8" fmla="*/ 4517 w 4769"/>
                  <a:gd name="connsiteY8" fmla="*/ 36495 h 36494"/>
                  <a:gd name="connsiteX9" fmla="*/ 217 w 4769"/>
                  <a:gd name="connsiteY9" fmla="*/ 36495 h 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 h="36494">
                    <a:moveTo>
                      <a:pt x="0" y="5203"/>
                    </a:moveTo>
                    <a:lnTo>
                      <a:pt x="0" y="0"/>
                    </a:lnTo>
                    <a:lnTo>
                      <a:pt x="4770" y="0"/>
                    </a:lnTo>
                    <a:lnTo>
                      <a:pt x="4770" y="5203"/>
                    </a:lnTo>
                    <a:lnTo>
                      <a:pt x="0" y="5203"/>
                    </a:lnTo>
                    <a:close/>
                    <a:moveTo>
                      <a:pt x="217" y="36495"/>
                    </a:moveTo>
                    <a:lnTo>
                      <a:pt x="217" y="10262"/>
                    </a:lnTo>
                    <a:lnTo>
                      <a:pt x="4517" y="10262"/>
                    </a:lnTo>
                    <a:lnTo>
                      <a:pt x="4517" y="36495"/>
                    </a:lnTo>
                    <a:lnTo>
                      <a:pt x="217" y="3649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45" name="Freeform: Shape 144">
                <a:extLst>
                  <a:ext uri="{FF2B5EF4-FFF2-40B4-BE49-F238E27FC236}">
                    <a16:creationId xmlns:a16="http://schemas.microsoft.com/office/drawing/2014/main" id="{5A0ADFC8-B248-4F6D-9A7A-670974B0311B}"/>
                  </a:ext>
                </a:extLst>
              </p:cNvPr>
              <p:cNvSpPr/>
              <p:nvPr/>
            </p:nvSpPr>
            <p:spPr>
              <a:xfrm>
                <a:off x="4571627" y="1677927"/>
                <a:ext cx="13838" cy="35302"/>
              </a:xfrm>
              <a:custGeom>
                <a:avLst/>
                <a:gdLst>
                  <a:gd name="connsiteX0" fmla="*/ 13839 w 13838"/>
                  <a:gd name="connsiteY0" fmla="*/ 34905 h 35302"/>
                  <a:gd name="connsiteX1" fmla="*/ 9828 w 13838"/>
                  <a:gd name="connsiteY1" fmla="*/ 35302 h 35302"/>
                  <a:gd name="connsiteX2" fmla="*/ 3902 w 13838"/>
                  <a:gd name="connsiteY2" fmla="*/ 28509 h 35302"/>
                  <a:gd name="connsiteX3" fmla="*/ 3902 w 13838"/>
                  <a:gd name="connsiteY3" fmla="*/ 12213 h 35302"/>
                  <a:gd name="connsiteX4" fmla="*/ 0 w 13838"/>
                  <a:gd name="connsiteY4" fmla="*/ 12213 h 35302"/>
                  <a:gd name="connsiteX5" fmla="*/ 0 w 13838"/>
                  <a:gd name="connsiteY5" fmla="*/ 8672 h 35302"/>
                  <a:gd name="connsiteX6" fmla="*/ 3902 w 13838"/>
                  <a:gd name="connsiteY6" fmla="*/ 8672 h 35302"/>
                  <a:gd name="connsiteX7" fmla="*/ 3902 w 13838"/>
                  <a:gd name="connsiteY7" fmla="*/ 0 h 35302"/>
                  <a:gd name="connsiteX8" fmla="*/ 8166 w 13838"/>
                  <a:gd name="connsiteY8" fmla="*/ 0 h 35302"/>
                  <a:gd name="connsiteX9" fmla="*/ 8166 w 13838"/>
                  <a:gd name="connsiteY9" fmla="*/ 8672 h 35302"/>
                  <a:gd name="connsiteX10" fmla="*/ 13839 w 13838"/>
                  <a:gd name="connsiteY10" fmla="*/ 8672 h 35302"/>
                  <a:gd name="connsiteX11" fmla="*/ 13839 w 13838"/>
                  <a:gd name="connsiteY11" fmla="*/ 12213 h 35302"/>
                  <a:gd name="connsiteX12" fmla="*/ 8166 w 13838"/>
                  <a:gd name="connsiteY12" fmla="*/ 12213 h 35302"/>
                  <a:gd name="connsiteX13" fmla="*/ 8166 w 13838"/>
                  <a:gd name="connsiteY13" fmla="*/ 28292 h 35302"/>
                  <a:gd name="connsiteX14" fmla="*/ 10912 w 13838"/>
                  <a:gd name="connsiteY14" fmla="*/ 31544 h 35302"/>
                  <a:gd name="connsiteX15" fmla="*/ 13839 w 13838"/>
                  <a:gd name="connsiteY15" fmla="*/ 31183 h 35302"/>
                  <a:gd name="connsiteX16" fmla="*/ 13839 w 13838"/>
                  <a:gd name="connsiteY16" fmla="*/ 34905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302">
                    <a:moveTo>
                      <a:pt x="13839" y="34905"/>
                    </a:moveTo>
                    <a:cubicBezTo>
                      <a:pt x="12574" y="35158"/>
                      <a:pt x="11346" y="35302"/>
                      <a:pt x="9828" y="35302"/>
                    </a:cubicBezTo>
                    <a:cubicBezTo>
                      <a:pt x="5528" y="35302"/>
                      <a:pt x="3902" y="33640"/>
                      <a:pt x="3902" y="28509"/>
                    </a:cubicBezTo>
                    <a:lnTo>
                      <a:pt x="3902" y="12213"/>
                    </a:lnTo>
                    <a:lnTo>
                      <a:pt x="0" y="12213"/>
                    </a:lnTo>
                    <a:lnTo>
                      <a:pt x="0" y="8672"/>
                    </a:lnTo>
                    <a:lnTo>
                      <a:pt x="3902" y="8672"/>
                    </a:lnTo>
                    <a:lnTo>
                      <a:pt x="3902" y="0"/>
                    </a:lnTo>
                    <a:lnTo>
                      <a:pt x="8166" y="0"/>
                    </a:lnTo>
                    <a:lnTo>
                      <a:pt x="8166" y="8672"/>
                    </a:lnTo>
                    <a:lnTo>
                      <a:pt x="13839" y="8672"/>
                    </a:lnTo>
                    <a:lnTo>
                      <a:pt x="13839" y="12213"/>
                    </a:lnTo>
                    <a:lnTo>
                      <a:pt x="8166" y="12213"/>
                    </a:lnTo>
                    <a:lnTo>
                      <a:pt x="8166" y="28292"/>
                    </a:lnTo>
                    <a:cubicBezTo>
                      <a:pt x="8166" y="30533"/>
                      <a:pt x="8961" y="31544"/>
                      <a:pt x="10912" y="31544"/>
                    </a:cubicBezTo>
                    <a:cubicBezTo>
                      <a:pt x="11888" y="31544"/>
                      <a:pt x="12719" y="31436"/>
                      <a:pt x="13839" y="31183"/>
                    </a:cubicBezTo>
                    <a:lnTo>
                      <a:pt x="13839" y="3490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46" name="Freeform: Shape 145">
                <a:extLst>
                  <a:ext uri="{FF2B5EF4-FFF2-40B4-BE49-F238E27FC236}">
                    <a16:creationId xmlns:a16="http://schemas.microsoft.com/office/drawing/2014/main" id="{EF8E9C4E-6E39-446C-8533-99C3E21ED008}"/>
                  </a:ext>
                </a:extLst>
              </p:cNvPr>
              <p:cNvSpPr/>
              <p:nvPr/>
            </p:nvSpPr>
            <p:spPr>
              <a:xfrm>
                <a:off x="4587707" y="1686599"/>
                <a:ext cx="22438" cy="35519"/>
              </a:xfrm>
              <a:custGeom>
                <a:avLst/>
                <a:gdLst>
                  <a:gd name="connsiteX0" fmla="*/ 4264 w 22438"/>
                  <a:gd name="connsiteY0" fmla="*/ 35519 h 35519"/>
                  <a:gd name="connsiteX1" fmla="*/ 723 w 22438"/>
                  <a:gd name="connsiteY1" fmla="*/ 35230 h 35519"/>
                  <a:gd name="connsiteX2" fmla="*/ 723 w 22438"/>
                  <a:gd name="connsiteY2" fmla="*/ 31653 h 35519"/>
                  <a:gd name="connsiteX3" fmla="*/ 3613 w 22438"/>
                  <a:gd name="connsiteY3" fmla="*/ 31942 h 35519"/>
                  <a:gd name="connsiteX4" fmla="*/ 8816 w 22438"/>
                  <a:gd name="connsiteY4" fmla="*/ 27136 h 35519"/>
                  <a:gd name="connsiteX5" fmla="*/ 9322 w 22438"/>
                  <a:gd name="connsiteY5" fmla="*/ 25655 h 35519"/>
                  <a:gd name="connsiteX6" fmla="*/ 0 w 22438"/>
                  <a:gd name="connsiteY6" fmla="*/ 0 h 35519"/>
                  <a:gd name="connsiteX7" fmla="*/ 4770 w 22438"/>
                  <a:gd name="connsiteY7" fmla="*/ 0 h 35519"/>
                  <a:gd name="connsiteX8" fmla="*/ 11382 w 22438"/>
                  <a:gd name="connsiteY8" fmla="*/ 19620 h 35519"/>
                  <a:gd name="connsiteX9" fmla="*/ 11490 w 22438"/>
                  <a:gd name="connsiteY9" fmla="*/ 19620 h 35519"/>
                  <a:gd name="connsiteX10" fmla="*/ 17922 w 22438"/>
                  <a:gd name="connsiteY10" fmla="*/ 0 h 35519"/>
                  <a:gd name="connsiteX11" fmla="*/ 22439 w 22438"/>
                  <a:gd name="connsiteY11" fmla="*/ 0 h 35519"/>
                  <a:gd name="connsiteX12" fmla="*/ 13803 w 22438"/>
                  <a:gd name="connsiteY12" fmla="*/ 25402 h 35519"/>
                  <a:gd name="connsiteX13" fmla="*/ 4264 w 22438"/>
                  <a:gd name="connsiteY13" fmla="*/ 35519 h 3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38" h="35519">
                    <a:moveTo>
                      <a:pt x="4264" y="35519"/>
                    </a:moveTo>
                    <a:cubicBezTo>
                      <a:pt x="2891" y="35519"/>
                      <a:pt x="1770" y="35411"/>
                      <a:pt x="723" y="35230"/>
                    </a:cubicBezTo>
                    <a:lnTo>
                      <a:pt x="723" y="31653"/>
                    </a:lnTo>
                    <a:cubicBezTo>
                      <a:pt x="1770" y="31870"/>
                      <a:pt x="2782" y="31942"/>
                      <a:pt x="3613" y="31942"/>
                    </a:cubicBezTo>
                    <a:cubicBezTo>
                      <a:pt x="6432" y="31942"/>
                      <a:pt x="7624" y="30677"/>
                      <a:pt x="8816" y="27136"/>
                    </a:cubicBezTo>
                    <a:lnTo>
                      <a:pt x="9322" y="25655"/>
                    </a:lnTo>
                    <a:lnTo>
                      <a:pt x="0" y="0"/>
                    </a:lnTo>
                    <a:lnTo>
                      <a:pt x="4770" y="0"/>
                    </a:lnTo>
                    <a:lnTo>
                      <a:pt x="11382" y="19620"/>
                    </a:lnTo>
                    <a:lnTo>
                      <a:pt x="11490" y="19620"/>
                    </a:lnTo>
                    <a:lnTo>
                      <a:pt x="17922" y="0"/>
                    </a:lnTo>
                    <a:lnTo>
                      <a:pt x="22439" y="0"/>
                    </a:lnTo>
                    <a:lnTo>
                      <a:pt x="13803" y="25402"/>
                    </a:lnTo>
                    <a:cubicBezTo>
                      <a:pt x="11165" y="33207"/>
                      <a:pt x="9358" y="35519"/>
                      <a:pt x="4264" y="3551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47" name="Freeform: Shape 146">
                <a:extLst>
                  <a:ext uri="{FF2B5EF4-FFF2-40B4-BE49-F238E27FC236}">
                    <a16:creationId xmlns:a16="http://schemas.microsoft.com/office/drawing/2014/main" id="{46941712-3AB8-445E-A7D9-1AFB8C796F65}"/>
                  </a:ext>
                </a:extLst>
              </p:cNvPr>
              <p:cNvSpPr/>
              <p:nvPr/>
            </p:nvSpPr>
            <p:spPr>
              <a:xfrm>
                <a:off x="4611554" y="1675867"/>
                <a:ext cx="17957" cy="36964"/>
              </a:xfrm>
              <a:custGeom>
                <a:avLst/>
                <a:gdLst>
                  <a:gd name="connsiteX0" fmla="*/ 5781 w 17957"/>
                  <a:gd name="connsiteY0" fmla="*/ 25149 h 36964"/>
                  <a:gd name="connsiteX1" fmla="*/ 5781 w 17957"/>
                  <a:gd name="connsiteY1" fmla="*/ 22150 h 36964"/>
                  <a:gd name="connsiteX2" fmla="*/ 13333 w 17957"/>
                  <a:gd name="connsiteY2" fmla="*/ 7985 h 36964"/>
                  <a:gd name="connsiteX3" fmla="*/ 9033 w 17957"/>
                  <a:gd name="connsiteY3" fmla="*/ 3830 h 36964"/>
                  <a:gd name="connsiteX4" fmla="*/ 3685 w 17957"/>
                  <a:gd name="connsiteY4" fmla="*/ 8022 h 36964"/>
                  <a:gd name="connsiteX5" fmla="*/ 0 w 17957"/>
                  <a:gd name="connsiteY5" fmla="*/ 6612 h 36964"/>
                  <a:gd name="connsiteX6" fmla="*/ 9358 w 17957"/>
                  <a:gd name="connsiteY6" fmla="*/ 0 h 36964"/>
                  <a:gd name="connsiteX7" fmla="*/ 17958 w 17957"/>
                  <a:gd name="connsiteY7" fmla="*/ 7913 h 36964"/>
                  <a:gd name="connsiteX8" fmla="*/ 9539 w 17957"/>
                  <a:gd name="connsiteY8" fmla="*/ 22909 h 36964"/>
                  <a:gd name="connsiteX9" fmla="*/ 9539 w 17957"/>
                  <a:gd name="connsiteY9" fmla="*/ 25185 h 36964"/>
                  <a:gd name="connsiteX10" fmla="*/ 5781 w 17957"/>
                  <a:gd name="connsiteY10" fmla="*/ 25185 h 36964"/>
                  <a:gd name="connsiteX11" fmla="*/ 4805 w 17957"/>
                  <a:gd name="connsiteY11" fmla="*/ 36964 h 36964"/>
                  <a:gd name="connsiteX12" fmla="*/ 4805 w 17957"/>
                  <a:gd name="connsiteY12" fmla="*/ 31075 h 36964"/>
                  <a:gd name="connsiteX13" fmla="*/ 10370 w 17957"/>
                  <a:gd name="connsiteY13" fmla="*/ 31075 h 36964"/>
                  <a:gd name="connsiteX14" fmla="*/ 10370 w 17957"/>
                  <a:gd name="connsiteY14" fmla="*/ 36964 h 36964"/>
                  <a:gd name="connsiteX15" fmla="*/ 4805 w 17957"/>
                  <a:gd name="connsiteY15" fmla="*/ 36964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57" h="36964">
                    <a:moveTo>
                      <a:pt x="5781" y="25149"/>
                    </a:moveTo>
                    <a:lnTo>
                      <a:pt x="5781" y="22150"/>
                    </a:lnTo>
                    <a:cubicBezTo>
                      <a:pt x="5781" y="16513"/>
                      <a:pt x="13333" y="13839"/>
                      <a:pt x="13333" y="7985"/>
                    </a:cubicBezTo>
                    <a:cubicBezTo>
                      <a:pt x="13333" y="5456"/>
                      <a:pt x="11671" y="3830"/>
                      <a:pt x="9033" y="3830"/>
                    </a:cubicBezTo>
                    <a:cubicBezTo>
                      <a:pt x="6540" y="3830"/>
                      <a:pt x="5095" y="4842"/>
                      <a:pt x="3685" y="8022"/>
                    </a:cubicBezTo>
                    <a:lnTo>
                      <a:pt x="0" y="6612"/>
                    </a:lnTo>
                    <a:cubicBezTo>
                      <a:pt x="1481" y="2023"/>
                      <a:pt x="4805" y="0"/>
                      <a:pt x="9358" y="0"/>
                    </a:cubicBezTo>
                    <a:cubicBezTo>
                      <a:pt x="14778" y="0"/>
                      <a:pt x="17958" y="3144"/>
                      <a:pt x="17958" y="7913"/>
                    </a:cubicBezTo>
                    <a:cubicBezTo>
                      <a:pt x="17958" y="14778"/>
                      <a:pt x="9539" y="18139"/>
                      <a:pt x="9539" y="22909"/>
                    </a:cubicBezTo>
                    <a:lnTo>
                      <a:pt x="9539" y="25185"/>
                    </a:lnTo>
                    <a:lnTo>
                      <a:pt x="5781" y="25185"/>
                    </a:lnTo>
                    <a:close/>
                    <a:moveTo>
                      <a:pt x="4805" y="36964"/>
                    </a:moveTo>
                    <a:lnTo>
                      <a:pt x="4805" y="31075"/>
                    </a:lnTo>
                    <a:lnTo>
                      <a:pt x="10370" y="31075"/>
                    </a:lnTo>
                    <a:lnTo>
                      <a:pt x="10370" y="36964"/>
                    </a:lnTo>
                    <a:lnTo>
                      <a:pt x="4805" y="3696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48" name="Freeform: Shape 147">
                <a:extLst>
                  <a:ext uri="{FF2B5EF4-FFF2-40B4-BE49-F238E27FC236}">
                    <a16:creationId xmlns:a16="http://schemas.microsoft.com/office/drawing/2014/main" id="{5CFB64DC-6B59-4F69-A914-85C460BB81A7}"/>
                  </a:ext>
                </a:extLst>
              </p:cNvPr>
              <p:cNvSpPr/>
              <p:nvPr/>
            </p:nvSpPr>
            <p:spPr>
              <a:xfrm>
                <a:off x="2896910" y="1746255"/>
                <a:ext cx="18174" cy="18175"/>
              </a:xfrm>
              <a:custGeom>
                <a:avLst/>
                <a:gdLst>
                  <a:gd name="connsiteX0" fmla="*/ 9069 w 18174"/>
                  <a:gd name="connsiteY0" fmla="*/ 18175 h 18175"/>
                  <a:gd name="connsiteX1" fmla="*/ 0 w 18174"/>
                  <a:gd name="connsiteY1" fmla="*/ 9106 h 18175"/>
                  <a:gd name="connsiteX2" fmla="*/ 9069 w 18174"/>
                  <a:gd name="connsiteY2" fmla="*/ 0 h 18175"/>
                  <a:gd name="connsiteX3" fmla="*/ 18175 w 18174"/>
                  <a:gd name="connsiteY3" fmla="*/ 9106 h 18175"/>
                  <a:gd name="connsiteX4" fmla="*/ 9069 w 18174"/>
                  <a:gd name="connsiteY4" fmla="*/ 18175 h 1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4" h="18175">
                    <a:moveTo>
                      <a:pt x="9069" y="18175"/>
                    </a:moveTo>
                    <a:cubicBezTo>
                      <a:pt x="4047" y="18175"/>
                      <a:pt x="0" y="14128"/>
                      <a:pt x="0" y="9106"/>
                    </a:cubicBezTo>
                    <a:cubicBezTo>
                      <a:pt x="0" y="4083"/>
                      <a:pt x="4047" y="0"/>
                      <a:pt x="9069" y="0"/>
                    </a:cubicBezTo>
                    <a:cubicBezTo>
                      <a:pt x="14092" y="0"/>
                      <a:pt x="18175" y="4083"/>
                      <a:pt x="18175" y="9106"/>
                    </a:cubicBezTo>
                    <a:cubicBezTo>
                      <a:pt x="18175" y="14128"/>
                      <a:pt x="14092" y="18175"/>
                      <a:pt x="9069" y="18175"/>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49" name="Freeform: Shape 148">
                <a:extLst>
                  <a:ext uri="{FF2B5EF4-FFF2-40B4-BE49-F238E27FC236}">
                    <a16:creationId xmlns:a16="http://schemas.microsoft.com/office/drawing/2014/main" id="{61E500D9-92BB-4BAC-96E6-13E33223F0A5}"/>
                  </a:ext>
                </a:extLst>
              </p:cNvPr>
              <p:cNvSpPr/>
              <p:nvPr/>
            </p:nvSpPr>
            <p:spPr>
              <a:xfrm>
                <a:off x="2934921" y="1737186"/>
                <a:ext cx="4841" cy="36350"/>
              </a:xfrm>
              <a:custGeom>
                <a:avLst/>
                <a:gdLst>
                  <a:gd name="connsiteX0" fmla="*/ 0 w 4841"/>
                  <a:gd name="connsiteY0" fmla="*/ 36350 h 36350"/>
                  <a:gd name="connsiteX1" fmla="*/ 0 w 4841"/>
                  <a:gd name="connsiteY1" fmla="*/ 0 h 36350"/>
                  <a:gd name="connsiteX2" fmla="*/ 4842 w 4841"/>
                  <a:gd name="connsiteY2" fmla="*/ 0 h 36350"/>
                  <a:gd name="connsiteX3" fmla="*/ 4842 w 4841"/>
                  <a:gd name="connsiteY3" fmla="*/ 36350 h 36350"/>
                  <a:gd name="connsiteX4" fmla="*/ 0 w 4841"/>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1" h="36350">
                    <a:moveTo>
                      <a:pt x="0" y="36350"/>
                    </a:moveTo>
                    <a:lnTo>
                      <a:pt x="0" y="0"/>
                    </a:lnTo>
                    <a:lnTo>
                      <a:pt x="4842" y="0"/>
                    </a:lnTo>
                    <a:lnTo>
                      <a:pt x="4842" y="36350"/>
                    </a:lnTo>
                    <a:lnTo>
                      <a:pt x="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50" name="Freeform: Shape 149">
                <a:extLst>
                  <a:ext uri="{FF2B5EF4-FFF2-40B4-BE49-F238E27FC236}">
                    <a16:creationId xmlns:a16="http://schemas.microsoft.com/office/drawing/2014/main" id="{53A824BB-771D-46BE-BBFA-2238331AE35C}"/>
                  </a:ext>
                </a:extLst>
              </p:cNvPr>
              <p:cNvSpPr/>
              <p:nvPr/>
            </p:nvSpPr>
            <p:spPr>
              <a:xfrm>
                <a:off x="2945797" y="1746653"/>
                <a:ext cx="19692" cy="27461"/>
              </a:xfrm>
              <a:custGeom>
                <a:avLst/>
                <a:gdLst>
                  <a:gd name="connsiteX0" fmla="*/ 15573 w 19692"/>
                  <a:gd name="connsiteY0" fmla="*/ 6974 h 27461"/>
                  <a:gd name="connsiteX1" fmla="*/ 9467 w 19692"/>
                  <a:gd name="connsiteY1" fmla="*/ 3541 h 27461"/>
                  <a:gd name="connsiteX2" fmla="*/ 5059 w 19692"/>
                  <a:gd name="connsiteY2" fmla="*/ 7191 h 27461"/>
                  <a:gd name="connsiteX3" fmla="*/ 19692 w 19692"/>
                  <a:gd name="connsiteY3" fmla="*/ 19729 h 27461"/>
                  <a:gd name="connsiteX4" fmla="*/ 10009 w 19692"/>
                  <a:gd name="connsiteY4" fmla="*/ 27462 h 27461"/>
                  <a:gd name="connsiteX5" fmla="*/ 0 w 19692"/>
                  <a:gd name="connsiteY5" fmla="*/ 22150 h 27461"/>
                  <a:gd name="connsiteX6" fmla="*/ 3180 w 19692"/>
                  <a:gd name="connsiteY6" fmla="*/ 19837 h 27461"/>
                  <a:gd name="connsiteX7" fmla="*/ 10117 w 19692"/>
                  <a:gd name="connsiteY7" fmla="*/ 23920 h 27461"/>
                  <a:gd name="connsiteX8" fmla="*/ 15429 w 19692"/>
                  <a:gd name="connsiteY8" fmla="*/ 19910 h 27461"/>
                  <a:gd name="connsiteX9" fmla="*/ 903 w 19692"/>
                  <a:gd name="connsiteY9" fmla="*/ 7299 h 27461"/>
                  <a:gd name="connsiteX10" fmla="*/ 9575 w 19692"/>
                  <a:gd name="connsiteY10" fmla="*/ 0 h 27461"/>
                  <a:gd name="connsiteX11" fmla="*/ 18753 w 19692"/>
                  <a:gd name="connsiteY11" fmla="*/ 4806 h 27461"/>
                  <a:gd name="connsiteX12" fmla="*/ 15573 w 19692"/>
                  <a:gd name="connsiteY12" fmla="*/ 6974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92" h="27461">
                    <a:moveTo>
                      <a:pt x="15573" y="6974"/>
                    </a:moveTo>
                    <a:cubicBezTo>
                      <a:pt x="13911" y="4408"/>
                      <a:pt x="12032" y="3541"/>
                      <a:pt x="9467" y="3541"/>
                    </a:cubicBezTo>
                    <a:cubicBezTo>
                      <a:pt x="6685" y="3541"/>
                      <a:pt x="5059" y="4950"/>
                      <a:pt x="5059" y="7191"/>
                    </a:cubicBezTo>
                    <a:cubicBezTo>
                      <a:pt x="5059" y="13153"/>
                      <a:pt x="19692" y="9359"/>
                      <a:pt x="19692" y="19729"/>
                    </a:cubicBezTo>
                    <a:cubicBezTo>
                      <a:pt x="19692" y="24571"/>
                      <a:pt x="15754" y="27462"/>
                      <a:pt x="10009" y="27462"/>
                    </a:cubicBezTo>
                    <a:cubicBezTo>
                      <a:pt x="5348" y="27462"/>
                      <a:pt x="2312" y="25691"/>
                      <a:pt x="0" y="22150"/>
                    </a:cubicBezTo>
                    <a:lnTo>
                      <a:pt x="3180" y="19837"/>
                    </a:lnTo>
                    <a:cubicBezTo>
                      <a:pt x="5095" y="22728"/>
                      <a:pt x="6937" y="23920"/>
                      <a:pt x="10117" y="23920"/>
                    </a:cubicBezTo>
                    <a:cubicBezTo>
                      <a:pt x="13550" y="23920"/>
                      <a:pt x="15429" y="22403"/>
                      <a:pt x="15429" y="19910"/>
                    </a:cubicBezTo>
                    <a:cubicBezTo>
                      <a:pt x="15429" y="13189"/>
                      <a:pt x="903" y="17236"/>
                      <a:pt x="903" y="7299"/>
                    </a:cubicBezTo>
                    <a:cubicBezTo>
                      <a:pt x="903" y="2963"/>
                      <a:pt x="4444" y="0"/>
                      <a:pt x="9575" y="0"/>
                    </a:cubicBezTo>
                    <a:cubicBezTo>
                      <a:pt x="13730" y="0"/>
                      <a:pt x="16729" y="1482"/>
                      <a:pt x="18753" y="4806"/>
                    </a:cubicBezTo>
                    <a:lnTo>
                      <a:pt x="15573" y="697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51" name="Freeform: Shape 150">
                <a:extLst>
                  <a:ext uri="{FF2B5EF4-FFF2-40B4-BE49-F238E27FC236}">
                    <a16:creationId xmlns:a16="http://schemas.microsoft.com/office/drawing/2014/main" id="{78F7ABF6-F868-4014-81E1-A71F14289054}"/>
                  </a:ext>
                </a:extLst>
              </p:cNvPr>
              <p:cNvSpPr/>
              <p:nvPr/>
            </p:nvSpPr>
            <p:spPr>
              <a:xfrm>
                <a:off x="2979834" y="1738631"/>
                <a:ext cx="13838" cy="35302"/>
              </a:xfrm>
              <a:custGeom>
                <a:avLst/>
                <a:gdLst>
                  <a:gd name="connsiteX0" fmla="*/ 13839 w 13838"/>
                  <a:gd name="connsiteY0" fmla="*/ 34905 h 35302"/>
                  <a:gd name="connsiteX1" fmla="*/ 9828 w 13838"/>
                  <a:gd name="connsiteY1" fmla="*/ 35302 h 35302"/>
                  <a:gd name="connsiteX2" fmla="*/ 3902 w 13838"/>
                  <a:gd name="connsiteY2" fmla="*/ 28509 h 35302"/>
                  <a:gd name="connsiteX3" fmla="*/ 3902 w 13838"/>
                  <a:gd name="connsiteY3" fmla="*/ 12213 h 35302"/>
                  <a:gd name="connsiteX4" fmla="*/ 0 w 13838"/>
                  <a:gd name="connsiteY4" fmla="*/ 12213 h 35302"/>
                  <a:gd name="connsiteX5" fmla="*/ 0 w 13838"/>
                  <a:gd name="connsiteY5" fmla="*/ 8672 h 35302"/>
                  <a:gd name="connsiteX6" fmla="*/ 3902 w 13838"/>
                  <a:gd name="connsiteY6" fmla="*/ 8672 h 35302"/>
                  <a:gd name="connsiteX7" fmla="*/ 3902 w 13838"/>
                  <a:gd name="connsiteY7" fmla="*/ 0 h 35302"/>
                  <a:gd name="connsiteX8" fmla="*/ 8166 w 13838"/>
                  <a:gd name="connsiteY8" fmla="*/ 0 h 35302"/>
                  <a:gd name="connsiteX9" fmla="*/ 8166 w 13838"/>
                  <a:gd name="connsiteY9" fmla="*/ 8672 h 35302"/>
                  <a:gd name="connsiteX10" fmla="*/ 13839 w 13838"/>
                  <a:gd name="connsiteY10" fmla="*/ 8672 h 35302"/>
                  <a:gd name="connsiteX11" fmla="*/ 13839 w 13838"/>
                  <a:gd name="connsiteY11" fmla="*/ 12213 h 35302"/>
                  <a:gd name="connsiteX12" fmla="*/ 8166 w 13838"/>
                  <a:gd name="connsiteY12" fmla="*/ 12213 h 35302"/>
                  <a:gd name="connsiteX13" fmla="*/ 8166 w 13838"/>
                  <a:gd name="connsiteY13" fmla="*/ 28292 h 35302"/>
                  <a:gd name="connsiteX14" fmla="*/ 10912 w 13838"/>
                  <a:gd name="connsiteY14" fmla="*/ 31544 h 35302"/>
                  <a:gd name="connsiteX15" fmla="*/ 13839 w 13838"/>
                  <a:gd name="connsiteY15" fmla="*/ 31183 h 35302"/>
                  <a:gd name="connsiteX16" fmla="*/ 13839 w 13838"/>
                  <a:gd name="connsiteY16" fmla="*/ 34905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302">
                    <a:moveTo>
                      <a:pt x="13839" y="34905"/>
                    </a:moveTo>
                    <a:cubicBezTo>
                      <a:pt x="12574" y="35158"/>
                      <a:pt x="11346" y="35302"/>
                      <a:pt x="9828" y="35302"/>
                    </a:cubicBezTo>
                    <a:cubicBezTo>
                      <a:pt x="5528" y="35302"/>
                      <a:pt x="3902" y="33640"/>
                      <a:pt x="3902" y="28509"/>
                    </a:cubicBezTo>
                    <a:lnTo>
                      <a:pt x="3902" y="12213"/>
                    </a:lnTo>
                    <a:lnTo>
                      <a:pt x="0" y="12213"/>
                    </a:lnTo>
                    <a:lnTo>
                      <a:pt x="0" y="8672"/>
                    </a:lnTo>
                    <a:lnTo>
                      <a:pt x="3902" y="8672"/>
                    </a:lnTo>
                    <a:lnTo>
                      <a:pt x="3902" y="0"/>
                    </a:lnTo>
                    <a:lnTo>
                      <a:pt x="8166" y="0"/>
                    </a:lnTo>
                    <a:lnTo>
                      <a:pt x="8166" y="8672"/>
                    </a:lnTo>
                    <a:lnTo>
                      <a:pt x="13839" y="8672"/>
                    </a:lnTo>
                    <a:lnTo>
                      <a:pt x="13839" y="12213"/>
                    </a:lnTo>
                    <a:lnTo>
                      <a:pt x="8166" y="12213"/>
                    </a:lnTo>
                    <a:lnTo>
                      <a:pt x="8166" y="28292"/>
                    </a:lnTo>
                    <a:cubicBezTo>
                      <a:pt x="8166" y="30533"/>
                      <a:pt x="8961" y="31544"/>
                      <a:pt x="10912" y="31544"/>
                    </a:cubicBezTo>
                    <a:cubicBezTo>
                      <a:pt x="11888" y="31544"/>
                      <a:pt x="12719" y="31436"/>
                      <a:pt x="13839" y="31183"/>
                    </a:cubicBezTo>
                    <a:lnTo>
                      <a:pt x="13839" y="3490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52" name="Freeform: Shape 151">
                <a:extLst>
                  <a:ext uri="{FF2B5EF4-FFF2-40B4-BE49-F238E27FC236}">
                    <a16:creationId xmlns:a16="http://schemas.microsoft.com/office/drawing/2014/main" id="{8F392F06-552D-446B-A60D-42F2E6167494}"/>
                  </a:ext>
                </a:extLst>
              </p:cNvPr>
              <p:cNvSpPr/>
              <p:nvPr/>
            </p:nvSpPr>
            <p:spPr>
              <a:xfrm>
                <a:off x="2999202" y="1737186"/>
                <a:ext cx="20487" cy="36350"/>
              </a:xfrm>
              <a:custGeom>
                <a:avLst/>
                <a:gdLst>
                  <a:gd name="connsiteX0" fmla="*/ 16260 w 20487"/>
                  <a:gd name="connsiteY0" fmla="*/ 36350 h 36350"/>
                  <a:gd name="connsiteX1" fmla="*/ 16260 w 20487"/>
                  <a:gd name="connsiteY1" fmla="*/ 19404 h 36350"/>
                  <a:gd name="connsiteX2" fmla="*/ 11743 w 20487"/>
                  <a:gd name="connsiteY2" fmla="*/ 13261 h 36350"/>
                  <a:gd name="connsiteX3" fmla="*/ 4300 w 20487"/>
                  <a:gd name="connsiteY3" fmla="*/ 17272 h 36350"/>
                  <a:gd name="connsiteX4" fmla="*/ 4300 w 20487"/>
                  <a:gd name="connsiteY4" fmla="*/ 36350 h 36350"/>
                  <a:gd name="connsiteX5" fmla="*/ 0 w 20487"/>
                  <a:gd name="connsiteY5" fmla="*/ 36350 h 36350"/>
                  <a:gd name="connsiteX6" fmla="*/ 0 w 20487"/>
                  <a:gd name="connsiteY6" fmla="*/ 0 h 36350"/>
                  <a:gd name="connsiteX7" fmla="*/ 4300 w 20487"/>
                  <a:gd name="connsiteY7" fmla="*/ 0 h 36350"/>
                  <a:gd name="connsiteX8" fmla="*/ 4300 w 20487"/>
                  <a:gd name="connsiteY8" fmla="*/ 13514 h 36350"/>
                  <a:gd name="connsiteX9" fmla="*/ 12899 w 20487"/>
                  <a:gd name="connsiteY9" fmla="*/ 9503 h 36350"/>
                  <a:gd name="connsiteX10" fmla="*/ 19114 w 20487"/>
                  <a:gd name="connsiteY10" fmla="*/ 12249 h 36350"/>
                  <a:gd name="connsiteX11" fmla="*/ 20487 w 20487"/>
                  <a:gd name="connsiteY11" fmla="*/ 19440 h 36350"/>
                  <a:gd name="connsiteX12" fmla="*/ 20487 w 20487"/>
                  <a:gd name="connsiteY12" fmla="*/ 36350 h 36350"/>
                  <a:gd name="connsiteX13" fmla="*/ 16260 w 20487"/>
                  <a:gd name="connsiteY13"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87" h="36350">
                    <a:moveTo>
                      <a:pt x="16260" y="36350"/>
                    </a:moveTo>
                    <a:lnTo>
                      <a:pt x="16260" y="19404"/>
                    </a:lnTo>
                    <a:cubicBezTo>
                      <a:pt x="16260" y="15754"/>
                      <a:pt x="15718" y="13261"/>
                      <a:pt x="11743" y="13261"/>
                    </a:cubicBezTo>
                    <a:cubicBezTo>
                      <a:pt x="9214" y="13261"/>
                      <a:pt x="6793" y="14670"/>
                      <a:pt x="4300" y="17272"/>
                    </a:cubicBezTo>
                    <a:lnTo>
                      <a:pt x="4300" y="36350"/>
                    </a:lnTo>
                    <a:lnTo>
                      <a:pt x="0" y="36350"/>
                    </a:lnTo>
                    <a:lnTo>
                      <a:pt x="0" y="0"/>
                    </a:lnTo>
                    <a:lnTo>
                      <a:pt x="4300" y="0"/>
                    </a:lnTo>
                    <a:lnTo>
                      <a:pt x="4300" y="13514"/>
                    </a:lnTo>
                    <a:cubicBezTo>
                      <a:pt x="7552" y="10515"/>
                      <a:pt x="10117" y="9503"/>
                      <a:pt x="12899" y="9503"/>
                    </a:cubicBezTo>
                    <a:cubicBezTo>
                      <a:pt x="15935" y="9503"/>
                      <a:pt x="17850" y="10370"/>
                      <a:pt x="19114" y="12249"/>
                    </a:cubicBezTo>
                    <a:cubicBezTo>
                      <a:pt x="20270" y="13767"/>
                      <a:pt x="20487" y="15899"/>
                      <a:pt x="20487" y="19440"/>
                    </a:cubicBezTo>
                    <a:lnTo>
                      <a:pt x="20487" y="36350"/>
                    </a:lnTo>
                    <a:lnTo>
                      <a:pt x="1626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53" name="Freeform: Shape 152">
                <a:extLst>
                  <a:ext uri="{FF2B5EF4-FFF2-40B4-BE49-F238E27FC236}">
                    <a16:creationId xmlns:a16="http://schemas.microsoft.com/office/drawing/2014/main" id="{5E804B0F-0DEA-4C6A-8977-612702322D59}"/>
                  </a:ext>
                </a:extLst>
              </p:cNvPr>
              <p:cNvSpPr/>
              <p:nvPr/>
            </p:nvSpPr>
            <p:spPr>
              <a:xfrm>
                <a:off x="3025398" y="1746653"/>
                <a:ext cx="21968" cy="27461"/>
              </a:xfrm>
              <a:custGeom>
                <a:avLst/>
                <a:gdLst>
                  <a:gd name="connsiteX0" fmla="*/ 11093 w 21968"/>
                  <a:gd name="connsiteY0" fmla="*/ 27462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9 h 27461"/>
                  <a:gd name="connsiteX8" fmla="*/ 21896 w 21968"/>
                  <a:gd name="connsiteY8" fmla="*/ 20885 h 27461"/>
                  <a:gd name="connsiteX9" fmla="*/ 11093 w 21968"/>
                  <a:gd name="connsiteY9" fmla="*/ 27462 h 27461"/>
                  <a:gd name="connsiteX10" fmla="*/ 4372 w 21968"/>
                  <a:gd name="connsiteY10" fmla="*/ 11165 h 27461"/>
                  <a:gd name="connsiteX11" fmla="*/ 17741 w 21968"/>
                  <a:gd name="connsiteY11" fmla="*/ 11165 h 27461"/>
                  <a:gd name="connsiteX12" fmla="*/ 11165 w 21968"/>
                  <a:gd name="connsiteY12" fmla="*/ 3541 h 27461"/>
                  <a:gd name="connsiteX13" fmla="*/ 4372 w 21968"/>
                  <a:gd name="connsiteY13" fmla="*/ 11165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2"/>
                    </a:moveTo>
                    <a:cubicBezTo>
                      <a:pt x="4047" y="27462"/>
                      <a:pt x="0" y="22150"/>
                      <a:pt x="0" y="13731"/>
                    </a:cubicBezTo>
                    <a:cubicBezTo>
                      <a:pt x="0" y="5312"/>
                      <a:pt x="4589" y="0"/>
                      <a:pt x="11129" y="0"/>
                    </a:cubicBezTo>
                    <a:cubicBezTo>
                      <a:pt x="18211" y="0"/>
                      <a:pt x="21969" y="5059"/>
                      <a:pt x="21969" y="12755"/>
                    </a:cubicBezTo>
                    <a:cubicBezTo>
                      <a:pt x="21969" y="13153"/>
                      <a:pt x="21969" y="13659"/>
                      <a:pt x="21933" y="14309"/>
                    </a:cubicBezTo>
                    <a:lnTo>
                      <a:pt x="4264" y="14309"/>
                    </a:lnTo>
                    <a:cubicBezTo>
                      <a:pt x="4517" y="20126"/>
                      <a:pt x="6504" y="23740"/>
                      <a:pt x="11418" y="23740"/>
                    </a:cubicBezTo>
                    <a:cubicBezTo>
                      <a:pt x="14453" y="23740"/>
                      <a:pt x="16838" y="22475"/>
                      <a:pt x="18608" y="19079"/>
                    </a:cubicBezTo>
                    <a:lnTo>
                      <a:pt x="21896" y="20885"/>
                    </a:lnTo>
                    <a:cubicBezTo>
                      <a:pt x="19367" y="25691"/>
                      <a:pt x="15501" y="27462"/>
                      <a:pt x="11093" y="27462"/>
                    </a:cubicBezTo>
                    <a:close/>
                    <a:moveTo>
                      <a:pt x="4372" y="11165"/>
                    </a:moveTo>
                    <a:lnTo>
                      <a:pt x="17741" y="11165"/>
                    </a:lnTo>
                    <a:cubicBezTo>
                      <a:pt x="17705" y="6576"/>
                      <a:pt x="15320" y="3541"/>
                      <a:pt x="11165" y="3541"/>
                    </a:cubicBezTo>
                    <a:cubicBezTo>
                      <a:pt x="7010" y="3541"/>
                      <a:pt x="4878" y="6974"/>
                      <a:pt x="4372" y="11165"/>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54" name="Freeform: Shape 153">
                <a:extLst>
                  <a:ext uri="{FF2B5EF4-FFF2-40B4-BE49-F238E27FC236}">
                    <a16:creationId xmlns:a16="http://schemas.microsoft.com/office/drawing/2014/main" id="{044DD08B-EA0F-4060-A139-AAA247A1ED7E}"/>
                  </a:ext>
                </a:extLst>
              </p:cNvPr>
              <p:cNvSpPr/>
              <p:nvPr/>
            </p:nvSpPr>
            <p:spPr>
              <a:xfrm>
                <a:off x="3064891" y="1737041"/>
                <a:ext cx="4769" cy="36494"/>
              </a:xfrm>
              <a:custGeom>
                <a:avLst/>
                <a:gdLst>
                  <a:gd name="connsiteX0" fmla="*/ 0 w 4769"/>
                  <a:gd name="connsiteY0" fmla="*/ 5203 h 36494"/>
                  <a:gd name="connsiteX1" fmla="*/ 0 w 4769"/>
                  <a:gd name="connsiteY1" fmla="*/ 0 h 36494"/>
                  <a:gd name="connsiteX2" fmla="*/ 4770 w 4769"/>
                  <a:gd name="connsiteY2" fmla="*/ 0 h 36494"/>
                  <a:gd name="connsiteX3" fmla="*/ 4770 w 4769"/>
                  <a:gd name="connsiteY3" fmla="*/ 5203 h 36494"/>
                  <a:gd name="connsiteX4" fmla="*/ 0 w 4769"/>
                  <a:gd name="connsiteY4" fmla="*/ 5203 h 36494"/>
                  <a:gd name="connsiteX5" fmla="*/ 181 w 4769"/>
                  <a:gd name="connsiteY5" fmla="*/ 36495 h 36494"/>
                  <a:gd name="connsiteX6" fmla="*/ 181 w 4769"/>
                  <a:gd name="connsiteY6" fmla="*/ 10262 h 36494"/>
                  <a:gd name="connsiteX7" fmla="*/ 4480 w 4769"/>
                  <a:gd name="connsiteY7" fmla="*/ 10262 h 36494"/>
                  <a:gd name="connsiteX8" fmla="*/ 4480 w 4769"/>
                  <a:gd name="connsiteY8" fmla="*/ 36495 h 36494"/>
                  <a:gd name="connsiteX9" fmla="*/ 181 w 4769"/>
                  <a:gd name="connsiteY9" fmla="*/ 36495 h 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 h="36494">
                    <a:moveTo>
                      <a:pt x="0" y="5203"/>
                    </a:moveTo>
                    <a:lnTo>
                      <a:pt x="0" y="0"/>
                    </a:lnTo>
                    <a:lnTo>
                      <a:pt x="4770" y="0"/>
                    </a:lnTo>
                    <a:lnTo>
                      <a:pt x="4770" y="5203"/>
                    </a:lnTo>
                    <a:lnTo>
                      <a:pt x="0" y="5203"/>
                    </a:lnTo>
                    <a:close/>
                    <a:moveTo>
                      <a:pt x="181" y="36495"/>
                    </a:moveTo>
                    <a:lnTo>
                      <a:pt x="181" y="10262"/>
                    </a:lnTo>
                    <a:lnTo>
                      <a:pt x="4480" y="10262"/>
                    </a:lnTo>
                    <a:lnTo>
                      <a:pt x="4480" y="36495"/>
                    </a:lnTo>
                    <a:lnTo>
                      <a:pt x="181" y="3649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55" name="Freeform: Shape 154">
                <a:extLst>
                  <a:ext uri="{FF2B5EF4-FFF2-40B4-BE49-F238E27FC236}">
                    <a16:creationId xmlns:a16="http://schemas.microsoft.com/office/drawing/2014/main" id="{16B8DC90-8218-4F21-91C0-AAB566D0945D}"/>
                  </a:ext>
                </a:extLst>
              </p:cNvPr>
              <p:cNvSpPr/>
              <p:nvPr/>
            </p:nvSpPr>
            <p:spPr>
              <a:xfrm>
                <a:off x="3077140" y="1746689"/>
                <a:ext cx="20378" cy="26847"/>
              </a:xfrm>
              <a:custGeom>
                <a:avLst/>
                <a:gdLst>
                  <a:gd name="connsiteX0" fmla="*/ 16115 w 20378"/>
                  <a:gd name="connsiteY0" fmla="*/ 26847 h 26847"/>
                  <a:gd name="connsiteX1" fmla="*/ 16115 w 20378"/>
                  <a:gd name="connsiteY1" fmla="*/ 8925 h 26847"/>
                  <a:gd name="connsiteX2" fmla="*/ 11743 w 20378"/>
                  <a:gd name="connsiteY2" fmla="*/ 3830 h 26847"/>
                  <a:gd name="connsiteX3" fmla="*/ 4300 w 20378"/>
                  <a:gd name="connsiteY3" fmla="*/ 7877 h 26847"/>
                  <a:gd name="connsiteX4" fmla="*/ 4300 w 20378"/>
                  <a:gd name="connsiteY4" fmla="*/ 26847 h 26847"/>
                  <a:gd name="connsiteX5" fmla="*/ 0 w 20378"/>
                  <a:gd name="connsiteY5" fmla="*/ 26847 h 26847"/>
                  <a:gd name="connsiteX6" fmla="*/ 0 w 20378"/>
                  <a:gd name="connsiteY6" fmla="*/ 614 h 26847"/>
                  <a:gd name="connsiteX7" fmla="*/ 4083 w 20378"/>
                  <a:gd name="connsiteY7" fmla="*/ 614 h 26847"/>
                  <a:gd name="connsiteX8" fmla="*/ 4083 w 20378"/>
                  <a:gd name="connsiteY8" fmla="*/ 4264 h 26847"/>
                  <a:gd name="connsiteX9" fmla="*/ 13008 w 20378"/>
                  <a:gd name="connsiteY9" fmla="*/ 0 h 26847"/>
                  <a:gd name="connsiteX10" fmla="*/ 18970 w 20378"/>
                  <a:gd name="connsiteY10" fmla="*/ 2746 h 26847"/>
                  <a:gd name="connsiteX11" fmla="*/ 20379 w 20378"/>
                  <a:gd name="connsiteY11" fmla="*/ 8961 h 26847"/>
                  <a:gd name="connsiteX12" fmla="*/ 20379 w 20378"/>
                  <a:gd name="connsiteY12" fmla="*/ 26811 h 26847"/>
                  <a:gd name="connsiteX13" fmla="*/ 16115 w 20378"/>
                  <a:gd name="connsiteY13"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78" h="26847">
                    <a:moveTo>
                      <a:pt x="16115" y="26847"/>
                    </a:moveTo>
                    <a:lnTo>
                      <a:pt x="16115" y="8925"/>
                    </a:lnTo>
                    <a:cubicBezTo>
                      <a:pt x="16115" y="5384"/>
                      <a:pt x="14814" y="3830"/>
                      <a:pt x="11743" y="3830"/>
                    </a:cubicBezTo>
                    <a:cubicBezTo>
                      <a:pt x="9431" y="3830"/>
                      <a:pt x="7299" y="4806"/>
                      <a:pt x="4300" y="7877"/>
                    </a:cubicBezTo>
                    <a:lnTo>
                      <a:pt x="4300" y="26847"/>
                    </a:lnTo>
                    <a:lnTo>
                      <a:pt x="0" y="26847"/>
                    </a:lnTo>
                    <a:lnTo>
                      <a:pt x="0" y="614"/>
                    </a:lnTo>
                    <a:lnTo>
                      <a:pt x="4083" y="614"/>
                    </a:lnTo>
                    <a:lnTo>
                      <a:pt x="4083" y="4264"/>
                    </a:lnTo>
                    <a:cubicBezTo>
                      <a:pt x="6974" y="1373"/>
                      <a:pt x="9684" y="0"/>
                      <a:pt x="13008" y="0"/>
                    </a:cubicBezTo>
                    <a:cubicBezTo>
                      <a:pt x="15790" y="0"/>
                      <a:pt x="17814" y="903"/>
                      <a:pt x="18970" y="2746"/>
                    </a:cubicBezTo>
                    <a:cubicBezTo>
                      <a:pt x="19981" y="4047"/>
                      <a:pt x="20379" y="6034"/>
                      <a:pt x="20379" y="8961"/>
                    </a:cubicBezTo>
                    <a:lnTo>
                      <a:pt x="20379" y="26811"/>
                    </a:lnTo>
                    <a:lnTo>
                      <a:pt x="16115" y="26811"/>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56" name="Freeform: Shape 155">
                <a:extLst>
                  <a:ext uri="{FF2B5EF4-FFF2-40B4-BE49-F238E27FC236}">
                    <a16:creationId xmlns:a16="http://schemas.microsoft.com/office/drawing/2014/main" id="{BF92A8A7-8F63-42FC-99D2-61CB1F7005C3}"/>
                  </a:ext>
                </a:extLst>
              </p:cNvPr>
              <p:cNvSpPr/>
              <p:nvPr/>
            </p:nvSpPr>
            <p:spPr>
              <a:xfrm>
                <a:off x="3102288" y="1736572"/>
                <a:ext cx="14019" cy="36964"/>
              </a:xfrm>
              <a:custGeom>
                <a:avLst/>
                <a:gdLst>
                  <a:gd name="connsiteX0" fmla="*/ 4155 w 14019"/>
                  <a:gd name="connsiteY0" fmla="*/ 36964 h 36964"/>
                  <a:gd name="connsiteX1" fmla="*/ 4155 w 14019"/>
                  <a:gd name="connsiteY1" fmla="*/ 14273 h 36964"/>
                  <a:gd name="connsiteX2" fmla="*/ 0 w 14019"/>
                  <a:gd name="connsiteY2" fmla="*/ 14273 h 36964"/>
                  <a:gd name="connsiteX3" fmla="*/ 0 w 14019"/>
                  <a:gd name="connsiteY3" fmla="*/ 10732 h 36964"/>
                  <a:gd name="connsiteX4" fmla="*/ 4155 w 14019"/>
                  <a:gd name="connsiteY4" fmla="*/ 10732 h 36964"/>
                  <a:gd name="connsiteX5" fmla="*/ 4155 w 14019"/>
                  <a:gd name="connsiteY5" fmla="*/ 7660 h 36964"/>
                  <a:gd name="connsiteX6" fmla="*/ 11382 w 14019"/>
                  <a:gd name="connsiteY6" fmla="*/ 0 h 36964"/>
                  <a:gd name="connsiteX7" fmla="*/ 14020 w 14019"/>
                  <a:gd name="connsiteY7" fmla="*/ 217 h 36964"/>
                  <a:gd name="connsiteX8" fmla="*/ 14020 w 14019"/>
                  <a:gd name="connsiteY8" fmla="*/ 3866 h 36964"/>
                  <a:gd name="connsiteX9" fmla="*/ 11960 w 14019"/>
                  <a:gd name="connsiteY9" fmla="*/ 3613 h 36964"/>
                  <a:gd name="connsiteX10" fmla="*/ 8455 w 14019"/>
                  <a:gd name="connsiteY10" fmla="*/ 7299 h 36964"/>
                  <a:gd name="connsiteX11" fmla="*/ 8455 w 14019"/>
                  <a:gd name="connsiteY11" fmla="*/ 10732 h 36964"/>
                  <a:gd name="connsiteX12" fmla="*/ 13875 w 14019"/>
                  <a:gd name="connsiteY12" fmla="*/ 10732 h 36964"/>
                  <a:gd name="connsiteX13" fmla="*/ 13875 w 14019"/>
                  <a:gd name="connsiteY13" fmla="*/ 14273 h 36964"/>
                  <a:gd name="connsiteX14" fmla="*/ 8455 w 14019"/>
                  <a:gd name="connsiteY14" fmla="*/ 14273 h 36964"/>
                  <a:gd name="connsiteX15" fmla="*/ 8455 w 14019"/>
                  <a:gd name="connsiteY15" fmla="*/ 36964 h 36964"/>
                  <a:gd name="connsiteX16" fmla="*/ 4155 w 14019"/>
                  <a:gd name="connsiteY16" fmla="*/ 36964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19" h="36964">
                    <a:moveTo>
                      <a:pt x="4155" y="36964"/>
                    </a:moveTo>
                    <a:lnTo>
                      <a:pt x="4155" y="14273"/>
                    </a:lnTo>
                    <a:lnTo>
                      <a:pt x="0" y="14273"/>
                    </a:lnTo>
                    <a:lnTo>
                      <a:pt x="0" y="10732"/>
                    </a:lnTo>
                    <a:lnTo>
                      <a:pt x="4155" y="10732"/>
                    </a:lnTo>
                    <a:lnTo>
                      <a:pt x="4155" y="7660"/>
                    </a:lnTo>
                    <a:cubicBezTo>
                      <a:pt x="4155" y="2602"/>
                      <a:pt x="6143" y="0"/>
                      <a:pt x="11382" y="0"/>
                    </a:cubicBezTo>
                    <a:cubicBezTo>
                      <a:pt x="12249" y="0"/>
                      <a:pt x="13116" y="36"/>
                      <a:pt x="14020" y="217"/>
                    </a:cubicBezTo>
                    <a:lnTo>
                      <a:pt x="14020" y="3866"/>
                    </a:lnTo>
                    <a:cubicBezTo>
                      <a:pt x="13369" y="3722"/>
                      <a:pt x="12610" y="3613"/>
                      <a:pt x="11960" y="3613"/>
                    </a:cubicBezTo>
                    <a:cubicBezTo>
                      <a:pt x="9684" y="3613"/>
                      <a:pt x="8455" y="4336"/>
                      <a:pt x="8455" y="7299"/>
                    </a:cubicBezTo>
                    <a:lnTo>
                      <a:pt x="8455" y="10732"/>
                    </a:lnTo>
                    <a:lnTo>
                      <a:pt x="13875" y="10732"/>
                    </a:lnTo>
                    <a:lnTo>
                      <a:pt x="13875" y="14273"/>
                    </a:lnTo>
                    <a:lnTo>
                      <a:pt x="8455" y="14273"/>
                    </a:lnTo>
                    <a:lnTo>
                      <a:pt x="8455" y="36964"/>
                    </a:lnTo>
                    <a:lnTo>
                      <a:pt x="4155" y="3696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57" name="Freeform: Shape 156">
                <a:extLst>
                  <a:ext uri="{FF2B5EF4-FFF2-40B4-BE49-F238E27FC236}">
                    <a16:creationId xmlns:a16="http://schemas.microsoft.com/office/drawing/2014/main" id="{CEFBE91B-A866-4B6A-A5AB-762A1B4D7B15}"/>
                  </a:ext>
                </a:extLst>
              </p:cNvPr>
              <p:cNvSpPr/>
              <p:nvPr/>
            </p:nvSpPr>
            <p:spPr>
              <a:xfrm>
                <a:off x="3118657" y="1746725"/>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7994 w 22330"/>
                  <a:gd name="connsiteY5" fmla="*/ 13803 h 27425"/>
                  <a:gd name="connsiteX6" fmla="*/ 11165 w 22330"/>
                  <a:gd name="connsiteY6" fmla="*/ 3577 h 27425"/>
                  <a:gd name="connsiteX7" fmla="*/ 4336 w 22330"/>
                  <a:gd name="connsiteY7" fmla="*/ 13803 h 27425"/>
                  <a:gd name="connsiteX8" fmla="*/ 11165 w 22330"/>
                  <a:gd name="connsiteY8" fmla="*/ 23812 h 27425"/>
                  <a:gd name="connsiteX9" fmla="*/ 17994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186"/>
                      <a:pt x="0" y="13803"/>
                    </a:cubicBezTo>
                    <a:close/>
                    <a:moveTo>
                      <a:pt x="17994" y="13803"/>
                    </a:moveTo>
                    <a:cubicBezTo>
                      <a:pt x="17994" y="7769"/>
                      <a:pt x="15826" y="3577"/>
                      <a:pt x="11165" y="3577"/>
                    </a:cubicBezTo>
                    <a:cubicBezTo>
                      <a:pt x="6504" y="3577"/>
                      <a:pt x="4336" y="7769"/>
                      <a:pt x="4336" y="13803"/>
                    </a:cubicBezTo>
                    <a:cubicBezTo>
                      <a:pt x="4336" y="19837"/>
                      <a:pt x="6576" y="23812"/>
                      <a:pt x="11165" y="23812"/>
                    </a:cubicBezTo>
                    <a:cubicBezTo>
                      <a:pt x="15790" y="23812"/>
                      <a:pt x="17994" y="19801"/>
                      <a:pt x="17994" y="13803"/>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58" name="Freeform: Shape 157">
                <a:extLst>
                  <a:ext uri="{FF2B5EF4-FFF2-40B4-BE49-F238E27FC236}">
                    <a16:creationId xmlns:a16="http://schemas.microsoft.com/office/drawing/2014/main" id="{2AECDC11-8675-45C9-A5E8-016DCD17066A}"/>
                  </a:ext>
                </a:extLst>
              </p:cNvPr>
              <p:cNvSpPr/>
              <p:nvPr/>
            </p:nvSpPr>
            <p:spPr>
              <a:xfrm>
                <a:off x="3146985" y="1746689"/>
                <a:ext cx="12863" cy="26847"/>
              </a:xfrm>
              <a:custGeom>
                <a:avLst/>
                <a:gdLst>
                  <a:gd name="connsiteX0" fmla="*/ 0 w 12863"/>
                  <a:gd name="connsiteY0" fmla="*/ 26847 h 26847"/>
                  <a:gd name="connsiteX1" fmla="*/ 0 w 12863"/>
                  <a:gd name="connsiteY1" fmla="*/ 614 h 26847"/>
                  <a:gd name="connsiteX2" fmla="*/ 4083 w 12863"/>
                  <a:gd name="connsiteY2" fmla="*/ 614 h 26847"/>
                  <a:gd name="connsiteX3" fmla="*/ 4083 w 12863"/>
                  <a:gd name="connsiteY3" fmla="*/ 5564 h 26847"/>
                  <a:gd name="connsiteX4" fmla="*/ 12068 w 12863"/>
                  <a:gd name="connsiteY4" fmla="*/ 0 h 26847"/>
                  <a:gd name="connsiteX5" fmla="*/ 12863 w 12863"/>
                  <a:gd name="connsiteY5" fmla="*/ 36 h 26847"/>
                  <a:gd name="connsiteX6" fmla="*/ 12863 w 12863"/>
                  <a:gd name="connsiteY6" fmla="*/ 4300 h 26847"/>
                  <a:gd name="connsiteX7" fmla="*/ 11888 w 12863"/>
                  <a:gd name="connsiteY7" fmla="*/ 4264 h 26847"/>
                  <a:gd name="connsiteX8" fmla="*/ 4227 w 12863"/>
                  <a:gd name="connsiteY8" fmla="*/ 10587 h 26847"/>
                  <a:gd name="connsiteX9" fmla="*/ 4227 w 12863"/>
                  <a:gd name="connsiteY9" fmla="*/ 26847 h 26847"/>
                  <a:gd name="connsiteX10" fmla="*/ 0 w 12863"/>
                  <a:gd name="connsiteY10" fmla="*/ 26847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3" h="26847">
                    <a:moveTo>
                      <a:pt x="0" y="26847"/>
                    </a:moveTo>
                    <a:lnTo>
                      <a:pt x="0" y="614"/>
                    </a:lnTo>
                    <a:lnTo>
                      <a:pt x="4083" y="614"/>
                    </a:lnTo>
                    <a:lnTo>
                      <a:pt x="4083" y="5564"/>
                    </a:lnTo>
                    <a:cubicBezTo>
                      <a:pt x="6323" y="1626"/>
                      <a:pt x="8852" y="0"/>
                      <a:pt x="12068" y="0"/>
                    </a:cubicBezTo>
                    <a:cubicBezTo>
                      <a:pt x="12357" y="0"/>
                      <a:pt x="12538" y="0"/>
                      <a:pt x="12863" y="36"/>
                    </a:cubicBezTo>
                    <a:lnTo>
                      <a:pt x="12863" y="4300"/>
                    </a:lnTo>
                    <a:cubicBezTo>
                      <a:pt x="12466" y="4264"/>
                      <a:pt x="12105" y="4264"/>
                      <a:pt x="11888" y="4264"/>
                    </a:cubicBezTo>
                    <a:cubicBezTo>
                      <a:pt x="8238" y="4264"/>
                      <a:pt x="5781" y="7046"/>
                      <a:pt x="4227" y="10587"/>
                    </a:cubicBezTo>
                    <a:lnTo>
                      <a:pt x="4227" y="26847"/>
                    </a:lnTo>
                    <a:lnTo>
                      <a:pt x="0" y="26847"/>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59" name="Freeform: Shape 158">
                <a:extLst>
                  <a:ext uri="{FF2B5EF4-FFF2-40B4-BE49-F238E27FC236}">
                    <a16:creationId xmlns:a16="http://schemas.microsoft.com/office/drawing/2014/main" id="{5A0BAED0-F487-4B2B-A5BB-6BDFE722C693}"/>
                  </a:ext>
                </a:extLst>
              </p:cNvPr>
              <p:cNvSpPr/>
              <p:nvPr/>
            </p:nvSpPr>
            <p:spPr>
              <a:xfrm>
                <a:off x="3164473" y="1746689"/>
                <a:ext cx="34615" cy="26847"/>
              </a:xfrm>
              <a:custGeom>
                <a:avLst/>
                <a:gdLst>
                  <a:gd name="connsiteX0" fmla="*/ 30315 w 34615"/>
                  <a:gd name="connsiteY0" fmla="*/ 26847 h 26847"/>
                  <a:gd name="connsiteX1" fmla="*/ 30315 w 34615"/>
                  <a:gd name="connsiteY1" fmla="*/ 8491 h 26847"/>
                  <a:gd name="connsiteX2" fmla="*/ 26305 w 34615"/>
                  <a:gd name="connsiteY2" fmla="*/ 3830 h 26847"/>
                  <a:gd name="connsiteX3" fmla="*/ 19476 w 34615"/>
                  <a:gd name="connsiteY3" fmla="*/ 7733 h 26847"/>
                  <a:gd name="connsiteX4" fmla="*/ 19476 w 34615"/>
                  <a:gd name="connsiteY4" fmla="*/ 26847 h 26847"/>
                  <a:gd name="connsiteX5" fmla="*/ 15176 w 34615"/>
                  <a:gd name="connsiteY5" fmla="*/ 26847 h 26847"/>
                  <a:gd name="connsiteX6" fmla="*/ 15176 w 34615"/>
                  <a:gd name="connsiteY6" fmla="*/ 8925 h 26847"/>
                  <a:gd name="connsiteX7" fmla="*/ 11346 w 34615"/>
                  <a:gd name="connsiteY7" fmla="*/ 3830 h 26847"/>
                  <a:gd name="connsiteX8" fmla="*/ 4300 w 34615"/>
                  <a:gd name="connsiteY8" fmla="*/ 7913 h 26847"/>
                  <a:gd name="connsiteX9" fmla="*/ 4300 w 34615"/>
                  <a:gd name="connsiteY9" fmla="*/ 26847 h 26847"/>
                  <a:gd name="connsiteX10" fmla="*/ 0 w 34615"/>
                  <a:gd name="connsiteY10" fmla="*/ 26847 h 26847"/>
                  <a:gd name="connsiteX11" fmla="*/ 0 w 34615"/>
                  <a:gd name="connsiteY11" fmla="*/ 614 h 26847"/>
                  <a:gd name="connsiteX12" fmla="*/ 4083 w 34615"/>
                  <a:gd name="connsiteY12" fmla="*/ 614 h 26847"/>
                  <a:gd name="connsiteX13" fmla="*/ 4083 w 34615"/>
                  <a:gd name="connsiteY13" fmla="*/ 4264 h 26847"/>
                  <a:gd name="connsiteX14" fmla="*/ 12285 w 34615"/>
                  <a:gd name="connsiteY14" fmla="*/ 0 h 26847"/>
                  <a:gd name="connsiteX15" fmla="*/ 18861 w 34615"/>
                  <a:gd name="connsiteY15" fmla="*/ 4408 h 26847"/>
                  <a:gd name="connsiteX16" fmla="*/ 27461 w 34615"/>
                  <a:gd name="connsiteY16" fmla="*/ 0 h 26847"/>
                  <a:gd name="connsiteX17" fmla="*/ 34615 w 34615"/>
                  <a:gd name="connsiteY17" fmla="*/ 8202 h 26847"/>
                  <a:gd name="connsiteX18" fmla="*/ 34615 w 34615"/>
                  <a:gd name="connsiteY18" fmla="*/ 26811 h 26847"/>
                  <a:gd name="connsiteX19" fmla="*/ 30315 w 34615"/>
                  <a:gd name="connsiteY19"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615" h="26847">
                    <a:moveTo>
                      <a:pt x="30315" y="26847"/>
                    </a:moveTo>
                    <a:lnTo>
                      <a:pt x="30315" y="8491"/>
                    </a:lnTo>
                    <a:cubicBezTo>
                      <a:pt x="30315" y="4806"/>
                      <a:pt x="28328" y="3830"/>
                      <a:pt x="26305" y="3830"/>
                    </a:cubicBezTo>
                    <a:cubicBezTo>
                      <a:pt x="24064" y="3830"/>
                      <a:pt x="21860" y="5059"/>
                      <a:pt x="19476" y="7733"/>
                    </a:cubicBezTo>
                    <a:lnTo>
                      <a:pt x="19476" y="26847"/>
                    </a:lnTo>
                    <a:lnTo>
                      <a:pt x="15176" y="26847"/>
                    </a:lnTo>
                    <a:lnTo>
                      <a:pt x="15176" y="8925"/>
                    </a:lnTo>
                    <a:cubicBezTo>
                      <a:pt x="15176" y="5673"/>
                      <a:pt x="13947" y="3830"/>
                      <a:pt x="11346" y="3830"/>
                    </a:cubicBezTo>
                    <a:cubicBezTo>
                      <a:pt x="9069" y="3830"/>
                      <a:pt x="6576" y="5312"/>
                      <a:pt x="4300" y="7913"/>
                    </a:cubicBezTo>
                    <a:lnTo>
                      <a:pt x="4300" y="26847"/>
                    </a:lnTo>
                    <a:lnTo>
                      <a:pt x="0" y="26847"/>
                    </a:lnTo>
                    <a:lnTo>
                      <a:pt x="0" y="614"/>
                    </a:lnTo>
                    <a:lnTo>
                      <a:pt x="4083" y="614"/>
                    </a:lnTo>
                    <a:lnTo>
                      <a:pt x="4083" y="4264"/>
                    </a:lnTo>
                    <a:cubicBezTo>
                      <a:pt x="6504" y="1590"/>
                      <a:pt x="9539" y="0"/>
                      <a:pt x="12285" y="0"/>
                    </a:cubicBezTo>
                    <a:cubicBezTo>
                      <a:pt x="15790" y="0"/>
                      <a:pt x="17850" y="1373"/>
                      <a:pt x="18861" y="4408"/>
                    </a:cubicBezTo>
                    <a:cubicBezTo>
                      <a:pt x="21860" y="1337"/>
                      <a:pt x="24173" y="0"/>
                      <a:pt x="27461" y="0"/>
                    </a:cubicBezTo>
                    <a:cubicBezTo>
                      <a:pt x="32267" y="0"/>
                      <a:pt x="34615" y="2746"/>
                      <a:pt x="34615" y="8202"/>
                    </a:cubicBezTo>
                    <a:lnTo>
                      <a:pt x="34615" y="26811"/>
                    </a:lnTo>
                    <a:lnTo>
                      <a:pt x="30315" y="26811"/>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60" name="Freeform: Shape 159">
                <a:extLst>
                  <a:ext uri="{FF2B5EF4-FFF2-40B4-BE49-F238E27FC236}">
                    <a16:creationId xmlns:a16="http://schemas.microsoft.com/office/drawing/2014/main" id="{1355B905-61E3-4182-BE4E-6234C51B48A2}"/>
                  </a:ext>
                </a:extLst>
              </p:cNvPr>
              <p:cNvSpPr/>
              <p:nvPr/>
            </p:nvSpPr>
            <p:spPr>
              <a:xfrm>
                <a:off x="3204653" y="1746689"/>
                <a:ext cx="21029" cy="27389"/>
              </a:xfrm>
              <a:custGeom>
                <a:avLst/>
                <a:gdLst>
                  <a:gd name="connsiteX0" fmla="*/ 16802 w 21029"/>
                  <a:gd name="connsiteY0" fmla="*/ 26847 h 27389"/>
                  <a:gd name="connsiteX1" fmla="*/ 16404 w 21029"/>
                  <a:gd name="connsiteY1" fmla="*/ 23704 h 27389"/>
                  <a:gd name="connsiteX2" fmla="*/ 7299 w 21029"/>
                  <a:gd name="connsiteY2" fmla="*/ 27389 h 27389"/>
                  <a:gd name="connsiteX3" fmla="*/ 0 w 21029"/>
                  <a:gd name="connsiteY3" fmla="*/ 20343 h 27389"/>
                  <a:gd name="connsiteX4" fmla="*/ 4336 w 21029"/>
                  <a:gd name="connsiteY4" fmla="*/ 13116 h 27389"/>
                  <a:gd name="connsiteX5" fmla="*/ 16332 w 21029"/>
                  <a:gd name="connsiteY5" fmla="*/ 9612 h 27389"/>
                  <a:gd name="connsiteX6" fmla="*/ 11129 w 21029"/>
                  <a:gd name="connsiteY6" fmla="*/ 3505 h 27389"/>
                  <a:gd name="connsiteX7" fmla="*/ 4264 w 21029"/>
                  <a:gd name="connsiteY7" fmla="*/ 7443 h 27389"/>
                  <a:gd name="connsiteX8" fmla="*/ 1120 w 21029"/>
                  <a:gd name="connsiteY8" fmla="*/ 5456 h 27389"/>
                  <a:gd name="connsiteX9" fmla="*/ 11310 w 21029"/>
                  <a:gd name="connsiteY9" fmla="*/ 0 h 27389"/>
                  <a:gd name="connsiteX10" fmla="*/ 20632 w 21029"/>
                  <a:gd name="connsiteY10" fmla="*/ 8564 h 27389"/>
                  <a:gd name="connsiteX11" fmla="*/ 20632 w 21029"/>
                  <a:gd name="connsiteY11" fmla="*/ 22728 h 27389"/>
                  <a:gd name="connsiteX12" fmla="*/ 21029 w 21029"/>
                  <a:gd name="connsiteY12" fmla="*/ 26811 h 27389"/>
                  <a:gd name="connsiteX13" fmla="*/ 16802 w 21029"/>
                  <a:gd name="connsiteY13" fmla="*/ 26811 h 27389"/>
                  <a:gd name="connsiteX14" fmla="*/ 16224 w 21029"/>
                  <a:gd name="connsiteY14" fmla="*/ 12755 h 27389"/>
                  <a:gd name="connsiteX15" fmla="*/ 6648 w 21029"/>
                  <a:gd name="connsiteY15" fmla="*/ 15610 h 27389"/>
                  <a:gd name="connsiteX16" fmla="*/ 4336 w 21029"/>
                  <a:gd name="connsiteY16" fmla="*/ 19946 h 27389"/>
                  <a:gd name="connsiteX17" fmla="*/ 8419 w 21029"/>
                  <a:gd name="connsiteY17" fmla="*/ 23884 h 27389"/>
                  <a:gd name="connsiteX18" fmla="*/ 16224 w 21029"/>
                  <a:gd name="connsiteY18" fmla="*/ 20126 h 27389"/>
                  <a:gd name="connsiteX19" fmla="*/ 16224 w 21029"/>
                  <a:gd name="connsiteY19" fmla="*/ 12755 h 2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29" h="27389">
                    <a:moveTo>
                      <a:pt x="16802" y="26847"/>
                    </a:moveTo>
                    <a:lnTo>
                      <a:pt x="16404" y="23704"/>
                    </a:lnTo>
                    <a:cubicBezTo>
                      <a:pt x="13622" y="26088"/>
                      <a:pt x="10478" y="27389"/>
                      <a:pt x="7299" y="27389"/>
                    </a:cubicBezTo>
                    <a:cubicBezTo>
                      <a:pt x="2710" y="27389"/>
                      <a:pt x="0" y="24607"/>
                      <a:pt x="0" y="20343"/>
                    </a:cubicBezTo>
                    <a:cubicBezTo>
                      <a:pt x="0" y="17272"/>
                      <a:pt x="1301" y="14779"/>
                      <a:pt x="4336" y="13116"/>
                    </a:cubicBezTo>
                    <a:cubicBezTo>
                      <a:pt x="6974" y="11707"/>
                      <a:pt x="11526" y="10587"/>
                      <a:pt x="16332" y="9612"/>
                    </a:cubicBezTo>
                    <a:cubicBezTo>
                      <a:pt x="16729" y="5023"/>
                      <a:pt x="14959" y="3505"/>
                      <a:pt x="11129" y="3505"/>
                    </a:cubicBezTo>
                    <a:cubicBezTo>
                      <a:pt x="8058" y="3505"/>
                      <a:pt x="6070" y="4661"/>
                      <a:pt x="4264" y="7443"/>
                    </a:cubicBezTo>
                    <a:lnTo>
                      <a:pt x="1120" y="5456"/>
                    </a:lnTo>
                    <a:cubicBezTo>
                      <a:pt x="3505" y="1554"/>
                      <a:pt x="6829" y="0"/>
                      <a:pt x="11310" y="0"/>
                    </a:cubicBezTo>
                    <a:cubicBezTo>
                      <a:pt x="17741" y="0"/>
                      <a:pt x="20632" y="2782"/>
                      <a:pt x="20632" y="8564"/>
                    </a:cubicBezTo>
                    <a:lnTo>
                      <a:pt x="20632" y="22728"/>
                    </a:lnTo>
                    <a:lnTo>
                      <a:pt x="21029" y="26811"/>
                    </a:lnTo>
                    <a:lnTo>
                      <a:pt x="16802" y="26811"/>
                    </a:lnTo>
                    <a:close/>
                    <a:moveTo>
                      <a:pt x="16224" y="12755"/>
                    </a:moveTo>
                    <a:cubicBezTo>
                      <a:pt x="11418" y="13731"/>
                      <a:pt x="8636" y="14490"/>
                      <a:pt x="6648" y="15610"/>
                    </a:cubicBezTo>
                    <a:cubicBezTo>
                      <a:pt x="5095" y="16513"/>
                      <a:pt x="4336" y="18103"/>
                      <a:pt x="4336" y="19946"/>
                    </a:cubicBezTo>
                    <a:cubicBezTo>
                      <a:pt x="4336" y="22367"/>
                      <a:pt x="5817" y="23884"/>
                      <a:pt x="8419" y="23884"/>
                    </a:cubicBezTo>
                    <a:cubicBezTo>
                      <a:pt x="11165" y="23884"/>
                      <a:pt x="14345" y="22403"/>
                      <a:pt x="16224" y="20126"/>
                    </a:cubicBezTo>
                    <a:lnTo>
                      <a:pt x="16224" y="1275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61" name="Freeform: Shape 160">
                <a:extLst>
                  <a:ext uri="{FF2B5EF4-FFF2-40B4-BE49-F238E27FC236}">
                    <a16:creationId xmlns:a16="http://schemas.microsoft.com/office/drawing/2014/main" id="{CF04A21B-063D-45E9-965A-8B048744C208}"/>
                  </a:ext>
                </a:extLst>
              </p:cNvPr>
              <p:cNvSpPr/>
              <p:nvPr/>
            </p:nvSpPr>
            <p:spPr>
              <a:xfrm>
                <a:off x="3229873" y="1738631"/>
                <a:ext cx="13838" cy="35302"/>
              </a:xfrm>
              <a:custGeom>
                <a:avLst/>
                <a:gdLst>
                  <a:gd name="connsiteX0" fmla="*/ 13839 w 13838"/>
                  <a:gd name="connsiteY0" fmla="*/ 34905 h 35302"/>
                  <a:gd name="connsiteX1" fmla="*/ 9828 w 13838"/>
                  <a:gd name="connsiteY1" fmla="*/ 35302 h 35302"/>
                  <a:gd name="connsiteX2" fmla="*/ 3902 w 13838"/>
                  <a:gd name="connsiteY2" fmla="*/ 28509 h 35302"/>
                  <a:gd name="connsiteX3" fmla="*/ 3902 w 13838"/>
                  <a:gd name="connsiteY3" fmla="*/ 12213 h 35302"/>
                  <a:gd name="connsiteX4" fmla="*/ 0 w 13838"/>
                  <a:gd name="connsiteY4" fmla="*/ 12213 h 35302"/>
                  <a:gd name="connsiteX5" fmla="*/ 0 w 13838"/>
                  <a:gd name="connsiteY5" fmla="*/ 8672 h 35302"/>
                  <a:gd name="connsiteX6" fmla="*/ 3902 w 13838"/>
                  <a:gd name="connsiteY6" fmla="*/ 8672 h 35302"/>
                  <a:gd name="connsiteX7" fmla="*/ 3902 w 13838"/>
                  <a:gd name="connsiteY7" fmla="*/ 0 h 35302"/>
                  <a:gd name="connsiteX8" fmla="*/ 8166 w 13838"/>
                  <a:gd name="connsiteY8" fmla="*/ 0 h 35302"/>
                  <a:gd name="connsiteX9" fmla="*/ 8166 w 13838"/>
                  <a:gd name="connsiteY9" fmla="*/ 8672 h 35302"/>
                  <a:gd name="connsiteX10" fmla="*/ 13839 w 13838"/>
                  <a:gd name="connsiteY10" fmla="*/ 8672 h 35302"/>
                  <a:gd name="connsiteX11" fmla="*/ 13839 w 13838"/>
                  <a:gd name="connsiteY11" fmla="*/ 12213 h 35302"/>
                  <a:gd name="connsiteX12" fmla="*/ 8166 w 13838"/>
                  <a:gd name="connsiteY12" fmla="*/ 12213 h 35302"/>
                  <a:gd name="connsiteX13" fmla="*/ 8166 w 13838"/>
                  <a:gd name="connsiteY13" fmla="*/ 28292 h 35302"/>
                  <a:gd name="connsiteX14" fmla="*/ 10912 w 13838"/>
                  <a:gd name="connsiteY14" fmla="*/ 31544 h 35302"/>
                  <a:gd name="connsiteX15" fmla="*/ 13839 w 13838"/>
                  <a:gd name="connsiteY15" fmla="*/ 31183 h 35302"/>
                  <a:gd name="connsiteX16" fmla="*/ 13839 w 13838"/>
                  <a:gd name="connsiteY16" fmla="*/ 34905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302">
                    <a:moveTo>
                      <a:pt x="13839" y="34905"/>
                    </a:moveTo>
                    <a:cubicBezTo>
                      <a:pt x="12574" y="35158"/>
                      <a:pt x="11346" y="35302"/>
                      <a:pt x="9828" y="35302"/>
                    </a:cubicBezTo>
                    <a:cubicBezTo>
                      <a:pt x="5528" y="35302"/>
                      <a:pt x="3902" y="33640"/>
                      <a:pt x="3902" y="28509"/>
                    </a:cubicBezTo>
                    <a:lnTo>
                      <a:pt x="3902" y="12213"/>
                    </a:lnTo>
                    <a:lnTo>
                      <a:pt x="0" y="12213"/>
                    </a:lnTo>
                    <a:lnTo>
                      <a:pt x="0" y="8672"/>
                    </a:lnTo>
                    <a:lnTo>
                      <a:pt x="3902" y="8672"/>
                    </a:lnTo>
                    <a:lnTo>
                      <a:pt x="3902" y="0"/>
                    </a:lnTo>
                    <a:lnTo>
                      <a:pt x="8166" y="0"/>
                    </a:lnTo>
                    <a:lnTo>
                      <a:pt x="8166" y="8672"/>
                    </a:lnTo>
                    <a:lnTo>
                      <a:pt x="13839" y="8672"/>
                    </a:lnTo>
                    <a:lnTo>
                      <a:pt x="13839" y="12213"/>
                    </a:lnTo>
                    <a:lnTo>
                      <a:pt x="8166" y="12213"/>
                    </a:lnTo>
                    <a:lnTo>
                      <a:pt x="8166" y="28292"/>
                    </a:lnTo>
                    <a:cubicBezTo>
                      <a:pt x="8166" y="30533"/>
                      <a:pt x="8961" y="31544"/>
                      <a:pt x="10912" y="31544"/>
                    </a:cubicBezTo>
                    <a:cubicBezTo>
                      <a:pt x="11888" y="31544"/>
                      <a:pt x="12719" y="31436"/>
                      <a:pt x="13839" y="31183"/>
                    </a:cubicBezTo>
                    <a:lnTo>
                      <a:pt x="13839" y="3490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62" name="Freeform: Shape 161">
                <a:extLst>
                  <a:ext uri="{FF2B5EF4-FFF2-40B4-BE49-F238E27FC236}">
                    <a16:creationId xmlns:a16="http://schemas.microsoft.com/office/drawing/2014/main" id="{76F1FD5C-77D0-4034-8457-606A0E5C0215}"/>
                  </a:ext>
                </a:extLst>
              </p:cNvPr>
              <p:cNvSpPr/>
              <p:nvPr/>
            </p:nvSpPr>
            <p:spPr>
              <a:xfrm>
                <a:off x="3249060" y="1737041"/>
                <a:ext cx="4769" cy="36494"/>
              </a:xfrm>
              <a:custGeom>
                <a:avLst/>
                <a:gdLst>
                  <a:gd name="connsiteX0" fmla="*/ 0 w 4769"/>
                  <a:gd name="connsiteY0" fmla="*/ 5203 h 36494"/>
                  <a:gd name="connsiteX1" fmla="*/ 0 w 4769"/>
                  <a:gd name="connsiteY1" fmla="*/ 0 h 36494"/>
                  <a:gd name="connsiteX2" fmla="*/ 4770 w 4769"/>
                  <a:gd name="connsiteY2" fmla="*/ 0 h 36494"/>
                  <a:gd name="connsiteX3" fmla="*/ 4770 w 4769"/>
                  <a:gd name="connsiteY3" fmla="*/ 5203 h 36494"/>
                  <a:gd name="connsiteX4" fmla="*/ 0 w 4769"/>
                  <a:gd name="connsiteY4" fmla="*/ 5203 h 36494"/>
                  <a:gd name="connsiteX5" fmla="*/ 217 w 4769"/>
                  <a:gd name="connsiteY5" fmla="*/ 36495 h 36494"/>
                  <a:gd name="connsiteX6" fmla="*/ 217 w 4769"/>
                  <a:gd name="connsiteY6" fmla="*/ 10262 h 36494"/>
                  <a:gd name="connsiteX7" fmla="*/ 4517 w 4769"/>
                  <a:gd name="connsiteY7" fmla="*/ 10262 h 36494"/>
                  <a:gd name="connsiteX8" fmla="*/ 4517 w 4769"/>
                  <a:gd name="connsiteY8" fmla="*/ 36495 h 36494"/>
                  <a:gd name="connsiteX9" fmla="*/ 217 w 4769"/>
                  <a:gd name="connsiteY9" fmla="*/ 36495 h 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 h="36494">
                    <a:moveTo>
                      <a:pt x="0" y="5203"/>
                    </a:moveTo>
                    <a:lnTo>
                      <a:pt x="0" y="0"/>
                    </a:lnTo>
                    <a:lnTo>
                      <a:pt x="4770" y="0"/>
                    </a:lnTo>
                    <a:lnTo>
                      <a:pt x="4770" y="5203"/>
                    </a:lnTo>
                    <a:lnTo>
                      <a:pt x="0" y="5203"/>
                    </a:lnTo>
                    <a:close/>
                    <a:moveTo>
                      <a:pt x="217" y="36495"/>
                    </a:moveTo>
                    <a:lnTo>
                      <a:pt x="217" y="10262"/>
                    </a:lnTo>
                    <a:lnTo>
                      <a:pt x="4517" y="10262"/>
                    </a:lnTo>
                    <a:lnTo>
                      <a:pt x="4517" y="36495"/>
                    </a:lnTo>
                    <a:lnTo>
                      <a:pt x="217" y="3649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63" name="Freeform: Shape 162">
                <a:extLst>
                  <a:ext uri="{FF2B5EF4-FFF2-40B4-BE49-F238E27FC236}">
                    <a16:creationId xmlns:a16="http://schemas.microsoft.com/office/drawing/2014/main" id="{9681D618-492D-4520-96CB-35BD437BA327}"/>
                  </a:ext>
                </a:extLst>
              </p:cNvPr>
              <p:cNvSpPr/>
              <p:nvPr/>
            </p:nvSpPr>
            <p:spPr>
              <a:xfrm>
                <a:off x="3259538" y="1746725"/>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7994 w 22330"/>
                  <a:gd name="connsiteY5" fmla="*/ 13803 h 27425"/>
                  <a:gd name="connsiteX6" fmla="*/ 11165 w 22330"/>
                  <a:gd name="connsiteY6" fmla="*/ 3577 h 27425"/>
                  <a:gd name="connsiteX7" fmla="*/ 4336 w 22330"/>
                  <a:gd name="connsiteY7" fmla="*/ 13803 h 27425"/>
                  <a:gd name="connsiteX8" fmla="*/ 11165 w 22330"/>
                  <a:gd name="connsiteY8" fmla="*/ 23812 h 27425"/>
                  <a:gd name="connsiteX9" fmla="*/ 17994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186"/>
                      <a:pt x="0" y="13803"/>
                    </a:cubicBezTo>
                    <a:close/>
                    <a:moveTo>
                      <a:pt x="17994" y="13803"/>
                    </a:moveTo>
                    <a:cubicBezTo>
                      <a:pt x="17994" y="7769"/>
                      <a:pt x="15826" y="3577"/>
                      <a:pt x="11165" y="3577"/>
                    </a:cubicBezTo>
                    <a:cubicBezTo>
                      <a:pt x="6504" y="3577"/>
                      <a:pt x="4336" y="7769"/>
                      <a:pt x="4336" y="13803"/>
                    </a:cubicBezTo>
                    <a:cubicBezTo>
                      <a:pt x="4336" y="19837"/>
                      <a:pt x="6576" y="23812"/>
                      <a:pt x="11165" y="23812"/>
                    </a:cubicBezTo>
                    <a:cubicBezTo>
                      <a:pt x="15790" y="23812"/>
                      <a:pt x="17994" y="19801"/>
                      <a:pt x="17994" y="13803"/>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64" name="Freeform: Shape 163">
                <a:extLst>
                  <a:ext uri="{FF2B5EF4-FFF2-40B4-BE49-F238E27FC236}">
                    <a16:creationId xmlns:a16="http://schemas.microsoft.com/office/drawing/2014/main" id="{26BFC71D-E1C3-4141-BA0B-0766D5B2DE09}"/>
                  </a:ext>
                </a:extLst>
              </p:cNvPr>
              <p:cNvSpPr/>
              <p:nvPr/>
            </p:nvSpPr>
            <p:spPr>
              <a:xfrm>
                <a:off x="3287830" y="1746689"/>
                <a:ext cx="20378" cy="26847"/>
              </a:xfrm>
              <a:custGeom>
                <a:avLst/>
                <a:gdLst>
                  <a:gd name="connsiteX0" fmla="*/ 16115 w 20378"/>
                  <a:gd name="connsiteY0" fmla="*/ 26847 h 26847"/>
                  <a:gd name="connsiteX1" fmla="*/ 16115 w 20378"/>
                  <a:gd name="connsiteY1" fmla="*/ 8925 h 26847"/>
                  <a:gd name="connsiteX2" fmla="*/ 11743 w 20378"/>
                  <a:gd name="connsiteY2" fmla="*/ 3830 h 26847"/>
                  <a:gd name="connsiteX3" fmla="*/ 4300 w 20378"/>
                  <a:gd name="connsiteY3" fmla="*/ 7877 h 26847"/>
                  <a:gd name="connsiteX4" fmla="*/ 4300 w 20378"/>
                  <a:gd name="connsiteY4" fmla="*/ 26847 h 26847"/>
                  <a:gd name="connsiteX5" fmla="*/ 0 w 20378"/>
                  <a:gd name="connsiteY5" fmla="*/ 26847 h 26847"/>
                  <a:gd name="connsiteX6" fmla="*/ 0 w 20378"/>
                  <a:gd name="connsiteY6" fmla="*/ 614 h 26847"/>
                  <a:gd name="connsiteX7" fmla="*/ 4083 w 20378"/>
                  <a:gd name="connsiteY7" fmla="*/ 614 h 26847"/>
                  <a:gd name="connsiteX8" fmla="*/ 4083 w 20378"/>
                  <a:gd name="connsiteY8" fmla="*/ 4264 h 26847"/>
                  <a:gd name="connsiteX9" fmla="*/ 13008 w 20378"/>
                  <a:gd name="connsiteY9" fmla="*/ 0 h 26847"/>
                  <a:gd name="connsiteX10" fmla="*/ 18970 w 20378"/>
                  <a:gd name="connsiteY10" fmla="*/ 2746 h 26847"/>
                  <a:gd name="connsiteX11" fmla="*/ 20379 w 20378"/>
                  <a:gd name="connsiteY11" fmla="*/ 8961 h 26847"/>
                  <a:gd name="connsiteX12" fmla="*/ 20379 w 20378"/>
                  <a:gd name="connsiteY12" fmla="*/ 26811 h 26847"/>
                  <a:gd name="connsiteX13" fmla="*/ 16115 w 20378"/>
                  <a:gd name="connsiteY13"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78" h="26847">
                    <a:moveTo>
                      <a:pt x="16115" y="26847"/>
                    </a:moveTo>
                    <a:lnTo>
                      <a:pt x="16115" y="8925"/>
                    </a:lnTo>
                    <a:cubicBezTo>
                      <a:pt x="16115" y="5384"/>
                      <a:pt x="14814" y="3830"/>
                      <a:pt x="11743" y="3830"/>
                    </a:cubicBezTo>
                    <a:cubicBezTo>
                      <a:pt x="9431" y="3830"/>
                      <a:pt x="7299" y="4806"/>
                      <a:pt x="4300" y="7877"/>
                    </a:cubicBezTo>
                    <a:lnTo>
                      <a:pt x="4300" y="26847"/>
                    </a:lnTo>
                    <a:lnTo>
                      <a:pt x="0" y="26847"/>
                    </a:lnTo>
                    <a:lnTo>
                      <a:pt x="0" y="614"/>
                    </a:lnTo>
                    <a:lnTo>
                      <a:pt x="4083" y="614"/>
                    </a:lnTo>
                    <a:lnTo>
                      <a:pt x="4083" y="4264"/>
                    </a:lnTo>
                    <a:cubicBezTo>
                      <a:pt x="6974" y="1373"/>
                      <a:pt x="9684" y="0"/>
                      <a:pt x="13008" y="0"/>
                    </a:cubicBezTo>
                    <a:cubicBezTo>
                      <a:pt x="15790" y="0"/>
                      <a:pt x="17814" y="903"/>
                      <a:pt x="18970" y="2746"/>
                    </a:cubicBezTo>
                    <a:cubicBezTo>
                      <a:pt x="19982" y="4047"/>
                      <a:pt x="20379" y="6034"/>
                      <a:pt x="20379" y="8961"/>
                    </a:cubicBezTo>
                    <a:lnTo>
                      <a:pt x="20379" y="26811"/>
                    </a:lnTo>
                    <a:lnTo>
                      <a:pt x="16115" y="26811"/>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65" name="Freeform: Shape 164">
                <a:extLst>
                  <a:ext uri="{FF2B5EF4-FFF2-40B4-BE49-F238E27FC236}">
                    <a16:creationId xmlns:a16="http://schemas.microsoft.com/office/drawing/2014/main" id="{7C5B42ED-0759-478F-BDC5-9BB1C842051D}"/>
                  </a:ext>
                </a:extLst>
              </p:cNvPr>
              <p:cNvSpPr/>
              <p:nvPr/>
            </p:nvSpPr>
            <p:spPr>
              <a:xfrm>
                <a:off x="3324830" y="1746653"/>
                <a:ext cx="19692" cy="27461"/>
              </a:xfrm>
              <a:custGeom>
                <a:avLst/>
                <a:gdLst>
                  <a:gd name="connsiteX0" fmla="*/ 15573 w 19692"/>
                  <a:gd name="connsiteY0" fmla="*/ 6974 h 27461"/>
                  <a:gd name="connsiteX1" fmla="*/ 9467 w 19692"/>
                  <a:gd name="connsiteY1" fmla="*/ 3541 h 27461"/>
                  <a:gd name="connsiteX2" fmla="*/ 5059 w 19692"/>
                  <a:gd name="connsiteY2" fmla="*/ 7191 h 27461"/>
                  <a:gd name="connsiteX3" fmla="*/ 19692 w 19692"/>
                  <a:gd name="connsiteY3" fmla="*/ 19729 h 27461"/>
                  <a:gd name="connsiteX4" fmla="*/ 10009 w 19692"/>
                  <a:gd name="connsiteY4" fmla="*/ 27462 h 27461"/>
                  <a:gd name="connsiteX5" fmla="*/ 0 w 19692"/>
                  <a:gd name="connsiteY5" fmla="*/ 22150 h 27461"/>
                  <a:gd name="connsiteX6" fmla="*/ 3180 w 19692"/>
                  <a:gd name="connsiteY6" fmla="*/ 19837 h 27461"/>
                  <a:gd name="connsiteX7" fmla="*/ 10117 w 19692"/>
                  <a:gd name="connsiteY7" fmla="*/ 23920 h 27461"/>
                  <a:gd name="connsiteX8" fmla="*/ 15429 w 19692"/>
                  <a:gd name="connsiteY8" fmla="*/ 19910 h 27461"/>
                  <a:gd name="connsiteX9" fmla="*/ 903 w 19692"/>
                  <a:gd name="connsiteY9" fmla="*/ 7299 h 27461"/>
                  <a:gd name="connsiteX10" fmla="*/ 9575 w 19692"/>
                  <a:gd name="connsiteY10" fmla="*/ 0 h 27461"/>
                  <a:gd name="connsiteX11" fmla="*/ 18753 w 19692"/>
                  <a:gd name="connsiteY11" fmla="*/ 4806 h 27461"/>
                  <a:gd name="connsiteX12" fmla="*/ 15573 w 19692"/>
                  <a:gd name="connsiteY12" fmla="*/ 6974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92" h="27461">
                    <a:moveTo>
                      <a:pt x="15573" y="6974"/>
                    </a:moveTo>
                    <a:cubicBezTo>
                      <a:pt x="13911" y="4408"/>
                      <a:pt x="12032" y="3541"/>
                      <a:pt x="9467" y="3541"/>
                    </a:cubicBezTo>
                    <a:cubicBezTo>
                      <a:pt x="6685" y="3541"/>
                      <a:pt x="5059" y="4950"/>
                      <a:pt x="5059" y="7191"/>
                    </a:cubicBezTo>
                    <a:cubicBezTo>
                      <a:pt x="5059" y="13153"/>
                      <a:pt x="19692" y="9359"/>
                      <a:pt x="19692" y="19729"/>
                    </a:cubicBezTo>
                    <a:cubicBezTo>
                      <a:pt x="19692" y="24571"/>
                      <a:pt x="15754" y="27462"/>
                      <a:pt x="10009" y="27462"/>
                    </a:cubicBezTo>
                    <a:cubicBezTo>
                      <a:pt x="5348" y="27462"/>
                      <a:pt x="2312" y="25691"/>
                      <a:pt x="0" y="22150"/>
                    </a:cubicBezTo>
                    <a:lnTo>
                      <a:pt x="3180" y="19837"/>
                    </a:lnTo>
                    <a:cubicBezTo>
                      <a:pt x="5095" y="22728"/>
                      <a:pt x="6937" y="23920"/>
                      <a:pt x="10117" y="23920"/>
                    </a:cubicBezTo>
                    <a:cubicBezTo>
                      <a:pt x="13550" y="23920"/>
                      <a:pt x="15429" y="22403"/>
                      <a:pt x="15429" y="19910"/>
                    </a:cubicBezTo>
                    <a:cubicBezTo>
                      <a:pt x="15429" y="13189"/>
                      <a:pt x="903" y="17236"/>
                      <a:pt x="903" y="7299"/>
                    </a:cubicBezTo>
                    <a:cubicBezTo>
                      <a:pt x="903" y="2963"/>
                      <a:pt x="4444" y="0"/>
                      <a:pt x="9575" y="0"/>
                    </a:cubicBezTo>
                    <a:cubicBezTo>
                      <a:pt x="13730" y="0"/>
                      <a:pt x="16693" y="1482"/>
                      <a:pt x="18753" y="4806"/>
                    </a:cubicBezTo>
                    <a:lnTo>
                      <a:pt x="15573" y="697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66" name="Freeform: Shape 165">
                <a:extLst>
                  <a:ext uri="{FF2B5EF4-FFF2-40B4-BE49-F238E27FC236}">
                    <a16:creationId xmlns:a16="http://schemas.microsoft.com/office/drawing/2014/main" id="{A9F9A573-148E-4E9D-89CA-3166723B420C}"/>
                  </a:ext>
                </a:extLst>
              </p:cNvPr>
              <p:cNvSpPr/>
              <p:nvPr/>
            </p:nvSpPr>
            <p:spPr>
              <a:xfrm>
                <a:off x="3350123" y="1746725"/>
                <a:ext cx="22438" cy="35519"/>
              </a:xfrm>
              <a:custGeom>
                <a:avLst/>
                <a:gdLst>
                  <a:gd name="connsiteX0" fmla="*/ 0 w 22438"/>
                  <a:gd name="connsiteY0" fmla="*/ 35519 h 35519"/>
                  <a:gd name="connsiteX1" fmla="*/ 0 w 22438"/>
                  <a:gd name="connsiteY1" fmla="*/ 578 h 35519"/>
                  <a:gd name="connsiteX2" fmla="*/ 4083 w 22438"/>
                  <a:gd name="connsiteY2" fmla="*/ 578 h 35519"/>
                  <a:gd name="connsiteX3" fmla="*/ 4083 w 22438"/>
                  <a:gd name="connsiteY3" fmla="*/ 4336 h 35519"/>
                  <a:gd name="connsiteX4" fmla="*/ 12321 w 22438"/>
                  <a:gd name="connsiteY4" fmla="*/ 0 h 35519"/>
                  <a:gd name="connsiteX5" fmla="*/ 22438 w 22438"/>
                  <a:gd name="connsiteY5" fmla="*/ 13406 h 35519"/>
                  <a:gd name="connsiteX6" fmla="*/ 11743 w 22438"/>
                  <a:gd name="connsiteY6" fmla="*/ 27208 h 35519"/>
                  <a:gd name="connsiteX7" fmla="*/ 4264 w 22438"/>
                  <a:gd name="connsiteY7" fmla="*/ 23884 h 35519"/>
                  <a:gd name="connsiteX8" fmla="*/ 4264 w 22438"/>
                  <a:gd name="connsiteY8" fmla="*/ 35519 h 35519"/>
                  <a:gd name="connsiteX9" fmla="*/ 0 w 22438"/>
                  <a:gd name="connsiteY9" fmla="*/ 35519 h 35519"/>
                  <a:gd name="connsiteX10" fmla="*/ 4300 w 22438"/>
                  <a:gd name="connsiteY10" fmla="*/ 19548 h 35519"/>
                  <a:gd name="connsiteX11" fmla="*/ 11093 w 22438"/>
                  <a:gd name="connsiteY11" fmla="*/ 23487 h 35519"/>
                  <a:gd name="connsiteX12" fmla="*/ 18139 w 22438"/>
                  <a:gd name="connsiteY12" fmla="*/ 13369 h 35519"/>
                  <a:gd name="connsiteX13" fmla="*/ 11201 w 22438"/>
                  <a:gd name="connsiteY13" fmla="*/ 3686 h 35519"/>
                  <a:gd name="connsiteX14" fmla="*/ 4300 w 22438"/>
                  <a:gd name="connsiteY14" fmla="*/ 8202 h 35519"/>
                  <a:gd name="connsiteX15" fmla="*/ 4300 w 22438"/>
                  <a:gd name="connsiteY15" fmla="*/ 19548 h 3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35519">
                    <a:moveTo>
                      <a:pt x="0" y="35519"/>
                    </a:moveTo>
                    <a:lnTo>
                      <a:pt x="0" y="578"/>
                    </a:lnTo>
                    <a:lnTo>
                      <a:pt x="4083" y="578"/>
                    </a:lnTo>
                    <a:lnTo>
                      <a:pt x="4083" y="4336"/>
                    </a:lnTo>
                    <a:cubicBezTo>
                      <a:pt x="6395" y="1518"/>
                      <a:pt x="8780" y="0"/>
                      <a:pt x="12321" y="0"/>
                    </a:cubicBezTo>
                    <a:cubicBezTo>
                      <a:pt x="18608" y="0"/>
                      <a:pt x="22438" y="5348"/>
                      <a:pt x="22438" y="13406"/>
                    </a:cubicBezTo>
                    <a:cubicBezTo>
                      <a:pt x="22438" y="21897"/>
                      <a:pt x="18392" y="27208"/>
                      <a:pt x="11743" y="27208"/>
                    </a:cubicBezTo>
                    <a:cubicBezTo>
                      <a:pt x="8744" y="27208"/>
                      <a:pt x="6395" y="26088"/>
                      <a:pt x="4264" y="23884"/>
                    </a:cubicBezTo>
                    <a:lnTo>
                      <a:pt x="4264" y="35519"/>
                    </a:lnTo>
                    <a:lnTo>
                      <a:pt x="0" y="35519"/>
                    </a:lnTo>
                    <a:close/>
                    <a:moveTo>
                      <a:pt x="4300" y="19548"/>
                    </a:moveTo>
                    <a:cubicBezTo>
                      <a:pt x="6034" y="22078"/>
                      <a:pt x="8455" y="23487"/>
                      <a:pt x="11093" y="23487"/>
                    </a:cubicBezTo>
                    <a:cubicBezTo>
                      <a:pt x="15754" y="23487"/>
                      <a:pt x="18139" y="19584"/>
                      <a:pt x="18139" y="13369"/>
                    </a:cubicBezTo>
                    <a:cubicBezTo>
                      <a:pt x="18139" y="7299"/>
                      <a:pt x="15501" y="3686"/>
                      <a:pt x="11201" y="3686"/>
                    </a:cubicBezTo>
                    <a:cubicBezTo>
                      <a:pt x="9033" y="3686"/>
                      <a:pt x="6359" y="4986"/>
                      <a:pt x="4300" y="8202"/>
                    </a:cubicBezTo>
                    <a:lnTo>
                      <a:pt x="4300" y="19548"/>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67" name="Freeform: Shape 166">
                <a:extLst>
                  <a:ext uri="{FF2B5EF4-FFF2-40B4-BE49-F238E27FC236}">
                    <a16:creationId xmlns:a16="http://schemas.microsoft.com/office/drawing/2014/main" id="{277DD79E-BA85-413E-B07F-0CE919E6BBB2}"/>
                  </a:ext>
                </a:extLst>
              </p:cNvPr>
              <p:cNvSpPr/>
              <p:nvPr/>
            </p:nvSpPr>
            <p:spPr>
              <a:xfrm>
                <a:off x="3376717" y="1746653"/>
                <a:ext cx="21968" cy="27461"/>
              </a:xfrm>
              <a:custGeom>
                <a:avLst/>
                <a:gdLst>
                  <a:gd name="connsiteX0" fmla="*/ 11093 w 21968"/>
                  <a:gd name="connsiteY0" fmla="*/ 27462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9 h 27461"/>
                  <a:gd name="connsiteX8" fmla="*/ 21896 w 21968"/>
                  <a:gd name="connsiteY8" fmla="*/ 20885 h 27461"/>
                  <a:gd name="connsiteX9" fmla="*/ 11093 w 21968"/>
                  <a:gd name="connsiteY9" fmla="*/ 27462 h 27461"/>
                  <a:gd name="connsiteX10" fmla="*/ 4372 w 21968"/>
                  <a:gd name="connsiteY10" fmla="*/ 11165 h 27461"/>
                  <a:gd name="connsiteX11" fmla="*/ 17741 w 21968"/>
                  <a:gd name="connsiteY11" fmla="*/ 11165 h 27461"/>
                  <a:gd name="connsiteX12" fmla="*/ 11165 w 21968"/>
                  <a:gd name="connsiteY12" fmla="*/ 3541 h 27461"/>
                  <a:gd name="connsiteX13" fmla="*/ 4372 w 21968"/>
                  <a:gd name="connsiteY13" fmla="*/ 11165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2"/>
                    </a:moveTo>
                    <a:cubicBezTo>
                      <a:pt x="4047" y="27462"/>
                      <a:pt x="0" y="22150"/>
                      <a:pt x="0" y="13731"/>
                    </a:cubicBezTo>
                    <a:cubicBezTo>
                      <a:pt x="0" y="5312"/>
                      <a:pt x="4589" y="0"/>
                      <a:pt x="11129" y="0"/>
                    </a:cubicBezTo>
                    <a:cubicBezTo>
                      <a:pt x="18211" y="0"/>
                      <a:pt x="21969" y="5059"/>
                      <a:pt x="21969" y="12755"/>
                    </a:cubicBezTo>
                    <a:cubicBezTo>
                      <a:pt x="21969" y="13153"/>
                      <a:pt x="21969" y="13659"/>
                      <a:pt x="21933" y="14309"/>
                    </a:cubicBezTo>
                    <a:lnTo>
                      <a:pt x="4264" y="14309"/>
                    </a:lnTo>
                    <a:cubicBezTo>
                      <a:pt x="4517" y="20126"/>
                      <a:pt x="6504" y="23740"/>
                      <a:pt x="11418" y="23740"/>
                    </a:cubicBezTo>
                    <a:cubicBezTo>
                      <a:pt x="14453" y="23740"/>
                      <a:pt x="16838" y="22475"/>
                      <a:pt x="18608" y="19079"/>
                    </a:cubicBezTo>
                    <a:lnTo>
                      <a:pt x="21896" y="20885"/>
                    </a:lnTo>
                    <a:cubicBezTo>
                      <a:pt x="19367" y="25691"/>
                      <a:pt x="15501" y="27462"/>
                      <a:pt x="11093" y="27462"/>
                    </a:cubicBezTo>
                    <a:close/>
                    <a:moveTo>
                      <a:pt x="4372" y="11165"/>
                    </a:moveTo>
                    <a:lnTo>
                      <a:pt x="17741" y="11165"/>
                    </a:lnTo>
                    <a:cubicBezTo>
                      <a:pt x="17705" y="6576"/>
                      <a:pt x="15320" y="3541"/>
                      <a:pt x="11165" y="3541"/>
                    </a:cubicBezTo>
                    <a:cubicBezTo>
                      <a:pt x="7010" y="3541"/>
                      <a:pt x="4878" y="6974"/>
                      <a:pt x="4372" y="11165"/>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68" name="Freeform: Shape 167">
                <a:extLst>
                  <a:ext uri="{FF2B5EF4-FFF2-40B4-BE49-F238E27FC236}">
                    <a16:creationId xmlns:a16="http://schemas.microsoft.com/office/drawing/2014/main" id="{47F04AF7-8966-42B3-BFE6-69073C61FB94}"/>
                  </a:ext>
                </a:extLst>
              </p:cNvPr>
              <p:cNvSpPr/>
              <p:nvPr/>
            </p:nvSpPr>
            <p:spPr>
              <a:xfrm>
                <a:off x="3402913" y="1746725"/>
                <a:ext cx="22185" cy="27425"/>
              </a:xfrm>
              <a:custGeom>
                <a:avLst/>
                <a:gdLst>
                  <a:gd name="connsiteX0" fmla="*/ 22186 w 22185"/>
                  <a:gd name="connsiteY0" fmla="*/ 20632 h 27425"/>
                  <a:gd name="connsiteX1" fmla="*/ 11346 w 22185"/>
                  <a:gd name="connsiteY1" fmla="*/ 27425 h 27425"/>
                  <a:gd name="connsiteX2" fmla="*/ 0 w 22185"/>
                  <a:gd name="connsiteY2" fmla="*/ 13803 h 27425"/>
                  <a:gd name="connsiteX3" fmla="*/ 11490 w 22185"/>
                  <a:gd name="connsiteY3" fmla="*/ 0 h 27425"/>
                  <a:gd name="connsiteX4" fmla="*/ 21680 w 22185"/>
                  <a:gd name="connsiteY4" fmla="*/ 7118 h 27425"/>
                  <a:gd name="connsiteX5" fmla="*/ 18030 w 22185"/>
                  <a:gd name="connsiteY5" fmla="*/ 8527 h 27425"/>
                  <a:gd name="connsiteX6" fmla="*/ 11599 w 22185"/>
                  <a:gd name="connsiteY6" fmla="*/ 3686 h 27425"/>
                  <a:gd name="connsiteX7" fmla="*/ 4264 w 22185"/>
                  <a:gd name="connsiteY7" fmla="*/ 13803 h 27425"/>
                  <a:gd name="connsiteX8" fmla="*/ 11563 w 22185"/>
                  <a:gd name="connsiteY8" fmla="*/ 23740 h 27425"/>
                  <a:gd name="connsiteX9" fmla="*/ 18717 w 22185"/>
                  <a:gd name="connsiteY9" fmla="*/ 18717 h 27425"/>
                  <a:gd name="connsiteX10" fmla="*/ 22186 w 22185"/>
                  <a:gd name="connsiteY10" fmla="*/ 20632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85" h="27425">
                    <a:moveTo>
                      <a:pt x="22186" y="20632"/>
                    </a:moveTo>
                    <a:cubicBezTo>
                      <a:pt x="19765" y="25221"/>
                      <a:pt x="16224" y="27425"/>
                      <a:pt x="11346" y="27425"/>
                    </a:cubicBezTo>
                    <a:cubicBezTo>
                      <a:pt x="4264" y="27425"/>
                      <a:pt x="0" y="22150"/>
                      <a:pt x="0" y="13803"/>
                    </a:cubicBezTo>
                    <a:cubicBezTo>
                      <a:pt x="0" y="5095"/>
                      <a:pt x="4408" y="0"/>
                      <a:pt x="11490" y="0"/>
                    </a:cubicBezTo>
                    <a:cubicBezTo>
                      <a:pt x="16332" y="0"/>
                      <a:pt x="19909" y="2132"/>
                      <a:pt x="21680" y="7118"/>
                    </a:cubicBezTo>
                    <a:lnTo>
                      <a:pt x="18030" y="8527"/>
                    </a:lnTo>
                    <a:cubicBezTo>
                      <a:pt x="16621" y="5131"/>
                      <a:pt x="14634" y="3686"/>
                      <a:pt x="11599" y="3686"/>
                    </a:cubicBezTo>
                    <a:cubicBezTo>
                      <a:pt x="7154" y="3686"/>
                      <a:pt x="4264" y="7443"/>
                      <a:pt x="4264" y="13803"/>
                    </a:cubicBezTo>
                    <a:cubicBezTo>
                      <a:pt x="4264" y="20271"/>
                      <a:pt x="7010" y="23740"/>
                      <a:pt x="11563" y="23740"/>
                    </a:cubicBezTo>
                    <a:cubicBezTo>
                      <a:pt x="14634" y="23740"/>
                      <a:pt x="16838" y="22258"/>
                      <a:pt x="18717" y="18717"/>
                    </a:cubicBezTo>
                    <a:lnTo>
                      <a:pt x="22186" y="20632"/>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69" name="Freeform: Shape 168">
                <a:extLst>
                  <a:ext uri="{FF2B5EF4-FFF2-40B4-BE49-F238E27FC236}">
                    <a16:creationId xmlns:a16="http://schemas.microsoft.com/office/drawing/2014/main" id="{E031C5E5-BBD6-4E21-B099-EDA823C83F26}"/>
                  </a:ext>
                </a:extLst>
              </p:cNvPr>
              <p:cNvSpPr/>
              <p:nvPr/>
            </p:nvSpPr>
            <p:spPr>
              <a:xfrm>
                <a:off x="3430410" y="1737041"/>
                <a:ext cx="4769" cy="36494"/>
              </a:xfrm>
              <a:custGeom>
                <a:avLst/>
                <a:gdLst>
                  <a:gd name="connsiteX0" fmla="*/ 0 w 4769"/>
                  <a:gd name="connsiteY0" fmla="*/ 5203 h 36494"/>
                  <a:gd name="connsiteX1" fmla="*/ 0 w 4769"/>
                  <a:gd name="connsiteY1" fmla="*/ 0 h 36494"/>
                  <a:gd name="connsiteX2" fmla="*/ 4770 w 4769"/>
                  <a:gd name="connsiteY2" fmla="*/ 0 h 36494"/>
                  <a:gd name="connsiteX3" fmla="*/ 4770 w 4769"/>
                  <a:gd name="connsiteY3" fmla="*/ 5203 h 36494"/>
                  <a:gd name="connsiteX4" fmla="*/ 0 w 4769"/>
                  <a:gd name="connsiteY4" fmla="*/ 5203 h 36494"/>
                  <a:gd name="connsiteX5" fmla="*/ 181 w 4769"/>
                  <a:gd name="connsiteY5" fmla="*/ 36495 h 36494"/>
                  <a:gd name="connsiteX6" fmla="*/ 181 w 4769"/>
                  <a:gd name="connsiteY6" fmla="*/ 10262 h 36494"/>
                  <a:gd name="connsiteX7" fmla="*/ 4480 w 4769"/>
                  <a:gd name="connsiteY7" fmla="*/ 10262 h 36494"/>
                  <a:gd name="connsiteX8" fmla="*/ 4480 w 4769"/>
                  <a:gd name="connsiteY8" fmla="*/ 36495 h 36494"/>
                  <a:gd name="connsiteX9" fmla="*/ 181 w 4769"/>
                  <a:gd name="connsiteY9" fmla="*/ 36495 h 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 h="36494">
                    <a:moveTo>
                      <a:pt x="0" y="5203"/>
                    </a:moveTo>
                    <a:lnTo>
                      <a:pt x="0" y="0"/>
                    </a:lnTo>
                    <a:lnTo>
                      <a:pt x="4770" y="0"/>
                    </a:lnTo>
                    <a:lnTo>
                      <a:pt x="4770" y="5203"/>
                    </a:lnTo>
                    <a:lnTo>
                      <a:pt x="0" y="5203"/>
                    </a:lnTo>
                    <a:close/>
                    <a:moveTo>
                      <a:pt x="181" y="36495"/>
                    </a:moveTo>
                    <a:lnTo>
                      <a:pt x="181" y="10262"/>
                    </a:lnTo>
                    <a:lnTo>
                      <a:pt x="4480" y="10262"/>
                    </a:lnTo>
                    <a:lnTo>
                      <a:pt x="4480" y="36495"/>
                    </a:lnTo>
                    <a:lnTo>
                      <a:pt x="181" y="3649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70" name="Freeform: Shape 169">
                <a:extLst>
                  <a:ext uri="{FF2B5EF4-FFF2-40B4-BE49-F238E27FC236}">
                    <a16:creationId xmlns:a16="http://schemas.microsoft.com/office/drawing/2014/main" id="{95DCED0A-8D24-438C-BEE9-5C5DDBCB00BA}"/>
                  </a:ext>
                </a:extLst>
              </p:cNvPr>
              <p:cNvSpPr/>
              <p:nvPr/>
            </p:nvSpPr>
            <p:spPr>
              <a:xfrm>
                <a:off x="3439949" y="1736572"/>
                <a:ext cx="23016" cy="36964"/>
              </a:xfrm>
              <a:custGeom>
                <a:avLst/>
                <a:gdLst>
                  <a:gd name="connsiteX0" fmla="*/ 4155 w 23016"/>
                  <a:gd name="connsiteY0" fmla="*/ 36964 h 36964"/>
                  <a:gd name="connsiteX1" fmla="*/ 4155 w 23016"/>
                  <a:gd name="connsiteY1" fmla="*/ 14273 h 36964"/>
                  <a:gd name="connsiteX2" fmla="*/ 0 w 23016"/>
                  <a:gd name="connsiteY2" fmla="*/ 14273 h 36964"/>
                  <a:gd name="connsiteX3" fmla="*/ 0 w 23016"/>
                  <a:gd name="connsiteY3" fmla="*/ 10732 h 36964"/>
                  <a:gd name="connsiteX4" fmla="*/ 4155 w 23016"/>
                  <a:gd name="connsiteY4" fmla="*/ 10732 h 36964"/>
                  <a:gd name="connsiteX5" fmla="*/ 4155 w 23016"/>
                  <a:gd name="connsiteY5" fmla="*/ 7660 h 36964"/>
                  <a:gd name="connsiteX6" fmla="*/ 11382 w 23016"/>
                  <a:gd name="connsiteY6" fmla="*/ 0 h 36964"/>
                  <a:gd name="connsiteX7" fmla="*/ 14020 w 23016"/>
                  <a:gd name="connsiteY7" fmla="*/ 217 h 36964"/>
                  <a:gd name="connsiteX8" fmla="*/ 14020 w 23016"/>
                  <a:gd name="connsiteY8" fmla="*/ 3866 h 36964"/>
                  <a:gd name="connsiteX9" fmla="*/ 11960 w 23016"/>
                  <a:gd name="connsiteY9" fmla="*/ 3613 h 36964"/>
                  <a:gd name="connsiteX10" fmla="*/ 8455 w 23016"/>
                  <a:gd name="connsiteY10" fmla="*/ 7299 h 36964"/>
                  <a:gd name="connsiteX11" fmla="*/ 8455 w 23016"/>
                  <a:gd name="connsiteY11" fmla="*/ 10732 h 36964"/>
                  <a:gd name="connsiteX12" fmla="*/ 13875 w 23016"/>
                  <a:gd name="connsiteY12" fmla="*/ 10732 h 36964"/>
                  <a:gd name="connsiteX13" fmla="*/ 13875 w 23016"/>
                  <a:gd name="connsiteY13" fmla="*/ 14273 h 36964"/>
                  <a:gd name="connsiteX14" fmla="*/ 8455 w 23016"/>
                  <a:gd name="connsiteY14" fmla="*/ 14273 h 36964"/>
                  <a:gd name="connsiteX15" fmla="*/ 8455 w 23016"/>
                  <a:gd name="connsiteY15" fmla="*/ 36964 h 36964"/>
                  <a:gd name="connsiteX16" fmla="*/ 4155 w 23016"/>
                  <a:gd name="connsiteY16" fmla="*/ 36964 h 36964"/>
                  <a:gd name="connsiteX17" fmla="*/ 18247 w 23016"/>
                  <a:gd name="connsiteY17" fmla="*/ 5673 h 36964"/>
                  <a:gd name="connsiteX18" fmla="*/ 18247 w 23016"/>
                  <a:gd name="connsiteY18" fmla="*/ 470 h 36964"/>
                  <a:gd name="connsiteX19" fmla="*/ 23017 w 23016"/>
                  <a:gd name="connsiteY19" fmla="*/ 470 h 36964"/>
                  <a:gd name="connsiteX20" fmla="*/ 23017 w 23016"/>
                  <a:gd name="connsiteY20" fmla="*/ 5673 h 36964"/>
                  <a:gd name="connsiteX21" fmla="*/ 18247 w 23016"/>
                  <a:gd name="connsiteY21" fmla="*/ 5673 h 36964"/>
                  <a:gd name="connsiteX22" fmla="*/ 18428 w 23016"/>
                  <a:gd name="connsiteY22" fmla="*/ 36964 h 36964"/>
                  <a:gd name="connsiteX23" fmla="*/ 18428 w 23016"/>
                  <a:gd name="connsiteY23" fmla="*/ 10732 h 36964"/>
                  <a:gd name="connsiteX24" fmla="*/ 22728 w 23016"/>
                  <a:gd name="connsiteY24" fmla="*/ 10732 h 36964"/>
                  <a:gd name="connsiteX25" fmla="*/ 22728 w 23016"/>
                  <a:gd name="connsiteY25" fmla="*/ 36964 h 36964"/>
                  <a:gd name="connsiteX26" fmla="*/ 18428 w 23016"/>
                  <a:gd name="connsiteY26" fmla="*/ 36964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016" h="36964">
                    <a:moveTo>
                      <a:pt x="4155" y="36964"/>
                    </a:moveTo>
                    <a:lnTo>
                      <a:pt x="4155" y="14273"/>
                    </a:lnTo>
                    <a:lnTo>
                      <a:pt x="0" y="14273"/>
                    </a:lnTo>
                    <a:lnTo>
                      <a:pt x="0" y="10732"/>
                    </a:lnTo>
                    <a:lnTo>
                      <a:pt x="4155" y="10732"/>
                    </a:lnTo>
                    <a:lnTo>
                      <a:pt x="4155" y="7660"/>
                    </a:lnTo>
                    <a:cubicBezTo>
                      <a:pt x="4155" y="2602"/>
                      <a:pt x="6143" y="0"/>
                      <a:pt x="11382" y="0"/>
                    </a:cubicBezTo>
                    <a:cubicBezTo>
                      <a:pt x="12249" y="0"/>
                      <a:pt x="13116" y="36"/>
                      <a:pt x="14020" y="217"/>
                    </a:cubicBezTo>
                    <a:lnTo>
                      <a:pt x="14020" y="3866"/>
                    </a:lnTo>
                    <a:cubicBezTo>
                      <a:pt x="13369" y="3722"/>
                      <a:pt x="12610" y="3613"/>
                      <a:pt x="11960" y="3613"/>
                    </a:cubicBezTo>
                    <a:cubicBezTo>
                      <a:pt x="9684" y="3613"/>
                      <a:pt x="8455" y="4336"/>
                      <a:pt x="8455" y="7299"/>
                    </a:cubicBezTo>
                    <a:lnTo>
                      <a:pt x="8455" y="10732"/>
                    </a:lnTo>
                    <a:lnTo>
                      <a:pt x="13875" y="10732"/>
                    </a:lnTo>
                    <a:lnTo>
                      <a:pt x="13875" y="14273"/>
                    </a:lnTo>
                    <a:lnTo>
                      <a:pt x="8455" y="14273"/>
                    </a:lnTo>
                    <a:lnTo>
                      <a:pt x="8455" y="36964"/>
                    </a:lnTo>
                    <a:lnTo>
                      <a:pt x="4155" y="36964"/>
                    </a:lnTo>
                    <a:close/>
                    <a:moveTo>
                      <a:pt x="18247" y="5673"/>
                    </a:moveTo>
                    <a:lnTo>
                      <a:pt x="18247" y="470"/>
                    </a:lnTo>
                    <a:lnTo>
                      <a:pt x="23017" y="470"/>
                    </a:lnTo>
                    <a:lnTo>
                      <a:pt x="23017" y="5673"/>
                    </a:lnTo>
                    <a:lnTo>
                      <a:pt x="18247" y="5673"/>
                    </a:lnTo>
                    <a:close/>
                    <a:moveTo>
                      <a:pt x="18428" y="36964"/>
                    </a:moveTo>
                    <a:lnTo>
                      <a:pt x="18428" y="10732"/>
                    </a:lnTo>
                    <a:lnTo>
                      <a:pt x="22728" y="10732"/>
                    </a:lnTo>
                    <a:lnTo>
                      <a:pt x="22728" y="36964"/>
                    </a:lnTo>
                    <a:lnTo>
                      <a:pt x="18428" y="3696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71" name="Freeform: Shape 170">
                <a:extLst>
                  <a:ext uri="{FF2B5EF4-FFF2-40B4-BE49-F238E27FC236}">
                    <a16:creationId xmlns:a16="http://schemas.microsoft.com/office/drawing/2014/main" id="{83DAA811-E497-4D3F-9E3F-7FBBA8734EB2}"/>
                  </a:ext>
                </a:extLst>
              </p:cNvPr>
              <p:cNvSpPr/>
              <p:nvPr/>
            </p:nvSpPr>
            <p:spPr>
              <a:xfrm>
                <a:off x="3468639" y="1746725"/>
                <a:ext cx="22185" cy="27425"/>
              </a:xfrm>
              <a:custGeom>
                <a:avLst/>
                <a:gdLst>
                  <a:gd name="connsiteX0" fmla="*/ 22186 w 22185"/>
                  <a:gd name="connsiteY0" fmla="*/ 20632 h 27425"/>
                  <a:gd name="connsiteX1" fmla="*/ 11346 w 22185"/>
                  <a:gd name="connsiteY1" fmla="*/ 27425 h 27425"/>
                  <a:gd name="connsiteX2" fmla="*/ 0 w 22185"/>
                  <a:gd name="connsiteY2" fmla="*/ 13803 h 27425"/>
                  <a:gd name="connsiteX3" fmla="*/ 11490 w 22185"/>
                  <a:gd name="connsiteY3" fmla="*/ 0 h 27425"/>
                  <a:gd name="connsiteX4" fmla="*/ 21680 w 22185"/>
                  <a:gd name="connsiteY4" fmla="*/ 7118 h 27425"/>
                  <a:gd name="connsiteX5" fmla="*/ 18030 w 22185"/>
                  <a:gd name="connsiteY5" fmla="*/ 8527 h 27425"/>
                  <a:gd name="connsiteX6" fmla="*/ 11599 w 22185"/>
                  <a:gd name="connsiteY6" fmla="*/ 3686 h 27425"/>
                  <a:gd name="connsiteX7" fmla="*/ 4264 w 22185"/>
                  <a:gd name="connsiteY7" fmla="*/ 13803 h 27425"/>
                  <a:gd name="connsiteX8" fmla="*/ 11563 w 22185"/>
                  <a:gd name="connsiteY8" fmla="*/ 23740 h 27425"/>
                  <a:gd name="connsiteX9" fmla="*/ 18717 w 22185"/>
                  <a:gd name="connsiteY9" fmla="*/ 18717 h 27425"/>
                  <a:gd name="connsiteX10" fmla="*/ 22186 w 22185"/>
                  <a:gd name="connsiteY10" fmla="*/ 20632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85" h="27425">
                    <a:moveTo>
                      <a:pt x="22186" y="20632"/>
                    </a:moveTo>
                    <a:cubicBezTo>
                      <a:pt x="19765" y="25221"/>
                      <a:pt x="16224" y="27425"/>
                      <a:pt x="11346" y="27425"/>
                    </a:cubicBezTo>
                    <a:cubicBezTo>
                      <a:pt x="4264" y="27425"/>
                      <a:pt x="0" y="22150"/>
                      <a:pt x="0" y="13803"/>
                    </a:cubicBezTo>
                    <a:cubicBezTo>
                      <a:pt x="0" y="5095"/>
                      <a:pt x="4408" y="0"/>
                      <a:pt x="11490" y="0"/>
                    </a:cubicBezTo>
                    <a:cubicBezTo>
                      <a:pt x="16332" y="0"/>
                      <a:pt x="19909" y="2132"/>
                      <a:pt x="21680" y="7118"/>
                    </a:cubicBezTo>
                    <a:lnTo>
                      <a:pt x="18030" y="8527"/>
                    </a:lnTo>
                    <a:cubicBezTo>
                      <a:pt x="16621" y="5131"/>
                      <a:pt x="14634" y="3686"/>
                      <a:pt x="11599" y="3686"/>
                    </a:cubicBezTo>
                    <a:cubicBezTo>
                      <a:pt x="7154" y="3686"/>
                      <a:pt x="4264" y="7443"/>
                      <a:pt x="4264" y="13803"/>
                    </a:cubicBezTo>
                    <a:cubicBezTo>
                      <a:pt x="4264" y="20271"/>
                      <a:pt x="7010" y="23740"/>
                      <a:pt x="11563" y="23740"/>
                    </a:cubicBezTo>
                    <a:cubicBezTo>
                      <a:pt x="14634" y="23740"/>
                      <a:pt x="16838" y="22258"/>
                      <a:pt x="18717" y="18717"/>
                    </a:cubicBezTo>
                    <a:lnTo>
                      <a:pt x="22186" y="20632"/>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72" name="Freeform: Shape 171">
                <a:extLst>
                  <a:ext uri="{FF2B5EF4-FFF2-40B4-BE49-F238E27FC236}">
                    <a16:creationId xmlns:a16="http://schemas.microsoft.com/office/drawing/2014/main" id="{F31E9AD1-C9E0-4067-A537-6A23E71DC375}"/>
                  </a:ext>
                </a:extLst>
              </p:cNvPr>
              <p:cNvSpPr/>
              <p:nvPr/>
            </p:nvSpPr>
            <p:spPr>
              <a:xfrm>
                <a:off x="3506108" y="1746653"/>
                <a:ext cx="21968" cy="27461"/>
              </a:xfrm>
              <a:custGeom>
                <a:avLst/>
                <a:gdLst>
                  <a:gd name="connsiteX0" fmla="*/ 11093 w 21968"/>
                  <a:gd name="connsiteY0" fmla="*/ 27462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9 h 27461"/>
                  <a:gd name="connsiteX8" fmla="*/ 21896 w 21968"/>
                  <a:gd name="connsiteY8" fmla="*/ 20885 h 27461"/>
                  <a:gd name="connsiteX9" fmla="*/ 11093 w 21968"/>
                  <a:gd name="connsiteY9" fmla="*/ 27462 h 27461"/>
                  <a:gd name="connsiteX10" fmla="*/ 4372 w 21968"/>
                  <a:gd name="connsiteY10" fmla="*/ 11165 h 27461"/>
                  <a:gd name="connsiteX11" fmla="*/ 17741 w 21968"/>
                  <a:gd name="connsiteY11" fmla="*/ 11165 h 27461"/>
                  <a:gd name="connsiteX12" fmla="*/ 11165 w 21968"/>
                  <a:gd name="connsiteY12" fmla="*/ 3541 h 27461"/>
                  <a:gd name="connsiteX13" fmla="*/ 4372 w 21968"/>
                  <a:gd name="connsiteY13" fmla="*/ 11165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2"/>
                    </a:moveTo>
                    <a:cubicBezTo>
                      <a:pt x="4047" y="27462"/>
                      <a:pt x="0" y="22150"/>
                      <a:pt x="0" y="13731"/>
                    </a:cubicBezTo>
                    <a:cubicBezTo>
                      <a:pt x="0" y="5312"/>
                      <a:pt x="4589" y="0"/>
                      <a:pt x="11129" y="0"/>
                    </a:cubicBezTo>
                    <a:cubicBezTo>
                      <a:pt x="18211" y="0"/>
                      <a:pt x="21969" y="5059"/>
                      <a:pt x="21969" y="12755"/>
                    </a:cubicBezTo>
                    <a:cubicBezTo>
                      <a:pt x="21969" y="13153"/>
                      <a:pt x="21969" y="13659"/>
                      <a:pt x="21933" y="14309"/>
                    </a:cubicBezTo>
                    <a:lnTo>
                      <a:pt x="4264" y="14309"/>
                    </a:lnTo>
                    <a:cubicBezTo>
                      <a:pt x="4517" y="20126"/>
                      <a:pt x="6504" y="23740"/>
                      <a:pt x="11418" y="23740"/>
                    </a:cubicBezTo>
                    <a:cubicBezTo>
                      <a:pt x="14453" y="23740"/>
                      <a:pt x="16838" y="22475"/>
                      <a:pt x="18608" y="19079"/>
                    </a:cubicBezTo>
                    <a:lnTo>
                      <a:pt x="21896" y="20885"/>
                    </a:lnTo>
                    <a:cubicBezTo>
                      <a:pt x="19367" y="25691"/>
                      <a:pt x="15501" y="27462"/>
                      <a:pt x="11093" y="27462"/>
                    </a:cubicBezTo>
                    <a:close/>
                    <a:moveTo>
                      <a:pt x="4372" y="11165"/>
                    </a:moveTo>
                    <a:lnTo>
                      <a:pt x="17741" y="11165"/>
                    </a:lnTo>
                    <a:cubicBezTo>
                      <a:pt x="17705" y="6576"/>
                      <a:pt x="15320" y="3541"/>
                      <a:pt x="11165" y="3541"/>
                    </a:cubicBezTo>
                    <a:cubicBezTo>
                      <a:pt x="7010" y="3541"/>
                      <a:pt x="4878" y="6974"/>
                      <a:pt x="4372" y="11165"/>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73" name="Freeform: Shape 172">
                <a:extLst>
                  <a:ext uri="{FF2B5EF4-FFF2-40B4-BE49-F238E27FC236}">
                    <a16:creationId xmlns:a16="http://schemas.microsoft.com/office/drawing/2014/main" id="{0D688167-4CB7-41FE-8775-D46BE317425C}"/>
                  </a:ext>
                </a:extLst>
              </p:cNvPr>
              <p:cNvSpPr/>
              <p:nvPr/>
            </p:nvSpPr>
            <p:spPr>
              <a:xfrm>
                <a:off x="3534147" y="1746689"/>
                <a:ext cx="20378" cy="26847"/>
              </a:xfrm>
              <a:custGeom>
                <a:avLst/>
                <a:gdLst>
                  <a:gd name="connsiteX0" fmla="*/ 16115 w 20378"/>
                  <a:gd name="connsiteY0" fmla="*/ 26847 h 26847"/>
                  <a:gd name="connsiteX1" fmla="*/ 16115 w 20378"/>
                  <a:gd name="connsiteY1" fmla="*/ 8925 h 26847"/>
                  <a:gd name="connsiteX2" fmla="*/ 11743 w 20378"/>
                  <a:gd name="connsiteY2" fmla="*/ 3830 h 26847"/>
                  <a:gd name="connsiteX3" fmla="*/ 4300 w 20378"/>
                  <a:gd name="connsiteY3" fmla="*/ 7877 h 26847"/>
                  <a:gd name="connsiteX4" fmla="*/ 4300 w 20378"/>
                  <a:gd name="connsiteY4" fmla="*/ 26847 h 26847"/>
                  <a:gd name="connsiteX5" fmla="*/ 0 w 20378"/>
                  <a:gd name="connsiteY5" fmla="*/ 26847 h 26847"/>
                  <a:gd name="connsiteX6" fmla="*/ 0 w 20378"/>
                  <a:gd name="connsiteY6" fmla="*/ 614 h 26847"/>
                  <a:gd name="connsiteX7" fmla="*/ 4083 w 20378"/>
                  <a:gd name="connsiteY7" fmla="*/ 614 h 26847"/>
                  <a:gd name="connsiteX8" fmla="*/ 4083 w 20378"/>
                  <a:gd name="connsiteY8" fmla="*/ 4264 h 26847"/>
                  <a:gd name="connsiteX9" fmla="*/ 13008 w 20378"/>
                  <a:gd name="connsiteY9" fmla="*/ 0 h 26847"/>
                  <a:gd name="connsiteX10" fmla="*/ 18970 w 20378"/>
                  <a:gd name="connsiteY10" fmla="*/ 2746 h 26847"/>
                  <a:gd name="connsiteX11" fmla="*/ 20379 w 20378"/>
                  <a:gd name="connsiteY11" fmla="*/ 8961 h 26847"/>
                  <a:gd name="connsiteX12" fmla="*/ 20379 w 20378"/>
                  <a:gd name="connsiteY12" fmla="*/ 26811 h 26847"/>
                  <a:gd name="connsiteX13" fmla="*/ 16115 w 20378"/>
                  <a:gd name="connsiteY13"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78" h="26847">
                    <a:moveTo>
                      <a:pt x="16115" y="26847"/>
                    </a:moveTo>
                    <a:lnTo>
                      <a:pt x="16115" y="8925"/>
                    </a:lnTo>
                    <a:cubicBezTo>
                      <a:pt x="16115" y="5384"/>
                      <a:pt x="14814" y="3830"/>
                      <a:pt x="11743" y="3830"/>
                    </a:cubicBezTo>
                    <a:cubicBezTo>
                      <a:pt x="9431" y="3830"/>
                      <a:pt x="7299" y="4806"/>
                      <a:pt x="4300" y="7877"/>
                    </a:cubicBezTo>
                    <a:lnTo>
                      <a:pt x="4300" y="26847"/>
                    </a:lnTo>
                    <a:lnTo>
                      <a:pt x="0" y="26847"/>
                    </a:lnTo>
                    <a:lnTo>
                      <a:pt x="0" y="614"/>
                    </a:lnTo>
                    <a:lnTo>
                      <a:pt x="4083" y="614"/>
                    </a:lnTo>
                    <a:lnTo>
                      <a:pt x="4083" y="4264"/>
                    </a:lnTo>
                    <a:cubicBezTo>
                      <a:pt x="6974" y="1373"/>
                      <a:pt x="9684" y="0"/>
                      <a:pt x="13008" y="0"/>
                    </a:cubicBezTo>
                    <a:cubicBezTo>
                      <a:pt x="15790" y="0"/>
                      <a:pt x="17813" y="903"/>
                      <a:pt x="18970" y="2746"/>
                    </a:cubicBezTo>
                    <a:cubicBezTo>
                      <a:pt x="19981" y="4047"/>
                      <a:pt x="20379" y="6034"/>
                      <a:pt x="20379" y="8961"/>
                    </a:cubicBezTo>
                    <a:lnTo>
                      <a:pt x="20379" y="26811"/>
                    </a:lnTo>
                    <a:lnTo>
                      <a:pt x="16115" y="26811"/>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74" name="Freeform: Shape 173">
                <a:extLst>
                  <a:ext uri="{FF2B5EF4-FFF2-40B4-BE49-F238E27FC236}">
                    <a16:creationId xmlns:a16="http://schemas.microsoft.com/office/drawing/2014/main" id="{805BAEB6-19C6-44F7-9681-CE13C2155E36}"/>
                  </a:ext>
                </a:extLst>
              </p:cNvPr>
              <p:cNvSpPr/>
              <p:nvPr/>
            </p:nvSpPr>
            <p:spPr>
              <a:xfrm>
                <a:off x="3560199" y="1746725"/>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8030 w 22330"/>
                  <a:gd name="connsiteY5" fmla="*/ 13803 h 27425"/>
                  <a:gd name="connsiteX6" fmla="*/ 11201 w 22330"/>
                  <a:gd name="connsiteY6" fmla="*/ 3577 h 27425"/>
                  <a:gd name="connsiteX7" fmla="*/ 4372 w 22330"/>
                  <a:gd name="connsiteY7" fmla="*/ 13803 h 27425"/>
                  <a:gd name="connsiteX8" fmla="*/ 11201 w 22330"/>
                  <a:gd name="connsiteY8" fmla="*/ 23812 h 27425"/>
                  <a:gd name="connsiteX9" fmla="*/ 18030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186"/>
                      <a:pt x="0" y="13803"/>
                    </a:cubicBezTo>
                    <a:close/>
                    <a:moveTo>
                      <a:pt x="18030" y="13803"/>
                    </a:moveTo>
                    <a:cubicBezTo>
                      <a:pt x="18030" y="7769"/>
                      <a:pt x="15862" y="3577"/>
                      <a:pt x="11201" y="3577"/>
                    </a:cubicBezTo>
                    <a:cubicBezTo>
                      <a:pt x="6540" y="3577"/>
                      <a:pt x="4372" y="7769"/>
                      <a:pt x="4372" y="13803"/>
                    </a:cubicBezTo>
                    <a:cubicBezTo>
                      <a:pt x="4372" y="19837"/>
                      <a:pt x="6612" y="23812"/>
                      <a:pt x="11201" y="23812"/>
                    </a:cubicBezTo>
                    <a:cubicBezTo>
                      <a:pt x="15790" y="23812"/>
                      <a:pt x="18030" y="19801"/>
                      <a:pt x="18030" y="13803"/>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75" name="Freeform: Shape 174">
                <a:extLst>
                  <a:ext uri="{FF2B5EF4-FFF2-40B4-BE49-F238E27FC236}">
                    <a16:creationId xmlns:a16="http://schemas.microsoft.com/office/drawing/2014/main" id="{5369B44D-1B3D-44C5-B164-71EFE6319C6D}"/>
                  </a:ext>
                </a:extLst>
              </p:cNvPr>
              <p:cNvSpPr/>
              <p:nvPr/>
            </p:nvSpPr>
            <p:spPr>
              <a:xfrm>
                <a:off x="3588238" y="1747303"/>
                <a:ext cx="20342" cy="26847"/>
              </a:xfrm>
              <a:custGeom>
                <a:avLst/>
                <a:gdLst>
                  <a:gd name="connsiteX0" fmla="*/ 16224 w 20342"/>
                  <a:gd name="connsiteY0" fmla="*/ 26233 h 26847"/>
                  <a:gd name="connsiteX1" fmla="*/ 16224 w 20342"/>
                  <a:gd name="connsiteY1" fmla="*/ 22583 h 26847"/>
                  <a:gd name="connsiteX2" fmla="*/ 7371 w 20342"/>
                  <a:gd name="connsiteY2" fmla="*/ 26847 h 26847"/>
                  <a:gd name="connsiteX3" fmla="*/ 1409 w 20342"/>
                  <a:gd name="connsiteY3" fmla="*/ 24101 h 26847"/>
                  <a:gd name="connsiteX4" fmla="*/ 0 w 20342"/>
                  <a:gd name="connsiteY4" fmla="*/ 17814 h 26847"/>
                  <a:gd name="connsiteX5" fmla="*/ 0 w 20342"/>
                  <a:gd name="connsiteY5" fmla="*/ 0 h 26847"/>
                  <a:gd name="connsiteX6" fmla="*/ 4336 w 20342"/>
                  <a:gd name="connsiteY6" fmla="*/ 0 h 26847"/>
                  <a:gd name="connsiteX7" fmla="*/ 4336 w 20342"/>
                  <a:gd name="connsiteY7" fmla="*/ 17922 h 26847"/>
                  <a:gd name="connsiteX8" fmla="*/ 8636 w 20342"/>
                  <a:gd name="connsiteY8" fmla="*/ 22981 h 26847"/>
                  <a:gd name="connsiteX9" fmla="*/ 16043 w 20342"/>
                  <a:gd name="connsiteY9" fmla="*/ 18970 h 26847"/>
                  <a:gd name="connsiteX10" fmla="*/ 16043 w 20342"/>
                  <a:gd name="connsiteY10" fmla="*/ 0 h 26847"/>
                  <a:gd name="connsiteX11" fmla="*/ 20343 w 20342"/>
                  <a:gd name="connsiteY11" fmla="*/ 0 h 26847"/>
                  <a:gd name="connsiteX12" fmla="*/ 20343 w 20342"/>
                  <a:gd name="connsiteY12" fmla="*/ 26233 h 26847"/>
                  <a:gd name="connsiteX13" fmla="*/ 16224 w 20342"/>
                  <a:gd name="connsiteY13" fmla="*/ 26233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42" h="26847">
                    <a:moveTo>
                      <a:pt x="16224" y="26233"/>
                    </a:moveTo>
                    <a:lnTo>
                      <a:pt x="16224" y="22583"/>
                    </a:lnTo>
                    <a:cubicBezTo>
                      <a:pt x="13405" y="25402"/>
                      <a:pt x="10659" y="26847"/>
                      <a:pt x="7371" y="26847"/>
                    </a:cubicBezTo>
                    <a:cubicBezTo>
                      <a:pt x="4625" y="26847"/>
                      <a:pt x="2565" y="25872"/>
                      <a:pt x="1409" y="24101"/>
                    </a:cubicBezTo>
                    <a:cubicBezTo>
                      <a:pt x="397" y="22728"/>
                      <a:pt x="0" y="20813"/>
                      <a:pt x="0" y="17814"/>
                    </a:cubicBezTo>
                    <a:lnTo>
                      <a:pt x="0" y="0"/>
                    </a:lnTo>
                    <a:lnTo>
                      <a:pt x="4336" y="0"/>
                    </a:lnTo>
                    <a:lnTo>
                      <a:pt x="4336" y="17922"/>
                    </a:lnTo>
                    <a:cubicBezTo>
                      <a:pt x="4336" y="21463"/>
                      <a:pt x="5601" y="22981"/>
                      <a:pt x="8636" y="22981"/>
                    </a:cubicBezTo>
                    <a:cubicBezTo>
                      <a:pt x="11020" y="22981"/>
                      <a:pt x="13044" y="22005"/>
                      <a:pt x="16043" y="18970"/>
                    </a:cubicBezTo>
                    <a:lnTo>
                      <a:pt x="16043" y="0"/>
                    </a:lnTo>
                    <a:lnTo>
                      <a:pt x="20343" y="0"/>
                    </a:lnTo>
                    <a:lnTo>
                      <a:pt x="20343" y="26233"/>
                    </a:lnTo>
                    <a:lnTo>
                      <a:pt x="16224" y="26233"/>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76" name="Freeform: Shape 175">
                <a:extLst>
                  <a:ext uri="{FF2B5EF4-FFF2-40B4-BE49-F238E27FC236}">
                    <a16:creationId xmlns:a16="http://schemas.microsoft.com/office/drawing/2014/main" id="{4465BA80-09B7-421A-A300-E28E8B8F7C8D}"/>
                  </a:ext>
                </a:extLst>
              </p:cNvPr>
              <p:cNvSpPr/>
              <p:nvPr/>
            </p:nvSpPr>
            <p:spPr>
              <a:xfrm>
                <a:off x="3613423" y="1746255"/>
                <a:ext cx="23956" cy="36603"/>
              </a:xfrm>
              <a:custGeom>
                <a:avLst/>
                <a:gdLst>
                  <a:gd name="connsiteX0" fmla="*/ 11382 w 23956"/>
                  <a:gd name="connsiteY0" fmla="*/ 18428 h 36603"/>
                  <a:gd name="connsiteX1" fmla="*/ 7118 w 23956"/>
                  <a:gd name="connsiteY1" fmla="*/ 17814 h 36603"/>
                  <a:gd name="connsiteX2" fmla="*/ 5131 w 23956"/>
                  <a:gd name="connsiteY2" fmla="*/ 19946 h 36603"/>
                  <a:gd name="connsiteX3" fmla="*/ 23956 w 23956"/>
                  <a:gd name="connsiteY3" fmla="*/ 28943 h 36603"/>
                  <a:gd name="connsiteX4" fmla="*/ 11454 w 23956"/>
                  <a:gd name="connsiteY4" fmla="*/ 36603 h 36603"/>
                  <a:gd name="connsiteX5" fmla="*/ 0 w 23956"/>
                  <a:gd name="connsiteY5" fmla="*/ 30280 h 36603"/>
                  <a:gd name="connsiteX6" fmla="*/ 4264 w 23956"/>
                  <a:gd name="connsiteY6" fmla="*/ 25077 h 36603"/>
                  <a:gd name="connsiteX7" fmla="*/ 4264 w 23956"/>
                  <a:gd name="connsiteY7" fmla="*/ 24968 h 36603"/>
                  <a:gd name="connsiteX8" fmla="*/ 1120 w 23956"/>
                  <a:gd name="connsiteY8" fmla="*/ 21319 h 36603"/>
                  <a:gd name="connsiteX9" fmla="*/ 4625 w 23956"/>
                  <a:gd name="connsiteY9" fmla="*/ 16549 h 36603"/>
                  <a:gd name="connsiteX10" fmla="*/ 1301 w 23956"/>
                  <a:gd name="connsiteY10" fmla="*/ 9431 h 36603"/>
                  <a:gd name="connsiteX11" fmla="*/ 11382 w 23956"/>
                  <a:gd name="connsiteY11" fmla="*/ 470 h 36603"/>
                  <a:gd name="connsiteX12" fmla="*/ 18319 w 23956"/>
                  <a:gd name="connsiteY12" fmla="*/ 2638 h 36603"/>
                  <a:gd name="connsiteX13" fmla="*/ 23848 w 23956"/>
                  <a:gd name="connsiteY13" fmla="*/ 0 h 36603"/>
                  <a:gd name="connsiteX14" fmla="*/ 23848 w 23956"/>
                  <a:gd name="connsiteY14" fmla="*/ 3939 h 36603"/>
                  <a:gd name="connsiteX15" fmla="*/ 20270 w 23956"/>
                  <a:gd name="connsiteY15" fmla="*/ 4842 h 36603"/>
                  <a:gd name="connsiteX16" fmla="*/ 21499 w 23956"/>
                  <a:gd name="connsiteY16" fmla="*/ 9395 h 36603"/>
                  <a:gd name="connsiteX17" fmla="*/ 11382 w 23956"/>
                  <a:gd name="connsiteY17" fmla="*/ 18428 h 36603"/>
                  <a:gd name="connsiteX18" fmla="*/ 9720 w 23956"/>
                  <a:gd name="connsiteY18" fmla="*/ 25691 h 36603"/>
                  <a:gd name="connsiteX19" fmla="*/ 4119 w 23956"/>
                  <a:gd name="connsiteY19" fmla="*/ 29702 h 36603"/>
                  <a:gd name="connsiteX20" fmla="*/ 11707 w 23956"/>
                  <a:gd name="connsiteY20" fmla="*/ 33387 h 36603"/>
                  <a:gd name="connsiteX21" fmla="*/ 19873 w 23956"/>
                  <a:gd name="connsiteY21" fmla="*/ 29485 h 36603"/>
                  <a:gd name="connsiteX22" fmla="*/ 9720 w 23956"/>
                  <a:gd name="connsiteY22" fmla="*/ 25691 h 36603"/>
                  <a:gd name="connsiteX23" fmla="*/ 11382 w 23956"/>
                  <a:gd name="connsiteY23" fmla="*/ 3794 h 36603"/>
                  <a:gd name="connsiteX24" fmla="*/ 5312 w 23956"/>
                  <a:gd name="connsiteY24" fmla="*/ 9611 h 36603"/>
                  <a:gd name="connsiteX25" fmla="*/ 11382 w 23956"/>
                  <a:gd name="connsiteY25" fmla="*/ 15284 h 36603"/>
                  <a:gd name="connsiteX26" fmla="*/ 17452 w 23956"/>
                  <a:gd name="connsiteY26" fmla="*/ 9611 h 36603"/>
                  <a:gd name="connsiteX27" fmla="*/ 11382 w 23956"/>
                  <a:gd name="connsiteY27" fmla="*/ 3794 h 3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956" h="36603">
                    <a:moveTo>
                      <a:pt x="11382" y="18428"/>
                    </a:moveTo>
                    <a:cubicBezTo>
                      <a:pt x="9828" y="18428"/>
                      <a:pt x="8347" y="18211"/>
                      <a:pt x="7118" y="17814"/>
                    </a:cubicBezTo>
                    <a:cubicBezTo>
                      <a:pt x="6070" y="18320"/>
                      <a:pt x="5131" y="19079"/>
                      <a:pt x="5131" y="19946"/>
                    </a:cubicBezTo>
                    <a:cubicBezTo>
                      <a:pt x="5131" y="24318"/>
                      <a:pt x="23956" y="18392"/>
                      <a:pt x="23956" y="28943"/>
                    </a:cubicBezTo>
                    <a:cubicBezTo>
                      <a:pt x="23956" y="34363"/>
                      <a:pt x="18500" y="36603"/>
                      <a:pt x="11454" y="36603"/>
                    </a:cubicBezTo>
                    <a:cubicBezTo>
                      <a:pt x="4625" y="36603"/>
                      <a:pt x="0" y="34616"/>
                      <a:pt x="0" y="30280"/>
                    </a:cubicBezTo>
                    <a:cubicBezTo>
                      <a:pt x="0" y="27642"/>
                      <a:pt x="1518" y="26088"/>
                      <a:pt x="4264" y="25077"/>
                    </a:cubicBezTo>
                    <a:lnTo>
                      <a:pt x="4264" y="24968"/>
                    </a:lnTo>
                    <a:cubicBezTo>
                      <a:pt x="2096" y="24426"/>
                      <a:pt x="1120" y="23161"/>
                      <a:pt x="1120" y="21319"/>
                    </a:cubicBezTo>
                    <a:cubicBezTo>
                      <a:pt x="1120" y="19512"/>
                      <a:pt x="2493" y="17886"/>
                      <a:pt x="4625" y="16549"/>
                    </a:cubicBezTo>
                    <a:cubicBezTo>
                      <a:pt x="2457" y="14995"/>
                      <a:pt x="1301" y="12538"/>
                      <a:pt x="1301" y="9431"/>
                    </a:cubicBezTo>
                    <a:cubicBezTo>
                      <a:pt x="1301" y="4264"/>
                      <a:pt x="5131" y="470"/>
                      <a:pt x="11382" y="470"/>
                    </a:cubicBezTo>
                    <a:cubicBezTo>
                      <a:pt x="14200" y="470"/>
                      <a:pt x="16585" y="1265"/>
                      <a:pt x="18319" y="2638"/>
                    </a:cubicBezTo>
                    <a:cubicBezTo>
                      <a:pt x="19692" y="1120"/>
                      <a:pt x="21571" y="0"/>
                      <a:pt x="23848" y="0"/>
                    </a:cubicBezTo>
                    <a:lnTo>
                      <a:pt x="23848" y="3939"/>
                    </a:lnTo>
                    <a:cubicBezTo>
                      <a:pt x="22475" y="3939"/>
                      <a:pt x="21318" y="4228"/>
                      <a:pt x="20270" y="4842"/>
                    </a:cubicBezTo>
                    <a:cubicBezTo>
                      <a:pt x="21065" y="6143"/>
                      <a:pt x="21499" y="7733"/>
                      <a:pt x="21499" y="9395"/>
                    </a:cubicBezTo>
                    <a:cubicBezTo>
                      <a:pt x="21463" y="14923"/>
                      <a:pt x="17669" y="18428"/>
                      <a:pt x="11382" y="18428"/>
                    </a:cubicBezTo>
                    <a:close/>
                    <a:moveTo>
                      <a:pt x="9720" y="25691"/>
                    </a:moveTo>
                    <a:cubicBezTo>
                      <a:pt x="6829" y="26088"/>
                      <a:pt x="4119" y="27317"/>
                      <a:pt x="4119" y="29702"/>
                    </a:cubicBezTo>
                    <a:cubicBezTo>
                      <a:pt x="4119" y="32195"/>
                      <a:pt x="7190" y="33387"/>
                      <a:pt x="11707" y="33387"/>
                    </a:cubicBezTo>
                    <a:cubicBezTo>
                      <a:pt x="16151" y="33387"/>
                      <a:pt x="19873" y="32159"/>
                      <a:pt x="19873" y="29485"/>
                    </a:cubicBezTo>
                    <a:cubicBezTo>
                      <a:pt x="19837" y="26305"/>
                      <a:pt x="16079" y="25836"/>
                      <a:pt x="9720" y="25691"/>
                    </a:cubicBezTo>
                    <a:close/>
                    <a:moveTo>
                      <a:pt x="11382" y="3794"/>
                    </a:moveTo>
                    <a:cubicBezTo>
                      <a:pt x="7552" y="3794"/>
                      <a:pt x="5312" y="6070"/>
                      <a:pt x="5312" y="9611"/>
                    </a:cubicBezTo>
                    <a:cubicBezTo>
                      <a:pt x="5312" y="13189"/>
                      <a:pt x="7624" y="15284"/>
                      <a:pt x="11382" y="15284"/>
                    </a:cubicBezTo>
                    <a:cubicBezTo>
                      <a:pt x="15140" y="15284"/>
                      <a:pt x="17452" y="13189"/>
                      <a:pt x="17452" y="9611"/>
                    </a:cubicBezTo>
                    <a:cubicBezTo>
                      <a:pt x="17452" y="6070"/>
                      <a:pt x="15248" y="3794"/>
                      <a:pt x="11382" y="3794"/>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77" name="Freeform: Shape 176">
                <a:extLst>
                  <a:ext uri="{FF2B5EF4-FFF2-40B4-BE49-F238E27FC236}">
                    <a16:creationId xmlns:a16="http://schemas.microsoft.com/office/drawing/2014/main" id="{89B380DF-ED8B-4061-8A9B-DAC3C4B32472}"/>
                  </a:ext>
                </a:extLst>
              </p:cNvPr>
              <p:cNvSpPr/>
              <p:nvPr/>
            </p:nvSpPr>
            <p:spPr>
              <a:xfrm>
                <a:off x="3642257" y="1737186"/>
                <a:ext cx="20487" cy="36350"/>
              </a:xfrm>
              <a:custGeom>
                <a:avLst/>
                <a:gdLst>
                  <a:gd name="connsiteX0" fmla="*/ 16260 w 20487"/>
                  <a:gd name="connsiteY0" fmla="*/ 36350 h 36350"/>
                  <a:gd name="connsiteX1" fmla="*/ 16260 w 20487"/>
                  <a:gd name="connsiteY1" fmla="*/ 19404 h 36350"/>
                  <a:gd name="connsiteX2" fmla="*/ 11743 w 20487"/>
                  <a:gd name="connsiteY2" fmla="*/ 13261 h 36350"/>
                  <a:gd name="connsiteX3" fmla="*/ 4300 w 20487"/>
                  <a:gd name="connsiteY3" fmla="*/ 17272 h 36350"/>
                  <a:gd name="connsiteX4" fmla="*/ 4300 w 20487"/>
                  <a:gd name="connsiteY4" fmla="*/ 36350 h 36350"/>
                  <a:gd name="connsiteX5" fmla="*/ 0 w 20487"/>
                  <a:gd name="connsiteY5" fmla="*/ 36350 h 36350"/>
                  <a:gd name="connsiteX6" fmla="*/ 0 w 20487"/>
                  <a:gd name="connsiteY6" fmla="*/ 0 h 36350"/>
                  <a:gd name="connsiteX7" fmla="*/ 4300 w 20487"/>
                  <a:gd name="connsiteY7" fmla="*/ 0 h 36350"/>
                  <a:gd name="connsiteX8" fmla="*/ 4300 w 20487"/>
                  <a:gd name="connsiteY8" fmla="*/ 13514 h 36350"/>
                  <a:gd name="connsiteX9" fmla="*/ 12899 w 20487"/>
                  <a:gd name="connsiteY9" fmla="*/ 9503 h 36350"/>
                  <a:gd name="connsiteX10" fmla="*/ 19114 w 20487"/>
                  <a:gd name="connsiteY10" fmla="*/ 12249 h 36350"/>
                  <a:gd name="connsiteX11" fmla="*/ 20487 w 20487"/>
                  <a:gd name="connsiteY11" fmla="*/ 19440 h 36350"/>
                  <a:gd name="connsiteX12" fmla="*/ 20487 w 20487"/>
                  <a:gd name="connsiteY12" fmla="*/ 36350 h 36350"/>
                  <a:gd name="connsiteX13" fmla="*/ 16260 w 20487"/>
                  <a:gd name="connsiteY13"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87" h="36350">
                    <a:moveTo>
                      <a:pt x="16260" y="36350"/>
                    </a:moveTo>
                    <a:lnTo>
                      <a:pt x="16260" y="19404"/>
                    </a:lnTo>
                    <a:cubicBezTo>
                      <a:pt x="16260" y="15754"/>
                      <a:pt x="15718" y="13261"/>
                      <a:pt x="11743" y="13261"/>
                    </a:cubicBezTo>
                    <a:cubicBezTo>
                      <a:pt x="9214" y="13261"/>
                      <a:pt x="6793" y="14670"/>
                      <a:pt x="4300" y="17272"/>
                    </a:cubicBezTo>
                    <a:lnTo>
                      <a:pt x="4300" y="36350"/>
                    </a:lnTo>
                    <a:lnTo>
                      <a:pt x="0" y="36350"/>
                    </a:lnTo>
                    <a:lnTo>
                      <a:pt x="0" y="0"/>
                    </a:lnTo>
                    <a:lnTo>
                      <a:pt x="4300" y="0"/>
                    </a:lnTo>
                    <a:lnTo>
                      <a:pt x="4300" y="13514"/>
                    </a:lnTo>
                    <a:cubicBezTo>
                      <a:pt x="7552" y="10515"/>
                      <a:pt x="10117" y="9503"/>
                      <a:pt x="12899" y="9503"/>
                    </a:cubicBezTo>
                    <a:cubicBezTo>
                      <a:pt x="15934" y="9503"/>
                      <a:pt x="17850" y="10370"/>
                      <a:pt x="19114" y="12249"/>
                    </a:cubicBezTo>
                    <a:cubicBezTo>
                      <a:pt x="20270" y="13767"/>
                      <a:pt x="20487" y="15899"/>
                      <a:pt x="20487" y="19440"/>
                    </a:cubicBezTo>
                    <a:lnTo>
                      <a:pt x="20487" y="36350"/>
                    </a:lnTo>
                    <a:lnTo>
                      <a:pt x="1626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78" name="Freeform: Shape 177">
                <a:extLst>
                  <a:ext uri="{FF2B5EF4-FFF2-40B4-BE49-F238E27FC236}">
                    <a16:creationId xmlns:a16="http://schemas.microsoft.com/office/drawing/2014/main" id="{5D11B219-B6C0-4E5F-9747-9DD6FC6A3397}"/>
                  </a:ext>
                </a:extLst>
              </p:cNvPr>
              <p:cNvSpPr/>
              <p:nvPr/>
            </p:nvSpPr>
            <p:spPr>
              <a:xfrm>
                <a:off x="3679004" y="1738631"/>
                <a:ext cx="13838" cy="35302"/>
              </a:xfrm>
              <a:custGeom>
                <a:avLst/>
                <a:gdLst>
                  <a:gd name="connsiteX0" fmla="*/ 13839 w 13838"/>
                  <a:gd name="connsiteY0" fmla="*/ 34905 h 35302"/>
                  <a:gd name="connsiteX1" fmla="*/ 9828 w 13838"/>
                  <a:gd name="connsiteY1" fmla="*/ 35302 h 35302"/>
                  <a:gd name="connsiteX2" fmla="*/ 3902 w 13838"/>
                  <a:gd name="connsiteY2" fmla="*/ 28509 h 35302"/>
                  <a:gd name="connsiteX3" fmla="*/ 3902 w 13838"/>
                  <a:gd name="connsiteY3" fmla="*/ 12213 h 35302"/>
                  <a:gd name="connsiteX4" fmla="*/ 0 w 13838"/>
                  <a:gd name="connsiteY4" fmla="*/ 12213 h 35302"/>
                  <a:gd name="connsiteX5" fmla="*/ 0 w 13838"/>
                  <a:gd name="connsiteY5" fmla="*/ 8672 h 35302"/>
                  <a:gd name="connsiteX6" fmla="*/ 3902 w 13838"/>
                  <a:gd name="connsiteY6" fmla="*/ 8672 h 35302"/>
                  <a:gd name="connsiteX7" fmla="*/ 3902 w 13838"/>
                  <a:gd name="connsiteY7" fmla="*/ 0 h 35302"/>
                  <a:gd name="connsiteX8" fmla="*/ 8166 w 13838"/>
                  <a:gd name="connsiteY8" fmla="*/ 0 h 35302"/>
                  <a:gd name="connsiteX9" fmla="*/ 8166 w 13838"/>
                  <a:gd name="connsiteY9" fmla="*/ 8672 h 35302"/>
                  <a:gd name="connsiteX10" fmla="*/ 13839 w 13838"/>
                  <a:gd name="connsiteY10" fmla="*/ 8672 h 35302"/>
                  <a:gd name="connsiteX11" fmla="*/ 13839 w 13838"/>
                  <a:gd name="connsiteY11" fmla="*/ 12213 h 35302"/>
                  <a:gd name="connsiteX12" fmla="*/ 8166 w 13838"/>
                  <a:gd name="connsiteY12" fmla="*/ 12213 h 35302"/>
                  <a:gd name="connsiteX13" fmla="*/ 8166 w 13838"/>
                  <a:gd name="connsiteY13" fmla="*/ 28292 h 35302"/>
                  <a:gd name="connsiteX14" fmla="*/ 10912 w 13838"/>
                  <a:gd name="connsiteY14" fmla="*/ 31544 h 35302"/>
                  <a:gd name="connsiteX15" fmla="*/ 13839 w 13838"/>
                  <a:gd name="connsiteY15" fmla="*/ 31183 h 35302"/>
                  <a:gd name="connsiteX16" fmla="*/ 13839 w 13838"/>
                  <a:gd name="connsiteY16" fmla="*/ 34905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302">
                    <a:moveTo>
                      <a:pt x="13839" y="34905"/>
                    </a:moveTo>
                    <a:cubicBezTo>
                      <a:pt x="12574" y="35158"/>
                      <a:pt x="11346" y="35302"/>
                      <a:pt x="9828" y="35302"/>
                    </a:cubicBezTo>
                    <a:cubicBezTo>
                      <a:pt x="5528" y="35302"/>
                      <a:pt x="3902" y="33640"/>
                      <a:pt x="3902" y="28509"/>
                    </a:cubicBezTo>
                    <a:lnTo>
                      <a:pt x="3902" y="12213"/>
                    </a:lnTo>
                    <a:lnTo>
                      <a:pt x="0" y="12213"/>
                    </a:lnTo>
                    <a:lnTo>
                      <a:pt x="0" y="8672"/>
                    </a:lnTo>
                    <a:lnTo>
                      <a:pt x="3902" y="8672"/>
                    </a:lnTo>
                    <a:lnTo>
                      <a:pt x="3902" y="0"/>
                    </a:lnTo>
                    <a:lnTo>
                      <a:pt x="8166" y="0"/>
                    </a:lnTo>
                    <a:lnTo>
                      <a:pt x="8166" y="8672"/>
                    </a:lnTo>
                    <a:lnTo>
                      <a:pt x="13839" y="8672"/>
                    </a:lnTo>
                    <a:lnTo>
                      <a:pt x="13839" y="12213"/>
                    </a:lnTo>
                    <a:lnTo>
                      <a:pt x="8166" y="12213"/>
                    </a:lnTo>
                    <a:lnTo>
                      <a:pt x="8166" y="28292"/>
                    </a:lnTo>
                    <a:cubicBezTo>
                      <a:pt x="8166" y="30533"/>
                      <a:pt x="8961" y="31544"/>
                      <a:pt x="10912" y="31544"/>
                    </a:cubicBezTo>
                    <a:cubicBezTo>
                      <a:pt x="11888" y="31544"/>
                      <a:pt x="12719" y="31436"/>
                      <a:pt x="13839" y="31183"/>
                    </a:cubicBezTo>
                    <a:lnTo>
                      <a:pt x="13839" y="3490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79" name="Freeform: Shape 178">
                <a:extLst>
                  <a:ext uri="{FF2B5EF4-FFF2-40B4-BE49-F238E27FC236}">
                    <a16:creationId xmlns:a16="http://schemas.microsoft.com/office/drawing/2014/main" id="{DDEEB985-07D9-4970-A1BC-5AD9CD13B98D}"/>
                  </a:ext>
                </a:extLst>
              </p:cNvPr>
              <p:cNvSpPr/>
              <p:nvPr/>
            </p:nvSpPr>
            <p:spPr>
              <a:xfrm>
                <a:off x="3696564" y="1746725"/>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8030 w 22330"/>
                  <a:gd name="connsiteY5" fmla="*/ 13803 h 27425"/>
                  <a:gd name="connsiteX6" fmla="*/ 11201 w 22330"/>
                  <a:gd name="connsiteY6" fmla="*/ 3577 h 27425"/>
                  <a:gd name="connsiteX7" fmla="*/ 4372 w 22330"/>
                  <a:gd name="connsiteY7" fmla="*/ 13803 h 27425"/>
                  <a:gd name="connsiteX8" fmla="*/ 11201 w 22330"/>
                  <a:gd name="connsiteY8" fmla="*/ 23812 h 27425"/>
                  <a:gd name="connsiteX9" fmla="*/ 18030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186"/>
                      <a:pt x="0" y="13803"/>
                    </a:cubicBezTo>
                    <a:close/>
                    <a:moveTo>
                      <a:pt x="18030" y="13803"/>
                    </a:moveTo>
                    <a:cubicBezTo>
                      <a:pt x="18030" y="7769"/>
                      <a:pt x="15862" y="3577"/>
                      <a:pt x="11201" y="3577"/>
                    </a:cubicBezTo>
                    <a:cubicBezTo>
                      <a:pt x="6540" y="3577"/>
                      <a:pt x="4372" y="7769"/>
                      <a:pt x="4372" y="13803"/>
                    </a:cubicBezTo>
                    <a:cubicBezTo>
                      <a:pt x="4372" y="19837"/>
                      <a:pt x="6612" y="23812"/>
                      <a:pt x="11201" y="23812"/>
                    </a:cubicBezTo>
                    <a:cubicBezTo>
                      <a:pt x="15790" y="23812"/>
                      <a:pt x="18030" y="19801"/>
                      <a:pt x="18030" y="13803"/>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80" name="Freeform: Shape 179">
                <a:extLst>
                  <a:ext uri="{FF2B5EF4-FFF2-40B4-BE49-F238E27FC236}">
                    <a16:creationId xmlns:a16="http://schemas.microsoft.com/office/drawing/2014/main" id="{5BDA75F8-169F-45E9-A17E-4A3372A22184}"/>
                  </a:ext>
                </a:extLst>
              </p:cNvPr>
              <p:cNvSpPr/>
              <p:nvPr/>
            </p:nvSpPr>
            <p:spPr>
              <a:xfrm>
                <a:off x="3736527" y="1746725"/>
                <a:ext cx="22438" cy="35519"/>
              </a:xfrm>
              <a:custGeom>
                <a:avLst/>
                <a:gdLst>
                  <a:gd name="connsiteX0" fmla="*/ 0 w 22438"/>
                  <a:gd name="connsiteY0" fmla="*/ 35519 h 35519"/>
                  <a:gd name="connsiteX1" fmla="*/ 0 w 22438"/>
                  <a:gd name="connsiteY1" fmla="*/ 578 h 35519"/>
                  <a:gd name="connsiteX2" fmla="*/ 4083 w 22438"/>
                  <a:gd name="connsiteY2" fmla="*/ 578 h 35519"/>
                  <a:gd name="connsiteX3" fmla="*/ 4083 w 22438"/>
                  <a:gd name="connsiteY3" fmla="*/ 4336 h 35519"/>
                  <a:gd name="connsiteX4" fmla="*/ 12321 w 22438"/>
                  <a:gd name="connsiteY4" fmla="*/ 0 h 35519"/>
                  <a:gd name="connsiteX5" fmla="*/ 22438 w 22438"/>
                  <a:gd name="connsiteY5" fmla="*/ 13406 h 35519"/>
                  <a:gd name="connsiteX6" fmla="*/ 11743 w 22438"/>
                  <a:gd name="connsiteY6" fmla="*/ 27208 h 35519"/>
                  <a:gd name="connsiteX7" fmla="*/ 4264 w 22438"/>
                  <a:gd name="connsiteY7" fmla="*/ 23884 h 35519"/>
                  <a:gd name="connsiteX8" fmla="*/ 4264 w 22438"/>
                  <a:gd name="connsiteY8" fmla="*/ 35519 h 35519"/>
                  <a:gd name="connsiteX9" fmla="*/ 0 w 22438"/>
                  <a:gd name="connsiteY9" fmla="*/ 35519 h 35519"/>
                  <a:gd name="connsiteX10" fmla="*/ 4336 w 22438"/>
                  <a:gd name="connsiteY10" fmla="*/ 19548 h 35519"/>
                  <a:gd name="connsiteX11" fmla="*/ 11129 w 22438"/>
                  <a:gd name="connsiteY11" fmla="*/ 23487 h 35519"/>
                  <a:gd name="connsiteX12" fmla="*/ 18175 w 22438"/>
                  <a:gd name="connsiteY12" fmla="*/ 13369 h 35519"/>
                  <a:gd name="connsiteX13" fmla="*/ 11237 w 22438"/>
                  <a:gd name="connsiteY13" fmla="*/ 3686 h 35519"/>
                  <a:gd name="connsiteX14" fmla="*/ 4372 w 22438"/>
                  <a:gd name="connsiteY14" fmla="*/ 8202 h 35519"/>
                  <a:gd name="connsiteX15" fmla="*/ 4372 w 22438"/>
                  <a:gd name="connsiteY15" fmla="*/ 19548 h 3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35519">
                    <a:moveTo>
                      <a:pt x="0" y="35519"/>
                    </a:moveTo>
                    <a:lnTo>
                      <a:pt x="0" y="578"/>
                    </a:lnTo>
                    <a:lnTo>
                      <a:pt x="4083" y="578"/>
                    </a:lnTo>
                    <a:lnTo>
                      <a:pt x="4083" y="4336"/>
                    </a:lnTo>
                    <a:cubicBezTo>
                      <a:pt x="6395" y="1518"/>
                      <a:pt x="8780" y="0"/>
                      <a:pt x="12321" y="0"/>
                    </a:cubicBezTo>
                    <a:cubicBezTo>
                      <a:pt x="18608" y="0"/>
                      <a:pt x="22438" y="5348"/>
                      <a:pt x="22438" y="13406"/>
                    </a:cubicBezTo>
                    <a:cubicBezTo>
                      <a:pt x="22438" y="21897"/>
                      <a:pt x="18392" y="27208"/>
                      <a:pt x="11743" y="27208"/>
                    </a:cubicBezTo>
                    <a:cubicBezTo>
                      <a:pt x="8744" y="27208"/>
                      <a:pt x="6359" y="26088"/>
                      <a:pt x="4264" y="23884"/>
                    </a:cubicBezTo>
                    <a:lnTo>
                      <a:pt x="4264" y="35519"/>
                    </a:lnTo>
                    <a:lnTo>
                      <a:pt x="0" y="35519"/>
                    </a:lnTo>
                    <a:close/>
                    <a:moveTo>
                      <a:pt x="4336" y="19548"/>
                    </a:moveTo>
                    <a:cubicBezTo>
                      <a:pt x="6070" y="22078"/>
                      <a:pt x="8491" y="23487"/>
                      <a:pt x="11129" y="23487"/>
                    </a:cubicBezTo>
                    <a:cubicBezTo>
                      <a:pt x="15790" y="23487"/>
                      <a:pt x="18175" y="19584"/>
                      <a:pt x="18175" y="13369"/>
                    </a:cubicBezTo>
                    <a:cubicBezTo>
                      <a:pt x="18175" y="7299"/>
                      <a:pt x="15537" y="3686"/>
                      <a:pt x="11237" y="3686"/>
                    </a:cubicBezTo>
                    <a:cubicBezTo>
                      <a:pt x="9069" y="3686"/>
                      <a:pt x="6395" y="4986"/>
                      <a:pt x="4372" y="8202"/>
                    </a:cubicBezTo>
                    <a:lnTo>
                      <a:pt x="4372" y="19548"/>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81" name="Freeform: Shape 180">
                <a:extLst>
                  <a:ext uri="{FF2B5EF4-FFF2-40B4-BE49-F238E27FC236}">
                    <a16:creationId xmlns:a16="http://schemas.microsoft.com/office/drawing/2014/main" id="{2E166CD7-D6F2-48B9-BA92-1A7D65897BED}"/>
                  </a:ext>
                </a:extLst>
              </p:cNvPr>
              <p:cNvSpPr/>
              <p:nvPr/>
            </p:nvSpPr>
            <p:spPr>
              <a:xfrm>
                <a:off x="3764963" y="1746689"/>
                <a:ext cx="12863" cy="26847"/>
              </a:xfrm>
              <a:custGeom>
                <a:avLst/>
                <a:gdLst>
                  <a:gd name="connsiteX0" fmla="*/ 0 w 12863"/>
                  <a:gd name="connsiteY0" fmla="*/ 26847 h 26847"/>
                  <a:gd name="connsiteX1" fmla="*/ 0 w 12863"/>
                  <a:gd name="connsiteY1" fmla="*/ 614 h 26847"/>
                  <a:gd name="connsiteX2" fmla="*/ 4083 w 12863"/>
                  <a:gd name="connsiteY2" fmla="*/ 614 h 26847"/>
                  <a:gd name="connsiteX3" fmla="*/ 4083 w 12863"/>
                  <a:gd name="connsiteY3" fmla="*/ 5564 h 26847"/>
                  <a:gd name="connsiteX4" fmla="*/ 12068 w 12863"/>
                  <a:gd name="connsiteY4" fmla="*/ 0 h 26847"/>
                  <a:gd name="connsiteX5" fmla="*/ 12863 w 12863"/>
                  <a:gd name="connsiteY5" fmla="*/ 36 h 26847"/>
                  <a:gd name="connsiteX6" fmla="*/ 12863 w 12863"/>
                  <a:gd name="connsiteY6" fmla="*/ 4300 h 26847"/>
                  <a:gd name="connsiteX7" fmla="*/ 11888 w 12863"/>
                  <a:gd name="connsiteY7" fmla="*/ 4264 h 26847"/>
                  <a:gd name="connsiteX8" fmla="*/ 4227 w 12863"/>
                  <a:gd name="connsiteY8" fmla="*/ 10587 h 26847"/>
                  <a:gd name="connsiteX9" fmla="*/ 4227 w 12863"/>
                  <a:gd name="connsiteY9" fmla="*/ 26847 h 26847"/>
                  <a:gd name="connsiteX10" fmla="*/ 0 w 12863"/>
                  <a:gd name="connsiteY10" fmla="*/ 26847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3" h="26847">
                    <a:moveTo>
                      <a:pt x="0" y="26847"/>
                    </a:moveTo>
                    <a:lnTo>
                      <a:pt x="0" y="614"/>
                    </a:lnTo>
                    <a:lnTo>
                      <a:pt x="4083" y="614"/>
                    </a:lnTo>
                    <a:lnTo>
                      <a:pt x="4083" y="5564"/>
                    </a:lnTo>
                    <a:cubicBezTo>
                      <a:pt x="6323" y="1626"/>
                      <a:pt x="8852" y="0"/>
                      <a:pt x="12068" y="0"/>
                    </a:cubicBezTo>
                    <a:cubicBezTo>
                      <a:pt x="12357" y="0"/>
                      <a:pt x="12538" y="0"/>
                      <a:pt x="12863" y="36"/>
                    </a:cubicBezTo>
                    <a:lnTo>
                      <a:pt x="12863" y="4300"/>
                    </a:lnTo>
                    <a:cubicBezTo>
                      <a:pt x="12466" y="4264"/>
                      <a:pt x="12105" y="4264"/>
                      <a:pt x="11888" y="4264"/>
                    </a:cubicBezTo>
                    <a:cubicBezTo>
                      <a:pt x="8238" y="4264"/>
                      <a:pt x="5745" y="7046"/>
                      <a:pt x="4227" y="10587"/>
                    </a:cubicBezTo>
                    <a:lnTo>
                      <a:pt x="4227" y="26847"/>
                    </a:lnTo>
                    <a:lnTo>
                      <a:pt x="0" y="26847"/>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82" name="Freeform: Shape 181">
                <a:extLst>
                  <a:ext uri="{FF2B5EF4-FFF2-40B4-BE49-F238E27FC236}">
                    <a16:creationId xmlns:a16="http://schemas.microsoft.com/office/drawing/2014/main" id="{CC297B93-FA77-495D-A15A-77B091C4D47D}"/>
                  </a:ext>
                </a:extLst>
              </p:cNvPr>
              <p:cNvSpPr/>
              <p:nvPr/>
            </p:nvSpPr>
            <p:spPr>
              <a:xfrm>
                <a:off x="3780645" y="1746725"/>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8030 w 22330"/>
                  <a:gd name="connsiteY5" fmla="*/ 13803 h 27425"/>
                  <a:gd name="connsiteX6" fmla="*/ 11201 w 22330"/>
                  <a:gd name="connsiteY6" fmla="*/ 3577 h 27425"/>
                  <a:gd name="connsiteX7" fmla="*/ 4372 w 22330"/>
                  <a:gd name="connsiteY7" fmla="*/ 13803 h 27425"/>
                  <a:gd name="connsiteX8" fmla="*/ 11201 w 22330"/>
                  <a:gd name="connsiteY8" fmla="*/ 23812 h 27425"/>
                  <a:gd name="connsiteX9" fmla="*/ 18030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186"/>
                      <a:pt x="0" y="13803"/>
                    </a:cubicBezTo>
                    <a:close/>
                    <a:moveTo>
                      <a:pt x="18030" y="13803"/>
                    </a:moveTo>
                    <a:cubicBezTo>
                      <a:pt x="18030" y="7769"/>
                      <a:pt x="15862" y="3577"/>
                      <a:pt x="11201" y="3577"/>
                    </a:cubicBezTo>
                    <a:cubicBezTo>
                      <a:pt x="6540" y="3577"/>
                      <a:pt x="4372" y="7769"/>
                      <a:pt x="4372" y="13803"/>
                    </a:cubicBezTo>
                    <a:cubicBezTo>
                      <a:pt x="4372" y="19837"/>
                      <a:pt x="6612" y="23812"/>
                      <a:pt x="11201" y="23812"/>
                    </a:cubicBezTo>
                    <a:cubicBezTo>
                      <a:pt x="15790" y="23812"/>
                      <a:pt x="18030" y="19801"/>
                      <a:pt x="18030" y="13803"/>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83" name="Freeform: Shape 182">
                <a:extLst>
                  <a:ext uri="{FF2B5EF4-FFF2-40B4-BE49-F238E27FC236}">
                    <a16:creationId xmlns:a16="http://schemas.microsoft.com/office/drawing/2014/main" id="{DD4A90C1-6DC6-4AB9-8757-55EEBF25CBEF}"/>
                  </a:ext>
                </a:extLst>
              </p:cNvPr>
              <p:cNvSpPr/>
              <p:nvPr/>
            </p:nvSpPr>
            <p:spPr>
              <a:xfrm>
                <a:off x="3807130" y="1746725"/>
                <a:ext cx="22185" cy="27425"/>
              </a:xfrm>
              <a:custGeom>
                <a:avLst/>
                <a:gdLst>
                  <a:gd name="connsiteX0" fmla="*/ 22186 w 22185"/>
                  <a:gd name="connsiteY0" fmla="*/ 20632 h 27425"/>
                  <a:gd name="connsiteX1" fmla="*/ 11346 w 22185"/>
                  <a:gd name="connsiteY1" fmla="*/ 27425 h 27425"/>
                  <a:gd name="connsiteX2" fmla="*/ 0 w 22185"/>
                  <a:gd name="connsiteY2" fmla="*/ 13803 h 27425"/>
                  <a:gd name="connsiteX3" fmla="*/ 11490 w 22185"/>
                  <a:gd name="connsiteY3" fmla="*/ 0 h 27425"/>
                  <a:gd name="connsiteX4" fmla="*/ 21680 w 22185"/>
                  <a:gd name="connsiteY4" fmla="*/ 7118 h 27425"/>
                  <a:gd name="connsiteX5" fmla="*/ 18030 w 22185"/>
                  <a:gd name="connsiteY5" fmla="*/ 8527 h 27425"/>
                  <a:gd name="connsiteX6" fmla="*/ 11599 w 22185"/>
                  <a:gd name="connsiteY6" fmla="*/ 3686 h 27425"/>
                  <a:gd name="connsiteX7" fmla="*/ 4264 w 22185"/>
                  <a:gd name="connsiteY7" fmla="*/ 13803 h 27425"/>
                  <a:gd name="connsiteX8" fmla="*/ 11563 w 22185"/>
                  <a:gd name="connsiteY8" fmla="*/ 23740 h 27425"/>
                  <a:gd name="connsiteX9" fmla="*/ 18717 w 22185"/>
                  <a:gd name="connsiteY9" fmla="*/ 18717 h 27425"/>
                  <a:gd name="connsiteX10" fmla="*/ 22186 w 22185"/>
                  <a:gd name="connsiteY10" fmla="*/ 20632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85" h="27425">
                    <a:moveTo>
                      <a:pt x="22186" y="20632"/>
                    </a:moveTo>
                    <a:cubicBezTo>
                      <a:pt x="19765" y="25221"/>
                      <a:pt x="16224" y="27425"/>
                      <a:pt x="11346" y="27425"/>
                    </a:cubicBezTo>
                    <a:cubicBezTo>
                      <a:pt x="4264" y="27425"/>
                      <a:pt x="0" y="22150"/>
                      <a:pt x="0" y="13803"/>
                    </a:cubicBezTo>
                    <a:cubicBezTo>
                      <a:pt x="0" y="5095"/>
                      <a:pt x="4408" y="0"/>
                      <a:pt x="11490" y="0"/>
                    </a:cubicBezTo>
                    <a:cubicBezTo>
                      <a:pt x="16332" y="0"/>
                      <a:pt x="19909" y="2132"/>
                      <a:pt x="21680" y="7118"/>
                    </a:cubicBezTo>
                    <a:lnTo>
                      <a:pt x="18030" y="8527"/>
                    </a:lnTo>
                    <a:cubicBezTo>
                      <a:pt x="16621" y="5131"/>
                      <a:pt x="14634" y="3686"/>
                      <a:pt x="11599" y="3686"/>
                    </a:cubicBezTo>
                    <a:cubicBezTo>
                      <a:pt x="7154" y="3686"/>
                      <a:pt x="4264" y="7443"/>
                      <a:pt x="4264" y="13803"/>
                    </a:cubicBezTo>
                    <a:cubicBezTo>
                      <a:pt x="4264" y="20271"/>
                      <a:pt x="7010" y="23740"/>
                      <a:pt x="11563" y="23740"/>
                    </a:cubicBezTo>
                    <a:cubicBezTo>
                      <a:pt x="14634" y="23740"/>
                      <a:pt x="16838" y="22258"/>
                      <a:pt x="18717" y="18717"/>
                    </a:cubicBezTo>
                    <a:lnTo>
                      <a:pt x="22186" y="20632"/>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84" name="Freeform: Shape 183">
                <a:extLst>
                  <a:ext uri="{FF2B5EF4-FFF2-40B4-BE49-F238E27FC236}">
                    <a16:creationId xmlns:a16="http://schemas.microsoft.com/office/drawing/2014/main" id="{E715F5C5-9840-43B4-95D6-4A42E71CB9F9}"/>
                  </a:ext>
                </a:extLst>
              </p:cNvPr>
              <p:cNvSpPr/>
              <p:nvPr/>
            </p:nvSpPr>
            <p:spPr>
              <a:xfrm>
                <a:off x="3833001" y="1746653"/>
                <a:ext cx="21968" cy="27461"/>
              </a:xfrm>
              <a:custGeom>
                <a:avLst/>
                <a:gdLst>
                  <a:gd name="connsiteX0" fmla="*/ 11093 w 21968"/>
                  <a:gd name="connsiteY0" fmla="*/ 27462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382 w 21968"/>
                  <a:gd name="connsiteY6" fmla="*/ 23740 h 27461"/>
                  <a:gd name="connsiteX7" fmla="*/ 18572 w 21968"/>
                  <a:gd name="connsiteY7" fmla="*/ 19079 h 27461"/>
                  <a:gd name="connsiteX8" fmla="*/ 21860 w 21968"/>
                  <a:gd name="connsiteY8" fmla="*/ 20885 h 27461"/>
                  <a:gd name="connsiteX9" fmla="*/ 11093 w 21968"/>
                  <a:gd name="connsiteY9" fmla="*/ 27462 h 27461"/>
                  <a:gd name="connsiteX10" fmla="*/ 4372 w 21968"/>
                  <a:gd name="connsiteY10" fmla="*/ 11165 h 27461"/>
                  <a:gd name="connsiteX11" fmla="*/ 17741 w 21968"/>
                  <a:gd name="connsiteY11" fmla="*/ 11165 h 27461"/>
                  <a:gd name="connsiteX12" fmla="*/ 11165 w 21968"/>
                  <a:gd name="connsiteY12" fmla="*/ 3541 h 27461"/>
                  <a:gd name="connsiteX13" fmla="*/ 4372 w 21968"/>
                  <a:gd name="connsiteY13" fmla="*/ 11165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2"/>
                    </a:moveTo>
                    <a:cubicBezTo>
                      <a:pt x="4047" y="27462"/>
                      <a:pt x="0" y="22150"/>
                      <a:pt x="0" y="13731"/>
                    </a:cubicBezTo>
                    <a:cubicBezTo>
                      <a:pt x="0" y="5312"/>
                      <a:pt x="4589" y="0"/>
                      <a:pt x="11129" y="0"/>
                    </a:cubicBezTo>
                    <a:cubicBezTo>
                      <a:pt x="18211" y="0"/>
                      <a:pt x="21969" y="5059"/>
                      <a:pt x="21969" y="12755"/>
                    </a:cubicBezTo>
                    <a:cubicBezTo>
                      <a:pt x="21969" y="13153"/>
                      <a:pt x="21969" y="13659"/>
                      <a:pt x="21933" y="14309"/>
                    </a:cubicBezTo>
                    <a:lnTo>
                      <a:pt x="4264" y="14309"/>
                    </a:lnTo>
                    <a:cubicBezTo>
                      <a:pt x="4517" y="20126"/>
                      <a:pt x="6504" y="23740"/>
                      <a:pt x="11382" y="23740"/>
                    </a:cubicBezTo>
                    <a:cubicBezTo>
                      <a:pt x="14417" y="23740"/>
                      <a:pt x="16802" y="22475"/>
                      <a:pt x="18572" y="19079"/>
                    </a:cubicBezTo>
                    <a:lnTo>
                      <a:pt x="21860" y="20885"/>
                    </a:lnTo>
                    <a:cubicBezTo>
                      <a:pt x="19331" y="25691"/>
                      <a:pt x="15501" y="27462"/>
                      <a:pt x="11093" y="27462"/>
                    </a:cubicBezTo>
                    <a:close/>
                    <a:moveTo>
                      <a:pt x="4372" y="11165"/>
                    </a:moveTo>
                    <a:lnTo>
                      <a:pt x="17741" y="11165"/>
                    </a:lnTo>
                    <a:cubicBezTo>
                      <a:pt x="17705" y="6576"/>
                      <a:pt x="15320" y="3541"/>
                      <a:pt x="11165" y="3541"/>
                    </a:cubicBezTo>
                    <a:cubicBezTo>
                      <a:pt x="7010" y="3541"/>
                      <a:pt x="4878" y="6974"/>
                      <a:pt x="4372" y="11165"/>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85" name="Freeform: Shape 184">
                <a:extLst>
                  <a:ext uri="{FF2B5EF4-FFF2-40B4-BE49-F238E27FC236}">
                    <a16:creationId xmlns:a16="http://schemas.microsoft.com/office/drawing/2014/main" id="{418AA0F5-15ED-4A61-A2E2-F85B51A30317}"/>
                  </a:ext>
                </a:extLst>
              </p:cNvPr>
              <p:cNvSpPr/>
              <p:nvPr/>
            </p:nvSpPr>
            <p:spPr>
              <a:xfrm>
                <a:off x="3859198" y="1746653"/>
                <a:ext cx="21968" cy="27461"/>
              </a:xfrm>
              <a:custGeom>
                <a:avLst/>
                <a:gdLst>
                  <a:gd name="connsiteX0" fmla="*/ 11093 w 21968"/>
                  <a:gd name="connsiteY0" fmla="*/ 27462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382 w 21968"/>
                  <a:gd name="connsiteY6" fmla="*/ 23740 h 27461"/>
                  <a:gd name="connsiteX7" fmla="*/ 18572 w 21968"/>
                  <a:gd name="connsiteY7" fmla="*/ 19079 h 27461"/>
                  <a:gd name="connsiteX8" fmla="*/ 21860 w 21968"/>
                  <a:gd name="connsiteY8" fmla="*/ 20885 h 27461"/>
                  <a:gd name="connsiteX9" fmla="*/ 11093 w 21968"/>
                  <a:gd name="connsiteY9" fmla="*/ 27462 h 27461"/>
                  <a:gd name="connsiteX10" fmla="*/ 4372 w 21968"/>
                  <a:gd name="connsiteY10" fmla="*/ 11165 h 27461"/>
                  <a:gd name="connsiteX11" fmla="*/ 17741 w 21968"/>
                  <a:gd name="connsiteY11" fmla="*/ 11165 h 27461"/>
                  <a:gd name="connsiteX12" fmla="*/ 11165 w 21968"/>
                  <a:gd name="connsiteY12" fmla="*/ 3541 h 27461"/>
                  <a:gd name="connsiteX13" fmla="*/ 4372 w 21968"/>
                  <a:gd name="connsiteY13" fmla="*/ 11165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2"/>
                    </a:moveTo>
                    <a:cubicBezTo>
                      <a:pt x="4047" y="27462"/>
                      <a:pt x="0" y="22150"/>
                      <a:pt x="0" y="13731"/>
                    </a:cubicBezTo>
                    <a:cubicBezTo>
                      <a:pt x="0" y="5312"/>
                      <a:pt x="4589" y="0"/>
                      <a:pt x="11129" y="0"/>
                    </a:cubicBezTo>
                    <a:cubicBezTo>
                      <a:pt x="18211" y="0"/>
                      <a:pt x="21969" y="5059"/>
                      <a:pt x="21969" y="12755"/>
                    </a:cubicBezTo>
                    <a:cubicBezTo>
                      <a:pt x="21969" y="13153"/>
                      <a:pt x="21969" y="13659"/>
                      <a:pt x="21933" y="14309"/>
                    </a:cubicBezTo>
                    <a:lnTo>
                      <a:pt x="4264" y="14309"/>
                    </a:lnTo>
                    <a:cubicBezTo>
                      <a:pt x="4517" y="20126"/>
                      <a:pt x="6504" y="23740"/>
                      <a:pt x="11382" y="23740"/>
                    </a:cubicBezTo>
                    <a:cubicBezTo>
                      <a:pt x="14417" y="23740"/>
                      <a:pt x="16802" y="22475"/>
                      <a:pt x="18572" y="19079"/>
                    </a:cubicBezTo>
                    <a:lnTo>
                      <a:pt x="21860" y="20885"/>
                    </a:lnTo>
                    <a:cubicBezTo>
                      <a:pt x="19331" y="25691"/>
                      <a:pt x="15501" y="27462"/>
                      <a:pt x="11093" y="27462"/>
                    </a:cubicBezTo>
                    <a:close/>
                    <a:moveTo>
                      <a:pt x="4372" y="11165"/>
                    </a:moveTo>
                    <a:lnTo>
                      <a:pt x="17741" y="11165"/>
                    </a:lnTo>
                    <a:cubicBezTo>
                      <a:pt x="17705" y="6576"/>
                      <a:pt x="15320" y="3541"/>
                      <a:pt x="11165" y="3541"/>
                    </a:cubicBezTo>
                    <a:cubicBezTo>
                      <a:pt x="7010" y="3541"/>
                      <a:pt x="4878" y="6974"/>
                      <a:pt x="4372" y="11165"/>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86" name="Freeform: Shape 185">
                <a:extLst>
                  <a:ext uri="{FF2B5EF4-FFF2-40B4-BE49-F238E27FC236}">
                    <a16:creationId xmlns:a16="http://schemas.microsoft.com/office/drawing/2014/main" id="{DAF8E6D2-AB88-447F-94C8-3A9084BB6D95}"/>
                  </a:ext>
                </a:extLst>
              </p:cNvPr>
              <p:cNvSpPr/>
              <p:nvPr/>
            </p:nvSpPr>
            <p:spPr>
              <a:xfrm>
                <a:off x="3885358" y="1737186"/>
                <a:ext cx="22474" cy="36964"/>
              </a:xfrm>
              <a:custGeom>
                <a:avLst/>
                <a:gdLst>
                  <a:gd name="connsiteX0" fmla="*/ 19331 w 22474"/>
                  <a:gd name="connsiteY0" fmla="*/ 36350 h 36964"/>
                  <a:gd name="connsiteX1" fmla="*/ 18608 w 22474"/>
                  <a:gd name="connsiteY1" fmla="*/ 33279 h 36964"/>
                  <a:gd name="connsiteX2" fmla="*/ 10189 w 22474"/>
                  <a:gd name="connsiteY2" fmla="*/ 36964 h 36964"/>
                  <a:gd name="connsiteX3" fmla="*/ 0 w 22474"/>
                  <a:gd name="connsiteY3" fmla="*/ 23487 h 36964"/>
                  <a:gd name="connsiteX4" fmla="*/ 10695 w 22474"/>
                  <a:gd name="connsiteY4" fmla="*/ 9720 h 36964"/>
                  <a:gd name="connsiteX5" fmla="*/ 18175 w 22474"/>
                  <a:gd name="connsiteY5" fmla="*/ 13044 h 36964"/>
                  <a:gd name="connsiteX6" fmla="*/ 18175 w 22474"/>
                  <a:gd name="connsiteY6" fmla="*/ 0 h 36964"/>
                  <a:gd name="connsiteX7" fmla="*/ 22475 w 22474"/>
                  <a:gd name="connsiteY7" fmla="*/ 0 h 36964"/>
                  <a:gd name="connsiteX8" fmla="*/ 22475 w 22474"/>
                  <a:gd name="connsiteY8" fmla="*/ 36350 h 36964"/>
                  <a:gd name="connsiteX9" fmla="*/ 19331 w 22474"/>
                  <a:gd name="connsiteY9" fmla="*/ 36350 h 36964"/>
                  <a:gd name="connsiteX10" fmla="*/ 18211 w 22474"/>
                  <a:gd name="connsiteY10" fmla="*/ 17344 h 36964"/>
                  <a:gd name="connsiteX11" fmla="*/ 11418 w 22474"/>
                  <a:gd name="connsiteY11" fmla="*/ 13406 h 36964"/>
                  <a:gd name="connsiteX12" fmla="*/ 4372 w 22474"/>
                  <a:gd name="connsiteY12" fmla="*/ 23523 h 36964"/>
                  <a:gd name="connsiteX13" fmla="*/ 11346 w 22474"/>
                  <a:gd name="connsiteY13" fmla="*/ 33207 h 36964"/>
                  <a:gd name="connsiteX14" fmla="*/ 18175 w 22474"/>
                  <a:gd name="connsiteY14" fmla="*/ 29268 h 36964"/>
                  <a:gd name="connsiteX15" fmla="*/ 18175 w 22474"/>
                  <a:gd name="connsiteY15" fmla="*/ 17344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74" h="36964">
                    <a:moveTo>
                      <a:pt x="19331" y="36350"/>
                    </a:moveTo>
                    <a:lnTo>
                      <a:pt x="18608" y="33279"/>
                    </a:lnTo>
                    <a:cubicBezTo>
                      <a:pt x="15971" y="35808"/>
                      <a:pt x="13658" y="36964"/>
                      <a:pt x="10189" y="36964"/>
                    </a:cubicBezTo>
                    <a:cubicBezTo>
                      <a:pt x="3866" y="36964"/>
                      <a:pt x="0" y="31544"/>
                      <a:pt x="0" y="23487"/>
                    </a:cubicBezTo>
                    <a:cubicBezTo>
                      <a:pt x="0" y="15032"/>
                      <a:pt x="4300" y="9720"/>
                      <a:pt x="10695" y="9720"/>
                    </a:cubicBezTo>
                    <a:cubicBezTo>
                      <a:pt x="13694" y="9720"/>
                      <a:pt x="16043" y="10768"/>
                      <a:pt x="18175" y="13044"/>
                    </a:cubicBezTo>
                    <a:lnTo>
                      <a:pt x="18175" y="0"/>
                    </a:lnTo>
                    <a:lnTo>
                      <a:pt x="22475" y="0"/>
                    </a:lnTo>
                    <a:lnTo>
                      <a:pt x="22475" y="36350"/>
                    </a:lnTo>
                    <a:lnTo>
                      <a:pt x="19331" y="36350"/>
                    </a:lnTo>
                    <a:close/>
                    <a:moveTo>
                      <a:pt x="18211" y="17344"/>
                    </a:moveTo>
                    <a:cubicBezTo>
                      <a:pt x="16477" y="14815"/>
                      <a:pt x="14056" y="13406"/>
                      <a:pt x="11418" y="13406"/>
                    </a:cubicBezTo>
                    <a:cubicBezTo>
                      <a:pt x="7010" y="13406"/>
                      <a:pt x="4372" y="17308"/>
                      <a:pt x="4372" y="23523"/>
                    </a:cubicBezTo>
                    <a:cubicBezTo>
                      <a:pt x="4372" y="29557"/>
                      <a:pt x="7046" y="33207"/>
                      <a:pt x="11346" y="33207"/>
                    </a:cubicBezTo>
                    <a:cubicBezTo>
                      <a:pt x="13875" y="33207"/>
                      <a:pt x="16621" y="31725"/>
                      <a:pt x="18175" y="29268"/>
                    </a:cubicBezTo>
                    <a:lnTo>
                      <a:pt x="18175" y="1734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87" name="Freeform: Shape 186">
                <a:extLst>
                  <a:ext uri="{FF2B5EF4-FFF2-40B4-BE49-F238E27FC236}">
                    <a16:creationId xmlns:a16="http://schemas.microsoft.com/office/drawing/2014/main" id="{1758F2E1-83AA-4FC9-A11E-C3664A88FB43}"/>
                  </a:ext>
                </a:extLst>
              </p:cNvPr>
              <p:cNvSpPr/>
              <p:nvPr/>
            </p:nvSpPr>
            <p:spPr>
              <a:xfrm>
                <a:off x="3912819" y="1736572"/>
                <a:ext cx="17957" cy="36964"/>
              </a:xfrm>
              <a:custGeom>
                <a:avLst/>
                <a:gdLst>
                  <a:gd name="connsiteX0" fmla="*/ 5781 w 17957"/>
                  <a:gd name="connsiteY0" fmla="*/ 25149 h 36964"/>
                  <a:gd name="connsiteX1" fmla="*/ 5781 w 17957"/>
                  <a:gd name="connsiteY1" fmla="*/ 22150 h 36964"/>
                  <a:gd name="connsiteX2" fmla="*/ 13333 w 17957"/>
                  <a:gd name="connsiteY2" fmla="*/ 7986 h 36964"/>
                  <a:gd name="connsiteX3" fmla="*/ 9033 w 17957"/>
                  <a:gd name="connsiteY3" fmla="*/ 3830 h 36964"/>
                  <a:gd name="connsiteX4" fmla="*/ 3686 w 17957"/>
                  <a:gd name="connsiteY4" fmla="*/ 8022 h 36964"/>
                  <a:gd name="connsiteX5" fmla="*/ 0 w 17957"/>
                  <a:gd name="connsiteY5" fmla="*/ 6612 h 36964"/>
                  <a:gd name="connsiteX6" fmla="*/ 9358 w 17957"/>
                  <a:gd name="connsiteY6" fmla="*/ 0 h 36964"/>
                  <a:gd name="connsiteX7" fmla="*/ 17958 w 17957"/>
                  <a:gd name="connsiteY7" fmla="*/ 7913 h 36964"/>
                  <a:gd name="connsiteX8" fmla="*/ 9539 w 17957"/>
                  <a:gd name="connsiteY8" fmla="*/ 22909 h 36964"/>
                  <a:gd name="connsiteX9" fmla="*/ 9539 w 17957"/>
                  <a:gd name="connsiteY9" fmla="*/ 25185 h 36964"/>
                  <a:gd name="connsiteX10" fmla="*/ 5781 w 17957"/>
                  <a:gd name="connsiteY10" fmla="*/ 25185 h 36964"/>
                  <a:gd name="connsiteX11" fmla="*/ 4806 w 17957"/>
                  <a:gd name="connsiteY11" fmla="*/ 36964 h 36964"/>
                  <a:gd name="connsiteX12" fmla="*/ 4806 w 17957"/>
                  <a:gd name="connsiteY12" fmla="*/ 31075 h 36964"/>
                  <a:gd name="connsiteX13" fmla="*/ 10370 w 17957"/>
                  <a:gd name="connsiteY13" fmla="*/ 31075 h 36964"/>
                  <a:gd name="connsiteX14" fmla="*/ 10370 w 17957"/>
                  <a:gd name="connsiteY14" fmla="*/ 36964 h 36964"/>
                  <a:gd name="connsiteX15" fmla="*/ 4806 w 17957"/>
                  <a:gd name="connsiteY15" fmla="*/ 36964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57" h="36964">
                    <a:moveTo>
                      <a:pt x="5781" y="25149"/>
                    </a:moveTo>
                    <a:lnTo>
                      <a:pt x="5781" y="22150"/>
                    </a:lnTo>
                    <a:cubicBezTo>
                      <a:pt x="5781" y="16513"/>
                      <a:pt x="13333" y="13839"/>
                      <a:pt x="13333" y="7986"/>
                    </a:cubicBezTo>
                    <a:cubicBezTo>
                      <a:pt x="13333" y="5456"/>
                      <a:pt x="11671" y="3830"/>
                      <a:pt x="9033" y="3830"/>
                    </a:cubicBezTo>
                    <a:cubicBezTo>
                      <a:pt x="6540" y="3830"/>
                      <a:pt x="5095" y="4842"/>
                      <a:pt x="3686" y="8022"/>
                    </a:cubicBezTo>
                    <a:lnTo>
                      <a:pt x="0" y="6612"/>
                    </a:lnTo>
                    <a:cubicBezTo>
                      <a:pt x="1481" y="2023"/>
                      <a:pt x="4806" y="0"/>
                      <a:pt x="9358" y="0"/>
                    </a:cubicBezTo>
                    <a:cubicBezTo>
                      <a:pt x="14778" y="0"/>
                      <a:pt x="17958" y="3144"/>
                      <a:pt x="17958" y="7913"/>
                    </a:cubicBezTo>
                    <a:cubicBezTo>
                      <a:pt x="17958" y="14778"/>
                      <a:pt x="9539" y="18139"/>
                      <a:pt x="9539" y="22909"/>
                    </a:cubicBezTo>
                    <a:lnTo>
                      <a:pt x="9539" y="25185"/>
                    </a:lnTo>
                    <a:lnTo>
                      <a:pt x="5781" y="25185"/>
                    </a:lnTo>
                    <a:close/>
                    <a:moveTo>
                      <a:pt x="4806" y="36964"/>
                    </a:moveTo>
                    <a:lnTo>
                      <a:pt x="4806" y="31075"/>
                    </a:lnTo>
                    <a:lnTo>
                      <a:pt x="10370" y="31075"/>
                    </a:lnTo>
                    <a:lnTo>
                      <a:pt x="10370" y="36964"/>
                    </a:lnTo>
                    <a:lnTo>
                      <a:pt x="4806" y="3696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88" name="Freeform: Shape 187">
                <a:extLst>
                  <a:ext uri="{FF2B5EF4-FFF2-40B4-BE49-F238E27FC236}">
                    <a16:creationId xmlns:a16="http://schemas.microsoft.com/office/drawing/2014/main" id="{9B04AF2F-FCBA-4946-85D0-D7B1EB0D389A}"/>
                  </a:ext>
                </a:extLst>
              </p:cNvPr>
              <p:cNvSpPr/>
              <p:nvPr/>
            </p:nvSpPr>
            <p:spPr>
              <a:xfrm>
                <a:off x="2896910" y="1806960"/>
                <a:ext cx="18174" cy="18175"/>
              </a:xfrm>
              <a:custGeom>
                <a:avLst/>
                <a:gdLst>
                  <a:gd name="connsiteX0" fmla="*/ 9069 w 18174"/>
                  <a:gd name="connsiteY0" fmla="*/ 18175 h 18175"/>
                  <a:gd name="connsiteX1" fmla="*/ 0 w 18174"/>
                  <a:gd name="connsiteY1" fmla="*/ 9106 h 18175"/>
                  <a:gd name="connsiteX2" fmla="*/ 9069 w 18174"/>
                  <a:gd name="connsiteY2" fmla="*/ 0 h 18175"/>
                  <a:gd name="connsiteX3" fmla="*/ 18175 w 18174"/>
                  <a:gd name="connsiteY3" fmla="*/ 9106 h 18175"/>
                  <a:gd name="connsiteX4" fmla="*/ 9069 w 18174"/>
                  <a:gd name="connsiteY4" fmla="*/ 18175 h 1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4" h="18175">
                    <a:moveTo>
                      <a:pt x="9069" y="18175"/>
                    </a:moveTo>
                    <a:cubicBezTo>
                      <a:pt x="4047" y="18175"/>
                      <a:pt x="0" y="14128"/>
                      <a:pt x="0" y="9106"/>
                    </a:cubicBezTo>
                    <a:cubicBezTo>
                      <a:pt x="0" y="4083"/>
                      <a:pt x="4047" y="0"/>
                      <a:pt x="9069" y="0"/>
                    </a:cubicBezTo>
                    <a:cubicBezTo>
                      <a:pt x="14092" y="0"/>
                      <a:pt x="18175" y="4083"/>
                      <a:pt x="18175" y="9106"/>
                    </a:cubicBezTo>
                    <a:cubicBezTo>
                      <a:pt x="18175" y="14128"/>
                      <a:pt x="14092" y="18175"/>
                      <a:pt x="9069" y="18175"/>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89" name="Freeform: Shape 188">
                <a:extLst>
                  <a:ext uri="{FF2B5EF4-FFF2-40B4-BE49-F238E27FC236}">
                    <a16:creationId xmlns:a16="http://schemas.microsoft.com/office/drawing/2014/main" id="{7713E2BC-9D7D-4B06-931E-F7BD20E51C17}"/>
                  </a:ext>
                </a:extLst>
              </p:cNvPr>
              <p:cNvSpPr/>
              <p:nvPr/>
            </p:nvSpPr>
            <p:spPr>
              <a:xfrm>
                <a:off x="2931417" y="1797890"/>
                <a:ext cx="29520" cy="36350"/>
              </a:xfrm>
              <a:custGeom>
                <a:avLst/>
                <a:gdLst>
                  <a:gd name="connsiteX0" fmla="*/ 24354 w 29520"/>
                  <a:gd name="connsiteY0" fmla="*/ 36350 h 36350"/>
                  <a:gd name="connsiteX1" fmla="*/ 21102 w 29520"/>
                  <a:gd name="connsiteY1" fmla="*/ 25510 h 36350"/>
                  <a:gd name="connsiteX2" fmla="*/ 8094 w 29520"/>
                  <a:gd name="connsiteY2" fmla="*/ 25510 h 36350"/>
                  <a:gd name="connsiteX3" fmla="*/ 4842 w 29520"/>
                  <a:gd name="connsiteY3" fmla="*/ 36350 h 36350"/>
                  <a:gd name="connsiteX4" fmla="*/ 0 w 29520"/>
                  <a:gd name="connsiteY4" fmla="*/ 36350 h 36350"/>
                  <a:gd name="connsiteX5" fmla="*/ 11346 w 29520"/>
                  <a:gd name="connsiteY5" fmla="*/ 0 h 36350"/>
                  <a:gd name="connsiteX6" fmla="*/ 18175 w 29520"/>
                  <a:gd name="connsiteY6" fmla="*/ 0 h 36350"/>
                  <a:gd name="connsiteX7" fmla="*/ 29520 w 29520"/>
                  <a:gd name="connsiteY7" fmla="*/ 36350 h 36350"/>
                  <a:gd name="connsiteX8" fmla="*/ 24354 w 29520"/>
                  <a:gd name="connsiteY8" fmla="*/ 36350 h 36350"/>
                  <a:gd name="connsiteX9" fmla="*/ 9395 w 29520"/>
                  <a:gd name="connsiteY9" fmla="*/ 21319 h 36350"/>
                  <a:gd name="connsiteX10" fmla="*/ 19873 w 29520"/>
                  <a:gd name="connsiteY10" fmla="*/ 21319 h 36350"/>
                  <a:gd name="connsiteX11" fmla="*/ 14706 w 29520"/>
                  <a:gd name="connsiteY11" fmla="*/ 4047 h 36350"/>
                  <a:gd name="connsiteX12" fmla="*/ 14598 w 29520"/>
                  <a:gd name="connsiteY12" fmla="*/ 4047 h 36350"/>
                  <a:gd name="connsiteX13" fmla="*/ 9395 w 29520"/>
                  <a:gd name="connsiteY13" fmla="*/ 21319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520" h="36350">
                    <a:moveTo>
                      <a:pt x="24354" y="36350"/>
                    </a:moveTo>
                    <a:lnTo>
                      <a:pt x="21102" y="25510"/>
                    </a:lnTo>
                    <a:lnTo>
                      <a:pt x="8094" y="25510"/>
                    </a:lnTo>
                    <a:lnTo>
                      <a:pt x="4842" y="36350"/>
                    </a:lnTo>
                    <a:lnTo>
                      <a:pt x="0" y="36350"/>
                    </a:lnTo>
                    <a:lnTo>
                      <a:pt x="11346" y="0"/>
                    </a:lnTo>
                    <a:lnTo>
                      <a:pt x="18175" y="0"/>
                    </a:lnTo>
                    <a:lnTo>
                      <a:pt x="29520" y="36350"/>
                    </a:lnTo>
                    <a:lnTo>
                      <a:pt x="24354" y="36350"/>
                    </a:lnTo>
                    <a:close/>
                    <a:moveTo>
                      <a:pt x="9395" y="21319"/>
                    </a:moveTo>
                    <a:lnTo>
                      <a:pt x="19873" y="21319"/>
                    </a:lnTo>
                    <a:lnTo>
                      <a:pt x="14706" y="4047"/>
                    </a:lnTo>
                    <a:lnTo>
                      <a:pt x="14598" y="4047"/>
                    </a:lnTo>
                    <a:lnTo>
                      <a:pt x="9395" y="21319"/>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90" name="Freeform: Shape 189">
                <a:extLst>
                  <a:ext uri="{FF2B5EF4-FFF2-40B4-BE49-F238E27FC236}">
                    <a16:creationId xmlns:a16="http://schemas.microsoft.com/office/drawing/2014/main" id="{632681D5-A232-4C69-BAD4-420CF8067CB8}"/>
                  </a:ext>
                </a:extLst>
              </p:cNvPr>
              <p:cNvSpPr/>
              <p:nvPr/>
            </p:nvSpPr>
            <p:spPr>
              <a:xfrm>
                <a:off x="2965996" y="1807393"/>
                <a:ext cx="12863" cy="26847"/>
              </a:xfrm>
              <a:custGeom>
                <a:avLst/>
                <a:gdLst>
                  <a:gd name="connsiteX0" fmla="*/ 0 w 12863"/>
                  <a:gd name="connsiteY0" fmla="*/ 26847 h 26847"/>
                  <a:gd name="connsiteX1" fmla="*/ 0 w 12863"/>
                  <a:gd name="connsiteY1" fmla="*/ 614 h 26847"/>
                  <a:gd name="connsiteX2" fmla="*/ 4083 w 12863"/>
                  <a:gd name="connsiteY2" fmla="*/ 614 h 26847"/>
                  <a:gd name="connsiteX3" fmla="*/ 4083 w 12863"/>
                  <a:gd name="connsiteY3" fmla="*/ 5565 h 26847"/>
                  <a:gd name="connsiteX4" fmla="*/ 12068 w 12863"/>
                  <a:gd name="connsiteY4" fmla="*/ 0 h 26847"/>
                  <a:gd name="connsiteX5" fmla="*/ 12863 w 12863"/>
                  <a:gd name="connsiteY5" fmla="*/ 36 h 26847"/>
                  <a:gd name="connsiteX6" fmla="*/ 12863 w 12863"/>
                  <a:gd name="connsiteY6" fmla="*/ 4300 h 26847"/>
                  <a:gd name="connsiteX7" fmla="*/ 11888 w 12863"/>
                  <a:gd name="connsiteY7" fmla="*/ 4264 h 26847"/>
                  <a:gd name="connsiteX8" fmla="*/ 4228 w 12863"/>
                  <a:gd name="connsiteY8" fmla="*/ 10587 h 26847"/>
                  <a:gd name="connsiteX9" fmla="*/ 4228 w 12863"/>
                  <a:gd name="connsiteY9" fmla="*/ 26847 h 26847"/>
                  <a:gd name="connsiteX10" fmla="*/ 0 w 12863"/>
                  <a:gd name="connsiteY10" fmla="*/ 26847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3" h="26847">
                    <a:moveTo>
                      <a:pt x="0" y="26847"/>
                    </a:moveTo>
                    <a:lnTo>
                      <a:pt x="0" y="614"/>
                    </a:lnTo>
                    <a:lnTo>
                      <a:pt x="4083" y="614"/>
                    </a:lnTo>
                    <a:lnTo>
                      <a:pt x="4083" y="5565"/>
                    </a:lnTo>
                    <a:cubicBezTo>
                      <a:pt x="6323" y="1626"/>
                      <a:pt x="8853" y="0"/>
                      <a:pt x="12068" y="0"/>
                    </a:cubicBezTo>
                    <a:cubicBezTo>
                      <a:pt x="12357" y="0"/>
                      <a:pt x="12538" y="0"/>
                      <a:pt x="12863" y="36"/>
                    </a:cubicBezTo>
                    <a:lnTo>
                      <a:pt x="12863" y="4300"/>
                    </a:lnTo>
                    <a:cubicBezTo>
                      <a:pt x="12466" y="4264"/>
                      <a:pt x="12105" y="4264"/>
                      <a:pt x="11888" y="4264"/>
                    </a:cubicBezTo>
                    <a:cubicBezTo>
                      <a:pt x="8238" y="4264"/>
                      <a:pt x="5781" y="7046"/>
                      <a:pt x="4228" y="10587"/>
                    </a:cubicBezTo>
                    <a:lnTo>
                      <a:pt x="4228" y="26847"/>
                    </a:lnTo>
                    <a:lnTo>
                      <a:pt x="0" y="26847"/>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91" name="Freeform: Shape 190">
                <a:extLst>
                  <a:ext uri="{FF2B5EF4-FFF2-40B4-BE49-F238E27FC236}">
                    <a16:creationId xmlns:a16="http://schemas.microsoft.com/office/drawing/2014/main" id="{763690F2-E48E-4482-AD30-BFA489865CBE}"/>
                  </a:ext>
                </a:extLst>
              </p:cNvPr>
              <p:cNvSpPr/>
              <p:nvPr/>
            </p:nvSpPr>
            <p:spPr>
              <a:xfrm>
                <a:off x="2981641" y="1807393"/>
                <a:ext cx="21968" cy="27461"/>
              </a:xfrm>
              <a:custGeom>
                <a:avLst/>
                <a:gdLst>
                  <a:gd name="connsiteX0" fmla="*/ 11093 w 21968"/>
                  <a:gd name="connsiteY0" fmla="*/ 27462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9 h 27461"/>
                  <a:gd name="connsiteX8" fmla="*/ 21896 w 21968"/>
                  <a:gd name="connsiteY8" fmla="*/ 20885 h 27461"/>
                  <a:gd name="connsiteX9" fmla="*/ 11093 w 21968"/>
                  <a:gd name="connsiteY9" fmla="*/ 27462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2"/>
                    </a:moveTo>
                    <a:cubicBezTo>
                      <a:pt x="4047" y="27462"/>
                      <a:pt x="0" y="22150"/>
                      <a:pt x="0" y="13731"/>
                    </a:cubicBezTo>
                    <a:cubicBezTo>
                      <a:pt x="0" y="5312"/>
                      <a:pt x="4589" y="0"/>
                      <a:pt x="11129" y="0"/>
                    </a:cubicBezTo>
                    <a:cubicBezTo>
                      <a:pt x="18211" y="0"/>
                      <a:pt x="21969" y="5059"/>
                      <a:pt x="21969" y="12755"/>
                    </a:cubicBezTo>
                    <a:cubicBezTo>
                      <a:pt x="21969" y="13153"/>
                      <a:pt x="21969" y="13659"/>
                      <a:pt x="21933" y="14309"/>
                    </a:cubicBezTo>
                    <a:lnTo>
                      <a:pt x="4264" y="14309"/>
                    </a:lnTo>
                    <a:cubicBezTo>
                      <a:pt x="4517" y="20126"/>
                      <a:pt x="6504" y="23740"/>
                      <a:pt x="11418" y="23740"/>
                    </a:cubicBezTo>
                    <a:cubicBezTo>
                      <a:pt x="14453" y="23740"/>
                      <a:pt x="16838" y="22475"/>
                      <a:pt x="18608" y="19079"/>
                    </a:cubicBezTo>
                    <a:lnTo>
                      <a:pt x="21896" y="20885"/>
                    </a:lnTo>
                    <a:cubicBezTo>
                      <a:pt x="19367" y="25691"/>
                      <a:pt x="15501" y="27462"/>
                      <a:pt x="11093" y="27462"/>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92" name="Freeform: Shape 191">
                <a:extLst>
                  <a:ext uri="{FF2B5EF4-FFF2-40B4-BE49-F238E27FC236}">
                    <a16:creationId xmlns:a16="http://schemas.microsoft.com/office/drawing/2014/main" id="{F33EB8BA-133F-441C-8C85-704215E4492C}"/>
                  </a:ext>
                </a:extLst>
              </p:cNvPr>
              <p:cNvSpPr/>
              <p:nvPr/>
            </p:nvSpPr>
            <p:spPr>
              <a:xfrm>
                <a:off x="3017665" y="1808008"/>
                <a:ext cx="34073" cy="26232"/>
              </a:xfrm>
              <a:custGeom>
                <a:avLst/>
                <a:gdLst>
                  <a:gd name="connsiteX0" fmla="*/ 22222 w 34073"/>
                  <a:gd name="connsiteY0" fmla="*/ 26233 h 26232"/>
                  <a:gd name="connsiteX1" fmla="*/ 17019 w 34073"/>
                  <a:gd name="connsiteY1" fmla="*/ 7046 h 26232"/>
                  <a:gd name="connsiteX2" fmla="*/ 16910 w 34073"/>
                  <a:gd name="connsiteY2" fmla="*/ 7046 h 26232"/>
                  <a:gd name="connsiteX3" fmla="*/ 11635 w 34073"/>
                  <a:gd name="connsiteY3" fmla="*/ 26233 h 26232"/>
                  <a:gd name="connsiteX4" fmla="*/ 7443 w 34073"/>
                  <a:gd name="connsiteY4" fmla="*/ 26233 h 26232"/>
                  <a:gd name="connsiteX5" fmla="*/ 0 w 34073"/>
                  <a:gd name="connsiteY5" fmla="*/ 0 h 26232"/>
                  <a:gd name="connsiteX6" fmla="*/ 4372 w 34073"/>
                  <a:gd name="connsiteY6" fmla="*/ 0 h 26232"/>
                  <a:gd name="connsiteX7" fmla="*/ 9575 w 34073"/>
                  <a:gd name="connsiteY7" fmla="*/ 19584 h 26232"/>
                  <a:gd name="connsiteX8" fmla="*/ 9684 w 34073"/>
                  <a:gd name="connsiteY8" fmla="*/ 19584 h 26232"/>
                  <a:gd name="connsiteX9" fmla="*/ 14959 w 34073"/>
                  <a:gd name="connsiteY9" fmla="*/ 0 h 26232"/>
                  <a:gd name="connsiteX10" fmla="*/ 19150 w 34073"/>
                  <a:gd name="connsiteY10" fmla="*/ 0 h 26232"/>
                  <a:gd name="connsiteX11" fmla="*/ 24281 w 34073"/>
                  <a:gd name="connsiteY11" fmla="*/ 19584 h 26232"/>
                  <a:gd name="connsiteX12" fmla="*/ 24390 w 34073"/>
                  <a:gd name="connsiteY12" fmla="*/ 19584 h 26232"/>
                  <a:gd name="connsiteX13" fmla="*/ 29737 w 34073"/>
                  <a:gd name="connsiteY13" fmla="*/ 0 h 26232"/>
                  <a:gd name="connsiteX14" fmla="*/ 34073 w 34073"/>
                  <a:gd name="connsiteY14" fmla="*/ 0 h 26232"/>
                  <a:gd name="connsiteX15" fmla="*/ 26377 w 34073"/>
                  <a:gd name="connsiteY15" fmla="*/ 26233 h 26232"/>
                  <a:gd name="connsiteX16" fmla="*/ 22222 w 34073"/>
                  <a:gd name="connsiteY16" fmla="*/ 26233 h 2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73" h="26232">
                    <a:moveTo>
                      <a:pt x="22222" y="26233"/>
                    </a:moveTo>
                    <a:lnTo>
                      <a:pt x="17019" y="7046"/>
                    </a:lnTo>
                    <a:lnTo>
                      <a:pt x="16910" y="7046"/>
                    </a:lnTo>
                    <a:lnTo>
                      <a:pt x="11635" y="26233"/>
                    </a:lnTo>
                    <a:lnTo>
                      <a:pt x="7443" y="26233"/>
                    </a:lnTo>
                    <a:lnTo>
                      <a:pt x="0" y="0"/>
                    </a:lnTo>
                    <a:lnTo>
                      <a:pt x="4372" y="0"/>
                    </a:lnTo>
                    <a:lnTo>
                      <a:pt x="9575" y="19584"/>
                    </a:lnTo>
                    <a:lnTo>
                      <a:pt x="9684" y="19584"/>
                    </a:lnTo>
                    <a:lnTo>
                      <a:pt x="14959" y="0"/>
                    </a:lnTo>
                    <a:lnTo>
                      <a:pt x="19150" y="0"/>
                    </a:lnTo>
                    <a:lnTo>
                      <a:pt x="24281" y="19584"/>
                    </a:lnTo>
                    <a:lnTo>
                      <a:pt x="24390" y="19584"/>
                    </a:lnTo>
                    <a:lnTo>
                      <a:pt x="29737" y="0"/>
                    </a:lnTo>
                    <a:lnTo>
                      <a:pt x="34073" y="0"/>
                    </a:lnTo>
                    <a:lnTo>
                      <a:pt x="26377" y="26233"/>
                    </a:lnTo>
                    <a:lnTo>
                      <a:pt x="22222" y="26233"/>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93" name="Freeform: Shape 192">
                <a:extLst>
                  <a:ext uri="{FF2B5EF4-FFF2-40B4-BE49-F238E27FC236}">
                    <a16:creationId xmlns:a16="http://schemas.microsoft.com/office/drawing/2014/main" id="{9588115F-0E00-48A4-92F1-3F131879190C}"/>
                  </a:ext>
                </a:extLst>
              </p:cNvPr>
              <p:cNvSpPr/>
              <p:nvPr/>
            </p:nvSpPr>
            <p:spPr>
              <a:xfrm>
                <a:off x="3054051" y="1807393"/>
                <a:ext cx="21968" cy="27461"/>
              </a:xfrm>
              <a:custGeom>
                <a:avLst/>
                <a:gdLst>
                  <a:gd name="connsiteX0" fmla="*/ 11093 w 21968"/>
                  <a:gd name="connsiteY0" fmla="*/ 27462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9 h 27461"/>
                  <a:gd name="connsiteX8" fmla="*/ 21896 w 21968"/>
                  <a:gd name="connsiteY8" fmla="*/ 20885 h 27461"/>
                  <a:gd name="connsiteX9" fmla="*/ 11093 w 21968"/>
                  <a:gd name="connsiteY9" fmla="*/ 27462 h 27461"/>
                  <a:gd name="connsiteX10" fmla="*/ 4336 w 21968"/>
                  <a:gd name="connsiteY10" fmla="*/ 11129 h 27461"/>
                  <a:gd name="connsiteX11" fmla="*/ 17705 w 21968"/>
                  <a:gd name="connsiteY11" fmla="*/ 11129 h 27461"/>
                  <a:gd name="connsiteX12" fmla="*/ 11129 w 21968"/>
                  <a:gd name="connsiteY12" fmla="*/ 3505 h 27461"/>
                  <a:gd name="connsiteX13" fmla="*/ 4336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2"/>
                    </a:moveTo>
                    <a:cubicBezTo>
                      <a:pt x="4047" y="27462"/>
                      <a:pt x="0" y="22150"/>
                      <a:pt x="0" y="13731"/>
                    </a:cubicBezTo>
                    <a:cubicBezTo>
                      <a:pt x="0" y="5312"/>
                      <a:pt x="4589" y="0"/>
                      <a:pt x="11129" y="0"/>
                    </a:cubicBezTo>
                    <a:cubicBezTo>
                      <a:pt x="18211" y="0"/>
                      <a:pt x="21969" y="5059"/>
                      <a:pt x="21969" y="12755"/>
                    </a:cubicBezTo>
                    <a:cubicBezTo>
                      <a:pt x="21969" y="13153"/>
                      <a:pt x="21969" y="13659"/>
                      <a:pt x="21933" y="14309"/>
                    </a:cubicBezTo>
                    <a:lnTo>
                      <a:pt x="4264" y="14309"/>
                    </a:lnTo>
                    <a:cubicBezTo>
                      <a:pt x="4517" y="20126"/>
                      <a:pt x="6504" y="23740"/>
                      <a:pt x="11418" y="23740"/>
                    </a:cubicBezTo>
                    <a:cubicBezTo>
                      <a:pt x="14453" y="23740"/>
                      <a:pt x="16838" y="22475"/>
                      <a:pt x="18608" y="19079"/>
                    </a:cubicBezTo>
                    <a:lnTo>
                      <a:pt x="21896" y="20885"/>
                    </a:lnTo>
                    <a:cubicBezTo>
                      <a:pt x="19331" y="25691"/>
                      <a:pt x="15501" y="27462"/>
                      <a:pt x="11093" y="27462"/>
                    </a:cubicBezTo>
                    <a:close/>
                    <a:moveTo>
                      <a:pt x="4336" y="11129"/>
                    </a:moveTo>
                    <a:lnTo>
                      <a:pt x="17705" y="11129"/>
                    </a:lnTo>
                    <a:cubicBezTo>
                      <a:pt x="17669" y="6540"/>
                      <a:pt x="15284" y="3505"/>
                      <a:pt x="11129" y="3505"/>
                    </a:cubicBezTo>
                    <a:cubicBezTo>
                      <a:pt x="6974" y="3505"/>
                      <a:pt x="4842" y="6938"/>
                      <a:pt x="4336"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94" name="Freeform: Shape 193">
                <a:extLst>
                  <a:ext uri="{FF2B5EF4-FFF2-40B4-BE49-F238E27FC236}">
                    <a16:creationId xmlns:a16="http://schemas.microsoft.com/office/drawing/2014/main" id="{AFC025BF-222F-4DE2-B428-5FF3A567334C}"/>
                  </a:ext>
                </a:extLst>
              </p:cNvPr>
              <p:cNvSpPr/>
              <p:nvPr/>
            </p:nvSpPr>
            <p:spPr>
              <a:xfrm>
                <a:off x="3091774" y="1807393"/>
                <a:ext cx="21029" cy="27389"/>
              </a:xfrm>
              <a:custGeom>
                <a:avLst/>
                <a:gdLst>
                  <a:gd name="connsiteX0" fmla="*/ 16802 w 21029"/>
                  <a:gd name="connsiteY0" fmla="*/ 26847 h 27389"/>
                  <a:gd name="connsiteX1" fmla="*/ 16404 w 21029"/>
                  <a:gd name="connsiteY1" fmla="*/ 23704 h 27389"/>
                  <a:gd name="connsiteX2" fmla="*/ 7299 w 21029"/>
                  <a:gd name="connsiteY2" fmla="*/ 27389 h 27389"/>
                  <a:gd name="connsiteX3" fmla="*/ 0 w 21029"/>
                  <a:gd name="connsiteY3" fmla="*/ 20343 h 27389"/>
                  <a:gd name="connsiteX4" fmla="*/ 4336 w 21029"/>
                  <a:gd name="connsiteY4" fmla="*/ 13116 h 27389"/>
                  <a:gd name="connsiteX5" fmla="*/ 16332 w 21029"/>
                  <a:gd name="connsiteY5" fmla="*/ 9612 h 27389"/>
                  <a:gd name="connsiteX6" fmla="*/ 11129 w 21029"/>
                  <a:gd name="connsiteY6" fmla="*/ 3505 h 27389"/>
                  <a:gd name="connsiteX7" fmla="*/ 4264 w 21029"/>
                  <a:gd name="connsiteY7" fmla="*/ 7443 h 27389"/>
                  <a:gd name="connsiteX8" fmla="*/ 1120 w 21029"/>
                  <a:gd name="connsiteY8" fmla="*/ 5456 h 27389"/>
                  <a:gd name="connsiteX9" fmla="*/ 11310 w 21029"/>
                  <a:gd name="connsiteY9" fmla="*/ 0 h 27389"/>
                  <a:gd name="connsiteX10" fmla="*/ 20632 w 21029"/>
                  <a:gd name="connsiteY10" fmla="*/ 8564 h 27389"/>
                  <a:gd name="connsiteX11" fmla="*/ 20632 w 21029"/>
                  <a:gd name="connsiteY11" fmla="*/ 22728 h 27389"/>
                  <a:gd name="connsiteX12" fmla="*/ 21029 w 21029"/>
                  <a:gd name="connsiteY12" fmla="*/ 26811 h 27389"/>
                  <a:gd name="connsiteX13" fmla="*/ 16802 w 21029"/>
                  <a:gd name="connsiteY13" fmla="*/ 26811 h 27389"/>
                  <a:gd name="connsiteX14" fmla="*/ 16260 w 21029"/>
                  <a:gd name="connsiteY14" fmla="*/ 12755 h 27389"/>
                  <a:gd name="connsiteX15" fmla="*/ 6685 w 21029"/>
                  <a:gd name="connsiteY15" fmla="*/ 15610 h 27389"/>
                  <a:gd name="connsiteX16" fmla="*/ 4372 w 21029"/>
                  <a:gd name="connsiteY16" fmla="*/ 19946 h 27389"/>
                  <a:gd name="connsiteX17" fmla="*/ 8455 w 21029"/>
                  <a:gd name="connsiteY17" fmla="*/ 23884 h 27389"/>
                  <a:gd name="connsiteX18" fmla="*/ 16260 w 21029"/>
                  <a:gd name="connsiteY18" fmla="*/ 20126 h 27389"/>
                  <a:gd name="connsiteX19" fmla="*/ 16260 w 21029"/>
                  <a:gd name="connsiteY19" fmla="*/ 12755 h 2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29" h="27389">
                    <a:moveTo>
                      <a:pt x="16802" y="26847"/>
                    </a:moveTo>
                    <a:lnTo>
                      <a:pt x="16404" y="23704"/>
                    </a:lnTo>
                    <a:cubicBezTo>
                      <a:pt x="13622" y="26088"/>
                      <a:pt x="10478" y="27389"/>
                      <a:pt x="7299" y="27389"/>
                    </a:cubicBezTo>
                    <a:cubicBezTo>
                      <a:pt x="2710" y="27389"/>
                      <a:pt x="0" y="24607"/>
                      <a:pt x="0" y="20343"/>
                    </a:cubicBezTo>
                    <a:cubicBezTo>
                      <a:pt x="0" y="17272"/>
                      <a:pt x="1301" y="14779"/>
                      <a:pt x="4336" y="13116"/>
                    </a:cubicBezTo>
                    <a:cubicBezTo>
                      <a:pt x="6974" y="11707"/>
                      <a:pt x="11526" y="10587"/>
                      <a:pt x="16332" y="9612"/>
                    </a:cubicBezTo>
                    <a:cubicBezTo>
                      <a:pt x="16729" y="5023"/>
                      <a:pt x="14959" y="3505"/>
                      <a:pt x="11129" y="3505"/>
                    </a:cubicBezTo>
                    <a:cubicBezTo>
                      <a:pt x="8058" y="3505"/>
                      <a:pt x="6070" y="4661"/>
                      <a:pt x="4264" y="7443"/>
                    </a:cubicBezTo>
                    <a:lnTo>
                      <a:pt x="1120" y="5456"/>
                    </a:lnTo>
                    <a:cubicBezTo>
                      <a:pt x="3505" y="1554"/>
                      <a:pt x="6829" y="0"/>
                      <a:pt x="11310" y="0"/>
                    </a:cubicBezTo>
                    <a:cubicBezTo>
                      <a:pt x="17741" y="0"/>
                      <a:pt x="20632" y="2782"/>
                      <a:pt x="20632" y="8564"/>
                    </a:cubicBezTo>
                    <a:lnTo>
                      <a:pt x="20632" y="22728"/>
                    </a:lnTo>
                    <a:lnTo>
                      <a:pt x="21029" y="26811"/>
                    </a:lnTo>
                    <a:lnTo>
                      <a:pt x="16802" y="26811"/>
                    </a:lnTo>
                    <a:close/>
                    <a:moveTo>
                      <a:pt x="16260" y="12755"/>
                    </a:moveTo>
                    <a:cubicBezTo>
                      <a:pt x="11454" y="13731"/>
                      <a:pt x="8672" y="14490"/>
                      <a:pt x="6685" y="15610"/>
                    </a:cubicBezTo>
                    <a:cubicBezTo>
                      <a:pt x="5131" y="16513"/>
                      <a:pt x="4372" y="18103"/>
                      <a:pt x="4372" y="19946"/>
                    </a:cubicBezTo>
                    <a:cubicBezTo>
                      <a:pt x="4372" y="22367"/>
                      <a:pt x="5853" y="23884"/>
                      <a:pt x="8455" y="23884"/>
                    </a:cubicBezTo>
                    <a:cubicBezTo>
                      <a:pt x="11201" y="23884"/>
                      <a:pt x="14381" y="22403"/>
                      <a:pt x="16260" y="20126"/>
                    </a:cubicBezTo>
                    <a:lnTo>
                      <a:pt x="16260" y="1275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95" name="Freeform: Shape 194">
                <a:extLst>
                  <a:ext uri="{FF2B5EF4-FFF2-40B4-BE49-F238E27FC236}">
                    <a16:creationId xmlns:a16="http://schemas.microsoft.com/office/drawing/2014/main" id="{4721B094-AD1B-4CDB-9767-80748BBB14FA}"/>
                  </a:ext>
                </a:extLst>
              </p:cNvPr>
              <p:cNvSpPr/>
              <p:nvPr/>
            </p:nvSpPr>
            <p:spPr>
              <a:xfrm>
                <a:off x="3119921" y="1797890"/>
                <a:ext cx="22474" cy="36928"/>
              </a:xfrm>
              <a:custGeom>
                <a:avLst/>
                <a:gdLst>
                  <a:gd name="connsiteX0" fmla="*/ 0 w 22474"/>
                  <a:gd name="connsiteY0" fmla="*/ 36350 h 36928"/>
                  <a:gd name="connsiteX1" fmla="*/ 0 w 22474"/>
                  <a:gd name="connsiteY1" fmla="*/ 0 h 36928"/>
                  <a:gd name="connsiteX2" fmla="*/ 4300 w 22474"/>
                  <a:gd name="connsiteY2" fmla="*/ 0 h 36928"/>
                  <a:gd name="connsiteX3" fmla="*/ 4300 w 22474"/>
                  <a:gd name="connsiteY3" fmla="*/ 13225 h 36928"/>
                  <a:gd name="connsiteX4" fmla="*/ 11960 w 22474"/>
                  <a:gd name="connsiteY4" fmla="*/ 9720 h 36928"/>
                  <a:gd name="connsiteX5" fmla="*/ 22474 w 22474"/>
                  <a:gd name="connsiteY5" fmla="*/ 23378 h 36928"/>
                  <a:gd name="connsiteX6" fmla="*/ 12249 w 22474"/>
                  <a:gd name="connsiteY6" fmla="*/ 36929 h 36928"/>
                  <a:gd name="connsiteX7" fmla="*/ 3902 w 22474"/>
                  <a:gd name="connsiteY7" fmla="*/ 33279 h 36928"/>
                  <a:gd name="connsiteX8" fmla="*/ 3144 w 22474"/>
                  <a:gd name="connsiteY8" fmla="*/ 36314 h 36928"/>
                  <a:gd name="connsiteX9" fmla="*/ 0 w 22474"/>
                  <a:gd name="connsiteY9" fmla="*/ 36314 h 36928"/>
                  <a:gd name="connsiteX10" fmla="*/ 4300 w 22474"/>
                  <a:gd name="connsiteY10" fmla="*/ 29304 h 36928"/>
                  <a:gd name="connsiteX11" fmla="*/ 11129 w 22474"/>
                  <a:gd name="connsiteY11" fmla="*/ 33207 h 36928"/>
                  <a:gd name="connsiteX12" fmla="*/ 18102 w 22474"/>
                  <a:gd name="connsiteY12" fmla="*/ 23270 h 36928"/>
                  <a:gd name="connsiteX13" fmla="*/ 11057 w 22474"/>
                  <a:gd name="connsiteY13" fmla="*/ 13406 h 36928"/>
                  <a:gd name="connsiteX14" fmla="*/ 4264 w 22474"/>
                  <a:gd name="connsiteY14" fmla="*/ 17416 h 36928"/>
                  <a:gd name="connsiteX15" fmla="*/ 4264 w 22474"/>
                  <a:gd name="connsiteY15" fmla="*/ 29304 h 3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74" h="36928">
                    <a:moveTo>
                      <a:pt x="0" y="36350"/>
                    </a:moveTo>
                    <a:lnTo>
                      <a:pt x="0" y="0"/>
                    </a:lnTo>
                    <a:lnTo>
                      <a:pt x="4300" y="0"/>
                    </a:lnTo>
                    <a:lnTo>
                      <a:pt x="4300" y="13225"/>
                    </a:lnTo>
                    <a:cubicBezTo>
                      <a:pt x="6576" y="10804"/>
                      <a:pt x="8961" y="9720"/>
                      <a:pt x="11960" y="9720"/>
                    </a:cubicBezTo>
                    <a:cubicBezTo>
                      <a:pt x="18247" y="9720"/>
                      <a:pt x="22474" y="14887"/>
                      <a:pt x="22474" y="23378"/>
                    </a:cubicBezTo>
                    <a:cubicBezTo>
                      <a:pt x="22474" y="31436"/>
                      <a:pt x="18681" y="36929"/>
                      <a:pt x="12249" y="36929"/>
                    </a:cubicBezTo>
                    <a:cubicBezTo>
                      <a:pt x="8744" y="36929"/>
                      <a:pt x="6540" y="35881"/>
                      <a:pt x="3902" y="33279"/>
                    </a:cubicBezTo>
                    <a:lnTo>
                      <a:pt x="3144" y="36314"/>
                    </a:lnTo>
                    <a:lnTo>
                      <a:pt x="0" y="36314"/>
                    </a:lnTo>
                    <a:close/>
                    <a:moveTo>
                      <a:pt x="4300" y="29304"/>
                    </a:moveTo>
                    <a:cubicBezTo>
                      <a:pt x="5817" y="31725"/>
                      <a:pt x="8563" y="33207"/>
                      <a:pt x="11129" y="33207"/>
                    </a:cubicBezTo>
                    <a:cubicBezTo>
                      <a:pt x="15537" y="33207"/>
                      <a:pt x="18102" y="29449"/>
                      <a:pt x="18102" y="23270"/>
                    </a:cubicBezTo>
                    <a:cubicBezTo>
                      <a:pt x="18102" y="17200"/>
                      <a:pt x="15429" y="13406"/>
                      <a:pt x="11057" y="13406"/>
                    </a:cubicBezTo>
                    <a:cubicBezTo>
                      <a:pt x="8491" y="13406"/>
                      <a:pt x="6034" y="14815"/>
                      <a:pt x="4264" y="17416"/>
                    </a:cubicBezTo>
                    <a:lnTo>
                      <a:pt x="4264" y="2930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96" name="Freeform: Shape 195">
                <a:extLst>
                  <a:ext uri="{FF2B5EF4-FFF2-40B4-BE49-F238E27FC236}">
                    <a16:creationId xmlns:a16="http://schemas.microsoft.com/office/drawing/2014/main" id="{DC98DF00-A1B2-4365-B592-8667C814B955}"/>
                  </a:ext>
                </a:extLst>
              </p:cNvPr>
              <p:cNvSpPr/>
              <p:nvPr/>
            </p:nvSpPr>
            <p:spPr>
              <a:xfrm>
                <a:off x="3148358" y="1797890"/>
                <a:ext cx="4299" cy="36350"/>
              </a:xfrm>
              <a:custGeom>
                <a:avLst/>
                <a:gdLst>
                  <a:gd name="connsiteX0" fmla="*/ 0 w 4299"/>
                  <a:gd name="connsiteY0" fmla="*/ 36350 h 36350"/>
                  <a:gd name="connsiteX1" fmla="*/ 0 w 4299"/>
                  <a:gd name="connsiteY1" fmla="*/ 0 h 36350"/>
                  <a:gd name="connsiteX2" fmla="*/ 4300 w 4299"/>
                  <a:gd name="connsiteY2" fmla="*/ 0 h 36350"/>
                  <a:gd name="connsiteX3" fmla="*/ 4300 w 4299"/>
                  <a:gd name="connsiteY3" fmla="*/ 36350 h 36350"/>
                  <a:gd name="connsiteX4" fmla="*/ 0 w 4299"/>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9" h="36350">
                    <a:moveTo>
                      <a:pt x="0" y="36350"/>
                    </a:moveTo>
                    <a:lnTo>
                      <a:pt x="0" y="0"/>
                    </a:lnTo>
                    <a:lnTo>
                      <a:pt x="4300" y="0"/>
                    </a:lnTo>
                    <a:lnTo>
                      <a:pt x="4300" y="36350"/>
                    </a:lnTo>
                    <a:lnTo>
                      <a:pt x="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97" name="Freeform: Shape 196">
                <a:extLst>
                  <a:ext uri="{FF2B5EF4-FFF2-40B4-BE49-F238E27FC236}">
                    <a16:creationId xmlns:a16="http://schemas.microsoft.com/office/drawing/2014/main" id="{1E49C241-1B09-4A3B-B4DD-CCEEACC889CB}"/>
                  </a:ext>
                </a:extLst>
              </p:cNvPr>
              <p:cNvSpPr/>
              <p:nvPr/>
            </p:nvSpPr>
            <p:spPr>
              <a:xfrm>
                <a:off x="3158619" y="1807393"/>
                <a:ext cx="21968" cy="27461"/>
              </a:xfrm>
              <a:custGeom>
                <a:avLst/>
                <a:gdLst>
                  <a:gd name="connsiteX0" fmla="*/ 11093 w 21968"/>
                  <a:gd name="connsiteY0" fmla="*/ 27462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9 h 27461"/>
                  <a:gd name="connsiteX8" fmla="*/ 21896 w 21968"/>
                  <a:gd name="connsiteY8" fmla="*/ 20885 h 27461"/>
                  <a:gd name="connsiteX9" fmla="*/ 11093 w 21968"/>
                  <a:gd name="connsiteY9" fmla="*/ 27462 h 27461"/>
                  <a:gd name="connsiteX10" fmla="*/ 4336 w 21968"/>
                  <a:gd name="connsiteY10" fmla="*/ 11129 h 27461"/>
                  <a:gd name="connsiteX11" fmla="*/ 17705 w 21968"/>
                  <a:gd name="connsiteY11" fmla="*/ 11129 h 27461"/>
                  <a:gd name="connsiteX12" fmla="*/ 11129 w 21968"/>
                  <a:gd name="connsiteY12" fmla="*/ 3505 h 27461"/>
                  <a:gd name="connsiteX13" fmla="*/ 4336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2"/>
                    </a:moveTo>
                    <a:cubicBezTo>
                      <a:pt x="4047" y="27462"/>
                      <a:pt x="0" y="22150"/>
                      <a:pt x="0" y="13731"/>
                    </a:cubicBezTo>
                    <a:cubicBezTo>
                      <a:pt x="0" y="5312"/>
                      <a:pt x="4589" y="0"/>
                      <a:pt x="11129" y="0"/>
                    </a:cubicBezTo>
                    <a:cubicBezTo>
                      <a:pt x="18211" y="0"/>
                      <a:pt x="21969" y="5059"/>
                      <a:pt x="21969" y="12755"/>
                    </a:cubicBezTo>
                    <a:cubicBezTo>
                      <a:pt x="21969" y="13153"/>
                      <a:pt x="21969" y="13659"/>
                      <a:pt x="21933" y="14309"/>
                    </a:cubicBezTo>
                    <a:lnTo>
                      <a:pt x="4264" y="14309"/>
                    </a:lnTo>
                    <a:cubicBezTo>
                      <a:pt x="4517" y="20126"/>
                      <a:pt x="6504" y="23740"/>
                      <a:pt x="11418" y="23740"/>
                    </a:cubicBezTo>
                    <a:cubicBezTo>
                      <a:pt x="14453" y="23740"/>
                      <a:pt x="16838" y="22475"/>
                      <a:pt x="18608" y="19079"/>
                    </a:cubicBezTo>
                    <a:lnTo>
                      <a:pt x="21896" y="20885"/>
                    </a:lnTo>
                    <a:cubicBezTo>
                      <a:pt x="19331" y="25691"/>
                      <a:pt x="15465" y="27462"/>
                      <a:pt x="11093" y="27462"/>
                    </a:cubicBezTo>
                    <a:close/>
                    <a:moveTo>
                      <a:pt x="4336" y="11129"/>
                    </a:moveTo>
                    <a:lnTo>
                      <a:pt x="17705" y="11129"/>
                    </a:lnTo>
                    <a:cubicBezTo>
                      <a:pt x="17669" y="6540"/>
                      <a:pt x="15284" y="3505"/>
                      <a:pt x="11129" y="3505"/>
                    </a:cubicBezTo>
                    <a:cubicBezTo>
                      <a:pt x="6974" y="3505"/>
                      <a:pt x="4842" y="6938"/>
                      <a:pt x="4336"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98" name="Freeform: Shape 197">
                <a:extLst>
                  <a:ext uri="{FF2B5EF4-FFF2-40B4-BE49-F238E27FC236}">
                    <a16:creationId xmlns:a16="http://schemas.microsoft.com/office/drawing/2014/main" id="{86A32BB0-4012-4FBE-A52D-D70E3D44EB8D}"/>
                  </a:ext>
                </a:extLst>
              </p:cNvPr>
              <p:cNvSpPr/>
              <p:nvPr/>
            </p:nvSpPr>
            <p:spPr>
              <a:xfrm>
                <a:off x="3195366" y="1799335"/>
                <a:ext cx="13838" cy="35302"/>
              </a:xfrm>
              <a:custGeom>
                <a:avLst/>
                <a:gdLst>
                  <a:gd name="connsiteX0" fmla="*/ 13839 w 13838"/>
                  <a:gd name="connsiteY0" fmla="*/ 34905 h 35302"/>
                  <a:gd name="connsiteX1" fmla="*/ 9828 w 13838"/>
                  <a:gd name="connsiteY1" fmla="*/ 35302 h 35302"/>
                  <a:gd name="connsiteX2" fmla="*/ 3902 w 13838"/>
                  <a:gd name="connsiteY2" fmla="*/ 28509 h 35302"/>
                  <a:gd name="connsiteX3" fmla="*/ 3902 w 13838"/>
                  <a:gd name="connsiteY3" fmla="*/ 12213 h 35302"/>
                  <a:gd name="connsiteX4" fmla="*/ 0 w 13838"/>
                  <a:gd name="connsiteY4" fmla="*/ 12213 h 35302"/>
                  <a:gd name="connsiteX5" fmla="*/ 0 w 13838"/>
                  <a:gd name="connsiteY5" fmla="*/ 8672 h 35302"/>
                  <a:gd name="connsiteX6" fmla="*/ 3902 w 13838"/>
                  <a:gd name="connsiteY6" fmla="*/ 8672 h 35302"/>
                  <a:gd name="connsiteX7" fmla="*/ 3902 w 13838"/>
                  <a:gd name="connsiteY7" fmla="*/ 0 h 35302"/>
                  <a:gd name="connsiteX8" fmla="*/ 8166 w 13838"/>
                  <a:gd name="connsiteY8" fmla="*/ 0 h 35302"/>
                  <a:gd name="connsiteX9" fmla="*/ 8166 w 13838"/>
                  <a:gd name="connsiteY9" fmla="*/ 8672 h 35302"/>
                  <a:gd name="connsiteX10" fmla="*/ 13839 w 13838"/>
                  <a:gd name="connsiteY10" fmla="*/ 8672 h 35302"/>
                  <a:gd name="connsiteX11" fmla="*/ 13839 w 13838"/>
                  <a:gd name="connsiteY11" fmla="*/ 12213 h 35302"/>
                  <a:gd name="connsiteX12" fmla="*/ 8166 w 13838"/>
                  <a:gd name="connsiteY12" fmla="*/ 12213 h 35302"/>
                  <a:gd name="connsiteX13" fmla="*/ 8166 w 13838"/>
                  <a:gd name="connsiteY13" fmla="*/ 28293 h 35302"/>
                  <a:gd name="connsiteX14" fmla="*/ 10912 w 13838"/>
                  <a:gd name="connsiteY14" fmla="*/ 31544 h 35302"/>
                  <a:gd name="connsiteX15" fmla="*/ 13839 w 13838"/>
                  <a:gd name="connsiteY15" fmla="*/ 31183 h 35302"/>
                  <a:gd name="connsiteX16" fmla="*/ 13839 w 13838"/>
                  <a:gd name="connsiteY16" fmla="*/ 34905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302">
                    <a:moveTo>
                      <a:pt x="13839" y="34905"/>
                    </a:moveTo>
                    <a:cubicBezTo>
                      <a:pt x="12574" y="35158"/>
                      <a:pt x="11346" y="35302"/>
                      <a:pt x="9828" y="35302"/>
                    </a:cubicBezTo>
                    <a:cubicBezTo>
                      <a:pt x="5528" y="35302"/>
                      <a:pt x="3902" y="33640"/>
                      <a:pt x="3902" y="28509"/>
                    </a:cubicBezTo>
                    <a:lnTo>
                      <a:pt x="3902" y="12213"/>
                    </a:lnTo>
                    <a:lnTo>
                      <a:pt x="0" y="12213"/>
                    </a:lnTo>
                    <a:lnTo>
                      <a:pt x="0" y="8672"/>
                    </a:lnTo>
                    <a:lnTo>
                      <a:pt x="3902" y="8672"/>
                    </a:lnTo>
                    <a:lnTo>
                      <a:pt x="3902" y="0"/>
                    </a:lnTo>
                    <a:lnTo>
                      <a:pt x="8166" y="0"/>
                    </a:lnTo>
                    <a:lnTo>
                      <a:pt x="8166" y="8672"/>
                    </a:lnTo>
                    <a:lnTo>
                      <a:pt x="13839" y="8672"/>
                    </a:lnTo>
                    <a:lnTo>
                      <a:pt x="13839" y="12213"/>
                    </a:lnTo>
                    <a:lnTo>
                      <a:pt x="8166" y="12213"/>
                    </a:lnTo>
                    <a:lnTo>
                      <a:pt x="8166" y="28293"/>
                    </a:lnTo>
                    <a:cubicBezTo>
                      <a:pt x="8166" y="30533"/>
                      <a:pt x="8961" y="31544"/>
                      <a:pt x="10912" y="31544"/>
                    </a:cubicBezTo>
                    <a:cubicBezTo>
                      <a:pt x="11888" y="31544"/>
                      <a:pt x="12719" y="31436"/>
                      <a:pt x="13839" y="31183"/>
                    </a:cubicBezTo>
                    <a:lnTo>
                      <a:pt x="13839" y="3490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199" name="Freeform: Shape 198">
                <a:extLst>
                  <a:ext uri="{FF2B5EF4-FFF2-40B4-BE49-F238E27FC236}">
                    <a16:creationId xmlns:a16="http://schemas.microsoft.com/office/drawing/2014/main" id="{EEE1FD61-48D7-4A22-99A4-977F5EFAF30B}"/>
                  </a:ext>
                </a:extLst>
              </p:cNvPr>
              <p:cNvSpPr/>
              <p:nvPr/>
            </p:nvSpPr>
            <p:spPr>
              <a:xfrm>
                <a:off x="3212927" y="1807429"/>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8030 w 22330"/>
                  <a:gd name="connsiteY5" fmla="*/ 13803 h 27425"/>
                  <a:gd name="connsiteX6" fmla="*/ 11201 w 22330"/>
                  <a:gd name="connsiteY6" fmla="*/ 3577 h 27425"/>
                  <a:gd name="connsiteX7" fmla="*/ 4372 w 22330"/>
                  <a:gd name="connsiteY7" fmla="*/ 13803 h 27425"/>
                  <a:gd name="connsiteX8" fmla="*/ 11201 w 22330"/>
                  <a:gd name="connsiteY8" fmla="*/ 23812 h 27425"/>
                  <a:gd name="connsiteX9" fmla="*/ 18030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186"/>
                      <a:pt x="0" y="13803"/>
                    </a:cubicBezTo>
                    <a:close/>
                    <a:moveTo>
                      <a:pt x="18030" y="13803"/>
                    </a:moveTo>
                    <a:cubicBezTo>
                      <a:pt x="18030" y="7769"/>
                      <a:pt x="15862" y="3577"/>
                      <a:pt x="11201" y="3577"/>
                    </a:cubicBezTo>
                    <a:cubicBezTo>
                      <a:pt x="6540" y="3577"/>
                      <a:pt x="4372" y="7769"/>
                      <a:pt x="4372" y="13803"/>
                    </a:cubicBezTo>
                    <a:cubicBezTo>
                      <a:pt x="4372" y="19837"/>
                      <a:pt x="6612" y="23812"/>
                      <a:pt x="11201" y="23812"/>
                    </a:cubicBezTo>
                    <a:cubicBezTo>
                      <a:pt x="15790" y="23812"/>
                      <a:pt x="18030" y="19837"/>
                      <a:pt x="18030" y="13803"/>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00" name="Freeform: Shape 199">
                <a:extLst>
                  <a:ext uri="{FF2B5EF4-FFF2-40B4-BE49-F238E27FC236}">
                    <a16:creationId xmlns:a16="http://schemas.microsoft.com/office/drawing/2014/main" id="{F32B111C-E748-4362-BEF4-AD93129E1AFF}"/>
                  </a:ext>
                </a:extLst>
              </p:cNvPr>
              <p:cNvSpPr/>
              <p:nvPr/>
            </p:nvSpPr>
            <p:spPr>
              <a:xfrm>
                <a:off x="3250180" y="1797276"/>
                <a:ext cx="14019" cy="36964"/>
              </a:xfrm>
              <a:custGeom>
                <a:avLst/>
                <a:gdLst>
                  <a:gd name="connsiteX0" fmla="*/ 4155 w 14019"/>
                  <a:gd name="connsiteY0" fmla="*/ 36964 h 36964"/>
                  <a:gd name="connsiteX1" fmla="*/ 4155 w 14019"/>
                  <a:gd name="connsiteY1" fmla="*/ 14273 h 36964"/>
                  <a:gd name="connsiteX2" fmla="*/ 0 w 14019"/>
                  <a:gd name="connsiteY2" fmla="*/ 14273 h 36964"/>
                  <a:gd name="connsiteX3" fmla="*/ 0 w 14019"/>
                  <a:gd name="connsiteY3" fmla="*/ 10732 h 36964"/>
                  <a:gd name="connsiteX4" fmla="*/ 4155 w 14019"/>
                  <a:gd name="connsiteY4" fmla="*/ 10732 h 36964"/>
                  <a:gd name="connsiteX5" fmla="*/ 4155 w 14019"/>
                  <a:gd name="connsiteY5" fmla="*/ 7660 h 36964"/>
                  <a:gd name="connsiteX6" fmla="*/ 11382 w 14019"/>
                  <a:gd name="connsiteY6" fmla="*/ 0 h 36964"/>
                  <a:gd name="connsiteX7" fmla="*/ 14020 w 14019"/>
                  <a:gd name="connsiteY7" fmla="*/ 217 h 36964"/>
                  <a:gd name="connsiteX8" fmla="*/ 14020 w 14019"/>
                  <a:gd name="connsiteY8" fmla="*/ 3866 h 36964"/>
                  <a:gd name="connsiteX9" fmla="*/ 11960 w 14019"/>
                  <a:gd name="connsiteY9" fmla="*/ 3613 h 36964"/>
                  <a:gd name="connsiteX10" fmla="*/ 8455 w 14019"/>
                  <a:gd name="connsiteY10" fmla="*/ 7299 h 36964"/>
                  <a:gd name="connsiteX11" fmla="*/ 8455 w 14019"/>
                  <a:gd name="connsiteY11" fmla="*/ 10732 h 36964"/>
                  <a:gd name="connsiteX12" fmla="*/ 13875 w 14019"/>
                  <a:gd name="connsiteY12" fmla="*/ 10732 h 36964"/>
                  <a:gd name="connsiteX13" fmla="*/ 13875 w 14019"/>
                  <a:gd name="connsiteY13" fmla="*/ 14273 h 36964"/>
                  <a:gd name="connsiteX14" fmla="*/ 8455 w 14019"/>
                  <a:gd name="connsiteY14" fmla="*/ 14273 h 36964"/>
                  <a:gd name="connsiteX15" fmla="*/ 8455 w 14019"/>
                  <a:gd name="connsiteY15" fmla="*/ 36964 h 36964"/>
                  <a:gd name="connsiteX16" fmla="*/ 4155 w 14019"/>
                  <a:gd name="connsiteY16" fmla="*/ 36964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19" h="36964">
                    <a:moveTo>
                      <a:pt x="4155" y="36964"/>
                    </a:moveTo>
                    <a:lnTo>
                      <a:pt x="4155" y="14273"/>
                    </a:lnTo>
                    <a:lnTo>
                      <a:pt x="0" y="14273"/>
                    </a:lnTo>
                    <a:lnTo>
                      <a:pt x="0" y="10732"/>
                    </a:lnTo>
                    <a:lnTo>
                      <a:pt x="4155" y="10732"/>
                    </a:lnTo>
                    <a:lnTo>
                      <a:pt x="4155" y="7660"/>
                    </a:lnTo>
                    <a:cubicBezTo>
                      <a:pt x="4155" y="2602"/>
                      <a:pt x="6143" y="0"/>
                      <a:pt x="11382" y="0"/>
                    </a:cubicBezTo>
                    <a:cubicBezTo>
                      <a:pt x="12249" y="0"/>
                      <a:pt x="13116" y="36"/>
                      <a:pt x="14020" y="217"/>
                    </a:cubicBezTo>
                    <a:lnTo>
                      <a:pt x="14020" y="3866"/>
                    </a:lnTo>
                    <a:cubicBezTo>
                      <a:pt x="13369" y="3722"/>
                      <a:pt x="12610" y="3613"/>
                      <a:pt x="11960" y="3613"/>
                    </a:cubicBezTo>
                    <a:cubicBezTo>
                      <a:pt x="9684" y="3613"/>
                      <a:pt x="8455" y="4336"/>
                      <a:pt x="8455" y="7299"/>
                    </a:cubicBezTo>
                    <a:lnTo>
                      <a:pt x="8455" y="10732"/>
                    </a:lnTo>
                    <a:lnTo>
                      <a:pt x="13875" y="10732"/>
                    </a:lnTo>
                    <a:lnTo>
                      <a:pt x="13875" y="14273"/>
                    </a:lnTo>
                    <a:lnTo>
                      <a:pt x="8455" y="14273"/>
                    </a:lnTo>
                    <a:lnTo>
                      <a:pt x="8455" y="36964"/>
                    </a:lnTo>
                    <a:lnTo>
                      <a:pt x="4155" y="3696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01" name="Freeform: Shape 200">
                <a:extLst>
                  <a:ext uri="{FF2B5EF4-FFF2-40B4-BE49-F238E27FC236}">
                    <a16:creationId xmlns:a16="http://schemas.microsoft.com/office/drawing/2014/main" id="{EB9BC417-F268-4D60-BBDD-1A1802D2C17E}"/>
                  </a:ext>
                </a:extLst>
              </p:cNvPr>
              <p:cNvSpPr/>
              <p:nvPr/>
            </p:nvSpPr>
            <p:spPr>
              <a:xfrm>
                <a:off x="3266512" y="1807429"/>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8030 w 22330"/>
                  <a:gd name="connsiteY5" fmla="*/ 13803 h 27425"/>
                  <a:gd name="connsiteX6" fmla="*/ 11201 w 22330"/>
                  <a:gd name="connsiteY6" fmla="*/ 3577 h 27425"/>
                  <a:gd name="connsiteX7" fmla="*/ 4372 w 22330"/>
                  <a:gd name="connsiteY7" fmla="*/ 13803 h 27425"/>
                  <a:gd name="connsiteX8" fmla="*/ 11201 w 22330"/>
                  <a:gd name="connsiteY8" fmla="*/ 23812 h 27425"/>
                  <a:gd name="connsiteX9" fmla="*/ 18030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186"/>
                      <a:pt x="0" y="13803"/>
                    </a:cubicBezTo>
                    <a:close/>
                    <a:moveTo>
                      <a:pt x="18030" y="13803"/>
                    </a:moveTo>
                    <a:cubicBezTo>
                      <a:pt x="18030" y="7769"/>
                      <a:pt x="15862" y="3577"/>
                      <a:pt x="11201" y="3577"/>
                    </a:cubicBezTo>
                    <a:cubicBezTo>
                      <a:pt x="6540" y="3577"/>
                      <a:pt x="4372" y="7769"/>
                      <a:pt x="4372" y="13803"/>
                    </a:cubicBezTo>
                    <a:cubicBezTo>
                      <a:pt x="4372" y="19837"/>
                      <a:pt x="6612" y="23812"/>
                      <a:pt x="11201" y="23812"/>
                    </a:cubicBezTo>
                    <a:cubicBezTo>
                      <a:pt x="15790" y="23812"/>
                      <a:pt x="18030" y="19837"/>
                      <a:pt x="18030" y="13803"/>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02" name="Freeform: Shape 201">
                <a:extLst>
                  <a:ext uri="{FF2B5EF4-FFF2-40B4-BE49-F238E27FC236}">
                    <a16:creationId xmlns:a16="http://schemas.microsoft.com/office/drawing/2014/main" id="{E6A7E4D1-A8AF-4C68-ADC3-24B3B2890346}"/>
                  </a:ext>
                </a:extLst>
              </p:cNvPr>
              <p:cNvSpPr/>
              <p:nvPr/>
            </p:nvSpPr>
            <p:spPr>
              <a:xfrm>
                <a:off x="3294840" y="1797890"/>
                <a:ext cx="4299" cy="36350"/>
              </a:xfrm>
              <a:custGeom>
                <a:avLst/>
                <a:gdLst>
                  <a:gd name="connsiteX0" fmla="*/ 0 w 4299"/>
                  <a:gd name="connsiteY0" fmla="*/ 36350 h 36350"/>
                  <a:gd name="connsiteX1" fmla="*/ 0 w 4299"/>
                  <a:gd name="connsiteY1" fmla="*/ 0 h 36350"/>
                  <a:gd name="connsiteX2" fmla="*/ 4300 w 4299"/>
                  <a:gd name="connsiteY2" fmla="*/ 0 h 36350"/>
                  <a:gd name="connsiteX3" fmla="*/ 4300 w 4299"/>
                  <a:gd name="connsiteY3" fmla="*/ 36350 h 36350"/>
                  <a:gd name="connsiteX4" fmla="*/ 0 w 4299"/>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9" h="36350">
                    <a:moveTo>
                      <a:pt x="0" y="36350"/>
                    </a:moveTo>
                    <a:lnTo>
                      <a:pt x="0" y="0"/>
                    </a:lnTo>
                    <a:lnTo>
                      <a:pt x="4300" y="0"/>
                    </a:lnTo>
                    <a:lnTo>
                      <a:pt x="4300" y="36350"/>
                    </a:lnTo>
                    <a:lnTo>
                      <a:pt x="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03" name="Freeform: Shape 202">
                <a:extLst>
                  <a:ext uri="{FF2B5EF4-FFF2-40B4-BE49-F238E27FC236}">
                    <a16:creationId xmlns:a16="http://schemas.microsoft.com/office/drawing/2014/main" id="{410864DA-5E4A-47B3-8DD9-ECB56D8D68C3}"/>
                  </a:ext>
                </a:extLst>
              </p:cNvPr>
              <p:cNvSpPr/>
              <p:nvPr/>
            </p:nvSpPr>
            <p:spPr>
              <a:xfrm>
                <a:off x="3306944" y="1797890"/>
                <a:ext cx="4299" cy="36350"/>
              </a:xfrm>
              <a:custGeom>
                <a:avLst/>
                <a:gdLst>
                  <a:gd name="connsiteX0" fmla="*/ 0 w 4299"/>
                  <a:gd name="connsiteY0" fmla="*/ 36350 h 36350"/>
                  <a:gd name="connsiteX1" fmla="*/ 0 w 4299"/>
                  <a:gd name="connsiteY1" fmla="*/ 0 h 36350"/>
                  <a:gd name="connsiteX2" fmla="*/ 4300 w 4299"/>
                  <a:gd name="connsiteY2" fmla="*/ 0 h 36350"/>
                  <a:gd name="connsiteX3" fmla="*/ 4300 w 4299"/>
                  <a:gd name="connsiteY3" fmla="*/ 36350 h 36350"/>
                  <a:gd name="connsiteX4" fmla="*/ 0 w 4299"/>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9" h="36350">
                    <a:moveTo>
                      <a:pt x="0" y="36350"/>
                    </a:moveTo>
                    <a:lnTo>
                      <a:pt x="0" y="0"/>
                    </a:lnTo>
                    <a:lnTo>
                      <a:pt x="4300" y="0"/>
                    </a:lnTo>
                    <a:lnTo>
                      <a:pt x="4300" y="36350"/>
                    </a:lnTo>
                    <a:lnTo>
                      <a:pt x="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04" name="Freeform: Shape 203">
                <a:extLst>
                  <a:ext uri="{FF2B5EF4-FFF2-40B4-BE49-F238E27FC236}">
                    <a16:creationId xmlns:a16="http://schemas.microsoft.com/office/drawing/2014/main" id="{66733011-F346-4C75-92CE-322A765939EB}"/>
                  </a:ext>
                </a:extLst>
              </p:cNvPr>
              <p:cNvSpPr/>
              <p:nvPr/>
            </p:nvSpPr>
            <p:spPr>
              <a:xfrm>
                <a:off x="3317206" y="1807429"/>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7994 w 22330"/>
                  <a:gd name="connsiteY5" fmla="*/ 13803 h 27425"/>
                  <a:gd name="connsiteX6" fmla="*/ 11165 w 22330"/>
                  <a:gd name="connsiteY6" fmla="*/ 3577 h 27425"/>
                  <a:gd name="connsiteX7" fmla="*/ 4336 w 22330"/>
                  <a:gd name="connsiteY7" fmla="*/ 13803 h 27425"/>
                  <a:gd name="connsiteX8" fmla="*/ 11165 w 22330"/>
                  <a:gd name="connsiteY8" fmla="*/ 23812 h 27425"/>
                  <a:gd name="connsiteX9" fmla="*/ 17994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186"/>
                      <a:pt x="0" y="13803"/>
                    </a:cubicBezTo>
                    <a:close/>
                    <a:moveTo>
                      <a:pt x="17994" y="13803"/>
                    </a:moveTo>
                    <a:cubicBezTo>
                      <a:pt x="17994" y="7769"/>
                      <a:pt x="15826" y="3577"/>
                      <a:pt x="11165" y="3577"/>
                    </a:cubicBezTo>
                    <a:cubicBezTo>
                      <a:pt x="6504" y="3577"/>
                      <a:pt x="4336" y="7769"/>
                      <a:pt x="4336" y="13803"/>
                    </a:cubicBezTo>
                    <a:cubicBezTo>
                      <a:pt x="4336" y="19837"/>
                      <a:pt x="6576" y="23812"/>
                      <a:pt x="11165" y="23812"/>
                    </a:cubicBezTo>
                    <a:cubicBezTo>
                      <a:pt x="15790" y="23812"/>
                      <a:pt x="17994" y="19837"/>
                      <a:pt x="17994" y="13803"/>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05" name="Freeform: Shape 204">
                <a:extLst>
                  <a:ext uri="{FF2B5EF4-FFF2-40B4-BE49-F238E27FC236}">
                    <a16:creationId xmlns:a16="http://schemas.microsoft.com/office/drawing/2014/main" id="{4E560105-F40A-42BC-8447-CF9011981354}"/>
                  </a:ext>
                </a:extLst>
              </p:cNvPr>
              <p:cNvSpPr/>
              <p:nvPr/>
            </p:nvSpPr>
            <p:spPr>
              <a:xfrm>
                <a:off x="3341885" y="1808008"/>
                <a:ext cx="34073" cy="26232"/>
              </a:xfrm>
              <a:custGeom>
                <a:avLst/>
                <a:gdLst>
                  <a:gd name="connsiteX0" fmla="*/ 22222 w 34073"/>
                  <a:gd name="connsiteY0" fmla="*/ 26233 h 26232"/>
                  <a:gd name="connsiteX1" fmla="*/ 17019 w 34073"/>
                  <a:gd name="connsiteY1" fmla="*/ 7046 h 26232"/>
                  <a:gd name="connsiteX2" fmla="*/ 16910 w 34073"/>
                  <a:gd name="connsiteY2" fmla="*/ 7046 h 26232"/>
                  <a:gd name="connsiteX3" fmla="*/ 11635 w 34073"/>
                  <a:gd name="connsiteY3" fmla="*/ 26233 h 26232"/>
                  <a:gd name="connsiteX4" fmla="*/ 7443 w 34073"/>
                  <a:gd name="connsiteY4" fmla="*/ 26233 h 26232"/>
                  <a:gd name="connsiteX5" fmla="*/ 0 w 34073"/>
                  <a:gd name="connsiteY5" fmla="*/ 0 h 26232"/>
                  <a:gd name="connsiteX6" fmla="*/ 4372 w 34073"/>
                  <a:gd name="connsiteY6" fmla="*/ 0 h 26232"/>
                  <a:gd name="connsiteX7" fmla="*/ 9575 w 34073"/>
                  <a:gd name="connsiteY7" fmla="*/ 19584 h 26232"/>
                  <a:gd name="connsiteX8" fmla="*/ 9684 w 34073"/>
                  <a:gd name="connsiteY8" fmla="*/ 19584 h 26232"/>
                  <a:gd name="connsiteX9" fmla="*/ 14959 w 34073"/>
                  <a:gd name="connsiteY9" fmla="*/ 0 h 26232"/>
                  <a:gd name="connsiteX10" fmla="*/ 19150 w 34073"/>
                  <a:gd name="connsiteY10" fmla="*/ 0 h 26232"/>
                  <a:gd name="connsiteX11" fmla="*/ 24281 w 34073"/>
                  <a:gd name="connsiteY11" fmla="*/ 19584 h 26232"/>
                  <a:gd name="connsiteX12" fmla="*/ 24390 w 34073"/>
                  <a:gd name="connsiteY12" fmla="*/ 19584 h 26232"/>
                  <a:gd name="connsiteX13" fmla="*/ 29737 w 34073"/>
                  <a:gd name="connsiteY13" fmla="*/ 0 h 26232"/>
                  <a:gd name="connsiteX14" fmla="*/ 34073 w 34073"/>
                  <a:gd name="connsiteY14" fmla="*/ 0 h 26232"/>
                  <a:gd name="connsiteX15" fmla="*/ 26377 w 34073"/>
                  <a:gd name="connsiteY15" fmla="*/ 26233 h 26232"/>
                  <a:gd name="connsiteX16" fmla="*/ 22222 w 34073"/>
                  <a:gd name="connsiteY16" fmla="*/ 26233 h 2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73" h="26232">
                    <a:moveTo>
                      <a:pt x="22222" y="26233"/>
                    </a:moveTo>
                    <a:lnTo>
                      <a:pt x="17019" y="7046"/>
                    </a:lnTo>
                    <a:lnTo>
                      <a:pt x="16910" y="7046"/>
                    </a:lnTo>
                    <a:lnTo>
                      <a:pt x="11635" y="26233"/>
                    </a:lnTo>
                    <a:lnTo>
                      <a:pt x="7443" y="26233"/>
                    </a:lnTo>
                    <a:lnTo>
                      <a:pt x="0" y="0"/>
                    </a:lnTo>
                    <a:lnTo>
                      <a:pt x="4372" y="0"/>
                    </a:lnTo>
                    <a:lnTo>
                      <a:pt x="9575" y="19584"/>
                    </a:lnTo>
                    <a:lnTo>
                      <a:pt x="9684" y="19584"/>
                    </a:lnTo>
                    <a:lnTo>
                      <a:pt x="14959" y="0"/>
                    </a:lnTo>
                    <a:lnTo>
                      <a:pt x="19150" y="0"/>
                    </a:lnTo>
                    <a:lnTo>
                      <a:pt x="24281" y="19584"/>
                    </a:lnTo>
                    <a:lnTo>
                      <a:pt x="24390" y="19584"/>
                    </a:lnTo>
                    <a:lnTo>
                      <a:pt x="29737" y="0"/>
                    </a:lnTo>
                    <a:lnTo>
                      <a:pt x="34073" y="0"/>
                    </a:lnTo>
                    <a:lnTo>
                      <a:pt x="26377" y="26233"/>
                    </a:lnTo>
                    <a:lnTo>
                      <a:pt x="22222" y="26233"/>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06" name="Freeform: Shape 205">
                <a:extLst>
                  <a:ext uri="{FF2B5EF4-FFF2-40B4-BE49-F238E27FC236}">
                    <a16:creationId xmlns:a16="http://schemas.microsoft.com/office/drawing/2014/main" id="{6FC46952-9A87-4DF1-B521-F89AF1EF8A7C}"/>
                  </a:ext>
                </a:extLst>
              </p:cNvPr>
              <p:cNvSpPr/>
              <p:nvPr/>
            </p:nvSpPr>
            <p:spPr>
              <a:xfrm>
                <a:off x="3391423" y="1808008"/>
                <a:ext cx="20342" cy="26847"/>
              </a:xfrm>
              <a:custGeom>
                <a:avLst/>
                <a:gdLst>
                  <a:gd name="connsiteX0" fmla="*/ 16224 w 20342"/>
                  <a:gd name="connsiteY0" fmla="*/ 26233 h 26847"/>
                  <a:gd name="connsiteX1" fmla="*/ 16224 w 20342"/>
                  <a:gd name="connsiteY1" fmla="*/ 22583 h 26847"/>
                  <a:gd name="connsiteX2" fmla="*/ 7371 w 20342"/>
                  <a:gd name="connsiteY2" fmla="*/ 26847 h 26847"/>
                  <a:gd name="connsiteX3" fmla="*/ 1409 w 20342"/>
                  <a:gd name="connsiteY3" fmla="*/ 24101 h 26847"/>
                  <a:gd name="connsiteX4" fmla="*/ 0 w 20342"/>
                  <a:gd name="connsiteY4" fmla="*/ 17814 h 26847"/>
                  <a:gd name="connsiteX5" fmla="*/ 0 w 20342"/>
                  <a:gd name="connsiteY5" fmla="*/ 0 h 26847"/>
                  <a:gd name="connsiteX6" fmla="*/ 4336 w 20342"/>
                  <a:gd name="connsiteY6" fmla="*/ 0 h 26847"/>
                  <a:gd name="connsiteX7" fmla="*/ 4336 w 20342"/>
                  <a:gd name="connsiteY7" fmla="*/ 17922 h 26847"/>
                  <a:gd name="connsiteX8" fmla="*/ 8636 w 20342"/>
                  <a:gd name="connsiteY8" fmla="*/ 22981 h 26847"/>
                  <a:gd name="connsiteX9" fmla="*/ 16043 w 20342"/>
                  <a:gd name="connsiteY9" fmla="*/ 18970 h 26847"/>
                  <a:gd name="connsiteX10" fmla="*/ 16043 w 20342"/>
                  <a:gd name="connsiteY10" fmla="*/ 0 h 26847"/>
                  <a:gd name="connsiteX11" fmla="*/ 20343 w 20342"/>
                  <a:gd name="connsiteY11" fmla="*/ 0 h 26847"/>
                  <a:gd name="connsiteX12" fmla="*/ 20343 w 20342"/>
                  <a:gd name="connsiteY12" fmla="*/ 26233 h 26847"/>
                  <a:gd name="connsiteX13" fmla="*/ 16224 w 20342"/>
                  <a:gd name="connsiteY13" fmla="*/ 26233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42" h="26847">
                    <a:moveTo>
                      <a:pt x="16224" y="26233"/>
                    </a:moveTo>
                    <a:lnTo>
                      <a:pt x="16224" y="22583"/>
                    </a:lnTo>
                    <a:cubicBezTo>
                      <a:pt x="13405" y="25402"/>
                      <a:pt x="10659" y="26847"/>
                      <a:pt x="7371" y="26847"/>
                    </a:cubicBezTo>
                    <a:cubicBezTo>
                      <a:pt x="4625" y="26847"/>
                      <a:pt x="2565" y="25871"/>
                      <a:pt x="1409" y="24101"/>
                    </a:cubicBezTo>
                    <a:cubicBezTo>
                      <a:pt x="398" y="22728"/>
                      <a:pt x="0" y="20813"/>
                      <a:pt x="0" y="17814"/>
                    </a:cubicBezTo>
                    <a:lnTo>
                      <a:pt x="0" y="0"/>
                    </a:lnTo>
                    <a:lnTo>
                      <a:pt x="4336" y="0"/>
                    </a:lnTo>
                    <a:lnTo>
                      <a:pt x="4336" y="17922"/>
                    </a:lnTo>
                    <a:cubicBezTo>
                      <a:pt x="4336" y="21463"/>
                      <a:pt x="5601" y="22981"/>
                      <a:pt x="8636" y="22981"/>
                    </a:cubicBezTo>
                    <a:cubicBezTo>
                      <a:pt x="11020" y="22981"/>
                      <a:pt x="13044" y="22005"/>
                      <a:pt x="16043" y="18970"/>
                    </a:cubicBezTo>
                    <a:lnTo>
                      <a:pt x="16043" y="0"/>
                    </a:lnTo>
                    <a:lnTo>
                      <a:pt x="20343" y="0"/>
                    </a:lnTo>
                    <a:lnTo>
                      <a:pt x="20343" y="26233"/>
                    </a:lnTo>
                    <a:lnTo>
                      <a:pt x="16224" y="26233"/>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07" name="Freeform: Shape 206">
                <a:extLst>
                  <a:ext uri="{FF2B5EF4-FFF2-40B4-BE49-F238E27FC236}">
                    <a16:creationId xmlns:a16="http://schemas.microsoft.com/office/drawing/2014/main" id="{51E2259B-AEF8-485A-81D1-BF2220C9E684}"/>
                  </a:ext>
                </a:extLst>
              </p:cNvPr>
              <p:cNvSpPr/>
              <p:nvPr/>
            </p:nvSpPr>
            <p:spPr>
              <a:xfrm>
                <a:off x="3419534" y="1807429"/>
                <a:ext cx="22438" cy="35519"/>
              </a:xfrm>
              <a:custGeom>
                <a:avLst/>
                <a:gdLst>
                  <a:gd name="connsiteX0" fmla="*/ 0 w 22438"/>
                  <a:gd name="connsiteY0" fmla="*/ 35519 h 35519"/>
                  <a:gd name="connsiteX1" fmla="*/ 0 w 22438"/>
                  <a:gd name="connsiteY1" fmla="*/ 578 h 35519"/>
                  <a:gd name="connsiteX2" fmla="*/ 4083 w 22438"/>
                  <a:gd name="connsiteY2" fmla="*/ 578 h 35519"/>
                  <a:gd name="connsiteX3" fmla="*/ 4083 w 22438"/>
                  <a:gd name="connsiteY3" fmla="*/ 4336 h 35519"/>
                  <a:gd name="connsiteX4" fmla="*/ 12321 w 22438"/>
                  <a:gd name="connsiteY4" fmla="*/ 0 h 35519"/>
                  <a:gd name="connsiteX5" fmla="*/ 22438 w 22438"/>
                  <a:gd name="connsiteY5" fmla="*/ 13406 h 35519"/>
                  <a:gd name="connsiteX6" fmla="*/ 11743 w 22438"/>
                  <a:gd name="connsiteY6" fmla="*/ 27209 h 35519"/>
                  <a:gd name="connsiteX7" fmla="*/ 4264 w 22438"/>
                  <a:gd name="connsiteY7" fmla="*/ 23884 h 35519"/>
                  <a:gd name="connsiteX8" fmla="*/ 4264 w 22438"/>
                  <a:gd name="connsiteY8" fmla="*/ 35519 h 35519"/>
                  <a:gd name="connsiteX9" fmla="*/ 0 w 22438"/>
                  <a:gd name="connsiteY9" fmla="*/ 35519 h 35519"/>
                  <a:gd name="connsiteX10" fmla="*/ 4300 w 22438"/>
                  <a:gd name="connsiteY10" fmla="*/ 19548 h 35519"/>
                  <a:gd name="connsiteX11" fmla="*/ 11093 w 22438"/>
                  <a:gd name="connsiteY11" fmla="*/ 23487 h 35519"/>
                  <a:gd name="connsiteX12" fmla="*/ 18139 w 22438"/>
                  <a:gd name="connsiteY12" fmla="*/ 13369 h 35519"/>
                  <a:gd name="connsiteX13" fmla="*/ 11201 w 22438"/>
                  <a:gd name="connsiteY13" fmla="*/ 3686 h 35519"/>
                  <a:gd name="connsiteX14" fmla="*/ 4300 w 22438"/>
                  <a:gd name="connsiteY14" fmla="*/ 8202 h 35519"/>
                  <a:gd name="connsiteX15" fmla="*/ 4300 w 22438"/>
                  <a:gd name="connsiteY15" fmla="*/ 19548 h 3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35519">
                    <a:moveTo>
                      <a:pt x="0" y="35519"/>
                    </a:moveTo>
                    <a:lnTo>
                      <a:pt x="0" y="578"/>
                    </a:lnTo>
                    <a:lnTo>
                      <a:pt x="4083" y="578"/>
                    </a:lnTo>
                    <a:lnTo>
                      <a:pt x="4083" y="4336"/>
                    </a:lnTo>
                    <a:cubicBezTo>
                      <a:pt x="6395" y="1518"/>
                      <a:pt x="8780" y="0"/>
                      <a:pt x="12321" y="0"/>
                    </a:cubicBezTo>
                    <a:cubicBezTo>
                      <a:pt x="18608" y="0"/>
                      <a:pt x="22438" y="5348"/>
                      <a:pt x="22438" y="13406"/>
                    </a:cubicBezTo>
                    <a:cubicBezTo>
                      <a:pt x="22438" y="21897"/>
                      <a:pt x="18392" y="27209"/>
                      <a:pt x="11743" y="27209"/>
                    </a:cubicBezTo>
                    <a:cubicBezTo>
                      <a:pt x="8744" y="27209"/>
                      <a:pt x="6395" y="26088"/>
                      <a:pt x="4264" y="23884"/>
                    </a:cubicBezTo>
                    <a:lnTo>
                      <a:pt x="4264" y="35519"/>
                    </a:lnTo>
                    <a:lnTo>
                      <a:pt x="0" y="35519"/>
                    </a:lnTo>
                    <a:close/>
                    <a:moveTo>
                      <a:pt x="4300" y="19548"/>
                    </a:moveTo>
                    <a:cubicBezTo>
                      <a:pt x="6034" y="22078"/>
                      <a:pt x="8455" y="23487"/>
                      <a:pt x="11093" y="23487"/>
                    </a:cubicBezTo>
                    <a:cubicBezTo>
                      <a:pt x="15754" y="23487"/>
                      <a:pt x="18139" y="19584"/>
                      <a:pt x="18139" y="13369"/>
                    </a:cubicBezTo>
                    <a:cubicBezTo>
                      <a:pt x="18139" y="7299"/>
                      <a:pt x="15501" y="3686"/>
                      <a:pt x="11201" y="3686"/>
                    </a:cubicBezTo>
                    <a:cubicBezTo>
                      <a:pt x="9033" y="3686"/>
                      <a:pt x="6359" y="4986"/>
                      <a:pt x="4300" y="8202"/>
                    </a:cubicBezTo>
                    <a:lnTo>
                      <a:pt x="4300" y="19548"/>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08" name="Freeform: Shape 207">
                <a:extLst>
                  <a:ext uri="{FF2B5EF4-FFF2-40B4-BE49-F238E27FC236}">
                    <a16:creationId xmlns:a16="http://schemas.microsoft.com/office/drawing/2014/main" id="{B30075AC-B70E-4241-A5C6-140C32208C1A}"/>
                  </a:ext>
                </a:extLst>
              </p:cNvPr>
              <p:cNvSpPr/>
              <p:nvPr/>
            </p:nvSpPr>
            <p:spPr>
              <a:xfrm>
                <a:off x="3456679" y="1799335"/>
                <a:ext cx="13838" cy="35302"/>
              </a:xfrm>
              <a:custGeom>
                <a:avLst/>
                <a:gdLst>
                  <a:gd name="connsiteX0" fmla="*/ 13839 w 13838"/>
                  <a:gd name="connsiteY0" fmla="*/ 34905 h 35302"/>
                  <a:gd name="connsiteX1" fmla="*/ 9828 w 13838"/>
                  <a:gd name="connsiteY1" fmla="*/ 35302 h 35302"/>
                  <a:gd name="connsiteX2" fmla="*/ 3902 w 13838"/>
                  <a:gd name="connsiteY2" fmla="*/ 28509 h 35302"/>
                  <a:gd name="connsiteX3" fmla="*/ 3902 w 13838"/>
                  <a:gd name="connsiteY3" fmla="*/ 12213 h 35302"/>
                  <a:gd name="connsiteX4" fmla="*/ 0 w 13838"/>
                  <a:gd name="connsiteY4" fmla="*/ 12213 h 35302"/>
                  <a:gd name="connsiteX5" fmla="*/ 0 w 13838"/>
                  <a:gd name="connsiteY5" fmla="*/ 8672 h 35302"/>
                  <a:gd name="connsiteX6" fmla="*/ 3902 w 13838"/>
                  <a:gd name="connsiteY6" fmla="*/ 8672 h 35302"/>
                  <a:gd name="connsiteX7" fmla="*/ 3902 w 13838"/>
                  <a:gd name="connsiteY7" fmla="*/ 0 h 35302"/>
                  <a:gd name="connsiteX8" fmla="*/ 8166 w 13838"/>
                  <a:gd name="connsiteY8" fmla="*/ 0 h 35302"/>
                  <a:gd name="connsiteX9" fmla="*/ 8166 w 13838"/>
                  <a:gd name="connsiteY9" fmla="*/ 8672 h 35302"/>
                  <a:gd name="connsiteX10" fmla="*/ 13839 w 13838"/>
                  <a:gd name="connsiteY10" fmla="*/ 8672 h 35302"/>
                  <a:gd name="connsiteX11" fmla="*/ 13839 w 13838"/>
                  <a:gd name="connsiteY11" fmla="*/ 12213 h 35302"/>
                  <a:gd name="connsiteX12" fmla="*/ 8166 w 13838"/>
                  <a:gd name="connsiteY12" fmla="*/ 12213 h 35302"/>
                  <a:gd name="connsiteX13" fmla="*/ 8166 w 13838"/>
                  <a:gd name="connsiteY13" fmla="*/ 28293 h 35302"/>
                  <a:gd name="connsiteX14" fmla="*/ 10912 w 13838"/>
                  <a:gd name="connsiteY14" fmla="*/ 31544 h 35302"/>
                  <a:gd name="connsiteX15" fmla="*/ 13839 w 13838"/>
                  <a:gd name="connsiteY15" fmla="*/ 31183 h 35302"/>
                  <a:gd name="connsiteX16" fmla="*/ 13839 w 13838"/>
                  <a:gd name="connsiteY16" fmla="*/ 34905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302">
                    <a:moveTo>
                      <a:pt x="13839" y="34905"/>
                    </a:moveTo>
                    <a:cubicBezTo>
                      <a:pt x="12574" y="35158"/>
                      <a:pt x="11346" y="35302"/>
                      <a:pt x="9828" y="35302"/>
                    </a:cubicBezTo>
                    <a:cubicBezTo>
                      <a:pt x="5528" y="35302"/>
                      <a:pt x="3902" y="33640"/>
                      <a:pt x="3902" y="28509"/>
                    </a:cubicBezTo>
                    <a:lnTo>
                      <a:pt x="3902" y="12213"/>
                    </a:lnTo>
                    <a:lnTo>
                      <a:pt x="0" y="12213"/>
                    </a:lnTo>
                    <a:lnTo>
                      <a:pt x="0" y="8672"/>
                    </a:lnTo>
                    <a:lnTo>
                      <a:pt x="3902" y="8672"/>
                    </a:lnTo>
                    <a:lnTo>
                      <a:pt x="3902" y="0"/>
                    </a:lnTo>
                    <a:lnTo>
                      <a:pt x="8166" y="0"/>
                    </a:lnTo>
                    <a:lnTo>
                      <a:pt x="8166" y="8672"/>
                    </a:lnTo>
                    <a:lnTo>
                      <a:pt x="13839" y="8672"/>
                    </a:lnTo>
                    <a:lnTo>
                      <a:pt x="13839" y="12213"/>
                    </a:lnTo>
                    <a:lnTo>
                      <a:pt x="8166" y="12213"/>
                    </a:lnTo>
                    <a:lnTo>
                      <a:pt x="8166" y="28293"/>
                    </a:lnTo>
                    <a:cubicBezTo>
                      <a:pt x="8166" y="30533"/>
                      <a:pt x="8961" y="31544"/>
                      <a:pt x="10912" y="31544"/>
                    </a:cubicBezTo>
                    <a:cubicBezTo>
                      <a:pt x="11888" y="31544"/>
                      <a:pt x="12719" y="31436"/>
                      <a:pt x="13839" y="31183"/>
                    </a:cubicBezTo>
                    <a:lnTo>
                      <a:pt x="13839" y="3490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09" name="Freeform: Shape 208">
                <a:extLst>
                  <a:ext uri="{FF2B5EF4-FFF2-40B4-BE49-F238E27FC236}">
                    <a16:creationId xmlns:a16="http://schemas.microsoft.com/office/drawing/2014/main" id="{641045EC-AE88-4961-9DB3-59C8827BFCB1}"/>
                  </a:ext>
                </a:extLst>
              </p:cNvPr>
              <p:cNvSpPr/>
              <p:nvPr/>
            </p:nvSpPr>
            <p:spPr>
              <a:xfrm>
                <a:off x="3474275" y="1807429"/>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7994 w 22330"/>
                  <a:gd name="connsiteY5" fmla="*/ 13803 h 27425"/>
                  <a:gd name="connsiteX6" fmla="*/ 11165 w 22330"/>
                  <a:gd name="connsiteY6" fmla="*/ 3577 h 27425"/>
                  <a:gd name="connsiteX7" fmla="*/ 4336 w 22330"/>
                  <a:gd name="connsiteY7" fmla="*/ 13803 h 27425"/>
                  <a:gd name="connsiteX8" fmla="*/ 11165 w 22330"/>
                  <a:gd name="connsiteY8" fmla="*/ 23812 h 27425"/>
                  <a:gd name="connsiteX9" fmla="*/ 17994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186"/>
                      <a:pt x="0" y="13803"/>
                    </a:cubicBezTo>
                    <a:close/>
                    <a:moveTo>
                      <a:pt x="17994" y="13803"/>
                    </a:moveTo>
                    <a:cubicBezTo>
                      <a:pt x="17994" y="7769"/>
                      <a:pt x="15826" y="3577"/>
                      <a:pt x="11165" y="3577"/>
                    </a:cubicBezTo>
                    <a:cubicBezTo>
                      <a:pt x="6504" y="3577"/>
                      <a:pt x="4336" y="7769"/>
                      <a:pt x="4336" y="13803"/>
                    </a:cubicBezTo>
                    <a:cubicBezTo>
                      <a:pt x="4336" y="19837"/>
                      <a:pt x="6576" y="23812"/>
                      <a:pt x="11165" y="23812"/>
                    </a:cubicBezTo>
                    <a:cubicBezTo>
                      <a:pt x="15790" y="23812"/>
                      <a:pt x="17994" y="19837"/>
                      <a:pt x="17994" y="13803"/>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10" name="Freeform: Shape 209">
                <a:extLst>
                  <a:ext uri="{FF2B5EF4-FFF2-40B4-BE49-F238E27FC236}">
                    <a16:creationId xmlns:a16="http://schemas.microsoft.com/office/drawing/2014/main" id="{2BB4CC86-9751-41F2-A3AC-A1E7A9B85278}"/>
                  </a:ext>
                </a:extLst>
              </p:cNvPr>
              <p:cNvSpPr/>
              <p:nvPr/>
            </p:nvSpPr>
            <p:spPr>
              <a:xfrm>
                <a:off x="3511311" y="1806960"/>
                <a:ext cx="23956" cy="36603"/>
              </a:xfrm>
              <a:custGeom>
                <a:avLst/>
                <a:gdLst>
                  <a:gd name="connsiteX0" fmla="*/ 11382 w 23956"/>
                  <a:gd name="connsiteY0" fmla="*/ 18428 h 36603"/>
                  <a:gd name="connsiteX1" fmla="*/ 7118 w 23956"/>
                  <a:gd name="connsiteY1" fmla="*/ 17814 h 36603"/>
                  <a:gd name="connsiteX2" fmla="*/ 5131 w 23956"/>
                  <a:gd name="connsiteY2" fmla="*/ 19946 h 36603"/>
                  <a:gd name="connsiteX3" fmla="*/ 23956 w 23956"/>
                  <a:gd name="connsiteY3" fmla="*/ 28943 h 36603"/>
                  <a:gd name="connsiteX4" fmla="*/ 11454 w 23956"/>
                  <a:gd name="connsiteY4" fmla="*/ 36603 h 36603"/>
                  <a:gd name="connsiteX5" fmla="*/ 0 w 23956"/>
                  <a:gd name="connsiteY5" fmla="*/ 30280 h 36603"/>
                  <a:gd name="connsiteX6" fmla="*/ 4264 w 23956"/>
                  <a:gd name="connsiteY6" fmla="*/ 25077 h 36603"/>
                  <a:gd name="connsiteX7" fmla="*/ 4264 w 23956"/>
                  <a:gd name="connsiteY7" fmla="*/ 24968 h 36603"/>
                  <a:gd name="connsiteX8" fmla="*/ 1120 w 23956"/>
                  <a:gd name="connsiteY8" fmla="*/ 21319 h 36603"/>
                  <a:gd name="connsiteX9" fmla="*/ 4625 w 23956"/>
                  <a:gd name="connsiteY9" fmla="*/ 16549 h 36603"/>
                  <a:gd name="connsiteX10" fmla="*/ 1301 w 23956"/>
                  <a:gd name="connsiteY10" fmla="*/ 9431 h 36603"/>
                  <a:gd name="connsiteX11" fmla="*/ 11382 w 23956"/>
                  <a:gd name="connsiteY11" fmla="*/ 470 h 36603"/>
                  <a:gd name="connsiteX12" fmla="*/ 18319 w 23956"/>
                  <a:gd name="connsiteY12" fmla="*/ 2638 h 36603"/>
                  <a:gd name="connsiteX13" fmla="*/ 23848 w 23956"/>
                  <a:gd name="connsiteY13" fmla="*/ 0 h 36603"/>
                  <a:gd name="connsiteX14" fmla="*/ 23848 w 23956"/>
                  <a:gd name="connsiteY14" fmla="*/ 3939 h 36603"/>
                  <a:gd name="connsiteX15" fmla="*/ 20271 w 23956"/>
                  <a:gd name="connsiteY15" fmla="*/ 4842 h 36603"/>
                  <a:gd name="connsiteX16" fmla="*/ 21499 w 23956"/>
                  <a:gd name="connsiteY16" fmla="*/ 9395 h 36603"/>
                  <a:gd name="connsiteX17" fmla="*/ 11382 w 23956"/>
                  <a:gd name="connsiteY17" fmla="*/ 18428 h 36603"/>
                  <a:gd name="connsiteX18" fmla="*/ 9684 w 23956"/>
                  <a:gd name="connsiteY18" fmla="*/ 25691 h 36603"/>
                  <a:gd name="connsiteX19" fmla="*/ 4083 w 23956"/>
                  <a:gd name="connsiteY19" fmla="*/ 29702 h 36603"/>
                  <a:gd name="connsiteX20" fmla="*/ 11671 w 23956"/>
                  <a:gd name="connsiteY20" fmla="*/ 33387 h 36603"/>
                  <a:gd name="connsiteX21" fmla="*/ 19837 w 23956"/>
                  <a:gd name="connsiteY21" fmla="*/ 29485 h 36603"/>
                  <a:gd name="connsiteX22" fmla="*/ 9684 w 23956"/>
                  <a:gd name="connsiteY22" fmla="*/ 25691 h 36603"/>
                  <a:gd name="connsiteX23" fmla="*/ 11382 w 23956"/>
                  <a:gd name="connsiteY23" fmla="*/ 3794 h 36603"/>
                  <a:gd name="connsiteX24" fmla="*/ 5312 w 23956"/>
                  <a:gd name="connsiteY24" fmla="*/ 9612 h 36603"/>
                  <a:gd name="connsiteX25" fmla="*/ 11382 w 23956"/>
                  <a:gd name="connsiteY25" fmla="*/ 15285 h 36603"/>
                  <a:gd name="connsiteX26" fmla="*/ 17452 w 23956"/>
                  <a:gd name="connsiteY26" fmla="*/ 9612 h 36603"/>
                  <a:gd name="connsiteX27" fmla="*/ 11382 w 23956"/>
                  <a:gd name="connsiteY27" fmla="*/ 3794 h 3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956" h="36603">
                    <a:moveTo>
                      <a:pt x="11382" y="18428"/>
                    </a:moveTo>
                    <a:cubicBezTo>
                      <a:pt x="9828" y="18428"/>
                      <a:pt x="8347" y="18211"/>
                      <a:pt x="7118" y="17814"/>
                    </a:cubicBezTo>
                    <a:cubicBezTo>
                      <a:pt x="6070" y="18320"/>
                      <a:pt x="5131" y="19079"/>
                      <a:pt x="5131" y="19946"/>
                    </a:cubicBezTo>
                    <a:cubicBezTo>
                      <a:pt x="5131" y="24318"/>
                      <a:pt x="23956" y="18392"/>
                      <a:pt x="23956" y="28943"/>
                    </a:cubicBezTo>
                    <a:cubicBezTo>
                      <a:pt x="23956" y="34363"/>
                      <a:pt x="18500" y="36603"/>
                      <a:pt x="11454" y="36603"/>
                    </a:cubicBezTo>
                    <a:cubicBezTo>
                      <a:pt x="4625" y="36603"/>
                      <a:pt x="0" y="34616"/>
                      <a:pt x="0" y="30280"/>
                    </a:cubicBezTo>
                    <a:cubicBezTo>
                      <a:pt x="0" y="27642"/>
                      <a:pt x="1518" y="26088"/>
                      <a:pt x="4264" y="25077"/>
                    </a:cubicBezTo>
                    <a:lnTo>
                      <a:pt x="4264" y="24968"/>
                    </a:lnTo>
                    <a:cubicBezTo>
                      <a:pt x="2096" y="24426"/>
                      <a:pt x="1120" y="23162"/>
                      <a:pt x="1120" y="21319"/>
                    </a:cubicBezTo>
                    <a:cubicBezTo>
                      <a:pt x="1120" y="19512"/>
                      <a:pt x="2493" y="17886"/>
                      <a:pt x="4625" y="16549"/>
                    </a:cubicBezTo>
                    <a:cubicBezTo>
                      <a:pt x="2457" y="14995"/>
                      <a:pt x="1301" y="12538"/>
                      <a:pt x="1301" y="9431"/>
                    </a:cubicBezTo>
                    <a:cubicBezTo>
                      <a:pt x="1301" y="4264"/>
                      <a:pt x="5131" y="470"/>
                      <a:pt x="11382" y="470"/>
                    </a:cubicBezTo>
                    <a:cubicBezTo>
                      <a:pt x="14200" y="470"/>
                      <a:pt x="16585" y="1265"/>
                      <a:pt x="18319" y="2638"/>
                    </a:cubicBezTo>
                    <a:cubicBezTo>
                      <a:pt x="19692" y="1120"/>
                      <a:pt x="21571" y="0"/>
                      <a:pt x="23848" y="0"/>
                    </a:cubicBezTo>
                    <a:lnTo>
                      <a:pt x="23848" y="3939"/>
                    </a:lnTo>
                    <a:cubicBezTo>
                      <a:pt x="22475" y="3939"/>
                      <a:pt x="21318" y="4228"/>
                      <a:pt x="20271" y="4842"/>
                    </a:cubicBezTo>
                    <a:cubicBezTo>
                      <a:pt x="21065" y="6143"/>
                      <a:pt x="21499" y="7733"/>
                      <a:pt x="21499" y="9395"/>
                    </a:cubicBezTo>
                    <a:cubicBezTo>
                      <a:pt x="21427" y="14923"/>
                      <a:pt x="17633" y="18428"/>
                      <a:pt x="11382" y="18428"/>
                    </a:cubicBezTo>
                    <a:close/>
                    <a:moveTo>
                      <a:pt x="9684" y="25691"/>
                    </a:moveTo>
                    <a:cubicBezTo>
                      <a:pt x="6793" y="26088"/>
                      <a:pt x="4083" y="27317"/>
                      <a:pt x="4083" y="29702"/>
                    </a:cubicBezTo>
                    <a:cubicBezTo>
                      <a:pt x="4083" y="32195"/>
                      <a:pt x="7154" y="33387"/>
                      <a:pt x="11671" y="33387"/>
                    </a:cubicBezTo>
                    <a:cubicBezTo>
                      <a:pt x="16115" y="33387"/>
                      <a:pt x="19837" y="32159"/>
                      <a:pt x="19837" y="29485"/>
                    </a:cubicBezTo>
                    <a:cubicBezTo>
                      <a:pt x="19801" y="26305"/>
                      <a:pt x="16079" y="25872"/>
                      <a:pt x="9684" y="25691"/>
                    </a:cubicBezTo>
                    <a:close/>
                    <a:moveTo>
                      <a:pt x="11382" y="3794"/>
                    </a:moveTo>
                    <a:cubicBezTo>
                      <a:pt x="7552" y="3794"/>
                      <a:pt x="5312" y="6070"/>
                      <a:pt x="5312" y="9612"/>
                    </a:cubicBezTo>
                    <a:cubicBezTo>
                      <a:pt x="5312" y="13189"/>
                      <a:pt x="7624" y="15285"/>
                      <a:pt x="11382" y="15285"/>
                    </a:cubicBezTo>
                    <a:cubicBezTo>
                      <a:pt x="15140" y="15285"/>
                      <a:pt x="17452" y="13189"/>
                      <a:pt x="17452" y="9612"/>
                    </a:cubicBezTo>
                    <a:cubicBezTo>
                      <a:pt x="17452" y="6070"/>
                      <a:pt x="15212" y="3794"/>
                      <a:pt x="11382" y="3794"/>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11" name="Freeform: Shape 210">
                <a:extLst>
                  <a:ext uri="{FF2B5EF4-FFF2-40B4-BE49-F238E27FC236}">
                    <a16:creationId xmlns:a16="http://schemas.microsoft.com/office/drawing/2014/main" id="{38407C3D-1EAE-4591-B60A-95E341237BF0}"/>
                  </a:ext>
                </a:extLst>
              </p:cNvPr>
              <p:cNvSpPr/>
              <p:nvPr/>
            </p:nvSpPr>
            <p:spPr>
              <a:xfrm>
                <a:off x="3538303" y="1807393"/>
                <a:ext cx="21968" cy="27461"/>
              </a:xfrm>
              <a:custGeom>
                <a:avLst/>
                <a:gdLst>
                  <a:gd name="connsiteX0" fmla="*/ 11093 w 21968"/>
                  <a:gd name="connsiteY0" fmla="*/ 27462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9 h 27461"/>
                  <a:gd name="connsiteX8" fmla="*/ 21896 w 21968"/>
                  <a:gd name="connsiteY8" fmla="*/ 20885 h 27461"/>
                  <a:gd name="connsiteX9" fmla="*/ 11093 w 21968"/>
                  <a:gd name="connsiteY9" fmla="*/ 27462 h 27461"/>
                  <a:gd name="connsiteX10" fmla="*/ 4336 w 21968"/>
                  <a:gd name="connsiteY10" fmla="*/ 11129 h 27461"/>
                  <a:gd name="connsiteX11" fmla="*/ 17705 w 21968"/>
                  <a:gd name="connsiteY11" fmla="*/ 11129 h 27461"/>
                  <a:gd name="connsiteX12" fmla="*/ 11129 w 21968"/>
                  <a:gd name="connsiteY12" fmla="*/ 3505 h 27461"/>
                  <a:gd name="connsiteX13" fmla="*/ 4336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2"/>
                    </a:moveTo>
                    <a:cubicBezTo>
                      <a:pt x="4047" y="27462"/>
                      <a:pt x="0" y="22150"/>
                      <a:pt x="0" y="13731"/>
                    </a:cubicBezTo>
                    <a:cubicBezTo>
                      <a:pt x="0" y="5312"/>
                      <a:pt x="4589" y="0"/>
                      <a:pt x="11129" y="0"/>
                    </a:cubicBezTo>
                    <a:cubicBezTo>
                      <a:pt x="18211" y="0"/>
                      <a:pt x="21969" y="5059"/>
                      <a:pt x="21969" y="12755"/>
                    </a:cubicBezTo>
                    <a:cubicBezTo>
                      <a:pt x="21969" y="13153"/>
                      <a:pt x="21969" y="13659"/>
                      <a:pt x="21933" y="14309"/>
                    </a:cubicBezTo>
                    <a:lnTo>
                      <a:pt x="4264" y="14309"/>
                    </a:lnTo>
                    <a:cubicBezTo>
                      <a:pt x="4517" y="20126"/>
                      <a:pt x="6504" y="23740"/>
                      <a:pt x="11418" y="23740"/>
                    </a:cubicBezTo>
                    <a:cubicBezTo>
                      <a:pt x="14453" y="23740"/>
                      <a:pt x="16838" y="22475"/>
                      <a:pt x="18608" y="19079"/>
                    </a:cubicBezTo>
                    <a:lnTo>
                      <a:pt x="21896" y="20885"/>
                    </a:lnTo>
                    <a:cubicBezTo>
                      <a:pt x="19331" y="25691"/>
                      <a:pt x="15501" y="27462"/>
                      <a:pt x="11093" y="27462"/>
                    </a:cubicBezTo>
                    <a:close/>
                    <a:moveTo>
                      <a:pt x="4336" y="11129"/>
                    </a:moveTo>
                    <a:lnTo>
                      <a:pt x="17705" y="11129"/>
                    </a:lnTo>
                    <a:cubicBezTo>
                      <a:pt x="17669" y="6540"/>
                      <a:pt x="15284" y="3505"/>
                      <a:pt x="11129" y="3505"/>
                    </a:cubicBezTo>
                    <a:cubicBezTo>
                      <a:pt x="6974" y="3505"/>
                      <a:pt x="4842" y="6938"/>
                      <a:pt x="4336"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12" name="Freeform: Shape 211">
                <a:extLst>
                  <a:ext uri="{FF2B5EF4-FFF2-40B4-BE49-F238E27FC236}">
                    <a16:creationId xmlns:a16="http://schemas.microsoft.com/office/drawing/2014/main" id="{E99C10B7-E8E2-4BA2-8968-8E6654B8211B}"/>
                  </a:ext>
                </a:extLst>
              </p:cNvPr>
              <p:cNvSpPr/>
              <p:nvPr/>
            </p:nvSpPr>
            <p:spPr>
              <a:xfrm>
                <a:off x="3563415" y="1799335"/>
                <a:ext cx="13838" cy="35302"/>
              </a:xfrm>
              <a:custGeom>
                <a:avLst/>
                <a:gdLst>
                  <a:gd name="connsiteX0" fmla="*/ 13839 w 13838"/>
                  <a:gd name="connsiteY0" fmla="*/ 34905 h 35302"/>
                  <a:gd name="connsiteX1" fmla="*/ 9828 w 13838"/>
                  <a:gd name="connsiteY1" fmla="*/ 35302 h 35302"/>
                  <a:gd name="connsiteX2" fmla="*/ 3902 w 13838"/>
                  <a:gd name="connsiteY2" fmla="*/ 28509 h 35302"/>
                  <a:gd name="connsiteX3" fmla="*/ 3902 w 13838"/>
                  <a:gd name="connsiteY3" fmla="*/ 12213 h 35302"/>
                  <a:gd name="connsiteX4" fmla="*/ 0 w 13838"/>
                  <a:gd name="connsiteY4" fmla="*/ 12213 h 35302"/>
                  <a:gd name="connsiteX5" fmla="*/ 0 w 13838"/>
                  <a:gd name="connsiteY5" fmla="*/ 8672 h 35302"/>
                  <a:gd name="connsiteX6" fmla="*/ 3902 w 13838"/>
                  <a:gd name="connsiteY6" fmla="*/ 8672 h 35302"/>
                  <a:gd name="connsiteX7" fmla="*/ 3902 w 13838"/>
                  <a:gd name="connsiteY7" fmla="*/ 0 h 35302"/>
                  <a:gd name="connsiteX8" fmla="*/ 8166 w 13838"/>
                  <a:gd name="connsiteY8" fmla="*/ 0 h 35302"/>
                  <a:gd name="connsiteX9" fmla="*/ 8166 w 13838"/>
                  <a:gd name="connsiteY9" fmla="*/ 8672 h 35302"/>
                  <a:gd name="connsiteX10" fmla="*/ 13839 w 13838"/>
                  <a:gd name="connsiteY10" fmla="*/ 8672 h 35302"/>
                  <a:gd name="connsiteX11" fmla="*/ 13839 w 13838"/>
                  <a:gd name="connsiteY11" fmla="*/ 12213 h 35302"/>
                  <a:gd name="connsiteX12" fmla="*/ 8166 w 13838"/>
                  <a:gd name="connsiteY12" fmla="*/ 12213 h 35302"/>
                  <a:gd name="connsiteX13" fmla="*/ 8166 w 13838"/>
                  <a:gd name="connsiteY13" fmla="*/ 28293 h 35302"/>
                  <a:gd name="connsiteX14" fmla="*/ 10912 w 13838"/>
                  <a:gd name="connsiteY14" fmla="*/ 31544 h 35302"/>
                  <a:gd name="connsiteX15" fmla="*/ 13839 w 13838"/>
                  <a:gd name="connsiteY15" fmla="*/ 31183 h 35302"/>
                  <a:gd name="connsiteX16" fmla="*/ 13839 w 13838"/>
                  <a:gd name="connsiteY16" fmla="*/ 34905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302">
                    <a:moveTo>
                      <a:pt x="13839" y="34905"/>
                    </a:moveTo>
                    <a:cubicBezTo>
                      <a:pt x="12574" y="35158"/>
                      <a:pt x="11346" y="35302"/>
                      <a:pt x="9828" y="35302"/>
                    </a:cubicBezTo>
                    <a:cubicBezTo>
                      <a:pt x="5528" y="35302"/>
                      <a:pt x="3902" y="33640"/>
                      <a:pt x="3902" y="28509"/>
                    </a:cubicBezTo>
                    <a:lnTo>
                      <a:pt x="3902" y="12213"/>
                    </a:lnTo>
                    <a:lnTo>
                      <a:pt x="0" y="12213"/>
                    </a:lnTo>
                    <a:lnTo>
                      <a:pt x="0" y="8672"/>
                    </a:lnTo>
                    <a:lnTo>
                      <a:pt x="3902" y="8672"/>
                    </a:lnTo>
                    <a:lnTo>
                      <a:pt x="3902" y="0"/>
                    </a:lnTo>
                    <a:lnTo>
                      <a:pt x="8166" y="0"/>
                    </a:lnTo>
                    <a:lnTo>
                      <a:pt x="8166" y="8672"/>
                    </a:lnTo>
                    <a:lnTo>
                      <a:pt x="13839" y="8672"/>
                    </a:lnTo>
                    <a:lnTo>
                      <a:pt x="13839" y="12213"/>
                    </a:lnTo>
                    <a:lnTo>
                      <a:pt x="8166" y="12213"/>
                    </a:lnTo>
                    <a:lnTo>
                      <a:pt x="8166" y="28293"/>
                    </a:lnTo>
                    <a:cubicBezTo>
                      <a:pt x="8166" y="30533"/>
                      <a:pt x="8961" y="31544"/>
                      <a:pt x="10912" y="31544"/>
                    </a:cubicBezTo>
                    <a:cubicBezTo>
                      <a:pt x="11888" y="31544"/>
                      <a:pt x="12719" y="31436"/>
                      <a:pt x="13839" y="31183"/>
                    </a:cubicBezTo>
                    <a:lnTo>
                      <a:pt x="13839" y="3490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13" name="Freeform: Shape 212">
                <a:extLst>
                  <a:ext uri="{FF2B5EF4-FFF2-40B4-BE49-F238E27FC236}">
                    <a16:creationId xmlns:a16="http://schemas.microsoft.com/office/drawing/2014/main" id="{AC6F2B88-D55E-4AA2-9FCD-B55315FEA561}"/>
                  </a:ext>
                </a:extLst>
              </p:cNvPr>
              <p:cNvSpPr/>
              <p:nvPr/>
            </p:nvSpPr>
            <p:spPr>
              <a:xfrm>
                <a:off x="3592538" y="1807393"/>
                <a:ext cx="21029" cy="27389"/>
              </a:xfrm>
              <a:custGeom>
                <a:avLst/>
                <a:gdLst>
                  <a:gd name="connsiteX0" fmla="*/ 16802 w 21029"/>
                  <a:gd name="connsiteY0" fmla="*/ 26847 h 27389"/>
                  <a:gd name="connsiteX1" fmla="*/ 16404 w 21029"/>
                  <a:gd name="connsiteY1" fmla="*/ 23704 h 27389"/>
                  <a:gd name="connsiteX2" fmla="*/ 7299 w 21029"/>
                  <a:gd name="connsiteY2" fmla="*/ 27389 h 27389"/>
                  <a:gd name="connsiteX3" fmla="*/ 0 w 21029"/>
                  <a:gd name="connsiteY3" fmla="*/ 20343 h 27389"/>
                  <a:gd name="connsiteX4" fmla="*/ 4336 w 21029"/>
                  <a:gd name="connsiteY4" fmla="*/ 13116 h 27389"/>
                  <a:gd name="connsiteX5" fmla="*/ 16332 w 21029"/>
                  <a:gd name="connsiteY5" fmla="*/ 9612 h 27389"/>
                  <a:gd name="connsiteX6" fmla="*/ 11129 w 21029"/>
                  <a:gd name="connsiteY6" fmla="*/ 3505 h 27389"/>
                  <a:gd name="connsiteX7" fmla="*/ 4264 w 21029"/>
                  <a:gd name="connsiteY7" fmla="*/ 7443 h 27389"/>
                  <a:gd name="connsiteX8" fmla="*/ 1120 w 21029"/>
                  <a:gd name="connsiteY8" fmla="*/ 5456 h 27389"/>
                  <a:gd name="connsiteX9" fmla="*/ 11310 w 21029"/>
                  <a:gd name="connsiteY9" fmla="*/ 0 h 27389"/>
                  <a:gd name="connsiteX10" fmla="*/ 20632 w 21029"/>
                  <a:gd name="connsiteY10" fmla="*/ 8564 h 27389"/>
                  <a:gd name="connsiteX11" fmla="*/ 20632 w 21029"/>
                  <a:gd name="connsiteY11" fmla="*/ 22728 h 27389"/>
                  <a:gd name="connsiteX12" fmla="*/ 21029 w 21029"/>
                  <a:gd name="connsiteY12" fmla="*/ 26811 h 27389"/>
                  <a:gd name="connsiteX13" fmla="*/ 16802 w 21029"/>
                  <a:gd name="connsiteY13" fmla="*/ 26811 h 27389"/>
                  <a:gd name="connsiteX14" fmla="*/ 16224 w 21029"/>
                  <a:gd name="connsiteY14" fmla="*/ 12755 h 27389"/>
                  <a:gd name="connsiteX15" fmla="*/ 6648 w 21029"/>
                  <a:gd name="connsiteY15" fmla="*/ 15610 h 27389"/>
                  <a:gd name="connsiteX16" fmla="*/ 4336 w 21029"/>
                  <a:gd name="connsiteY16" fmla="*/ 19946 h 27389"/>
                  <a:gd name="connsiteX17" fmla="*/ 8419 w 21029"/>
                  <a:gd name="connsiteY17" fmla="*/ 23884 h 27389"/>
                  <a:gd name="connsiteX18" fmla="*/ 16224 w 21029"/>
                  <a:gd name="connsiteY18" fmla="*/ 20126 h 27389"/>
                  <a:gd name="connsiteX19" fmla="*/ 16224 w 21029"/>
                  <a:gd name="connsiteY19" fmla="*/ 12755 h 2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29" h="27389">
                    <a:moveTo>
                      <a:pt x="16802" y="26847"/>
                    </a:moveTo>
                    <a:lnTo>
                      <a:pt x="16404" y="23704"/>
                    </a:lnTo>
                    <a:cubicBezTo>
                      <a:pt x="13622" y="26088"/>
                      <a:pt x="10478" y="27389"/>
                      <a:pt x="7299" y="27389"/>
                    </a:cubicBezTo>
                    <a:cubicBezTo>
                      <a:pt x="2710" y="27389"/>
                      <a:pt x="0" y="24607"/>
                      <a:pt x="0" y="20343"/>
                    </a:cubicBezTo>
                    <a:cubicBezTo>
                      <a:pt x="0" y="17272"/>
                      <a:pt x="1301" y="14779"/>
                      <a:pt x="4336" y="13116"/>
                    </a:cubicBezTo>
                    <a:cubicBezTo>
                      <a:pt x="6974" y="11707"/>
                      <a:pt x="11526" y="10587"/>
                      <a:pt x="16332" y="9612"/>
                    </a:cubicBezTo>
                    <a:cubicBezTo>
                      <a:pt x="16729" y="5023"/>
                      <a:pt x="14959" y="3505"/>
                      <a:pt x="11129" y="3505"/>
                    </a:cubicBezTo>
                    <a:cubicBezTo>
                      <a:pt x="8058" y="3505"/>
                      <a:pt x="6070" y="4661"/>
                      <a:pt x="4264" y="7443"/>
                    </a:cubicBezTo>
                    <a:lnTo>
                      <a:pt x="1120" y="5456"/>
                    </a:lnTo>
                    <a:cubicBezTo>
                      <a:pt x="3505" y="1554"/>
                      <a:pt x="6829" y="0"/>
                      <a:pt x="11310" y="0"/>
                    </a:cubicBezTo>
                    <a:cubicBezTo>
                      <a:pt x="17741" y="0"/>
                      <a:pt x="20632" y="2782"/>
                      <a:pt x="20632" y="8564"/>
                    </a:cubicBezTo>
                    <a:lnTo>
                      <a:pt x="20632" y="22728"/>
                    </a:lnTo>
                    <a:lnTo>
                      <a:pt x="21029" y="26811"/>
                    </a:lnTo>
                    <a:lnTo>
                      <a:pt x="16802" y="26811"/>
                    </a:lnTo>
                    <a:close/>
                    <a:moveTo>
                      <a:pt x="16224" y="12755"/>
                    </a:moveTo>
                    <a:cubicBezTo>
                      <a:pt x="11418" y="13731"/>
                      <a:pt x="8636" y="14490"/>
                      <a:pt x="6648" y="15610"/>
                    </a:cubicBezTo>
                    <a:cubicBezTo>
                      <a:pt x="5095" y="16513"/>
                      <a:pt x="4336" y="18103"/>
                      <a:pt x="4336" y="19946"/>
                    </a:cubicBezTo>
                    <a:cubicBezTo>
                      <a:pt x="4336" y="22367"/>
                      <a:pt x="5817" y="23884"/>
                      <a:pt x="8419" y="23884"/>
                    </a:cubicBezTo>
                    <a:cubicBezTo>
                      <a:pt x="11165" y="23884"/>
                      <a:pt x="14345" y="22403"/>
                      <a:pt x="16224" y="20126"/>
                    </a:cubicBezTo>
                    <a:lnTo>
                      <a:pt x="16224" y="1275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14" name="Freeform: Shape 213">
                <a:extLst>
                  <a:ext uri="{FF2B5EF4-FFF2-40B4-BE49-F238E27FC236}">
                    <a16:creationId xmlns:a16="http://schemas.microsoft.com/office/drawing/2014/main" id="{706CD168-215C-47EF-89CF-08F8E900A278}"/>
                  </a:ext>
                </a:extLst>
              </p:cNvPr>
              <p:cNvSpPr/>
              <p:nvPr/>
            </p:nvSpPr>
            <p:spPr>
              <a:xfrm>
                <a:off x="3618770" y="1797890"/>
                <a:ext cx="22474" cy="36964"/>
              </a:xfrm>
              <a:custGeom>
                <a:avLst/>
                <a:gdLst>
                  <a:gd name="connsiteX0" fmla="*/ 19331 w 22474"/>
                  <a:gd name="connsiteY0" fmla="*/ 36350 h 36964"/>
                  <a:gd name="connsiteX1" fmla="*/ 18608 w 22474"/>
                  <a:gd name="connsiteY1" fmla="*/ 33279 h 36964"/>
                  <a:gd name="connsiteX2" fmla="*/ 10189 w 22474"/>
                  <a:gd name="connsiteY2" fmla="*/ 36965 h 36964"/>
                  <a:gd name="connsiteX3" fmla="*/ 0 w 22474"/>
                  <a:gd name="connsiteY3" fmla="*/ 23487 h 36964"/>
                  <a:gd name="connsiteX4" fmla="*/ 10695 w 22474"/>
                  <a:gd name="connsiteY4" fmla="*/ 9720 h 36964"/>
                  <a:gd name="connsiteX5" fmla="*/ 18175 w 22474"/>
                  <a:gd name="connsiteY5" fmla="*/ 13044 h 36964"/>
                  <a:gd name="connsiteX6" fmla="*/ 18175 w 22474"/>
                  <a:gd name="connsiteY6" fmla="*/ 0 h 36964"/>
                  <a:gd name="connsiteX7" fmla="*/ 22475 w 22474"/>
                  <a:gd name="connsiteY7" fmla="*/ 0 h 36964"/>
                  <a:gd name="connsiteX8" fmla="*/ 22475 w 22474"/>
                  <a:gd name="connsiteY8" fmla="*/ 36350 h 36964"/>
                  <a:gd name="connsiteX9" fmla="*/ 19331 w 22474"/>
                  <a:gd name="connsiteY9" fmla="*/ 36350 h 36964"/>
                  <a:gd name="connsiteX10" fmla="*/ 18247 w 22474"/>
                  <a:gd name="connsiteY10" fmla="*/ 17344 h 36964"/>
                  <a:gd name="connsiteX11" fmla="*/ 11454 w 22474"/>
                  <a:gd name="connsiteY11" fmla="*/ 13406 h 36964"/>
                  <a:gd name="connsiteX12" fmla="*/ 4408 w 22474"/>
                  <a:gd name="connsiteY12" fmla="*/ 23523 h 36964"/>
                  <a:gd name="connsiteX13" fmla="*/ 11382 w 22474"/>
                  <a:gd name="connsiteY13" fmla="*/ 33207 h 36964"/>
                  <a:gd name="connsiteX14" fmla="*/ 18211 w 22474"/>
                  <a:gd name="connsiteY14" fmla="*/ 29268 h 36964"/>
                  <a:gd name="connsiteX15" fmla="*/ 18211 w 22474"/>
                  <a:gd name="connsiteY15" fmla="*/ 17344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74" h="36964">
                    <a:moveTo>
                      <a:pt x="19331" y="36350"/>
                    </a:moveTo>
                    <a:lnTo>
                      <a:pt x="18608" y="33279"/>
                    </a:lnTo>
                    <a:cubicBezTo>
                      <a:pt x="15971" y="35808"/>
                      <a:pt x="13658" y="36965"/>
                      <a:pt x="10189" y="36965"/>
                    </a:cubicBezTo>
                    <a:cubicBezTo>
                      <a:pt x="3866" y="36965"/>
                      <a:pt x="0" y="31545"/>
                      <a:pt x="0" y="23487"/>
                    </a:cubicBezTo>
                    <a:cubicBezTo>
                      <a:pt x="0" y="15032"/>
                      <a:pt x="4300" y="9720"/>
                      <a:pt x="10695" y="9720"/>
                    </a:cubicBezTo>
                    <a:cubicBezTo>
                      <a:pt x="13694" y="9720"/>
                      <a:pt x="16043" y="10768"/>
                      <a:pt x="18175" y="13044"/>
                    </a:cubicBezTo>
                    <a:lnTo>
                      <a:pt x="18175" y="0"/>
                    </a:lnTo>
                    <a:lnTo>
                      <a:pt x="22475" y="0"/>
                    </a:lnTo>
                    <a:lnTo>
                      <a:pt x="22475" y="36350"/>
                    </a:lnTo>
                    <a:lnTo>
                      <a:pt x="19331" y="36350"/>
                    </a:lnTo>
                    <a:close/>
                    <a:moveTo>
                      <a:pt x="18247" y="17344"/>
                    </a:moveTo>
                    <a:cubicBezTo>
                      <a:pt x="16513" y="14815"/>
                      <a:pt x="14092" y="13406"/>
                      <a:pt x="11454" y="13406"/>
                    </a:cubicBezTo>
                    <a:cubicBezTo>
                      <a:pt x="7046" y="13406"/>
                      <a:pt x="4408" y="17308"/>
                      <a:pt x="4408" y="23523"/>
                    </a:cubicBezTo>
                    <a:cubicBezTo>
                      <a:pt x="4408" y="29557"/>
                      <a:pt x="7082" y="33207"/>
                      <a:pt x="11382" y="33207"/>
                    </a:cubicBezTo>
                    <a:cubicBezTo>
                      <a:pt x="13911" y="33207"/>
                      <a:pt x="16657" y="31725"/>
                      <a:pt x="18211" y="29268"/>
                    </a:cubicBezTo>
                    <a:lnTo>
                      <a:pt x="18211" y="1734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15" name="Freeform: Shape 214">
                <a:extLst>
                  <a:ext uri="{FF2B5EF4-FFF2-40B4-BE49-F238E27FC236}">
                    <a16:creationId xmlns:a16="http://schemas.microsoft.com/office/drawing/2014/main" id="{1CB37792-C8DC-4ACE-879A-BAF4A7122BC5}"/>
                  </a:ext>
                </a:extLst>
              </p:cNvPr>
              <p:cNvSpPr/>
              <p:nvPr/>
            </p:nvSpPr>
            <p:spPr>
              <a:xfrm>
                <a:off x="3647207" y="1797890"/>
                <a:ext cx="22474" cy="36964"/>
              </a:xfrm>
              <a:custGeom>
                <a:avLst/>
                <a:gdLst>
                  <a:gd name="connsiteX0" fmla="*/ 19331 w 22474"/>
                  <a:gd name="connsiteY0" fmla="*/ 36350 h 36964"/>
                  <a:gd name="connsiteX1" fmla="*/ 18608 w 22474"/>
                  <a:gd name="connsiteY1" fmla="*/ 33279 h 36964"/>
                  <a:gd name="connsiteX2" fmla="*/ 10189 w 22474"/>
                  <a:gd name="connsiteY2" fmla="*/ 36965 h 36964"/>
                  <a:gd name="connsiteX3" fmla="*/ 0 w 22474"/>
                  <a:gd name="connsiteY3" fmla="*/ 23487 h 36964"/>
                  <a:gd name="connsiteX4" fmla="*/ 10695 w 22474"/>
                  <a:gd name="connsiteY4" fmla="*/ 9720 h 36964"/>
                  <a:gd name="connsiteX5" fmla="*/ 18175 w 22474"/>
                  <a:gd name="connsiteY5" fmla="*/ 13044 h 36964"/>
                  <a:gd name="connsiteX6" fmla="*/ 18175 w 22474"/>
                  <a:gd name="connsiteY6" fmla="*/ 0 h 36964"/>
                  <a:gd name="connsiteX7" fmla="*/ 22475 w 22474"/>
                  <a:gd name="connsiteY7" fmla="*/ 0 h 36964"/>
                  <a:gd name="connsiteX8" fmla="*/ 22475 w 22474"/>
                  <a:gd name="connsiteY8" fmla="*/ 36350 h 36964"/>
                  <a:gd name="connsiteX9" fmla="*/ 19331 w 22474"/>
                  <a:gd name="connsiteY9" fmla="*/ 36350 h 36964"/>
                  <a:gd name="connsiteX10" fmla="*/ 18211 w 22474"/>
                  <a:gd name="connsiteY10" fmla="*/ 17344 h 36964"/>
                  <a:gd name="connsiteX11" fmla="*/ 11418 w 22474"/>
                  <a:gd name="connsiteY11" fmla="*/ 13406 h 36964"/>
                  <a:gd name="connsiteX12" fmla="*/ 4372 w 22474"/>
                  <a:gd name="connsiteY12" fmla="*/ 23523 h 36964"/>
                  <a:gd name="connsiteX13" fmla="*/ 11346 w 22474"/>
                  <a:gd name="connsiteY13" fmla="*/ 33207 h 36964"/>
                  <a:gd name="connsiteX14" fmla="*/ 18175 w 22474"/>
                  <a:gd name="connsiteY14" fmla="*/ 29268 h 36964"/>
                  <a:gd name="connsiteX15" fmla="*/ 18175 w 22474"/>
                  <a:gd name="connsiteY15" fmla="*/ 17344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74" h="36964">
                    <a:moveTo>
                      <a:pt x="19331" y="36350"/>
                    </a:moveTo>
                    <a:lnTo>
                      <a:pt x="18608" y="33279"/>
                    </a:lnTo>
                    <a:cubicBezTo>
                      <a:pt x="15971" y="35808"/>
                      <a:pt x="13658" y="36965"/>
                      <a:pt x="10189" y="36965"/>
                    </a:cubicBezTo>
                    <a:cubicBezTo>
                      <a:pt x="3866" y="36965"/>
                      <a:pt x="0" y="31545"/>
                      <a:pt x="0" y="23487"/>
                    </a:cubicBezTo>
                    <a:cubicBezTo>
                      <a:pt x="0" y="15032"/>
                      <a:pt x="4300" y="9720"/>
                      <a:pt x="10695" y="9720"/>
                    </a:cubicBezTo>
                    <a:cubicBezTo>
                      <a:pt x="13694" y="9720"/>
                      <a:pt x="16043" y="10768"/>
                      <a:pt x="18175" y="13044"/>
                    </a:cubicBezTo>
                    <a:lnTo>
                      <a:pt x="18175" y="0"/>
                    </a:lnTo>
                    <a:lnTo>
                      <a:pt x="22475" y="0"/>
                    </a:lnTo>
                    <a:lnTo>
                      <a:pt x="22475" y="36350"/>
                    </a:lnTo>
                    <a:lnTo>
                      <a:pt x="19331" y="36350"/>
                    </a:lnTo>
                    <a:close/>
                    <a:moveTo>
                      <a:pt x="18211" y="17344"/>
                    </a:moveTo>
                    <a:cubicBezTo>
                      <a:pt x="16477" y="14815"/>
                      <a:pt x="14056" y="13406"/>
                      <a:pt x="11418" y="13406"/>
                    </a:cubicBezTo>
                    <a:cubicBezTo>
                      <a:pt x="7010" y="13406"/>
                      <a:pt x="4372" y="17308"/>
                      <a:pt x="4372" y="23523"/>
                    </a:cubicBezTo>
                    <a:cubicBezTo>
                      <a:pt x="4372" y="29557"/>
                      <a:pt x="7046" y="33207"/>
                      <a:pt x="11346" y="33207"/>
                    </a:cubicBezTo>
                    <a:cubicBezTo>
                      <a:pt x="13875" y="33207"/>
                      <a:pt x="16621" y="31725"/>
                      <a:pt x="18175" y="29268"/>
                    </a:cubicBezTo>
                    <a:lnTo>
                      <a:pt x="18175" y="1734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16" name="Freeform: Shape 215">
                <a:extLst>
                  <a:ext uri="{FF2B5EF4-FFF2-40B4-BE49-F238E27FC236}">
                    <a16:creationId xmlns:a16="http://schemas.microsoft.com/office/drawing/2014/main" id="{1E5CF42A-E336-498F-B2B0-1861D912707D}"/>
                  </a:ext>
                </a:extLst>
              </p:cNvPr>
              <p:cNvSpPr/>
              <p:nvPr/>
            </p:nvSpPr>
            <p:spPr>
              <a:xfrm>
                <a:off x="3677305" y="1797746"/>
                <a:ext cx="4769" cy="36494"/>
              </a:xfrm>
              <a:custGeom>
                <a:avLst/>
                <a:gdLst>
                  <a:gd name="connsiteX0" fmla="*/ 0 w 4769"/>
                  <a:gd name="connsiteY0" fmla="*/ 5203 h 36494"/>
                  <a:gd name="connsiteX1" fmla="*/ 0 w 4769"/>
                  <a:gd name="connsiteY1" fmla="*/ 0 h 36494"/>
                  <a:gd name="connsiteX2" fmla="*/ 4770 w 4769"/>
                  <a:gd name="connsiteY2" fmla="*/ 0 h 36494"/>
                  <a:gd name="connsiteX3" fmla="*/ 4770 w 4769"/>
                  <a:gd name="connsiteY3" fmla="*/ 5203 h 36494"/>
                  <a:gd name="connsiteX4" fmla="*/ 0 w 4769"/>
                  <a:gd name="connsiteY4" fmla="*/ 5203 h 36494"/>
                  <a:gd name="connsiteX5" fmla="*/ 217 w 4769"/>
                  <a:gd name="connsiteY5" fmla="*/ 36495 h 36494"/>
                  <a:gd name="connsiteX6" fmla="*/ 217 w 4769"/>
                  <a:gd name="connsiteY6" fmla="*/ 10262 h 36494"/>
                  <a:gd name="connsiteX7" fmla="*/ 4517 w 4769"/>
                  <a:gd name="connsiteY7" fmla="*/ 10262 h 36494"/>
                  <a:gd name="connsiteX8" fmla="*/ 4517 w 4769"/>
                  <a:gd name="connsiteY8" fmla="*/ 36495 h 36494"/>
                  <a:gd name="connsiteX9" fmla="*/ 217 w 4769"/>
                  <a:gd name="connsiteY9" fmla="*/ 36495 h 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 h="36494">
                    <a:moveTo>
                      <a:pt x="0" y="5203"/>
                    </a:moveTo>
                    <a:lnTo>
                      <a:pt x="0" y="0"/>
                    </a:lnTo>
                    <a:lnTo>
                      <a:pt x="4770" y="0"/>
                    </a:lnTo>
                    <a:lnTo>
                      <a:pt x="4770" y="5203"/>
                    </a:lnTo>
                    <a:lnTo>
                      <a:pt x="0" y="5203"/>
                    </a:lnTo>
                    <a:close/>
                    <a:moveTo>
                      <a:pt x="217" y="36495"/>
                    </a:moveTo>
                    <a:lnTo>
                      <a:pt x="217" y="10262"/>
                    </a:lnTo>
                    <a:lnTo>
                      <a:pt x="4517" y="10262"/>
                    </a:lnTo>
                    <a:lnTo>
                      <a:pt x="4517" y="36495"/>
                    </a:lnTo>
                    <a:lnTo>
                      <a:pt x="217" y="3649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17" name="Freeform: Shape 216">
                <a:extLst>
                  <a:ext uri="{FF2B5EF4-FFF2-40B4-BE49-F238E27FC236}">
                    <a16:creationId xmlns:a16="http://schemas.microsoft.com/office/drawing/2014/main" id="{B96A79D4-0CF0-457B-9E1C-DD4C02198656}"/>
                  </a:ext>
                </a:extLst>
              </p:cNvPr>
              <p:cNvSpPr/>
              <p:nvPr/>
            </p:nvSpPr>
            <p:spPr>
              <a:xfrm>
                <a:off x="3686700" y="1799335"/>
                <a:ext cx="13838" cy="35302"/>
              </a:xfrm>
              <a:custGeom>
                <a:avLst/>
                <a:gdLst>
                  <a:gd name="connsiteX0" fmla="*/ 13839 w 13838"/>
                  <a:gd name="connsiteY0" fmla="*/ 34905 h 35302"/>
                  <a:gd name="connsiteX1" fmla="*/ 9828 w 13838"/>
                  <a:gd name="connsiteY1" fmla="*/ 35302 h 35302"/>
                  <a:gd name="connsiteX2" fmla="*/ 3902 w 13838"/>
                  <a:gd name="connsiteY2" fmla="*/ 28509 h 35302"/>
                  <a:gd name="connsiteX3" fmla="*/ 3902 w 13838"/>
                  <a:gd name="connsiteY3" fmla="*/ 12213 h 35302"/>
                  <a:gd name="connsiteX4" fmla="*/ 0 w 13838"/>
                  <a:gd name="connsiteY4" fmla="*/ 12213 h 35302"/>
                  <a:gd name="connsiteX5" fmla="*/ 0 w 13838"/>
                  <a:gd name="connsiteY5" fmla="*/ 8672 h 35302"/>
                  <a:gd name="connsiteX6" fmla="*/ 3902 w 13838"/>
                  <a:gd name="connsiteY6" fmla="*/ 8672 h 35302"/>
                  <a:gd name="connsiteX7" fmla="*/ 3902 w 13838"/>
                  <a:gd name="connsiteY7" fmla="*/ 0 h 35302"/>
                  <a:gd name="connsiteX8" fmla="*/ 8166 w 13838"/>
                  <a:gd name="connsiteY8" fmla="*/ 0 h 35302"/>
                  <a:gd name="connsiteX9" fmla="*/ 8166 w 13838"/>
                  <a:gd name="connsiteY9" fmla="*/ 8672 h 35302"/>
                  <a:gd name="connsiteX10" fmla="*/ 13839 w 13838"/>
                  <a:gd name="connsiteY10" fmla="*/ 8672 h 35302"/>
                  <a:gd name="connsiteX11" fmla="*/ 13839 w 13838"/>
                  <a:gd name="connsiteY11" fmla="*/ 12213 h 35302"/>
                  <a:gd name="connsiteX12" fmla="*/ 8166 w 13838"/>
                  <a:gd name="connsiteY12" fmla="*/ 12213 h 35302"/>
                  <a:gd name="connsiteX13" fmla="*/ 8166 w 13838"/>
                  <a:gd name="connsiteY13" fmla="*/ 28293 h 35302"/>
                  <a:gd name="connsiteX14" fmla="*/ 10912 w 13838"/>
                  <a:gd name="connsiteY14" fmla="*/ 31544 h 35302"/>
                  <a:gd name="connsiteX15" fmla="*/ 13839 w 13838"/>
                  <a:gd name="connsiteY15" fmla="*/ 31183 h 35302"/>
                  <a:gd name="connsiteX16" fmla="*/ 13839 w 13838"/>
                  <a:gd name="connsiteY16" fmla="*/ 34905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302">
                    <a:moveTo>
                      <a:pt x="13839" y="34905"/>
                    </a:moveTo>
                    <a:cubicBezTo>
                      <a:pt x="12574" y="35158"/>
                      <a:pt x="11346" y="35302"/>
                      <a:pt x="9828" y="35302"/>
                    </a:cubicBezTo>
                    <a:cubicBezTo>
                      <a:pt x="5528" y="35302"/>
                      <a:pt x="3902" y="33640"/>
                      <a:pt x="3902" y="28509"/>
                    </a:cubicBezTo>
                    <a:lnTo>
                      <a:pt x="3902" y="12213"/>
                    </a:lnTo>
                    <a:lnTo>
                      <a:pt x="0" y="12213"/>
                    </a:lnTo>
                    <a:lnTo>
                      <a:pt x="0" y="8672"/>
                    </a:lnTo>
                    <a:lnTo>
                      <a:pt x="3902" y="8672"/>
                    </a:lnTo>
                    <a:lnTo>
                      <a:pt x="3902" y="0"/>
                    </a:lnTo>
                    <a:lnTo>
                      <a:pt x="8166" y="0"/>
                    </a:lnTo>
                    <a:lnTo>
                      <a:pt x="8166" y="8672"/>
                    </a:lnTo>
                    <a:lnTo>
                      <a:pt x="13839" y="8672"/>
                    </a:lnTo>
                    <a:lnTo>
                      <a:pt x="13839" y="12213"/>
                    </a:lnTo>
                    <a:lnTo>
                      <a:pt x="8166" y="12213"/>
                    </a:lnTo>
                    <a:lnTo>
                      <a:pt x="8166" y="28293"/>
                    </a:lnTo>
                    <a:cubicBezTo>
                      <a:pt x="8166" y="30533"/>
                      <a:pt x="8961" y="31544"/>
                      <a:pt x="10912" y="31544"/>
                    </a:cubicBezTo>
                    <a:cubicBezTo>
                      <a:pt x="11888" y="31544"/>
                      <a:pt x="12719" y="31436"/>
                      <a:pt x="13839" y="31183"/>
                    </a:cubicBezTo>
                    <a:lnTo>
                      <a:pt x="13839" y="3490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18" name="Freeform: Shape 217">
                <a:extLst>
                  <a:ext uri="{FF2B5EF4-FFF2-40B4-BE49-F238E27FC236}">
                    <a16:creationId xmlns:a16="http://schemas.microsoft.com/office/drawing/2014/main" id="{D054535B-6B8D-420D-9A99-FBB63AB2DDD0}"/>
                  </a:ext>
                </a:extLst>
              </p:cNvPr>
              <p:cNvSpPr/>
              <p:nvPr/>
            </p:nvSpPr>
            <p:spPr>
              <a:xfrm>
                <a:off x="3705886" y="1797746"/>
                <a:ext cx="4769" cy="36494"/>
              </a:xfrm>
              <a:custGeom>
                <a:avLst/>
                <a:gdLst>
                  <a:gd name="connsiteX0" fmla="*/ 0 w 4769"/>
                  <a:gd name="connsiteY0" fmla="*/ 5203 h 36494"/>
                  <a:gd name="connsiteX1" fmla="*/ 0 w 4769"/>
                  <a:gd name="connsiteY1" fmla="*/ 0 h 36494"/>
                  <a:gd name="connsiteX2" fmla="*/ 4770 w 4769"/>
                  <a:gd name="connsiteY2" fmla="*/ 0 h 36494"/>
                  <a:gd name="connsiteX3" fmla="*/ 4770 w 4769"/>
                  <a:gd name="connsiteY3" fmla="*/ 5203 h 36494"/>
                  <a:gd name="connsiteX4" fmla="*/ 0 w 4769"/>
                  <a:gd name="connsiteY4" fmla="*/ 5203 h 36494"/>
                  <a:gd name="connsiteX5" fmla="*/ 217 w 4769"/>
                  <a:gd name="connsiteY5" fmla="*/ 36495 h 36494"/>
                  <a:gd name="connsiteX6" fmla="*/ 217 w 4769"/>
                  <a:gd name="connsiteY6" fmla="*/ 10262 h 36494"/>
                  <a:gd name="connsiteX7" fmla="*/ 4517 w 4769"/>
                  <a:gd name="connsiteY7" fmla="*/ 10262 h 36494"/>
                  <a:gd name="connsiteX8" fmla="*/ 4517 w 4769"/>
                  <a:gd name="connsiteY8" fmla="*/ 36495 h 36494"/>
                  <a:gd name="connsiteX9" fmla="*/ 217 w 4769"/>
                  <a:gd name="connsiteY9" fmla="*/ 36495 h 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 h="36494">
                    <a:moveTo>
                      <a:pt x="0" y="5203"/>
                    </a:moveTo>
                    <a:lnTo>
                      <a:pt x="0" y="0"/>
                    </a:lnTo>
                    <a:lnTo>
                      <a:pt x="4770" y="0"/>
                    </a:lnTo>
                    <a:lnTo>
                      <a:pt x="4770" y="5203"/>
                    </a:lnTo>
                    <a:lnTo>
                      <a:pt x="0" y="5203"/>
                    </a:lnTo>
                    <a:close/>
                    <a:moveTo>
                      <a:pt x="217" y="36495"/>
                    </a:moveTo>
                    <a:lnTo>
                      <a:pt x="217" y="10262"/>
                    </a:lnTo>
                    <a:lnTo>
                      <a:pt x="4517" y="10262"/>
                    </a:lnTo>
                    <a:lnTo>
                      <a:pt x="4517" y="36495"/>
                    </a:lnTo>
                    <a:lnTo>
                      <a:pt x="217" y="3649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19" name="Freeform: Shape 218">
                <a:extLst>
                  <a:ext uri="{FF2B5EF4-FFF2-40B4-BE49-F238E27FC236}">
                    <a16:creationId xmlns:a16="http://schemas.microsoft.com/office/drawing/2014/main" id="{8C920550-FFFB-4229-801B-59F3588773A9}"/>
                  </a:ext>
                </a:extLst>
              </p:cNvPr>
              <p:cNvSpPr/>
              <p:nvPr/>
            </p:nvSpPr>
            <p:spPr>
              <a:xfrm>
                <a:off x="3716365" y="1807429"/>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8030 w 22330"/>
                  <a:gd name="connsiteY5" fmla="*/ 13803 h 27425"/>
                  <a:gd name="connsiteX6" fmla="*/ 11201 w 22330"/>
                  <a:gd name="connsiteY6" fmla="*/ 3577 h 27425"/>
                  <a:gd name="connsiteX7" fmla="*/ 4372 w 22330"/>
                  <a:gd name="connsiteY7" fmla="*/ 13803 h 27425"/>
                  <a:gd name="connsiteX8" fmla="*/ 11201 w 22330"/>
                  <a:gd name="connsiteY8" fmla="*/ 23812 h 27425"/>
                  <a:gd name="connsiteX9" fmla="*/ 18030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186"/>
                      <a:pt x="0" y="13803"/>
                    </a:cubicBezTo>
                    <a:close/>
                    <a:moveTo>
                      <a:pt x="18030" y="13803"/>
                    </a:moveTo>
                    <a:cubicBezTo>
                      <a:pt x="18030" y="7769"/>
                      <a:pt x="15862" y="3577"/>
                      <a:pt x="11201" y="3577"/>
                    </a:cubicBezTo>
                    <a:cubicBezTo>
                      <a:pt x="6540" y="3577"/>
                      <a:pt x="4372" y="7769"/>
                      <a:pt x="4372" y="13803"/>
                    </a:cubicBezTo>
                    <a:cubicBezTo>
                      <a:pt x="4372" y="19837"/>
                      <a:pt x="6612" y="23812"/>
                      <a:pt x="11201" y="23812"/>
                    </a:cubicBezTo>
                    <a:cubicBezTo>
                      <a:pt x="15790" y="23812"/>
                      <a:pt x="18030" y="19837"/>
                      <a:pt x="18030" y="13803"/>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20" name="Freeform: Shape 219">
                <a:extLst>
                  <a:ext uri="{FF2B5EF4-FFF2-40B4-BE49-F238E27FC236}">
                    <a16:creationId xmlns:a16="http://schemas.microsoft.com/office/drawing/2014/main" id="{24AD0FCC-F847-470B-9AFB-D8FC55297BBA}"/>
                  </a:ext>
                </a:extLst>
              </p:cNvPr>
              <p:cNvSpPr/>
              <p:nvPr/>
            </p:nvSpPr>
            <p:spPr>
              <a:xfrm>
                <a:off x="3744657" y="1807393"/>
                <a:ext cx="20378" cy="26847"/>
              </a:xfrm>
              <a:custGeom>
                <a:avLst/>
                <a:gdLst>
                  <a:gd name="connsiteX0" fmla="*/ 16115 w 20378"/>
                  <a:gd name="connsiteY0" fmla="*/ 26847 h 26847"/>
                  <a:gd name="connsiteX1" fmla="*/ 16115 w 20378"/>
                  <a:gd name="connsiteY1" fmla="*/ 8925 h 26847"/>
                  <a:gd name="connsiteX2" fmla="*/ 11743 w 20378"/>
                  <a:gd name="connsiteY2" fmla="*/ 3830 h 26847"/>
                  <a:gd name="connsiteX3" fmla="*/ 4300 w 20378"/>
                  <a:gd name="connsiteY3" fmla="*/ 7877 h 26847"/>
                  <a:gd name="connsiteX4" fmla="*/ 4300 w 20378"/>
                  <a:gd name="connsiteY4" fmla="*/ 26847 h 26847"/>
                  <a:gd name="connsiteX5" fmla="*/ 0 w 20378"/>
                  <a:gd name="connsiteY5" fmla="*/ 26847 h 26847"/>
                  <a:gd name="connsiteX6" fmla="*/ 0 w 20378"/>
                  <a:gd name="connsiteY6" fmla="*/ 614 h 26847"/>
                  <a:gd name="connsiteX7" fmla="*/ 4083 w 20378"/>
                  <a:gd name="connsiteY7" fmla="*/ 614 h 26847"/>
                  <a:gd name="connsiteX8" fmla="*/ 4083 w 20378"/>
                  <a:gd name="connsiteY8" fmla="*/ 4264 h 26847"/>
                  <a:gd name="connsiteX9" fmla="*/ 13008 w 20378"/>
                  <a:gd name="connsiteY9" fmla="*/ 0 h 26847"/>
                  <a:gd name="connsiteX10" fmla="*/ 18970 w 20378"/>
                  <a:gd name="connsiteY10" fmla="*/ 2746 h 26847"/>
                  <a:gd name="connsiteX11" fmla="*/ 20379 w 20378"/>
                  <a:gd name="connsiteY11" fmla="*/ 8961 h 26847"/>
                  <a:gd name="connsiteX12" fmla="*/ 20379 w 20378"/>
                  <a:gd name="connsiteY12" fmla="*/ 26811 h 26847"/>
                  <a:gd name="connsiteX13" fmla="*/ 16115 w 20378"/>
                  <a:gd name="connsiteY13"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78" h="26847">
                    <a:moveTo>
                      <a:pt x="16115" y="26847"/>
                    </a:moveTo>
                    <a:lnTo>
                      <a:pt x="16115" y="8925"/>
                    </a:lnTo>
                    <a:cubicBezTo>
                      <a:pt x="16115" y="5384"/>
                      <a:pt x="14814" y="3830"/>
                      <a:pt x="11743" y="3830"/>
                    </a:cubicBezTo>
                    <a:cubicBezTo>
                      <a:pt x="9431" y="3830"/>
                      <a:pt x="7299" y="4806"/>
                      <a:pt x="4300" y="7877"/>
                    </a:cubicBezTo>
                    <a:lnTo>
                      <a:pt x="4300" y="26847"/>
                    </a:lnTo>
                    <a:lnTo>
                      <a:pt x="0" y="26847"/>
                    </a:lnTo>
                    <a:lnTo>
                      <a:pt x="0" y="614"/>
                    </a:lnTo>
                    <a:lnTo>
                      <a:pt x="4083" y="614"/>
                    </a:lnTo>
                    <a:lnTo>
                      <a:pt x="4083" y="4264"/>
                    </a:lnTo>
                    <a:cubicBezTo>
                      <a:pt x="6974" y="1373"/>
                      <a:pt x="9684" y="0"/>
                      <a:pt x="13008" y="0"/>
                    </a:cubicBezTo>
                    <a:cubicBezTo>
                      <a:pt x="15790" y="0"/>
                      <a:pt x="17813" y="903"/>
                      <a:pt x="18970" y="2746"/>
                    </a:cubicBezTo>
                    <a:cubicBezTo>
                      <a:pt x="19981" y="4047"/>
                      <a:pt x="20379" y="6034"/>
                      <a:pt x="20379" y="8961"/>
                    </a:cubicBezTo>
                    <a:lnTo>
                      <a:pt x="20379" y="26811"/>
                    </a:lnTo>
                    <a:lnTo>
                      <a:pt x="16115" y="26811"/>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21" name="Freeform: Shape 220">
                <a:extLst>
                  <a:ext uri="{FF2B5EF4-FFF2-40B4-BE49-F238E27FC236}">
                    <a16:creationId xmlns:a16="http://schemas.microsoft.com/office/drawing/2014/main" id="{69A49655-3E9B-455C-BECE-1E40B8545EC7}"/>
                  </a:ext>
                </a:extLst>
              </p:cNvPr>
              <p:cNvSpPr/>
              <p:nvPr/>
            </p:nvSpPr>
            <p:spPr>
              <a:xfrm>
                <a:off x="3770636" y="1807393"/>
                <a:ext cx="21029" cy="27389"/>
              </a:xfrm>
              <a:custGeom>
                <a:avLst/>
                <a:gdLst>
                  <a:gd name="connsiteX0" fmla="*/ 16802 w 21029"/>
                  <a:gd name="connsiteY0" fmla="*/ 26847 h 27389"/>
                  <a:gd name="connsiteX1" fmla="*/ 16404 w 21029"/>
                  <a:gd name="connsiteY1" fmla="*/ 23704 h 27389"/>
                  <a:gd name="connsiteX2" fmla="*/ 7299 w 21029"/>
                  <a:gd name="connsiteY2" fmla="*/ 27389 h 27389"/>
                  <a:gd name="connsiteX3" fmla="*/ 0 w 21029"/>
                  <a:gd name="connsiteY3" fmla="*/ 20343 h 27389"/>
                  <a:gd name="connsiteX4" fmla="*/ 4372 w 21029"/>
                  <a:gd name="connsiteY4" fmla="*/ 13116 h 27389"/>
                  <a:gd name="connsiteX5" fmla="*/ 16368 w 21029"/>
                  <a:gd name="connsiteY5" fmla="*/ 9612 h 27389"/>
                  <a:gd name="connsiteX6" fmla="*/ 11165 w 21029"/>
                  <a:gd name="connsiteY6" fmla="*/ 3505 h 27389"/>
                  <a:gd name="connsiteX7" fmla="*/ 4264 w 21029"/>
                  <a:gd name="connsiteY7" fmla="*/ 7443 h 27389"/>
                  <a:gd name="connsiteX8" fmla="*/ 1120 w 21029"/>
                  <a:gd name="connsiteY8" fmla="*/ 5456 h 27389"/>
                  <a:gd name="connsiteX9" fmla="*/ 11309 w 21029"/>
                  <a:gd name="connsiteY9" fmla="*/ 0 h 27389"/>
                  <a:gd name="connsiteX10" fmla="*/ 20632 w 21029"/>
                  <a:gd name="connsiteY10" fmla="*/ 8564 h 27389"/>
                  <a:gd name="connsiteX11" fmla="*/ 20632 w 21029"/>
                  <a:gd name="connsiteY11" fmla="*/ 22728 h 27389"/>
                  <a:gd name="connsiteX12" fmla="*/ 21029 w 21029"/>
                  <a:gd name="connsiteY12" fmla="*/ 26811 h 27389"/>
                  <a:gd name="connsiteX13" fmla="*/ 16802 w 21029"/>
                  <a:gd name="connsiteY13" fmla="*/ 26811 h 27389"/>
                  <a:gd name="connsiteX14" fmla="*/ 16260 w 21029"/>
                  <a:gd name="connsiteY14" fmla="*/ 12755 h 27389"/>
                  <a:gd name="connsiteX15" fmla="*/ 6684 w 21029"/>
                  <a:gd name="connsiteY15" fmla="*/ 15610 h 27389"/>
                  <a:gd name="connsiteX16" fmla="*/ 4372 w 21029"/>
                  <a:gd name="connsiteY16" fmla="*/ 19946 h 27389"/>
                  <a:gd name="connsiteX17" fmla="*/ 8455 w 21029"/>
                  <a:gd name="connsiteY17" fmla="*/ 23884 h 27389"/>
                  <a:gd name="connsiteX18" fmla="*/ 16260 w 21029"/>
                  <a:gd name="connsiteY18" fmla="*/ 20126 h 27389"/>
                  <a:gd name="connsiteX19" fmla="*/ 16260 w 21029"/>
                  <a:gd name="connsiteY19" fmla="*/ 12755 h 2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29" h="27389">
                    <a:moveTo>
                      <a:pt x="16802" y="26847"/>
                    </a:moveTo>
                    <a:lnTo>
                      <a:pt x="16404" y="23704"/>
                    </a:lnTo>
                    <a:cubicBezTo>
                      <a:pt x="13622" y="26088"/>
                      <a:pt x="10478" y="27389"/>
                      <a:pt x="7299" y="27389"/>
                    </a:cubicBezTo>
                    <a:cubicBezTo>
                      <a:pt x="2710" y="27389"/>
                      <a:pt x="0" y="24607"/>
                      <a:pt x="0" y="20343"/>
                    </a:cubicBezTo>
                    <a:cubicBezTo>
                      <a:pt x="0" y="17272"/>
                      <a:pt x="1301" y="14779"/>
                      <a:pt x="4372" y="13116"/>
                    </a:cubicBezTo>
                    <a:cubicBezTo>
                      <a:pt x="7010" y="11707"/>
                      <a:pt x="11562" y="10587"/>
                      <a:pt x="16368" y="9612"/>
                    </a:cubicBezTo>
                    <a:cubicBezTo>
                      <a:pt x="16766" y="5023"/>
                      <a:pt x="14995" y="3505"/>
                      <a:pt x="11165" y="3505"/>
                    </a:cubicBezTo>
                    <a:cubicBezTo>
                      <a:pt x="8094" y="3505"/>
                      <a:pt x="6106" y="4661"/>
                      <a:pt x="4264" y="7443"/>
                    </a:cubicBezTo>
                    <a:lnTo>
                      <a:pt x="1120" y="5456"/>
                    </a:lnTo>
                    <a:cubicBezTo>
                      <a:pt x="3505" y="1554"/>
                      <a:pt x="6829" y="0"/>
                      <a:pt x="11309" y="0"/>
                    </a:cubicBezTo>
                    <a:cubicBezTo>
                      <a:pt x="17741" y="0"/>
                      <a:pt x="20632" y="2782"/>
                      <a:pt x="20632" y="8564"/>
                    </a:cubicBezTo>
                    <a:lnTo>
                      <a:pt x="20632" y="22728"/>
                    </a:lnTo>
                    <a:lnTo>
                      <a:pt x="21029" y="26811"/>
                    </a:lnTo>
                    <a:lnTo>
                      <a:pt x="16802" y="26811"/>
                    </a:lnTo>
                    <a:close/>
                    <a:moveTo>
                      <a:pt x="16260" y="12755"/>
                    </a:moveTo>
                    <a:cubicBezTo>
                      <a:pt x="11454" y="13731"/>
                      <a:pt x="8672" y="14490"/>
                      <a:pt x="6684" y="15610"/>
                    </a:cubicBezTo>
                    <a:cubicBezTo>
                      <a:pt x="5131" y="16513"/>
                      <a:pt x="4372" y="18103"/>
                      <a:pt x="4372" y="19946"/>
                    </a:cubicBezTo>
                    <a:cubicBezTo>
                      <a:pt x="4372" y="22367"/>
                      <a:pt x="5853" y="23884"/>
                      <a:pt x="8455" y="23884"/>
                    </a:cubicBezTo>
                    <a:cubicBezTo>
                      <a:pt x="11201" y="23884"/>
                      <a:pt x="14381" y="22403"/>
                      <a:pt x="16260" y="20126"/>
                    </a:cubicBezTo>
                    <a:lnTo>
                      <a:pt x="16260" y="1275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22" name="Freeform: Shape 221">
                <a:extLst>
                  <a:ext uri="{FF2B5EF4-FFF2-40B4-BE49-F238E27FC236}">
                    <a16:creationId xmlns:a16="http://schemas.microsoft.com/office/drawing/2014/main" id="{41A2B1AD-5DFA-47FB-9F66-6E9698700073}"/>
                  </a:ext>
                </a:extLst>
              </p:cNvPr>
              <p:cNvSpPr/>
              <p:nvPr/>
            </p:nvSpPr>
            <p:spPr>
              <a:xfrm>
                <a:off x="3798748" y="1797890"/>
                <a:ext cx="4299" cy="36350"/>
              </a:xfrm>
              <a:custGeom>
                <a:avLst/>
                <a:gdLst>
                  <a:gd name="connsiteX0" fmla="*/ 0 w 4299"/>
                  <a:gd name="connsiteY0" fmla="*/ 36350 h 36350"/>
                  <a:gd name="connsiteX1" fmla="*/ 0 w 4299"/>
                  <a:gd name="connsiteY1" fmla="*/ 0 h 36350"/>
                  <a:gd name="connsiteX2" fmla="*/ 4300 w 4299"/>
                  <a:gd name="connsiteY2" fmla="*/ 0 h 36350"/>
                  <a:gd name="connsiteX3" fmla="*/ 4300 w 4299"/>
                  <a:gd name="connsiteY3" fmla="*/ 36350 h 36350"/>
                  <a:gd name="connsiteX4" fmla="*/ 0 w 4299"/>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9" h="36350">
                    <a:moveTo>
                      <a:pt x="0" y="36350"/>
                    </a:moveTo>
                    <a:lnTo>
                      <a:pt x="0" y="0"/>
                    </a:lnTo>
                    <a:lnTo>
                      <a:pt x="4300" y="0"/>
                    </a:lnTo>
                    <a:lnTo>
                      <a:pt x="4300" y="36350"/>
                    </a:lnTo>
                    <a:lnTo>
                      <a:pt x="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23" name="Freeform: Shape 222">
                <a:extLst>
                  <a:ext uri="{FF2B5EF4-FFF2-40B4-BE49-F238E27FC236}">
                    <a16:creationId xmlns:a16="http://schemas.microsoft.com/office/drawing/2014/main" id="{0991F1B7-7716-4FF5-A848-CFBB659793DA}"/>
                  </a:ext>
                </a:extLst>
              </p:cNvPr>
              <p:cNvSpPr/>
              <p:nvPr/>
            </p:nvSpPr>
            <p:spPr>
              <a:xfrm>
                <a:off x="3820608" y="1797890"/>
                <a:ext cx="22474" cy="36964"/>
              </a:xfrm>
              <a:custGeom>
                <a:avLst/>
                <a:gdLst>
                  <a:gd name="connsiteX0" fmla="*/ 19331 w 22474"/>
                  <a:gd name="connsiteY0" fmla="*/ 36350 h 36964"/>
                  <a:gd name="connsiteX1" fmla="*/ 18608 w 22474"/>
                  <a:gd name="connsiteY1" fmla="*/ 33279 h 36964"/>
                  <a:gd name="connsiteX2" fmla="*/ 10189 w 22474"/>
                  <a:gd name="connsiteY2" fmla="*/ 36965 h 36964"/>
                  <a:gd name="connsiteX3" fmla="*/ 0 w 22474"/>
                  <a:gd name="connsiteY3" fmla="*/ 23487 h 36964"/>
                  <a:gd name="connsiteX4" fmla="*/ 10695 w 22474"/>
                  <a:gd name="connsiteY4" fmla="*/ 9720 h 36964"/>
                  <a:gd name="connsiteX5" fmla="*/ 18175 w 22474"/>
                  <a:gd name="connsiteY5" fmla="*/ 13044 h 36964"/>
                  <a:gd name="connsiteX6" fmla="*/ 18175 w 22474"/>
                  <a:gd name="connsiteY6" fmla="*/ 0 h 36964"/>
                  <a:gd name="connsiteX7" fmla="*/ 22475 w 22474"/>
                  <a:gd name="connsiteY7" fmla="*/ 0 h 36964"/>
                  <a:gd name="connsiteX8" fmla="*/ 22475 w 22474"/>
                  <a:gd name="connsiteY8" fmla="*/ 36350 h 36964"/>
                  <a:gd name="connsiteX9" fmla="*/ 19331 w 22474"/>
                  <a:gd name="connsiteY9" fmla="*/ 36350 h 36964"/>
                  <a:gd name="connsiteX10" fmla="*/ 18247 w 22474"/>
                  <a:gd name="connsiteY10" fmla="*/ 17344 h 36964"/>
                  <a:gd name="connsiteX11" fmla="*/ 11454 w 22474"/>
                  <a:gd name="connsiteY11" fmla="*/ 13406 h 36964"/>
                  <a:gd name="connsiteX12" fmla="*/ 4408 w 22474"/>
                  <a:gd name="connsiteY12" fmla="*/ 23523 h 36964"/>
                  <a:gd name="connsiteX13" fmla="*/ 11382 w 22474"/>
                  <a:gd name="connsiteY13" fmla="*/ 33207 h 36964"/>
                  <a:gd name="connsiteX14" fmla="*/ 18211 w 22474"/>
                  <a:gd name="connsiteY14" fmla="*/ 29268 h 36964"/>
                  <a:gd name="connsiteX15" fmla="*/ 18211 w 22474"/>
                  <a:gd name="connsiteY15" fmla="*/ 17344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74" h="36964">
                    <a:moveTo>
                      <a:pt x="19331" y="36350"/>
                    </a:moveTo>
                    <a:lnTo>
                      <a:pt x="18608" y="33279"/>
                    </a:lnTo>
                    <a:cubicBezTo>
                      <a:pt x="15971" y="35808"/>
                      <a:pt x="13658" y="36965"/>
                      <a:pt x="10189" y="36965"/>
                    </a:cubicBezTo>
                    <a:cubicBezTo>
                      <a:pt x="3866" y="36965"/>
                      <a:pt x="0" y="31545"/>
                      <a:pt x="0" y="23487"/>
                    </a:cubicBezTo>
                    <a:cubicBezTo>
                      <a:pt x="0" y="15032"/>
                      <a:pt x="4300" y="9720"/>
                      <a:pt x="10695" y="9720"/>
                    </a:cubicBezTo>
                    <a:cubicBezTo>
                      <a:pt x="13694" y="9720"/>
                      <a:pt x="16043" y="10768"/>
                      <a:pt x="18175" y="13044"/>
                    </a:cubicBezTo>
                    <a:lnTo>
                      <a:pt x="18175" y="0"/>
                    </a:lnTo>
                    <a:lnTo>
                      <a:pt x="22475" y="0"/>
                    </a:lnTo>
                    <a:lnTo>
                      <a:pt x="22475" y="36350"/>
                    </a:lnTo>
                    <a:lnTo>
                      <a:pt x="19331" y="36350"/>
                    </a:lnTo>
                    <a:close/>
                    <a:moveTo>
                      <a:pt x="18247" y="17344"/>
                    </a:moveTo>
                    <a:cubicBezTo>
                      <a:pt x="16513" y="14815"/>
                      <a:pt x="14092" y="13406"/>
                      <a:pt x="11454" y="13406"/>
                    </a:cubicBezTo>
                    <a:cubicBezTo>
                      <a:pt x="7046" y="13406"/>
                      <a:pt x="4408" y="17308"/>
                      <a:pt x="4408" y="23523"/>
                    </a:cubicBezTo>
                    <a:cubicBezTo>
                      <a:pt x="4408" y="29557"/>
                      <a:pt x="7082" y="33207"/>
                      <a:pt x="11382" y="33207"/>
                    </a:cubicBezTo>
                    <a:cubicBezTo>
                      <a:pt x="13911" y="33207"/>
                      <a:pt x="16657" y="31725"/>
                      <a:pt x="18211" y="29268"/>
                    </a:cubicBezTo>
                    <a:lnTo>
                      <a:pt x="18211" y="1734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24" name="Freeform: Shape 223">
                <a:extLst>
                  <a:ext uri="{FF2B5EF4-FFF2-40B4-BE49-F238E27FC236}">
                    <a16:creationId xmlns:a16="http://schemas.microsoft.com/office/drawing/2014/main" id="{3426E5C7-2A2F-47C2-B408-0D466C5EA9C6}"/>
                  </a:ext>
                </a:extLst>
              </p:cNvPr>
              <p:cNvSpPr/>
              <p:nvPr/>
            </p:nvSpPr>
            <p:spPr>
              <a:xfrm>
                <a:off x="3849080" y="1807393"/>
                <a:ext cx="21968" cy="27461"/>
              </a:xfrm>
              <a:custGeom>
                <a:avLst/>
                <a:gdLst>
                  <a:gd name="connsiteX0" fmla="*/ 11093 w 21968"/>
                  <a:gd name="connsiteY0" fmla="*/ 27462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382 w 21968"/>
                  <a:gd name="connsiteY6" fmla="*/ 23740 h 27461"/>
                  <a:gd name="connsiteX7" fmla="*/ 18572 w 21968"/>
                  <a:gd name="connsiteY7" fmla="*/ 19079 h 27461"/>
                  <a:gd name="connsiteX8" fmla="*/ 21860 w 21968"/>
                  <a:gd name="connsiteY8" fmla="*/ 20885 h 27461"/>
                  <a:gd name="connsiteX9" fmla="*/ 11093 w 21968"/>
                  <a:gd name="connsiteY9" fmla="*/ 27462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2"/>
                    </a:moveTo>
                    <a:cubicBezTo>
                      <a:pt x="4047" y="27462"/>
                      <a:pt x="0" y="22150"/>
                      <a:pt x="0" y="13731"/>
                    </a:cubicBezTo>
                    <a:cubicBezTo>
                      <a:pt x="0" y="5312"/>
                      <a:pt x="4589" y="0"/>
                      <a:pt x="11129" y="0"/>
                    </a:cubicBezTo>
                    <a:cubicBezTo>
                      <a:pt x="18211" y="0"/>
                      <a:pt x="21969" y="5059"/>
                      <a:pt x="21969" y="12755"/>
                    </a:cubicBezTo>
                    <a:cubicBezTo>
                      <a:pt x="21969" y="13153"/>
                      <a:pt x="21969" y="13659"/>
                      <a:pt x="21933" y="14309"/>
                    </a:cubicBezTo>
                    <a:lnTo>
                      <a:pt x="4264" y="14309"/>
                    </a:lnTo>
                    <a:cubicBezTo>
                      <a:pt x="4517" y="20126"/>
                      <a:pt x="6504" y="23740"/>
                      <a:pt x="11382" y="23740"/>
                    </a:cubicBezTo>
                    <a:cubicBezTo>
                      <a:pt x="14417" y="23740"/>
                      <a:pt x="16802" y="22475"/>
                      <a:pt x="18572" y="19079"/>
                    </a:cubicBezTo>
                    <a:lnTo>
                      <a:pt x="21860" y="20885"/>
                    </a:lnTo>
                    <a:cubicBezTo>
                      <a:pt x="19331" y="25691"/>
                      <a:pt x="15501" y="27462"/>
                      <a:pt x="11093" y="27462"/>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25" name="Freeform: Shape 224">
                <a:extLst>
                  <a:ext uri="{FF2B5EF4-FFF2-40B4-BE49-F238E27FC236}">
                    <a16:creationId xmlns:a16="http://schemas.microsoft.com/office/drawing/2014/main" id="{C8784099-DD03-4B38-BE88-F626B03767C1}"/>
                  </a:ext>
                </a:extLst>
              </p:cNvPr>
              <p:cNvSpPr/>
              <p:nvPr/>
            </p:nvSpPr>
            <p:spPr>
              <a:xfrm>
                <a:off x="3874229" y="1799335"/>
                <a:ext cx="13838" cy="35302"/>
              </a:xfrm>
              <a:custGeom>
                <a:avLst/>
                <a:gdLst>
                  <a:gd name="connsiteX0" fmla="*/ 13839 w 13838"/>
                  <a:gd name="connsiteY0" fmla="*/ 34905 h 35302"/>
                  <a:gd name="connsiteX1" fmla="*/ 9828 w 13838"/>
                  <a:gd name="connsiteY1" fmla="*/ 35302 h 35302"/>
                  <a:gd name="connsiteX2" fmla="*/ 3902 w 13838"/>
                  <a:gd name="connsiteY2" fmla="*/ 28509 h 35302"/>
                  <a:gd name="connsiteX3" fmla="*/ 3902 w 13838"/>
                  <a:gd name="connsiteY3" fmla="*/ 12213 h 35302"/>
                  <a:gd name="connsiteX4" fmla="*/ 0 w 13838"/>
                  <a:gd name="connsiteY4" fmla="*/ 12213 h 35302"/>
                  <a:gd name="connsiteX5" fmla="*/ 0 w 13838"/>
                  <a:gd name="connsiteY5" fmla="*/ 8672 h 35302"/>
                  <a:gd name="connsiteX6" fmla="*/ 3902 w 13838"/>
                  <a:gd name="connsiteY6" fmla="*/ 8672 h 35302"/>
                  <a:gd name="connsiteX7" fmla="*/ 3902 w 13838"/>
                  <a:gd name="connsiteY7" fmla="*/ 0 h 35302"/>
                  <a:gd name="connsiteX8" fmla="*/ 8166 w 13838"/>
                  <a:gd name="connsiteY8" fmla="*/ 0 h 35302"/>
                  <a:gd name="connsiteX9" fmla="*/ 8166 w 13838"/>
                  <a:gd name="connsiteY9" fmla="*/ 8672 h 35302"/>
                  <a:gd name="connsiteX10" fmla="*/ 13839 w 13838"/>
                  <a:gd name="connsiteY10" fmla="*/ 8672 h 35302"/>
                  <a:gd name="connsiteX11" fmla="*/ 13839 w 13838"/>
                  <a:gd name="connsiteY11" fmla="*/ 12213 h 35302"/>
                  <a:gd name="connsiteX12" fmla="*/ 8166 w 13838"/>
                  <a:gd name="connsiteY12" fmla="*/ 12213 h 35302"/>
                  <a:gd name="connsiteX13" fmla="*/ 8166 w 13838"/>
                  <a:gd name="connsiteY13" fmla="*/ 28293 h 35302"/>
                  <a:gd name="connsiteX14" fmla="*/ 10912 w 13838"/>
                  <a:gd name="connsiteY14" fmla="*/ 31544 h 35302"/>
                  <a:gd name="connsiteX15" fmla="*/ 13839 w 13838"/>
                  <a:gd name="connsiteY15" fmla="*/ 31183 h 35302"/>
                  <a:gd name="connsiteX16" fmla="*/ 13839 w 13838"/>
                  <a:gd name="connsiteY16" fmla="*/ 34905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302">
                    <a:moveTo>
                      <a:pt x="13839" y="34905"/>
                    </a:moveTo>
                    <a:cubicBezTo>
                      <a:pt x="12574" y="35158"/>
                      <a:pt x="11346" y="35302"/>
                      <a:pt x="9828" y="35302"/>
                    </a:cubicBezTo>
                    <a:cubicBezTo>
                      <a:pt x="5528" y="35302"/>
                      <a:pt x="3902" y="33640"/>
                      <a:pt x="3902" y="28509"/>
                    </a:cubicBezTo>
                    <a:lnTo>
                      <a:pt x="3902" y="12213"/>
                    </a:lnTo>
                    <a:lnTo>
                      <a:pt x="0" y="12213"/>
                    </a:lnTo>
                    <a:lnTo>
                      <a:pt x="0" y="8672"/>
                    </a:lnTo>
                    <a:lnTo>
                      <a:pt x="3902" y="8672"/>
                    </a:lnTo>
                    <a:lnTo>
                      <a:pt x="3902" y="0"/>
                    </a:lnTo>
                    <a:lnTo>
                      <a:pt x="8166" y="0"/>
                    </a:lnTo>
                    <a:lnTo>
                      <a:pt x="8166" y="8672"/>
                    </a:lnTo>
                    <a:lnTo>
                      <a:pt x="13839" y="8672"/>
                    </a:lnTo>
                    <a:lnTo>
                      <a:pt x="13839" y="12213"/>
                    </a:lnTo>
                    <a:lnTo>
                      <a:pt x="8166" y="12213"/>
                    </a:lnTo>
                    <a:lnTo>
                      <a:pt x="8166" y="28293"/>
                    </a:lnTo>
                    <a:cubicBezTo>
                      <a:pt x="8166" y="30533"/>
                      <a:pt x="8961" y="31544"/>
                      <a:pt x="10912" y="31544"/>
                    </a:cubicBezTo>
                    <a:cubicBezTo>
                      <a:pt x="11888" y="31544"/>
                      <a:pt x="12719" y="31436"/>
                      <a:pt x="13839" y="31183"/>
                    </a:cubicBezTo>
                    <a:lnTo>
                      <a:pt x="13839" y="3490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26" name="Freeform: Shape 225">
                <a:extLst>
                  <a:ext uri="{FF2B5EF4-FFF2-40B4-BE49-F238E27FC236}">
                    <a16:creationId xmlns:a16="http://schemas.microsoft.com/office/drawing/2014/main" id="{A3CCF390-B951-4C13-B4BD-59DFF2EED625}"/>
                  </a:ext>
                </a:extLst>
              </p:cNvPr>
              <p:cNvSpPr/>
              <p:nvPr/>
            </p:nvSpPr>
            <p:spPr>
              <a:xfrm>
                <a:off x="3891681" y="1807393"/>
                <a:ext cx="21029" cy="27389"/>
              </a:xfrm>
              <a:custGeom>
                <a:avLst/>
                <a:gdLst>
                  <a:gd name="connsiteX0" fmla="*/ 16802 w 21029"/>
                  <a:gd name="connsiteY0" fmla="*/ 26847 h 27389"/>
                  <a:gd name="connsiteX1" fmla="*/ 16404 w 21029"/>
                  <a:gd name="connsiteY1" fmla="*/ 23704 h 27389"/>
                  <a:gd name="connsiteX2" fmla="*/ 7299 w 21029"/>
                  <a:gd name="connsiteY2" fmla="*/ 27389 h 27389"/>
                  <a:gd name="connsiteX3" fmla="*/ 0 w 21029"/>
                  <a:gd name="connsiteY3" fmla="*/ 20343 h 27389"/>
                  <a:gd name="connsiteX4" fmla="*/ 4372 w 21029"/>
                  <a:gd name="connsiteY4" fmla="*/ 13116 h 27389"/>
                  <a:gd name="connsiteX5" fmla="*/ 16368 w 21029"/>
                  <a:gd name="connsiteY5" fmla="*/ 9612 h 27389"/>
                  <a:gd name="connsiteX6" fmla="*/ 11165 w 21029"/>
                  <a:gd name="connsiteY6" fmla="*/ 3505 h 27389"/>
                  <a:gd name="connsiteX7" fmla="*/ 4264 w 21029"/>
                  <a:gd name="connsiteY7" fmla="*/ 7443 h 27389"/>
                  <a:gd name="connsiteX8" fmla="*/ 1120 w 21029"/>
                  <a:gd name="connsiteY8" fmla="*/ 5456 h 27389"/>
                  <a:gd name="connsiteX9" fmla="*/ 11309 w 21029"/>
                  <a:gd name="connsiteY9" fmla="*/ 0 h 27389"/>
                  <a:gd name="connsiteX10" fmla="*/ 20632 w 21029"/>
                  <a:gd name="connsiteY10" fmla="*/ 8564 h 27389"/>
                  <a:gd name="connsiteX11" fmla="*/ 20632 w 21029"/>
                  <a:gd name="connsiteY11" fmla="*/ 22728 h 27389"/>
                  <a:gd name="connsiteX12" fmla="*/ 21029 w 21029"/>
                  <a:gd name="connsiteY12" fmla="*/ 26811 h 27389"/>
                  <a:gd name="connsiteX13" fmla="*/ 16802 w 21029"/>
                  <a:gd name="connsiteY13" fmla="*/ 26811 h 27389"/>
                  <a:gd name="connsiteX14" fmla="*/ 16260 w 21029"/>
                  <a:gd name="connsiteY14" fmla="*/ 12755 h 27389"/>
                  <a:gd name="connsiteX15" fmla="*/ 6684 w 21029"/>
                  <a:gd name="connsiteY15" fmla="*/ 15610 h 27389"/>
                  <a:gd name="connsiteX16" fmla="*/ 4372 w 21029"/>
                  <a:gd name="connsiteY16" fmla="*/ 19946 h 27389"/>
                  <a:gd name="connsiteX17" fmla="*/ 8455 w 21029"/>
                  <a:gd name="connsiteY17" fmla="*/ 23884 h 27389"/>
                  <a:gd name="connsiteX18" fmla="*/ 16260 w 21029"/>
                  <a:gd name="connsiteY18" fmla="*/ 20126 h 27389"/>
                  <a:gd name="connsiteX19" fmla="*/ 16260 w 21029"/>
                  <a:gd name="connsiteY19" fmla="*/ 12755 h 2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29" h="27389">
                    <a:moveTo>
                      <a:pt x="16802" y="26847"/>
                    </a:moveTo>
                    <a:lnTo>
                      <a:pt x="16404" y="23704"/>
                    </a:lnTo>
                    <a:cubicBezTo>
                      <a:pt x="13622" y="26088"/>
                      <a:pt x="10478" y="27389"/>
                      <a:pt x="7299" y="27389"/>
                    </a:cubicBezTo>
                    <a:cubicBezTo>
                      <a:pt x="2710" y="27389"/>
                      <a:pt x="0" y="24607"/>
                      <a:pt x="0" y="20343"/>
                    </a:cubicBezTo>
                    <a:cubicBezTo>
                      <a:pt x="0" y="17272"/>
                      <a:pt x="1301" y="14779"/>
                      <a:pt x="4372" y="13116"/>
                    </a:cubicBezTo>
                    <a:cubicBezTo>
                      <a:pt x="7010" y="11707"/>
                      <a:pt x="11562" y="10587"/>
                      <a:pt x="16368" y="9612"/>
                    </a:cubicBezTo>
                    <a:cubicBezTo>
                      <a:pt x="16766" y="5023"/>
                      <a:pt x="14995" y="3505"/>
                      <a:pt x="11165" y="3505"/>
                    </a:cubicBezTo>
                    <a:cubicBezTo>
                      <a:pt x="8094" y="3505"/>
                      <a:pt x="6106" y="4661"/>
                      <a:pt x="4264" y="7443"/>
                    </a:cubicBezTo>
                    <a:lnTo>
                      <a:pt x="1120" y="5456"/>
                    </a:lnTo>
                    <a:cubicBezTo>
                      <a:pt x="3505" y="1554"/>
                      <a:pt x="6829" y="0"/>
                      <a:pt x="11309" y="0"/>
                    </a:cubicBezTo>
                    <a:cubicBezTo>
                      <a:pt x="17741" y="0"/>
                      <a:pt x="20632" y="2782"/>
                      <a:pt x="20632" y="8564"/>
                    </a:cubicBezTo>
                    <a:lnTo>
                      <a:pt x="20632" y="22728"/>
                    </a:lnTo>
                    <a:lnTo>
                      <a:pt x="21029" y="26811"/>
                    </a:lnTo>
                    <a:lnTo>
                      <a:pt x="16802" y="26811"/>
                    </a:lnTo>
                    <a:close/>
                    <a:moveTo>
                      <a:pt x="16260" y="12755"/>
                    </a:moveTo>
                    <a:cubicBezTo>
                      <a:pt x="11454" y="13731"/>
                      <a:pt x="8672" y="14490"/>
                      <a:pt x="6684" y="15610"/>
                    </a:cubicBezTo>
                    <a:cubicBezTo>
                      <a:pt x="5131" y="16513"/>
                      <a:pt x="4372" y="18103"/>
                      <a:pt x="4372" y="19946"/>
                    </a:cubicBezTo>
                    <a:cubicBezTo>
                      <a:pt x="4372" y="22367"/>
                      <a:pt x="5853" y="23884"/>
                      <a:pt x="8455" y="23884"/>
                    </a:cubicBezTo>
                    <a:cubicBezTo>
                      <a:pt x="11201" y="23884"/>
                      <a:pt x="14381" y="22403"/>
                      <a:pt x="16260" y="20126"/>
                    </a:cubicBezTo>
                    <a:lnTo>
                      <a:pt x="16260" y="1275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27" name="Freeform: Shape 226">
                <a:extLst>
                  <a:ext uri="{FF2B5EF4-FFF2-40B4-BE49-F238E27FC236}">
                    <a16:creationId xmlns:a16="http://schemas.microsoft.com/office/drawing/2014/main" id="{239C46B5-BBED-42AF-BEDF-1B5D7ED423F1}"/>
                  </a:ext>
                </a:extLst>
              </p:cNvPr>
              <p:cNvSpPr/>
              <p:nvPr/>
            </p:nvSpPr>
            <p:spPr>
              <a:xfrm>
                <a:off x="3919612" y="1797746"/>
                <a:ext cx="4769" cy="36494"/>
              </a:xfrm>
              <a:custGeom>
                <a:avLst/>
                <a:gdLst>
                  <a:gd name="connsiteX0" fmla="*/ 0 w 4769"/>
                  <a:gd name="connsiteY0" fmla="*/ 5203 h 36494"/>
                  <a:gd name="connsiteX1" fmla="*/ 0 w 4769"/>
                  <a:gd name="connsiteY1" fmla="*/ 0 h 36494"/>
                  <a:gd name="connsiteX2" fmla="*/ 4770 w 4769"/>
                  <a:gd name="connsiteY2" fmla="*/ 0 h 36494"/>
                  <a:gd name="connsiteX3" fmla="*/ 4770 w 4769"/>
                  <a:gd name="connsiteY3" fmla="*/ 5203 h 36494"/>
                  <a:gd name="connsiteX4" fmla="*/ 0 w 4769"/>
                  <a:gd name="connsiteY4" fmla="*/ 5203 h 36494"/>
                  <a:gd name="connsiteX5" fmla="*/ 217 w 4769"/>
                  <a:gd name="connsiteY5" fmla="*/ 36495 h 36494"/>
                  <a:gd name="connsiteX6" fmla="*/ 217 w 4769"/>
                  <a:gd name="connsiteY6" fmla="*/ 10262 h 36494"/>
                  <a:gd name="connsiteX7" fmla="*/ 4517 w 4769"/>
                  <a:gd name="connsiteY7" fmla="*/ 10262 h 36494"/>
                  <a:gd name="connsiteX8" fmla="*/ 4517 w 4769"/>
                  <a:gd name="connsiteY8" fmla="*/ 36495 h 36494"/>
                  <a:gd name="connsiteX9" fmla="*/ 217 w 4769"/>
                  <a:gd name="connsiteY9" fmla="*/ 36495 h 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 h="36494">
                    <a:moveTo>
                      <a:pt x="0" y="5203"/>
                    </a:moveTo>
                    <a:lnTo>
                      <a:pt x="0" y="0"/>
                    </a:lnTo>
                    <a:lnTo>
                      <a:pt x="4770" y="0"/>
                    </a:lnTo>
                    <a:lnTo>
                      <a:pt x="4770" y="5203"/>
                    </a:lnTo>
                    <a:lnTo>
                      <a:pt x="0" y="5203"/>
                    </a:lnTo>
                    <a:close/>
                    <a:moveTo>
                      <a:pt x="217" y="36495"/>
                    </a:moveTo>
                    <a:lnTo>
                      <a:pt x="217" y="10262"/>
                    </a:lnTo>
                    <a:lnTo>
                      <a:pt x="4517" y="10262"/>
                    </a:lnTo>
                    <a:lnTo>
                      <a:pt x="4517" y="36495"/>
                    </a:lnTo>
                    <a:lnTo>
                      <a:pt x="217" y="3649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28" name="Freeform: Shape 227">
                <a:extLst>
                  <a:ext uri="{FF2B5EF4-FFF2-40B4-BE49-F238E27FC236}">
                    <a16:creationId xmlns:a16="http://schemas.microsoft.com/office/drawing/2014/main" id="{BF043D1A-DF86-427B-A5D6-FAB15BD7E626}"/>
                  </a:ext>
                </a:extLst>
              </p:cNvPr>
              <p:cNvSpPr/>
              <p:nvPr/>
            </p:nvSpPr>
            <p:spPr>
              <a:xfrm>
                <a:off x="3931897" y="1797890"/>
                <a:ext cx="4299" cy="36350"/>
              </a:xfrm>
              <a:custGeom>
                <a:avLst/>
                <a:gdLst>
                  <a:gd name="connsiteX0" fmla="*/ 0 w 4299"/>
                  <a:gd name="connsiteY0" fmla="*/ 36350 h 36350"/>
                  <a:gd name="connsiteX1" fmla="*/ 0 w 4299"/>
                  <a:gd name="connsiteY1" fmla="*/ 0 h 36350"/>
                  <a:gd name="connsiteX2" fmla="*/ 4300 w 4299"/>
                  <a:gd name="connsiteY2" fmla="*/ 0 h 36350"/>
                  <a:gd name="connsiteX3" fmla="*/ 4300 w 4299"/>
                  <a:gd name="connsiteY3" fmla="*/ 36350 h 36350"/>
                  <a:gd name="connsiteX4" fmla="*/ 0 w 4299"/>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9" h="36350">
                    <a:moveTo>
                      <a:pt x="0" y="36350"/>
                    </a:moveTo>
                    <a:lnTo>
                      <a:pt x="0" y="0"/>
                    </a:lnTo>
                    <a:lnTo>
                      <a:pt x="4300" y="0"/>
                    </a:lnTo>
                    <a:lnTo>
                      <a:pt x="4300" y="36350"/>
                    </a:lnTo>
                    <a:lnTo>
                      <a:pt x="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29" name="Freeform: Shape 228">
                <a:extLst>
                  <a:ext uri="{FF2B5EF4-FFF2-40B4-BE49-F238E27FC236}">
                    <a16:creationId xmlns:a16="http://schemas.microsoft.com/office/drawing/2014/main" id="{4EBDE8FB-DD00-4F5F-9132-8F3066CC2F03}"/>
                  </a:ext>
                </a:extLst>
              </p:cNvPr>
              <p:cNvSpPr/>
              <p:nvPr/>
            </p:nvSpPr>
            <p:spPr>
              <a:xfrm>
                <a:off x="3941472" y="1807357"/>
                <a:ext cx="19692" cy="27461"/>
              </a:xfrm>
              <a:custGeom>
                <a:avLst/>
                <a:gdLst>
                  <a:gd name="connsiteX0" fmla="*/ 15573 w 19692"/>
                  <a:gd name="connsiteY0" fmla="*/ 6974 h 27461"/>
                  <a:gd name="connsiteX1" fmla="*/ 9467 w 19692"/>
                  <a:gd name="connsiteY1" fmla="*/ 3541 h 27461"/>
                  <a:gd name="connsiteX2" fmla="*/ 5058 w 19692"/>
                  <a:gd name="connsiteY2" fmla="*/ 7191 h 27461"/>
                  <a:gd name="connsiteX3" fmla="*/ 19692 w 19692"/>
                  <a:gd name="connsiteY3" fmla="*/ 19729 h 27461"/>
                  <a:gd name="connsiteX4" fmla="*/ 10009 w 19692"/>
                  <a:gd name="connsiteY4" fmla="*/ 27462 h 27461"/>
                  <a:gd name="connsiteX5" fmla="*/ 0 w 19692"/>
                  <a:gd name="connsiteY5" fmla="*/ 22150 h 27461"/>
                  <a:gd name="connsiteX6" fmla="*/ 3180 w 19692"/>
                  <a:gd name="connsiteY6" fmla="*/ 19837 h 27461"/>
                  <a:gd name="connsiteX7" fmla="*/ 10117 w 19692"/>
                  <a:gd name="connsiteY7" fmla="*/ 23921 h 27461"/>
                  <a:gd name="connsiteX8" fmla="*/ 15429 w 19692"/>
                  <a:gd name="connsiteY8" fmla="*/ 19910 h 27461"/>
                  <a:gd name="connsiteX9" fmla="*/ 903 w 19692"/>
                  <a:gd name="connsiteY9" fmla="*/ 7299 h 27461"/>
                  <a:gd name="connsiteX10" fmla="*/ 9575 w 19692"/>
                  <a:gd name="connsiteY10" fmla="*/ 0 h 27461"/>
                  <a:gd name="connsiteX11" fmla="*/ 18753 w 19692"/>
                  <a:gd name="connsiteY11" fmla="*/ 4806 h 27461"/>
                  <a:gd name="connsiteX12" fmla="*/ 15573 w 19692"/>
                  <a:gd name="connsiteY12" fmla="*/ 6974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92" h="27461">
                    <a:moveTo>
                      <a:pt x="15573" y="6974"/>
                    </a:moveTo>
                    <a:cubicBezTo>
                      <a:pt x="13911" y="4408"/>
                      <a:pt x="12032" y="3541"/>
                      <a:pt x="9467" y="3541"/>
                    </a:cubicBezTo>
                    <a:cubicBezTo>
                      <a:pt x="6684" y="3541"/>
                      <a:pt x="5058" y="4950"/>
                      <a:pt x="5058" y="7191"/>
                    </a:cubicBezTo>
                    <a:cubicBezTo>
                      <a:pt x="5058" y="13153"/>
                      <a:pt x="19692" y="9359"/>
                      <a:pt x="19692" y="19729"/>
                    </a:cubicBezTo>
                    <a:cubicBezTo>
                      <a:pt x="19692" y="24571"/>
                      <a:pt x="15754" y="27462"/>
                      <a:pt x="10009" y="27462"/>
                    </a:cubicBezTo>
                    <a:cubicBezTo>
                      <a:pt x="5348" y="27462"/>
                      <a:pt x="2313" y="25691"/>
                      <a:pt x="0" y="22150"/>
                    </a:cubicBezTo>
                    <a:lnTo>
                      <a:pt x="3180" y="19837"/>
                    </a:lnTo>
                    <a:cubicBezTo>
                      <a:pt x="5095" y="22728"/>
                      <a:pt x="6937" y="23921"/>
                      <a:pt x="10117" y="23921"/>
                    </a:cubicBezTo>
                    <a:cubicBezTo>
                      <a:pt x="13550" y="23921"/>
                      <a:pt x="15429" y="22403"/>
                      <a:pt x="15429" y="19910"/>
                    </a:cubicBezTo>
                    <a:cubicBezTo>
                      <a:pt x="15429" y="13189"/>
                      <a:pt x="903" y="17236"/>
                      <a:pt x="903" y="7299"/>
                    </a:cubicBezTo>
                    <a:cubicBezTo>
                      <a:pt x="903" y="2963"/>
                      <a:pt x="4444" y="0"/>
                      <a:pt x="9575" y="0"/>
                    </a:cubicBezTo>
                    <a:cubicBezTo>
                      <a:pt x="13730" y="0"/>
                      <a:pt x="16729" y="1482"/>
                      <a:pt x="18753" y="4806"/>
                    </a:cubicBezTo>
                    <a:lnTo>
                      <a:pt x="15573" y="697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30" name="Freeform: Shape 229">
                <a:extLst>
                  <a:ext uri="{FF2B5EF4-FFF2-40B4-BE49-F238E27FC236}">
                    <a16:creationId xmlns:a16="http://schemas.microsoft.com/office/drawing/2014/main" id="{D9EDA5DB-E3D7-45A2-961E-D75CF8751FB4}"/>
                  </a:ext>
                </a:extLst>
              </p:cNvPr>
              <p:cNvSpPr/>
              <p:nvPr/>
            </p:nvSpPr>
            <p:spPr>
              <a:xfrm>
                <a:off x="3978183" y="1797746"/>
                <a:ext cx="4769" cy="36494"/>
              </a:xfrm>
              <a:custGeom>
                <a:avLst/>
                <a:gdLst>
                  <a:gd name="connsiteX0" fmla="*/ 0 w 4769"/>
                  <a:gd name="connsiteY0" fmla="*/ 5203 h 36494"/>
                  <a:gd name="connsiteX1" fmla="*/ 0 w 4769"/>
                  <a:gd name="connsiteY1" fmla="*/ 0 h 36494"/>
                  <a:gd name="connsiteX2" fmla="*/ 4770 w 4769"/>
                  <a:gd name="connsiteY2" fmla="*/ 0 h 36494"/>
                  <a:gd name="connsiteX3" fmla="*/ 4770 w 4769"/>
                  <a:gd name="connsiteY3" fmla="*/ 5203 h 36494"/>
                  <a:gd name="connsiteX4" fmla="*/ 0 w 4769"/>
                  <a:gd name="connsiteY4" fmla="*/ 5203 h 36494"/>
                  <a:gd name="connsiteX5" fmla="*/ 217 w 4769"/>
                  <a:gd name="connsiteY5" fmla="*/ 36495 h 36494"/>
                  <a:gd name="connsiteX6" fmla="*/ 217 w 4769"/>
                  <a:gd name="connsiteY6" fmla="*/ 10262 h 36494"/>
                  <a:gd name="connsiteX7" fmla="*/ 4517 w 4769"/>
                  <a:gd name="connsiteY7" fmla="*/ 10262 h 36494"/>
                  <a:gd name="connsiteX8" fmla="*/ 4517 w 4769"/>
                  <a:gd name="connsiteY8" fmla="*/ 36495 h 36494"/>
                  <a:gd name="connsiteX9" fmla="*/ 217 w 4769"/>
                  <a:gd name="connsiteY9" fmla="*/ 36495 h 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 h="36494">
                    <a:moveTo>
                      <a:pt x="0" y="5203"/>
                    </a:moveTo>
                    <a:lnTo>
                      <a:pt x="0" y="0"/>
                    </a:lnTo>
                    <a:lnTo>
                      <a:pt x="4770" y="0"/>
                    </a:lnTo>
                    <a:lnTo>
                      <a:pt x="4770" y="5203"/>
                    </a:lnTo>
                    <a:lnTo>
                      <a:pt x="0" y="5203"/>
                    </a:lnTo>
                    <a:close/>
                    <a:moveTo>
                      <a:pt x="217" y="36495"/>
                    </a:moveTo>
                    <a:lnTo>
                      <a:pt x="217" y="10262"/>
                    </a:lnTo>
                    <a:lnTo>
                      <a:pt x="4517" y="10262"/>
                    </a:lnTo>
                    <a:lnTo>
                      <a:pt x="4517" y="36495"/>
                    </a:lnTo>
                    <a:lnTo>
                      <a:pt x="217" y="3649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31" name="Freeform: Shape 230">
                <a:extLst>
                  <a:ext uri="{FF2B5EF4-FFF2-40B4-BE49-F238E27FC236}">
                    <a16:creationId xmlns:a16="http://schemas.microsoft.com/office/drawing/2014/main" id="{EE6B574C-0265-450D-8767-D88095E57AF7}"/>
                  </a:ext>
                </a:extLst>
              </p:cNvPr>
              <p:cNvSpPr/>
              <p:nvPr/>
            </p:nvSpPr>
            <p:spPr>
              <a:xfrm>
                <a:off x="3987758" y="1797276"/>
                <a:ext cx="14019" cy="36964"/>
              </a:xfrm>
              <a:custGeom>
                <a:avLst/>
                <a:gdLst>
                  <a:gd name="connsiteX0" fmla="*/ 4155 w 14019"/>
                  <a:gd name="connsiteY0" fmla="*/ 36964 h 36964"/>
                  <a:gd name="connsiteX1" fmla="*/ 4155 w 14019"/>
                  <a:gd name="connsiteY1" fmla="*/ 14273 h 36964"/>
                  <a:gd name="connsiteX2" fmla="*/ 0 w 14019"/>
                  <a:gd name="connsiteY2" fmla="*/ 14273 h 36964"/>
                  <a:gd name="connsiteX3" fmla="*/ 0 w 14019"/>
                  <a:gd name="connsiteY3" fmla="*/ 10732 h 36964"/>
                  <a:gd name="connsiteX4" fmla="*/ 4155 w 14019"/>
                  <a:gd name="connsiteY4" fmla="*/ 10732 h 36964"/>
                  <a:gd name="connsiteX5" fmla="*/ 4155 w 14019"/>
                  <a:gd name="connsiteY5" fmla="*/ 7660 h 36964"/>
                  <a:gd name="connsiteX6" fmla="*/ 11382 w 14019"/>
                  <a:gd name="connsiteY6" fmla="*/ 0 h 36964"/>
                  <a:gd name="connsiteX7" fmla="*/ 14020 w 14019"/>
                  <a:gd name="connsiteY7" fmla="*/ 217 h 36964"/>
                  <a:gd name="connsiteX8" fmla="*/ 14020 w 14019"/>
                  <a:gd name="connsiteY8" fmla="*/ 3866 h 36964"/>
                  <a:gd name="connsiteX9" fmla="*/ 11960 w 14019"/>
                  <a:gd name="connsiteY9" fmla="*/ 3613 h 36964"/>
                  <a:gd name="connsiteX10" fmla="*/ 8455 w 14019"/>
                  <a:gd name="connsiteY10" fmla="*/ 7299 h 36964"/>
                  <a:gd name="connsiteX11" fmla="*/ 8455 w 14019"/>
                  <a:gd name="connsiteY11" fmla="*/ 10732 h 36964"/>
                  <a:gd name="connsiteX12" fmla="*/ 13875 w 14019"/>
                  <a:gd name="connsiteY12" fmla="*/ 10732 h 36964"/>
                  <a:gd name="connsiteX13" fmla="*/ 13875 w 14019"/>
                  <a:gd name="connsiteY13" fmla="*/ 14273 h 36964"/>
                  <a:gd name="connsiteX14" fmla="*/ 8455 w 14019"/>
                  <a:gd name="connsiteY14" fmla="*/ 14273 h 36964"/>
                  <a:gd name="connsiteX15" fmla="*/ 8455 w 14019"/>
                  <a:gd name="connsiteY15" fmla="*/ 36964 h 36964"/>
                  <a:gd name="connsiteX16" fmla="*/ 4155 w 14019"/>
                  <a:gd name="connsiteY16" fmla="*/ 36964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19" h="36964">
                    <a:moveTo>
                      <a:pt x="4155" y="36964"/>
                    </a:moveTo>
                    <a:lnTo>
                      <a:pt x="4155" y="14273"/>
                    </a:lnTo>
                    <a:lnTo>
                      <a:pt x="0" y="14273"/>
                    </a:lnTo>
                    <a:lnTo>
                      <a:pt x="0" y="10732"/>
                    </a:lnTo>
                    <a:lnTo>
                      <a:pt x="4155" y="10732"/>
                    </a:lnTo>
                    <a:lnTo>
                      <a:pt x="4155" y="7660"/>
                    </a:lnTo>
                    <a:cubicBezTo>
                      <a:pt x="4155" y="2602"/>
                      <a:pt x="6143" y="0"/>
                      <a:pt x="11382" y="0"/>
                    </a:cubicBezTo>
                    <a:cubicBezTo>
                      <a:pt x="12249" y="0"/>
                      <a:pt x="13116" y="36"/>
                      <a:pt x="14020" y="217"/>
                    </a:cubicBezTo>
                    <a:lnTo>
                      <a:pt x="14020" y="3866"/>
                    </a:lnTo>
                    <a:cubicBezTo>
                      <a:pt x="13369" y="3722"/>
                      <a:pt x="12610" y="3613"/>
                      <a:pt x="11960" y="3613"/>
                    </a:cubicBezTo>
                    <a:cubicBezTo>
                      <a:pt x="9684" y="3613"/>
                      <a:pt x="8455" y="4336"/>
                      <a:pt x="8455" y="7299"/>
                    </a:cubicBezTo>
                    <a:lnTo>
                      <a:pt x="8455" y="10732"/>
                    </a:lnTo>
                    <a:lnTo>
                      <a:pt x="13875" y="10732"/>
                    </a:lnTo>
                    <a:lnTo>
                      <a:pt x="13875" y="14273"/>
                    </a:lnTo>
                    <a:lnTo>
                      <a:pt x="8455" y="14273"/>
                    </a:lnTo>
                    <a:lnTo>
                      <a:pt x="8455" y="36964"/>
                    </a:lnTo>
                    <a:lnTo>
                      <a:pt x="4155" y="3696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32" name="Freeform: Shape 231">
                <a:extLst>
                  <a:ext uri="{FF2B5EF4-FFF2-40B4-BE49-F238E27FC236}">
                    <a16:creationId xmlns:a16="http://schemas.microsoft.com/office/drawing/2014/main" id="{360D3702-ABCF-45B9-9A3F-01BFF62E332B}"/>
                  </a:ext>
                </a:extLst>
              </p:cNvPr>
              <p:cNvSpPr/>
              <p:nvPr/>
            </p:nvSpPr>
            <p:spPr>
              <a:xfrm>
                <a:off x="4017531" y="1807393"/>
                <a:ext cx="20378" cy="26847"/>
              </a:xfrm>
              <a:custGeom>
                <a:avLst/>
                <a:gdLst>
                  <a:gd name="connsiteX0" fmla="*/ 16115 w 20378"/>
                  <a:gd name="connsiteY0" fmla="*/ 26847 h 26847"/>
                  <a:gd name="connsiteX1" fmla="*/ 16115 w 20378"/>
                  <a:gd name="connsiteY1" fmla="*/ 8925 h 26847"/>
                  <a:gd name="connsiteX2" fmla="*/ 11743 w 20378"/>
                  <a:gd name="connsiteY2" fmla="*/ 3830 h 26847"/>
                  <a:gd name="connsiteX3" fmla="*/ 4300 w 20378"/>
                  <a:gd name="connsiteY3" fmla="*/ 7877 h 26847"/>
                  <a:gd name="connsiteX4" fmla="*/ 4300 w 20378"/>
                  <a:gd name="connsiteY4" fmla="*/ 26847 h 26847"/>
                  <a:gd name="connsiteX5" fmla="*/ 0 w 20378"/>
                  <a:gd name="connsiteY5" fmla="*/ 26847 h 26847"/>
                  <a:gd name="connsiteX6" fmla="*/ 0 w 20378"/>
                  <a:gd name="connsiteY6" fmla="*/ 614 h 26847"/>
                  <a:gd name="connsiteX7" fmla="*/ 4083 w 20378"/>
                  <a:gd name="connsiteY7" fmla="*/ 614 h 26847"/>
                  <a:gd name="connsiteX8" fmla="*/ 4083 w 20378"/>
                  <a:gd name="connsiteY8" fmla="*/ 4264 h 26847"/>
                  <a:gd name="connsiteX9" fmla="*/ 13008 w 20378"/>
                  <a:gd name="connsiteY9" fmla="*/ 0 h 26847"/>
                  <a:gd name="connsiteX10" fmla="*/ 18970 w 20378"/>
                  <a:gd name="connsiteY10" fmla="*/ 2746 h 26847"/>
                  <a:gd name="connsiteX11" fmla="*/ 20379 w 20378"/>
                  <a:gd name="connsiteY11" fmla="*/ 8961 h 26847"/>
                  <a:gd name="connsiteX12" fmla="*/ 20379 w 20378"/>
                  <a:gd name="connsiteY12" fmla="*/ 26811 h 26847"/>
                  <a:gd name="connsiteX13" fmla="*/ 16115 w 20378"/>
                  <a:gd name="connsiteY13"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78" h="26847">
                    <a:moveTo>
                      <a:pt x="16115" y="26847"/>
                    </a:moveTo>
                    <a:lnTo>
                      <a:pt x="16115" y="8925"/>
                    </a:lnTo>
                    <a:cubicBezTo>
                      <a:pt x="16115" y="5384"/>
                      <a:pt x="14814" y="3830"/>
                      <a:pt x="11743" y="3830"/>
                    </a:cubicBezTo>
                    <a:cubicBezTo>
                      <a:pt x="9431" y="3830"/>
                      <a:pt x="7299" y="4806"/>
                      <a:pt x="4300" y="7877"/>
                    </a:cubicBezTo>
                    <a:lnTo>
                      <a:pt x="4300" y="26847"/>
                    </a:lnTo>
                    <a:lnTo>
                      <a:pt x="0" y="26847"/>
                    </a:lnTo>
                    <a:lnTo>
                      <a:pt x="0" y="614"/>
                    </a:lnTo>
                    <a:lnTo>
                      <a:pt x="4083" y="614"/>
                    </a:lnTo>
                    <a:lnTo>
                      <a:pt x="4083" y="4264"/>
                    </a:lnTo>
                    <a:cubicBezTo>
                      <a:pt x="6974" y="1373"/>
                      <a:pt x="9684" y="0"/>
                      <a:pt x="13008" y="0"/>
                    </a:cubicBezTo>
                    <a:cubicBezTo>
                      <a:pt x="15790" y="0"/>
                      <a:pt x="17813" y="903"/>
                      <a:pt x="18970" y="2746"/>
                    </a:cubicBezTo>
                    <a:cubicBezTo>
                      <a:pt x="19982" y="4047"/>
                      <a:pt x="20379" y="6034"/>
                      <a:pt x="20379" y="8961"/>
                    </a:cubicBezTo>
                    <a:lnTo>
                      <a:pt x="20379" y="26811"/>
                    </a:lnTo>
                    <a:lnTo>
                      <a:pt x="16115" y="26811"/>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33" name="Freeform: Shape 232">
                <a:extLst>
                  <a:ext uri="{FF2B5EF4-FFF2-40B4-BE49-F238E27FC236}">
                    <a16:creationId xmlns:a16="http://schemas.microsoft.com/office/drawing/2014/main" id="{0E750149-4D00-4398-B34D-DD2E2C4F924C}"/>
                  </a:ext>
                </a:extLst>
              </p:cNvPr>
              <p:cNvSpPr/>
              <p:nvPr/>
            </p:nvSpPr>
            <p:spPr>
              <a:xfrm>
                <a:off x="4043583" y="1807393"/>
                <a:ext cx="21968" cy="27461"/>
              </a:xfrm>
              <a:custGeom>
                <a:avLst/>
                <a:gdLst>
                  <a:gd name="connsiteX0" fmla="*/ 11093 w 21968"/>
                  <a:gd name="connsiteY0" fmla="*/ 27462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382 w 21968"/>
                  <a:gd name="connsiteY6" fmla="*/ 23740 h 27461"/>
                  <a:gd name="connsiteX7" fmla="*/ 18572 w 21968"/>
                  <a:gd name="connsiteY7" fmla="*/ 19079 h 27461"/>
                  <a:gd name="connsiteX8" fmla="*/ 21860 w 21968"/>
                  <a:gd name="connsiteY8" fmla="*/ 20885 h 27461"/>
                  <a:gd name="connsiteX9" fmla="*/ 11093 w 21968"/>
                  <a:gd name="connsiteY9" fmla="*/ 27462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2"/>
                    </a:moveTo>
                    <a:cubicBezTo>
                      <a:pt x="4047" y="27462"/>
                      <a:pt x="0" y="22150"/>
                      <a:pt x="0" y="13731"/>
                    </a:cubicBezTo>
                    <a:cubicBezTo>
                      <a:pt x="0" y="5312"/>
                      <a:pt x="4589" y="0"/>
                      <a:pt x="11129" y="0"/>
                    </a:cubicBezTo>
                    <a:cubicBezTo>
                      <a:pt x="18211" y="0"/>
                      <a:pt x="21969" y="5059"/>
                      <a:pt x="21969" y="12755"/>
                    </a:cubicBezTo>
                    <a:cubicBezTo>
                      <a:pt x="21969" y="13153"/>
                      <a:pt x="21969" y="13659"/>
                      <a:pt x="21933" y="14309"/>
                    </a:cubicBezTo>
                    <a:lnTo>
                      <a:pt x="4264" y="14309"/>
                    </a:lnTo>
                    <a:cubicBezTo>
                      <a:pt x="4517" y="20126"/>
                      <a:pt x="6504" y="23740"/>
                      <a:pt x="11382" y="23740"/>
                    </a:cubicBezTo>
                    <a:cubicBezTo>
                      <a:pt x="14417" y="23740"/>
                      <a:pt x="16802" y="22475"/>
                      <a:pt x="18572" y="19079"/>
                    </a:cubicBezTo>
                    <a:lnTo>
                      <a:pt x="21860" y="20885"/>
                    </a:lnTo>
                    <a:cubicBezTo>
                      <a:pt x="19331" y="25691"/>
                      <a:pt x="15501" y="27462"/>
                      <a:pt x="11093" y="27462"/>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34" name="Freeform: Shape 233">
                <a:extLst>
                  <a:ext uri="{FF2B5EF4-FFF2-40B4-BE49-F238E27FC236}">
                    <a16:creationId xmlns:a16="http://schemas.microsoft.com/office/drawing/2014/main" id="{387E5227-B376-4FC3-B291-DA346B560CA2}"/>
                  </a:ext>
                </a:extLst>
              </p:cNvPr>
              <p:cNvSpPr/>
              <p:nvPr/>
            </p:nvSpPr>
            <p:spPr>
              <a:xfrm>
                <a:off x="4069780" y="1807393"/>
                <a:ext cx="21968" cy="27461"/>
              </a:xfrm>
              <a:custGeom>
                <a:avLst/>
                <a:gdLst>
                  <a:gd name="connsiteX0" fmla="*/ 11093 w 21968"/>
                  <a:gd name="connsiteY0" fmla="*/ 27462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382 w 21968"/>
                  <a:gd name="connsiteY6" fmla="*/ 23740 h 27461"/>
                  <a:gd name="connsiteX7" fmla="*/ 18572 w 21968"/>
                  <a:gd name="connsiteY7" fmla="*/ 19079 h 27461"/>
                  <a:gd name="connsiteX8" fmla="*/ 21860 w 21968"/>
                  <a:gd name="connsiteY8" fmla="*/ 20885 h 27461"/>
                  <a:gd name="connsiteX9" fmla="*/ 11093 w 21968"/>
                  <a:gd name="connsiteY9" fmla="*/ 27462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2"/>
                    </a:moveTo>
                    <a:cubicBezTo>
                      <a:pt x="4047" y="27462"/>
                      <a:pt x="0" y="22150"/>
                      <a:pt x="0" y="13731"/>
                    </a:cubicBezTo>
                    <a:cubicBezTo>
                      <a:pt x="0" y="5312"/>
                      <a:pt x="4589" y="0"/>
                      <a:pt x="11129" y="0"/>
                    </a:cubicBezTo>
                    <a:cubicBezTo>
                      <a:pt x="18211" y="0"/>
                      <a:pt x="21969" y="5059"/>
                      <a:pt x="21969" y="12755"/>
                    </a:cubicBezTo>
                    <a:cubicBezTo>
                      <a:pt x="21969" y="13153"/>
                      <a:pt x="21969" y="13659"/>
                      <a:pt x="21933" y="14309"/>
                    </a:cubicBezTo>
                    <a:lnTo>
                      <a:pt x="4264" y="14309"/>
                    </a:lnTo>
                    <a:cubicBezTo>
                      <a:pt x="4517" y="20126"/>
                      <a:pt x="6504" y="23740"/>
                      <a:pt x="11382" y="23740"/>
                    </a:cubicBezTo>
                    <a:cubicBezTo>
                      <a:pt x="14417" y="23740"/>
                      <a:pt x="16802" y="22475"/>
                      <a:pt x="18572" y="19079"/>
                    </a:cubicBezTo>
                    <a:lnTo>
                      <a:pt x="21860" y="20885"/>
                    </a:lnTo>
                    <a:cubicBezTo>
                      <a:pt x="19367" y="25691"/>
                      <a:pt x="15501" y="27462"/>
                      <a:pt x="11093" y="27462"/>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35" name="Freeform: Shape 234">
                <a:extLst>
                  <a:ext uri="{FF2B5EF4-FFF2-40B4-BE49-F238E27FC236}">
                    <a16:creationId xmlns:a16="http://schemas.microsoft.com/office/drawing/2014/main" id="{2E563992-8E35-4EE1-9D55-6678146306D4}"/>
                  </a:ext>
                </a:extLst>
              </p:cNvPr>
              <p:cNvSpPr/>
              <p:nvPr/>
            </p:nvSpPr>
            <p:spPr>
              <a:xfrm>
                <a:off x="4095940" y="1797890"/>
                <a:ext cx="22546" cy="36964"/>
              </a:xfrm>
              <a:custGeom>
                <a:avLst/>
                <a:gdLst>
                  <a:gd name="connsiteX0" fmla="*/ 19331 w 22546"/>
                  <a:gd name="connsiteY0" fmla="*/ 36350 h 36964"/>
                  <a:gd name="connsiteX1" fmla="*/ 18608 w 22546"/>
                  <a:gd name="connsiteY1" fmla="*/ 33279 h 36964"/>
                  <a:gd name="connsiteX2" fmla="*/ 10189 w 22546"/>
                  <a:gd name="connsiteY2" fmla="*/ 36965 h 36964"/>
                  <a:gd name="connsiteX3" fmla="*/ 0 w 22546"/>
                  <a:gd name="connsiteY3" fmla="*/ 23487 h 36964"/>
                  <a:gd name="connsiteX4" fmla="*/ 10695 w 22546"/>
                  <a:gd name="connsiteY4" fmla="*/ 9720 h 36964"/>
                  <a:gd name="connsiteX5" fmla="*/ 18175 w 22546"/>
                  <a:gd name="connsiteY5" fmla="*/ 13044 h 36964"/>
                  <a:gd name="connsiteX6" fmla="*/ 18175 w 22546"/>
                  <a:gd name="connsiteY6" fmla="*/ 0 h 36964"/>
                  <a:gd name="connsiteX7" fmla="*/ 22547 w 22546"/>
                  <a:gd name="connsiteY7" fmla="*/ 0 h 36964"/>
                  <a:gd name="connsiteX8" fmla="*/ 22547 w 22546"/>
                  <a:gd name="connsiteY8" fmla="*/ 36350 h 36964"/>
                  <a:gd name="connsiteX9" fmla="*/ 19331 w 22546"/>
                  <a:gd name="connsiteY9" fmla="*/ 36350 h 36964"/>
                  <a:gd name="connsiteX10" fmla="*/ 18247 w 22546"/>
                  <a:gd name="connsiteY10" fmla="*/ 17344 h 36964"/>
                  <a:gd name="connsiteX11" fmla="*/ 11454 w 22546"/>
                  <a:gd name="connsiteY11" fmla="*/ 13406 h 36964"/>
                  <a:gd name="connsiteX12" fmla="*/ 4408 w 22546"/>
                  <a:gd name="connsiteY12" fmla="*/ 23523 h 36964"/>
                  <a:gd name="connsiteX13" fmla="*/ 11382 w 22546"/>
                  <a:gd name="connsiteY13" fmla="*/ 33207 h 36964"/>
                  <a:gd name="connsiteX14" fmla="*/ 18211 w 22546"/>
                  <a:gd name="connsiteY14" fmla="*/ 29268 h 36964"/>
                  <a:gd name="connsiteX15" fmla="*/ 18211 w 22546"/>
                  <a:gd name="connsiteY15" fmla="*/ 17344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546" h="36964">
                    <a:moveTo>
                      <a:pt x="19331" y="36350"/>
                    </a:moveTo>
                    <a:lnTo>
                      <a:pt x="18608" y="33279"/>
                    </a:lnTo>
                    <a:cubicBezTo>
                      <a:pt x="15971" y="35808"/>
                      <a:pt x="13658" y="36965"/>
                      <a:pt x="10189" y="36965"/>
                    </a:cubicBezTo>
                    <a:cubicBezTo>
                      <a:pt x="3866" y="36965"/>
                      <a:pt x="0" y="31545"/>
                      <a:pt x="0" y="23487"/>
                    </a:cubicBezTo>
                    <a:cubicBezTo>
                      <a:pt x="0" y="15032"/>
                      <a:pt x="4300" y="9720"/>
                      <a:pt x="10695" y="9720"/>
                    </a:cubicBezTo>
                    <a:cubicBezTo>
                      <a:pt x="13694" y="9720"/>
                      <a:pt x="16043" y="10768"/>
                      <a:pt x="18175" y="13044"/>
                    </a:cubicBezTo>
                    <a:lnTo>
                      <a:pt x="18175" y="0"/>
                    </a:lnTo>
                    <a:lnTo>
                      <a:pt x="22547" y="0"/>
                    </a:lnTo>
                    <a:lnTo>
                      <a:pt x="22547" y="36350"/>
                    </a:lnTo>
                    <a:lnTo>
                      <a:pt x="19331" y="36350"/>
                    </a:lnTo>
                    <a:close/>
                    <a:moveTo>
                      <a:pt x="18247" y="17344"/>
                    </a:moveTo>
                    <a:cubicBezTo>
                      <a:pt x="16513" y="14815"/>
                      <a:pt x="14092" y="13406"/>
                      <a:pt x="11454" y="13406"/>
                    </a:cubicBezTo>
                    <a:cubicBezTo>
                      <a:pt x="7046" y="13406"/>
                      <a:pt x="4408" y="17308"/>
                      <a:pt x="4408" y="23523"/>
                    </a:cubicBezTo>
                    <a:cubicBezTo>
                      <a:pt x="4408" y="29557"/>
                      <a:pt x="7082" y="33207"/>
                      <a:pt x="11382" y="33207"/>
                    </a:cubicBezTo>
                    <a:cubicBezTo>
                      <a:pt x="13911" y="33207"/>
                      <a:pt x="16657" y="31725"/>
                      <a:pt x="18211" y="29268"/>
                    </a:cubicBezTo>
                    <a:lnTo>
                      <a:pt x="18211" y="1734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36" name="Freeform: Shape 235">
                <a:extLst>
                  <a:ext uri="{FF2B5EF4-FFF2-40B4-BE49-F238E27FC236}">
                    <a16:creationId xmlns:a16="http://schemas.microsoft.com/office/drawing/2014/main" id="{69EEC589-8A16-40AA-85DA-7BF2DEAF37A5}"/>
                  </a:ext>
                </a:extLst>
              </p:cNvPr>
              <p:cNvSpPr/>
              <p:nvPr/>
            </p:nvSpPr>
            <p:spPr>
              <a:xfrm>
                <a:off x="4124412" y="1807393"/>
                <a:ext cx="21968" cy="27461"/>
              </a:xfrm>
              <a:custGeom>
                <a:avLst/>
                <a:gdLst>
                  <a:gd name="connsiteX0" fmla="*/ 11093 w 21968"/>
                  <a:gd name="connsiteY0" fmla="*/ 27462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382 w 21968"/>
                  <a:gd name="connsiteY6" fmla="*/ 23740 h 27461"/>
                  <a:gd name="connsiteX7" fmla="*/ 18572 w 21968"/>
                  <a:gd name="connsiteY7" fmla="*/ 19079 h 27461"/>
                  <a:gd name="connsiteX8" fmla="*/ 21860 w 21968"/>
                  <a:gd name="connsiteY8" fmla="*/ 20885 h 27461"/>
                  <a:gd name="connsiteX9" fmla="*/ 11093 w 21968"/>
                  <a:gd name="connsiteY9" fmla="*/ 27462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2"/>
                    </a:moveTo>
                    <a:cubicBezTo>
                      <a:pt x="4047" y="27462"/>
                      <a:pt x="0" y="22150"/>
                      <a:pt x="0" y="13731"/>
                    </a:cubicBezTo>
                    <a:cubicBezTo>
                      <a:pt x="0" y="5312"/>
                      <a:pt x="4589" y="0"/>
                      <a:pt x="11129" y="0"/>
                    </a:cubicBezTo>
                    <a:cubicBezTo>
                      <a:pt x="18211" y="0"/>
                      <a:pt x="21969" y="5059"/>
                      <a:pt x="21969" y="12755"/>
                    </a:cubicBezTo>
                    <a:cubicBezTo>
                      <a:pt x="21969" y="13153"/>
                      <a:pt x="21969" y="13659"/>
                      <a:pt x="21933" y="14309"/>
                    </a:cubicBezTo>
                    <a:lnTo>
                      <a:pt x="4264" y="14309"/>
                    </a:lnTo>
                    <a:cubicBezTo>
                      <a:pt x="4517" y="20126"/>
                      <a:pt x="6504" y="23740"/>
                      <a:pt x="11382" y="23740"/>
                    </a:cubicBezTo>
                    <a:cubicBezTo>
                      <a:pt x="14417" y="23740"/>
                      <a:pt x="16802" y="22475"/>
                      <a:pt x="18572" y="19079"/>
                    </a:cubicBezTo>
                    <a:lnTo>
                      <a:pt x="21860" y="20885"/>
                    </a:lnTo>
                    <a:cubicBezTo>
                      <a:pt x="19367" y="25691"/>
                      <a:pt x="15501" y="27462"/>
                      <a:pt x="11093" y="27462"/>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37" name="Freeform: Shape 236">
                <a:extLst>
                  <a:ext uri="{FF2B5EF4-FFF2-40B4-BE49-F238E27FC236}">
                    <a16:creationId xmlns:a16="http://schemas.microsoft.com/office/drawing/2014/main" id="{568E6E26-F657-48C7-8311-826203D473ED}"/>
                  </a:ext>
                </a:extLst>
              </p:cNvPr>
              <p:cNvSpPr/>
              <p:nvPr/>
            </p:nvSpPr>
            <p:spPr>
              <a:xfrm>
                <a:off x="4150572" y="1797890"/>
                <a:ext cx="22474" cy="36964"/>
              </a:xfrm>
              <a:custGeom>
                <a:avLst/>
                <a:gdLst>
                  <a:gd name="connsiteX0" fmla="*/ 19331 w 22474"/>
                  <a:gd name="connsiteY0" fmla="*/ 36350 h 36964"/>
                  <a:gd name="connsiteX1" fmla="*/ 18608 w 22474"/>
                  <a:gd name="connsiteY1" fmla="*/ 33279 h 36964"/>
                  <a:gd name="connsiteX2" fmla="*/ 10189 w 22474"/>
                  <a:gd name="connsiteY2" fmla="*/ 36965 h 36964"/>
                  <a:gd name="connsiteX3" fmla="*/ 0 w 22474"/>
                  <a:gd name="connsiteY3" fmla="*/ 23487 h 36964"/>
                  <a:gd name="connsiteX4" fmla="*/ 10695 w 22474"/>
                  <a:gd name="connsiteY4" fmla="*/ 9720 h 36964"/>
                  <a:gd name="connsiteX5" fmla="*/ 18175 w 22474"/>
                  <a:gd name="connsiteY5" fmla="*/ 13044 h 36964"/>
                  <a:gd name="connsiteX6" fmla="*/ 18175 w 22474"/>
                  <a:gd name="connsiteY6" fmla="*/ 0 h 36964"/>
                  <a:gd name="connsiteX7" fmla="*/ 22474 w 22474"/>
                  <a:gd name="connsiteY7" fmla="*/ 0 h 36964"/>
                  <a:gd name="connsiteX8" fmla="*/ 22474 w 22474"/>
                  <a:gd name="connsiteY8" fmla="*/ 36350 h 36964"/>
                  <a:gd name="connsiteX9" fmla="*/ 19331 w 22474"/>
                  <a:gd name="connsiteY9" fmla="*/ 36350 h 36964"/>
                  <a:gd name="connsiteX10" fmla="*/ 18247 w 22474"/>
                  <a:gd name="connsiteY10" fmla="*/ 17344 h 36964"/>
                  <a:gd name="connsiteX11" fmla="*/ 11454 w 22474"/>
                  <a:gd name="connsiteY11" fmla="*/ 13406 h 36964"/>
                  <a:gd name="connsiteX12" fmla="*/ 4408 w 22474"/>
                  <a:gd name="connsiteY12" fmla="*/ 23523 h 36964"/>
                  <a:gd name="connsiteX13" fmla="*/ 11382 w 22474"/>
                  <a:gd name="connsiteY13" fmla="*/ 33207 h 36964"/>
                  <a:gd name="connsiteX14" fmla="*/ 18211 w 22474"/>
                  <a:gd name="connsiteY14" fmla="*/ 29268 h 36964"/>
                  <a:gd name="connsiteX15" fmla="*/ 18211 w 22474"/>
                  <a:gd name="connsiteY15" fmla="*/ 17344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74" h="36964">
                    <a:moveTo>
                      <a:pt x="19331" y="36350"/>
                    </a:moveTo>
                    <a:lnTo>
                      <a:pt x="18608" y="33279"/>
                    </a:lnTo>
                    <a:cubicBezTo>
                      <a:pt x="15971" y="35808"/>
                      <a:pt x="13658" y="36965"/>
                      <a:pt x="10189" y="36965"/>
                    </a:cubicBezTo>
                    <a:cubicBezTo>
                      <a:pt x="3866" y="36965"/>
                      <a:pt x="0" y="31545"/>
                      <a:pt x="0" y="23487"/>
                    </a:cubicBezTo>
                    <a:cubicBezTo>
                      <a:pt x="0" y="15032"/>
                      <a:pt x="4300" y="9720"/>
                      <a:pt x="10695" y="9720"/>
                    </a:cubicBezTo>
                    <a:cubicBezTo>
                      <a:pt x="13694" y="9720"/>
                      <a:pt x="16043" y="10768"/>
                      <a:pt x="18175" y="13044"/>
                    </a:cubicBezTo>
                    <a:lnTo>
                      <a:pt x="18175" y="0"/>
                    </a:lnTo>
                    <a:lnTo>
                      <a:pt x="22474" y="0"/>
                    </a:lnTo>
                    <a:lnTo>
                      <a:pt x="22474" y="36350"/>
                    </a:lnTo>
                    <a:lnTo>
                      <a:pt x="19331" y="36350"/>
                    </a:lnTo>
                    <a:close/>
                    <a:moveTo>
                      <a:pt x="18247" y="17344"/>
                    </a:moveTo>
                    <a:cubicBezTo>
                      <a:pt x="16513" y="14815"/>
                      <a:pt x="14092" y="13406"/>
                      <a:pt x="11454" y="13406"/>
                    </a:cubicBezTo>
                    <a:cubicBezTo>
                      <a:pt x="7046" y="13406"/>
                      <a:pt x="4408" y="17308"/>
                      <a:pt x="4408" y="23523"/>
                    </a:cubicBezTo>
                    <a:cubicBezTo>
                      <a:pt x="4408" y="29557"/>
                      <a:pt x="7082" y="33207"/>
                      <a:pt x="11382" y="33207"/>
                    </a:cubicBezTo>
                    <a:cubicBezTo>
                      <a:pt x="13911" y="33207"/>
                      <a:pt x="16657" y="31725"/>
                      <a:pt x="18211" y="29268"/>
                    </a:cubicBezTo>
                    <a:lnTo>
                      <a:pt x="18211" y="1734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38" name="Freeform: Shape 237">
                <a:extLst>
                  <a:ext uri="{FF2B5EF4-FFF2-40B4-BE49-F238E27FC236}">
                    <a16:creationId xmlns:a16="http://schemas.microsoft.com/office/drawing/2014/main" id="{E80D3D09-6CAB-4373-82FA-D3A6B4204A47}"/>
                  </a:ext>
                </a:extLst>
              </p:cNvPr>
              <p:cNvSpPr/>
              <p:nvPr/>
            </p:nvSpPr>
            <p:spPr>
              <a:xfrm>
                <a:off x="4178033" y="1797276"/>
                <a:ext cx="17958" cy="36964"/>
              </a:xfrm>
              <a:custGeom>
                <a:avLst/>
                <a:gdLst>
                  <a:gd name="connsiteX0" fmla="*/ 5781 w 17958"/>
                  <a:gd name="connsiteY0" fmla="*/ 25149 h 36964"/>
                  <a:gd name="connsiteX1" fmla="*/ 5781 w 17958"/>
                  <a:gd name="connsiteY1" fmla="*/ 22150 h 36964"/>
                  <a:gd name="connsiteX2" fmla="*/ 13333 w 17958"/>
                  <a:gd name="connsiteY2" fmla="*/ 7986 h 36964"/>
                  <a:gd name="connsiteX3" fmla="*/ 9033 w 17958"/>
                  <a:gd name="connsiteY3" fmla="*/ 3830 h 36964"/>
                  <a:gd name="connsiteX4" fmla="*/ 3686 w 17958"/>
                  <a:gd name="connsiteY4" fmla="*/ 8022 h 36964"/>
                  <a:gd name="connsiteX5" fmla="*/ 0 w 17958"/>
                  <a:gd name="connsiteY5" fmla="*/ 6612 h 36964"/>
                  <a:gd name="connsiteX6" fmla="*/ 9358 w 17958"/>
                  <a:gd name="connsiteY6" fmla="*/ 0 h 36964"/>
                  <a:gd name="connsiteX7" fmla="*/ 17958 w 17958"/>
                  <a:gd name="connsiteY7" fmla="*/ 7913 h 36964"/>
                  <a:gd name="connsiteX8" fmla="*/ 9539 w 17958"/>
                  <a:gd name="connsiteY8" fmla="*/ 22909 h 36964"/>
                  <a:gd name="connsiteX9" fmla="*/ 9539 w 17958"/>
                  <a:gd name="connsiteY9" fmla="*/ 25185 h 36964"/>
                  <a:gd name="connsiteX10" fmla="*/ 5781 w 17958"/>
                  <a:gd name="connsiteY10" fmla="*/ 25185 h 36964"/>
                  <a:gd name="connsiteX11" fmla="*/ 4842 w 17958"/>
                  <a:gd name="connsiteY11" fmla="*/ 36964 h 36964"/>
                  <a:gd name="connsiteX12" fmla="*/ 4842 w 17958"/>
                  <a:gd name="connsiteY12" fmla="*/ 31075 h 36964"/>
                  <a:gd name="connsiteX13" fmla="*/ 10406 w 17958"/>
                  <a:gd name="connsiteY13" fmla="*/ 31075 h 36964"/>
                  <a:gd name="connsiteX14" fmla="*/ 10406 w 17958"/>
                  <a:gd name="connsiteY14" fmla="*/ 36964 h 36964"/>
                  <a:gd name="connsiteX15" fmla="*/ 4842 w 17958"/>
                  <a:gd name="connsiteY15" fmla="*/ 36964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58" h="36964">
                    <a:moveTo>
                      <a:pt x="5781" y="25149"/>
                    </a:moveTo>
                    <a:lnTo>
                      <a:pt x="5781" y="22150"/>
                    </a:lnTo>
                    <a:cubicBezTo>
                      <a:pt x="5781" y="16513"/>
                      <a:pt x="13333" y="13839"/>
                      <a:pt x="13333" y="7986"/>
                    </a:cubicBezTo>
                    <a:cubicBezTo>
                      <a:pt x="13333" y="5456"/>
                      <a:pt x="11671" y="3830"/>
                      <a:pt x="9033" y="3830"/>
                    </a:cubicBezTo>
                    <a:cubicBezTo>
                      <a:pt x="6540" y="3830"/>
                      <a:pt x="5095" y="4842"/>
                      <a:pt x="3686" y="8022"/>
                    </a:cubicBezTo>
                    <a:lnTo>
                      <a:pt x="0" y="6612"/>
                    </a:lnTo>
                    <a:cubicBezTo>
                      <a:pt x="1482" y="2023"/>
                      <a:pt x="4806" y="0"/>
                      <a:pt x="9358" y="0"/>
                    </a:cubicBezTo>
                    <a:cubicBezTo>
                      <a:pt x="14778" y="0"/>
                      <a:pt x="17958" y="3144"/>
                      <a:pt x="17958" y="7913"/>
                    </a:cubicBezTo>
                    <a:cubicBezTo>
                      <a:pt x="17958" y="14779"/>
                      <a:pt x="9539" y="18139"/>
                      <a:pt x="9539" y="22909"/>
                    </a:cubicBezTo>
                    <a:lnTo>
                      <a:pt x="9539" y="25185"/>
                    </a:lnTo>
                    <a:lnTo>
                      <a:pt x="5781" y="25185"/>
                    </a:lnTo>
                    <a:close/>
                    <a:moveTo>
                      <a:pt x="4842" y="36964"/>
                    </a:moveTo>
                    <a:lnTo>
                      <a:pt x="4842" y="31075"/>
                    </a:lnTo>
                    <a:lnTo>
                      <a:pt x="10406" y="31075"/>
                    </a:lnTo>
                    <a:lnTo>
                      <a:pt x="10406" y="36964"/>
                    </a:lnTo>
                    <a:lnTo>
                      <a:pt x="4842" y="3696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39" name="Freeform: Shape 238">
                <a:extLst>
                  <a:ext uri="{FF2B5EF4-FFF2-40B4-BE49-F238E27FC236}">
                    <a16:creationId xmlns:a16="http://schemas.microsoft.com/office/drawing/2014/main" id="{AF0C948A-1F3A-48E6-A893-CC5E71F3B951}"/>
                  </a:ext>
                </a:extLst>
              </p:cNvPr>
              <p:cNvSpPr/>
              <p:nvPr/>
            </p:nvSpPr>
            <p:spPr>
              <a:xfrm>
                <a:off x="2896910" y="1867664"/>
                <a:ext cx="18174" cy="18175"/>
              </a:xfrm>
              <a:custGeom>
                <a:avLst/>
                <a:gdLst>
                  <a:gd name="connsiteX0" fmla="*/ 9069 w 18174"/>
                  <a:gd name="connsiteY0" fmla="*/ 18175 h 18175"/>
                  <a:gd name="connsiteX1" fmla="*/ 0 w 18174"/>
                  <a:gd name="connsiteY1" fmla="*/ 9106 h 18175"/>
                  <a:gd name="connsiteX2" fmla="*/ 9069 w 18174"/>
                  <a:gd name="connsiteY2" fmla="*/ 0 h 18175"/>
                  <a:gd name="connsiteX3" fmla="*/ 18175 w 18174"/>
                  <a:gd name="connsiteY3" fmla="*/ 9106 h 18175"/>
                  <a:gd name="connsiteX4" fmla="*/ 9069 w 18174"/>
                  <a:gd name="connsiteY4" fmla="*/ 18175 h 1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4" h="18175">
                    <a:moveTo>
                      <a:pt x="9069" y="18175"/>
                    </a:moveTo>
                    <a:cubicBezTo>
                      <a:pt x="4047" y="18175"/>
                      <a:pt x="0" y="14128"/>
                      <a:pt x="0" y="9106"/>
                    </a:cubicBezTo>
                    <a:cubicBezTo>
                      <a:pt x="0" y="4083"/>
                      <a:pt x="4047" y="0"/>
                      <a:pt x="9069" y="0"/>
                    </a:cubicBezTo>
                    <a:cubicBezTo>
                      <a:pt x="14092" y="0"/>
                      <a:pt x="18175" y="4083"/>
                      <a:pt x="18175" y="9106"/>
                    </a:cubicBezTo>
                    <a:cubicBezTo>
                      <a:pt x="18175" y="14128"/>
                      <a:pt x="14092" y="18175"/>
                      <a:pt x="9069" y="18175"/>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40" name="Freeform: Shape 239">
                <a:extLst>
                  <a:ext uri="{FF2B5EF4-FFF2-40B4-BE49-F238E27FC236}">
                    <a16:creationId xmlns:a16="http://schemas.microsoft.com/office/drawing/2014/main" id="{6BB18F58-1FBF-4F16-AEAA-8BCD2C22CB9C}"/>
                  </a:ext>
                </a:extLst>
              </p:cNvPr>
              <p:cNvSpPr/>
              <p:nvPr/>
            </p:nvSpPr>
            <p:spPr>
              <a:xfrm>
                <a:off x="2931417" y="1858594"/>
                <a:ext cx="29520" cy="36350"/>
              </a:xfrm>
              <a:custGeom>
                <a:avLst/>
                <a:gdLst>
                  <a:gd name="connsiteX0" fmla="*/ 24354 w 29520"/>
                  <a:gd name="connsiteY0" fmla="*/ 36350 h 36350"/>
                  <a:gd name="connsiteX1" fmla="*/ 21102 w 29520"/>
                  <a:gd name="connsiteY1" fmla="*/ 25510 h 36350"/>
                  <a:gd name="connsiteX2" fmla="*/ 8094 w 29520"/>
                  <a:gd name="connsiteY2" fmla="*/ 25510 h 36350"/>
                  <a:gd name="connsiteX3" fmla="*/ 4842 w 29520"/>
                  <a:gd name="connsiteY3" fmla="*/ 36350 h 36350"/>
                  <a:gd name="connsiteX4" fmla="*/ 0 w 29520"/>
                  <a:gd name="connsiteY4" fmla="*/ 36350 h 36350"/>
                  <a:gd name="connsiteX5" fmla="*/ 11346 w 29520"/>
                  <a:gd name="connsiteY5" fmla="*/ 0 h 36350"/>
                  <a:gd name="connsiteX6" fmla="*/ 18175 w 29520"/>
                  <a:gd name="connsiteY6" fmla="*/ 0 h 36350"/>
                  <a:gd name="connsiteX7" fmla="*/ 29520 w 29520"/>
                  <a:gd name="connsiteY7" fmla="*/ 36350 h 36350"/>
                  <a:gd name="connsiteX8" fmla="*/ 24354 w 29520"/>
                  <a:gd name="connsiteY8" fmla="*/ 36350 h 36350"/>
                  <a:gd name="connsiteX9" fmla="*/ 9395 w 29520"/>
                  <a:gd name="connsiteY9" fmla="*/ 21319 h 36350"/>
                  <a:gd name="connsiteX10" fmla="*/ 19873 w 29520"/>
                  <a:gd name="connsiteY10" fmla="*/ 21319 h 36350"/>
                  <a:gd name="connsiteX11" fmla="*/ 14706 w 29520"/>
                  <a:gd name="connsiteY11" fmla="*/ 4047 h 36350"/>
                  <a:gd name="connsiteX12" fmla="*/ 14598 w 29520"/>
                  <a:gd name="connsiteY12" fmla="*/ 4047 h 36350"/>
                  <a:gd name="connsiteX13" fmla="*/ 9395 w 29520"/>
                  <a:gd name="connsiteY13" fmla="*/ 21319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520" h="36350">
                    <a:moveTo>
                      <a:pt x="24354" y="36350"/>
                    </a:moveTo>
                    <a:lnTo>
                      <a:pt x="21102" y="25510"/>
                    </a:lnTo>
                    <a:lnTo>
                      <a:pt x="8094" y="25510"/>
                    </a:lnTo>
                    <a:lnTo>
                      <a:pt x="4842" y="36350"/>
                    </a:lnTo>
                    <a:lnTo>
                      <a:pt x="0" y="36350"/>
                    </a:lnTo>
                    <a:lnTo>
                      <a:pt x="11346" y="0"/>
                    </a:lnTo>
                    <a:lnTo>
                      <a:pt x="18175" y="0"/>
                    </a:lnTo>
                    <a:lnTo>
                      <a:pt x="29520" y="36350"/>
                    </a:lnTo>
                    <a:lnTo>
                      <a:pt x="24354" y="36350"/>
                    </a:lnTo>
                    <a:close/>
                    <a:moveTo>
                      <a:pt x="9395" y="21319"/>
                    </a:moveTo>
                    <a:lnTo>
                      <a:pt x="19873" y="21319"/>
                    </a:lnTo>
                    <a:lnTo>
                      <a:pt x="14706" y="4047"/>
                    </a:lnTo>
                    <a:lnTo>
                      <a:pt x="14598" y="4047"/>
                    </a:lnTo>
                    <a:lnTo>
                      <a:pt x="9395" y="21319"/>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41" name="Freeform: Shape 240">
                <a:extLst>
                  <a:ext uri="{FF2B5EF4-FFF2-40B4-BE49-F238E27FC236}">
                    <a16:creationId xmlns:a16="http://schemas.microsoft.com/office/drawing/2014/main" id="{1408C726-ACB2-4346-BF78-E0FA6FDD80CC}"/>
                  </a:ext>
                </a:extLst>
              </p:cNvPr>
              <p:cNvSpPr/>
              <p:nvPr/>
            </p:nvSpPr>
            <p:spPr>
              <a:xfrm>
                <a:off x="2965996" y="1868097"/>
                <a:ext cx="12863" cy="26847"/>
              </a:xfrm>
              <a:custGeom>
                <a:avLst/>
                <a:gdLst>
                  <a:gd name="connsiteX0" fmla="*/ 0 w 12863"/>
                  <a:gd name="connsiteY0" fmla="*/ 26847 h 26847"/>
                  <a:gd name="connsiteX1" fmla="*/ 0 w 12863"/>
                  <a:gd name="connsiteY1" fmla="*/ 614 h 26847"/>
                  <a:gd name="connsiteX2" fmla="*/ 4083 w 12863"/>
                  <a:gd name="connsiteY2" fmla="*/ 614 h 26847"/>
                  <a:gd name="connsiteX3" fmla="*/ 4083 w 12863"/>
                  <a:gd name="connsiteY3" fmla="*/ 5565 h 26847"/>
                  <a:gd name="connsiteX4" fmla="*/ 12068 w 12863"/>
                  <a:gd name="connsiteY4" fmla="*/ 0 h 26847"/>
                  <a:gd name="connsiteX5" fmla="*/ 12863 w 12863"/>
                  <a:gd name="connsiteY5" fmla="*/ 36 h 26847"/>
                  <a:gd name="connsiteX6" fmla="*/ 12863 w 12863"/>
                  <a:gd name="connsiteY6" fmla="*/ 4300 h 26847"/>
                  <a:gd name="connsiteX7" fmla="*/ 11888 w 12863"/>
                  <a:gd name="connsiteY7" fmla="*/ 4264 h 26847"/>
                  <a:gd name="connsiteX8" fmla="*/ 4228 w 12863"/>
                  <a:gd name="connsiteY8" fmla="*/ 10587 h 26847"/>
                  <a:gd name="connsiteX9" fmla="*/ 4228 w 12863"/>
                  <a:gd name="connsiteY9" fmla="*/ 26847 h 26847"/>
                  <a:gd name="connsiteX10" fmla="*/ 0 w 12863"/>
                  <a:gd name="connsiteY10" fmla="*/ 26847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3" h="26847">
                    <a:moveTo>
                      <a:pt x="0" y="26847"/>
                    </a:moveTo>
                    <a:lnTo>
                      <a:pt x="0" y="614"/>
                    </a:lnTo>
                    <a:lnTo>
                      <a:pt x="4083" y="614"/>
                    </a:lnTo>
                    <a:lnTo>
                      <a:pt x="4083" y="5565"/>
                    </a:lnTo>
                    <a:cubicBezTo>
                      <a:pt x="6323" y="1626"/>
                      <a:pt x="8853" y="0"/>
                      <a:pt x="12068" y="0"/>
                    </a:cubicBezTo>
                    <a:cubicBezTo>
                      <a:pt x="12357" y="0"/>
                      <a:pt x="12538" y="0"/>
                      <a:pt x="12863" y="36"/>
                    </a:cubicBezTo>
                    <a:lnTo>
                      <a:pt x="12863" y="4300"/>
                    </a:lnTo>
                    <a:cubicBezTo>
                      <a:pt x="12466" y="4264"/>
                      <a:pt x="12105" y="4264"/>
                      <a:pt x="11888" y="4264"/>
                    </a:cubicBezTo>
                    <a:cubicBezTo>
                      <a:pt x="8238" y="4264"/>
                      <a:pt x="5781" y="7046"/>
                      <a:pt x="4228" y="10587"/>
                    </a:cubicBezTo>
                    <a:lnTo>
                      <a:pt x="4228" y="26847"/>
                    </a:lnTo>
                    <a:lnTo>
                      <a:pt x="0" y="26847"/>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42" name="Freeform: Shape 241">
                <a:extLst>
                  <a:ext uri="{FF2B5EF4-FFF2-40B4-BE49-F238E27FC236}">
                    <a16:creationId xmlns:a16="http://schemas.microsoft.com/office/drawing/2014/main" id="{79914CB8-9208-4EA0-9B99-D749D39B9B5D}"/>
                  </a:ext>
                </a:extLst>
              </p:cNvPr>
              <p:cNvSpPr/>
              <p:nvPr/>
            </p:nvSpPr>
            <p:spPr>
              <a:xfrm>
                <a:off x="2981641" y="1868097"/>
                <a:ext cx="21968" cy="27461"/>
              </a:xfrm>
              <a:custGeom>
                <a:avLst/>
                <a:gdLst>
                  <a:gd name="connsiteX0" fmla="*/ 11093 w 21968"/>
                  <a:gd name="connsiteY0" fmla="*/ 27462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9 h 27461"/>
                  <a:gd name="connsiteX8" fmla="*/ 21896 w 21968"/>
                  <a:gd name="connsiteY8" fmla="*/ 20885 h 27461"/>
                  <a:gd name="connsiteX9" fmla="*/ 11093 w 21968"/>
                  <a:gd name="connsiteY9" fmla="*/ 27462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2"/>
                    </a:moveTo>
                    <a:cubicBezTo>
                      <a:pt x="4047" y="27462"/>
                      <a:pt x="0" y="22150"/>
                      <a:pt x="0" y="13731"/>
                    </a:cubicBezTo>
                    <a:cubicBezTo>
                      <a:pt x="0" y="5312"/>
                      <a:pt x="4589" y="0"/>
                      <a:pt x="11129" y="0"/>
                    </a:cubicBezTo>
                    <a:cubicBezTo>
                      <a:pt x="18211" y="0"/>
                      <a:pt x="21969" y="5059"/>
                      <a:pt x="21969" y="12755"/>
                    </a:cubicBezTo>
                    <a:cubicBezTo>
                      <a:pt x="21969" y="13153"/>
                      <a:pt x="21969" y="13659"/>
                      <a:pt x="21933" y="14309"/>
                    </a:cubicBezTo>
                    <a:lnTo>
                      <a:pt x="4264" y="14309"/>
                    </a:lnTo>
                    <a:cubicBezTo>
                      <a:pt x="4517" y="20126"/>
                      <a:pt x="6504" y="23740"/>
                      <a:pt x="11418" y="23740"/>
                    </a:cubicBezTo>
                    <a:cubicBezTo>
                      <a:pt x="14453" y="23740"/>
                      <a:pt x="16838" y="22475"/>
                      <a:pt x="18608" y="19079"/>
                    </a:cubicBezTo>
                    <a:lnTo>
                      <a:pt x="21896" y="20885"/>
                    </a:lnTo>
                    <a:cubicBezTo>
                      <a:pt x="19367" y="25691"/>
                      <a:pt x="15501" y="27462"/>
                      <a:pt x="11093" y="27462"/>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43" name="Freeform: Shape 242">
                <a:extLst>
                  <a:ext uri="{FF2B5EF4-FFF2-40B4-BE49-F238E27FC236}">
                    <a16:creationId xmlns:a16="http://schemas.microsoft.com/office/drawing/2014/main" id="{89EFAFB9-C7D2-43A4-B8C6-FAFFB793D001}"/>
                  </a:ext>
                </a:extLst>
              </p:cNvPr>
              <p:cNvSpPr/>
              <p:nvPr/>
            </p:nvSpPr>
            <p:spPr>
              <a:xfrm>
                <a:off x="3022110" y="1858594"/>
                <a:ext cx="27352" cy="36350"/>
              </a:xfrm>
              <a:custGeom>
                <a:avLst/>
                <a:gdLst>
                  <a:gd name="connsiteX0" fmla="*/ 22547 w 27352"/>
                  <a:gd name="connsiteY0" fmla="*/ 36350 h 36350"/>
                  <a:gd name="connsiteX1" fmla="*/ 4697 w 27352"/>
                  <a:gd name="connsiteY1" fmla="*/ 5817 h 36350"/>
                  <a:gd name="connsiteX2" fmla="*/ 4589 w 27352"/>
                  <a:gd name="connsiteY2" fmla="*/ 5817 h 36350"/>
                  <a:gd name="connsiteX3" fmla="*/ 4589 w 27352"/>
                  <a:gd name="connsiteY3" fmla="*/ 36350 h 36350"/>
                  <a:gd name="connsiteX4" fmla="*/ 0 w 27352"/>
                  <a:gd name="connsiteY4" fmla="*/ 36350 h 36350"/>
                  <a:gd name="connsiteX5" fmla="*/ 0 w 27352"/>
                  <a:gd name="connsiteY5" fmla="*/ 0 h 36350"/>
                  <a:gd name="connsiteX6" fmla="*/ 6901 w 27352"/>
                  <a:gd name="connsiteY6" fmla="*/ 0 h 36350"/>
                  <a:gd name="connsiteX7" fmla="*/ 22655 w 27352"/>
                  <a:gd name="connsiteY7" fmla="*/ 27534 h 36350"/>
                  <a:gd name="connsiteX8" fmla="*/ 22764 w 27352"/>
                  <a:gd name="connsiteY8" fmla="*/ 27534 h 36350"/>
                  <a:gd name="connsiteX9" fmla="*/ 22764 w 27352"/>
                  <a:gd name="connsiteY9" fmla="*/ 0 h 36350"/>
                  <a:gd name="connsiteX10" fmla="*/ 27353 w 27352"/>
                  <a:gd name="connsiteY10" fmla="*/ 0 h 36350"/>
                  <a:gd name="connsiteX11" fmla="*/ 27353 w 27352"/>
                  <a:gd name="connsiteY11" fmla="*/ 36350 h 36350"/>
                  <a:gd name="connsiteX12" fmla="*/ 22547 w 27352"/>
                  <a:gd name="connsiteY12"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52" h="36350">
                    <a:moveTo>
                      <a:pt x="22547" y="36350"/>
                    </a:moveTo>
                    <a:lnTo>
                      <a:pt x="4697" y="5817"/>
                    </a:lnTo>
                    <a:lnTo>
                      <a:pt x="4589" y="5817"/>
                    </a:lnTo>
                    <a:lnTo>
                      <a:pt x="4589" y="36350"/>
                    </a:lnTo>
                    <a:lnTo>
                      <a:pt x="0" y="36350"/>
                    </a:lnTo>
                    <a:lnTo>
                      <a:pt x="0" y="0"/>
                    </a:lnTo>
                    <a:lnTo>
                      <a:pt x="6901" y="0"/>
                    </a:lnTo>
                    <a:lnTo>
                      <a:pt x="22655" y="27534"/>
                    </a:lnTo>
                    <a:lnTo>
                      <a:pt x="22764" y="27534"/>
                    </a:lnTo>
                    <a:lnTo>
                      <a:pt x="22764" y="0"/>
                    </a:lnTo>
                    <a:lnTo>
                      <a:pt x="27353" y="0"/>
                    </a:lnTo>
                    <a:lnTo>
                      <a:pt x="27353" y="36350"/>
                    </a:lnTo>
                    <a:lnTo>
                      <a:pt x="22547"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44" name="Freeform: Shape 243">
                <a:extLst>
                  <a:ext uri="{FF2B5EF4-FFF2-40B4-BE49-F238E27FC236}">
                    <a16:creationId xmlns:a16="http://schemas.microsoft.com/office/drawing/2014/main" id="{200851A8-D9F5-4763-AC8C-F6849B8B6DC4}"/>
                  </a:ext>
                </a:extLst>
              </p:cNvPr>
              <p:cNvSpPr/>
              <p:nvPr/>
            </p:nvSpPr>
            <p:spPr>
              <a:xfrm>
                <a:off x="3058712" y="1858594"/>
                <a:ext cx="4841" cy="36350"/>
              </a:xfrm>
              <a:custGeom>
                <a:avLst/>
                <a:gdLst>
                  <a:gd name="connsiteX0" fmla="*/ 0 w 4841"/>
                  <a:gd name="connsiteY0" fmla="*/ 36350 h 36350"/>
                  <a:gd name="connsiteX1" fmla="*/ 0 w 4841"/>
                  <a:gd name="connsiteY1" fmla="*/ 0 h 36350"/>
                  <a:gd name="connsiteX2" fmla="*/ 4842 w 4841"/>
                  <a:gd name="connsiteY2" fmla="*/ 0 h 36350"/>
                  <a:gd name="connsiteX3" fmla="*/ 4842 w 4841"/>
                  <a:gd name="connsiteY3" fmla="*/ 36350 h 36350"/>
                  <a:gd name="connsiteX4" fmla="*/ 0 w 4841"/>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1" h="36350">
                    <a:moveTo>
                      <a:pt x="0" y="36350"/>
                    </a:moveTo>
                    <a:lnTo>
                      <a:pt x="0" y="0"/>
                    </a:lnTo>
                    <a:lnTo>
                      <a:pt x="4842" y="0"/>
                    </a:lnTo>
                    <a:lnTo>
                      <a:pt x="4842" y="36350"/>
                    </a:lnTo>
                    <a:lnTo>
                      <a:pt x="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45" name="Freeform: Shape 244">
                <a:extLst>
                  <a:ext uri="{FF2B5EF4-FFF2-40B4-BE49-F238E27FC236}">
                    <a16:creationId xmlns:a16="http://schemas.microsoft.com/office/drawing/2014/main" id="{15761EAE-BD50-4A19-9AB7-1DE5BA6825DA}"/>
                  </a:ext>
                </a:extLst>
              </p:cNvPr>
              <p:cNvSpPr/>
              <p:nvPr/>
            </p:nvSpPr>
            <p:spPr>
              <a:xfrm>
                <a:off x="3072876" y="1858594"/>
                <a:ext cx="27316" cy="36350"/>
              </a:xfrm>
              <a:custGeom>
                <a:avLst/>
                <a:gdLst>
                  <a:gd name="connsiteX0" fmla="*/ 22511 w 27316"/>
                  <a:gd name="connsiteY0" fmla="*/ 36350 h 36350"/>
                  <a:gd name="connsiteX1" fmla="*/ 22511 w 27316"/>
                  <a:gd name="connsiteY1" fmla="*/ 19693 h 36350"/>
                  <a:gd name="connsiteX2" fmla="*/ 4842 w 27316"/>
                  <a:gd name="connsiteY2" fmla="*/ 19693 h 36350"/>
                  <a:gd name="connsiteX3" fmla="*/ 4842 w 27316"/>
                  <a:gd name="connsiteY3" fmla="*/ 36350 h 36350"/>
                  <a:gd name="connsiteX4" fmla="*/ 0 w 27316"/>
                  <a:gd name="connsiteY4" fmla="*/ 36350 h 36350"/>
                  <a:gd name="connsiteX5" fmla="*/ 0 w 27316"/>
                  <a:gd name="connsiteY5" fmla="*/ 0 h 36350"/>
                  <a:gd name="connsiteX6" fmla="*/ 4842 w 27316"/>
                  <a:gd name="connsiteY6" fmla="*/ 0 h 36350"/>
                  <a:gd name="connsiteX7" fmla="*/ 4842 w 27316"/>
                  <a:gd name="connsiteY7" fmla="*/ 15284 h 36350"/>
                  <a:gd name="connsiteX8" fmla="*/ 22511 w 27316"/>
                  <a:gd name="connsiteY8" fmla="*/ 15284 h 36350"/>
                  <a:gd name="connsiteX9" fmla="*/ 22511 w 27316"/>
                  <a:gd name="connsiteY9" fmla="*/ 0 h 36350"/>
                  <a:gd name="connsiteX10" fmla="*/ 27316 w 27316"/>
                  <a:gd name="connsiteY10" fmla="*/ 0 h 36350"/>
                  <a:gd name="connsiteX11" fmla="*/ 27316 w 27316"/>
                  <a:gd name="connsiteY11" fmla="*/ 36350 h 36350"/>
                  <a:gd name="connsiteX12" fmla="*/ 22511 w 27316"/>
                  <a:gd name="connsiteY12"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16" h="36350">
                    <a:moveTo>
                      <a:pt x="22511" y="36350"/>
                    </a:moveTo>
                    <a:lnTo>
                      <a:pt x="22511" y="19693"/>
                    </a:lnTo>
                    <a:lnTo>
                      <a:pt x="4842" y="19693"/>
                    </a:lnTo>
                    <a:lnTo>
                      <a:pt x="4842" y="36350"/>
                    </a:lnTo>
                    <a:lnTo>
                      <a:pt x="0" y="36350"/>
                    </a:lnTo>
                    <a:lnTo>
                      <a:pt x="0" y="0"/>
                    </a:lnTo>
                    <a:lnTo>
                      <a:pt x="4842" y="0"/>
                    </a:lnTo>
                    <a:lnTo>
                      <a:pt x="4842" y="15284"/>
                    </a:lnTo>
                    <a:lnTo>
                      <a:pt x="22511" y="15284"/>
                    </a:lnTo>
                    <a:lnTo>
                      <a:pt x="22511" y="0"/>
                    </a:lnTo>
                    <a:lnTo>
                      <a:pt x="27316" y="0"/>
                    </a:lnTo>
                    <a:lnTo>
                      <a:pt x="27316" y="36350"/>
                    </a:lnTo>
                    <a:lnTo>
                      <a:pt x="22511"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46" name="Freeform: Shape 245">
                <a:extLst>
                  <a:ext uri="{FF2B5EF4-FFF2-40B4-BE49-F238E27FC236}">
                    <a16:creationId xmlns:a16="http://schemas.microsoft.com/office/drawing/2014/main" id="{16BC5719-E550-4514-98F7-850C849E0F8C}"/>
                  </a:ext>
                </a:extLst>
              </p:cNvPr>
              <p:cNvSpPr/>
              <p:nvPr/>
            </p:nvSpPr>
            <p:spPr>
              <a:xfrm>
                <a:off x="3106769" y="1879732"/>
                <a:ext cx="12971" cy="4155"/>
              </a:xfrm>
              <a:custGeom>
                <a:avLst/>
                <a:gdLst>
                  <a:gd name="connsiteX0" fmla="*/ 0 w 12971"/>
                  <a:gd name="connsiteY0" fmla="*/ 4155 h 4155"/>
                  <a:gd name="connsiteX1" fmla="*/ 0 w 12971"/>
                  <a:gd name="connsiteY1" fmla="*/ 0 h 4155"/>
                  <a:gd name="connsiteX2" fmla="*/ 12972 w 12971"/>
                  <a:gd name="connsiteY2" fmla="*/ 0 h 4155"/>
                  <a:gd name="connsiteX3" fmla="*/ 12972 w 12971"/>
                  <a:gd name="connsiteY3" fmla="*/ 4155 h 4155"/>
                  <a:gd name="connsiteX4" fmla="*/ 0 w 12971"/>
                  <a:gd name="connsiteY4" fmla="*/ 4155 h 4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1" h="4155">
                    <a:moveTo>
                      <a:pt x="0" y="4155"/>
                    </a:moveTo>
                    <a:lnTo>
                      <a:pt x="0" y="0"/>
                    </a:lnTo>
                    <a:lnTo>
                      <a:pt x="12972" y="0"/>
                    </a:lnTo>
                    <a:lnTo>
                      <a:pt x="12972" y="4155"/>
                    </a:lnTo>
                    <a:lnTo>
                      <a:pt x="0" y="415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47" name="Freeform: Shape 246">
                <a:extLst>
                  <a:ext uri="{FF2B5EF4-FFF2-40B4-BE49-F238E27FC236}">
                    <a16:creationId xmlns:a16="http://schemas.microsoft.com/office/drawing/2014/main" id="{6564990A-2B0D-478A-8EE8-0E8C485B30F0}"/>
                  </a:ext>
                </a:extLst>
              </p:cNvPr>
              <p:cNvSpPr/>
              <p:nvPr/>
            </p:nvSpPr>
            <p:spPr>
              <a:xfrm>
                <a:off x="3122848" y="1857980"/>
                <a:ext cx="14019" cy="36964"/>
              </a:xfrm>
              <a:custGeom>
                <a:avLst/>
                <a:gdLst>
                  <a:gd name="connsiteX0" fmla="*/ 4155 w 14019"/>
                  <a:gd name="connsiteY0" fmla="*/ 36965 h 36964"/>
                  <a:gd name="connsiteX1" fmla="*/ 4155 w 14019"/>
                  <a:gd name="connsiteY1" fmla="*/ 14273 h 36964"/>
                  <a:gd name="connsiteX2" fmla="*/ 0 w 14019"/>
                  <a:gd name="connsiteY2" fmla="*/ 14273 h 36964"/>
                  <a:gd name="connsiteX3" fmla="*/ 0 w 14019"/>
                  <a:gd name="connsiteY3" fmla="*/ 10732 h 36964"/>
                  <a:gd name="connsiteX4" fmla="*/ 4155 w 14019"/>
                  <a:gd name="connsiteY4" fmla="*/ 10732 h 36964"/>
                  <a:gd name="connsiteX5" fmla="*/ 4155 w 14019"/>
                  <a:gd name="connsiteY5" fmla="*/ 7660 h 36964"/>
                  <a:gd name="connsiteX6" fmla="*/ 11382 w 14019"/>
                  <a:gd name="connsiteY6" fmla="*/ 0 h 36964"/>
                  <a:gd name="connsiteX7" fmla="*/ 14019 w 14019"/>
                  <a:gd name="connsiteY7" fmla="*/ 217 h 36964"/>
                  <a:gd name="connsiteX8" fmla="*/ 14019 w 14019"/>
                  <a:gd name="connsiteY8" fmla="*/ 3866 h 36964"/>
                  <a:gd name="connsiteX9" fmla="*/ 11960 w 14019"/>
                  <a:gd name="connsiteY9" fmla="*/ 3613 h 36964"/>
                  <a:gd name="connsiteX10" fmla="*/ 8455 w 14019"/>
                  <a:gd name="connsiteY10" fmla="*/ 7299 h 36964"/>
                  <a:gd name="connsiteX11" fmla="*/ 8455 w 14019"/>
                  <a:gd name="connsiteY11" fmla="*/ 10732 h 36964"/>
                  <a:gd name="connsiteX12" fmla="*/ 13875 w 14019"/>
                  <a:gd name="connsiteY12" fmla="*/ 10732 h 36964"/>
                  <a:gd name="connsiteX13" fmla="*/ 13875 w 14019"/>
                  <a:gd name="connsiteY13" fmla="*/ 14273 h 36964"/>
                  <a:gd name="connsiteX14" fmla="*/ 8455 w 14019"/>
                  <a:gd name="connsiteY14" fmla="*/ 14273 h 36964"/>
                  <a:gd name="connsiteX15" fmla="*/ 8455 w 14019"/>
                  <a:gd name="connsiteY15" fmla="*/ 36965 h 36964"/>
                  <a:gd name="connsiteX16" fmla="*/ 4155 w 14019"/>
                  <a:gd name="connsiteY16" fmla="*/ 36965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19" h="36964">
                    <a:moveTo>
                      <a:pt x="4155" y="36965"/>
                    </a:moveTo>
                    <a:lnTo>
                      <a:pt x="4155" y="14273"/>
                    </a:lnTo>
                    <a:lnTo>
                      <a:pt x="0" y="14273"/>
                    </a:lnTo>
                    <a:lnTo>
                      <a:pt x="0" y="10732"/>
                    </a:lnTo>
                    <a:lnTo>
                      <a:pt x="4155" y="10732"/>
                    </a:lnTo>
                    <a:lnTo>
                      <a:pt x="4155" y="7660"/>
                    </a:lnTo>
                    <a:cubicBezTo>
                      <a:pt x="4155" y="2602"/>
                      <a:pt x="6143" y="0"/>
                      <a:pt x="11382" y="0"/>
                    </a:cubicBezTo>
                    <a:cubicBezTo>
                      <a:pt x="12249" y="0"/>
                      <a:pt x="13116" y="36"/>
                      <a:pt x="14019" y="217"/>
                    </a:cubicBezTo>
                    <a:lnTo>
                      <a:pt x="14019" y="3866"/>
                    </a:lnTo>
                    <a:cubicBezTo>
                      <a:pt x="13369" y="3722"/>
                      <a:pt x="12610" y="3613"/>
                      <a:pt x="11960" y="3613"/>
                    </a:cubicBezTo>
                    <a:cubicBezTo>
                      <a:pt x="9684" y="3613"/>
                      <a:pt x="8455" y="4336"/>
                      <a:pt x="8455" y="7299"/>
                    </a:cubicBezTo>
                    <a:lnTo>
                      <a:pt x="8455" y="10732"/>
                    </a:lnTo>
                    <a:lnTo>
                      <a:pt x="13875" y="10732"/>
                    </a:lnTo>
                    <a:lnTo>
                      <a:pt x="13875" y="14273"/>
                    </a:lnTo>
                    <a:lnTo>
                      <a:pt x="8455" y="14273"/>
                    </a:lnTo>
                    <a:lnTo>
                      <a:pt x="8455" y="36965"/>
                    </a:lnTo>
                    <a:lnTo>
                      <a:pt x="4155" y="3696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48" name="Freeform: Shape 247">
                <a:extLst>
                  <a:ext uri="{FF2B5EF4-FFF2-40B4-BE49-F238E27FC236}">
                    <a16:creationId xmlns:a16="http://schemas.microsoft.com/office/drawing/2014/main" id="{8D461AF3-44B7-4293-BA41-621D1057E0CF}"/>
                  </a:ext>
                </a:extLst>
              </p:cNvPr>
              <p:cNvSpPr/>
              <p:nvPr/>
            </p:nvSpPr>
            <p:spPr>
              <a:xfrm>
                <a:off x="3140734" y="1868712"/>
                <a:ext cx="20342" cy="26847"/>
              </a:xfrm>
              <a:custGeom>
                <a:avLst/>
                <a:gdLst>
                  <a:gd name="connsiteX0" fmla="*/ 16224 w 20342"/>
                  <a:gd name="connsiteY0" fmla="*/ 26233 h 26847"/>
                  <a:gd name="connsiteX1" fmla="*/ 16224 w 20342"/>
                  <a:gd name="connsiteY1" fmla="*/ 22583 h 26847"/>
                  <a:gd name="connsiteX2" fmla="*/ 7371 w 20342"/>
                  <a:gd name="connsiteY2" fmla="*/ 26847 h 26847"/>
                  <a:gd name="connsiteX3" fmla="*/ 1409 w 20342"/>
                  <a:gd name="connsiteY3" fmla="*/ 24101 h 26847"/>
                  <a:gd name="connsiteX4" fmla="*/ 0 w 20342"/>
                  <a:gd name="connsiteY4" fmla="*/ 17814 h 26847"/>
                  <a:gd name="connsiteX5" fmla="*/ 0 w 20342"/>
                  <a:gd name="connsiteY5" fmla="*/ 0 h 26847"/>
                  <a:gd name="connsiteX6" fmla="*/ 4336 w 20342"/>
                  <a:gd name="connsiteY6" fmla="*/ 0 h 26847"/>
                  <a:gd name="connsiteX7" fmla="*/ 4336 w 20342"/>
                  <a:gd name="connsiteY7" fmla="*/ 17922 h 26847"/>
                  <a:gd name="connsiteX8" fmla="*/ 8636 w 20342"/>
                  <a:gd name="connsiteY8" fmla="*/ 22981 h 26847"/>
                  <a:gd name="connsiteX9" fmla="*/ 16043 w 20342"/>
                  <a:gd name="connsiteY9" fmla="*/ 18970 h 26847"/>
                  <a:gd name="connsiteX10" fmla="*/ 16043 w 20342"/>
                  <a:gd name="connsiteY10" fmla="*/ 0 h 26847"/>
                  <a:gd name="connsiteX11" fmla="*/ 20343 w 20342"/>
                  <a:gd name="connsiteY11" fmla="*/ 0 h 26847"/>
                  <a:gd name="connsiteX12" fmla="*/ 20343 w 20342"/>
                  <a:gd name="connsiteY12" fmla="*/ 26233 h 26847"/>
                  <a:gd name="connsiteX13" fmla="*/ 16224 w 20342"/>
                  <a:gd name="connsiteY13" fmla="*/ 26233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42" h="26847">
                    <a:moveTo>
                      <a:pt x="16224" y="26233"/>
                    </a:moveTo>
                    <a:lnTo>
                      <a:pt x="16224" y="22583"/>
                    </a:lnTo>
                    <a:cubicBezTo>
                      <a:pt x="13405" y="25438"/>
                      <a:pt x="10659" y="26847"/>
                      <a:pt x="7371" y="26847"/>
                    </a:cubicBezTo>
                    <a:cubicBezTo>
                      <a:pt x="4625" y="26847"/>
                      <a:pt x="2565" y="25871"/>
                      <a:pt x="1409" y="24101"/>
                    </a:cubicBezTo>
                    <a:cubicBezTo>
                      <a:pt x="398" y="22728"/>
                      <a:pt x="0" y="20813"/>
                      <a:pt x="0" y="17814"/>
                    </a:cubicBezTo>
                    <a:lnTo>
                      <a:pt x="0" y="0"/>
                    </a:lnTo>
                    <a:lnTo>
                      <a:pt x="4336" y="0"/>
                    </a:lnTo>
                    <a:lnTo>
                      <a:pt x="4336" y="17922"/>
                    </a:lnTo>
                    <a:cubicBezTo>
                      <a:pt x="4336" y="21463"/>
                      <a:pt x="5601" y="22981"/>
                      <a:pt x="8636" y="22981"/>
                    </a:cubicBezTo>
                    <a:cubicBezTo>
                      <a:pt x="11021" y="22981"/>
                      <a:pt x="13044" y="22005"/>
                      <a:pt x="16043" y="18970"/>
                    </a:cubicBezTo>
                    <a:lnTo>
                      <a:pt x="16043" y="0"/>
                    </a:lnTo>
                    <a:lnTo>
                      <a:pt x="20343" y="0"/>
                    </a:lnTo>
                    <a:lnTo>
                      <a:pt x="20343" y="26233"/>
                    </a:lnTo>
                    <a:lnTo>
                      <a:pt x="16224" y="26233"/>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49" name="Freeform: Shape 248">
                <a:extLst>
                  <a:ext uri="{FF2B5EF4-FFF2-40B4-BE49-F238E27FC236}">
                    <a16:creationId xmlns:a16="http://schemas.microsoft.com/office/drawing/2014/main" id="{14D2111A-6385-45D5-8A60-D53DE341EA8A}"/>
                  </a:ext>
                </a:extLst>
              </p:cNvPr>
              <p:cNvSpPr/>
              <p:nvPr/>
            </p:nvSpPr>
            <p:spPr>
              <a:xfrm>
                <a:off x="3168809" y="1868097"/>
                <a:ext cx="20378" cy="26847"/>
              </a:xfrm>
              <a:custGeom>
                <a:avLst/>
                <a:gdLst>
                  <a:gd name="connsiteX0" fmla="*/ 16115 w 20378"/>
                  <a:gd name="connsiteY0" fmla="*/ 26847 h 26847"/>
                  <a:gd name="connsiteX1" fmla="*/ 16115 w 20378"/>
                  <a:gd name="connsiteY1" fmla="*/ 8925 h 26847"/>
                  <a:gd name="connsiteX2" fmla="*/ 11743 w 20378"/>
                  <a:gd name="connsiteY2" fmla="*/ 3830 h 26847"/>
                  <a:gd name="connsiteX3" fmla="*/ 4300 w 20378"/>
                  <a:gd name="connsiteY3" fmla="*/ 7877 h 26847"/>
                  <a:gd name="connsiteX4" fmla="*/ 4300 w 20378"/>
                  <a:gd name="connsiteY4" fmla="*/ 26847 h 26847"/>
                  <a:gd name="connsiteX5" fmla="*/ 0 w 20378"/>
                  <a:gd name="connsiteY5" fmla="*/ 26847 h 26847"/>
                  <a:gd name="connsiteX6" fmla="*/ 0 w 20378"/>
                  <a:gd name="connsiteY6" fmla="*/ 614 h 26847"/>
                  <a:gd name="connsiteX7" fmla="*/ 4083 w 20378"/>
                  <a:gd name="connsiteY7" fmla="*/ 614 h 26847"/>
                  <a:gd name="connsiteX8" fmla="*/ 4083 w 20378"/>
                  <a:gd name="connsiteY8" fmla="*/ 4264 h 26847"/>
                  <a:gd name="connsiteX9" fmla="*/ 13008 w 20378"/>
                  <a:gd name="connsiteY9" fmla="*/ 0 h 26847"/>
                  <a:gd name="connsiteX10" fmla="*/ 18970 w 20378"/>
                  <a:gd name="connsiteY10" fmla="*/ 2746 h 26847"/>
                  <a:gd name="connsiteX11" fmla="*/ 20379 w 20378"/>
                  <a:gd name="connsiteY11" fmla="*/ 8961 h 26847"/>
                  <a:gd name="connsiteX12" fmla="*/ 20379 w 20378"/>
                  <a:gd name="connsiteY12" fmla="*/ 26811 h 26847"/>
                  <a:gd name="connsiteX13" fmla="*/ 16115 w 20378"/>
                  <a:gd name="connsiteY13"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78" h="26847">
                    <a:moveTo>
                      <a:pt x="16115" y="26847"/>
                    </a:moveTo>
                    <a:lnTo>
                      <a:pt x="16115" y="8925"/>
                    </a:lnTo>
                    <a:cubicBezTo>
                      <a:pt x="16115" y="5384"/>
                      <a:pt x="14814" y="3830"/>
                      <a:pt x="11743" y="3830"/>
                    </a:cubicBezTo>
                    <a:cubicBezTo>
                      <a:pt x="9431" y="3830"/>
                      <a:pt x="7299" y="4806"/>
                      <a:pt x="4300" y="7877"/>
                    </a:cubicBezTo>
                    <a:lnTo>
                      <a:pt x="4300" y="26847"/>
                    </a:lnTo>
                    <a:lnTo>
                      <a:pt x="0" y="26847"/>
                    </a:lnTo>
                    <a:lnTo>
                      <a:pt x="0" y="614"/>
                    </a:lnTo>
                    <a:lnTo>
                      <a:pt x="4083" y="614"/>
                    </a:lnTo>
                    <a:lnTo>
                      <a:pt x="4083" y="4264"/>
                    </a:lnTo>
                    <a:cubicBezTo>
                      <a:pt x="6974" y="1373"/>
                      <a:pt x="9684" y="0"/>
                      <a:pt x="13008" y="0"/>
                    </a:cubicBezTo>
                    <a:cubicBezTo>
                      <a:pt x="15790" y="0"/>
                      <a:pt x="17813" y="903"/>
                      <a:pt x="18970" y="2746"/>
                    </a:cubicBezTo>
                    <a:cubicBezTo>
                      <a:pt x="19981" y="4047"/>
                      <a:pt x="20379" y="6034"/>
                      <a:pt x="20379" y="8961"/>
                    </a:cubicBezTo>
                    <a:lnTo>
                      <a:pt x="20379" y="26811"/>
                    </a:lnTo>
                    <a:lnTo>
                      <a:pt x="16115" y="26811"/>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50" name="Freeform: Shape 249">
                <a:extLst>
                  <a:ext uri="{FF2B5EF4-FFF2-40B4-BE49-F238E27FC236}">
                    <a16:creationId xmlns:a16="http://schemas.microsoft.com/office/drawing/2014/main" id="{8F40D0B9-5FF9-4056-925E-8750A6DFB2C1}"/>
                  </a:ext>
                </a:extLst>
              </p:cNvPr>
              <p:cNvSpPr/>
              <p:nvPr/>
            </p:nvSpPr>
            <p:spPr>
              <a:xfrm>
                <a:off x="3194824" y="1858594"/>
                <a:ext cx="22474" cy="36964"/>
              </a:xfrm>
              <a:custGeom>
                <a:avLst/>
                <a:gdLst>
                  <a:gd name="connsiteX0" fmla="*/ 19331 w 22474"/>
                  <a:gd name="connsiteY0" fmla="*/ 36350 h 36964"/>
                  <a:gd name="connsiteX1" fmla="*/ 18608 w 22474"/>
                  <a:gd name="connsiteY1" fmla="*/ 33279 h 36964"/>
                  <a:gd name="connsiteX2" fmla="*/ 10189 w 22474"/>
                  <a:gd name="connsiteY2" fmla="*/ 36964 h 36964"/>
                  <a:gd name="connsiteX3" fmla="*/ 0 w 22474"/>
                  <a:gd name="connsiteY3" fmla="*/ 23487 h 36964"/>
                  <a:gd name="connsiteX4" fmla="*/ 10695 w 22474"/>
                  <a:gd name="connsiteY4" fmla="*/ 9720 h 36964"/>
                  <a:gd name="connsiteX5" fmla="*/ 18175 w 22474"/>
                  <a:gd name="connsiteY5" fmla="*/ 13044 h 36964"/>
                  <a:gd name="connsiteX6" fmla="*/ 18175 w 22474"/>
                  <a:gd name="connsiteY6" fmla="*/ 0 h 36964"/>
                  <a:gd name="connsiteX7" fmla="*/ 22475 w 22474"/>
                  <a:gd name="connsiteY7" fmla="*/ 0 h 36964"/>
                  <a:gd name="connsiteX8" fmla="*/ 22475 w 22474"/>
                  <a:gd name="connsiteY8" fmla="*/ 36350 h 36964"/>
                  <a:gd name="connsiteX9" fmla="*/ 19331 w 22474"/>
                  <a:gd name="connsiteY9" fmla="*/ 36350 h 36964"/>
                  <a:gd name="connsiteX10" fmla="*/ 18211 w 22474"/>
                  <a:gd name="connsiteY10" fmla="*/ 17344 h 36964"/>
                  <a:gd name="connsiteX11" fmla="*/ 11418 w 22474"/>
                  <a:gd name="connsiteY11" fmla="*/ 13405 h 36964"/>
                  <a:gd name="connsiteX12" fmla="*/ 4372 w 22474"/>
                  <a:gd name="connsiteY12" fmla="*/ 23523 h 36964"/>
                  <a:gd name="connsiteX13" fmla="*/ 11346 w 22474"/>
                  <a:gd name="connsiteY13" fmla="*/ 33207 h 36964"/>
                  <a:gd name="connsiteX14" fmla="*/ 18175 w 22474"/>
                  <a:gd name="connsiteY14" fmla="*/ 29268 h 36964"/>
                  <a:gd name="connsiteX15" fmla="*/ 18175 w 22474"/>
                  <a:gd name="connsiteY15" fmla="*/ 17344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74" h="36964">
                    <a:moveTo>
                      <a:pt x="19331" y="36350"/>
                    </a:moveTo>
                    <a:lnTo>
                      <a:pt x="18608" y="33279"/>
                    </a:lnTo>
                    <a:cubicBezTo>
                      <a:pt x="15971" y="35808"/>
                      <a:pt x="13658" y="36964"/>
                      <a:pt x="10189" y="36964"/>
                    </a:cubicBezTo>
                    <a:cubicBezTo>
                      <a:pt x="3866" y="36964"/>
                      <a:pt x="0" y="31544"/>
                      <a:pt x="0" y="23487"/>
                    </a:cubicBezTo>
                    <a:cubicBezTo>
                      <a:pt x="0" y="15031"/>
                      <a:pt x="4300" y="9720"/>
                      <a:pt x="10695" y="9720"/>
                    </a:cubicBezTo>
                    <a:cubicBezTo>
                      <a:pt x="13694" y="9720"/>
                      <a:pt x="16043" y="10768"/>
                      <a:pt x="18175" y="13044"/>
                    </a:cubicBezTo>
                    <a:lnTo>
                      <a:pt x="18175" y="0"/>
                    </a:lnTo>
                    <a:lnTo>
                      <a:pt x="22475" y="0"/>
                    </a:lnTo>
                    <a:lnTo>
                      <a:pt x="22475" y="36350"/>
                    </a:lnTo>
                    <a:lnTo>
                      <a:pt x="19331" y="36350"/>
                    </a:lnTo>
                    <a:close/>
                    <a:moveTo>
                      <a:pt x="18211" y="17344"/>
                    </a:moveTo>
                    <a:cubicBezTo>
                      <a:pt x="16477" y="14815"/>
                      <a:pt x="14056" y="13405"/>
                      <a:pt x="11418" y="13405"/>
                    </a:cubicBezTo>
                    <a:cubicBezTo>
                      <a:pt x="7010" y="13405"/>
                      <a:pt x="4372" y="17308"/>
                      <a:pt x="4372" y="23523"/>
                    </a:cubicBezTo>
                    <a:cubicBezTo>
                      <a:pt x="4372" y="29557"/>
                      <a:pt x="7046" y="33207"/>
                      <a:pt x="11346" y="33207"/>
                    </a:cubicBezTo>
                    <a:cubicBezTo>
                      <a:pt x="13875" y="33207"/>
                      <a:pt x="16621" y="31725"/>
                      <a:pt x="18175" y="29268"/>
                    </a:cubicBezTo>
                    <a:lnTo>
                      <a:pt x="18175" y="1734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51" name="Freeform: Shape 250">
                <a:extLst>
                  <a:ext uri="{FF2B5EF4-FFF2-40B4-BE49-F238E27FC236}">
                    <a16:creationId xmlns:a16="http://schemas.microsoft.com/office/drawing/2014/main" id="{C951DC13-DB6C-4F7C-9A86-1B97577A4B6A}"/>
                  </a:ext>
                </a:extLst>
              </p:cNvPr>
              <p:cNvSpPr/>
              <p:nvPr/>
            </p:nvSpPr>
            <p:spPr>
              <a:xfrm>
                <a:off x="3223297" y="1868097"/>
                <a:ext cx="21968" cy="27461"/>
              </a:xfrm>
              <a:custGeom>
                <a:avLst/>
                <a:gdLst>
                  <a:gd name="connsiteX0" fmla="*/ 11093 w 21968"/>
                  <a:gd name="connsiteY0" fmla="*/ 27462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9 h 27461"/>
                  <a:gd name="connsiteX8" fmla="*/ 21896 w 21968"/>
                  <a:gd name="connsiteY8" fmla="*/ 20885 h 27461"/>
                  <a:gd name="connsiteX9" fmla="*/ 11093 w 21968"/>
                  <a:gd name="connsiteY9" fmla="*/ 27462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2"/>
                    </a:moveTo>
                    <a:cubicBezTo>
                      <a:pt x="4047" y="27462"/>
                      <a:pt x="0" y="22150"/>
                      <a:pt x="0" y="13731"/>
                    </a:cubicBezTo>
                    <a:cubicBezTo>
                      <a:pt x="0" y="5312"/>
                      <a:pt x="4589" y="0"/>
                      <a:pt x="11129" y="0"/>
                    </a:cubicBezTo>
                    <a:cubicBezTo>
                      <a:pt x="18211" y="0"/>
                      <a:pt x="21969" y="5059"/>
                      <a:pt x="21969" y="12755"/>
                    </a:cubicBezTo>
                    <a:cubicBezTo>
                      <a:pt x="21969" y="13153"/>
                      <a:pt x="21969" y="13659"/>
                      <a:pt x="21933" y="14309"/>
                    </a:cubicBezTo>
                    <a:lnTo>
                      <a:pt x="4264" y="14309"/>
                    </a:lnTo>
                    <a:cubicBezTo>
                      <a:pt x="4517" y="20126"/>
                      <a:pt x="6504" y="23740"/>
                      <a:pt x="11418" y="23740"/>
                    </a:cubicBezTo>
                    <a:cubicBezTo>
                      <a:pt x="14453" y="23740"/>
                      <a:pt x="16838" y="22475"/>
                      <a:pt x="18608" y="19079"/>
                    </a:cubicBezTo>
                    <a:lnTo>
                      <a:pt x="21896" y="20885"/>
                    </a:lnTo>
                    <a:cubicBezTo>
                      <a:pt x="19331" y="25691"/>
                      <a:pt x="15501" y="27462"/>
                      <a:pt x="11093" y="27462"/>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52" name="Freeform: Shape 251">
                <a:extLst>
                  <a:ext uri="{FF2B5EF4-FFF2-40B4-BE49-F238E27FC236}">
                    <a16:creationId xmlns:a16="http://schemas.microsoft.com/office/drawing/2014/main" id="{2C5BA751-9C14-42C7-B533-C64D9B13C4E3}"/>
                  </a:ext>
                </a:extLst>
              </p:cNvPr>
              <p:cNvSpPr/>
              <p:nvPr/>
            </p:nvSpPr>
            <p:spPr>
              <a:xfrm>
                <a:off x="3249457" y="1858594"/>
                <a:ext cx="22474" cy="36964"/>
              </a:xfrm>
              <a:custGeom>
                <a:avLst/>
                <a:gdLst>
                  <a:gd name="connsiteX0" fmla="*/ 19331 w 22474"/>
                  <a:gd name="connsiteY0" fmla="*/ 36350 h 36964"/>
                  <a:gd name="connsiteX1" fmla="*/ 18608 w 22474"/>
                  <a:gd name="connsiteY1" fmla="*/ 33279 h 36964"/>
                  <a:gd name="connsiteX2" fmla="*/ 10189 w 22474"/>
                  <a:gd name="connsiteY2" fmla="*/ 36964 h 36964"/>
                  <a:gd name="connsiteX3" fmla="*/ 0 w 22474"/>
                  <a:gd name="connsiteY3" fmla="*/ 23487 h 36964"/>
                  <a:gd name="connsiteX4" fmla="*/ 10695 w 22474"/>
                  <a:gd name="connsiteY4" fmla="*/ 9720 h 36964"/>
                  <a:gd name="connsiteX5" fmla="*/ 18175 w 22474"/>
                  <a:gd name="connsiteY5" fmla="*/ 13044 h 36964"/>
                  <a:gd name="connsiteX6" fmla="*/ 18175 w 22474"/>
                  <a:gd name="connsiteY6" fmla="*/ 0 h 36964"/>
                  <a:gd name="connsiteX7" fmla="*/ 22475 w 22474"/>
                  <a:gd name="connsiteY7" fmla="*/ 0 h 36964"/>
                  <a:gd name="connsiteX8" fmla="*/ 22475 w 22474"/>
                  <a:gd name="connsiteY8" fmla="*/ 36350 h 36964"/>
                  <a:gd name="connsiteX9" fmla="*/ 19331 w 22474"/>
                  <a:gd name="connsiteY9" fmla="*/ 36350 h 36964"/>
                  <a:gd name="connsiteX10" fmla="*/ 18211 w 22474"/>
                  <a:gd name="connsiteY10" fmla="*/ 17344 h 36964"/>
                  <a:gd name="connsiteX11" fmla="*/ 11418 w 22474"/>
                  <a:gd name="connsiteY11" fmla="*/ 13405 h 36964"/>
                  <a:gd name="connsiteX12" fmla="*/ 4372 w 22474"/>
                  <a:gd name="connsiteY12" fmla="*/ 23523 h 36964"/>
                  <a:gd name="connsiteX13" fmla="*/ 11346 w 22474"/>
                  <a:gd name="connsiteY13" fmla="*/ 33207 h 36964"/>
                  <a:gd name="connsiteX14" fmla="*/ 18175 w 22474"/>
                  <a:gd name="connsiteY14" fmla="*/ 29268 h 36964"/>
                  <a:gd name="connsiteX15" fmla="*/ 18175 w 22474"/>
                  <a:gd name="connsiteY15" fmla="*/ 17344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74" h="36964">
                    <a:moveTo>
                      <a:pt x="19331" y="36350"/>
                    </a:moveTo>
                    <a:lnTo>
                      <a:pt x="18608" y="33279"/>
                    </a:lnTo>
                    <a:cubicBezTo>
                      <a:pt x="15971" y="35808"/>
                      <a:pt x="13658" y="36964"/>
                      <a:pt x="10189" y="36964"/>
                    </a:cubicBezTo>
                    <a:cubicBezTo>
                      <a:pt x="3866" y="36964"/>
                      <a:pt x="0" y="31544"/>
                      <a:pt x="0" y="23487"/>
                    </a:cubicBezTo>
                    <a:cubicBezTo>
                      <a:pt x="0" y="15031"/>
                      <a:pt x="4300" y="9720"/>
                      <a:pt x="10695" y="9720"/>
                    </a:cubicBezTo>
                    <a:cubicBezTo>
                      <a:pt x="13694" y="9720"/>
                      <a:pt x="16043" y="10768"/>
                      <a:pt x="18175" y="13044"/>
                    </a:cubicBezTo>
                    <a:lnTo>
                      <a:pt x="18175" y="0"/>
                    </a:lnTo>
                    <a:lnTo>
                      <a:pt x="22475" y="0"/>
                    </a:lnTo>
                    <a:lnTo>
                      <a:pt x="22475" y="36350"/>
                    </a:lnTo>
                    <a:lnTo>
                      <a:pt x="19331" y="36350"/>
                    </a:lnTo>
                    <a:close/>
                    <a:moveTo>
                      <a:pt x="18211" y="17344"/>
                    </a:moveTo>
                    <a:cubicBezTo>
                      <a:pt x="16477" y="14815"/>
                      <a:pt x="14056" y="13405"/>
                      <a:pt x="11418" y="13405"/>
                    </a:cubicBezTo>
                    <a:cubicBezTo>
                      <a:pt x="7010" y="13405"/>
                      <a:pt x="4372" y="17308"/>
                      <a:pt x="4372" y="23523"/>
                    </a:cubicBezTo>
                    <a:cubicBezTo>
                      <a:pt x="4372" y="29557"/>
                      <a:pt x="7046" y="33207"/>
                      <a:pt x="11346" y="33207"/>
                    </a:cubicBezTo>
                    <a:cubicBezTo>
                      <a:pt x="13875" y="33207"/>
                      <a:pt x="16621" y="31725"/>
                      <a:pt x="18175" y="29268"/>
                    </a:cubicBezTo>
                    <a:lnTo>
                      <a:pt x="18175" y="1734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53" name="Freeform: Shape 252">
                <a:extLst>
                  <a:ext uri="{FF2B5EF4-FFF2-40B4-BE49-F238E27FC236}">
                    <a16:creationId xmlns:a16="http://schemas.microsoft.com/office/drawing/2014/main" id="{BAAABB1C-F93D-463E-9EB0-DC3489478C22}"/>
                  </a:ext>
                </a:extLst>
              </p:cNvPr>
              <p:cNvSpPr/>
              <p:nvPr/>
            </p:nvSpPr>
            <p:spPr>
              <a:xfrm>
                <a:off x="3288481" y="1867628"/>
                <a:ext cx="23956" cy="36639"/>
              </a:xfrm>
              <a:custGeom>
                <a:avLst/>
                <a:gdLst>
                  <a:gd name="connsiteX0" fmla="*/ 11382 w 23956"/>
                  <a:gd name="connsiteY0" fmla="*/ 18464 h 36639"/>
                  <a:gd name="connsiteX1" fmla="*/ 7118 w 23956"/>
                  <a:gd name="connsiteY1" fmla="*/ 17850 h 36639"/>
                  <a:gd name="connsiteX2" fmla="*/ 5131 w 23956"/>
                  <a:gd name="connsiteY2" fmla="*/ 19982 h 36639"/>
                  <a:gd name="connsiteX3" fmla="*/ 23956 w 23956"/>
                  <a:gd name="connsiteY3" fmla="*/ 28979 h 36639"/>
                  <a:gd name="connsiteX4" fmla="*/ 11454 w 23956"/>
                  <a:gd name="connsiteY4" fmla="*/ 36639 h 36639"/>
                  <a:gd name="connsiteX5" fmla="*/ 0 w 23956"/>
                  <a:gd name="connsiteY5" fmla="*/ 30316 h 36639"/>
                  <a:gd name="connsiteX6" fmla="*/ 4264 w 23956"/>
                  <a:gd name="connsiteY6" fmla="*/ 25113 h 36639"/>
                  <a:gd name="connsiteX7" fmla="*/ 4264 w 23956"/>
                  <a:gd name="connsiteY7" fmla="*/ 24968 h 36639"/>
                  <a:gd name="connsiteX8" fmla="*/ 1120 w 23956"/>
                  <a:gd name="connsiteY8" fmla="*/ 21319 h 36639"/>
                  <a:gd name="connsiteX9" fmla="*/ 4625 w 23956"/>
                  <a:gd name="connsiteY9" fmla="*/ 16549 h 36639"/>
                  <a:gd name="connsiteX10" fmla="*/ 1301 w 23956"/>
                  <a:gd name="connsiteY10" fmla="*/ 9431 h 36639"/>
                  <a:gd name="connsiteX11" fmla="*/ 11382 w 23956"/>
                  <a:gd name="connsiteY11" fmla="*/ 470 h 36639"/>
                  <a:gd name="connsiteX12" fmla="*/ 18319 w 23956"/>
                  <a:gd name="connsiteY12" fmla="*/ 2638 h 36639"/>
                  <a:gd name="connsiteX13" fmla="*/ 23848 w 23956"/>
                  <a:gd name="connsiteY13" fmla="*/ 0 h 36639"/>
                  <a:gd name="connsiteX14" fmla="*/ 23848 w 23956"/>
                  <a:gd name="connsiteY14" fmla="*/ 3938 h 36639"/>
                  <a:gd name="connsiteX15" fmla="*/ 20270 w 23956"/>
                  <a:gd name="connsiteY15" fmla="*/ 4842 h 36639"/>
                  <a:gd name="connsiteX16" fmla="*/ 21499 w 23956"/>
                  <a:gd name="connsiteY16" fmla="*/ 9395 h 36639"/>
                  <a:gd name="connsiteX17" fmla="*/ 11382 w 23956"/>
                  <a:gd name="connsiteY17" fmla="*/ 18464 h 36639"/>
                  <a:gd name="connsiteX18" fmla="*/ 9684 w 23956"/>
                  <a:gd name="connsiteY18" fmla="*/ 25727 h 36639"/>
                  <a:gd name="connsiteX19" fmla="*/ 4083 w 23956"/>
                  <a:gd name="connsiteY19" fmla="*/ 29738 h 36639"/>
                  <a:gd name="connsiteX20" fmla="*/ 11671 w 23956"/>
                  <a:gd name="connsiteY20" fmla="*/ 33423 h 36639"/>
                  <a:gd name="connsiteX21" fmla="*/ 19837 w 23956"/>
                  <a:gd name="connsiteY21" fmla="*/ 29521 h 36639"/>
                  <a:gd name="connsiteX22" fmla="*/ 9684 w 23956"/>
                  <a:gd name="connsiteY22" fmla="*/ 25727 h 36639"/>
                  <a:gd name="connsiteX23" fmla="*/ 11382 w 23956"/>
                  <a:gd name="connsiteY23" fmla="*/ 3830 h 36639"/>
                  <a:gd name="connsiteX24" fmla="*/ 5312 w 23956"/>
                  <a:gd name="connsiteY24" fmla="*/ 9648 h 36639"/>
                  <a:gd name="connsiteX25" fmla="*/ 11382 w 23956"/>
                  <a:gd name="connsiteY25" fmla="*/ 15321 h 36639"/>
                  <a:gd name="connsiteX26" fmla="*/ 17452 w 23956"/>
                  <a:gd name="connsiteY26" fmla="*/ 9648 h 36639"/>
                  <a:gd name="connsiteX27" fmla="*/ 11382 w 23956"/>
                  <a:gd name="connsiteY27" fmla="*/ 3830 h 3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956" h="36639">
                    <a:moveTo>
                      <a:pt x="11382" y="18464"/>
                    </a:moveTo>
                    <a:cubicBezTo>
                      <a:pt x="9828" y="18464"/>
                      <a:pt x="8347" y="18247"/>
                      <a:pt x="7118" y="17850"/>
                    </a:cubicBezTo>
                    <a:cubicBezTo>
                      <a:pt x="6070" y="18356"/>
                      <a:pt x="5131" y="19115"/>
                      <a:pt x="5131" y="19982"/>
                    </a:cubicBezTo>
                    <a:cubicBezTo>
                      <a:pt x="5131" y="24354"/>
                      <a:pt x="23956" y="18428"/>
                      <a:pt x="23956" y="28979"/>
                    </a:cubicBezTo>
                    <a:cubicBezTo>
                      <a:pt x="23956" y="34399"/>
                      <a:pt x="18500" y="36639"/>
                      <a:pt x="11454" y="36639"/>
                    </a:cubicBezTo>
                    <a:cubicBezTo>
                      <a:pt x="4625" y="36639"/>
                      <a:pt x="0" y="34652"/>
                      <a:pt x="0" y="30316"/>
                    </a:cubicBezTo>
                    <a:cubicBezTo>
                      <a:pt x="0" y="27678"/>
                      <a:pt x="1518" y="26124"/>
                      <a:pt x="4264" y="25113"/>
                    </a:cubicBezTo>
                    <a:lnTo>
                      <a:pt x="4264" y="24968"/>
                    </a:lnTo>
                    <a:cubicBezTo>
                      <a:pt x="2096" y="24426"/>
                      <a:pt x="1120" y="23161"/>
                      <a:pt x="1120" y="21319"/>
                    </a:cubicBezTo>
                    <a:cubicBezTo>
                      <a:pt x="1120" y="19512"/>
                      <a:pt x="2493" y="17886"/>
                      <a:pt x="4625" y="16549"/>
                    </a:cubicBezTo>
                    <a:cubicBezTo>
                      <a:pt x="2457" y="14995"/>
                      <a:pt x="1301" y="12538"/>
                      <a:pt x="1301" y="9431"/>
                    </a:cubicBezTo>
                    <a:cubicBezTo>
                      <a:pt x="1301" y="4264"/>
                      <a:pt x="5131" y="470"/>
                      <a:pt x="11382" y="470"/>
                    </a:cubicBezTo>
                    <a:cubicBezTo>
                      <a:pt x="14200" y="470"/>
                      <a:pt x="16585" y="1265"/>
                      <a:pt x="18319" y="2638"/>
                    </a:cubicBezTo>
                    <a:cubicBezTo>
                      <a:pt x="19692" y="1120"/>
                      <a:pt x="21571" y="0"/>
                      <a:pt x="23848" y="0"/>
                    </a:cubicBezTo>
                    <a:lnTo>
                      <a:pt x="23848" y="3938"/>
                    </a:lnTo>
                    <a:cubicBezTo>
                      <a:pt x="22475" y="3938"/>
                      <a:pt x="21318" y="4228"/>
                      <a:pt x="20270" y="4842"/>
                    </a:cubicBezTo>
                    <a:cubicBezTo>
                      <a:pt x="21065" y="6143"/>
                      <a:pt x="21499" y="7732"/>
                      <a:pt x="21499" y="9395"/>
                    </a:cubicBezTo>
                    <a:cubicBezTo>
                      <a:pt x="21427" y="14959"/>
                      <a:pt x="17633" y="18464"/>
                      <a:pt x="11382" y="18464"/>
                    </a:cubicBezTo>
                    <a:close/>
                    <a:moveTo>
                      <a:pt x="9684" y="25727"/>
                    </a:moveTo>
                    <a:cubicBezTo>
                      <a:pt x="6793" y="26124"/>
                      <a:pt x="4083" y="27353"/>
                      <a:pt x="4083" y="29738"/>
                    </a:cubicBezTo>
                    <a:cubicBezTo>
                      <a:pt x="4083" y="32231"/>
                      <a:pt x="7154" y="33423"/>
                      <a:pt x="11671" y="33423"/>
                    </a:cubicBezTo>
                    <a:cubicBezTo>
                      <a:pt x="16115" y="33423"/>
                      <a:pt x="19837" y="32195"/>
                      <a:pt x="19837" y="29521"/>
                    </a:cubicBezTo>
                    <a:cubicBezTo>
                      <a:pt x="19837" y="26341"/>
                      <a:pt x="16079" y="25871"/>
                      <a:pt x="9684" y="25727"/>
                    </a:cubicBezTo>
                    <a:close/>
                    <a:moveTo>
                      <a:pt x="11382" y="3830"/>
                    </a:moveTo>
                    <a:cubicBezTo>
                      <a:pt x="7552" y="3830"/>
                      <a:pt x="5312" y="6107"/>
                      <a:pt x="5312" y="9648"/>
                    </a:cubicBezTo>
                    <a:cubicBezTo>
                      <a:pt x="5312" y="13225"/>
                      <a:pt x="7624" y="15321"/>
                      <a:pt x="11382" y="15321"/>
                    </a:cubicBezTo>
                    <a:cubicBezTo>
                      <a:pt x="15140" y="15321"/>
                      <a:pt x="17452" y="13225"/>
                      <a:pt x="17452" y="9648"/>
                    </a:cubicBezTo>
                    <a:cubicBezTo>
                      <a:pt x="17452" y="6107"/>
                      <a:pt x="15212" y="3830"/>
                      <a:pt x="11382" y="3830"/>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54" name="Freeform: Shape 253">
                <a:extLst>
                  <a:ext uri="{FF2B5EF4-FFF2-40B4-BE49-F238E27FC236}">
                    <a16:creationId xmlns:a16="http://schemas.microsoft.com/office/drawing/2014/main" id="{D3A24756-F14B-464C-B03C-93748AD952DA}"/>
                  </a:ext>
                </a:extLst>
              </p:cNvPr>
              <p:cNvSpPr/>
              <p:nvPr/>
            </p:nvSpPr>
            <p:spPr>
              <a:xfrm>
                <a:off x="3317314" y="1868097"/>
                <a:ext cx="12863" cy="26847"/>
              </a:xfrm>
              <a:custGeom>
                <a:avLst/>
                <a:gdLst>
                  <a:gd name="connsiteX0" fmla="*/ 0 w 12863"/>
                  <a:gd name="connsiteY0" fmla="*/ 26847 h 26847"/>
                  <a:gd name="connsiteX1" fmla="*/ 0 w 12863"/>
                  <a:gd name="connsiteY1" fmla="*/ 614 h 26847"/>
                  <a:gd name="connsiteX2" fmla="*/ 4083 w 12863"/>
                  <a:gd name="connsiteY2" fmla="*/ 614 h 26847"/>
                  <a:gd name="connsiteX3" fmla="*/ 4083 w 12863"/>
                  <a:gd name="connsiteY3" fmla="*/ 5565 h 26847"/>
                  <a:gd name="connsiteX4" fmla="*/ 12068 w 12863"/>
                  <a:gd name="connsiteY4" fmla="*/ 0 h 26847"/>
                  <a:gd name="connsiteX5" fmla="*/ 12863 w 12863"/>
                  <a:gd name="connsiteY5" fmla="*/ 36 h 26847"/>
                  <a:gd name="connsiteX6" fmla="*/ 12863 w 12863"/>
                  <a:gd name="connsiteY6" fmla="*/ 4300 h 26847"/>
                  <a:gd name="connsiteX7" fmla="*/ 11888 w 12863"/>
                  <a:gd name="connsiteY7" fmla="*/ 4264 h 26847"/>
                  <a:gd name="connsiteX8" fmla="*/ 4228 w 12863"/>
                  <a:gd name="connsiteY8" fmla="*/ 10587 h 26847"/>
                  <a:gd name="connsiteX9" fmla="*/ 4228 w 12863"/>
                  <a:gd name="connsiteY9" fmla="*/ 26847 h 26847"/>
                  <a:gd name="connsiteX10" fmla="*/ 0 w 12863"/>
                  <a:gd name="connsiteY10" fmla="*/ 26847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3" h="26847">
                    <a:moveTo>
                      <a:pt x="0" y="26847"/>
                    </a:moveTo>
                    <a:lnTo>
                      <a:pt x="0" y="614"/>
                    </a:lnTo>
                    <a:lnTo>
                      <a:pt x="4083" y="614"/>
                    </a:lnTo>
                    <a:lnTo>
                      <a:pt x="4083" y="5565"/>
                    </a:lnTo>
                    <a:cubicBezTo>
                      <a:pt x="6323" y="1626"/>
                      <a:pt x="8853" y="0"/>
                      <a:pt x="12068" y="0"/>
                    </a:cubicBezTo>
                    <a:cubicBezTo>
                      <a:pt x="12357" y="0"/>
                      <a:pt x="12538" y="0"/>
                      <a:pt x="12863" y="36"/>
                    </a:cubicBezTo>
                    <a:lnTo>
                      <a:pt x="12863" y="4300"/>
                    </a:lnTo>
                    <a:cubicBezTo>
                      <a:pt x="12466" y="4264"/>
                      <a:pt x="12105" y="4264"/>
                      <a:pt x="11888" y="4264"/>
                    </a:cubicBezTo>
                    <a:cubicBezTo>
                      <a:pt x="8238" y="4264"/>
                      <a:pt x="5781" y="7046"/>
                      <a:pt x="4228" y="10587"/>
                    </a:cubicBezTo>
                    <a:lnTo>
                      <a:pt x="4228" y="26847"/>
                    </a:lnTo>
                    <a:lnTo>
                      <a:pt x="0" y="26847"/>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55" name="Freeform: Shape 254">
                <a:extLst>
                  <a:ext uri="{FF2B5EF4-FFF2-40B4-BE49-F238E27FC236}">
                    <a16:creationId xmlns:a16="http://schemas.microsoft.com/office/drawing/2014/main" id="{41E6B534-2C35-47E9-8C02-21AA5073122F}"/>
                  </a:ext>
                </a:extLst>
              </p:cNvPr>
              <p:cNvSpPr/>
              <p:nvPr/>
            </p:nvSpPr>
            <p:spPr>
              <a:xfrm>
                <a:off x="3332888" y="1868097"/>
                <a:ext cx="21029" cy="27389"/>
              </a:xfrm>
              <a:custGeom>
                <a:avLst/>
                <a:gdLst>
                  <a:gd name="connsiteX0" fmla="*/ 16802 w 21029"/>
                  <a:gd name="connsiteY0" fmla="*/ 26847 h 27389"/>
                  <a:gd name="connsiteX1" fmla="*/ 16404 w 21029"/>
                  <a:gd name="connsiteY1" fmla="*/ 23704 h 27389"/>
                  <a:gd name="connsiteX2" fmla="*/ 7299 w 21029"/>
                  <a:gd name="connsiteY2" fmla="*/ 27389 h 27389"/>
                  <a:gd name="connsiteX3" fmla="*/ 0 w 21029"/>
                  <a:gd name="connsiteY3" fmla="*/ 20343 h 27389"/>
                  <a:gd name="connsiteX4" fmla="*/ 4336 w 21029"/>
                  <a:gd name="connsiteY4" fmla="*/ 13116 h 27389"/>
                  <a:gd name="connsiteX5" fmla="*/ 16332 w 21029"/>
                  <a:gd name="connsiteY5" fmla="*/ 9612 h 27389"/>
                  <a:gd name="connsiteX6" fmla="*/ 11129 w 21029"/>
                  <a:gd name="connsiteY6" fmla="*/ 3505 h 27389"/>
                  <a:gd name="connsiteX7" fmla="*/ 4264 w 21029"/>
                  <a:gd name="connsiteY7" fmla="*/ 7444 h 27389"/>
                  <a:gd name="connsiteX8" fmla="*/ 1120 w 21029"/>
                  <a:gd name="connsiteY8" fmla="*/ 5456 h 27389"/>
                  <a:gd name="connsiteX9" fmla="*/ 11310 w 21029"/>
                  <a:gd name="connsiteY9" fmla="*/ 0 h 27389"/>
                  <a:gd name="connsiteX10" fmla="*/ 20632 w 21029"/>
                  <a:gd name="connsiteY10" fmla="*/ 8564 h 27389"/>
                  <a:gd name="connsiteX11" fmla="*/ 20632 w 21029"/>
                  <a:gd name="connsiteY11" fmla="*/ 22728 h 27389"/>
                  <a:gd name="connsiteX12" fmla="*/ 21029 w 21029"/>
                  <a:gd name="connsiteY12" fmla="*/ 26811 h 27389"/>
                  <a:gd name="connsiteX13" fmla="*/ 16802 w 21029"/>
                  <a:gd name="connsiteY13" fmla="*/ 26811 h 27389"/>
                  <a:gd name="connsiteX14" fmla="*/ 16224 w 21029"/>
                  <a:gd name="connsiteY14" fmla="*/ 12755 h 27389"/>
                  <a:gd name="connsiteX15" fmla="*/ 6649 w 21029"/>
                  <a:gd name="connsiteY15" fmla="*/ 15610 h 27389"/>
                  <a:gd name="connsiteX16" fmla="*/ 4336 w 21029"/>
                  <a:gd name="connsiteY16" fmla="*/ 19946 h 27389"/>
                  <a:gd name="connsiteX17" fmla="*/ 8419 w 21029"/>
                  <a:gd name="connsiteY17" fmla="*/ 23884 h 27389"/>
                  <a:gd name="connsiteX18" fmla="*/ 16224 w 21029"/>
                  <a:gd name="connsiteY18" fmla="*/ 20126 h 27389"/>
                  <a:gd name="connsiteX19" fmla="*/ 16224 w 21029"/>
                  <a:gd name="connsiteY19" fmla="*/ 12755 h 2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29" h="27389">
                    <a:moveTo>
                      <a:pt x="16802" y="26847"/>
                    </a:moveTo>
                    <a:lnTo>
                      <a:pt x="16404" y="23704"/>
                    </a:lnTo>
                    <a:cubicBezTo>
                      <a:pt x="13622" y="26088"/>
                      <a:pt x="10479" y="27389"/>
                      <a:pt x="7299" y="27389"/>
                    </a:cubicBezTo>
                    <a:cubicBezTo>
                      <a:pt x="2710" y="27389"/>
                      <a:pt x="0" y="24607"/>
                      <a:pt x="0" y="20343"/>
                    </a:cubicBezTo>
                    <a:cubicBezTo>
                      <a:pt x="0" y="17272"/>
                      <a:pt x="1301" y="14779"/>
                      <a:pt x="4336" y="13116"/>
                    </a:cubicBezTo>
                    <a:cubicBezTo>
                      <a:pt x="6974" y="11707"/>
                      <a:pt x="11526" y="10587"/>
                      <a:pt x="16332" y="9612"/>
                    </a:cubicBezTo>
                    <a:cubicBezTo>
                      <a:pt x="16729" y="5023"/>
                      <a:pt x="14959" y="3505"/>
                      <a:pt x="11129" y="3505"/>
                    </a:cubicBezTo>
                    <a:cubicBezTo>
                      <a:pt x="8058" y="3505"/>
                      <a:pt x="6070" y="4661"/>
                      <a:pt x="4264" y="7444"/>
                    </a:cubicBezTo>
                    <a:lnTo>
                      <a:pt x="1120" y="5456"/>
                    </a:lnTo>
                    <a:cubicBezTo>
                      <a:pt x="3505" y="1554"/>
                      <a:pt x="6829" y="0"/>
                      <a:pt x="11310" y="0"/>
                    </a:cubicBezTo>
                    <a:cubicBezTo>
                      <a:pt x="17741" y="0"/>
                      <a:pt x="20632" y="2782"/>
                      <a:pt x="20632" y="8564"/>
                    </a:cubicBezTo>
                    <a:lnTo>
                      <a:pt x="20632" y="22728"/>
                    </a:lnTo>
                    <a:lnTo>
                      <a:pt x="21029" y="26811"/>
                    </a:lnTo>
                    <a:lnTo>
                      <a:pt x="16802" y="26811"/>
                    </a:lnTo>
                    <a:close/>
                    <a:moveTo>
                      <a:pt x="16224" y="12755"/>
                    </a:moveTo>
                    <a:cubicBezTo>
                      <a:pt x="11418" y="13731"/>
                      <a:pt x="8636" y="14490"/>
                      <a:pt x="6649" y="15610"/>
                    </a:cubicBezTo>
                    <a:cubicBezTo>
                      <a:pt x="5095" y="16513"/>
                      <a:pt x="4336" y="18103"/>
                      <a:pt x="4336" y="19946"/>
                    </a:cubicBezTo>
                    <a:cubicBezTo>
                      <a:pt x="4336" y="22367"/>
                      <a:pt x="5817" y="23884"/>
                      <a:pt x="8419" y="23884"/>
                    </a:cubicBezTo>
                    <a:cubicBezTo>
                      <a:pt x="11165" y="23884"/>
                      <a:pt x="14345" y="22403"/>
                      <a:pt x="16224" y="20126"/>
                    </a:cubicBezTo>
                    <a:lnTo>
                      <a:pt x="16224" y="1275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56" name="Freeform: Shape 255">
                <a:extLst>
                  <a:ext uri="{FF2B5EF4-FFF2-40B4-BE49-F238E27FC236}">
                    <a16:creationId xmlns:a16="http://schemas.microsoft.com/office/drawing/2014/main" id="{34280092-F1B2-45B4-84FA-91679C9B8041}"/>
                  </a:ext>
                </a:extLst>
              </p:cNvPr>
              <p:cNvSpPr/>
              <p:nvPr/>
            </p:nvSpPr>
            <p:spPr>
              <a:xfrm>
                <a:off x="3360999" y="1868097"/>
                <a:ext cx="20378" cy="26847"/>
              </a:xfrm>
              <a:custGeom>
                <a:avLst/>
                <a:gdLst>
                  <a:gd name="connsiteX0" fmla="*/ 16115 w 20378"/>
                  <a:gd name="connsiteY0" fmla="*/ 26847 h 26847"/>
                  <a:gd name="connsiteX1" fmla="*/ 16115 w 20378"/>
                  <a:gd name="connsiteY1" fmla="*/ 8925 h 26847"/>
                  <a:gd name="connsiteX2" fmla="*/ 11743 w 20378"/>
                  <a:gd name="connsiteY2" fmla="*/ 3830 h 26847"/>
                  <a:gd name="connsiteX3" fmla="*/ 4300 w 20378"/>
                  <a:gd name="connsiteY3" fmla="*/ 7877 h 26847"/>
                  <a:gd name="connsiteX4" fmla="*/ 4300 w 20378"/>
                  <a:gd name="connsiteY4" fmla="*/ 26847 h 26847"/>
                  <a:gd name="connsiteX5" fmla="*/ 0 w 20378"/>
                  <a:gd name="connsiteY5" fmla="*/ 26847 h 26847"/>
                  <a:gd name="connsiteX6" fmla="*/ 0 w 20378"/>
                  <a:gd name="connsiteY6" fmla="*/ 614 h 26847"/>
                  <a:gd name="connsiteX7" fmla="*/ 4083 w 20378"/>
                  <a:gd name="connsiteY7" fmla="*/ 614 h 26847"/>
                  <a:gd name="connsiteX8" fmla="*/ 4083 w 20378"/>
                  <a:gd name="connsiteY8" fmla="*/ 4264 h 26847"/>
                  <a:gd name="connsiteX9" fmla="*/ 13008 w 20378"/>
                  <a:gd name="connsiteY9" fmla="*/ 0 h 26847"/>
                  <a:gd name="connsiteX10" fmla="*/ 18970 w 20378"/>
                  <a:gd name="connsiteY10" fmla="*/ 2746 h 26847"/>
                  <a:gd name="connsiteX11" fmla="*/ 20379 w 20378"/>
                  <a:gd name="connsiteY11" fmla="*/ 8961 h 26847"/>
                  <a:gd name="connsiteX12" fmla="*/ 20379 w 20378"/>
                  <a:gd name="connsiteY12" fmla="*/ 26811 h 26847"/>
                  <a:gd name="connsiteX13" fmla="*/ 16115 w 20378"/>
                  <a:gd name="connsiteY13"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78" h="26847">
                    <a:moveTo>
                      <a:pt x="16115" y="26847"/>
                    </a:moveTo>
                    <a:lnTo>
                      <a:pt x="16115" y="8925"/>
                    </a:lnTo>
                    <a:cubicBezTo>
                      <a:pt x="16115" y="5384"/>
                      <a:pt x="14814" y="3830"/>
                      <a:pt x="11743" y="3830"/>
                    </a:cubicBezTo>
                    <a:cubicBezTo>
                      <a:pt x="9431" y="3830"/>
                      <a:pt x="7299" y="4806"/>
                      <a:pt x="4300" y="7877"/>
                    </a:cubicBezTo>
                    <a:lnTo>
                      <a:pt x="4300" y="26847"/>
                    </a:lnTo>
                    <a:lnTo>
                      <a:pt x="0" y="26847"/>
                    </a:lnTo>
                    <a:lnTo>
                      <a:pt x="0" y="614"/>
                    </a:lnTo>
                    <a:lnTo>
                      <a:pt x="4083" y="614"/>
                    </a:lnTo>
                    <a:lnTo>
                      <a:pt x="4083" y="4264"/>
                    </a:lnTo>
                    <a:cubicBezTo>
                      <a:pt x="6974" y="1373"/>
                      <a:pt x="9684" y="0"/>
                      <a:pt x="13008" y="0"/>
                    </a:cubicBezTo>
                    <a:cubicBezTo>
                      <a:pt x="15790" y="0"/>
                      <a:pt x="17814" y="903"/>
                      <a:pt x="18970" y="2746"/>
                    </a:cubicBezTo>
                    <a:cubicBezTo>
                      <a:pt x="19982" y="4047"/>
                      <a:pt x="20379" y="6034"/>
                      <a:pt x="20379" y="8961"/>
                    </a:cubicBezTo>
                    <a:lnTo>
                      <a:pt x="20379" y="26811"/>
                    </a:lnTo>
                    <a:lnTo>
                      <a:pt x="16115" y="26811"/>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57" name="Freeform: Shape 256">
                <a:extLst>
                  <a:ext uri="{FF2B5EF4-FFF2-40B4-BE49-F238E27FC236}">
                    <a16:creationId xmlns:a16="http://schemas.microsoft.com/office/drawing/2014/main" id="{4B6B13B8-8390-4997-AB51-525EC9ED1524}"/>
                  </a:ext>
                </a:extLst>
              </p:cNvPr>
              <p:cNvSpPr/>
              <p:nvPr/>
            </p:nvSpPr>
            <p:spPr>
              <a:xfrm>
                <a:off x="3385967" y="1860076"/>
                <a:ext cx="13838" cy="35266"/>
              </a:xfrm>
              <a:custGeom>
                <a:avLst/>
                <a:gdLst>
                  <a:gd name="connsiteX0" fmla="*/ 13839 w 13838"/>
                  <a:gd name="connsiteY0" fmla="*/ 34869 h 35266"/>
                  <a:gd name="connsiteX1" fmla="*/ 9828 w 13838"/>
                  <a:gd name="connsiteY1" fmla="*/ 35266 h 35266"/>
                  <a:gd name="connsiteX2" fmla="*/ 3902 w 13838"/>
                  <a:gd name="connsiteY2" fmla="*/ 28473 h 35266"/>
                  <a:gd name="connsiteX3" fmla="*/ 3902 w 13838"/>
                  <a:gd name="connsiteY3" fmla="*/ 12177 h 35266"/>
                  <a:gd name="connsiteX4" fmla="*/ 0 w 13838"/>
                  <a:gd name="connsiteY4" fmla="*/ 12177 h 35266"/>
                  <a:gd name="connsiteX5" fmla="*/ 0 w 13838"/>
                  <a:gd name="connsiteY5" fmla="*/ 8636 h 35266"/>
                  <a:gd name="connsiteX6" fmla="*/ 3902 w 13838"/>
                  <a:gd name="connsiteY6" fmla="*/ 8636 h 35266"/>
                  <a:gd name="connsiteX7" fmla="*/ 3902 w 13838"/>
                  <a:gd name="connsiteY7" fmla="*/ 0 h 35266"/>
                  <a:gd name="connsiteX8" fmla="*/ 8166 w 13838"/>
                  <a:gd name="connsiteY8" fmla="*/ 0 h 35266"/>
                  <a:gd name="connsiteX9" fmla="*/ 8166 w 13838"/>
                  <a:gd name="connsiteY9" fmla="*/ 8672 h 35266"/>
                  <a:gd name="connsiteX10" fmla="*/ 13839 w 13838"/>
                  <a:gd name="connsiteY10" fmla="*/ 8672 h 35266"/>
                  <a:gd name="connsiteX11" fmla="*/ 13839 w 13838"/>
                  <a:gd name="connsiteY11" fmla="*/ 12213 h 35266"/>
                  <a:gd name="connsiteX12" fmla="*/ 8166 w 13838"/>
                  <a:gd name="connsiteY12" fmla="*/ 12213 h 35266"/>
                  <a:gd name="connsiteX13" fmla="*/ 8166 w 13838"/>
                  <a:gd name="connsiteY13" fmla="*/ 28293 h 35266"/>
                  <a:gd name="connsiteX14" fmla="*/ 10912 w 13838"/>
                  <a:gd name="connsiteY14" fmla="*/ 31544 h 35266"/>
                  <a:gd name="connsiteX15" fmla="*/ 13839 w 13838"/>
                  <a:gd name="connsiteY15" fmla="*/ 31183 h 35266"/>
                  <a:gd name="connsiteX16" fmla="*/ 13839 w 13838"/>
                  <a:gd name="connsiteY16" fmla="*/ 34869 h 3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266">
                    <a:moveTo>
                      <a:pt x="13839" y="34869"/>
                    </a:moveTo>
                    <a:cubicBezTo>
                      <a:pt x="12574" y="35122"/>
                      <a:pt x="11346" y="35266"/>
                      <a:pt x="9828" y="35266"/>
                    </a:cubicBezTo>
                    <a:cubicBezTo>
                      <a:pt x="5528" y="35266"/>
                      <a:pt x="3902" y="33604"/>
                      <a:pt x="3902" y="28473"/>
                    </a:cubicBezTo>
                    <a:lnTo>
                      <a:pt x="3902" y="12177"/>
                    </a:lnTo>
                    <a:lnTo>
                      <a:pt x="0" y="12177"/>
                    </a:lnTo>
                    <a:lnTo>
                      <a:pt x="0" y="8636"/>
                    </a:lnTo>
                    <a:lnTo>
                      <a:pt x="3902" y="8636"/>
                    </a:lnTo>
                    <a:lnTo>
                      <a:pt x="3902" y="0"/>
                    </a:lnTo>
                    <a:lnTo>
                      <a:pt x="8166" y="0"/>
                    </a:lnTo>
                    <a:lnTo>
                      <a:pt x="8166" y="8672"/>
                    </a:lnTo>
                    <a:lnTo>
                      <a:pt x="13839" y="8672"/>
                    </a:lnTo>
                    <a:lnTo>
                      <a:pt x="13839" y="12213"/>
                    </a:lnTo>
                    <a:lnTo>
                      <a:pt x="8166" y="12213"/>
                    </a:lnTo>
                    <a:lnTo>
                      <a:pt x="8166" y="28293"/>
                    </a:lnTo>
                    <a:cubicBezTo>
                      <a:pt x="8166" y="30533"/>
                      <a:pt x="8961" y="31544"/>
                      <a:pt x="10912" y="31544"/>
                    </a:cubicBezTo>
                    <a:cubicBezTo>
                      <a:pt x="11888" y="31544"/>
                      <a:pt x="12719" y="31436"/>
                      <a:pt x="13839" y="31183"/>
                    </a:cubicBezTo>
                    <a:lnTo>
                      <a:pt x="13839" y="34869"/>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58" name="Freeform: Shape 257">
                <a:extLst>
                  <a:ext uri="{FF2B5EF4-FFF2-40B4-BE49-F238E27FC236}">
                    <a16:creationId xmlns:a16="http://schemas.microsoft.com/office/drawing/2014/main" id="{F4E53F2A-8082-4A42-9229-2DB770DF57F1}"/>
                  </a:ext>
                </a:extLst>
              </p:cNvPr>
              <p:cNvSpPr/>
              <p:nvPr/>
            </p:nvSpPr>
            <p:spPr>
              <a:xfrm>
                <a:off x="3402841" y="1868061"/>
                <a:ext cx="19692" cy="27461"/>
              </a:xfrm>
              <a:custGeom>
                <a:avLst/>
                <a:gdLst>
                  <a:gd name="connsiteX0" fmla="*/ 15573 w 19692"/>
                  <a:gd name="connsiteY0" fmla="*/ 6974 h 27461"/>
                  <a:gd name="connsiteX1" fmla="*/ 9467 w 19692"/>
                  <a:gd name="connsiteY1" fmla="*/ 3541 h 27461"/>
                  <a:gd name="connsiteX2" fmla="*/ 5059 w 19692"/>
                  <a:gd name="connsiteY2" fmla="*/ 7191 h 27461"/>
                  <a:gd name="connsiteX3" fmla="*/ 19692 w 19692"/>
                  <a:gd name="connsiteY3" fmla="*/ 19729 h 27461"/>
                  <a:gd name="connsiteX4" fmla="*/ 10009 w 19692"/>
                  <a:gd name="connsiteY4" fmla="*/ 27461 h 27461"/>
                  <a:gd name="connsiteX5" fmla="*/ 0 w 19692"/>
                  <a:gd name="connsiteY5" fmla="*/ 22150 h 27461"/>
                  <a:gd name="connsiteX6" fmla="*/ 3180 w 19692"/>
                  <a:gd name="connsiteY6" fmla="*/ 19837 h 27461"/>
                  <a:gd name="connsiteX7" fmla="*/ 10117 w 19692"/>
                  <a:gd name="connsiteY7" fmla="*/ 23920 h 27461"/>
                  <a:gd name="connsiteX8" fmla="*/ 15429 w 19692"/>
                  <a:gd name="connsiteY8" fmla="*/ 19909 h 27461"/>
                  <a:gd name="connsiteX9" fmla="*/ 903 w 19692"/>
                  <a:gd name="connsiteY9" fmla="*/ 7299 h 27461"/>
                  <a:gd name="connsiteX10" fmla="*/ 9575 w 19692"/>
                  <a:gd name="connsiteY10" fmla="*/ 0 h 27461"/>
                  <a:gd name="connsiteX11" fmla="*/ 18753 w 19692"/>
                  <a:gd name="connsiteY11" fmla="*/ 4806 h 27461"/>
                  <a:gd name="connsiteX12" fmla="*/ 15573 w 19692"/>
                  <a:gd name="connsiteY12" fmla="*/ 6974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92" h="27461">
                    <a:moveTo>
                      <a:pt x="15573" y="6974"/>
                    </a:moveTo>
                    <a:cubicBezTo>
                      <a:pt x="13911" y="4408"/>
                      <a:pt x="12032" y="3541"/>
                      <a:pt x="9467" y="3541"/>
                    </a:cubicBezTo>
                    <a:cubicBezTo>
                      <a:pt x="6685" y="3541"/>
                      <a:pt x="5059" y="4950"/>
                      <a:pt x="5059" y="7191"/>
                    </a:cubicBezTo>
                    <a:cubicBezTo>
                      <a:pt x="5059" y="13152"/>
                      <a:pt x="19692" y="9358"/>
                      <a:pt x="19692" y="19729"/>
                    </a:cubicBezTo>
                    <a:cubicBezTo>
                      <a:pt x="19692" y="24571"/>
                      <a:pt x="15754" y="27461"/>
                      <a:pt x="10009" y="27461"/>
                    </a:cubicBezTo>
                    <a:cubicBezTo>
                      <a:pt x="5348" y="27461"/>
                      <a:pt x="2312" y="25691"/>
                      <a:pt x="0" y="22150"/>
                    </a:cubicBezTo>
                    <a:lnTo>
                      <a:pt x="3180" y="19837"/>
                    </a:lnTo>
                    <a:cubicBezTo>
                      <a:pt x="5095" y="22728"/>
                      <a:pt x="6937" y="23920"/>
                      <a:pt x="10117" y="23920"/>
                    </a:cubicBezTo>
                    <a:cubicBezTo>
                      <a:pt x="13550" y="23920"/>
                      <a:pt x="15429" y="22403"/>
                      <a:pt x="15429" y="19909"/>
                    </a:cubicBezTo>
                    <a:cubicBezTo>
                      <a:pt x="15429" y="13189"/>
                      <a:pt x="903" y="17236"/>
                      <a:pt x="903" y="7299"/>
                    </a:cubicBezTo>
                    <a:cubicBezTo>
                      <a:pt x="903" y="2963"/>
                      <a:pt x="4444" y="0"/>
                      <a:pt x="9575" y="0"/>
                    </a:cubicBezTo>
                    <a:cubicBezTo>
                      <a:pt x="13730" y="0"/>
                      <a:pt x="16729" y="1481"/>
                      <a:pt x="18753" y="4806"/>
                    </a:cubicBezTo>
                    <a:lnTo>
                      <a:pt x="15573" y="697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59" name="Freeform: Shape 258">
                <a:extLst>
                  <a:ext uri="{FF2B5EF4-FFF2-40B4-BE49-F238E27FC236}">
                    <a16:creationId xmlns:a16="http://schemas.microsoft.com/office/drawing/2014/main" id="{0D06B04C-7AEC-425A-914F-2324D0B56C5D}"/>
                  </a:ext>
                </a:extLst>
              </p:cNvPr>
              <p:cNvSpPr/>
              <p:nvPr/>
            </p:nvSpPr>
            <p:spPr>
              <a:xfrm>
                <a:off x="3439552" y="1858450"/>
                <a:ext cx="4769" cy="36494"/>
              </a:xfrm>
              <a:custGeom>
                <a:avLst/>
                <a:gdLst>
                  <a:gd name="connsiteX0" fmla="*/ 0 w 4769"/>
                  <a:gd name="connsiteY0" fmla="*/ 5203 h 36494"/>
                  <a:gd name="connsiteX1" fmla="*/ 0 w 4769"/>
                  <a:gd name="connsiteY1" fmla="*/ 0 h 36494"/>
                  <a:gd name="connsiteX2" fmla="*/ 4770 w 4769"/>
                  <a:gd name="connsiteY2" fmla="*/ 0 h 36494"/>
                  <a:gd name="connsiteX3" fmla="*/ 4770 w 4769"/>
                  <a:gd name="connsiteY3" fmla="*/ 5203 h 36494"/>
                  <a:gd name="connsiteX4" fmla="*/ 0 w 4769"/>
                  <a:gd name="connsiteY4" fmla="*/ 5203 h 36494"/>
                  <a:gd name="connsiteX5" fmla="*/ 217 w 4769"/>
                  <a:gd name="connsiteY5" fmla="*/ 36495 h 36494"/>
                  <a:gd name="connsiteX6" fmla="*/ 217 w 4769"/>
                  <a:gd name="connsiteY6" fmla="*/ 10262 h 36494"/>
                  <a:gd name="connsiteX7" fmla="*/ 4517 w 4769"/>
                  <a:gd name="connsiteY7" fmla="*/ 10262 h 36494"/>
                  <a:gd name="connsiteX8" fmla="*/ 4517 w 4769"/>
                  <a:gd name="connsiteY8" fmla="*/ 36495 h 36494"/>
                  <a:gd name="connsiteX9" fmla="*/ 217 w 4769"/>
                  <a:gd name="connsiteY9" fmla="*/ 36495 h 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 h="36494">
                    <a:moveTo>
                      <a:pt x="0" y="5203"/>
                    </a:moveTo>
                    <a:lnTo>
                      <a:pt x="0" y="0"/>
                    </a:lnTo>
                    <a:lnTo>
                      <a:pt x="4770" y="0"/>
                    </a:lnTo>
                    <a:lnTo>
                      <a:pt x="4770" y="5203"/>
                    </a:lnTo>
                    <a:lnTo>
                      <a:pt x="0" y="5203"/>
                    </a:lnTo>
                    <a:close/>
                    <a:moveTo>
                      <a:pt x="217" y="36495"/>
                    </a:moveTo>
                    <a:lnTo>
                      <a:pt x="217" y="10262"/>
                    </a:lnTo>
                    <a:lnTo>
                      <a:pt x="4517" y="10262"/>
                    </a:lnTo>
                    <a:lnTo>
                      <a:pt x="4517" y="36495"/>
                    </a:lnTo>
                    <a:lnTo>
                      <a:pt x="217" y="3649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60" name="Freeform: Shape 259">
                <a:extLst>
                  <a:ext uri="{FF2B5EF4-FFF2-40B4-BE49-F238E27FC236}">
                    <a16:creationId xmlns:a16="http://schemas.microsoft.com/office/drawing/2014/main" id="{C937E562-7BC4-4D39-8472-65421B93A434}"/>
                  </a:ext>
                </a:extLst>
              </p:cNvPr>
              <p:cNvSpPr/>
              <p:nvPr/>
            </p:nvSpPr>
            <p:spPr>
              <a:xfrm>
                <a:off x="3451837" y="1868097"/>
                <a:ext cx="20378" cy="26847"/>
              </a:xfrm>
              <a:custGeom>
                <a:avLst/>
                <a:gdLst>
                  <a:gd name="connsiteX0" fmla="*/ 16115 w 20378"/>
                  <a:gd name="connsiteY0" fmla="*/ 26847 h 26847"/>
                  <a:gd name="connsiteX1" fmla="*/ 16115 w 20378"/>
                  <a:gd name="connsiteY1" fmla="*/ 8925 h 26847"/>
                  <a:gd name="connsiteX2" fmla="*/ 11743 w 20378"/>
                  <a:gd name="connsiteY2" fmla="*/ 3830 h 26847"/>
                  <a:gd name="connsiteX3" fmla="*/ 4300 w 20378"/>
                  <a:gd name="connsiteY3" fmla="*/ 7877 h 26847"/>
                  <a:gd name="connsiteX4" fmla="*/ 4300 w 20378"/>
                  <a:gd name="connsiteY4" fmla="*/ 26847 h 26847"/>
                  <a:gd name="connsiteX5" fmla="*/ 0 w 20378"/>
                  <a:gd name="connsiteY5" fmla="*/ 26847 h 26847"/>
                  <a:gd name="connsiteX6" fmla="*/ 0 w 20378"/>
                  <a:gd name="connsiteY6" fmla="*/ 614 h 26847"/>
                  <a:gd name="connsiteX7" fmla="*/ 4083 w 20378"/>
                  <a:gd name="connsiteY7" fmla="*/ 614 h 26847"/>
                  <a:gd name="connsiteX8" fmla="*/ 4083 w 20378"/>
                  <a:gd name="connsiteY8" fmla="*/ 4264 h 26847"/>
                  <a:gd name="connsiteX9" fmla="*/ 13008 w 20378"/>
                  <a:gd name="connsiteY9" fmla="*/ 0 h 26847"/>
                  <a:gd name="connsiteX10" fmla="*/ 18970 w 20378"/>
                  <a:gd name="connsiteY10" fmla="*/ 2746 h 26847"/>
                  <a:gd name="connsiteX11" fmla="*/ 20379 w 20378"/>
                  <a:gd name="connsiteY11" fmla="*/ 8961 h 26847"/>
                  <a:gd name="connsiteX12" fmla="*/ 20379 w 20378"/>
                  <a:gd name="connsiteY12" fmla="*/ 26811 h 26847"/>
                  <a:gd name="connsiteX13" fmla="*/ 16115 w 20378"/>
                  <a:gd name="connsiteY13"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78" h="26847">
                    <a:moveTo>
                      <a:pt x="16115" y="26847"/>
                    </a:moveTo>
                    <a:lnTo>
                      <a:pt x="16115" y="8925"/>
                    </a:lnTo>
                    <a:cubicBezTo>
                      <a:pt x="16115" y="5384"/>
                      <a:pt x="14814" y="3830"/>
                      <a:pt x="11743" y="3830"/>
                    </a:cubicBezTo>
                    <a:cubicBezTo>
                      <a:pt x="9431" y="3830"/>
                      <a:pt x="7299" y="4806"/>
                      <a:pt x="4300" y="7877"/>
                    </a:cubicBezTo>
                    <a:lnTo>
                      <a:pt x="4300" y="26847"/>
                    </a:lnTo>
                    <a:lnTo>
                      <a:pt x="0" y="26847"/>
                    </a:lnTo>
                    <a:lnTo>
                      <a:pt x="0" y="614"/>
                    </a:lnTo>
                    <a:lnTo>
                      <a:pt x="4083" y="614"/>
                    </a:lnTo>
                    <a:lnTo>
                      <a:pt x="4083" y="4264"/>
                    </a:lnTo>
                    <a:cubicBezTo>
                      <a:pt x="6974" y="1373"/>
                      <a:pt x="9684" y="0"/>
                      <a:pt x="13008" y="0"/>
                    </a:cubicBezTo>
                    <a:cubicBezTo>
                      <a:pt x="15790" y="0"/>
                      <a:pt x="17813" y="903"/>
                      <a:pt x="18970" y="2746"/>
                    </a:cubicBezTo>
                    <a:cubicBezTo>
                      <a:pt x="19981" y="4047"/>
                      <a:pt x="20379" y="6034"/>
                      <a:pt x="20379" y="8961"/>
                    </a:cubicBezTo>
                    <a:lnTo>
                      <a:pt x="20379" y="26811"/>
                    </a:lnTo>
                    <a:lnTo>
                      <a:pt x="16115" y="26811"/>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61" name="Freeform: Shape 260">
                <a:extLst>
                  <a:ext uri="{FF2B5EF4-FFF2-40B4-BE49-F238E27FC236}">
                    <a16:creationId xmlns:a16="http://schemas.microsoft.com/office/drawing/2014/main" id="{16F5D9EC-377B-4086-B19D-AD5474E25880}"/>
                  </a:ext>
                </a:extLst>
              </p:cNvPr>
              <p:cNvSpPr/>
              <p:nvPr/>
            </p:nvSpPr>
            <p:spPr>
              <a:xfrm>
                <a:off x="3476154" y="1868712"/>
                <a:ext cx="22510" cy="26232"/>
              </a:xfrm>
              <a:custGeom>
                <a:avLst/>
                <a:gdLst>
                  <a:gd name="connsiteX0" fmla="*/ 8925 w 22510"/>
                  <a:gd name="connsiteY0" fmla="*/ 26233 h 26232"/>
                  <a:gd name="connsiteX1" fmla="*/ 0 w 22510"/>
                  <a:gd name="connsiteY1" fmla="*/ 0 h 26232"/>
                  <a:gd name="connsiteX2" fmla="*/ 4661 w 22510"/>
                  <a:gd name="connsiteY2" fmla="*/ 0 h 26232"/>
                  <a:gd name="connsiteX3" fmla="*/ 11129 w 22510"/>
                  <a:gd name="connsiteY3" fmla="*/ 20235 h 26232"/>
                  <a:gd name="connsiteX4" fmla="*/ 11237 w 22510"/>
                  <a:gd name="connsiteY4" fmla="*/ 20235 h 26232"/>
                  <a:gd name="connsiteX5" fmla="*/ 17922 w 22510"/>
                  <a:gd name="connsiteY5" fmla="*/ 0 h 26232"/>
                  <a:gd name="connsiteX6" fmla="*/ 22511 w 22510"/>
                  <a:gd name="connsiteY6" fmla="*/ 0 h 26232"/>
                  <a:gd name="connsiteX7" fmla="*/ 13405 w 22510"/>
                  <a:gd name="connsiteY7" fmla="*/ 26233 h 26232"/>
                  <a:gd name="connsiteX8" fmla="*/ 8925 w 22510"/>
                  <a:gd name="connsiteY8" fmla="*/ 26233 h 2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10" h="26232">
                    <a:moveTo>
                      <a:pt x="8925" y="26233"/>
                    </a:moveTo>
                    <a:lnTo>
                      <a:pt x="0" y="0"/>
                    </a:lnTo>
                    <a:lnTo>
                      <a:pt x="4661" y="0"/>
                    </a:lnTo>
                    <a:lnTo>
                      <a:pt x="11129" y="20235"/>
                    </a:lnTo>
                    <a:lnTo>
                      <a:pt x="11237" y="20235"/>
                    </a:lnTo>
                    <a:lnTo>
                      <a:pt x="17922" y="0"/>
                    </a:lnTo>
                    <a:lnTo>
                      <a:pt x="22511" y="0"/>
                    </a:lnTo>
                    <a:lnTo>
                      <a:pt x="13405" y="26233"/>
                    </a:lnTo>
                    <a:lnTo>
                      <a:pt x="8925" y="26233"/>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62" name="Freeform: Shape 261">
                <a:extLst>
                  <a:ext uri="{FF2B5EF4-FFF2-40B4-BE49-F238E27FC236}">
                    <a16:creationId xmlns:a16="http://schemas.microsoft.com/office/drawing/2014/main" id="{40BEFB48-53E5-473F-A6A6-55A7E5E18160}"/>
                  </a:ext>
                </a:extLst>
              </p:cNvPr>
              <p:cNvSpPr/>
              <p:nvPr/>
            </p:nvSpPr>
            <p:spPr>
              <a:xfrm>
                <a:off x="3501013" y="1868134"/>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8030 w 22330"/>
                  <a:gd name="connsiteY5" fmla="*/ 13803 h 27425"/>
                  <a:gd name="connsiteX6" fmla="*/ 11201 w 22330"/>
                  <a:gd name="connsiteY6" fmla="*/ 3577 h 27425"/>
                  <a:gd name="connsiteX7" fmla="*/ 4372 w 22330"/>
                  <a:gd name="connsiteY7" fmla="*/ 13803 h 27425"/>
                  <a:gd name="connsiteX8" fmla="*/ 11201 w 22330"/>
                  <a:gd name="connsiteY8" fmla="*/ 23812 h 27425"/>
                  <a:gd name="connsiteX9" fmla="*/ 18030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186"/>
                      <a:pt x="0" y="13803"/>
                    </a:cubicBezTo>
                    <a:close/>
                    <a:moveTo>
                      <a:pt x="18030" y="13803"/>
                    </a:moveTo>
                    <a:cubicBezTo>
                      <a:pt x="18030" y="7769"/>
                      <a:pt x="15862" y="3577"/>
                      <a:pt x="11201" y="3577"/>
                    </a:cubicBezTo>
                    <a:cubicBezTo>
                      <a:pt x="6540" y="3577"/>
                      <a:pt x="4372" y="7769"/>
                      <a:pt x="4372" y="13803"/>
                    </a:cubicBezTo>
                    <a:cubicBezTo>
                      <a:pt x="4372" y="19837"/>
                      <a:pt x="6612" y="23812"/>
                      <a:pt x="11201" y="23812"/>
                    </a:cubicBezTo>
                    <a:cubicBezTo>
                      <a:pt x="15790" y="23812"/>
                      <a:pt x="18030" y="19801"/>
                      <a:pt x="18030" y="13803"/>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63" name="Freeform: Shape 262">
                <a:extLst>
                  <a:ext uri="{FF2B5EF4-FFF2-40B4-BE49-F238E27FC236}">
                    <a16:creationId xmlns:a16="http://schemas.microsoft.com/office/drawing/2014/main" id="{CD4BBDC0-4B11-47A8-85AB-BC7BED3A796C}"/>
                  </a:ext>
                </a:extLst>
              </p:cNvPr>
              <p:cNvSpPr/>
              <p:nvPr/>
            </p:nvSpPr>
            <p:spPr>
              <a:xfrm>
                <a:off x="3529342" y="1858594"/>
                <a:ext cx="4299" cy="36350"/>
              </a:xfrm>
              <a:custGeom>
                <a:avLst/>
                <a:gdLst>
                  <a:gd name="connsiteX0" fmla="*/ 0 w 4299"/>
                  <a:gd name="connsiteY0" fmla="*/ 36350 h 36350"/>
                  <a:gd name="connsiteX1" fmla="*/ 0 w 4299"/>
                  <a:gd name="connsiteY1" fmla="*/ 0 h 36350"/>
                  <a:gd name="connsiteX2" fmla="*/ 4300 w 4299"/>
                  <a:gd name="connsiteY2" fmla="*/ 0 h 36350"/>
                  <a:gd name="connsiteX3" fmla="*/ 4300 w 4299"/>
                  <a:gd name="connsiteY3" fmla="*/ 36350 h 36350"/>
                  <a:gd name="connsiteX4" fmla="*/ 0 w 4299"/>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9" h="36350">
                    <a:moveTo>
                      <a:pt x="0" y="36350"/>
                    </a:moveTo>
                    <a:lnTo>
                      <a:pt x="0" y="0"/>
                    </a:lnTo>
                    <a:lnTo>
                      <a:pt x="4300" y="0"/>
                    </a:lnTo>
                    <a:lnTo>
                      <a:pt x="4300" y="36350"/>
                    </a:lnTo>
                    <a:lnTo>
                      <a:pt x="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64" name="Freeform: Shape 263">
                <a:extLst>
                  <a:ext uri="{FF2B5EF4-FFF2-40B4-BE49-F238E27FC236}">
                    <a16:creationId xmlns:a16="http://schemas.microsoft.com/office/drawing/2014/main" id="{3C152B5A-1C24-42A5-BE65-15F4ACDC9155}"/>
                  </a:ext>
                </a:extLst>
              </p:cNvPr>
              <p:cNvSpPr/>
              <p:nvPr/>
            </p:nvSpPr>
            <p:spPr>
              <a:xfrm>
                <a:off x="3537869" y="1868712"/>
                <a:ext cx="22510" cy="26232"/>
              </a:xfrm>
              <a:custGeom>
                <a:avLst/>
                <a:gdLst>
                  <a:gd name="connsiteX0" fmla="*/ 8925 w 22510"/>
                  <a:gd name="connsiteY0" fmla="*/ 26233 h 26232"/>
                  <a:gd name="connsiteX1" fmla="*/ 0 w 22510"/>
                  <a:gd name="connsiteY1" fmla="*/ 0 h 26232"/>
                  <a:gd name="connsiteX2" fmla="*/ 4661 w 22510"/>
                  <a:gd name="connsiteY2" fmla="*/ 0 h 26232"/>
                  <a:gd name="connsiteX3" fmla="*/ 11129 w 22510"/>
                  <a:gd name="connsiteY3" fmla="*/ 20235 h 26232"/>
                  <a:gd name="connsiteX4" fmla="*/ 11237 w 22510"/>
                  <a:gd name="connsiteY4" fmla="*/ 20235 h 26232"/>
                  <a:gd name="connsiteX5" fmla="*/ 17922 w 22510"/>
                  <a:gd name="connsiteY5" fmla="*/ 0 h 26232"/>
                  <a:gd name="connsiteX6" fmla="*/ 22511 w 22510"/>
                  <a:gd name="connsiteY6" fmla="*/ 0 h 26232"/>
                  <a:gd name="connsiteX7" fmla="*/ 13405 w 22510"/>
                  <a:gd name="connsiteY7" fmla="*/ 26233 h 26232"/>
                  <a:gd name="connsiteX8" fmla="*/ 8925 w 22510"/>
                  <a:gd name="connsiteY8" fmla="*/ 26233 h 2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10" h="26232">
                    <a:moveTo>
                      <a:pt x="8925" y="26233"/>
                    </a:moveTo>
                    <a:lnTo>
                      <a:pt x="0" y="0"/>
                    </a:lnTo>
                    <a:lnTo>
                      <a:pt x="4661" y="0"/>
                    </a:lnTo>
                    <a:lnTo>
                      <a:pt x="11129" y="20235"/>
                    </a:lnTo>
                    <a:lnTo>
                      <a:pt x="11237" y="20235"/>
                    </a:lnTo>
                    <a:lnTo>
                      <a:pt x="17922" y="0"/>
                    </a:lnTo>
                    <a:lnTo>
                      <a:pt x="22511" y="0"/>
                    </a:lnTo>
                    <a:lnTo>
                      <a:pt x="13405" y="26233"/>
                    </a:lnTo>
                    <a:lnTo>
                      <a:pt x="8925" y="26233"/>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65" name="Freeform: Shape 264">
                <a:extLst>
                  <a:ext uri="{FF2B5EF4-FFF2-40B4-BE49-F238E27FC236}">
                    <a16:creationId xmlns:a16="http://schemas.microsoft.com/office/drawing/2014/main" id="{46F4B28E-B439-48AC-924B-66C59A19EFF3}"/>
                  </a:ext>
                </a:extLst>
              </p:cNvPr>
              <p:cNvSpPr/>
              <p:nvPr/>
            </p:nvSpPr>
            <p:spPr>
              <a:xfrm>
                <a:off x="3562728" y="1868097"/>
                <a:ext cx="21968" cy="27461"/>
              </a:xfrm>
              <a:custGeom>
                <a:avLst/>
                <a:gdLst>
                  <a:gd name="connsiteX0" fmla="*/ 11093 w 21968"/>
                  <a:gd name="connsiteY0" fmla="*/ 27462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9 h 27461"/>
                  <a:gd name="connsiteX8" fmla="*/ 21896 w 21968"/>
                  <a:gd name="connsiteY8" fmla="*/ 20885 h 27461"/>
                  <a:gd name="connsiteX9" fmla="*/ 11093 w 21968"/>
                  <a:gd name="connsiteY9" fmla="*/ 27462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2"/>
                    </a:moveTo>
                    <a:cubicBezTo>
                      <a:pt x="4047" y="27462"/>
                      <a:pt x="0" y="22150"/>
                      <a:pt x="0" y="13731"/>
                    </a:cubicBezTo>
                    <a:cubicBezTo>
                      <a:pt x="0" y="5312"/>
                      <a:pt x="4589" y="0"/>
                      <a:pt x="11129" y="0"/>
                    </a:cubicBezTo>
                    <a:cubicBezTo>
                      <a:pt x="18211" y="0"/>
                      <a:pt x="21969" y="5059"/>
                      <a:pt x="21969" y="12755"/>
                    </a:cubicBezTo>
                    <a:cubicBezTo>
                      <a:pt x="21969" y="13153"/>
                      <a:pt x="21969" y="13659"/>
                      <a:pt x="21933" y="14309"/>
                    </a:cubicBezTo>
                    <a:lnTo>
                      <a:pt x="4264" y="14309"/>
                    </a:lnTo>
                    <a:cubicBezTo>
                      <a:pt x="4517" y="20126"/>
                      <a:pt x="6504" y="23740"/>
                      <a:pt x="11418" y="23740"/>
                    </a:cubicBezTo>
                    <a:cubicBezTo>
                      <a:pt x="14453" y="23740"/>
                      <a:pt x="16838" y="22475"/>
                      <a:pt x="18608" y="19079"/>
                    </a:cubicBezTo>
                    <a:lnTo>
                      <a:pt x="21896" y="20885"/>
                    </a:lnTo>
                    <a:cubicBezTo>
                      <a:pt x="19331" y="25691"/>
                      <a:pt x="15501" y="27462"/>
                      <a:pt x="11093" y="27462"/>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66" name="Freeform: Shape 265">
                <a:extLst>
                  <a:ext uri="{FF2B5EF4-FFF2-40B4-BE49-F238E27FC236}">
                    <a16:creationId xmlns:a16="http://schemas.microsoft.com/office/drawing/2014/main" id="{BFFFA3CD-7AD7-4AB9-B630-2672C7BA9FAC}"/>
                  </a:ext>
                </a:extLst>
              </p:cNvPr>
              <p:cNvSpPr/>
              <p:nvPr/>
            </p:nvSpPr>
            <p:spPr>
              <a:xfrm>
                <a:off x="3588888" y="1858594"/>
                <a:ext cx="22474" cy="36964"/>
              </a:xfrm>
              <a:custGeom>
                <a:avLst/>
                <a:gdLst>
                  <a:gd name="connsiteX0" fmla="*/ 19331 w 22474"/>
                  <a:gd name="connsiteY0" fmla="*/ 36350 h 36964"/>
                  <a:gd name="connsiteX1" fmla="*/ 18608 w 22474"/>
                  <a:gd name="connsiteY1" fmla="*/ 33279 h 36964"/>
                  <a:gd name="connsiteX2" fmla="*/ 10189 w 22474"/>
                  <a:gd name="connsiteY2" fmla="*/ 36964 h 36964"/>
                  <a:gd name="connsiteX3" fmla="*/ 0 w 22474"/>
                  <a:gd name="connsiteY3" fmla="*/ 23487 h 36964"/>
                  <a:gd name="connsiteX4" fmla="*/ 10695 w 22474"/>
                  <a:gd name="connsiteY4" fmla="*/ 9720 h 36964"/>
                  <a:gd name="connsiteX5" fmla="*/ 18175 w 22474"/>
                  <a:gd name="connsiteY5" fmla="*/ 13044 h 36964"/>
                  <a:gd name="connsiteX6" fmla="*/ 18175 w 22474"/>
                  <a:gd name="connsiteY6" fmla="*/ 0 h 36964"/>
                  <a:gd name="connsiteX7" fmla="*/ 22475 w 22474"/>
                  <a:gd name="connsiteY7" fmla="*/ 0 h 36964"/>
                  <a:gd name="connsiteX8" fmla="*/ 22475 w 22474"/>
                  <a:gd name="connsiteY8" fmla="*/ 36350 h 36964"/>
                  <a:gd name="connsiteX9" fmla="*/ 19331 w 22474"/>
                  <a:gd name="connsiteY9" fmla="*/ 36350 h 36964"/>
                  <a:gd name="connsiteX10" fmla="*/ 18211 w 22474"/>
                  <a:gd name="connsiteY10" fmla="*/ 17344 h 36964"/>
                  <a:gd name="connsiteX11" fmla="*/ 11418 w 22474"/>
                  <a:gd name="connsiteY11" fmla="*/ 13405 h 36964"/>
                  <a:gd name="connsiteX12" fmla="*/ 4372 w 22474"/>
                  <a:gd name="connsiteY12" fmla="*/ 23523 h 36964"/>
                  <a:gd name="connsiteX13" fmla="*/ 11346 w 22474"/>
                  <a:gd name="connsiteY13" fmla="*/ 33207 h 36964"/>
                  <a:gd name="connsiteX14" fmla="*/ 18175 w 22474"/>
                  <a:gd name="connsiteY14" fmla="*/ 29268 h 36964"/>
                  <a:gd name="connsiteX15" fmla="*/ 18175 w 22474"/>
                  <a:gd name="connsiteY15" fmla="*/ 17344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74" h="36964">
                    <a:moveTo>
                      <a:pt x="19331" y="36350"/>
                    </a:moveTo>
                    <a:lnTo>
                      <a:pt x="18608" y="33279"/>
                    </a:lnTo>
                    <a:cubicBezTo>
                      <a:pt x="15971" y="35808"/>
                      <a:pt x="13658" y="36964"/>
                      <a:pt x="10189" y="36964"/>
                    </a:cubicBezTo>
                    <a:cubicBezTo>
                      <a:pt x="3866" y="36964"/>
                      <a:pt x="0" y="31544"/>
                      <a:pt x="0" y="23487"/>
                    </a:cubicBezTo>
                    <a:cubicBezTo>
                      <a:pt x="0" y="15031"/>
                      <a:pt x="4300" y="9720"/>
                      <a:pt x="10695" y="9720"/>
                    </a:cubicBezTo>
                    <a:cubicBezTo>
                      <a:pt x="13694" y="9720"/>
                      <a:pt x="16043" y="10768"/>
                      <a:pt x="18175" y="13044"/>
                    </a:cubicBezTo>
                    <a:lnTo>
                      <a:pt x="18175" y="0"/>
                    </a:lnTo>
                    <a:lnTo>
                      <a:pt x="22475" y="0"/>
                    </a:lnTo>
                    <a:lnTo>
                      <a:pt x="22475" y="36350"/>
                    </a:lnTo>
                    <a:lnTo>
                      <a:pt x="19331" y="36350"/>
                    </a:lnTo>
                    <a:close/>
                    <a:moveTo>
                      <a:pt x="18211" y="17344"/>
                    </a:moveTo>
                    <a:cubicBezTo>
                      <a:pt x="16477" y="14815"/>
                      <a:pt x="14056" y="13405"/>
                      <a:pt x="11418" y="13405"/>
                    </a:cubicBezTo>
                    <a:cubicBezTo>
                      <a:pt x="7010" y="13405"/>
                      <a:pt x="4372" y="17308"/>
                      <a:pt x="4372" y="23523"/>
                    </a:cubicBezTo>
                    <a:cubicBezTo>
                      <a:pt x="4372" y="29557"/>
                      <a:pt x="7046" y="33207"/>
                      <a:pt x="11346" y="33207"/>
                    </a:cubicBezTo>
                    <a:cubicBezTo>
                      <a:pt x="13875" y="33207"/>
                      <a:pt x="16621" y="31725"/>
                      <a:pt x="18175" y="29268"/>
                    </a:cubicBezTo>
                    <a:lnTo>
                      <a:pt x="18175" y="1734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67" name="Freeform: Shape 266">
                <a:extLst>
                  <a:ext uri="{FF2B5EF4-FFF2-40B4-BE49-F238E27FC236}">
                    <a16:creationId xmlns:a16="http://schemas.microsoft.com/office/drawing/2014/main" id="{B7EFBACE-7A16-473E-8262-A59D497918A4}"/>
                  </a:ext>
                </a:extLst>
              </p:cNvPr>
              <p:cNvSpPr/>
              <p:nvPr/>
            </p:nvSpPr>
            <p:spPr>
              <a:xfrm>
                <a:off x="3616349" y="1857980"/>
                <a:ext cx="17957" cy="36964"/>
              </a:xfrm>
              <a:custGeom>
                <a:avLst/>
                <a:gdLst>
                  <a:gd name="connsiteX0" fmla="*/ 5781 w 17957"/>
                  <a:gd name="connsiteY0" fmla="*/ 25149 h 36964"/>
                  <a:gd name="connsiteX1" fmla="*/ 5781 w 17957"/>
                  <a:gd name="connsiteY1" fmla="*/ 22150 h 36964"/>
                  <a:gd name="connsiteX2" fmla="*/ 13333 w 17957"/>
                  <a:gd name="connsiteY2" fmla="*/ 7986 h 36964"/>
                  <a:gd name="connsiteX3" fmla="*/ 9033 w 17957"/>
                  <a:gd name="connsiteY3" fmla="*/ 3830 h 36964"/>
                  <a:gd name="connsiteX4" fmla="*/ 3686 w 17957"/>
                  <a:gd name="connsiteY4" fmla="*/ 8022 h 36964"/>
                  <a:gd name="connsiteX5" fmla="*/ 0 w 17957"/>
                  <a:gd name="connsiteY5" fmla="*/ 6612 h 36964"/>
                  <a:gd name="connsiteX6" fmla="*/ 9358 w 17957"/>
                  <a:gd name="connsiteY6" fmla="*/ 0 h 36964"/>
                  <a:gd name="connsiteX7" fmla="*/ 17958 w 17957"/>
                  <a:gd name="connsiteY7" fmla="*/ 7913 h 36964"/>
                  <a:gd name="connsiteX8" fmla="*/ 9539 w 17957"/>
                  <a:gd name="connsiteY8" fmla="*/ 22909 h 36964"/>
                  <a:gd name="connsiteX9" fmla="*/ 9539 w 17957"/>
                  <a:gd name="connsiteY9" fmla="*/ 25185 h 36964"/>
                  <a:gd name="connsiteX10" fmla="*/ 5781 w 17957"/>
                  <a:gd name="connsiteY10" fmla="*/ 25185 h 36964"/>
                  <a:gd name="connsiteX11" fmla="*/ 4806 w 17957"/>
                  <a:gd name="connsiteY11" fmla="*/ 36965 h 36964"/>
                  <a:gd name="connsiteX12" fmla="*/ 4806 w 17957"/>
                  <a:gd name="connsiteY12" fmla="*/ 31075 h 36964"/>
                  <a:gd name="connsiteX13" fmla="*/ 10370 w 17957"/>
                  <a:gd name="connsiteY13" fmla="*/ 31075 h 36964"/>
                  <a:gd name="connsiteX14" fmla="*/ 10370 w 17957"/>
                  <a:gd name="connsiteY14" fmla="*/ 36965 h 36964"/>
                  <a:gd name="connsiteX15" fmla="*/ 4806 w 17957"/>
                  <a:gd name="connsiteY15" fmla="*/ 36965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57" h="36964">
                    <a:moveTo>
                      <a:pt x="5781" y="25149"/>
                    </a:moveTo>
                    <a:lnTo>
                      <a:pt x="5781" y="22150"/>
                    </a:lnTo>
                    <a:cubicBezTo>
                      <a:pt x="5781" y="16513"/>
                      <a:pt x="13333" y="13839"/>
                      <a:pt x="13333" y="7986"/>
                    </a:cubicBezTo>
                    <a:cubicBezTo>
                      <a:pt x="13333" y="5456"/>
                      <a:pt x="11671" y="3830"/>
                      <a:pt x="9033" y="3830"/>
                    </a:cubicBezTo>
                    <a:cubicBezTo>
                      <a:pt x="6540" y="3830"/>
                      <a:pt x="5095" y="4842"/>
                      <a:pt x="3686" y="8022"/>
                    </a:cubicBezTo>
                    <a:lnTo>
                      <a:pt x="0" y="6612"/>
                    </a:lnTo>
                    <a:cubicBezTo>
                      <a:pt x="1481" y="2023"/>
                      <a:pt x="4806" y="0"/>
                      <a:pt x="9358" y="0"/>
                    </a:cubicBezTo>
                    <a:cubicBezTo>
                      <a:pt x="14778" y="0"/>
                      <a:pt x="17958" y="3144"/>
                      <a:pt x="17958" y="7913"/>
                    </a:cubicBezTo>
                    <a:cubicBezTo>
                      <a:pt x="17958" y="14779"/>
                      <a:pt x="9539" y="18139"/>
                      <a:pt x="9539" y="22909"/>
                    </a:cubicBezTo>
                    <a:lnTo>
                      <a:pt x="9539" y="25185"/>
                    </a:lnTo>
                    <a:lnTo>
                      <a:pt x="5781" y="25185"/>
                    </a:lnTo>
                    <a:close/>
                    <a:moveTo>
                      <a:pt x="4806" y="36965"/>
                    </a:moveTo>
                    <a:lnTo>
                      <a:pt x="4806" y="31075"/>
                    </a:lnTo>
                    <a:lnTo>
                      <a:pt x="10370" y="31075"/>
                    </a:lnTo>
                    <a:lnTo>
                      <a:pt x="10370" y="36965"/>
                    </a:lnTo>
                    <a:lnTo>
                      <a:pt x="4806" y="3696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68" name="Freeform: Shape 267">
                <a:extLst>
                  <a:ext uri="{FF2B5EF4-FFF2-40B4-BE49-F238E27FC236}">
                    <a16:creationId xmlns:a16="http://schemas.microsoft.com/office/drawing/2014/main" id="{7A58CC26-59CC-4930-A6C5-28ABC9CADEB4}"/>
                  </a:ext>
                </a:extLst>
              </p:cNvPr>
              <p:cNvSpPr/>
              <p:nvPr/>
            </p:nvSpPr>
            <p:spPr>
              <a:xfrm>
                <a:off x="2896910" y="1928368"/>
                <a:ext cx="18174" cy="18175"/>
              </a:xfrm>
              <a:custGeom>
                <a:avLst/>
                <a:gdLst>
                  <a:gd name="connsiteX0" fmla="*/ 9069 w 18174"/>
                  <a:gd name="connsiteY0" fmla="*/ 18175 h 18175"/>
                  <a:gd name="connsiteX1" fmla="*/ 0 w 18174"/>
                  <a:gd name="connsiteY1" fmla="*/ 9105 h 18175"/>
                  <a:gd name="connsiteX2" fmla="*/ 9069 w 18174"/>
                  <a:gd name="connsiteY2" fmla="*/ 0 h 18175"/>
                  <a:gd name="connsiteX3" fmla="*/ 18175 w 18174"/>
                  <a:gd name="connsiteY3" fmla="*/ 9105 h 18175"/>
                  <a:gd name="connsiteX4" fmla="*/ 9069 w 18174"/>
                  <a:gd name="connsiteY4" fmla="*/ 18175 h 1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4" h="18175">
                    <a:moveTo>
                      <a:pt x="9069" y="18175"/>
                    </a:moveTo>
                    <a:cubicBezTo>
                      <a:pt x="4047" y="18175"/>
                      <a:pt x="0" y="14128"/>
                      <a:pt x="0" y="9105"/>
                    </a:cubicBezTo>
                    <a:cubicBezTo>
                      <a:pt x="0" y="4083"/>
                      <a:pt x="4047" y="0"/>
                      <a:pt x="9069" y="0"/>
                    </a:cubicBezTo>
                    <a:cubicBezTo>
                      <a:pt x="14092" y="0"/>
                      <a:pt x="18175" y="4083"/>
                      <a:pt x="18175" y="9105"/>
                    </a:cubicBezTo>
                    <a:cubicBezTo>
                      <a:pt x="18175" y="14128"/>
                      <a:pt x="14092" y="18175"/>
                      <a:pt x="9069" y="18175"/>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69" name="Freeform: Shape 268">
                <a:extLst>
                  <a:ext uri="{FF2B5EF4-FFF2-40B4-BE49-F238E27FC236}">
                    <a16:creationId xmlns:a16="http://schemas.microsoft.com/office/drawing/2014/main" id="{BC312539-B86C-4A82-B598-86DFA0EEAEC7}"/>
                  </a:ext>
                </a:extLst>
              </p:cNvPr>
              <p:cNvSpPr/>
              <p:nvPr/>
            </p:nvSpPr>
            <p:spPr>
              <a:xfrm>
                <a:off x="2934921" y="1919299"/>
                <a:ext cx="4841" cy="36350"/>
              </a:xfrm>
              <a:custGeom>
                <a:avLst/>
                <a:gdLst>
                  <a:gd name="connsiteX0" fmla="*/ 0 w 4841"/>
                  <a:gd name="connsiteY0" fmla="*/ 36350 h 36350"/>
                  <a:gd name="connsiteX1" fmla="*/ 0 w 4841"/>
                  <a:gd name="connsiteY1" fmla="*/ 0 h 36350"/>
                  <a:gd name="connsiteX2" fmla="*/ 4842 w 4841"/>
                  <a:gd name="connsiteY2" fmla="*/ 0 h 36350"/>
                  <a:gd name="connsiteX3" fmla="*/ 4842 w 4841"/>
                  <a:gd name="connsiteY3" fmla="*/ 36350 h 36350"/>
                  <a:gd name="connsiteX4" fmla="*/ 0 w 4841"/>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1" h="36350">
                    <a:moveTo>
                      <a:pt x="0" y="36350"/>
                    </a:moveTo>
                    <a:lnTo>
                      <a:pt x="0" y="0"/>
                    </a:lnTo>
                    <a:lnTo>
                      <a:pt x="4842" y="0"/>
                    </a:lnTo>
                    <a:lnTo>
                      <a:pt x="4842" y="36350"/>
                    </a:lnTo>
                    <a:lnTo>
                      <a:pt x="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70" name="Freeform: Shape 269">
                <a:extLst>
                  <a:ext uri="{FF2B5EF4-FFF2-40B4-BE49-F238E27FC236}">
                    <a16:creationId xmlns:a16="http://schemas.microsoft.com/office/drawing/2014/main" id="{56B66200-2CA7-43BA-8A06-41818B63F54B}"/>
                  </a:ext>
                </a:extLst>
              </p:cNvPr>
              <p:cNvSpPr/>
              <p:nvPr/>
            </p:nvSpPr>
            <p:spPr>
              <a:xfrm>
                <a:off x="2945797" y="1928766"/>
                <a:ext cx="19692" cy="27461"/>
              </a:xfrm>
              <a:custGeom>
                <a:avLst/>
                <a:gdLst>
                  <a:gd name="connsiteX0" fmla="*/ 15573 w 19692"/>
                  <a:gd name="connsiteY0" fmla="*/ 6974 h 27461"/>
                  <a:gd name="connsiteX1" fmla="*/ 9467 w 19692"/>
                  <a:gd name="connsiteY1" fmla="*/ 3541 h 27461"/>
                  <a:gd name="connsiteX2" fmla="*/ 5059 w 19692"/>
                  <a:gd name="connsiteY2" fmla="*/ 7191 h 27461"/>
                  <a:gd name="connsiteX3" fmla="*/ 19692 w 19692"/>
                  <a:gd name="connsiteY3" fmla="*/ 19729 h 27461"/>
                  <a:gd name="connsiteX4" fmla="*/ 10009 w 19692"/>
                  <a:gd name="connsiteY4" fmla="*/ 27461 h 27461"/>
                  <a:gd name="connsiteX5" fmla="*/ 0 w 19692"/>
                  <a:gd name="connsiteY5" fmla="*/ 22150 h 27461"/>
                  <a:gd name="connsiteX6" fmla="*/ 3180 w 19692"/>
                  <a:gd name="connsiteY6" fmla="*/ 19837 h 27461"/>
                  <a:gd name="connsiteX7" fmla="*/ 10117 w 19692"/>
                  <a:gd name="connsiteY7" fmla="*/ 23920 h 27461"/>
                  <a:gd name="connsiteX8" fmla="*/ 15429 w 19692"/>
                  <a:gd name="connsiteY8" fmla="*/ 19910 h 27461"/>
                  <a:gd name="connsiteX9" fmla="*/ 903 w 19692"/>
                  <a:gd name="connsiteY9" fmla="*/ 7299 h 27461"/>
                  <a:gd name="connsiteX10" fmla="*/ 9575 w 19692"/>
                  <a:gd name="connsiteY10" fmla="*/ 0 h 27461"/>
                  <a:gd name="connsiteX11" fmla="*/ 18753 w 19692"/>
                  <a:gd name="connsiteY11" fmla="*/ 4806 h 27461"/>
                  <a:gd name="connsiteX12" fmla="*/ 15573 w 19692"/>
                  <a:gd name="connsiteY12" fmla="*/ 6974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92" h="27461">
                    <a:moveTo>
                      <a:pt x="15573" y="6974"/>
                    </a:moveTo>
                    <a:cubicBezTo>
                      <a:pt x="13911" y="4408"/>
                      <a:pt x="12032" y="3541"/>
                      <a:pt x="9467" y="3541"/>
                    </a:cubicBezTo>
                    <a:cubicBezTo>
                      <a:pt x="6685" y="3541"/>
                      <a:pt x="5059" y="4950"/>
                      <a:pt x="5059" y="7191"/>
                    </a:cubicBezTo>
                    <a:cubicBezTo>
                      <a:pt x="5059" y="13153"/>
                      <a:pt x="19692" y="9358"/>
                      <a:pt x="19692" y="19729"/>
                    </a:cubicBezTo>
                    <a:cubicBezTo>
                      <a:pt x="19692" y="24571"/>
                      <a:pt x="15754" y="27461"/>
                      <a:pt x="10009" y="27461"/>
                    </a:cubicBezTo>
                    <a:cubicBezTo>
                      <a:pt x="5348" y="27461"/>
                      <a:pt x="2312" y="25691"/>
                      <a:pt x="0" y="22150"/>
                    </a:cubicBezTo>
                    <a:lnTo>
                      <a:pt x="3180" y="19837"/>
                    </a:lnTo>
                    <a:cubicBezTo>
                      <a:pt x="5095" y="22728"/>
                      <a:pt x="6937" y="23920"/>
                      <a:pt x="10117" y="23920"/>
                    </a:cubicBezTo>
                    <a:cubicBezTo>
                      <a:pt x="13550" y="23920"/>
                      <a:pt x="15429" y="22403"/>
                      <a:pt x="15429" y="19910"/>
                    </a:cubicBezTo>
                    <a:cubicBezTo>
                      <a:pt x="15429" y="13189"/>
                      <a:pt x="903" y="17236"/>
                      <a:pt x="903" y="7299"/>
                    </a:cubicBezTo>
                    <a:cubicBezTo>
                      <a:pt x="903" y="2963"/>
                      <a:pt x="4444" y="0"/>
                      <a:pt x="9575" y="0"/>
                    </a:cubicBezTo>
                    <a:cubicBezTo>
                      <a:pt x="13730" y="0"/>
                      <a:pt x="16729" y="1481"/>
                      <a:pt x="18753" y="4806"/>
                    </a:cubicBezTo>
                    <a:lnTo>
                      <a:pt x="15573" y="697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71" name="Freeform: Shape 270">
                <a:extLst>
                  <a:ext uri="{FF2B5EF4-FFF2-40B4-BE49-F238E27FC236}">
                    <a16:creationId xmlns:a16="http://schemas.microsoft.com/office/drawing/2014/main" id="{A1737E57-0E12-4AE7-BE66-D06BE309FDEC}"/>
                  </a:ext>
                </a:extLst>
              </p:cNvPr>
              <p:cNvSpPr/>
              <p:nvPr/>
            </p:nvSpPr>
            <p:spPr>
              <a:xfrm>
                <a:off x="2979834" y="1920744"/>
                <a:ext cx="13838" cy="35302"/>
              </a:xfrm>
              <a:custGeom>
                <a:avLst/>
                <a:gdLst>
                  <a:gd name="connsiteX0" fmla="*/ 13839 w 13838"/>
                  <a:gd name="connsiteY0" fmla="*/ 34905 h 35302"/>
                  <a:gd name="connsiteX1" fmla="*/ 9828 w 13838"/>
                  <a:gd name="connsiteY1" fmla="*/ 35302 h 35302"/>
                  <a:gd name="connsiteX2" fmla="*/ 3902 w 13838"/>
                  <a:gd name="connsiteY2" fmla="*/ 28509 h 35302"/>
                  <a:gd name="connsiteX3" fmla="*/ 3902 w 13838"/>
                  <a:gd name="connsiteY3" fmla="*/ 12213 h 35302"/>
                  <a:gd name="connsiteX4" fmla="*/ 0 w 13838"/>
                  <a:gd name="connsiteY4" fmla="*/ 12213 h 35302"/>
                  <a:gd name="connsiteX5" fmla="*/ 0 w 13838"/>
                  <a:gd name="connsiteY5" fmla="*/ 8672 h 35302"/>
                  <a:gd name="connsiteX6" fmla="*/ 3902 w 13838"/>
                  <a:gd name="connsiteY6" fmla="*/ 8672 h 35302"/>
                  <a:gd name="connsiteX7" fmla="*/ 3902 w 13838"/>
                  <a:gd name="connsiteY7" fmla="*/ 0 h 35302"/>
                  <a:gd name="connsiteX8" fmla="*/ 8166 w 13838"/>
                  <a:gd name="connsiteY8" fmla="*/ 0 h 35302"/>
                  <a:gd name="connsiteX9" fmla="*/ 8166 w 13838"/>
                  <a:gd name="connsiteY9" fmla="*/ 8672 h 35302"/>
                  <a:gd name="connsiteX10" fmla="*/ 13839 w 13838"/>
                  <a:gd name="connsiteY10" fmla="*/ 8672 h 35302"/>
                  <a:gd name="connsiteX11" fmla="*/ 13839 w 13838"/>
                  <a:gd name="connsiteY11" fmla="*/ 12213 h 35302"/>
                  <a:gd name="connsiteX12" fmla="*/ 8166 w 13838"/>
                  <a:gd name="connsiteY12" fmla="*/ 12213 h 35302"/>
                  <a:gd name="connsiteX13" fmla="*/ 8166 w 13838"/>
                  <a:gd name="connsiteY13" fmla="*/ 28293 h 35302"/>
                  <a:gd name="connsiteX14" fmla="*/ 10912 w 13838"/>
                  <a:gd name="connsiteY14" fmla="*/ 31545 h 35302"/>
                  <a:gd name="connsiteX15" fmla="*/ 13839 w 13838"/>
                  <a:gd name="connsiteY15" fmla="*/ 31183 h 35302"/>
                  <a:gd name="connsiteX16" fmla="*/ 13839 w 13838"/>
                  <a:gd name="connsiteY16" fmla="*/ 34905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302">
                    <a:moveTo>
                      <a:pt x="13839" y="34905"/>
                    </a:moveTo>
                    <a:cubicBezTo>
                      <a:pt x="12574" y="35158"/>
                      <a:pt x="11346" y="35302"/>
                      <a:pt x="9828" y="35302"/>
                    </a:cubicBezTo>
                    <a:cubicBezTo>
                      <a:pt x="5528" y="35302"/>
                      <a:pt x="3902" y="33640"/>
                      <a:pt x="3902" y="28509"/>
                    </a:cubicBezTo>
                    <a:lnTo>
                      <a:pt x="3902" y="12213"/>
                    </a:lnTo>
                    <a:lnTo>
                      <a:pt x="0" y="12213"/>
                    </a:lnTo>
                    <a:lnTo>
                      <a:pt x="0" y="8672"/>
                    </a:lnTo>
                    <a:lnTo>
                      <a:pt x="3902" y="8672"/>
                    </a:lnTo>
                    <a:lnTo>
                      <a:pt x="3902" y="0"/>
                    </a:lnTo>
                    <a:lnTo>
                      <a:pt x="8166" y="0"/>
                    </a:lnTo>
                    <a:lnTo>
                      <a:pt x="8166" y="8672"/>
                    </a:lnTo>
                    <a:lnTo>
                      <a:pt x="13839" y="8672"/>
                    </a:lnTo>
                    <a:lnTo>
                      <a:pt x="13839" y="12213"/>
                    </a:lnTo>
                    <a:lnTo>
                      <a:pt x="8166" y="12213"/>
                    </a:lnTo>
                    <a:lnTo>
                      <a:pt x="8166" y="28293"/>
                    </a:lnTo>
                    <a:cubicBezTo>
                      <a:pt x="8166" y="30533"/>
                      <a:pt x="8961" y="31545"/>
                      <a:pt x="10912" y="31545"/>
                    </a:cubicBezTo>
                    <a:cubicBezTo>
                      <a:pt x="11888" y="31545"/>
                      <a:pt x="12719" y="31436"/>
                      <a:pt x="13839" y="31183"/>
                    </a:cubicBezTo>
                    <a:lnTo>
                      <a:pt x="13839" y="3490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72" name="Freeform: Shape 271">
                <a:extLst>
                  <a:ext uri="{FF2B5EF4-FFF2-40B4-BE49-F238E27FC236}">
                    <a16:creationId xmlns:a16="http://schemas.microsoft.com/office/drawing/2014/main" id="{4B7DCEAC-5902-4A1B-B7E4-C76C30275364}"/>
                  </a:ext>
                </a:extLst>
              </p:cNvPr>
              <p:cNvSpPr/>
              <p:nvPr/>
            </p:nvSpPr>
            <p:spPr>
              <a:xfrm>
                <a:off x="2999202" y="1919299"/>
                <a:ext cx="20487" cy="36350"/>
              </a:xfrm>
              <a:custGeom>
                <a:avLst/>
                <a:gdLst>
                  <a:gd name="connsiteX0" fmla="*/ 16260 w 20487"/>
                  <a:gd name="connsiteY0" fmla="*/ 36350 h 36350"/>
                  <a:gd name="connsiteX1" fmla="*/ 16260 w 20487"/>
                  <a:gd name="connsiteY1" fmla="*/ 19404 h 36350"/>
                  <a:gd name="connsiteX2" fmla="*/ 11743 w 20487"/>
                  <a:gd name="connsiteY2" fmla="*/ 13261 h 36350"/>
                  <a:gd name="connsiteX3" fmla="*/ 4300 w 20487"/>
                  <a:gd name="connsiteY3" fmla="*/ 17272 h 36350"/>
                  <a:gd name="connsiteX4" fmla="*/ 4300 w 20487"/>
                  <a:gd name="connsiteY4" fmla="*/ 36350 h 36350"/>
                  <a:gd name="connsiteX5" fmla="*/ 0 w 20487"/>
                  <a:gd name="connsiteY5" fmla="*/ 36350 h 36350"/>
                  <a:gd name="connsiteX6" fmla="*/ 0 w 20487"/>
                  <a:gd name="connsiteY6" fmla="*/ 0 h 36350"/>
                  <a:gd name="connsiteX7" fmla="*/ 4300 w 20487"/>
                  <a:gd name="connsiteY7" fmla="*/ 0 h 36350"/>
                  <a:gd name="connsiteX8" fmla="*/ 4300 w 20487"/>
                  <a:gd name="connsiteY8" fmla="*/ 13514 h 36350"/>
                  <a:gd name="connsiteX9" fmla="*/ 12899 w 20487"/>
                  <a:gd name="connsiteY9" fmla="*/ 9503 h 36350"/>
                  <a:gd name="connsiteX10" fmla="*/ 19114 w 20487"/>
                  <a:gd name="connsiteY10" fmla="*/ 12249 h 36350"/>
                  <a:gd name="connsiteX11" fmla="*/ 20487 w 20487"/>
                  <a:gd name="connsiteY11" fmla="*/ 19440 h 36350"/>
                  <a:gd name="connsiteX12" fmla="*/ 20487 w 20487"/>
                  <a:gd name="connsiteY12" fmla="*/ 36350 h 36350"/>
                  <a:gd name="connsiteX13" fmla="*/ 16260 w 20487"/>
                  <a:gd name="connsiteY13"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87" h="36350">
                    <a:moveTo>
                      <a:pt x="16260" y="36350"/>
                    </a:moveTo>
                    <a:lnTo>
                      <a:pt x="16260" y="19404"/>
                    </a:lnTo>
                    <a:cubicBezTo>
                      <a:pt x="16260" y="15754"/>
                      <a:pt x="15718" y="13261"/>
                      <a:pt x="11743" y="13261"/>
                    </a:cubicBezTo>
                    <a:cubicBezTo>
                      <a:pt x="9214" y="13261"/>
                      <a:pt x="6793" y="14670"/>
                      <a:pt x="4300" y="17272"/>
                    </a:cubicBezTo>
                    <a:lnTo>
                      <a:pt x="4300" y="36350"/>
                    </a:lnTo>
                    <a:lnTo>
                      <a:pt x="0" y="36350"/>
                    </a:lnTo>
                    <a:lnTo>
                      <a:pt x="0" y="0"/>
                    </a:lnTo>
                    <a:lnTo>
                      <a:pt x="4300" y="0"/>
                    </a:lnTo>
                    <a:lnTo>
                      <a:pt x="4300" y="13514"/>
                    </a:lnTo>
                    <a:cubicBezTo>
                      <a:pt x="7552" y="10515"/>
                      <a:pt x="10117" y="9503"/>
                      <a:pt x="12899" y="9503"/>
                    </a:cubicBezTo>
                    <a:cubicBezTo>
                      <a:pt x="15935" y="9503"/>
                      <a:pt x="17850" y="10370"/>
                      <a:pt x="19114" y="12249"/>
                    </a:cubicBezTo>
                    <a:cubicBezTo>
                      <a:pt x="20270" y="13767"/>
                      <a:pt x="20487" y="15899"/>
                      <a:pt x="20487" y="19440"/>
                    </a:cubicBezTo>
                    <a:lnTo>
                      <a:pt x="20487" y="36350"/>
                    </a:lnTo>
                    <a:lnTo>
                      <a:pt x="1626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73" name="Freeform: Shape 272">
                <a:extLst>
                  <a:ext uri="{FF2B5EF4-FFF2-40B4-BE49-F238E27FC236}">
                    <a16:creationId xmlns:a16="http://schemas.microsoft.com/office/drawing/2014/main" id="{F12FB18D-2118-428F-9504-00A8DD70292A}"/>
                  </a:ext>
                </a:extLst>
              </p:cNvPr>
              <p:cNvSpPr/>
              <p:nvPr/>
            </p:nvSpPr>
            <p:spPr>
              <a:xfrm>
                <a:off x="3025398" y="1928802"/>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8 h 27461"/>
                  <a:gd name="connsiteX8" fmla="*/ 21896 w 21968"/>
                  <a:gd name="connsiteY8" fmla="*/ 20885 h 27461"/>
                  <a:gd name="connsiteX9" fmla="*/ 11093 w 21968"/>
                  <a:gd name="connsiteY9" fmla="*/ 27461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2"/>
                      <a:pt x="21969" y="13658"/>
                      <a:pt x="21933" y="14309"/>
                    </a:cubicBezTo>
                    <a:lnTo>
                      <a:pt x="4264" y="14309"/>
                    </a:lnTo>
                    <a:cubicBezTo>
                      <a:pt x="4517" y="20126"/>
                      <a:pt x="6504" y="23740"/>
                      <a:pt x="11418" y="23740"/>
                    </a:cubicBezTo>
                    <a:cubicBezTo>
                      <a:pt x="14453" y="23740"/>
                      <a:pt x="16838" y="22475"/>
                      <a:pt x="18608" y="19078"/>
                    </a:cubicBezTo>
                    <a:lnTo>
                      <a:pt x="21896" y="20885"/>
                    </a:lnTo>
                    <a:cubicBezTo>
                      <a:pt x="19367" y="25691"/>
                      <a:pt x="15501" y="27461"/>
                      <a:pt x="11093" y="27461"/>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74" name="Freeform: Shape 273">
                <a:extLst>
                  <a:ext uri="{FF2B5EF4-FFF2-40B4-BE49-F238E27FC236}">
                    <a16:creationId xmlns:a16="http://schemas.microsoft.com/office/drawing/2014/main" id="{4B209080-E5B3-4F48-A529-BB3E0E00A172}"/>
                  </a:ext>
                </a:extLst>
              </p:cNvPr>
              <p:cNvSpPr/>
              <p:nvPr/>
            </p:nvSpPr>
            <p:spPr>
              <a:xfrm>
                <a:off x="3065072" y="1928802"/>
                <a:ext cx="12863" cy="26847"/>
              </a:xfrm>
              <a:custGeom>
                <a:avLst/>
                <a:gdLst>
                  <a:gd name="connsiteX0" fmla="*/ 0 w 12863"/>
                  <a:gd name="connsiteY0" fmla="*/ 26847 h 26847"/>
                  <a:gd name="connsiteX1" fmla="*/ 0 w 12863"/>
                  <a:gd name="connsiteY1" fmla="*/ 614 h 26847"/>
                  <a:gd name="connsiteX2" fmla="*/ 4083 w 12863"/>
                  <a:gd name="connsiteY2" fmla="*/ 614 h 26847"/>
                  <a:gd name="connsiteX3" fmla="*/ 4083 w 12863"/>
                  <a:gd name="connsiteY3" fmla="*/ 5564 h 26847"/>
                  <a:gd name="connsiteX4" fmla="*/ 12068 w 12863"/>
                  <a:gd name="connsiteY4" fmla="*/ 0 h 26847"/>
                  <a:gd name="connsiteX5" fmla="*/ 12863 w 12863"/>
                  <a:gd name="connsiteY5" fmla="*/ 36 h 26847"/>
                  <a:gd name="connsiteX6" fmla="*/ 12863 w 12863"/>
                  <a:gd name="connsiteY6" fmla="*/ 4300 h 26847"/>
                  <a:gd name="connsiteX7" fmla="*/ 11888 w 12863"/>
                  <a:gd name="connsiteY7" fmla="*/ 4264 h 26847"/>
                  <a:gd name="connsiteX8" fmla="*/ 4228 w 12863"/>
                  <a:gd name="connsiteY8" fmla="*/ 10587 h 26847"/>
                  <a:gd name="connsiteX9" fmla="*/ 4228 w 12863"/>
                  <a:gd name="connsiteY9" fmla="*/ 26847 h 26847"/>
                  <a:gd name="connsiteX10" fmla="*/ 0 w 12863"/>
                  <a:gd name="connsiteY10" fmla="*/ 26847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3" h="26847">
                    <a:moveTo>
                      <a:pt x="0" y="26847"/>
                    </a:moveTo>
                    <a:lnTo>
                      <a:pt x="0" y="614"/>
                    </a:lnTo>
                    <a:lnTo>
                      <a:pt x="4083" y="614"/>
                    </a:lnTo>
                    <a:lnTo>
                      <a:pt x="4083" y="5564"/>
                    </a:lnTo>
                    <a:cubicBezTo>
                      <a:pt x="6323" y="1626"/>
                      <a:pt x="8853" y="0"/>
                      <a:pt x="12068" y="0"/>
                    </a:cubicBezTo>
                    <a:cubicBezTo>
                      <a:pt x="12357" y="0"/>
                      <a:pt x="12538" y="0"/>
                      <a:pt x="12863" y="36"/>
                    </a:cubicBezTo>
                    <a:lnTo>
                      <a:pt x="12863" y="4300"/>
                    </a:lnTo>
                    <a:cubicBezTo>
                      <a:pt x="12466" y="4264"/>
                      <a:pt x="12105" y="4264"/>
                      <a:pt x="11888" y="4264"/>
                    </a:cubicBezTo>
                    <a:cubicBezTo>
                      <a:pt x="8238" y="4264"/>
                      <a:pt x="5781" y="7046"/>
                      <a:pt x="4228" y="10587"/>
                    </a:cubicBezTo>
                    <a:lnTo>
                      <a:pt x="4228" y="26847"/>
                    </a:lnTo>
                    <a:lnTo>
                      <a:pt x="0" y="26847"/>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75" name="Freeform: Shape 274">
                <a:extLst>
                  <a:ext uri="{FF2B5EF4-FFF2-40B4-BE49-F238E27FC236}">
                    <a16:creationId xmlns:a16="http://schemas.microsoft.com/office/drawing/2014/main" id="{4608548B-4BDE-4E93-B3D9-FBEACB2CB869}"/>
                  </a:ext>
                </a:extLst>
              </p:cNvPr>
              <p:cNvSpPr/>
              <p:nvPr/>
            </p:nvSpPr>
            <p:spPr>
              <a:xfrm>
                <a:off x="3080753" y="1928802"/>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8 h 27461"/>
                  <a:gd name="connsiteX8" fmla="*/ 21896 w 21968"/>
                  <a:gd name="connsiteY8" fmla="*/ 20885 h 27461"/>
                  <a:gd name="connsiteX9" fmla="*/ 11093 w 21968"/>
                  <a:gd name="connsiteY9" fmla="*/ 27461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2"/>
                      <a:pt x="21969" y="13658"/>
                      <a:pt x="21933" y="14309"/>
                    </a:cubicBezTo>
                    <a:lnTo>
                      <a:pt x="4264" y="14309"/>
                    </a:lnTo>
                    <a:cubicBezTo>
                      <a:pt x="4517" y="20126"/>
                      <a:pt x="6504" y="23740"/>
                      <a:pt x="11418" y="23740"/>
                    </a:cubicBezTo>
                    <a:cubicBezTo>
                      <a:pt x="14453" y="23740"/>
                      <a:pt x="16838" y="22475"/>
                      <a:pt x="18608" y="19078"/>
                    </a:cubicBezTo>
                    <a:lnTo>
                      <a:pt x="21896" y="20885"/>
                    </a:lnTo>
                    <a:cubicBezTo>
                      <a:pt x="19331" y="25691"/>
                      <a:pt x="15501" y="27461"/>
                      <a:pt x="11093" y="27461"/>
                    </a:cubicBezTo>
                    <a:close/>
                    <a:moveTo>
                      <a:pt x="4372" y="11129"/>
                    </a:moveTo>
                    <a:lnTo>
                      <a:pt x="17741" y="11129"/>
                    </a:lnTo>
                    <a:cubicBezTo>
                      <a:pt x="17705" y="6540"/>
                      <a:pt x="15320" y="3505"/>
                      <a:pt x="11165" y="3505"/>
                    </a:cubicBezTo>
                    <a:cubicBezTo>
                      <a:pt x="6974"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76" name="Freeform: Shape 275">
                <a:extLst>
                  <a:ext uri="{FF2B5EF4-FFF2-40B4-BE49-F238E27FC236}">
                    <a16:creationId xmlns:a16="http://schemas.microsoft.com/office/drawing/2014/main" id="{0CEE1210-132A-42AC-A72C-6FC2EB661925}"/>
                  </a:ext>
                </a:extLst>
              </p:cNvPr>
              <p:cNvSpPr/>
              <p:nvPr/>
            </p:nvSpPr>
            <p:spPr>
              <a:xfrm>
                <a:off x="3106263" y="1928766"/>
                <a:ext cx="19692" cy="27461"/>
              </a:xfrm>
              <a:custGeom>
                <a:avLst/>
                <a:gdLst>
                  <a:gd name="connsiteX0" fmla="*/ 15573 w 19692"/>
                  <a:gd name="connsiteY0" fmla="*/ 6974 h 27461"/>
                  <a:gd name="connsiteX1" fmla="*/ 9467 w 19692"/>
                  <a:gd name="connsiteY1" fmla="*/ 3541 h 27461"/>
                  <a:gd name="connsiteX2" fmla="*/ 5059 w 19692"/>
                  <a:gd name="connsiteY2" fmla="*/ 7191 h 27461"/>
                  <a:gd name="connsiteX3" fmla="*/ 19692 w 19692"/>
                  <a:gd name="connsiteY3" fmla="*/ 19729 h 27461"/>
                  <a:gd name="connsiteX4" fmla="*/ 10009 w 19692"/>
                  <a:gd name="connsiteY4" fmla="*/ 27461 h 27461"/>
                  <a:gd name="connsiteX5" fmla="*/ 0 w 19692"/>
                  <a:gd name="connsiteY5" fmla="*/ 22150 h 27461"/>
                  <a:gd name="connsiteX6" fmla="*/ 3180 w 19692"/>
                  <a:gd name="connsiteY6" fmla="*/ 19837 h 27461"/>
                  <a:gd name="connsiteX7" fmla="*/ 10117 w 19692"/>
                  <a:gd name="connsiteY7" fmla="*/ 23920 h 27461"/>
                  <a:gd name="connsiteX8" fmla="*/ 15429 w 19692"/>
                  <a:gd name="connsiteY8" fmla="*/ 19910 h 27461"/>
                  <a:gd name="connsiteX9" fmla="*/ 903 w 19692"/>
                  <a:gd name="connsiteY9" fmla="*/ 7299 h 27461"/>
                  <a:gd name="connsiteX10" fmla="*/ 9575 w 19692"/>
                  <a:gd name="connsiteY10" fmla="*/ 0 h 27461"/>
                  <a:gd name="connsiteX11" fmla="*/ 18753 w 19692"/>
                  <a:gd name="connsiteY11" fmla="*/ 4806 h 27461"/>
                  <a:gd name="connsiteX12" fmla="*/ 15573 w 19692"/>
                  <a:gd name="connsiteY12" fmla="*/ 6974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92" h="27461">
                    <a:moveTo>
                      <a:pt x="15573" y="6974"/>
                    </a:moveTo>
                    <a:cubicBezTo>
                      <a:pt x="13911" y="4408"/>
                      <a:pt x="12032" y="3541"/>
                      <a:pt x="9467" y="3541"/>
                    </a:cubicBezTo>
                    <a:cubicBezTo>
                      <a:pt x="6685" y="3541"/>
                      <a:pt x="5059" y="4950"/>
                      <a:pt x="5059" y="7191"/>
                    </a:cubicBezTo>
                    <a:cubicBezTo>
                      <a:pt x="5059" y="13153"/>
                      <a:pt x="19692" y="9358"/>
                      <a:pt x="19692" y="19729"/>
                    </a:cubicBezTo>
                    <a:cubicBezTo>
                      <a:pt x="19692" y="24571"/>
                      <a:pt x="15754" y="27461"/>
                      <a:pt x="10009" y="27461"/>
                    </a:cubicBezTo>
                    <a:cubicBezTo>
                      <a:pt x="5348" y="27461"/>
                      <a:pt x="2313" y="25691"/>
                      <a:pt x="0" y="22150"/>
                    </a:cubicBezTo>
                    <a:lnTo>
                      <a:pt x="3180" y="19837"/>
                    </a:lnTo>
                    <a:cubicBezTo>
                      <a:pt x="5095" y="22728"/>
                      <a:pt x="6938" y="23920"/>
                      <a:pt x="10117" y="23920"/>
                    </a:cubicBezTo>
                    <a:cubicBezTo>
                      <a:pt x="13550" y="23920"/>
                      <a:pt x="15429" y="22403"/>
                      <a:pt x="15429" y="19910"/>
                    </a:cubicBezTo>
                    <a:cubicBezTo>
                      <a:pt x="15429" y="13189"/>
                      <a:pt x="903" y="17236"/>
                      <a:pt x="903" y="7299"/>
                    </a:cubicBezTo>
                    <a:cubicBezTo>
                      <a:pt x="903" y="2963"/>
                      <a:pt x="4444" y="0"/>
                      <a:pt x="9575" y="0"/>
                    </a:cubicBezTo>
                    <a:cubicBezTo>
                      <a:pt x="13731" y="0"/>
                      <a:pt x="16693" y="1481"/>
                      <a:pt x="18753" y="4806"/>
                    </a:cubicBezTo>
                    <a:lnTo>
                      <a:pt x="15573" y="697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77" name="Freeform: Shape 276">
                <a:extLst>
                  <a:ext uri="{FF2B5EF4-FFF2-40B4-BE49-F238E27FC236}">
                    <a16:creationId xmlns:a16="http://schemas.microsoft.com/office/drawing/2014/main" id="{2C6988A6-6655-481D-8CA8-E98CCCD92324}"/>
                  </a:ext>
                </a:extLst>
              </p:cNvPr>
              <p:cNvSpPr/>
              <p:nvPr/>
            </p:nvSpPr>
            <p:spPr>
              <a:xfrm>
                <a:off x="3131556" y="1928838"/>
                <a:ext cx="22438" cy="35519"/>
              </a:xfrm>
              <a:custGeom>
                <a:avLst/>
                <a:gdLst>
                  <a:gd name="connsiteX0" fmla="*/ 0 w 22438"/>
                  <a:gd name="connsiteY0" fmla="*/ 35519 h 35519"/>
                  <a:gd name="connsiteX1" fmla="*/ 0 w 22438"/>
                  <a:gd name="connsiteY1" fmla="*/ 578 h 35519"/>
                  <a:gd name="connsiteX2" fmla="*/ 4083 w 22438"/>
                  <a:gd name="connsiteY2" fmla="*/ 578 h 35519"/>
                  <a:gd name="connsiteX3" fmla="*/ 4083 w 22438"/>
                  <a:gd name="connsiteY3" fmla="*/ 4336 h 35519"/>
                  <a:gd name="connsiteX4" fmla="*/ 12321 w 22438"/>
                  <a:gd name="connsiteY4" fmla="*/ 0 h 35519"/>
                  <a:gd name="connsiteX5" fmla="*/ 22439 w 22438"/>
                  <a:gd name="connsiteY5" fmla="*/ 13405 h 35519"/>
                  <a:gd name="connsiteX6" fmla="*/ 11743 w 22438"/>
                  <a:gd name="connsiteY6" fmla="*/ 27208 h 35519"/>
                  <a:gd name="connsiteX7" fmla="*/ 4264 w 22438"/>
                  <a:gd name="connsiteY7" fmla="*/ 23884 h 35519"/>
                  <a:gd name="connsiteX8" fmla="*/ 4264 w 22438"/>
                  <a:gd name="connsiteY8" fmla="*/ 35519 h 35519"/>
                  <a:gd name="connsiteX9" fmla="*/ 0 w 22438"/>
                  <a:gd name="connsiteY9" fmla="*/ 35519 h 35519"/>
                  <a:gd name="connsiteX10" fmla="*/ 4300 w 22438"/>
                  <a:gd name="connsiteY10" fmla="*/ 19548 h 35519"/>
                  <a:gd name="connsiteX11" fmla="*/ 11093 w 22438"/>
                  <a:gd name="connsiteY11" fmla="*/ 23487 h 35519"/>
                  <a:gd name="connsiteX12" fmla="*/ 18139 w 22438"/>
                  <a:gd name="connsiteY12" fmla="*/ 13369 h 35519"/>
                  <a:gd name="connsiteX13" fmla="*/ 11201 w 22438"/>
                  <a:gd name="connsiteY13" fmla="*/ 3685 h 35519"/>
                  <a:gd name="connsiteX14" fmla="*/ 4300 w 22438"/>
                  <a:gd name="connsiteY14" fmla="*/ 8202 h 35519"/>
                  <a:gd name="connsiteX15" fmla="*/ 4300 w 22438"/>
                  <a:gd name="connsiteY15" fmla="*/ 19548 h 3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35519">
                    <a:moveTo>
                      <a:pt x="0" y="35519"/>
                    </a:moveTo>
                    <a:lnTo>
                      <a:pt x="0" y="578"/>
                    </a:lnTo>
                    <a:lnTo>
                      <a:pt x="4083" y="578"/>
                    </a:lnTo>
                    <a:lnTo>
                      <a:pt x="4083" y="4336"/>
                    </a:lnTo>
                    <a:cubicBezTo>
                      <a:pt x="6396" y="1518"/>
                      <a:pt x="8780" y="0"/>
                      <a:pt x="12321" y="0"/>
                    </a:cubicBezTo>
                    <a:cubicBezTo>
                      <a:pt x="18608" y="0"/>
                      <a:pt x="22439" y="5348"/>
                      <a:pt x="22439" y="13405"/>
                    </a:cubicBezTo>
                    <a:cubicBezTo>
                      <a:pt x="22439" y="21897"/>
                      <a:pt x="18392" y="27208"/>
                      <a:pt x="11743" y="27208"/>
                    </a:cubicBezTo>
                    <a:cubicBezTo>
                      <a:pt x="8744" y="27208"/>
                      <a:pt x="6396" y="26088"/>
                      <a:pt x="4264" y="23884"/>
                    </a:cubicBezTo>
                    <a:lnTo>
                      <a:pt x="4264" y="35519"/>
                    </a:lnTo>
                    <a:lnTo>
                      <a:pt x="0" y="35519"/>
                    </a:lnTo>
                    <a:close/>
                    <a:moveTo>
                      <a:pt x="4300" y="19548"/>
                    </a:moveTo>
                    <a:cubicBezTo>
                      <a:pt x="6034" y="22078"/>
                      <a:pt x="8455" y="23487"/>
                      <a:pt x="11093" y="23487"/>
                    </a:cubicBezTo>
                    <a:cubicBezTo>
                      <a:pt x="15754" y="23487"/>
                      <a:pt x="18139" y="19584"/>
                      <a:pt x="18139" y="13369"/>
                    </a:cubicBezTo>
                    <a:cubicBezTo>
                      <a:pt x="18139" y="7299"/>
                      <a:pt x="15501" y="3685"/>
                      <a:pt x="11201" y="3685"/>
                    </a:cubicBezTo>
                    <a:cubicBezTo>
                      <a:pt x="9033" y="3685"/>
                      <a:pt x="6359" y="4986"/>
                      <a:pt x="4300" y="8202"/>
                    </a:cubicBezTo>
                    <a:lnTo>
                      <a:pt x="4300" y="19548"/>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78" name="Freeform: Shape 277">
                <a:extLst>
                  <a:ext uri="{FF2B5EF4-FFF2-40B4-BE49-F238E27FC236}">
                    <a16:creationId xmlns:a16="http://schemas.microsoft.com/office/drawing/2014/main" id="{2EB79D44-3AF2-47CA-BE48-2A3CC6099734}"/>
                  </a:ext>
                </a:extLst>
              </p:cNvPr>
              <p:cNvSpPr/>
              <p:nvPr/>
            </p:nvSpPr>
            <p:spPr>
              <a:xfrm>
                <a:off x="3158150" y="1928838"/>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8030 w 22330"/>
                  <a:gd name="connsiteY5" fmla="*/ 13803 h 27425"/>
                  <a:gd name="connsiteX6" fmla="*/ 11201 w 22330"/>
                  <a:gd name="connsiteY6" fmla="*/ 3577 h 27425"/>
                  <a:gd name="connsiteX7" fmla="*/ 4372 w 22330"/>
                  <a:gd name="connsiteY7" fmla="*/ 13803 h 27425"/>
                  <a:gd name="connsiteX8" fmla="*/ 11201 w 22330"/>
                  <a:gd name="connsiteY8" fmla="*/ 23812 h 27425"/>
                  <a:gd name="connsiteX9" fmla="*/ 18030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186"/>
                      <a:pt x="0" y="13803"/>
                    </a:cubicBezTo>
                    <a:close/>
                    <a:moveTo>
                      <a:pt x="18030" y="13803"/>
                    </a:moveTo>
                    <a:cubicBezTo>
                      <a:pt x="18030" y="7769"/>
                      <a:pt x="15862" y="3577"/>
                      <a:pt x="11201" y="3577"/>
                    </a:cubicBezTo>
                    <a:cubicBezTo>
                      <a:pt x="6540" y="3577"/>
                      <a:pt x="4372" y="7769"/>
                      <a:pt x="4372" y="13803"/>
                    </a:cubicBezTo>
                    <a:cubicBezTo>
                      <a:pt x="4372" y="19837"/>
                      <a:pt x="6612" y="23812"/>
                      <a:pt x="11201" y="23812"/>
                    </a:cubicBezTo>
                    <a:cubicBezTo>
                      <a:pt x="15790" y="23812"/>
                      <a:pt x="18030" y="19801"/>
                      <a:pt x="18030" y="13803"/>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79" name="Freeform: Shape 278">
                <a:extLst>
                  <a:ext uri="{FF2B5EF4-FFF2-40B4-BE49-F238E27FC236}">
                    <a16:creationId xmlns:a16="http://schemas.microsoft.com/office/drawing/2014/main" id="{AECC9FD2-BDE1-498C-92A2-A3BEB711975D}"/>
                  </a:ext>
                </a:extLst>
              </p:cNvPr>
              <p:cNvSpPr/>
              <p:nvPr/>
            </p:nvSpPr>
            <p:spPr>
              <a:xfrm>
                <a:off x="3186478" y="1928802"/>
                <a:ext cx="20378" cy="26847"/>
              </a:xfrm>
              <a:custGeom>
                <a:avLst/>
                <a:gdLst>
                  <a:gd name="connsiteX0" fmla="*/ 16115 w 20378"/>
                  <a:gd name="connsiteY0" fmla="*/ 26847 h 26847"/>
                  <a:gd name="connsiteX1" fmla="*/ 16115 w 20378"/>
                  <a:gd name="connsiteY1" fmla="*/ 8925 h 26847"/>
                  <a:gd name="connsiteX2" fmla="*/ 11743 w 20378"/>
                  <a:gd name="connsiteY2" fmla="*/ 3830 h 26847"/>
                  <a:gd name="connsiteX3" fmla="*/ 4300 w 20378"/>
                  <a:gd name="connsiteY3" fmla="*/ 7877 h 26847"/>
                  <a:gd name="connsiteX4" fmla="*/ 4300 w 20378"/>
                  <a:gd name="connsiteY4" fmla="*/ 26847 h 26847"/>
                  <a:gd name="connsiteX5" fmla="*/ 0 w 20378"/>
                  <a:gd name="connsiteY5" fmla="*/ 26847 h 26847"/>
                  <a:gd name="connsiteX6" fmla="*/ 0 w 20378"/>
                  <a:gd name="connsiteY6" fmla="*/ 614 h 26847"/>
                  <a:gd name="connsiteX7" fmla="*/ 4083 w 20378"/>
                  <a:gd name="connsiteY7" fmla="*/ 614 h 26847"/>
                  <a:gd name="connsiteX8" fmla="*/ 4083 w 20378"/>
                  <a:gd name="connsiteY8" fmla="*/ 4264 h 26847"/>
                  <a:gd name="connsiteX9" fmla="*/ 13008 w 20378"/>
                  <a:gd name="connsiteY9" fmla="*/ 0 h 26847"/>
                  <a:gd name="connsiteX10" fmla="*/ 18970 w 20378"/>
                  <a:gd name="connsiteY10" fmla="*/ 2746 h 26847"/>
                  <a:gd name="connsiteX11" fmla="*/ 20379 w 20378"/>
                  <a:gd name="connsiteY11" fmla="*/ 8961 h 26847"/>
                  <a:gd name="connsiteX12" fmla="*/ 20379 w 20378"/>
                  <a:gd name="connsiteY12" fmla="*/ 26811 h 26847"/>
                  <a:gd name="connsiteX13" fmla="*/ 16115 w 20378"/>
                  <a:gd name="connsiteY13"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78" h="26847">
                    <a:moveTo>
                      <a:pt x="16115" y="26847"/>
                    </a:moveTo>
                    <a:lnTo>
                      <a:pt x="16115" y="8925"/>
                    </a:lnTo>
                    <a:cubicBezTo>
                      <a:pt x="16115" y="5384"/>
                      <a:pt x="14814" y="3830"/>
                      <a:pt x="11743" y="3830"/>
                    </a:cubicBezTo>
                    <a:cubicBezTo>
                      <a:pt x="9431" y="3830"/>
                      <a:pt x="7299" y="4806"/>
                      <a:pt x="4300" y="7877"/>
                    </a:cubicBezTo>
                    <a:lnTo>
                      <a:pt x="4300" y="26847"/>
                    </a:lnTo>
                    <a:lnTo>
                      <a:pt x="0" y="26847"/>
                    </a:lnTo>
                    <a:lnTo>
                      <a:pt x="0" y="614"/>
                    </a:lnTo>
                    <a:lnTo>
                      <a:pt x="4083" y="614"/>
                    </a:lnTo>
                    <a:lnTo>
                      <a:pt x="4083" y="4264"/>
                    </a:lnTo>
                    <a:cubicBezTo>
                      <a:pt x="6974" y="1373"/>
                      <a:pt x="9684" y="0"/>
                      <a:pt x="13008" y="0"/>
                    </a:cubicBezTo>
                    <a:cubicBezTo>
                      <a:pt x="15790" y="0"/>
                      <a:pt x="17813" y="903"/>
                      <a:pt x="18970" y="2746"/>
                    </a:cubicBezTo>
                    <a:cubicBezTo>
                      <a:pt x="19981" y="4047"/>
                      <a:pt x="20379" y="6034"/>
                      <a:pt x="20379" y="8961"/>
                    </a:cubicBezTo>
                    <a:lnTo>
                      <a:pt x="20379" y="26811"/>
                    </a:lnTo>
                    <a:lnTo>
                      <a:pt x="16115" y="26811"/>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80" name="Freeform: Shape 279">
                <a:extLst>
                  <a:ext uri="{FF2B5EF4-FFF2-40B4-BE49-F238E27FC236}">
                    <a16:creationId xmlns:a16="http://schemas.microsoft.com/office/drawing/2014/main" id="{6216D645-058D-4903-AD0E-0369E5D9E856}"/>
                  </a:ext>
                </a:extLst>
              </p:cNvPr>
              <p:cNvSpPr/>
              <p:nvPr/>
            </p:nvSpPr>
            <p:spPr>
              <a:xfrm>
                <a:off x="3212493" y="1919299"/>
                <a:ext cx="22474" cy="36964"/>
              </a:xfrm>
              <a:custGeom>
                <a:avLst/>
                <a:gdLst>
                  <a:gd name="connsiteX0" fmla="*/ 19331 w 22474"/>
                  <a:gd name="connsiteY0" fmla="*/ 36350 h 36964"/>
                  <a:gd name="connsiteX1" fmla="*/ 18608 w 22474"/>
                  <a:gd name="connsiteY1" fmla="*/ 33279 h 36964"/>
                  <a:gd name="connsiteX2" fmla="*/ 10189 w 22474"/>
                  <a:gd name="connsiteY2" fmla="*/ 36964 h 36964"/>
                  <a:gd name="connsiteX3" fmla="*/ 0 w 22474"/>
                  <a:gd name="connsiteY3" fmla="*/ 23487 h 36964"/>
                  <a:gd name="connsiteX4" fmla="*/ 10695 w 22474"/>
                  <a:gd name="connsiteY4" fmla="*/ 9720 h 36964"/>
                  <a:gd name="connsiteX5" fmla="*/ 18175 w 22474"/>
                  <a:gd name="connsiteY5" fmla="*/ 13044 h 36964"/>
                  <a:gd name="connsiteX6" fmla="*/ 18175 w 22474"/>
                  <a:gd name="connsiteY6" fmla="*/ 0 h 36964"/>
                  <a:gd name="connsiteX7" fmla="*/ 22475 w 22474"/>
                  <a:gd name="connsiteY7" fmla="*/ 0 h 36964"/>
                  <a:gd name="connsiteX8" fmla="*/ 22475 w 22474"/>
                  <a:gd name="connsiteY8" fmla="*/ 36350 h 36964"/>
                  <a:gd name="connsiteX9" fmla="*/ 19331 w 22474"/>
                  <a:gd name="connsiteY9" fmla="*/ 36350 h 36964"/>
                  <a:gd name="connsiteX10" fmla="*/ 18211 w 22474"/>
                  <a:gd name="connsiteY10" fmla="*/ 17344 h 36964"/>
                  <a:gd name="connsiteX11" fmla="*/ 11418 w 22474"/>
                  <a:gd name="connsiteY11" fmla="*/ 13405 h 36964"/>
                  <a:gd name="connsiteX12" fmla="*/ 4372 w 22474"/>
                  <a:gd name="connsiteY12" fmla="*/ 23523 h 36964"/>
                  <a:gd name="connsiteX13" fmla="*/ 11346 w 22474"/>
                  <a:gd name="connsiteY13" fmla="*/ 33207 h 36964"/>
                  <a:gd name="connsiteX14" fmla="*/ 18175 w 22474"/>
                  <a:gd name="connsiteY14" fmla="*/ 29268 h 36964"/>
                  <a:gd name="connsiteX15" fmla="*/ 18175 w 22474"/>
                  <a:gd name="connsiteY15" fmla="*/ 17344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74" h="36964">
                    <a:moveTo>
                      <a:pt x="19331" y="36350"/>
                    </a:moveTo>
                    <a:lnTo>
                      <a:pt x="18608" y="33279"/>
                    </a:lnTo>
                    <a:cubicBezTo>
                      <a:pt x="15971" y="35808"/>
                      <a:pt x="13658" y="36964"/>
                      <a:pt x="10189" y="36964"/>
                    </a:cubicBezTo>
                    <a:cubicBezTo>
                      <a:pt x="3866" y="36964"/>
                      <a:pt x="0" y="31544"/>
                      <a:pt x="0" y="23487"/>
                    </a:cubicBezTo>
                    <a:cubicBezTo>
                      <a:pt x="0" y="15031"/>
                      <a:pt x="4300" y="9720"/>
                      <a:pt x="10695" y="9720"/>
                    </a:cubicBezTo>
                    <a:cubicBezTo>
                      <a:pt x="13694" y="9720"/>
                      <a:pt x="16043" y="10768"/>
                      <a:pt x="18175" y="13044"/>
                    </a:cubicBezTo>
                    <a:lnTo>
                      <a:pt x="18175" y="0"/>
                    </a:lnTo>
                    <a:lnTo>
                      <a:pt x="22475" y="0"/>
                    </a:lnTo>
                    <a:lnTo>
                      <a:pt x="22475" y="36350"/>
                    </a:lnTo>
                    <a:lnTo>
                      <a:pt x="19331" y="36350"/>
                    </a:lnTo>
                    <a:close/>
                    <a:moveTo>
                      <a:pt x="18211" y="17344"/>
                    </a:moveTo>
                    <a:cubicBezTo>
                      <a:pt x="16477" y="14815"/>
                      <a:pt x="14056" y="13405"/>
                      <a:pt x="11418" y="13405"/>
                    </a:cubicBezTo>
                    <a:cubicBezTo>
                      <a:pt x="7010" y="13405"/>
                      <a:pt x="4372" y="17308"/>
                      <a:pt x="4372" y="23523"/>
                    </a:cubicBezTo>
                    <a:cubicBezTo>
                      <a:pt x="4372" y="29557"/>
                      <a:pt x="7046" y="33207"/>
                      <a:pt x="11346" y="33207"/>
                    </a:cubicBezTo>
                    <a:cubicBezTo>
                      <a:pt x="13875" y="33207"/>
                      <a:pt x="16621" y="31725"/>
                      <a:pt x="18175" y="29268"/>
                    </a:cubicBezTo>
                    <a:lnTo>
                      <a:pt x="18175" y="1734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81" name="Freeform: Shape 280">
                <a:extLst>
                  <a:ext uri="{FF2B5EF4-FFF2-40B4-BE49-F238E27FC236}">
                    <a16:creationId xmlns:a16="http://schemas.microsoft.com/office/drawing/2014/main" id="{6A8000C6-BA8C-46C3-9042-622CFF3371C8}"/>
                  </a:ext>
                </a:extLst>
              </p:cNvPr>
              <p:cNvSpPr/>
              <p:nvPr/>
            </p:nvSpPr>
            <p:spPr>
              <a:xfrm>
                <a:off x="3240966" y="1928802"/>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8 h 27461"/>
                  <a:gd name="connsiteX8" fmla="*/ 21896 w 21968"/>
                  <a:gd name="connsiteY8" fmla="*/ 20885 h 27461"/>
                  <a:gd name="connsiteX9" fmla="*/ 11093 w 21968"/>
                  <a:gd name="connsiteY9" fmla="*/ 27461 h 27461"/>
                  <a:gd name="connsiteX10" fmla="*/ 4336 w 21968"/>
                  <a:gd name="connsiteY10" fmla="*/ 11129 h 27461"/>
                  <a:gd name="connsiteX11" fmla="*/ 17705 w 21968"/>
                  <a:gd name="connsiteY11" fmla="*/ 11129 h 27461"/>
                  <a:gd name="connsiteX12" fmla="*/ 11129 w 21968"/>
                  <a:gd name="connsiteY12" fmla="*/ 3505 h 27461"/>
                  <a:gd name="connsiteX13" fmla="*/ 4336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2"/>
                      <a:pt x="21969" y="13658"/>
                      <a:pt x="21933" y="14309"/>
                    </a:cubicBezTo>
                    <a:lnTo>
                      <a:pt x="4264" y="14309"/>
                    </a:lnTo>
                    <a:cubicBezTo>
                      <a:pt x="4517" y="20126"/>
                      <a:pt x="6504" y="23740"/>
                      <a:pt x="11418" y="23740"/>
                    </a:cubicBezTo>
                    <a:cubicBezTo>
                      <a:pt x="14453" y="23740"/>
                      <a:pt x="16838" y="22475"/>
                      <a:pt x="18608" y="19078"/>
                    </a:cubicBezTo>
                    <a:lnTo>
                      <a:pt x="21896" y="20885"/>
                    </a:lnTo>
                    <a:cubicBezTo>
                      <a:pt x="19331" y="25691"/>
                      <a:pt x="15501" y="27461"/>
                      <a:pt x="11093" y="27461"/>
                    </a:cubicBezTo>
                    <a:close/>
                    <a:moveTo>
                      <a:pt x="4336" y="11129"/>
                    </a:moveTo>
                    <a:lnTo>
                      <a:pt x="17705" y="11129"/>
                    </a:lnTo>
                    <a:cubicBezTo>
                      <a:pt x="17669" y="6540"/>
                      <a:pt x="15284" y="3505"/>
                      <a:pt x="11129" y="3505"/>
                    </a:cubicBezTo>
                    <a:cubicBezTo>
                      <a:pt x="6974" y="3505"/>
                      <a:pt x="4842" y="6938"/>
                      <a:pt x="4336"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82" name="Freeform: Shape 281">
                <a:extLst>
                  <a:ext uri="{FF2B5EF4-FFF2-40B4-BE49-F238E27FC236}">
                    <a16:creationId xmlns:a16="http://schemas.microsoft.com/office/drawing/2014/main" id="{00CAB4CC-2A81-4A4C-97C9-E6F60B0EFCC4}"/>
                  </a:ext>
                </a:extLst>
              </p:cNvPr>
              <p:cNvSpPr/>
              <p:nvPr/>
            </p:nvSpPr>
            <p:spPr>
              <a:xfrm>
                <a:off x="3268969" y="1928802"/>
                <a:ext cx="20378" cy="26847"/>
              </a:xfrm>
              <a:custGeom>
                <a:avLst/>
                <a:gdLst>
                  <a:gd name="connsiteX0" fmla="*/ 16115 w 20378"/>
                  <a:gd name="connsiteY0" fmla="*/ 26847 h 26847"/>
                  <a:gd name="connsiteX1" fmla="*/ 16115 w 20378"/>
                  <a:gd name="connsiteY1" fmla="*/ 8925 h 26847"/>
                  <a:gd name="connsiteX2" fmla="*/ 11743 w 20378"/>
                  <a:gd name="connsiteY2" fmla="*/ 3830 h 26847"/>
                  <a:gd name="connsiteX3" fmla="*/ 4300 w 20378"/>
                  <a:gd name="connsiteY3" fmla="*/ 7877 h 26847"/>
                  <a:gd name="connsiteX4" fmla="*/ 4300 w 20378"/>
                  <a:gd name="connsiteY4" fmla="*/ 26847 h 26847"/>
                  <a:gd name="connsiteX5" fmla="*/ 0 w 20378"/>
                  <a:gd name="connsiteY5" fmla="*/ 26847 h 26847"/>
                  <a:gd name="connsiteX6" fmla="*/ 0 w 20378"/>
                  <a:gd name="connsiteY6" fmla="*/ 614 h 26847"/>
                  <a:gd name="connsiteX7" fmla="*/ 4083 w 20378"/>
                  <a:gd name="connsiteY7" fmla="*/ 614 h 26847"/>
                  <a:gd name="connsiteX8" fmla="*/ 4083 w 20378"/>
                  <a:gd name="connsiteY8" fmla="*/ 4264 h 26847"/>
                  <a:gd name="connsiteX9" fmla="*/ 13008 w 20378"/>
                  <a:gd name="connsiteY9" fmla="*/ 0 h 26847"/>
                  <a:gd name="connsiteX10" fmla="*/ 18970 w 20378"/>
                  <a:gd name="connsiteY10" fmla="*/ 2746 h 26847"/>
                  <a:gd name="connsiteX11" fmla="*/ 20379 w 20378"/>
                  <a:gd name="connsiteY11" fmla="*/ 8961 h 26847"/>
                  <a:gd name="connsiteX12" fmla="*/ 20379 w 20378"/>
                  <a:gd name="connsiteY12" fmla="*/ 26811 h 26847"/>
                  <a:gd name="connsiteX13" fmla="*/ 16115 w 20378"/>
                  <a:gd name="connsiteY13"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78" h="26847">
                    <a:moveTo>
                      <a:pt x="16115" y="26847"/>
                    </a:moveTo>
                    <a:lnTo>
                      <a:pt x="16115" y="8925"/>
                    </a:lnTo>
                    <a:cubicBezTo>
                      <a:pt x="16115" y="5384"/>
                      <a:pt x="14814" y="3830"/>
                      <a:pt x="11743" y="3830"/>
                    </a:cubicBezTo>
                    <a:cubicBezTo>
                      <a:pt x="9431" y="3830"/>
                      <a:pt x="7299" y="4806"/>
                      <a:pt x="4300" y="7877"/>
                    </a:cubicBezTo>
                    <a:lnTo>
                      <a:pt x="4300" y="26847"/>
                    </a:lnTo>
                    <a:lnTo>
                      <a:pt x="0" y="26847"/>
                    </a:lnTo>
                    <a:lnTo>
                      <a:pt x="0" y="614"/>
                    </a:lnTo>
                    <a:lnTo>
                      <a:pt x="4083" y="614"/>
                    </a:lnTo>
                    <a:lnTo>
                      <a:pt x="4083" y="4264"/>
                    </a:lnTo>
                    <a:cubicBezTo>
                      <a:pt x="6974" y="1373"/>
                      <a:pt x="9684" y="0"/>
                      <a:pt x="13008" y="0"/>
                    </a:cubicBezTo>
                    <a:cubicBezTo>
                      <a:pt x="15790" y="0"/>
                      <a:pt x="17813" y="903"/>
                      <a:pt x="18970" y="2746"/>
                    </a:cubicBezTo>
                    <a:cubicBezTo>
                      <a:pt x="19981" y="4047"/>
                      <a:pt x="20379" y="6034"/>
                      <a:pt x="20379" y="8961"/>
                    </a:cubicBezTo>
                    <a:lnTo>
                      <a:pt x="20379" y="26811"/>
                    </a:lnTo>
                    <a:lnTo>
                      <a:pt x="16115" y="26811"/>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83" name="Freeform: Shape 282">
                <a:extLst>
                  <a:ext uri="{FF2B5EF4-FFF2-40B4-BE49-F238E27FC236}">
                    <a16:creationId xmlns:a16="http://schemas.microsoft.com/office/drawing/2014/main" id="{1C7FA1EC-5A3C-45F7-A586-F789C257E59C}"/>
                  </a:ext>
                </a:extLst>
              </p:cNvPr>
              <p:cNvSpPr/>
              <p:nvPr/>
            </p:nvSpPr>
            <p:spPr>
              <a:xfrm>
                <a:off x="3293937" y="1920744"/>
                <a:ext cx="13838" cy="35302"/>
              </a:xfrm>
              <a:custGeom>
                <a:avLst/>
                <a:gdLst>
                  <a:gd name="connsiteX0" fmla="*/ 13839 w 13838"/>
                  <a:gd name="connsiteY0" fmla="*/ 34905 h 35302"/>
                  <a:gd name="connsiteX1" fmla="*/ 9828 w 13838"/>
                  <a:gd name="connsiteY1" fmla="*/ 35302 h 35302"/>
                  <a:gd name="connsiteX2" fmla="*/ 3902 w 13838"/>
                  <a:gd name="connsiteY2" fmla="*/ 28509 h 35302"/>
                  <a:gd name="connsiteX3" fmla="*/ 3902 w 13838"/>
                  <a:gd name="connsiteY3" fmla="*/ 12213 h 35302"/>
                  <a:gd name="connsiteX4" fmla="*/ 0 w 13838"/>
                  <a:gd name="connsiteY4" fmla="*/ 12213 h 35302"/>
                  <a:gd name="connsiteX5" fmla="*/ 0 w 13838"/>
                  <a:gd name="connsiteY5" fmla="*/ 8672 h 35302"/>
                  <a:gd name="connsiteX6" fmla="*/ 3902 w 13838"/>
                  <a:gd name="connsiteY6" fmla="*/ 8672 h 35302"/>
                  <a:gd name="connsiteX7" fmla="*/ 3902 w 13838"/>
                  <a:gd name="connsiteY7" fmla="*/ 0 h 35302"/>
                  <a:gd name="connsiteX8" fmla="*/ 8166 w 13838"/>
                  <a:gd name="connsiteY8" fmla="*/ 0 h 35302"/>
                  <a:gd name="connsiteX9" fmla="*/ 8166 w 13838"/>
                  <a:gd name="connsiteY9" fmla="*/ 8672 h 35302"/>
                  <a:gd name="connsiteX10" fmla="*/ 13839 w 13838"/>
                  <a:gd name="connsiteY10" fmla="*/ 8672 h 35302"/>
                  <a:gd name="connsiteX11" fmla="*/ 13839 w 13838"/>
                  <a:gd name="connsiteY11" fmla="*/ 12213 h 35302"/>
                  <a:gd name="connsiteX12" fmla="*/ 8166 w 13838"/>
                  <a:gd name="connsiteY12" fmla="*/ 12213 h 35302"/>
                  <a:gd name="connsiteX13" fmla="*/ 8166 w 13838"/>
                  <a:gd name="connsiteY13" fmla="*/ 28293 h 35302"/>
                  <a:gd name="connsiteX14" fmla="*/ 10912 w 13838"/>
                  <a:gd name="connsiteY14" fmla="*/ 31545 h 35302"/>
                  <a:gd name="connsiteX15" fmla="*/ 13839 w 13838"/>
                  <a:gd name="connsiteY15" fmla="*/ 31183 h 35302"/>
                  <a:gd name="connsiteX16" fmla="*/ 13839 w 13838"/>
                  <a:gd name="connsiteY16" fmla="*/ 34905 h 3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38" h="35302">
                    <a:moveTo>
                      <a:pt x="13839" y="34905"/>
                    </a:moveTo>
                    <a:cubicBezTo>
                      <a:pt x="12574" y="35158"/>
                      <a:pt x="11346" y="35302"/>
                      <a:pt x="9828" y="35302"/>
                    </a:cubicBezTo>
                    <a:cubicBezTo>
                      <a:pt x="5528" y="35302"/>
                      <a:pt x="3902" y="33640"/>
                      <a:pt x="3902" y="28509"/>
                    </a:cubicBezTo>
                    <a:lnTo>
                      <a:pt x="3902" y="12213"/>
                    </a:lnTo>
                    <a:lnTo>
                      <a:pt x="0" y="12213"/>
                    </a:lnTo>
                    <a:lnTo>
                      <a:pt x="0" y="8672"/>
                    </a:lnTo>
                    <a:lnTo>
                      <a:pt x="3902" y="8672"/>
                    </a:lnTo>
                    <a:lnTo>
                      <a:pt x="3902" y="0"/>
                    </a:lnTo>
                    <a:lnTo>
                      <a:pt x="8166" y="0"/>
                    </a:lnTo>
                    <a:lnTo>
                      <a:pt x="8166" y="8672"/>
                    </a:lnTo>
                    <a:lnTo>
                      <a:pt x="13839" y="8672"/>
                    </a:lnTo>
                    <a:lnTo>
                      <a:pt x="13839" y="12213"/>
                    </a:lnTo>
                    <a:lnTo>
                      <a:pt x="8166" y="12213"/>
                    </a:lnTo>
                    <a:lnTo>
                      <a:pt x="8166" y="28293"/>
                    </a:lnTo>
                    <a:cubicBezTo>
                      <a:pt x="8166" y="30533"/>
                      <a:pt x="8961" y="31545"/>
                      <a:pt x="10912" y="31545"/>
                    </a:cubicBezTo>
                    <a:cubicBezTo>
                      <a:pt x="11888" y="31545"/>
                      <a:pt x="12719" y="31436"/>
                      <a:pt x="13839" y="31183"/>
                    </a:cubicBezTo>
                    <a:lnTo>
                      <a:pt x="13839" y="3490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84" name="Freeform: Shape 283">
                <a:extLst>
                  <a:ext uri="{FF2B5EF4-FFF2-40B4-BE49-F238E27FC236}">
                    <a16:creationId xmlns:a16="http://schemas.microsoft.com/office/drawing/2014/main" id="{7FA8C611-5818-43A9-9F31-D2BDC8A4F7EF}"/>
                  </a:ext>
                </a:extLst>
              </p:cNvPr>
              <p:cNvSpPr/>
              <p:nvPr/>
            </p:nvSpPr>
            <p:spPr>
              <a:xfrm>
                <a:off x="3324794" y="1919154"/>
                <a:ext cx="4769" cy="36494"/>
              </a:xfrm>
              <a:custGeom>
                <a:avLst/>
                <a:gdLst>
                  <a:gd name="connsiteX0" fmla="*/ 0 w 4769"/>
                  <a:gd name="connsiteY0" fmla="*/ 5203 h 36494"/>
                  <a:gd name="connsiteX1" fmla="*/ 0 w 4769"/>
                  <a:gd name="connsiteY1" fmla="*/ 0 h 36494"/>
                  <a:gd name="connsiteX2" fmla="*/ 4770 w 4769"/>
                  <a:gd name="connsiteY2" fmla="*/ 0 h 36494"/>
                  <a:gd name="connsiteX3" fmla="*/ 4770 w 4769"/>
                  <a:gd name="connsiteY3" fmla="*/ 5203 h 36494"/>
                  <a:gd name="connsiteX4" fmla="*/ 0 w 4769"/>
                  <a:gd name="connsiteY4" fmla="*/ 5203 h 36494"/>
                  <a:gd name="connsiteX5" fmla="*/ 181 w 4769"/>
                  <a:gd name="connsiteY5" fmla="*/ 36495 h 36494"/>
                  <a:gd name="connsiteX6" fmla="*/ 181 w 4769"/>
                  <a:gd name="connsiteY6" fmla="*/ 10262 h 36494"/>
                  <a:gd name="connsiteX7" fmla="*/ 4480 w 4769"/>
                  <a:gd name="connsiteY7" fmla="*/ 10262 h 36494"/>
                  <a:gd name="connsiteX8" fmla="*/ 4480 w 4769"/>
                  <a:gd name="connsiteY8" fmla="*/ 36495 h 36494"/>
                  <a:gd name="connsiteX9" fmla="*/ 181 w 4769"/>
                  <a:gd name="connsiteY9" fmla="*/ 36495 h 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 h="36494">
                    <a:moveTo>
                      <a:pt x="0" y="5203"/>
                    </a:moveTo>
                    <a:lnTo>
                      <a:pt x="0" y="0"/>
                    </a:lnTo>
                    <a:lnTo>
                      <a:pt x="4770" y="0"/>
                    </a:lnTo>
                    <a:lnTo>
                      <a:pt x="4770" y="5203"/>
                    </a:lnTo>
                    <a:lnTo>
                      <a:pt x="0" y="5203"/>
                    </a:lnTo>
                    <a:close/>
                    <a:moveTo>
                      <a:pt x="181" y="36495"/>
                    </a:moveTo>
                    <a:lnTo>
                      <a:pt x="181" y="10262"/>
                    </a:lnTo>
                    <a:lnTo>
                      <a:pt x="4480" y="10262"/>
                    </a:lnTo>
                    <a:lnTo>
                      <a:pt x="4480" y="36495"/>
                    </a:lnTo>
                    <a:lnTo>
                      <a:pt x="181" y="3649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85" name="Freeform: Shape 284">
                <a:extLst>
                  <a:ext uri="{FF2B5EF4-FFF2-40B4-BE49-F238E27FC236}">
                    <a16:creationId xmlns:a16="http://schemas.microsoft.com/office/drawing/2014/main" id="{24EA95D0-82B0-4A42-8082-5E6BAAF1DFC9}"/>
                  </a:ext>
                </a:extLst>
              </p:cNvPr>
              <p:cNvSpPr/>
              <p:nvPr/>
            </p:nvSpPr>
            <p:spPr>
              <a:xfrm>
                <a:off x="3337043" y="1928802"/>
                <a:ext cx="20378" cy="26847"/>
              </a:xfrm>
              <a:custGeom>
                <a:avLst/>
                <a:gdLst>
                  <a:gd name="connsiteX0" fmla="*/ 16115 w 20378"/>
                  <a:gd name="connsiteY0" fmla="*/ 26847 h 26847"/>
                  <a:gd name="connsiteX1" fmla="*/ 16115 w 20378"/>
                  <a:gd name="connsiteY1" fmla="*/ 8925 h 26847"/>
                  <a:gd name="connsiteX2" fmla="*/ 11743 w 20378"/>
                  <a:gd name="connsiteY2" fmla="*/ 3830 h 26847"/>
                  <a:gd name="connsiteX3" fmla="*/ 4300 w 20378"/>
                  <a:gd name="connsiteY3" fmla="*/ 7877 h 26847"/>
                  <a:gd name="connsiteX4" fmla="*/ 4300 w 20378"/>
                  <a:gd name="connsiteY4" fmla="*/ 26847 h 26847"/>
                  <a:gd name="connsiteX5" fmla="*/ 0 w 20378"/>
                  <a:gd name="connsiteY5" fmla="*/ 26847 h 26847"/>
                  <a:gd name="connsiteX6" fmla="*/ 0 w 20378"/>
                  <a:gd name="connsiteY6" fmla="*/ 614 h 26847"/>
                  <a:gd name="connsiteX7" fmla="*/ 4083 w 20378"/>
                  <a:gd name="connsiteY7" fmla="*/ 614 h 26847"/>
                  <a:gd name="connsiteX8" fmla="*/ 4083 w 20378"/>
                  <a:gd name="connsiteY8" fmla="*/ 4264 h 26847"/>
                  <a:gd name="connsiteX9" fmla="*/ 13008 w 20378"/>
                  <a:gd name="connsiteY9" fmla="*/ 0 h 26847"/>
                  <a:gd name="connsiteX10" fmla="*/ 18970 w 20378"/>
                  <a:gd name="connsiteY10" fmla="*/ 2746 h 26847"/>
                  <a:gd name="connsiteX11" fmla="*/ 20379 w 20378"/>
                  <a:gd name="connsiteY11" fmla="*/ 8961 h 26847"/>
                  <a:gd name="connsiteX12" fmla="*/ 20379 w 20378"/>
                  <a:gd name="connsiteY12" fmla="*/ 26811 h 26847"/>
                  <a:gd name="connsiteX13" fmla="*/ 16115 w 20378"/>
                  <a:gd name="connsiteY13"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78" h="26847">
                    <a:moveTo>
                      <a:pt x="16115" y="26847"/>
                    </a:moveTo>
                    <a:lnTo>
                      <a:pt x="16115" y="8925"/>
                    </a:lnTo>
                    <a:cubicBezTo>
                      <a:pt x="16115" y="5384"/>
                      <a:pt x="14814" y="3830"/>
                      <a:pt x="11743" y="3830"/>
                    </a:cubicBezTo>
                    <a:cubicBezTo>
                      <a:pt x="9431" y="3830"/>
                      <a:pt x="7299" y="4806"/>
                      <a:pt x="4300" y="7877"/>
                    </a:cubicBezTo>
                    <a:lnTo>
                      <a:pt x="4300" y="26847"/>
                    </a:lnTo>
                    <a:lnTo>
                      <a:pt x="0" y="26847"/>
                    </a:lnTo>
                    <a:lnTo>
                      <a:pt x="0" y="614"/>
                    </a:lnTo>
                    <a:lnTo>
                      <a:pt x="4083" y="614"/>
                    </a:lnTo>
                    <a:lnTo>
                      <a:pt x="4083" y="4264"/>
                    </a:lnTo>
                    <a:cubicBezTo>
                      <a:pt x="6974" y="1373"/>
                      <a:pt x="9684" y="0"/>
                      <a:pt x="13008" y="0"/>
                    </a:cubicBezTo>
                    <a:cubicBezTo>
                      <a:pt x="15790" y="0"/>
                      <a:pt x="17813" y="903"/>
                      <a:pt x="18970" y="2746"/>
                    </a:cubicBezTo>
                    <a:cubicBezTo>
                      <a:pt x="19981" y="4047"/>
                      <a:pt x="20379" y="6034"/>
                      <a:pt x="20379" y="8961"/>
                    </a:cubicBezTo>
                    <a:lnTo>
                      <a:pt x="20379" y="26811"/>
                    </a:lnTo>
                    <a:lnTo>
                      <a:pt x="16115" y="26811"/>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86" name="Freeform: Shape 285">
                <a:extLst>
                  <a:ext uri="{FF2B5EF4-FFF2-40B4-BE49-F238E27FC236}">
                    <a16:creationId xmlns:a16="http://schemas.microsoft.com/office/drawing/2014/main" id="{8B32C949-3CA0-45BE-BF0B-AF79A34BAA80}"/>
                  </a:ext>
                </a:extLst>
              </p:cNvPr>
              <p:cNvSpPr/>
              <p:nvPr/>
            </p:nvSpPr>
            <p:spPr>
              <a:xfrm>
                <a:off x="3361397" y="1929416"/>
                <a:ext cx="22510" cy="26232"/>
              </a:xfrm>
              <a:custGeom>
                <a:avLst/>
                <a:gdLst>
                  <a:gd name="connsiteX0" fmla="*/ 8925 w 22510"/>
                  <a:gd name="connsiteY0" fmla="*/ 26233 h 26232"/>
                  <a:gd name="connsiteX1" fmla="*/ 0 w 22510"/>
                  <a:gd name="connsiteY1" fmla="*/ 0 h 26232"/>
                  <a:gd name="connsiteX2" fmla="*/ 4661 w 22510"/>
                  <a:gd name="connsiteY2" fmla="*/ 0 h 26232"/>
                  <a:gd name="connsiteX3" fmla="*/ 11129 w 22510"/>
                  <a:gd name="connsiteY3" fmla="*/ 20235 h 26232"/>
                  <a:gd name="connsiteX4" fmla="*/ 11237 w 22510"/>
                  <a:gd name="connsiteY4" fmla="*/ 20235 h 26232"/>
                  <a:gd name="connsiteX5" fmla="*/ 17922 w 22510"/>
                  <a:gd name="connsiteY5" fmla="*/ 0 h 26232"/>
                  <a:gd name="connsiteX6" fmla="*/ 22511 w 22510"/>
                  <a:gd name="connsiteY6" fmla="*/ 0 h 26232"/>
                  <a:gd name="connsiteX7" fmla="*/ 13405 w 22510"/>
                  <a:gd name="connsiteY7" fmla="*/ 26233 h 26232"/>
                  <a:gd name="connsiteX8" fmla="*/ 8925 w 22510"/>
                  <a:gd name="connsiteY8" fmla="*/ 26233 h 2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10" h="26232">
                    <a:moveTo>
                      <a:pt x="8925" y="26233"/>
                    </a:moveTo>
                    <a:lnTo>
                      <a:pt x="0" y="0"/>
                    </a:lnTo>
                    <a:lnTo>
                      <a:pt x="4661" y="0"/>
                    </a:lnTo>
                    <a:lnTo>
                      <a:pt x="11129" y="20235"/>
                    </a:lnTo>
                    <a:lnTo>
                      <a:pt x="11237" y="20235"/>
                    </a:lnTo>
                    <a:lnTo>
                      <a:pt x="17922" y="0"/>
                    </a:lnTo>
                    <a:lnTo>
                      <a:pt x="22511" y="0"/>
                    </a:lnTo>
                    <a:lnTo>
                      <a:pt x="13405" y="26233"/>
                    </a:lnTo>
                    <a:lnTo>
                      <a:pt x="8925" y="26233"/>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87" name="Freeform: Shape 286">
                <a:extLst>
                  <a:ext uri="{FF2B5EF4-FFF2-40B4-BE49-F238E27FC236}">
                    <a16:creationId xmlns:a16="http://schemas.microsoft.com/office/drawing/2014/main" id="{B7CA6EE4-690C-465E-89DE-D325BE7B86C7}"/>
                  </a:ext>
                </a:extLst>
              </p:cNvPr>
              <p:cNvSpPr/>
              <p:nvPr/>
            </p:nvSpPr>
            <p:spPr>
              <a:xfrm>
                <a:off x="3386256" y="1928838"/>
                <a:ext cx="22330" cy="27425"/>
              </a:xfrm>
              <a:custGeom>
                <a:avLst/>
                <a:gdLst>
                  <a:gd name="connsiteX0" fmla="*/ 0 w 22330"/>
                  <a:gd name="connsiteY0" fmla="*/ 13803 h 27425"/>
                  <a:gd name="connsiteX1" fmla="*/ 11201 w 22330"/>
                  <a:gd name="connsiteY1" fmla="*/ 0 h 27425"/>
                  <a:gd name="connsiteX2" fmla="*/ 22330 w 22330"/>
                  <a:gd name="connsiteY2" fmla="*/ 13803 h 27425"/>
                  <a:gd name="connsiteX3" fmla="*/ 11201 w 22330"/>
                  <a:gd name="connsiteY3" fmla="*/ 27425 h 27425"/>
                  <a:gd name="connsiteX4" fmla="*/ 0 w 22330"/>
                  <a:gd name="connsiteY4" fmla="*/ 13803 h 27425"/>
                  <a:gd name="connsiteX5" fmla="*/ 17994 w 22330"/>
                  <a:gd name="connsiteY5" fmla="*/ 13803 h 27425"/>
                  <a:gd name="connsiteX6" fmla="*/ 11165 w 22330"/>
                  <a:gd name="connsiteY6" fmla="*/ 3577 h 27425"/>
                  <a:gd name="connsiteX7" fmla="*/ 4336 w 22330"/>
                  <a:gd name="connsiteY7" fmla="*/ 13803 h 27425"/>
                  <a:gd name="connsiteX8" fmla="*/ 11165 w 22330"/>
                  <a:gd name="connsiteY8" fmla="*/ 23812 h 27425"/>
                  <a:gd name="connsiteX9" fmla="*/ 17994 w 22330"/>
                  <a:gd name="connsiteY9" fmla="*/ 13803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30" h="27425">
                    <a:moveTo>
                      <a:pt x="0" y="13803"/>
                    </a:moveTo>
                    <a:cubicBezTo>
                      <a:pt x="0" y="5095"/>
                      <a:pt x="4264" y="0"/>
                      <a:pt x="11201" y="0"/>
                    </a:cubicBezTo>
                    <a:cubicBezTo>
                      <a:pt x="18139" y="0"/>
                      <a:pt x="22330" y="5131"/>
                      <a:pt x="22330" y="13803"/>
                    </a:cubicBezTo>
                    <a:cubicBezTo>
                      <a:pt x="22330" y="22222"/>
                      <a:pt x="18030" y="27425"/>
                      <a:pt x="11201" y="27425"/>
                    </a:cubicBezTo>
                    <a:cubicBezTo>
                      <a:pt x="4372" y="27425"/>
                      <a:pt x="0" y="22186"/>
                      <a:pt x="0" y="13803"/>
                    </a:cubicBezTo>
                    <a:close/>
                    <a:moveTo>
                      <a:pt x="17994" y="13803"/>
                    </a:moveTo>
                    <a:cubicBezTo>
                      <a:pt x="17994" y="7769"/>
                      <a:pt x="15826" y="3577"/>
                      <a:pt x="11165" y="3577"/>
                    </a:cubicBezTo>
                    <a:cubicBezTo>
                      <a:pt x="6504" y="3577"/>
                      <a:pt x="4336" y="7769"/>
                      <a:pt x="4336" y="13803"/>
                    </a:cubicBezTo>
                    <a:cubicBezTo>
                      <a:pt x="4336" y="19837"/>
                      <a:pt x="6576" y="23812"/>
                      <a:pt x="11165" y="23812"/>
                    </a:cubicBezTo>
                    <a:cubicBezTo>
                      <a:pt x="15790" y="23812"/>
                      <a:pt x="17994" y="19801"/>
                      <a:pt x="17994" y="13803"/>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88" name="Freeform: Shape 287">
                <a:extLst>
                  <a:ext uri="{FF2B5EF4-FFF2-40B4-BE49-F238E27FC236}">
                    <a16:creationId xmlns:a16="http://schemas.microsoft.com/office/drawing/2014/main" id="{34868541-EB14-4E44-A65E-11053D8BF82E}"/>
                  </a:ext>
                </a:extLst>
              </p:cNvPr>
              <p:cNvSpPr/>
              <p:nvPr/>
            </p:nvSpPr>
            <p:spPr>
              <a:xfrm>
                <a:off x="3414584" y="1919299"/>
                <a:ext cx="4299" cy="36350"/>
              </a:xfrm>
              <a:custGeom>
                <a:avLst/>
                <a:gdLst>
                  <a:gd name="connsiteX0" fmla="*/ 0 w 4299"/>
                  <a:gd name="connsiteY0" fmla="*/ 36350 h 36350"/>
                  <a:gd name="connsiteX1" fmla="*/ 0 w 4299"/>
                  <a:gd name="connsiteY1" fmla="*/ 0 h 36350"/>
                  <a:gd name="connsiteX2" fmla="*/ 4300 w 4299"/>
                  <a:gd name="connsiteY2" fmla="*/ 0 h 36350"/>
                  <a:gd name="connsiteX3" fmla="*/ 4300 w 4299"/>
                  <a:gd name="connsiteY3" fmla="*/ 36350 h 36350"/>
                  <a:gd name="connsiteX4" fmla="*/ 0 w 4299"/>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9" h="36350">
                    <a:moveTo>
                      <a:pt x="0" y="36350"/>
                    </a:moveTo>
                    <a:lnTo>
                      <a:pt x="0" y="0"/>
                    </a:lnTo>
                    <a:lnTo>
                      <a:pt x="4300" y="0"/>
                    </a:lnTo>
                    <a:lnTo>
                      <a:pt x="4300" y="36350"/>
                    </a:lnTo>
                    <a:lnTo>
                      <a:pt x="0" y="36350"/>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89" name="Freeform: Shape 288">
                <a:extLst>
                  <a:ext uri="{FF2B5EF4-FFF2-40B4-BE49-F238E27FC236}">
                    <a16:creationId xmlns:a16="http://schemas.microsoft.com/office/drawing/2014/main" id="{2BE9FDF1-ABD8-4CCF-A49E-259866B1B043}"/>
                  </a:ext>
                </a:extLst>
              </p:cNvPr>
              <p:cNvSpPr/>
              <p:nvPr/>
            </p:nvSpPr>
            <p:spPr>
              <a:xfrm>
                <a:off x="3423111" y="1929416"/>
                <a:ext cx="22510" cy="26232"/>
              </a:xfrm>
              <a:custGeom>
                <a:avLst/>
                <a:gdLst>
                  <a:gd name="connsiteX0" fmla="*/ 8925 w 22510"/>
                  <a:gd name="connsiteY0" fmla="*/ 26233 h 26232"/>
                  <a:gd name="connsiteX1" fmla="*/ 0 w 22510"/>
                  <a:gd name="connsiteY1" fmla="*/ 0 h 26232"/>
                  <a:gd name="connsiteX2" fmla="*/ 4661 w 22510"/>
                  <a:gd name="connsiteY2" fmla="*/ 0 h 26232"/>
                  <a:gd name="connsiteX3" fmla="*/ 11129 w 22510"/>
                  <a:gd name="connsiteY3" fmla="*/ 20235 h 26232"/>
                  <a:gd name="connsiteX4" fmla="*/ 11237 w 22510"/>
                  <a:gd name="connsiteY4" fmla="*/ 20235 h 26232"/>
                  <a:gd name="connsiteX5" fmla="*/ 17922 w 22510"/>
                  <a:gd name="connsiteY5" fmla="*/ 0 h 26232"/>
                  <a:gd name="connsiteX6" fmla="*/ 22511 w 22510"/>
                  <a:gd name="connsiteY6" fmla="*/ 0 h 26232"/>
                  <a:gd name="connsiteX7" fmla="*/ 13405 w 22510"/>
                  <a:gd name="connsiteY7" fmla="*/ 26233 h 26232"/>
                  <a:gd name="connsiteX8" fmla="*/ 8925 w 22510"/>
                  <a:gd name="connsiteY8" fmla="*/ 26233 h 2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10" h="26232">
                    <a:moveTo>
                      <a:pt x="8925" y="26233"/>
                    </a:moveTo>
                    <a:lnTo>
                      <a:pt x="0" y="0"/>
                    </a:lnTo>
                    <a:lnTo>
                      <a:pt x="4661" y="0"/>
                    </a:lnTo>
                    <a:lnTo>
                      <a:pt x="11129" y="20235"/>
                    </a:lnTo>
                    <a:lnTo>
                      <a:pt x="11237" y="20235"/>
                    </a:lnTo>
                    <a:lnTo>
                      <a:pt x="17922" y="0"/>
                    </a:lnTo>
                    <a:lnTo>
                      <a:pt x="22511" y="0"/>
                    </a:lnTo>
                    <a:lnTo>
                      <a:pt x="13405" y="26233"/>
                    </a:lnTo>
                    <a:lnTo>
                      <a:pt x="8925" y="26233"/>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90" name="Freeform: Shape 289">
                <a:extLst>
                  <a:ext uri="{FF2B5EF4-FFF2-40B4-BE49-F238E27FC236}">
                    <a16:creationId xmlns:a16="http://schemas.microsoft.com/office/drawing/2014/main" id="{6CFAD8B1-21A5-42F7-A34D-315C3583F9DD}"/>
                  </a:ext>
                </a:extLst>
              </p:cNvPr>
              <p:cNvSpPr/>
              <p:nvPr/>
            </p:nvSpPr>
            <p:spPr>
              <a:xfrm>
                <a:off x="3447935" y="1928802"/>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8 h 27461"/>
                  <a:gd name="connsiteX8" fmla="*/ 21896 w 21968"/>
                  <a:gd name="connsiteY8" fmla="*/ 20885 h 27461"/>
                  <a:gd name="connsiteX9" fmla="*/ 11093 w 21968"/>
                  <a:gd name="connsiteY9" fmla="*/ 27461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2"/>
                      <a:pt x="21969" y="13658"/>
                      <a:pt x="21933" y="14309"/>
                    </a:cubicBezTo>
                    <a:lnTo>
                      <a:pt x="4264" y="14309"/>
                    </a:lnTo>
                    <a:cubicBezTo>
                      <a:pt x="4517" y="20126"/>
                      <a:pt x="6504" y="23740"/>
                      <a:pt x="11418" y="23740"/>
                    </a:cubicBezTo>
                    <a:cubicBezTo>
                      <a:pt x="14453" y="23740"/>
                      <a:pt x="16838" y="22475"/>
                      <a:pt x="18608" y="19078"/>
                    </a:cubicBezTo>
                    <a:lnTo>
                      <a:pt x="21896" y="20885"/>
                    </a:lnTo>
                    <a:cubicBezTo>
                      <a:pt x="19367" y="25691"/>
                      <a:pt x="15501" y="27461"/>
                      <a:pt x="11093" y="27461"/>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91" name="Freeform: Shape 290">
                <a:extLst>
                  <a:ext uri="{FF2B5EF4-FFF2-40B4-BE49-F238E27FC236}">
                    <a16:creationId xmlns:a16="http://schemas.microsoft.com/office/drawing/2014/main" id="{E22144A4-92CE-413C-A792-5D085A95F9B2}"/>
                  </a:ext>
                </a:extLst>
              </p:cNvPr>
              <p:cNvSpPr/>
              <p:nvPr/>
            </p:nvSpPr>
            <p:spPr>
              <a:xfrm>
                <a:off x="3474095" y="1919299"/>
                <a:ext cx="22474" cy="36964"/>
              </a:xfrm>
              <a:custGeom>
                <a:avLst/>
                <a:gdLst>
                  <a:gd name="connsiteX0" fmla="*/ 19331 w 22474"/>
                  <a:gd name="connsiteY0" fmla="*/ 36350 h 36964"/>
                  <a:gd name="connsiteX1" fmla="*/ 18608 w 22474"/>
                  <a:gd name="connsiteY1" fmla="*/ 33279 h 36964"/>
                  <a:gd name="connsiteX2" fmla="*/ 10189 w 22474"/>
                  <a:gd name="connsiteY2" fmla="*/ 36964 h 36964"/>
                  <a:gd name="connsiteX3" fmla="*/ 0 w 22474"/>
                  <a:gd name="connsiteY3" fmla="*/ 23487 h 36964"/>
                  <a:gd name="connsiteX4" fmla="*/ 10695 w 22474"/>
                  <a:gd name="connsiteY4" fmla="*/ 9720 h 36964"/>
                  <a:gd name="connsiteX5" fmla="*/ 18175 w 22474"/>
                  <a:gd name="connsiteY5" fmla="*/ 13044 h 36964"/>
                  <a:gd name="connsiteX6" fmla="*/ 18175 w 22474"/>
                  <a:gd name="connsiteY6" fmla="*/ 0 h 36964"/>
                  <a:gd name="connsiteX7" fmla="*/ 22475 w 22474"/>
                  <a:gd name="connsiteY7" fmla="*/ 0 h 36964"/>
                  <a:gd name="connsiteX8" fmla="*/ 22475 w 22474"/>
                  <a:gd name="connsiteY8" fmla="*/ 36350 h 36964"/>
                  <a:gd name="connsiteX9" fmla="*/ 19331 w 22474"/>
                  <a:gd name="connsiteY9" fmla="*/ 36350 h 36964"/>
                  <a:gd name="connsiteX10" fmla="*/ 18247 w 22474"/>
                  <a:gd name="connsiteY10" fmla="*/ 17344 h 36964"/>
                  <a:gd name="connsiteX11" fmla="*/ 11454 w 22474"/>
                  <a:gd name="connsiteY11" fmla="*/ 13405 h 36964"/>
                  <a:gd name="connsiteX12" fmla="*/ 4408 w 22474"/>
                  <a:gd name="connsiteY12" fmla="*/ 23523 h 36964"/>
                  <a:gd name="connsiteX13" fmla="*/ 11382 w 22474"/>
                  <a:gd name="connsiteY13" fmla="*/ 33207 h 36964"/>
                  <a:gd name="connsiteX14" fmla="*/ 18211 w 22474"/>
                  <a:gd name="connsiteY14" fmla="*/ 29268 h 36964"/>
                  <a:gd name="connsiteX15" fmla="*/ 18211 w 22474"/>
                  <a:gd name="connsiteY15" fmla="*/ 17344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74" h="36964">
                    <a:moveTo>
                      <a:pt x="19331" y="36350"/>
                    </a:moveTo>
                    <a:lnTo>
                      <a:pt x="18608" y="33279"/>
                    </a:lnTo>
                    <a:cubicBezTo>
                      <a:pt x="15971" y="35808"/>
                      <a:pt x="13658" y="36964"/>
                      <a:pt x="10189" y="36964"/>
                    </a:cubicBezTo>
                    <a:cubicBezTo>
                      <a:pt x="3866" y="36964"/>
                      <a:pt x="0" y="31544"/>
                      <a:pt x="0" y="23487"/>
                    </a:cubicBezTo>
                    <a:cubicBezTo>
                      <a:pt x="0" y="15031"/>
                      <a:pt x="4300" y="9720"/>
                      <a:pt x="10695" y="9720"/>
                    </a:cubicBezTo>
                    <a:cubicBezTo>
                      <a:pt x="13694" y="9720"/>
                      <a:pt x="16043" y="10768"/>
                      <a:pt x="18175" y="13044"/>
                    </a:cubicBezTo>
                    <a:lnTo>
                      <a:pt x="18175" y="0"/>
                    </a:lnTo>
                    <a:lnTo>
                      <a:pt x="22475" y="0"/>
                    </a:lnTo>
                    <a:lnTo>
                      <a:pt x="22475" y="36350"/>
                    </a:lnTo>
                    <a:lnTo>
                      <a:pt x="19331" y="36350"/>
                    </a:lnTo>
                    <a:close/>
                    <a:moveTo>
                      <a:pt x="18247" y="17344"/>
                    </a:moveTo>
                    <a:cubicBezTo>
                      <a:pt x="16513" y="14815"/>
                      <a:pt x="14092" y="13405"/>
                      <a:pt x="11454" y="13405"/>
                    </a:cubicBezTo>
                    <a:cubicBezTo>
                      <a:pt x="7046" y="13405"/>
                      <a:pt x="4408" y="17308"/>
                      <a:pt x="4408" y="23523"/>
                    </a:cubicBezTo>
                    <a:cubicBezTo>
                      <a:pt x="4408" y="29557"/>
                      <a:pt x="7082" y="33207"/>
                      <a:pt x="11382" y="33207"/>
                    </a:cubicBezTo>
                    <a:cubicBezTo>
                      <a:pt x="13911" y="33207"/>
                      <a:pt x="16657" y="31725"/>
                      <a:pt x="18211" y="29268"/>
                    </a:cubicBezTo>
                    <a:lnTo>
                      <a:pt x="18211" y="1734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92" name="Freeform: Shape 291">
                <a:extLst>
                  <a:ext uri="{FF2B5EF4-FFF2-40B4-BE49-F238E27FC236}">
                    <a16:creationId xmlns:a16="http://schemas.microsoft.com/office/drawing/2014/main" id="{EB815283-6706-4FCE-AC35-96BCB70FD5F4}"/>
                  </a:ext>
                </a:extLst>
              </p:cNvPr>
              <p:cNvSpPr/>
              <p:nvPr/>
            </p:nvSpPr>
            <p:spPr>
              <a:xfrm>
                <a:off x="3515828" y="1919154"/>
                <a:ext cx="4769" cy="36494"/>
              </a:xfrm>
              <a:custGeom>
                <a:avLst/>
                <a:gdLst>
                  <a:gd name="connsiteX0" fmla="*/ 0 w 4769"/>
                  <a:gd name="connsiteY0" fmla="*/ 5203 h 36494"/>
                  <a:gd name="connsiteX1" fmla="*/ 0 w 4769"/>
                  <a:gd name="connsiteY1" fmla="*/ 0 h 36494"/>
                  <a:gd name="connsiteX2" fmla="*/ 4770 w 4769"/>
                  <a:gd name="connsiteY2" fmla="*/ 0 h 36494"/>
                  <a:gd name="connsiteX3" fmla="*/ 4770 w 4769"/>
                  <a:gd name="connsiteY3" fmla="*/ 5203 h 36494"/>
                  <a:gd name="connsiteX4" fmla="*/ 0 w 4769"/>
                  <a:gd name="connsiteY4" fmla="*/ 5203 h 36494"/>
                  <a:gd name="connsiteX5" fmla="*/ 217 w 4769"/>
                  <a:gd name="connsiteY5" fmla="*/ 36495 h 36494"/>
                  <a:gd name="connsiteX6" fmla="*/ 217 w 4769"/>
                  <a:gd name="connsiteY6" fmla="*/ 10262 h 36494"/>
                  <a:gd name="connsiteX7" fmla="*/ 4517 w 4769"/>
                  <a:gd name="connsiteY7" fmla="*/ 10262 h 36494"/>
                  <a:gd name="connsiteX8" fmla="*/ 4517 w 4769"/>
                  <a:gd name="connsiteY8" fmla="*/ 36495 h 36494"/>
                  <a:gd name="connsiteX9" fmla="*/ 217 w 4769"/>
                  <a:gd name="connsiteY9" fmla="*/ 36495 h 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 h="36494">
                    <a:moveTo>
                      <a:pt x="0" y="5203"/>
                    </a:moveTo>
                    <a:lnTo>
                      <a:pt x="0" y="0"/>
                    </a:lnTo>
                    <a:lnTo>
                      <a:pt x="4770" y="0"/>
                    </a:lnTo>
                    <a:lnTo>
                      <a:pt x="4770" y="5203"/>
                    </a:lnTo>
                    <a:lnTo>
                      <a:pt x="0" y="5203"/>
                    </a:lnTo>
                    <a:close/>
                    <a:moveTo>
                      <a:pt x="217" y="36495"/>
                    </a:moveTo>
                    <a:lnTo>
                      <a:pt x="217" y="10262"/>
                    </a:lnTo>
                    <a:lnTo>
                      <a:pt x="4517" y="10262"/>
                    </a:lnTo>
                    <a:lnTo>
                      <a:pt x="4517" y="36495"/>
                    </a:lnTo>
                    <a:lnTo>
                      <a:pt x="217" y="3649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93" name="Freeform: Shape 292">
                <a:extLst>
                  <a:ext uri="{FF2B5EF4-FFF2-40B4-BE49-F238E27FC236}">
                    <a16:creationId xmlns:a16="http://schemas.microsoft.com/office/drawing/2014/main" id="{04D2CAB9-96A3-4E62-AD9E-21095D1EAAE8}"/>
                  </a:ext>
                </a:extLst>
              </p:cNvPr>
              <p:cNvSpPr/>
              <p:nvPr/>
            </p:nvSpPr>
            <p:spPr>
              <a:xfrm>
                <a:off x="3528113" y="1928802"/>
                <a:ext cx="20378" cy="26847"/>
              </a:xfrm>
              <a:custGeom>
                <a:avLst/>
                <a:gdLst>
                  <a:gd name="connsiteX0" fmla="*/ 16115 w 20378"/>
                  <a:gd name="connsiteY0" fmla="*/ 26847 h 26847"/>
                  <a:gd name="connsiteX1" fmla="*/ 16115 w 20378"/>
                  <a:gd name="connsiteY1" fmla="*/ 8925 h 26847"/>
                  <a:gd name="connsiteX2" fmla="*/ 11743 w 20378"/>
                  <a:gd name="connsiteY2" fmla="*/ 3830 h 26847"/>
                  <a:gd name="connsiteX3" fmla="*/ 4300 w 20378"/>
                  <a:gd name="connsiteY3" fmla="*/ 7877 h 26847"/>
                  <a:gd name="connsiteX4" fmla="*/ 4300 w 20378"/>
                  <a:gd name="connsiteY4" fmla="*/ 26847 h 26847"/>
                  <a:gd name="connsiteX5" fmla="*/ 0 w 20378"/>
                  <a:gd name="connsiteY5" fmla="*/ 26847 h 26847"/>
                  <a:gd name="connsiteX6" fmla="*/ 0 w 20378"/>
                  <a:gd name="connsiteY6" fmla="*/ 614 h 26847"/>
                  <a:gd name="connsiteX7" fmla="*/ 4083 w 20378"/>
                  <a:gd name="connsiteY7" fmla="*/ 614 h 26847"/>
                  <a:gd name="connsiteX8" fmla="*/ 4083 w 20378"/>
                  <a:gd name="connsiteY8" fmla="*/ 4264 h 26847"/>
                  <a:gd name="connsiteX9" fmla="*/ 13008 w 20378"/>
                  <a:gd name="connsiteY9" fmla="*/ 0 h 26847"/>
                  <a:gd name="connsiteX10" fmla="*/ 18970 w 20378"/>
                  <a:gd name="connsiteY10" fmla="*/ 2746 h 26847"/>
                  <a:gd name="connsiteX11" fmla="*/ 20379 w 20378"/>
                  <a:gd name="connsiteY11" fmla="*/ 8961 h 26847"/>
                  <a:gd name="connsiteX12" fmla="*/ 20379 w 20378"/>
                  <a:gd name="connsiteY12" fmla="*/ 26811 h 26847"/>
                  <a:gd name="connsiteX13" fmla="*/ 16115 w 20378"/>
                  <a:gd name="connsiteY13" fmla="*/ 26811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78" h="26847">
                    <a:moveTo>
                      <a:pt x="16115" y="26847"/>
                    </a:moveTo>
                    <a:lnTo>
                      <a:pt x="16115" y="8925"/>
                    </a:lnTo>
                    <a:cubicBezTo>
                      <a:pt x="16115" y="5384"/>
                      <a:pt x="14814" y="3830"/>
                      <a:pt x="11743" y="3830"/>
                    </a:cubicBezTo>
                    <a:cubicBezTo>
                      <a:pt x="9431" y="3830"/>
                      <a:pt x="7299" y="4806"/>
                      <a:pt x="4300" y="7877"/>
                    </a:cubicBezTo>
                    <a:lnTo>
                      <a:pt x="4300" y="26847"/>
                    </a:lnTo>
                    <a:lnTo>
                      <a:pt x="0" y="26847"/>
                    </a:lnTo>
                    <a:lnTo>
                      <a:pt x="0" y="614"/>
                    </a:lnTo>
                    <a:lnTo>
                      <a:pt x="4083" y="614"/>
                    </a:lnTo>
                    <a:lnTo>
                      <a:pt x="4083" y="4264"/>
                    </a:lnTo>
                    <a:cubicBezTo>
                      <a:pt x="6974" y="1373"/>
                      <a:pt x="9684" y="0"/>
                      <a:pt x="13008" y="0"/>
                    </a:cubicBezTo>
                    <a:cubicBezTo>
                      <a:pt x="15790" y="0"/>
                      <a:pt x="17814" y="903"/>
                      <a:pt x="18970" y="2746"/>
                    </a:cubicBezTo>
                    <a:cubicBezTo>
                      <a:pt x="19982" y="4047"/>
                      <a:pt x="20379" y="6034"/>
                      <a:pt x="20379" y="8961"/>
                    </a:cubicBezTo>
                    <a:lnTo>
                      <a:pt x="20379" y="26811"/>
                    </a:lnTo>
                    <a:lnTo>
                      <a:pt x="16115" y="26811"/>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94" name="Freeform: Shape 293">
                <a:extLst>
                  <a:ext uri="{FF2B5EF4-FFF2-40B4-BE49-F238E27FC236}">
                    <a16:creationId xmlns:a16="http://schemas.microsoft.com/office/drawing/2014/main" id="{462B6BB4-B76F-455F-B012-377545F18619}"/>
                  </a:ext>
                </a:extLst>
              </p:cNvPr>
              <p:cNvSpPr/>
              <p:nvPr/>
            </p:nvSpPr>
            <p:spPr>
              <a:xfrm>
                <a:off x="3567642" y="1928838"/>
                <a:ext cx="22438" cy="35519"/>
              </a:xfrm>
              <a:custGeom>
                <a:avLst/>
                <a:gdLst>
                  <a:gd name="connsiteX0" fmla="*/ 0 w 22438"/>
                  <a:gd name="connsiteY0" fmla="*/ 35519 h 35519"/>
                  <a:gd name="connsiteX1" fmla="*/ 0 w 22438"/>
                  <a:gd name="connsiteY1" fmla="*/ 578 h 35519"/>
                  <a:gd name="connsiteX2" fmla="*/ 4083 w 22438"/>
                  <a:gd name="connsiteY2" fmla="*/ 578 h 35519"/>
                  <a:gd name="connsiteX3" fmla="*/ 4083 w 22438"/>
                  <a:gd name="connsiteY3" fmla="*/ 4336 h 35519"/>
                  <a:gd name="connsiteX4" fmla="*/ 12321 w 22438"/>
                  <a:gd name="connsiteY4" fmla="*/ 0 h 35519"/>
                  <a:gd name="connsiteX5" fmla="*/ 22439 w 22438"/>
                  <a:gd name="connsiteY5" fmla="*/ 13405 h 35519"/>
                  <a:gd name="connsiteX6" fmla="*/ 11743 w 22438"/>
                  <a:gd name="connsiteY6" fmla="*/ 27208 h 35519"/>
                  <a:gd name="connsiteX7" fmla="*/ 4264 w 22438"/>
                  <a:gd name="connsiteY7" fmla="*/ 23884 h 35519"/>
                  <a:gd name="connsiteX8" fmla="*/ 4264 w 22438"/>
                  <a:gd name="connsiteY8" fmla="*/ 35519 h 35519"/>
                  <a:gd name="connsiteX9" fmla="*/ 0 w 22438"/>
                  <a:gd name="connsiteY9" fmla="*/ 35519 h 35519"/>
                  <a:gd name="connsiteX10" fmla="*/ 4300 w 22438"/>
                  <a:gd name="connsiteY10" fmla="*/ 19548 h 35519"/>
                  <a:gd name="connsiteX11" fmla="*/ 11093 w 22438"/>
                  <a:gd name="connsiteY11" fmla="*/ 23487 h 35519"/>
                  <a:gd name="connsiteX12" fmla="*/ 18139 w 22438"/>
                  <a:gd name="connsiteY12" fmla="*/ 13369 h 35519"/>
                  <a:gd name="connsiteX13" fmla="*/ 11201 w 22438"/>
                  <a:gd name="connsiteY13" fmla="*/ 3685 h 35519"/>
                  <a:gd name="connsiteX14" fmla="*/ 4300 w 22438"/>
                  <a:gd name="connsiteY14" fmla="*/ 8202 h 35519"/>
                  <a:gd name="connsiteX15" fmla="*/ 4300 w 22438"/>
                  <a:gd name="connsiteY15" fmla="*/ 19548 h 3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38" h="35519">
                    <a:moveTo>
                      <a:pt x="0" y="35519"/>
                    </a:moveTo>
                    <a:lnTo>
                      <a:pt x="0" y="578"/>
                    </a:lnTo>
                    <a:lnTo>
                      <a:pt x="4083" y="578"/>
                    </a:lnTo>
                    <a:lnTo>
                      <a:pt x="4083" y="4336"/>
                    </a:lnTo>
                    <a:cubicBezTo>
                      <a:pt x="6396" y="1518"/>
                      <a:pt x="8780" y="0"/>
                      <a:pt x="12321" y="0"/>
                    </a:cubicBezTo>
                    <a:cubicBezTo>
                      <a:pt x="18608" y="0"/>
                      <a:pt x="22439" y="5348"/>
                      <a:pt x="22439" y="13405"/>
                    </a:cubicBezTo>
                    <a:cubicBezTo>
                      <a:pt x="22439" y="21897"/>
                      <a:pt x="18392" y="27208"/>
                      <a:pt x="11743" y="27208"/>
                    </a:cubicBezTo>
                    <a:cubicBezTo>
                      <a:pt x="8744" y="27208"/>
                      <a:pt x="6396" y="26088"/>
                      <a:pt x="4264" y="23884"/>
                    </a:cubicBezTo>
                    <a:lnTo>
                      <a:pt x="4264" y="35519"/>
                    </a:lnTo>
                    <a:lnTo>
                      <a:pt x="0" y="35519"/>
                    </a:lnTo>
                    <a:close/>
                    <a:moveTo>
                      <a:pt x="4300" y="19548"/>
                    </a:moveTo>
                    <a:cubicBezTo>
                      <a:pt x="6034" y="22078"/>
                      <a:pt x="8455" y="23487"/>
                      <a:pt x="11093" y="23487"/>
                    </a:cubicBezTo>
                    <a:cubicBezTo>
                      <a:pt x="15754" y="23487"/>
                      <a:pt x="18139" y="19584"/>
                      <a:pt x="18139" y="13369"/>
                    </a:cubicBezTo>
                    <a:cubicBezTo>
                      <a:pt x="18139" y="7299"/>
                      <a:pt x="15501" y="3685"/>
                      <a:pt x="11201" y="3685"/>
                    </a:cubicBezTo>
                    <a:cubicBezTo>
                      <a:pt x="9033" y="3685"/>
                      <a:pt x="6359" y="4986"/>
                      <a:pt x="4300" y="8202"/>
                    </a:cubicBezTo>
                    <a:lnTo>
                      <a:pt x="4300" y="19548"/>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95" name="Freeform: Shape 294">
                <a:extLst>
                  <a:ext uri="{FF2B5EF4-FFF2-40B4-BE49-F238E27FC236}">
                    <a16:creationId xmlns:a16="http://schemas.microsoft.com/office/drawing/2014/main" id="{72ED9041-C8DD-4C02-96BD-59CA86F17847}"/>
                  </a:ext>
                </a:extLst>
              </p:cNvPr>
              <p:cNvSpPr/>
              <p:nvPr/>
            </p:nvSpPr>
            <p:spPr>
              <a:xfrm>
                <a:off x="3594236" y="1928802"/>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8 h 27461"/>
                  <a:gd name="connsiteX8" fmla="*/ 21896 w 21968"/>
                  <a:gd name="connsiteY8" fmla="*/ 20885 h 27461"/>
                  <a:gd name="connsiteX9" fmla="*/ 11093 w 21968"/>
                  <a:gd name="connsiteY9" fmla="*/ 27461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2"/>
                      <a:pt x="21969" y="13658"/>
                      <a:pt x="21933" y="14309"/>
                    </a:cubicBezTo>
                    <a:lnTo>
                      <a:pt x="4264" y="14309"/>
                    </a:lnTo>
                    <a:cubicBezTo>
                      <a:pt x="4517" y="20126"/>
                      <a:pt x="6504" y="23740"/>
                      <a:pt x="11418" y="23740"/>
                    </a:cubicBezTo>
                    <a:cubicBezTo>
                      <a:pt x="14453" y="23740"/>
                      <a:pt x="16838" y="22475"/>
                      <a:pt x="18608" y="19078"/>
                    </a:cubicBezTo>
                    <a:lnTo>
                      <a:pt x="21896" y="20885"/>
                    </a:lnTo>
                    <a:cubicBezTo>
                      <a:pt x="19331" y="25691"/>
                      <a:pt x="15501" y="27461"/>
                      <a:pt x="11093" y="27461"/>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96" name="Freeform: Shape 295">
                <a:extLst>
                  <a:ext uri="{FF2B5EF4-FFF2-40B4-BE49-F238E27FC236}">
                    <a16:creationId xmlns:a16="http://schemas.microsoft.com/office/drawing/2014/main" id="{815B2019-E0CE-45D8-B4A5-EE05A5162849}"/>
                  </a:ext>
                </a:extLst>
              </p:cNvPr>
              <p:cNvSpPr/>
              <p:nvPr/>
            </p:nvSpPr>
            <p:spPr>
              <a:xfrm>
                <a:off x="3620432" y="1928802"/>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8 h 27461"/>
                  <a:gd name="connsiteX8" fmla="*/ 21896 w 21968"/>
                  <a:gd name="connsiteY8" fmla="*/ 20885 h 27461"/>
                  <a:gd name="connsiteX9" fmla="*/ 11093 w 21968"/>
                  <a:gd name="connsiteY9" fmla="*/ 27461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2"/>
                      <a:pt x="21969" y="13658"/>
                      <a:pt x="21933" y="14309"/>
                    </a:cubicBezTo>
                    <a:lnTo>
                      <a:pt x="4264" y="14309"/>
                    </a:lnTo>
                    <a:cubicBezTo>
                      <a:pt x="4517" y="20126"/>
                      <a:pt x="6504" y="23740"/>
                      <a:pt x="11418" y="23740"/>
                    </a:cubicBezTo>
                    <a:cubicBezTo>
                      <a:pt x="14453" y="23740"/>
                      <a:pt x="16838" y="22475"/>
                      <a:pt x="18608" y="19078"/>
                    </a:cubicBezTo>
                    <a:lnTo>
                      <a:pt x="21896" y="20885"/>
                    </a:lnTo>
                    <a:cubicBezTo>
                      <a:pt x="19367" y="25691"/>
                      <a:pt x="15501" y="27461"/>
                      <a:pt x="11093" y="27461"/>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97" name="Freeform: Shape 296">
                <a:extLst>
                  <a:ext uri="{FF2B5EF4-FFF2-40B4-BE49-F238E27FC236}">
                    <a16:creationId xmlns:a16="http://schemas.microsoft.com/office/drawing/2014/main" id="{8406236D-21C6-4496-AEE1-43CCEB159EBC}"/>
                  </a:ext>
                </a:extLst>
              </p:cNvPr>
              <p:cNvSpPr/>
              <p:nvPr/>
            </p:nvSpPr>
            <p:spPr>
              <a:xfrm>
                <a:off x="3648471" y="1928802"/>
                <a:ext cx="12863" cy="26847"/>
              </a:xfrm>
              <a:custGeom>
                <a:avLst/>
                <a:gdLst>
                  <a:gd name="connsiteX0" fmla="*/ 0 w 12863"/>
                  <a:gd name="connsiteY0" fmla="*/ 26847 h 26847"/>
                  <a:gd name="connsiteX1" fmla="*/ 0 w 12863"/>
                  <a:gd name="connsiteY1" fmla="*/ 614 h 26847"/>
                  <a:gd name="connsiteX2" fmla="*/ 4083 w 12863"/>
                  <a:gd name="connsiteY2" fmla="*/ 614 h 26847"/>
                  <a:gd name="connsiteX3" fmla="*/ 4083 w 12863"/>
                  <a:gd name="connsiteY3" fmla="*/ 5564 h 26847"/>
                  <a:gd name="connsiteX4" fmla="*/ 12068 w 12863"/>
                  <a:gd name="connsiteY4" fmla="*/ 0 h 26847"/>
                  <a:gd name="connsiteX5" fmla="*/ 12863 w 12863"/>
                  <a:gd name="connsiteY5" fmla="*/ 36 h 26847"/>
                  <a:gd name="connsiteX6" fmla="*/ 12863 w 12863"/>
                  <a:gd name="connsiteY6" fmla="*/ 4300 h 26847"/>
                  <a:gd name="connsiteX7" fmla="*/ 11888 w 12863"/>
                  <a:gd name="connsiteY7" fmla="*/ 4264 h 26847"/>
                  <a:gd name="connsiteX8" fmla="*/ 4227 w 12863"/>
                  <a:gd name="connsiteY8" fmla="*/ 10587 h 26847"/>
                  <a:gd name="connsiteX9" fmla="*/ 4227 w 12863"/>
                  <a:gd name="connsiteY9" fmla="*/ 26847 h 26847"/>
                  <a:gd name="connsiteX10" fmla="*/ 0 w 12863"/>
                  <a:gd name="connsiteY10" fmla="*/ 26847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3" h="26847">
                    <a:moveTo>
                      <a:pt x="0" y="26847"/>
                    </a:moveTo>
                    <a:lnTo>
                      <a:pt x="0" y="614"/>
                    </a:lnTo>
                    <a:lnTo>
                      <a:pt x="4083" y="614"/>
                    </a:lnTo>
                    <a:lnTo>
                      <a:pt x="4083" y="5564"/>
                    </a:lnTo>
                    <a:cubicBezTo>
                      <a:pt x="6323" y="1626"/>
                      <a:pt x="8852" y="0"/>
                      <a:pt x="12068" y="0"/>
                    </a:cubicBezTo>
                    <a:cubicBezTo>
                      <a:pt x="12357" y="0"/>
                      <a:pt x="12538" y="0"/>
                      <a:pt x="12863" y="36"/>
                    </a:cubicBezTo>
                    <a:lnTo>
                      <a:pt x="12863" y="4300"/>
                    </a:lnTo>
                    <a:cubicBezTo>
                      <a:pt x="12466" y="4264"/>
                      <a:pt x="12104" y="4264"/>
                      <a:pt x="11888" y="4264"/>
                    </a:cubicBezTo>
                    <a:cubicBezTo>
                      <a:pt x="8238" y="4264"/>
                      <a:pt x="5781" y="7046"/>
                      <a:pt x="4227" y="10587"/>
                    </a:cubicBezTo>
                    <a:lnTo>
                      <a:pt x="4227" y="26847"/>
                    </a:lnTo>
                    <a:lnTo>
                      <a:pt x="0" y="26847"/>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98" name="Freeform: Shape 297">
                <a:extLst>
                  <a:ext uri="{FF2B5EF4-FFF2-40B4-BE49-F238E27FC236}">
                    <a16:creationId xmlns:a16="http://schemas.microsoft.com/office/drawing/2014/main" id="{20366693-DE88-47A7-A586-66F13C2CC2C6}"/>
                  </a:ext>
                </a:extLst>
              </p:cNvPr>
              <p:cNvSpPr/>
              <p:nvPr/>
            </p:nvSpPr>
            <p:spPr>
              <a:xfrm>
                <a:off x="3677630" y="1928802"/>
                <a:ext cx="12863" cy="26847"/>
              </a:xfrm>
              <a:custGeom>
                <a:avLst/>
                <a:gdLst>
                  <a:gd name="connsiteX0" fmla="*/ 0 w 12863"/>
                  <a:gd name="connsiteY0" fmla="*/ 26847 h 26847"/>
                  <a:gd name="connsiteX1" fmla="*/ 0 w 12863"/>
                  <a:gd name="connsiteY1" fmla="*/ 614 h 26847"/>
                  <a:gd name="connsiteX2" fmla="*/ 4083 w 12863"/>
                  <a:gd name="connsiteY2" fmla="*/ 614 h 26847"/>
                  <a:gd name="connsiteX3" fmla="*/ 4083 w 12863"/>
                  <a:gd name="connsiteY3" fmla="*/ 5564 h 26847"/>
                  <a:gd name="connsiteX4" fmla="*/ 12068 w 12863"/>
                  <a:gd name="connsiteY4" fmla="*/ 0 h 26847"/>
                  <a:gd name="connsiteX5" fmla="*/ 12863 w 12863"/>
                  <a:gd name="connsiteY5" fmla="*/ 36 h 26847"/>
                  <a:gd name="connsiteX6" fmla="*/ 12863 w 12863"/>
                  <a:gd name="connsiteY6" fmla="*/ 4300 h 26847"/>
                  <a:gd name="connsiteX7" fmla="*/ 11888 w 12863"/>
                  <a:gd name="connsiteY7" fmla="*/ 4264 h 26847"/>
                  <a:gd name="connsiteX8" fmla="*/ 4228 w 12863"/>
                  <a:gd name="connsiteY8" fmla="*/ 10587 h 26847"/>
                  <a:gd name="connsiteX9" fmla="*/ 4228 w 12863"/>
                  <a:gd name="connsiteY9" fmla="*/ 26847 h 26847"/>
                  <a:gd name="connsiteX10" fmla="*/ 0 w 12863"/>
                  <a:gd name="connsiteY10" fmla="*/ 26847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3" h="26847">
                    <a:moveTo>
                      <a:pt x="0" y="26847"/>
                    </a:moveTo>
                    <a:lnTo>
                      <a:pt x="0" y="614"/>
                    </a:lnTo>
                    <a:lnTo>
                      <a:pt x="4083" y="614"/>
                    </a:lnTo>
                    <a:lnTo>
                      <a:pt x="4083" y="5564"/>
                    </a:lnTo>
                    <a:cubicBezTo>
                      <a:pt x="6323" y="1626"/>
                      <a:pt x="8853" y="0"/>
                      <a:pt x="12068" y="0"/>
                    </a:cubicBezTo>
                    <a:cubicBezTo>
                      <a:pt x="12357" y="0"/>
                      <a:pt x="12538" y="0"/>
                      <a:pt x="12863" y="36"/>
                    </a:cubicBezTo>
                    <a:lnTo>
                      <a:pt x="12863" y="4300"/>
                    </a:lnTo>
                    <a:cubicBezTo>
                      <a:pt x="12466" y="4264"/>
                      <a:pt x="12105" y="4264"/>
                      <a:pt x="11888" y="4264"/>
                    </a:cubicBezTo>
                    <a:cubicBezTo>
                      <a:pt x="8238" y="4264"/>
                      <a:pt x="5781" y="7046"/>
                      <a:pt x="4228" y="10587"/>
                    </a:cubicBezTo>
                    <a:lnTo>
                      <a:pt x="4228" y="26847"/>
                    </a:lnTo>
                    <a:lnTo>
                      <a:pt x="0" y="26847"/>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99" name="Freeform: Shape 298">
                <a:extLst>
                  <a:ext uri="{FF2B5EF4-FFF2-40B4-BE49-F238E27FC236}">
                    <a16:creationId xmlns:a16="http://schemas.microsoft.com/office/drawing/2014/main" id="{9B5CD2F0-27A0-4803-A3AA-F3F0736C1379}"/>
                  </a:ext>
                </a:extLst>
              </p:cNvPr>
              <p:cNvSpPr/>
              <p:nvPr/>
            </p:nvSpPr>
            <p:spPr>
              <a:xfrm>
                <a:off x="3693276" y="1928802"/>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418 w 21968"/>
                  <a:gd name="connsiteY6" fmla="*/ 23740 h 27461"/>
                  <a:gd name="connsiteX7" fmla="*/ 18608 w 21968"/>
                  <a:gd name="connsiteY7" fmla="*/ 19078 h 27461"/>
                  <a:gd name="connsiteX8" fmla="*/ 21896 w 21968"/>
                  <a:gd name="connsiteY8" fmla="*/ 20885 h 27461"/>
                  <a:gd name="connsiteX9" fmla="*/ 11093 w 21968"/>
                  <a:gd name="connsiteY9" fmla="*/ 27461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2"/>
                      <a:pt x="21969" y="13658"/>
                      <a:pt x="21933" y="14309"/>
                    </a:cubicBezTo>
                    <a:lnTo>
                      <a:pt x="4264" y="14309"/>
                    </a:lnTo>
                    <a:cubicBezTo>
                      <a:pt x="4517" y="20126"/>
                      <a:pt x="6504" y="23740"/>
                      <a:pt x="11418" y="23740"/>
                    </a:cubicBezTo>
                    <a:cubicBezTo>
                      <a:pt x="14453" y="23740"/>
                      <a:pt x="16838" y="22475"/>
                      <a:pt x="18608" y="19078"/>
                    </a:cubicBezTo>
                    <a:lnTo>
                      <a:pt x="21896" y="20885"/>
                    </a:lnTo>
                    <a:cubicBezTo>
                      <a:pt x="19367" y="25691"/>
                      <a:pt x="15501" y="27461"/>
                      <a:pt x="11093" y="27461"/>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00" name="Freeform: Shape 299">
                <a:extLst>
                  <a:ext uri="{FF2B5EF4-FFF2-40B4-BE49-F238E27FC236}">
                    <a16:creationId xmlns:a16="http://schemas.microsoft.com/office/drawing/2014/main" id="{0C1FA3D9-6BD5-4569-B3CF-A1CE77A6E474}"/>
                  </a:ext>
                </a:extLst>
              </p:cNvPr>
              <p:cNvSpPr/>
              <p:nvPr/>
            </p:nvSpPr>
            <p:spPr>
              <a:xfrm>
                <a:off x="3717774" y="1929416"/>
                <a:ext cx="22510" cy="26232"/>
              </a:xfrm>
              <a:custGeom>
                <a:avLst/>
                <a:gdLst>
                  <a:gd name="connsiteX0" fmla="*/ 8925 w 22510"/>
                  <a:gd name="connsiteY0" fmla="*/ 26233 h 26232"/>
                  <a:gd name="connsiteX1" fmla="*/ 0 w 22510"/>
                  <a:gd name="connsiteY1" fmla="*/ 0 h 26232"/>
                  <a:gd name="connsiteX2" fmla="*/ 4661 w 22510"/>
                  <a:gd name="connsiteY2" fmla="*/ 0 h 26232"/>
                  <a:gd name="connsiteX3" fmla="*/ 11129 w 22510"/>
                  <a:gd name="connsiteY3" fmla="*/ 20235 h 26232"/>
                  <a:gd name="connsiteX4" fmla="*/ 11237 w 22510"/>
                  <a:gd name="connsiteY4" fmla="*/ 20235 h 26232"/>
                  <a:gd name="connsiteX5" fmla="*/ 17922 w 22510"/>
                  <a:gd name="connsiteY5" fmla="*/ 0 h 26232"/>
                  <a:gd name="connsiteX6" fmla="*/ 22511 w 22510"/>
                  <a:gd name="connsiteY6" fmla="*/ 0 h 26232"/>
                  <a:gd name="connsiteX7" fmla="*/ 13405 w 22510"/>
                  <a:gd name="connsiteY7" fmla="*/ 26233 h 26232"/>
                  <a:gd name="connsiteX8" fmla="*/ 8925 w 22510"/>
                  <a:gd name="connsiteY8" fmla="*/ 26233 h 2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10" h="26232">
                    <a:moveTo>
                      <a:pt x="8925" y="26233"/>
                    </a:moveTo>
                    <a:lnTo>
                      <a:pt x="0" y="0"/>
                    </a:lnTo>
                    <a:lnTo>
                      <a:pt x="4661" y="0"/>
                    </a:lnTo>
                    <a:lnTo>
                      <a:pt x="11129" y="20235"/>
                    </a:lnTo>
                    <a:lnTo>
                      <a:pt x="11237" y="20235"/>
                    </a:lnTo>
                    <a:lnTo>
                      <a:pt x="17922" y="0"/>
                    </a:lnTo>
                    <a:lnTo>
                      <a:pt x="22511" y="0"/>
                    </a:lnTo>
                    <a:lnTo>
                      <a:pt x="13405" y="26233"/>
                    </a:lnTo>
                    <a:lnTo>
                      <a:pt x="8925" y="26233"/>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01" name="Freeform: Shape 300">
                <a:extLst>
                  <a:ext uri="{FF2B5EF4-FFF2-40B4-BE49-F238E27FC236}">
                    <a16:creationId xmlns:a16="http://schemas.microsoft.com/office/drawing/2014/main" id="{AC96E919-585E-4E14-94D0-A0B930E40954}"/>
                  </a:ext>
                </a:extLst>
              </p:cNvPr>
              <p:cNvSpPr/>
              <p:nvPr/>
            </p:nvSpPr>
            <p:spPr>
              <a:xfrm>
                <a:off x="3744223" y="1919154"/>
                <a:ext cx="4769" cy="36494"/>
              </a:xfrm>
              <a:custGeom>
                <a:avLst/>
                <a:gdLst>
                  <a:gd name="connsiteX0" fmla="*/ 0 w 4769"/>
                  <a:gd name="connsiteY0" fmla="*/ 5203 h 36494"/>
                  <a:gd name="connsiteX1" fmla="*/ 0 w 4769"/>
                  <a:gd name="connsiteY1" fmla="*/ 0 h 36494"/>
                  <a:gd name="connsiteX2" fmla="*/ 4769 w 4769"/>
                  <a:gd name="connsiteY2" fmla="*/ 0 h 36494"/>
                  <a:gd name="connsiteX3" fmla="*/ 4769 w 4769"/>
                  <a:gd name="connsiteY3" fmla="*/ 5203 h 36494"/>
                  <a:gd name="connsiteX4" fmla="*/ 0 w 4769"/>
                  <a:gd name="connsiteY4" fmla="*/ 5203 h 36494"/>
                  <a:gd name="connsiteX5" fmla="*/ 217 w 4769"/>
                  <a:gd name="connsiteY5" fmla="*/ 36495 h 36494"/>
                  <a:gd name="connsiteX6" fmla="*/ 217 w 4769"/>
                  <a:gd name="connsiteY6" fmla="*/ 10262 h 36494"/>
                  <a:gd name="connsiteX7" fmla="*/ 4517 w 4769"/>
                  <a:gd name="connsiteY7" fmla="*/ 10262 h 36494"/>
                  <a:gd name="connsiteX8" fmla="*/ 4517 w 4769"/>
                  <a:gd name="connsiteY8" fmla="*/ 36495 h 36494"/>
                  <a:gd name="connsiteX9" fmla="*/ 217 w 4769"/>
                  <a:gd name="connsiteY9" fmla="*/ 36495 h 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 h="36494">
                    <a:moveTo>
                      <a:pt x="0" y="5203"/>
                    </a:moveTo>
                    <a:lnTo>
                      <a:pt x="0" y="0"/>
                    </a:lnTo>
                    <a:lnTo>
                      <a:pt x="4769" y="0"/>
                    </a:lnTo>
                    <a:lnTo>
                      <a:pt x="4769" y="5203"/>
                    </a:lnTo>
                    <a:lnTo>
                      <a:pt x="0" y="5203"/>
                    </a:lnTo>
                    <a:close/>
                    <a:moveTo>
                      <a:pt x="217" y="36495"/>
                    </a:moveTo>
                    <a:lnTo>
                      <a:pt x="217" y="10262"/>
                    </a:lnTo>
                    <a:lnTo>
                      <a:pt x="4517" y="10262"/>
                    </a:lnTo>
                    <a:lnTo>
                      <a:pt x="4517" y="36495"/>
                    </a:lnTo>
                    <a:lnTo>
                      <a:pt x="217" y="3649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02" name="Freeform: Shape 301">
                <a:extLst>
                  <a:ext uri="{FF2B5EF4-FFF2-40B4-BE49-F238E27FC236}">
                    <a16:creationId xmlns:a16="http://schemas.microsoft.com/office/drawing/2014/main" id="{DB9614AB-43DA-4C15-84DB-27C16882AB2E}"/>
                  </a:ext>
                </a:extLst>
              </p:cNvPr>
              <p:cNvSpPr/>
              <p:nvPr/>
            </p:nvSpPr>
            <p:spPr>
              <a:xfrm>
                <a:off x="3754702" y="1928802"/>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382 w 21968"/>
                  <a:gd name="connsiteY6" fmla="*/ 23740 h 27461"/>
                  <a:gd name="connsiteX7" fmla="*/ 18572 w 21968"/>
                  <a:gd name="connsiteY7" fmla="*/ 19078 h 27461"/>
                  <a:gd name="connsiteX8" fmla="*/ 21860 w 21968"/>
                  <a:gd name="connsiteY8" fmla="*/ 20885 h 27461"/>
                  <a:gd name="connsiteX9" fmla="*/ 11093 w 21968"/>
                  <a:gd name="connsiteY9" fmla="*/ 27461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2"/>
                      <a:pt x="21969" y="13658"/>
                      <a:pt x="21933" y="14309"/>
                    </a:cubicBezTo>
                    <a:lnTo>
                      <a:pt x="4264" y="14309"/>
                    </a:lnTo>
                    <a:cubicBezTo>
                      <a:pt x="4517" y="20126"/>
                      <a:pt x="6504" y="23740"/>
                      <a:pt x="11382" y="23740"/>
                    </a:cubicBezTo>
                    <a:cubicBezTo>
                      <a:pt x="14417" y="23740"/>
                      <a:pt x="16802" y="22475"/>
                      <a:pt x="18572" y="19078"/>
                    </a:cubicBezTo>
                    <a:lnTo>
                      <a:pt x="21860" y="20885"/>
                    </a:lnTo>
                    <a:cubicBezTo>
                      <a:pt x="19331" y="25691"/>
                      <a:pt x="15501" y="27461"/>
                      <a:pt x="11093" y="27461"/>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03" name="Freeform: Shape 302">
                <a:extLst>
                  <a:ext uri="{FF2B5EF4-FFF2-40B4-BE49-F238E27FC236}">
                    <a16:creationId xmlns:a16="http://schemas.microsoft.com/office/drawing/2014/main" id="{83342C3B-CED0-434F-9283-7410B8E3DD00}"/>
                  </a:ext>
                </a:extLst>
              </p:cNvPr>
              <p:cNvSpPr/>
              <p:nvPr/>
            </p:nvSpPr>
            <p:spPr>
              <a:xfrm>
                <a:off x="3779091" y="1929416"/>
                <a:ext cx="34037" cy="26232"/>
              </a:xfrm>
              <a:custGeom>
                <a:avLst/>
                <a:gdLst>
                  <a:gd name="connsiteX0" fmla="*/ 22222 w 34037"/>
                  <a:gd name="connsiteY0" fmla="*/ 26233 h 26232"/>
                  <a:gd name="connsiteX1" fmla="*/ 17019 w 34037"/>
                  <a:gd name="connsiteY1" fmla="*/ 7046 h 26232"/>
                  <a:gd name="connsiteX2" fmla="*/ 16910 w 34037"/>
                  <a:gd name="connsiteY2" fmla="*/ 7046 h 26232"/>
                  <a:gd name="connsiteX3" fmla="*/ 11635 w 34037"/>
                  <a:gd name="connsiteY3" fmla="*/ 26233 h 26232"/>
                  <a:gd name="connsiteX4" fmla="*/ 7443 w 34037"/>
                  <a:gd name="connsiteY4" fmla="*/ 26233 h 26232"/>
                  <a:gd name="connsiteX5" fmla="*/ 0 w 34037"/>
                  <a:gd name="connsiteY5" fmla="*/ 0 h 26232"/>
                  <a:gd name="connsiteX6" fmla="*/ 4336 w 34037"/>
                  <a:gd name="connsiteY6" fmla="*/ 0 h 26232"/>
                  <a:gd name="connsiteX7" fmla="*/ 9539 w 34037"/>
                  <a:gd name="connsiteY7" fmla="*/ 19584 h 26232"/>
                  <a:gd name="connsiteX8" fmla="*/ 9647 w 34037"/>
                  <a:gd name="connsiteY8" fmla="*/ 19584 h 26232"/>
                  <a:gd name="connsiteX9" fmla="*/ 14923 w 34037"/>
                  <a:gd name="connsiteY9" fmla="*/ 0 h 26232"/>
                  <a:gd name="connsiteX10" fmla="*/ 19114 w 34037"/>
                  <a:gd name="connsiteY10" fmla="*/ 0 h 26232"/>
                  <a:gd name="connsiteX11" fmla="*/ 24209 w 34037"/>
                  <a:gd name="connsiteY11" fmla="*/ 19584 h 26232"/>
                  <a:gd name="connsiteX12" fmla="*/ 24317 w 34037"/>
                  <a:gd name="connsiteY12" fmla="*/ 19584 h 26232"/>
                  <a:gd name="connsiteX13" fmla="*/ 29701 w 34037"/>
                  <a:gd name="connsiteY13" fmla="*/ 0 h 26232"/>
                  <a:gd name="connsiteX14" fmla="*/ 34037 w 34037"/>
                  <a:gd name="connsiteY14" fmla="*/ 0 h 26232"/>
                  <a:gd name="connsiteX15" fmla="*/ 26341 w 34037"/>
                  <a:gd name="connsiteY15" fmla="*/ 26233 h 26232"/>
                  <a:gd name="connsiteX16" fmla="*/ 22222 w 34037"/>
                  <a:gd name="connsiteY16" fmla="*/ 26233 h 2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37" h="26232">
                    <a:moveTo>
                      <a:pt x="22222" y="26233"/>
                    </a:moveTo>
                    <a:lnTo>
                      <a:pt x="17019" y="7046"/>
                    </a:lnTo>
                    <a:lnTo>
                      <a:pt x="16910" y="7046"/>
                    </a:lnTo>
                    <a:lnTo>
                      <a:pt x="11635" y="26233"/>
                    </a:lnTo>
                    <a:lnTo>
                      <a:pt x="7443" y="26233"/>
                    </a:lnTo>
                    <a:lnTo>
                      <a:pt x="0" y="0"/>
                    </a:lnTo>
                    <a:lnTo>
                      <a:pt x="4336" y="0"/>
                    </a:lnTo>
                    <a:lnTo>
                      <a:pt x="9539" y="19584"/>
                    </a:lnTo>
                    <a:lnTo>
                      <a:pt x="9647" y="19584"/>
                    </a:lnTo>
                    <a:lnTo>
                      <a:pt x="14923" y="0"/>
                    </a:lnTo>
                    <a:lnTo>
                      <a:pt x="19114" y="0"/>
                    </a:lnTo>
                    <a:lnTo>
                      <a:pt x="24209" y="19584"/>
                    </a:lnTo>
                    <a:lnTo>
                      <a:pt x="24317" y="19584"/>
                    </a:lnTo>
                    <a:lnTo>
                      <a:pt x="29701" y="0"/>
                    </a:lnTo>
                    <a:lnTo>
                      <a:pt x="34037" y="0"/>
                    </a:lnTo>
                    <a:lnTo>
                      <a:pt x="26341" y="26233"/>
                    </a:lnTo>
                    <a:lnTo>
                      <a:pt x="22222" y="26233"/>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04" name="Freeform: Shape 303">
                <a:extLst>
                  <a:ext uri="{FF2B5EF4-FFF2-40B4-BE49-F238E27FC236}">
                    <a16:creationId xmlns:a16="http://schemas.microsoft.com/office/drawing/2014/main" id="{3318770E-2D99-4F46-982A-D6D681C21193}"/>
                  </a:ext>
                </a:extLst>
              </p:cNvPr>
              <p:cNvSpPr/>
              <p:nvPr/>
            </p:nvSpPr>
            <p:spPr>
              <a:xfrm>
                <a:off x="3826389" y="1928766"/>
                <a:ext cx="19692" cy="27461"/>
              </a:xfrm>
              <a:custGeom>
                <a:avLst/>
                <a:gdLst>
                  <a:gd name="connsiteX0" fmla="*/ 15573 w 19692"/>
                  <a:gd name="connsiteY0" fmla="*/ 6974 h 27461"/>
                  <a:gd name="connsiteX1" fmla="*/ 9467 w 19692"/>
                  <a:gd name="connsiteY1" fmla="*/ 3541 h 27461"/>
                  <a:gd name="connsiteX2" fmla="*/ 5059 w 19692"/>
                  <a:gd name="connsiteY2" fmla="*/ 7191 h 27461"/>
                  <a:gd name="connsiteX3" fmla="*/ 19692 w 19692"/>
                  <a:gd name="connsiteY3" fmla="*/ 19729 h 27461"/>
                  <a:gd name="connsiteX4" fmla="*/ 10009 w 19692"/>
                  <a:gd name="connsiteY4" fmla="*/ 27461 h 27461"/>
                  <a:gd name="connsiteX5" fmla="*/ 0 w 19692"/>
                  <a:gd name="connsiteY5" fmla="*/ 22150 h 27461"/>
                  <a:gd name="connsiteX6" fmla="*/ 3180 w 19692"/>
                  <a:gd name="connsiteY6" fmla="*/ 19837 h 27461"/>
                  <a:gd name="connsiteX7" fmla="*/ 10117 w 19692"/>
                  <a:gd name="connsiteY7" fmla="*/ 23920 h 27461"/>
                  <a:gd name="connsiteX8" fmla="*/ 15429 w 19692"/>
                  <a:gd name="connsiteY8" fmla="*/ 19910 h 27461"/>
                  <a:gd name="connsiteX9" fmla="*/ 903 w 19692"/>
                  <a:gd name="connsiteY9" fmla="*/ 7299 h 27461"/>
                  <a:gd name="connsiteX10" fmla="*/ 9575 w 19692"/>
                  <a:gd name="connsiteY10" fmla="*/ 0 h 27461"/>
                  <a:gd name="connsiteX11" fmla="*/ 18753 w 19692"/>
                  <a:gd name="connsiteY11" fmla="*/ 4806 h 27461"/>
                  <a:gd name="connsiteX12" fmla="*/ 15573 w 19692"/>
                  <a:gd name="connsiteY12" fmla="*/ 6974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92" h="27461">
                    <a:moveTo>
                      <a:pt x="15573" y="6974"/>
                    </a:moveTo>
                    <a:cubicBezTo>
                      <a:pt x="13911" y="4408"/>
                      <a:pt x="12032" y="3541"/>
                      <a:pt x="9467" y="3541"/>
                    </a:cubicBezTo>
                    <a:cubicBezTo>
                      <a:pt x="6685" y="3541"/>
                      <a:pt x="5059" y="4950"/>
                      <a:pt x="5059" y="7191"/>
                    </a:cubicBezTo>
                    <a:cubicBezTo>
                      <a:pt x="5059" y="13153"/>
                      <a:pt x="19692" y="9358"/>
                      <a:pt x="19692" y="19729"/>
                    </a:cubicBezTo>
                    <a:cubicBezTo>
                      <a:pt x="19692" y="24571"/>
                      <a:pt x="15754" y="27461"/>
                      <a:pt x="10009" y="27461"/>
                    </a:cubicBezTo>
                    <a:cubicBezTo>
                      <a:pt x="5348" y="27461"/>
                      <a:pt x="2312" y="25691"/>
                      <a:pt x="0" y="22150"/>
                    </a:cubicBezTo>
                    <a:lnTo>
                      <a:pt x="3180" y="19837"/>
                    </a:lnTo>
                    <a:cubicBezTo>
                      <a:pt x="5095" y="22728"/>
                      <a:pt x="6937" y="23920"/>
                      <a:pt x="10117" y="23920"/>
                    </a:cubicBezTo>
                    <a:cubicBezTo>
                      <a:pt x="13550" y="23920"/>
                      <a:pt x="15429" y="22403"/>
                      <a:pt x="15429" y="19910"/>
                    </a:cubicBezTo>
                    <a:cubicBezTo>
                      <a:pt x="15429" y="13189"/>
                      <a:pt x="903" y="17236"/>
                      <a:pt x="903" y="7299"/>
                    </a:cubicBezTo>
                    <a:cubicBezTo>
                      <a:pt x="903" y="2963"/>
                      <a:pt x="4444" y="0"/>
                      <a:pt x="9575" y="0"/>
                    </a:cubicBezTo>
                    <a:cubicBezTo>
                      <a:pt x="13730" y="0"/>
                      <a:pt x="16729" y="1481"/>
                      <a:pt x="18753" y="4806"/>
                    </a:cubicBezTo>
                    <a:lnTo>
                      <a:pt x="15573" y="6974"/>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05" name="Freeform: Shape 304">
                <a:extLst>
                  <a:ext uri="{FF2B5EF4-FFF2-40B4-BE49-F238E27FC236}">
                    <a16:creationId xmlns:a16="http://schemas.microsoft.com/office/drawing/2014/main" id="{521FB9BB-035F-4914-B6DA-E152D7B3AA77}"/>
                  </a:ext>
                </a:extLst>
              </p:cNvPr>
              <p:cNvSpPr/>
              <p:nvPr/>
            </p:nvSpPr>
            <p:spPr>
              <a:xfrm>
                <a:off x="3849839" y="1928802"/>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382 w 21968"/>
                  <a:gd name="connsiteY6" fmla="*/ 23740 h 27461"/>
                  <a:gd name="connsiteX7" fmla="*/ 18572 w 21968"/>
                  <a:gd name="connsiteY7" fmla="*/ 19078 h 27461"/>
                  <a:gd name="connsiteX8" fmla="*/ 21860 w 21968"/>
                  <a:gd name="connsiteY8" fmla="*/ 20885 h 27461"/>
                  <a:gd name="connsiteX9" fmla="*/ 11093 w 21968"/>
                  <a:gd name="connsiteY9" fmla="*/ 27461 h 27461"/>
                  <a:gd name="connsiteX10" fmla="*/ 4372 w 21968"/>
                  <a:gd name="connsiteY10" fmla="*/ 11129 h 27461"/>
                  <a:gd name="connsiteX11" fmla="*/ 17741 w 21968"/>
                  <a:gd name="connsiteY11" fmla="*/ 11129 h 27461"/>
                  <a:gd name="connsiteX12" fmla="*/ 11165 w 21968"/>
                  <a:gd name="connsiteY12" fmla="*/ 3505 h 27461"/>
                  <a:gd name="connsiteX13" fmla="*/ 4372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2"/>
                      <a:pt x="21969" y="13658"/>
                      <a:pt x="21933" y="14309"/>
                    </a:cubicBezTo>
                    <a:lnTo>
                      <a:pt x="4264" y="14309"/>
                    </a:lnTo>
                    <a:cubicBezTo>
                      <a:pt x="4517" y="20126"/>
                      <a:pt x="6504" y="23740"/>
                      <a:pt x="11382" y="23740"/>
                    </a:cubicBezTo>
                    <a:cubicBezTo>
                      <a:pt x="14417" y="23740"/>
                      <a:pt x="16802" y="22475"/>
                      <a:pt x="18572" y="19078"/>
                    </a:cubicBezTo>
                    <a:lnTo>
                      <a:pt x="21860" y="20885"/>
                    </a:lnTo>
                    <a:cubicBezTo>
                      <a:pt x="19331" y="25691"/>
                      <a:pt x="15501" y="27461"/>
                      <a:pt x="11093" y="27461"/>
                    </a:cubicBezTo>
                    <a:close/>
                    <a:moveTo>
                      <a:pt x="4372" y="11129"/>
                    </a:moveTo>
                    <a:lnTo>
                      <a:pt x="17741" y="11129"/>
                    </a:lnTo>
                    <a:cubicBezTo>
                      <a:pt x="17705" y="6540"/>
                      <a:pt x="15320" y="3505"/>
                      <a:pt x="11165" y="3505"/>
                    </a:cubicBezTo>
                    <a:cubicBezTo>
                      <a:pt x="7010" y="3505"/>
                      <a:pt x="4878" y="6938"/>
                      <a:pt x="4372"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06" name="Freeform: Shape 305">
                <a:extLst>
                  <a:ext uri="{FF2B5EF4-FFF2-40B4-BE49-F238E27FC236}">
                    <a16:creationId xmlns:a16="http://schemas.microsoft.com/office/drawing/2014/main" id="{62FE8D8B-6422-4A69-A6B8-8C9D89AA2662}"/>
                  </a:ext>
                </a:extLst>
              </p:cNvPr>
              <p:cNvSpPr/>
              <p:nvPr/>
            </p:nvSpPr>
            <p:spPr>
              <a:xfrm>
                <a:off x="3877878" y="1928802"/>
                <a:ext cx="12863" cy="26847"/>
              </a:xfrm>
              <a:custGeom>
                <a:avLst/>
                <a:gdLst>
                  <a:gd name="connsiteX0" fmla="*/ 0 w 12863"/>
                  <a:gd name="connsiteY0" fmla="*/ 26847 h 26847"/>
                  <a:gd name="connsiteX1" fmla="*/ 0 w 12863"/>
                  <a:gd name="connsiteY1" fmla="*/ 614 h 26847"/>
                  <a:gd name="connsiteX2" fmla="*/ 4083 w 12863"/>
                  <a:gd name="connsiteY2" fmla="*/ 614 h 26847"/>
                  <a:gd name="connsiteX3" fmla="*/ 4083 w 12863"/>
                  <a:gd name="connsiteY3" fmla="*/ 5564 h 26847"/>
                  <a:gd name="connsiteX4" fmla="*/ 12068 w 12863"/>
                  <a:gd name="connsiteY4" fmla="*/ 0 h 26847"/>
                  <a:gd name="connsiteX5" fmla="*/ 12863 w 12863"/>
                  <a:gd name="connsiteY5" fmla="*/ 36 h 26847"/>
                  <a:gd name="connsiteX6" fmla="*/ 12863 w 12863"/>
                  <a:gd name="connsiteY6" fmla="*/ 4300 h 26847"/>
                  <a:gd name="connsiteX7" fmla="*/ 11888 w 12863"/>
                  <a:gd name="connsiteY7" fmla="*/ 4264 h 26847"/>
                  <a:gd name="connsiteX8" fmla="*/ 4227 w 12863"/>
                  <a:gd name="connsiteY8" fmla="*/ 10587 h 26847"/>
                  <a:gd name="connsiteX9" fmla="*/ 4227 w 12863"/>
                  <a:gd name="connsiteY9" fmla="*/ 26847 h 26847"/>
                  <a:gd name="connsiteX10" fmla="*/ 0 w 12863"/>
                  <a:gd name="connsiteY10" fmla="*/ 26847 h 2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3" h="26847">
                    <a:moveTo>
                      <a:pt x="0" y="26847"/>
                    </a:moveTo>
                    <a:lnTo>
                      <a:pt x="0" y="614"/>
                    </a:lnTo>
                    <a:lnTo>
                      <a:pt x="4083" y="614"/>
                    </a:lnTo>
                    <a:lnTo>
                      <a:pt x="4083" y="5564"/>
                    </a:lnTo>
                    <a:cubicBezTo>
                      <a:pt x="6323" y="1626"/>
                      <a:pt x="8852" y="0"/>
                      <a:pt x="12068" y="0"/>
                    </a:cubicBezTo>
                    <a:cubicBezTo>
                      <a:pt x="12357" y="0"/>
                      <a:pt x="12538" y="0"/>
                      <a:pt x="12863" y="36"/>
                    </a:cubicBezTo>
                    <a:lnTo>
                      <a:pt x="12863" y="4300"/>
                    </a:lnTo>
                    <a:cubicBezTo>
                      <a:pt x="12466" y="4264"/>
                      <a:pt x="12105" y="4264"/>
                      <a:pt x="11888" y="4264"/>
                    </a:cubicBezTo>
                    <a:cubicBezTo>
                      <a:pt x="8238" y="4264"/>
                      <a:pt x="5745" y="7046"/>
                      <a:pt x="4227" y="10587"/>
                    </a:cubicBezTo>
                    <a:lnTo>
                      <a:pt x="4227" y="26847"/>
                    </a:lnTo>
                    <a:lnTo>
                      <a:pt x="0" y="26847"/>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07" name="Freeform: Shape 306">
                <a:extLst>
                  <a:ext uri="{FF2B5EF4-FFF2-40B4-BE49-F238E27FC236}">
                    <a16:creationId xmlns:a16="http://schemas.microsoft.com/office/drawing/2014/main" id="{DAEC253B-AC19-4FE4-8A8A-182AC264F114}"/>
                  </a:ext>
                </a:extLst>
              </p:cNvPr>
              <p:cNvSpPr/>
              <p:nvPr/>
            </p:nvSpPr>
            <p:spPr>
              <a:xfrm>
                <a:off x="3892837" y="1929416"/>
                <a:ext cx="22510" cy="26232"/>
              </a:xfrm>
              <a:custGeom>
                <a:avLst/>
                <a:gdLst>
                  <a:gd name="connsiteX0" fmla="*/ 8925 w 22510"/>
                  <a:gd name="connsiteY0" fmla="*/ 26233 h 26232"/>
                  <a:gd name="connsiteX1" fmla="*/ 0 w 22510"/>
                  <a:gd name="connsiteY1" fmla="*/ 0 h 26232"/>
                  <a:gd name="connsiteX2" fmla="*/ 4661 w 22510"/>
                  <a:gd name="connsiteY2" fmla="*/ 0 h 26232"/>
                  <a:gd name="connsiteX3" fmla="*/ 11129 w 22510"/>
                  <a:gd name="connsiteY3" fmla="*/ 20235 h 26232"/>
                  <a:gd name="connsiteX4" fmla="*/ 11237 w 22510"/>
                  <a:gd name="connsiteY4" fmla="*/ 20235 h 26232"/>
                  <a:gd name="connsiteX5" fmla="*/ 17922 w 22510"/>
                  <a:gd name="connsiteY5" fmla="*/ 0 h 26232"/>
                  <a:gd name="connsiteX6" fmla="*/ 22511 w 22510"/>
                  <a:gd name="connsiteY6" fmla="*/ 0 h 26232"/>
                  <a:gd name="connsiteX7" fmla="*/ 13405 w 22510"/>
                  <a:gd name="connsiteY7" fmla="*/ 26233 h 26232"/>
                  <a:gd name="connsiteX8" fmla="*/ 8925 w 22510"/>
                  <a:gd name="connsiteY8" fmla="*/ 26233 h 2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10" h="26232">
                    <a:moveTo>
                      <a:pt x="8925" y="26233"/>
                    </a:moveTo>
                    <a:lnTo>
                      <a:pt x="0" y="0"/>
                    </a:lnTo>
                    <a:lnTo>
                      <a:pt x="4661" y="0"/>
                    </a:lnTo>
                    <a:lnTo>
                      <a:pt x="11129" y="20235"/>
                    </a:lnTo>
                    <a:lnTo>
                      <a:pt x="11237" y="20235"/>
                    </a:lnTo>
                    <a:lnTo>
                      <a:pt x="17922" y="0"/>
                    </a:lnTo>
                    <a:lnTo>
                      <a:pt x="22511" y="0"/>
                    </a:lnTo>
                    <a:lnTo>
                      <a:pt x="13405" y="26233"/>
                    </a:lnTo>
                    <a:lnTo>
                      <a:pt x="8925" y="26233"/>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08" name="Freeform: Shape 307">
                <a:extLst>
                  <a:ext uri="{FF2B5EF4-FFF2-40B4-BE49-F238E27FC236}">
                    <a16:creationId xmlns:a16="http://schemas.microsoft.com/office/drawing/2014/main" id="{58F70F2B-5CB5-4F67-B4BD-B0B660C67859}"/>
                  </a:ext>
                </a:extLst>
              </p:cNvPr>
              <p:cNvSpPr/>
              <p:nvPr/>
            </p:nvSpPr>
            <p:spPr>
              <a:xfrm>
                <a:off x="3919323" y="1919154"/>
                <a:ext cx="4769" cy="36494"/>
              </a:xfrm>
              <a:custGeom>
                <a:avLst/>
                <a:gdLst>
                  <a:gd name="connsiteX0" fmla="*/ 0 w 4769"/>
                  <a:gd name="connsiteY0" fmla="*/ 5203 h 36494"/>
                  <a:gd name="connsiteX1" fmla="*/ 0 w 4769"/>
                  <a:gd name="connsiteY1" fmla="*/ 0 h 36494"/>
                  <a:gd name="connsiteX2" fmla="*/ 4770 w 4769"/>
                  <a:gd name="connsiteY2" fmla="*/ 0 h 36494"/>
                  <a:gd name="connsiteX3" fmla="*/ 4770 w 4769"/>
                  <a:gd name="connsiteY3" fmla="*/ 5203 h 36494"/>
                  <a:gd name="connsiteX4" fmla="*/ 0 w 4769"/>
                  <a:gd name="connsiteY4" fmla="*/ 5203 h 36494"/>
                  <a:gd name="connsiteX5" fmla="*/ 181 w 4769"/>
                  <a:gd name="connsiteY5" fmla="*/ 36495 h 36494"/>
                  <a:gd name="connsiteX6" fmla="*/ 181 w 4769"/>
                  <a:gd name="connsiteY6" fmla="*/ 10262 h 36494"/>
                  <a:gd name="connsiteX7" fmla="*/ 4480 w 4769"/>
                  <a:gd name="connsiteY7" fmla="*/ 10262 h 36494"/>
                  <a:gd name="connsiteX8" fmla="*/ 4480 w 4769"/>
                  <a:gd name="connsiteY8" fmla="*/ 36495 h 36494"/>
                  <a:gd name="connsiteX9" fmla="*/ 181 w 4769"/>
                  <a:gd name="connsiteY9" fmla="*/ 36495 h 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9" h="36494">
                    <a:moveTo>
                      <a:pt x="0" y="5203"/>
                    </a:moveTo>
                    <a:lnTo>
                      <a:pt x="0" y="0"/>
                    </a:lnTo>
                    <a:lnTo>
                      <a:pt x="4770" y="0"/>
                    </a:lnTo>
                    <a:lnTo>
                      <a:pt x="4770" y="5203"/>
                    </a:lnTo>
                    <a:lnTo>
                      <a:pt x="0" y="5203"/>
                    </a:lnTo>
                    <a:close/>
                    <a:moveTo>
                      <a:pt x="181" y="36495"/>
                    </a:moveTo>
                    <a:lnTo>
                      <a:pt x="181" y="10262"/>
                    </a:lnTo>
                    <a:lnTo>
                      <a:pt x="4480" y="10262"/>
                    </a:lnTo>
                    <a:lnTo>
                      <a:pt x="4480" y="36495"/>
                    </a:lnTo>
                    <a:lnTo>
                      <a:pt x="181" y="3649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09" name="Freeform: Shape 308">
                <a:extLst>
                  <a:ext uri="{FF2B5EF4-FFF2-40B4-BE49-F238E27FC236}">
                    <a16:creationId xmlns:a16="http://schemas.microsoft.com/office/drawing/2014/main" id="{42E09F22-35E1-4D30-940D-1E9E2E4A24E4}"/>
                  </a:ext>
                </a:extLst>
              </p:cNvPr>
              <p:cNvSpPr/>
              <p:nvPr/>
            </p:nvSpPr>
            <p:spPr>
              <a:xfrm>
                <a:off x="3929765" y="1928838"/>
                <a:ext cx="22185" cy="27425"/>
              </a:xfrm>
              <a:custGeom>
                <a:avLst/>
                <a:gdLst>
                  <a:gd name="connsiteX0" fmla="*/ 22185 w 22185"/>
                  <a:gd name="connsiteY0" fmla="*/ 20632 h 27425"/>
                  <a:gd name="connsiteX1" fmla="*/ 11346 w 22185"/>
                  <a:gd name="connsiteY1" fmla="*/ 27425 h 27425"/>
                  <a:gd name="connsiteX2" fmla="*/ 0 w 22185"/>
                  <a:gd name="connsiteY2" fmla="*/ 13803 h 27425"/>
                  <a:gd name="connsiteX3" fmla="*/ 11490 w 22185"/>
                  <a:gd name="connsiteY3" fmla="*/ 0 h 27425"/>
                  <a:gd name="connsiteX4" fmla="*/ 21680 w 22185"/>
                  <a:gd name="connsiteY4" fmla="*/ 7118 h 27425"/>
                  <a:gd name="connsiteX5" fmla="*/ 18030 w 22185"/>
                  <a:gd name="connsiteY5" fmla="*/ 8527 h 27425"/>
                  <a:gd name="connsiteX6" fmla="*/ 11599 w 22185"/>
                  <a:gd name="connsiteY6" fmla="*/ 3685 h 27425"/>
                  <a:gd name="connsiteX7" fmla="*/ 4264 w 22185"/>
                  <a:gd name="connsiteY7" fmla="*/ 13803 h 27425"/>
                  <a:gd name="connsiteX8" fmla="*/ 11562 w 22185"/>
                  <a:gd name="connsiteY8" fmla="*/ 23740 h 27425"/>
                  <a:gd name="connsiteX9" fmla="*/ 18717 w 22185"/>
                  <a:gd name="connsiteY9" fmla="*/ 18717 h 27425"/>
                  <a:gd name="connsiteX10" fmla="*/ 22185 w 22185"/>
                  <a:gd name="connsiteY10" fmla="*/ 20632 h 2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85" h="27425">
                    <a:moveTo>
                      <a:pt x="22185" y="20632"/>
                    </a:moveTo>
                    <a:cubicBezTo>
                      <a:pt x="19765" y="25221"/>
                      <a:pt x="16224" y="27425"/>
                      <a:pt x="11346" y="27425"/>
                    </a:cubicBezTo>
                    <a:cubicBezTo>
                      <a:pt x="4264" y="27425"/>
                      <a:pt x="0" y="22150"/>
                      <a:pt x="0" y="13803"/>
                    </a:cubicBezTo>
                    <a:cubicBezTo>
                      <a:pt x="0" y="5095"/>
                      <a:pt x="4408" y="0"/>
                      <a:pt x="11490" y="0"/>
                    </a:cubicBezTo>
                    <a:cubicBezTo>
                      <a:pt x="16332" y="0"/>
                      <a:pt x="19909" y="2132"/>
                      <a:pt x="21680" y="7118"/>
                    </a:cubicBezTo>
                    <a:lnTo>
                      <a:pt x="18030" y="8527"/>
                    </a:lnTo>
                    <a:cubicBezTo>
                      <a:pt x="16621" y="5131"/>
                      <a:pt x="14634" y="3685"/>
                      <a:pt x="11599" y="3685"/>
                    </a:cubicBezTo>
                    <a:cubicBezTo>
                      <a:pt x="7154" y="3685"/>
                      <a:pt x="4264" y="7443"/>
                      <a:pt x="4264" y="13803"/>
                    </a:cubicBezTo>
                    <a:cubicBezTo>
                      <a:pt x="4264" y="20271"/>
                      <a:pt x="7010" y="23740"/>
                      <a:pt x="11562" y="23740"/>
                    </a:cubicBezTo>
                    <a:cubicBezTo>
                      <a:pt x="14634" y="23740"/>
                      <a:pt x="16838" y="22258"/>
                      <a:pt x="18717" y="18717"/>
                    </a:cubicBezTo>
                    <a:lnTo>
                      <a:pt x="22185" y="20632"/>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10" name="Freeform: Shape 309">
                <a:extLst>
                  <a:ext uri="{FF2B5EF4-FFF2-40B4-BE49-F238E27FC236}">
                    <a16:creationId xmlns:a16="http://schemas.microsoft.com/office/drawing/2014/main" id="{70353D61-82C7-49B4-9981-C40C48074322}"/>
                  </a:ext>
                </a:extLst>
              </p:cNvPr>
              <p:cNvSpPr/>
              <p:nvPr/>
            </p:nvSpPr>
            <p:spPr>
              <a:xfrm>
                <a:off x="3955636" y="1928802"/>
                <a:ext cx="21968" cy="27461"/>
              </a:xfrm>
              <a:custGeom>
                <a:avLst/>
                <a:gdLst>
                  <a:gd name="connsiteX0" fmla="*/ 11093 w 21968"/>
                  <a:gd name="connsiteY0" fmla="*/ 27461 h 27461"/>
                  <a:gd name="connsiteX1" fmla="*/ 0 w 21968"/>
                  <a:gd name="connsiteY1" fmla="*/ 13731 h 27461"/>
                  <a:gd name="connsiteX2" fmla="*/ 11129 w 21968"/>
                  <a:gd name="connsiteY2" fmla="*/ 0 h 27461"/>
                  <a:gd name="connsiteX3" fmla="*/ 21969 w 21968"/>
                  <a:gd name="connsiteY3" fmla="*/ 12755 h 27461"/>
                  <a:gd name="connsiteX4" fmla="*/ 21933 w 21968"/>
                  <a:gd name="connsiteY4" fmla="*/ 14309 h 27461"/>
                  <a:gd name="connsiteX5" fmla="*/ 4264 w 21968"/>
                  <a:gd name="connsiteY5" fmla="*/ 14309 h 27461"/>
                  <a:gd name="connsiteX6" fmla="*/ 11382 w 21968"/>
                  <a:gd name="connsiteY6" fmla="*/ 23740 h 27461"/>
                  <a:gd name="connsiteX7" fmla="*/ 18572 w 21968"/>
                  <a:gd name="connsiteY7" fmla="*/ 19078 h 27461"/>
                  <a:gd name="connsiteX8" fmla="*/ 21860 w 21968"/>
                  <a:gd name="connsiteY8" fmla="*/ 20885 h 27461"/>
                  <a:gd name="connsiteX9" fmla="*/ 11093 w 21968"/>
                  <a:gd name="connsiteY9" fmla="*/ 27461 h 27461"/>
                  <a:gd name="connsiteX10" fmla="*/ 4336 w 21968"/>
                  <a:gd name="connsiteY10" fmla="*/ 11129 h 27461"/>
                  <a:gd name="connsiteX11" fmla="*/ 17705 w 21968"/>
                  <a:gd name="connsiteY11" fmla="*/ 11129 h 27461"/>
                  <a:gd name="connsiteX12" fmla="*/ 11129 w 21968"/>
                  <a:gd name="connsiteY12" fmla="*/ 3505 h 27461"/>
                  <a:gd name="connsiteX13" fmla="*/ 4336 w 21968"/>
                  <a:gd name="connsiteY13" fmla="*/ 11129 h 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 h="27461">
                    <a:moveTo>
                      <a:pt x="11093" y="27461"/>
                    </a:moveTo>
                    <a:cubicBezTo>
                      <a:pt x="4047" y="27461"/>
                      <a:pt x="0" y="22150"/>
                      <a:pt x="0" y="13731"/>
                    </a:cubicBezTo>
                    <a:cubicBezTo>
                      <a:pt x="0" y="5312"/>
                      <a:pt x="4589" y="0"/>
                      <a:pt x="11129" y="0"/>
                    </a:cubicBezTo>
                    <a:cubicBezTo>
                      <a:pt x="18211" y="0"/>
                      <a:pt x="21969" y="5059"/>
                      <a:pt x="21969" y="12755"/>
                    </a:cubicBezTo>
                    <a:cubicBezTo>
                      <a:pt x="21969" y="13152"/>
                      <a:pt x="21969" y="13658"/>
                      <a:pt x="21933" y="14309"/>
                    </a:cubicBezTo>
                    <a:lnTo>
                      <a:pt x="4264" y="14309"/>
                    </a:lnTo>
                    <a:cubicBezTo>
                      <a:pt x="4517" y="20126"/>
                      <a:pt x="6504" y="23740"/>
                      <a:pt x="11382" y="23740"/>
                    </a:cubicBezTo>
                    <a:cubicBezTo>
                      <a:pt x="14417" y="23740"/>
                      <a:pt x="16802" y="22475"/>
                      <a:pt x="18572" y="19078"/>
                    </a:cubicBezTo>
                    <a:lnTo>
                      <a:pt x="21860" y="20885"/>
                    </a:lnTo>
                    <a:cubicBezTo>
                      <a:pt x="19331" y="25691"/>
                      <a:pt x="15465" y="27461"/>
                      <a:pt x="11093" y="27461"/>
                    </a:cubicBezTo>
                    <a:close/>
                    <a:moveTo>
                      <a:pt x="4336" y="11129"/>
                    </a:moveTo>
                    <a:lnTo>
                      <a:pt x="17705" y="11129"/>
                    </a:lnTo>
                    <a:cubicBezTo>
                      <a:pt x="17669" y="6540"/>
                      <a:pt x="15284" y="3505"/>
                      <a:pt x="11129" y="3505"/>
                    </a:cubicBezTo>
                    <a:cubicBezTo>
                      <a:pt x="6974" y="3505"/>
                      <a:pt x="4842" y="6938"/>
                      <a:pt x="4336" y="11129"/>
                    </a:cubicBez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11" name="Freeform: Shape 310">
                <a:extLst>
                  <a:ext uri="{FF2B5EF4-FFF2-40B4-BE49-F238E27FC236}">
                    <a16:creationId xmlns:a16="http://schemas.microsoft.com/office/drawing/2014/main" id="{9D47C947-4BC9-411E-84B8-934788E2B69C}"/>
                  </a:ext>
                </a:extLst>
              </p:cNvPr>
              <p:cNvSpPr/>
              <p:nvPr/>
            </p:nvSpPr>
            <p:spPr>
              <a:xfrm>
                <a:off x="3980821" y="1918684"/>
                <a:ext cx="17957" cy="36964"/>
              </a:xfrm>
              <a:custGeom>
                <a:avLst/>
                <a:gdLst>
                  <a:gd name="connsiteX0" fmla="*/ 5781 w 17957"/>
                  <a:gd name="connsiteY0" fmla="*/ 25149 h 36964"/>
                  <a:gd name="connsiteX1" fmla="*/ 5781 w 17957"/>
                  <a:gd name="connsiteY1" fmla="*/ 22150 h 36964"/>
                  <a:gd name="connsiteX2" fmla="*/ 13333 w 17957"/>
                  <a:gd name="connsiteY2" fmla="*/ 7986 h 36964"/>
                  <a:gd name="connsiteX3" fmla="*/ 9033 w 17957"/>
                  <a:gd name="connsiteY3" fmla="*/ 3830 h 36964"/>
                  <a:gd name="connsiteX4" fmla="*/ 3685 w 17957"/>
                  <a:gd name="connsiteY4" fmla="*/ 8022 h 36964"/>
                  <a:gd name="connsiteX5" fmla="*/ 0 w 17957"/>
                  <a:gd name="connsiteY5" fmla="*/ 6612 h 36964"/>
                  <a:gd name="connsiteX6" fmla="*/ 9358 w 17957"/>
                  <a:gd name="connsiteY6" fmla="*/ 0 h 36964"/>
                  <a:gd name="connsiteX7" fmla="*/ 17958 w 17957"/>
                  <a:gd name="connsiteY7" fmla="*/ 7913 h 36964"/>
                  <a:gd name="connsiteX8" fmla="*/ 9539 w 17957"/>
                  <a:gd name="connsiteY8" fmla="*/ 22909 h 36964"/>
                  <a:gd name="connsiteX9" fmla="*/ 9539 w 17957"/>
                  <a:gd name="connsiteY9" fmla="*/ 25185 h 36964"/>
                  <a:gd name="connsiteX10" fmla="*/ 5781 w 17957"/>
                  <a:gd name="connsiteY10" fmla="*/ 25185 h 36964"/>
                  <a:gd name="connsiteX11" fmla="*/ 4805 w 17957"/>
                  <a:gd name="connsiteY11" fmla="*/ 36965 h 36964"/>
                  <a:gd name="connsiteX12" fmla="*/ 4805 w 17957"/>
                  <a:gd name="connsiteY12" fmla="*/ 31075 h 36964"/>
                  <a:gd name="connsiteX13" fmla="*/ 10370 w 17957"/>
                  <a:gd name="connsiteY13" fmla="*/ 31075 h 36964"/>
                  <a:gd name="connsiteX14" fmla="*/ 10370 w 17957"/>
                  <a:gd name="connsiteY14" fmla="*/ 36965 h 36964"/>
                  <a:gd name="connsiteX15" fmla="*/ 4805 w 17957"/>
                  <a:gd name="connsiteY15" fmla="*/ 36965 h 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57" h="36964">
                    <a:moveTo>
                      <a:pt x="5781" y="25149"/>
                    </a:moveTo>
                    <a:lnTo>
                      <a:pt x="5781" y="22150"/>
                    </a:lnTo>
                    <a:cubicBezTo>
                      <a:pt x="5781" y="16513"/>
                      <a:pt x="13333" y="13839"/>
                      <a:pt x="13333" y="7986"/>
                    </a:cubicBezTo>
                    <a:cubicBezTo>
                      <a:pt x="13333" y="5456"/>
                      <a:pt x="11671" y="3830"/>
                      <a:pt x="9033" y="3830"/>
                    </a:cubicBezTo>
                    <a:cubicBezTo>
                      <a:pt x="6540" y="3830"/>
                      <a:pt x="5095" y="4842"/>
                      <a:pt x="3685" y="8022"/>
                    </a:cubicBezTo>
                    <a:lnTo>
                      <a:pt x="0" y="6612"/>
                    </a:lnTo>
                    <a:cubicBezTo>
                      <a:pt x="1481" y="2024"/>
                      <a:pt x="4805" y="0"/>
                      <a:pt x="9358" y="0"/>
                    </a:cubicBezTo>
                    <a:cubicBezTo>
                      <a:pt x="14778" y="0"/>
                      <a:pt x="17958" y="3144"/>
                      <a:pt x="17958" y="7913"/>
                    </a:cubicBezTo>
                    <a:cubicBezTo>
                      <a:pt x="17958" y="14779"/>
                      <a:pt x="9539" y="18139"/>
                      <a:pt x="9539" y="22909"/>
                    </a:cubicBezTo>
                    <a:lnTo>
                      <a:pt x="9539" y="25185"/>
                    </a:lnTo>
                    <a:lnTo>
                      <a:pt x="5781" y="25185"/>
                    </a:lnTo>
                    <a:close/>
                    <a:moveTo>
                      <a:pt x="4805" y="36965"/>
                    </a:moveTo>
                    <a:lnTo>
                      <a:pt x="4805" y="31075"/>
                    </a:lnTo>
                    <a:lnTo>
                      <a:pt x="10370" y="31075"/>
                    </a:lnTo>
                    <a:lnTo>
                      <a:pt x="10370" y="36965"/>
                    </a:lnTo>
                    <a:lnTo>
                      <a:pt x="4805" y="36965"/>
                    </a:lnTo>
                    <a:close/>
                  </a:path>
                </a:pathLst>
              </a:custGeom>
              <a:solidFill>
                <a:srgbClr val="070707"/>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grpSp>
        <p:sp>
          <p:nvSpPr>
            <p:cNvPr id="22" name="Freeform: Shape 21">
              <a:extLst>
                <a:ext uri="{FF2B5EF4-FFF2-40B4-BE49-F238E27FC236}">
                  <a16:creationId xmlns:a16="http://schemas.microsoft.com/office/drawing/2014/main" id="{2B034410-2428-4024-8595-01FD69153C70}"/>
                </a:ext>
              </a:extLst>
            </p:cNvPr>
            <p:cNvSpPr/>
            <p:nvPr/>
          </p:nvSpPr>
          <p:spPr>
            <a:xfrm>
              <a:off x="3099683" y="2309711"/>
              <a:ext cx="2159005" cy="126792"/>
            </a:xfrm>
            <a:custGeom>
              <a:avLst/>
              <a:gdLst>
                <a:gd name="connsiteX0" fmla="*/ 2159005 w 2159005"/>
                <a:gd name="connsiteY0" fmla="*/ 126793 h 126792"/>
                <a:gd name="connsiteX1" fmla="*/ 0 w 2159005"/>
                <a:gd name="connsiteY1" fmla="*/ 126793 h 126792"/>
                <a:gd name="connsiteX2" fmla="*/ 0 w 2159005"/>
                <a:gd name="connsiteY2" fmla="*/ 16296 h 126792"/>
                <a:gd name="connsiteX3" fmla="*/ 16296 w 2159005"/>
                <a:gd name="connsiteY3" fmla="*/ 0 h 126792"/>
                <a:gd name="connsiteX4" fmla="*/ 2142746 w 2159005"/>
                <a:gd name="connsiteY4" fmla="*/ 0 h 126792"/>
                <a:gd name="connsiteX5" fmla="*/ 2159005 w 2159005"/>
                <a:gd name="connsiteY5" fmla="*/ 16260 h 126792"/>
                <a:gd name="connsiteX6" fmla="*/ 2159005 w 2159005"/>
                <a:gd name="connsiteY6" fmla="*/ 126793 h 12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9005" h="126792">
                  <a:moveTo>
                    <a:pt x="2159005" y="126793"/>
                  </a:moveTo>
                  <a:lnTo>
                    <a:pt x="0" y="126793"/>
                  </a:lnTo>
                  <a:lnTo>
                    <a:pt x="0" y="16296"/>
                  </a:lnTo>
                  <a:cubicBezTo>
                    <a:pt x="0" y="7335"/>
                    <a:pt x="7335" y="0"/>
                    <a:pt x="16296" y="0"/>
                  </a:cubicBezTo>
                  <a:lnTo>
                    <a:pt x="2142746" y="0"/>
                  </a:lnTo>
                  <a:cubicBezTo>
                    <a:pt x="2151670" y="0"/>
                    <a:pt x="2159005" y="7335"/>
                    <a:pt x="2159005" y="16260"/>
                  </a:cubicBezTo>
                  <a:lnTo>
                    <a:pt x="2159005" y="126793"/>
                  </a:lnTo>
                  <a:close/>
                </a:path>
              </a:pathLst>
            </a:custGeom>
            <a:solidFill>
              <a:srgbClr val="5C7750"/>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grpSp>
          <p:nvGrpSpPr>
            <p:cNvPr id="23" name="Graphic 5">
              <a:extLst>
                <a:ext uri="{FF2B5EF4-FFF2-40B4-BE49-F238E27FC236}">
                  <a16:creationId xmlns:a16="http://schemas.microsoft.com/office/drawing/2014/main" id="{93EB4819-8849-45F3-85E7-B03D235B6A85}"/>
                </a:ext>
              </a:extLst>
            </p:cNvPr>
            <p:cNvGrpSpPr/>
            <p:nvPr/>
          </p:nvGrpSpPr>
          <p:grpSpPr>
            <a:xfrm>
              <a:off x="3935109" y="2357191"/>
              <a:ext cx="488984" cy="37578"/>
              <a:chOff x="3516695" y="1480891"/>
              <a:chExt cx="488984" cy="37578"/>
            </a:xfrm>
            <a:solidFill>
              <a:srgbClr val="FFFFFF"/>
            </a:solidFill>
          </p:grpSpPr>
          <p:sp>
            <p:nvSpPr>
              <p:cNvPr id="25" name="Freeform: Shape 24">
                <a:extLst>
                  <a:ext uri="{FF2B5EF4-FFF2-40B4-BE49-F238E27FC236}">
                    <a16:creationId xmlns:a16="http://schemas.microsoft.com/office/drawing/2014/main" id="{85D01A40-DAA2-4EF8-93FD-9A8582BC3D26}"/>
                  </a:ext>
                </a:extLst>
              </p:cNvPr>
              <p:cNvSpPr/>
              <p:nvPr/>
            </p:nvSpPr>
            <p:spPr>
              <a:xfrm>
                <a:off x="3516695" y="1481505"/>
                <a:ext cx="31399" cy="36350"/>
              </a:xfrm>
              <a:custGeom>
                <a:avLst/>
                <a:gdLst>
                  <a:gd name="connsiteX0" fmla="*/ 24064 w 31399"/>
                  <a:gd name="connsiteY0" fmla="*/ 36350 h 36350"/>
                  <a:gd name="connsiteX1" fmla="*/ 21427 w 31399"/>
                  <a:gd name="connsiteY1" fmla="*/ 26775 h 36350"/>
                  <a:gd name="connsiteX2" fmla="*/ 9684 w 31399"/>
                  <a:gd name="connsiteY2" fmla="*/ 26775 h 36350"/>
                  <a:gd name="connsiteX3" fmla="*/ 7046 w 31399"/>
                  <a:gd name="connsiteY3" fmla="*/ 36350 h 36350"/>
                  <a:gd name="connsiteX4" fmla="*/ 0 w 31399"/>
                  <a:gd name="connsiteY4" fmla="*/ 36350 h 36350"/>
                  <a:gd name="connsiteX5" fmla="*/ 10948 w 31399"/>
                  <a:gd name="connsiteY5" fmla="*/ 0 h 36350"/>
                  <a:gd name="connsiteX6" fmla="*/ 20415 w 31399"/>
                  <a:gd name="connsiteY6" fmla="*/ 0 h 36350"/>
                  <a:gd name="connsiteX7" fmla="*/ 31399 w 31399"/>
                  <a:gd name="connsiteY7" fmla="*/ 36350 h 36350"/>
                  <a:gd name="connsiteX8" fmla="*/ 24064 w 31399"/>
                  <a:gd name="connsiteY8" fmla="*/ 36350 h 36350"/>
                  <a:gd name="connsiteX9" fmla="*/ 11309 w 31399"/>
                  <a:gd name="connsiteY9" fmla="*/ 20958 h 36350"/>
                  <a:gd name="connsiteX10" fmla="*/ 19801 w 31399"/>
                  <a:gd name="connsiteY10" fmla="*/ 20958 h 36350"/>
                  <a:gd name="connsiteX11" fmla="*/ 15609 w 31399"/>
                  <a:gd name="connsiteY11" fmla="*/ 5781 h 36350"/>
                  <a:gd name="connsiteX12" fmla="*/ 15501 w 31399"/>
                  <a:gd name="connsiteY12" fmla="*/ 5781 h 36350"/>
                  <a:gd name="connsiteX13" fmla="*/ 11309 w 31399"/>
                  <a:gd name="connsiteY13" fmla="*/ 20958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399" h="36350">
                    <a:moveTo>
                      <a:pt x="24064" y="36350"/>
                    </a:moveTo>
                    <a:lnTo>
                      <a:pt x="21427" y="26775"/>
                    </a:lnTo>
                    <a:lnTo>
                      <a:pt x="9684" y="26775"/>
                    </a:lnTo>
                    <a:lnTo>
                      <a:pt x="7046" y="36350"/>
                    </a:lnTo>
                    <a:lnTo>
                      <a:pt x="0" y="36350"/>
                    </a:lnTo>
                    <a:lnTo>
                      <a:pt x="10948" y="0"/>
                    </a:lnTo>
                    <a:lnTo>
                      <a:pt x="20415" y="0"/>
                    </a:lnTo>
                    <a:lnTo>
                      <a:pt x="31399" y="36350"/>
                    </a:lnTo>
                    <a:lnTo>
                      <a:pt x="24064" y="36350"/>
                    </a:lnTo>
                    <a:close/>
                    <a:moveTo>
                      <a:pt x="11309" y="20958"/>
                    </a:moveTo>
                    <a:lnTo>
                      <a:pt x="19801" y="20958"/>
                    </a:lnTo>
                    <a:lnTo>
                      <a:pt x="15609" y="5781"/>
                    </a:lnTo>
                    <a:lnTo>
                      <a:pt x="15501" y="5781"/>
                    </a:lnTo>
                    <a:lnTo>
                      <a:pt x="11309" y="20958"/>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6" name="Freeform: Shape 25">
                <a:extLst>
                  <a:ext uri="{FF2B5EF4-FFF2-40B4-BE49-F238E27FC236}">
                    <a16:creationId xmlns:a16="http://schemas.microsoft.com/office/drawing/2014/main" id="{354B556D-9A1D-4FBA-BDCB-D01833D42E93}"/>
                  </a:ext>
                </a:extLst>
              </p:cNvPr>
              <p:cNvSpPr/>
              <p:nvPr/>
            </p:nvSpPr>
            <p:spPr>
              <a:xfrm>
                <a:off x="3552792" y="1481505"/>
                <a:ext cx="22293" cy="36350"/>
              </a:xfrm>
              <a:custGeom>
                <a:avLst/>
                <a:gdLst>
                  <a:gd name="connsiteX0" fmla="*/ 0 w 22293"/>
                  <a:gd name="connsiteY0" fmla="*/ 36350 h 36350"/>
                  <a:gd name="connsiteX1" fmla="*/ 0 w 22293"/>
                  <a:gd name="connsiteY1" fmla="*/ 0 h 36350"/>
                  <a:gd name="connsiteX2" fmla="*/ 6974 w 22293"/>
                  <a:gd name="connsiteY2" fmla="*/ 0 h 36350"/>
                  <a:gd name="connsiteX3" fmla="*/ 6974 w 22293"/>
                  <a:gd name="connsiteY3" fmla="*/ 30461 h 36350"/>
                  <a:gd name="connsiteX4" fmla="*/ 22294 w 22293"/>
                  <a:gd name="connsiteY4" fmla="*/ 30461 h 36350"/>
                  <a:gd name="connsiteX5" fmla="*/ 22294 w 22293"/>
                  <a:gd name="connsiteY5" fmla="*/ 36350 h 36350"/>
                  <a:gd name="connsiteX6" fmla="*/ 0 w 22293"/>
                  <a:gd name="connsiteY6"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93" h="36350">
                    <a:moveTo>
                      <a:pt x="0" y="36350"/>
                    </a:moveTo>
                    <a:lnTo>
                      <a:pt x="0" y="0"/>
                    </a:lnTo>
                    <a:lnTo>
                      <a:pt x="6974" y="0"/>
                    </a:lnTo>
                    <a:lnTo>
                      <a:pt x="6974" y="30461"/>
                    </a:lnTo>
                    <a:lnTo>
                      <a:pt x="22294" y="30461"/>
                    </a:lnTo>
                    <a:lnTo>
                      <a:pt x="22294" y="36350"/>
                    </a:lnTo>
                    <a:lnTo>
                      <a:pt x="0" y="36350"/>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7" name="Freeform: Shape 26">
                <a:extLst>
                  <a:ext uri="{FF2B5EF4-FFF2-40B4-BE49-F238E27FC236}">
                    <a16:creationId xmlns:a16="http://schemas.microsoft.com/office/drawing/2014/main" id="{32153497-7376-4B19-92BA-48906963B2DA}"/>
                  </a:ext>
                </a:extLst>
              </p:cNvPr>
              <p:cNvSpPr/>
              <p:nvPr/>
            </p:nvSpPr>
            <p:spPr>
              <a:xfrm>
                <a:off x="3579819" y="1481505"/>
                <a:ext cx="22293" cy="36350"/>
              </a:xfrm>
              <a:custGeom>
                <a:avLst/>
                <a:gdLst>
                  <a:gd name="connsiteX0" fmla="*/ 0 w 22293"/>
                  <a:gd name="connsiteY0" fmla="*/ 36350 h 36350"/>
                  <a:gd name="connsiteX1" fmla="*/ 0 w 22293"/>
                  <a:gd name="connsiteY1" fmla="*/ 0 h 36350"/>
                  <a:gd name="connsiteX2" fmla="*/ 6974 w 22293"/>
                  <a:gd name="connsiteY2" fmla="*/ 0 h 36350"/>
                  <a:gd name="connsiteX3" fmla="*/ 6974 w 22293"/>
                  <a:gd name="connsiteY3" fmla="*/ 30461 h 36350"/>
                  <a:gd name="connsiteX4" fmla="*/ 22294 w 22293"/>
                  <a:gd name="connsiteY4" fmla="*/ 30461 h 36350"/>
                  <a:gd name="connsiteX5" fmla="*/ 22294 w 22293"/>
                  <a:gd name="connsiteY5" fmla="*/ 36350 h 36350"/>
                  <a:gd name="connsiteX6" fmla="*/ 0 w 22293"/>
                  <a:gd name="connsiteY6"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93" h="36350">
                    <a:moveTo>
                      <a:pt x="0" y="36350"/>
                    </a:moveTo>
                    <a:lnTo>
                      <a:pt x="0" y="0"/>
                    </a:lnTo>
                    <a:lnTo>
                      <a:pt x="6974" y="0"/>
                    </a:lnTo>
                    <a:lnTo>
                      <a:pt x="6974" y="30461"/>
                    </a:lnTo>
                    <a:lnTo>
                      <a:pt x="22294" y="30461"/>
                    </a:lnTo>
                    <a:lnTo>
                      <a:pt x="22294" y="36350"/>
                    </a:lnTo>
                    <a:lnTo>
                      <a:pt x="0" y="36350"/>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8" name="Freeform: Shape 27">
                <a:extLst>
                  <a:ext uri="{FF2B5EF4-FFF2-40B4-BE49-F238E27FC236}">
                    <a16:creationId xmlns:a16="http://schemas.microsoft.com/office/drawing/2014/main" id="{DE2AD696-EE12-4FF2-B407-2F6B43348C5E}"/>
                  </a:ext>
                </a:extLst>
              </p:cNvPr>
              <p:cNvSpPr/>
              <p:nvPr/>
            </p:nvSpPr>
            <p:spPr>
              <a:xfrm>
                <a:off x="3606810" y="1481505"/>
                <a:ext cx="24028" cy="36350"/>
              </a:xfrm>
              <a:custGeom>
                <a:avLst/>
                <a:gdLst>
                  <a:gd name="connsiteX0" fmla="*/ 0 w 24028"/>
                  <a:gd name="connsiteY0" fmla="*/ 36350 h 36350"/>
                  <a:gd name="connsiteX1" fmla="*/ 0 w 24028"/>
                  <a:gd name="connsiteY1" fmla="*/ 0 h 36350"/>
                  <a:gd name="connsiteX2" fmla="*/ 23486 w 24028"/>
                  <a:gd name="connsiteY2" fmla="*/ 0 h 36350"/>
                  <a:gd name="connsiteX3" fmla="*/ 23486 w 24028"/>
                  <a:gd name="connsiteY3" fmla="*/ 5890 h 36350"/>
                  <a:gd name="connsiteX4" fmla="*/ 6974 w 24028"/>
                  <a:gd name="connsiteY4" fmla="*/ 5890 h 36350"/>
                  <a:gd name="connsiteX5" fmla="*/ 6974 w 24028"/>
                  <a:gd name="connsiteY5" fmla="*/ 14779 h 36350"/>
                  <a:gd name="connsiteX6" fmla="*/ 18753 w 24028"/>
                  <a:gd name="connsiteY6" fmla="*/ 14779 h 36350"/>
                  <a:gd name="connsiteX7" fmla="*/ 18753 w 24028"/>
                  <a:gd name="connsiteY7" fmla="*/ 20452 h 36350"/>
                  <a:gd name="connsiteX8" fmla="*/ 6974 w 24028"/>
                  <a:gd name="connsiteY8" fmla="*/ 20452 h 36350"/>
                  <a:gd name="connsiteX9" fmla="*/ 6974 w 24028"/>
                  <a:gd name="connsiteY9" fmla="*/ 30461 h 36350"/>
                  <a:gd name="connsiteX10" fmla="*/ 24028 w 24028"/>
                  <a:gd name="connsiteY10" fmla="*/ 30461 h 36350"/>
                  <a:gd name="connsiteX11" fmla="*/ 24028 w 24028"/>
                  <a:gd name="connsiteY11" fmla="*/ 36350 h 36350"/>
                  <a:gd name="connsiteX12" fmla="*/ 0 w 24028"/>
                  <a:gd name="connsiteY12"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028" h="36350">
                    <a:moveTo>
                      <a:pt x="0" y="36350"/>
                    </a:moveTo>
                    <a:lnTo>
                      <a:pt x="0" y="0"/>
                    </a:lnTo>
                    <a:lnTo>
                      <a:pt x="23486" y="0"/>
                    </a:lnTo>
                    <a:lnTo>
                      <a:pt x="23486" y="5890"/>
                    </a:lnTo>
                    <a:lnTo>
                      <a:pt x="6974" y="5890"/>
                    </a:lnTo>
                    <a:lnTo>
                      <a:pt x="6974" y="14779"/>
                    </a:lnTo>
                    <a:lnTo>
                      <a:pt x="18753" y="14779"/>
                    </a:lnTo>
                    <a:lnTo>
                      <a:pt x="18753" y="20452"/>
                    </a:lnTo>
                    <a:lnTo>
                      <a:pt x="6974" y="20452"/>
                    </a:lnTo>
                    <a:lnTo>
                      <a:pt x="6974" y="30461"/>
                    </a:lnTo>
                    <a:lnTo>
                      <a:pt x="24028" y="30461"/>
                    </a:lnTo>
                    <a:lnTo>
                      <a:pt x="24028" y="36350"/>
                    </a:lnTo>
                    <a:lnTo>
                      <a:pt x="0" y="36350"/>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29" name="Freeform: Shape 28">
                <a:extLst>
                  <a:ext uri="{FF2B5EF4-FFF2-40B4-BE49-F238E27FC236}">
                    <a16:creationId xmlns:a16="http://schemas.microsoft.com/office/drawing/2014/main" id="{76F1A871-6D9A-49D6-8DDA-8D53B32B2C40}"/>
                  </a:ext>
                </a:extLst>
              </p:cNvPr>
              <p:cNvSpPr/>
              <p:nvPr/>
            </p:nvSpPr>
            <p:spPr>
              <a:xfrm>
                <a:off x="3634163" y="1480927"/>
                <a:ext cx="28942" cy="37542"/>
              </a:xfrm>
              <a:custGeom>
                <a:avLst/>
                <a:gdLst>
                  <a:gd name="connsiteX0" fmla="*/ 23414 w 28942"/>
                  <a:gd name="connsiteY0" fmla="*/ 36928 h 37542"/>
                  <a:gd name="connsiteX1" fmla="*/ 23414 w 28942"/>
                  <a:gd name="connsiteY1" fmla="*/ 33604 h 37542"/>
                  <a:gd name="connsiteX2" fmla="*/ 23306 w 28942"/>
                  <a:gd name="connsiteY2" fmla="*/ 33604 h 37542"/>
                  <a:gd name="connsiteX3" fmla="*/ 14128 w 28942"/>
                  <a:gd name="connsiteY3" fmla="*/ 37543 h 37542"/>
                  <a:gd name="connsiteX4" fmla="*/ 0 w 28942"/>
                  <a:gd name="connsiteY4" fmla="*/ 18609 h 37542"/>
                  <a:gd name="connsiteX5" fmla="*/ 15140 w 28942"/>
                  <a:gd name="connsiteY5" fmla="*/ 0 h 37542"/>
                  <a:gd name="connsiteX6" fmla="*/ 28545 w 28942"/>
                  <a:gd name="connsiteY6" fmla="*/ 10768 h 37542"/>
                  <a:gd name="connsiteX7" fmla="*/ 22222 w 28942"/>
                  <a:gd name="connsiteY7" fmla="*/ 11996 h 37542"/>
                  <a:gd name="connsiteX8" fmla="*/ 15140 w 28942"/>
                  <a:gd name="connsiteY8" fmla="*/ 5781 h 37542"/>
                  <a:gd name="connsiteX9" fmla="*/ 6974 w 28942"/>
                  <a:gd name="connsiteY9" fmla="*/ 18681 h 37542"/>
                  <a:gd name="connsiteX10" fmla="*/ 15537 w 28942"/>
                  <a:gd name="connsiteY10" fmla="*/ 31942 h 37542"/>
                  <a:gd name="connsiteX11" fmla="*/ 22836 w 28942"/>
                  <a:gd name="connsiteY11" fmla="*/ 24968 h 37542"/>
                  <a:gd name="connsiteX12" fmla="*/ 22800 w 28942"/>
                  <a:gd name="connsiteY12" fmla="*/ 23957 h 37542"/>
                  <a:gd name="connsiteX13" fmla="*/ 15573 w 28942"/>
                  <a:gd name="connsiteY13" fmla="*/ 23957 h 37542"/>
                  <a:gd name="connsiteX14" fmla="*/ 15573 w 28942"/>
                  <a:gd name="connsiteY14" fmla="*/ 18898 h 37542"/>
                  <a:gd name="connsiteX15" fmla="*/ 28942 w 28942"/>
                  <a:gd name="connsiteY15" fmla="*/ 18898 h 37542"/>
                  <a:gd name="connsiteX16" fmla="*/ 28942 w 28942"/>
                  <a:gd name="connsiteY16" fmla="*/ 36964 h 37542"/>
                  <a:gd name="connsiteX17" fmla="*/ 23414 w 28942"/>
                  <a:gd name="connsiteY17" fmla="*/ 36964 h 3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42" h="37542">
                    <a:moveTo>
                      <a:pt x="23414" y="36928"/>
                    </a:moveTo>
                    <a:lnTo>
                      <a:pt x="23414" y="33604"/>
                    </a:lnTo>
                    <a:lnTo>
                      <a:pt x="23306" y="33604"/>
                    </a:lnTo>
                    <a:cubicBezTo>
                      <a:pt x="20921" y="36386"/>
                      <a:pt x="17958" y="37543"/>
                      <a:pt x="14128" y="37543"/>
                    </a:cubicBezTo>
                    <a:cubicBezTo>
                      <a:pt x="4806" y="37543"/>
                      <a:pt x="0" y="30316"/>
                      <a:pt x="0" y="18609"/>
                    </a:cubicBezTo>
                    <a:cubicBezTo>
                      <a:pt x="0" y="6757"/>
                      <a:pt x="5601" y="0"/>
                      <a:pt x="15140" y="0"/>
                    </a:cubicBezTo>
                    <a:cubicBezTo>
                      <a:pt x="22330" y="0"/>
                      <a:pt x="26774" y="3288"/>
                      <a:pt x="28545" y="10768"/>
                    </a:cubicBezTo>
                    <a:lnTo>
                      <a:pt x="22222" y="11996"/>
                    </a:lnTo>
                    <a:cubicBezTo>
                      <a:pt x="20957" y="7335"/>
                      <a:pt x="18572" y="5781"/>
                      <a:pt x="15140" y="5781"/>
                    </a:cubicBezTo>
                    <a:cubicBezTo>
                      <a:pt x="10117" y="5781"/>
                      <a:pt x="6974" y="10334"/>
                      <a:pt x="6974" y="18681"/>
                    </a:cubicBezTo>
                    <a:cubicBezTo>
                      <a:pt x="6974" y="27172"/>
                      <a:pt x="9503" y="31942"/>
                      <a:pt x="15537" y="31942"/>
                    </a:cubicBezTo>
                    <a:cubicBezTo>
                      <a:pt x="19981" y="31942"/>
                      <a:pt x="22836" y="29304"/>
                      <a:pt x="22836" y="24968"/>
                    </a:cubicBezTo>
                    <a:cubicBezTo>
                      <a:pt x="22836" y="24679"/>
                      <a:pt x="22836" y="24354"/>
                      <a:pt x="22800" y="23957"/>
                    </a:cubicBezTo>
                    <a:lnTo>
                      <a:pt x="15573" y="23957"/>
                    </a:lnTo>
                    <a:lnTo>
                      <a:pt x="15573" y="18898"/>
                    </a:lnTo>
                    <a:lnTo>
                      <a:pt x="28942" y="18898"/>
                    </a:lnTo>
                    <a:lnTo>
                      <a:pt x="28942" y="36964"/>
                    </a:lnTo>
                    <a:lnTo>
                      <a:pt x="23414" y="36964"/>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0" name="Freeform: Shape 29">
                <a:extLst>
                  <a:ext uri="{FF2B5EF4-FFF2-40B4-BE49-F238E27FC236}">
                    <a16:creationId xmlns:a16="http://schemas.microsoft.com/office/drawing/2014/main" id="{FF2CE3C7-5BEF-4DA4-9988-3922525620C6}"/>
                  </a:ext>
                </a:extLst>
              </p:cNvPr>
              <p:cNvSpPr/>
              <p:nvPr/>
            </p:nvSpPr>
            <p:spPr>
              <a:xfrm>
                <a:off x="3666682" y="1481505"/>
                <a:ext cx="31399" cy="36350"/>
              </a:xfrm>
              <a:custGeom>
                <a:avLst/>
                <a:gdLst>
                  <a:gd name="connsiteX0" fmla="*/ 24064 w 31399"/>
                  <a:gd name="connsiteY0" fmla="*/ 36350 h 36350"/>
                  <a:gd name="connsiteX1" fmla="*/ 21427 w 31399"/>
                  <a:gd name="connsiteY1" fmla="*/ 26775 h 36350"/>
                  <a:gd name="connsiteX2" fmla="*/ 9684 w 31399"/>
                  <a:gd name="connsiteY2" fmla="*/ 26775 h 36350"/>
                  <a:gd name="connsiteX3" fmla="*/ 7046 w 31399"/>
                  <a:gd name="connsiteY3" fmla="*/ 36350 h 36350"/>
                  <a:gd name="connsiteX4" fmla="*/ 0 w 31399"/>
                  <a:gd name="connsiteY4" fmla="*/ 36350 h 36350"/>
                  <a:gd name="connsiteX5" fmla="*/ 10948 w 31399"/>
                  <a:gd name="connsiteY5" fmla="*/ 0 h 36350"/>
                  <a:gd name="connsiteX6" fmla="*/ 20415 w 31399"/>
                  <a:gd name="connsiteY6" fmla="*/ 0 h 36350"/>
                  <a:gd name="connsiteX7" fmla="*/ 31399 w 31399"/>
                  <a:gd name="connsiteY7" fmla="*/ 36350 h 36350"/>
                  <a:gd name="connsiteX8" fmla="*/ 24064 w 31399"/>
                  <a:gd name="connsiteY8" fmla="*/ 36350 h 36350"/>
                  <a:gd name="connsiteX9" fmla="*/ 11310 w 31399"/>
                  <a:gd name="connsiteY9" fmla="*/ 20958 h 36350"/>
                  <a:gd name="connsiteX10" fmla="*/ 19801 w 31399"/>
                  <a:gd name="connsiteY10" fmla="*/ 20958 h 36350"/>
                  <a:gd name="connsiteX11" fmla="*/ 15609 w 31399"/>
                  <a:gd name="connsiteY11" fmla="*/ 5781 h 36350"/>
                  <a:gd name="connsiteX12" fmla="*/ 15501 w 31399"/>
                  <a:gd name="connsiteY12" fmla="*/ 5781 h 36350"/>
                  <a:gd name="connsiteX13" fmla="*/ 11310 w 31399"/>
                  <a:gd name="connsiteY13" fmla="*/ 20958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399" h="36350">
                    <a:moveTo>
                      <a:pt x="24064" y="36350"/>
                    </a:moveTo>
                    <a:lnTo>
                      <a:pt x="21427" y="26775"/>
                    </a:lnTo>
                    <a:lnTo>
                      <a:pt x="9684" y="26775"/>
                    </a:lnTo>
                    <a:lnTo>
                      <a:pt x="7046" y="36350"/>
                    </a:lnTo>
                    <a:lnTo>
                      <a:pt x="0" y="36350"/>
                    </a:lnTo>
                    <a:lnTo>
                      <a:pt x="10948" y="0"/>
                    </a:lnTo>
                    <a:lnTo>
                      <a:pt x="20415" y="0"/>
                    </a:lnTo>
                    <a:lnTo>
                      <a:pt x="31399" y="36350"/>
                    </a:lnTo>
                    <a:lnTo>
                      <a:pt x="24064" y="36350"/>
                    </a:lnTo>
                    <a:close/>
                    <a:moveTo>
                      <a:pt x="11310" y="20958"/>
                    </a:moveTo>
                    <a:lnTo>
                      <a:pt x="19801" y="20958"/>
                    </a:lnTo>
                    <a:lnTo>
                      <a:pt x="15609" y="5781"/>
                    </a:lnTo>
                    <a:lnTo>
                      <a:pt x="15501" y="5781"/>
                    </a:lnTo>
                    <a:lnTo>
                      <a:pt x="11310" y="20958"/>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1" name="Freeform: Shape 30">
                <a:extLst>
                  <a:ext uri="{FF2B5EF4-FFF2-40B4-BE49-F238E27FC236}">
                    <a16:creationId xmlns:a16="http://schemas.microsoft.com/office/drawing/2014/main" id="{F4DC070E-1DB3-4F02-96E4-C2C3B187CC60}"/>
                  </a:ext>
                </a:extLst>
              </p:cNvPr>
              <p:cNvSpPr/>
              <p:nvPr/>
            </p:nvSpPr>
            <p:spPr>
              <a:xfrm>
                <a:off x="3696817" y="1481505"/>
                <a:ext cx="26666" cy="36350"/>
              </a:xfrm>
              <a:custGeom>
                <a:avLst/>
                <a:gdLst>
                  <a:gd name="connsiteX0" fmla="*/ 9828 w 26666"/>
                  <a:gd name="connsiteY0" fmla="*/ 36350 h 36350"/>
                  <a:gd name="connsiteX1" fmla="*/ 9828 w 26666"/>
                  <a:gd name="connsiteY1" fmla="*/ 5890 h 36350"/>
                  <a:gd name="connsiteX2" fmla="*/ 0 w 26666"/>
                  <a:gd name="connsiteY2" fmla="*/ 5890 h 36350"/>
                  <a:gd name="connsiteX3" fmla="*/ 0 w 26666"/>
                  <a:gd name="connsiteY3" fmla="*/ 0 h 36350"/>
                  <a:gd name="connsiteX4" fmla="*/ 26666 w 26666"/>
                  <a:gd name="connsiteY4" fmla="*/ 0 h 36350"/>
                  <a:gd name="connsiteX5" fmla="*/ 26666 w 26666"/>
                  <a:gd name="connsiteY5" fmla="*/ 5890 h 36350"/>
                  <a:gd name="connsiteX6" fmla="*/ 16802 w 26666"/>
                  <a:gd name="connsiteY6" fmla="*/ 5890 h 36350"/>
                  <a:gd name="connsiteX7" fmla="*/ 16802 w 26666"/>
                  <a:gd name="connsiteY7" fmla="*/ 36350 h 36350"/>
                  <a:gd name="connsiteX8" fmla="*/ 9828 w 26666"/>
                  <a:gd name="connsiteY8"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66" h="36350">
                    <a:moveTo>
                      <a:pt x="9828" y="36350"/>
                    </a:moveTo>
                    <a:lnTo>
                      <a:pt x="9828" y="5890"/>
                    </a:lnTo>
                    <a:lnTo>
                      <a:pt x="0" y="5890"/>
                    </a:lnTo>
                    <a:lnTo>
                      <a:pt x="0" y="0"/>
                    </a:lnTo>
                    <a:lnTo>
                      <a:pt x="26666" y="0"/>
                    </a:lnTo>
                    <a:lnTo>
                      <a:pt x="26666" y="5890"/>
                    </a:lnTo>
                    <a:lnTo>
                      <a:pt x="16802" y="5890"/>
                    </a:lnTo>
                    <a:lnTo>
                      <a:pt x="16802" y="36350"/>
                    </a:lnTo>
                    <a:lnTo>
                      <a:pt x="9828" y="36350"/>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2" name="Freeform: Shape 31">
                <a:extLst>
                  <a:ext uri="{FF2B5EF4-FFF2-40B4-BE49-F238E27FC236}">
                    <a16:creationId xmlns:a16="http://schemas.microsoft.com/office/drawing/2014/main" id="{73D3BCED-E86B-4379-B59B-01292346CB6E}"/>
                  </a:ext>
                </a:extLst>
              </p:cNvPr>
              <p:cNvSpPr/>
              <p:nvPr/>
            </p:nvSpPr>
            <p:spPr>
              <a:xfrm>
                <a:off x="3728469" y="1481505"/>
                <a:ext cx="6973" cy="36350"/>
              </a:xfrm>
              <a:custGeom>
                <a:avLst/>
                <a:gdLst>
                  <a:gd name="connsiteX0" fmla="*/ 0 w 6973"/>
                  <a:gd name="connsiteY0" fmla="*/ 36350 h 36350"/>
                  <a:gd name="connsiteX1" fmla="*/ 0 w 6973"/>
                  <a:gd name="connsiteY1" fmla="*/ 0 h 36350"/>
                  <a:gd name="connsiteX2" fmla="*/ 6974 w 6973"/>
                  <a:gd name="connsiteY2" fmla="*/ 0 h 36350"/>
                  <a:gd name="connsiteX3" fmla="*/ 6974 w 6973"/>
                  <a:gd name="connsiteY3" fmla="*/ 36350 h 36350"/>
                  <a:gd name="connsiteX4" fmla="*/ 0 w 6973"/>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 h="36350">
                    <a:moveTo>
                      <a:pt x="0" y="36350"/>
                    </a:moveTo>
                    <a:lnTo>
                      <a:pt x="0" y="0"/>
                    </a:lnTo>
                    <a:lnTo>
                      <a:pt x="6974" y="0"/>
                    </a:lnTo>
                    <a:lnTo>
                      <a:pt x="6974" y="36350"/>
                    </a:lnTo>
                    <a:lnTo>
                      <a:pt x="0" y="36350"/>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3" name="Freeform: Shape 32">
                <a:extLst>
                  <a:ext uri="{FF2B5EF4-FFF2-40B4-BE49-F238E27FC236}">
                    <a16:creationId xmlns:a16="http://schemas.microsoft.com/office/drawing/2014/main" id="{A62CF27F-B2D0-4E2D-BB4C-7A0926893EF2}"/>
                  </a:ext>
                </a:extLst>
              </p:cNvPr>
              <p:cNvSpPr/>
              <p:nvPr/>
            </p:nvSpPr>
            <p:spPr>
              <a:xfrm>
                <a:off x="3741513" y="1480891"/>
                <a:ext cx="31001" cy="37578"/>
              </a:xfrm>
              <a:custGeom>
                <a:avLst/>
                <a:gdLst>
                  <a:gd name="connsiteX0" fmla="*/ 0 w 31001"/>
                  <a:gd name="connsiteY0" fmla="*/ 18789 h 37578"/>
                  <a:gd name="connsiteX1" fmla="*/ 15501 w 31001"/>
                  <a:gd name="connsiteY1" fmla="*/ 0 h 37578"/>
                  <a:gd name="connsiteX2" fmla="*/ 31002 w 31001"/>
                  <a:gd name="connsiteY2" fmla="*/ 18789 h 37578"/>
                  <a:gd name="connsiteX3" fmla="*/ 15501 w 31001"/>
                  <a:gd name="connsiteY3" fmla="*/ 37579 h 37578"/>
                  <a:gd name="connsiteX4" fmla="*/ 0 w 31001"/>
                  <a:gd name="connsiteY4" fmla="*/ 18789 h 37578"/>
                  <a:gd name="connsiteX5" fmla="*/ 24064 w 31001"/>
                  <a:gd name="connsiteY5" fmla="*/ 18789 h 37578"/>
                  <a:gd name="connsiteX6" fmla="*/ 15501 w 31001"/>
                  <a:gd name="connsiteY6" fmla="*/ 5564 h 37578"/>
                  <a:gd name="connsiteX7" fmla="*/ 7010 w 31001"/>
                  <a:gd name="connsiteY7" fmla="*/ 18789 h 37578"/>
                  <a:gd name="connsiteX8" fmla="*/ 15501 w 31001"/>
                  <a:gd name="connsiteY8" fmla="*/ 31906 h 37578"/>
                  <a:gd name="connsiteX9" fmla="*/ 24064 w 31001"/>
                  <a:gd name="connsiteY9" fmla="*/ 18789 h 3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1" h="37578">
                    <a:moveTo>
                      <a:pt x="0" y="18789"/>
                    </a:moveTo>
                    <a:cubicBezTo>
                      <a:pt x="0" y="9142"/>
                      <a:pt x="4444" y="0"/>
                      <a:pt x="15501" y="0"/>
                    </a:cubicBezTo>
                    <a:cubicBezTo>
                      <a:pt x="26594" y="0"/>
                      <a:pt x="31002" y="9106"/>
                      <a:pt x="31002" y="18789"/>
                    </a:cubicBezTo>
                    <a:cubicBezTo>
                      <a:pt x="31002" y="30135"/>
                      <a:pt x="25546" y="37579"/>
                      <a:pt x="15501" y="37579"/>
                    </a:cubicBezTo>
                    <a:cubicBezTo>
                      <a:pt x="5528" y="37579"/>
                      <a:pt x="0" y="30135"/>
                      <a:pt x="0" y="18789"/>
                    </a:cubicBezTo>
                    <a:close/>
                    <a:moveTo>
                      <a:pt x="24064" y="18789"/>
                    </a:moveTo>
                    <a:cubicBezTo>
                      <a:pt x="24064" y="10479"/>
                      <a:pt x="21029" y="5564"/>
                      <a:pt x="15501" y="5564"/>
                    </a:cubicBezTo>
                    <a:cubicBezTo>
                      <a:pt x="9973" y="5564"/>
                      <a:pt x="7010" y="10479"/>
                      <a:pt x="7010" y="18789"/>
                    </a:cubicBezTo>
                    <a:cubicBezTo>
                      <a:pt x="7010" y="27028"/>
                      <a:pt x="9937" y="31906"/>
                      <a:pt x="15501" y="31906"/>
                    </a:cubicBezTo>
                    <a:cubicBezTo>
                      <a:pt x="21065" y="31906"/>
                      <a:pt x="24064" y="27064"/>
                      <a:pt x="24064" y="18789"/>
                    </a:cubicBez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4" name="Freeform: Shape 33">
                <a:extLst>
                  <a:ext uri="{FF2B5EF4-FFF2-40B4-BE49-F238E27FC236}">
                    <a16:creationId xmlns:a16="http://schemas.microsoft.com/office/drawing/2014/main" id="{C6BC241A-F4B6-4803-BC58-025CD0B89D5A}"/>
                  </a:ext>
                </a:extLst>
              </p:cNvPr>
              <p:cNvSpPr/>
              <p:nvPr/>
            </p:nvSpPr>
            <p:spPr>
              <a:xfrm>
                <a:off x="3778477" y="1481505"/>
                <a:ext cx="28978" cy="36350"/>
              </a:xfrm>
              <a:custGeom>
                <a:avLst/>
                <a:gdLst>
                  <a:gd name="connsiteX0" fmla="*/ 22077 w 28978"/>
                  <a:gd name="connsiteY0" fmla="*/ 36350 h 36350"/>
                  <a:gd name="connsiteX1" fmla="*/ 6685 w 28978"/>
                  <a:gd name="connsiteY1" fmla="*/ 9792 h 36350"/>
                  <a:gd name="connsiteX2" fmla="*/ 6576 w 28978"/>
                  <a:gd name="connsiteY2" fmla="*/ 9792 h 36350"/>
                  <a:gd name="connsiteX3" fmla="*/ 6576 w 28978"/>
                  <a:gd name="connsiteY3" fmla="*/ 36350 h 36350"/>
                  <a:gd name="connsiteX4" fmla="*/ 0 w 28978"/>
                  <a:gd name="connsiteY4" fmla="*/ 36350 h 36350"/>
                  <a:gd name="connsiteX5" fmla="*/ 0 w 28978"/>
                  <a:gd name="connsiteY5" fmla="*/ 0 h 36350"/>
                  <a:gd name="connsiteX6" fmla="*/ 8672 w 28978"/>
                  <a:gd name="connsiteY6" fmla="*/ 0 h 36350"/>
                  <a:gd name="connsiteX7" fmla="*/ 22330 w 28978"/>
                  <a:gd name="connsiteY7" fmla="*/ 24282 h 36350"/>
                  <a:gd name="connsiteX8" fmla="*/ 22438 w 28978"/>
                  <a:gd name="connsiteY8" fmla="*/ 24282 h 36350"/>
                  <a:gd name="connsiteX9" fmla="*/ 22438 w 28978"/>
                  <a:gd name="connsiteY9" fmla="*/ 0 h 36350"/>
                  <a:gd name="connsiteX10" fmla="*/ 28979 w 28978"/>
                  <a:gd name="connsiteY10" fmla="*/ 0 h 36350"/>
                  <a:gd name="connsiteX11" fmla="*/ 28979 w 28978"/>
                  <a:gd name="connsiteY11" fmla="*/ 36350 h 36350"/>
                  <a:gd name="connsiteX12" fmla="*/ 22077 w 28978"/>
                  <a:gd name="connsiteY12"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8" h="36350">
                    <a:moveTo>
                      <a:pt x="22077" y="36350"/>
                    </a:moveTo>
                    <a:lnTo>
                      <a:pt x="6685" y="9792"/>
                    </a:lnTo>
                    <a:lnTo>
                      <a:pt x="6576" y="9792"/>
                    </a:lnTo>
                    <a:lnTo>
                      <a:pt x="6576" y="36350"/>
                    </a:lnTo>
                    <a:lnTo>
                      <a:pt x="0" y="36350"/>
                    </a:lnTo>
                    <a:lnTo>
                      <a:pt x="0" y="0"/>
                    </a:lnTo>
                    <a:lnTo>
                      <a:pt x="8672" y="0"/>
                    </a:lnTo>
                    <a:lnTo>
                      <a:pt x="22330" y="24282"/>
                    </a:lnTo>
                    <a:lnTo>
                      <a:pt x="22438" y="24282"/>
                    </a:lnTo>
                    <a:lnTo>
                      <a:pt x="22438" y="0"/>
                    </a:lnTo>
                    <a:lnTo>
                      <a:pt x="28979" y="0"/>
                    </a:lnTo>
                    <a:lnTo>
                      <a:pt x="28979" y="36350"/>
                    </a:lnTo>
                    <a:lnTo>
                      <a:pt x="22077" y="36350"/>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5" name="Freeform: Shape 34">
                <a:extLst>
                  <a:ext uri="{FF2B5EF4-FFF2-40B4-BE49-F238E27FC236}">
                    <a16:creationId xmlns:a16="http://schemas.microsoft.com/office/drawing/2014/main" id="{A4DD1C4E-CCCC-4937-8554-15E4CE9A0C82}"/>
                  </a:ext>
                </a:extLst>
              </p:cNvPr>
              <p:cNvSpPr/>
              <p:nvPr/>
            </p:nvSpPr>
            <p:spPr>
              <a:xfrm>
                <a:off x="3827076" y="1481505"/>
                <a:ext cx="28147" cy="36350"/>
              </a:xfrm>
              <a:custGeom>
                <a:avLst/>
                <a:gdLst>
                  <a:gd name="connsiteX0" fmla="*/ 20379 w 28147"/>
                  <a:gd name="connsiteY0" fmla="*/ 36350 h 36350"/>
                  <a:gd name="connsiteX1" fmla="*/ 13767 w 28147"/>
                  <a:gd name="connsiteY1" fmla="*/ 21789 h 36350"/>
                  <a:gd name="connsiteX2" fmla="*/ 6974 w 28147"/>
                  <a:gd name="connsiteY2" fmla="*/ 21789 h 36350"/>
                  <a:gd name="connsiteX3" fmla="*/ 6974 w 28147"/>
                  <a:gd name="connsiteY3" fmla="*/ 36350 h 36350"/>
                  <a:gd name="connsiteX4" fmla="*/ 0 w 28147"/>
                  <a:gd name="connsiteY4" fmla="*/ 36350 h 36350"/>
                  <a:gd name="connsiteX5" fmla="*/ 0 w 28147"/>
                  <a:gd name="connsiteY5" fmla="*/ 0 h 36350"/>
                  <a:gd name="connsiteX6" fmla="*/ 12394 w 28147"/>
                  <a:gd name="connsiteY6" fmla="*/ 0 h 36350"/>
                  <a:gd name="connsiteX7" fmla="*/ 26521 w 28147"/>
                  <a:gd name="connsiteY7" fmla="*/ 10479 h 36350"/>
                  <a:gd name="connsiteX8" fmla="*/ 20198 w 28147"/>
                  <a:gd name="connsiteY8" fmla="*/ 19837 h 36350"/>
                  <a:gd name="connsiteX9" fmla="*/ 28147 w 28147"/>
                  <a:gd name="connsiteY9" fmla="*/ 36350 h 36350"/>
                  <a:gd name="connsiteX10" fmla="*/ 20379 w 28147"/>
                  <a:gd name="connsiteY10" fmla="*/ 36350 h 36350"/>
                  <a:gd name="connsiteX11" fmla="*/ 12430 w 28147"/>
                  <a:gd name="connsiteY11" fmla="*/ 16116 h 36350"/>
                  <a:gd name="connsiteX12" fmla="*/ 19476 w 28147"/>
                  <a:gd name="connsiteY12" fmla="*/ 10949 h 36350"/>
                  <a:gd name="connsiteX13" fmla="*/ 12791 w 28147"/>
                  <a:gd name="connsiteY13" fmla="*/ 5890 h 36350"/>
                  <a:gd name="connsiteX14" fmla="*/ 6974 w 28147"/>
                  <a:gd name="connsiteY14" fmla="*/ 5890 h 36350"/>
                  <a:gd name="connsiteX15" fmla="*/ 6974 w 28147"/>
                  <a:gd name="connsiteY15" fmla="*/ 16116 h 36350"/>
                  <a:gd name="connsiteX16" fmla="*/ 12430 w 28147"/>
                  <a:gd name="connsiteY16" fmla="*/ 16116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47" h="36350">
                    <a:moveTo>
                      <a:pt x="20379" y="36350"/>
                    </a:moveTo>
                    <a:lnTo>
                      <a:pt x="13767" y="21789"/>
                    </a:lnTo>
                    <a:lnTo>
                      <a:pt x="6974" y="21789"/>
                    </a:lnTo>
                    <a:lnTo>
                      <a:pt x="6974" y="36350"/>
                    </a:lnTo>
                    <a:lnTo>
                      <a:pt x="0" y="36350"/>
                    </a:lnTo>
                    <a:lnTo>
                      <a:pt x="0" y="0"/>
                    </a:lnTo>
                    <a:lnTo>
                      <a:pt x="12394" y="0"/>
                    </a:lnTo>
                    <a:cubicBezTo>
                      <a:pt x="22005" y="0"/>
                      <a:pt x="26521" y="3541"/>
                      <a:pt x="26521" y="10479"/>
                    </a:cubicBezTo>
                    <a:cubicBezTo>
                      <a:pt x="26521" y="15248"/>
                      <a:pt x="24028" y="18284"/>
                      <a:pt x="20198" y="19837"/>
                    </a:cubicBezTo>
                    <a:lnTo>
                      <a:pt x="28147" y="36350"/>
                    </a:lnTo>
                    <a:lnTo>
                      <a:pt x="20379" y="36350"/>
                    </a:lnTo>
                    <a:close/>
                    <a:moveTo>
                      <a:pt x="12430" y="16116"/>
                    </a:moveTo>
                    <a:cubicBezTo>
                      <a:pt x="15067" y="16116"/>
                      <a:pt x="19476" y="15610"/>
                      <a:pt x="19476" y="10949"/>
                    </a:cubicBezTo>
                    <a:cubicBezTo>
                      <a:pt x="19476" y="6432"/>
                      <a:pt x="15826" y="5890"/>
                      <a:pt x="12791" y="5890"/>
                    </a:cubicBezTo>
                    <a:lnTo>
                      <a:pt x="6974" y="5890"/>
                    </a:lnTo>
                    <a:lnTo>
                      <a:pt x="6974" y="16116"/>
                    </a:lnTo>
                    <a:lnTo>
                      <a:pt x="12430" y="16116"/>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6" name="Freeform: Shape 35">
                <a:extLst>
                  <a:ext uri="{FF2B5EF4-FFF2-40B4-BE49-F238E27FC236}">
                    <a16:creationId xmlns:a16="http://schemas.microsoft.com/office/drawing/2014/main" id="{E0387D07-330F-453C-8787-D57AFCBD6B80}"/>
                  </a:ext>
                </a:extLst>
              </p:cNvPr>
              <p:cNvSpPr/>
              <p:nvPr/>
            </p:nvSpPr>
            <p:spPr>
              <a:xfrm>
                <a:off x="3860498" y="1481505"/>
                <a:ext cx="24028" cy="36350"/>
              </a:xfrm>
              <a:custGeom>
                <a:avLst/>
                <a:gdLst>
                  <a:gd name="connsiteX0" fmla="*/ 0 w 24028"/>
                  <a:gd name="connsiteY0" fmla="*/ 36350 h 36350"/>
                  <a:gd name="connsiteX1" fmla="*/ 0 w 24028"/>
                  <a:gd name="connsiteY1" fmla="*/ 0 h 36350"/>
                  <a:gd name="connsiteX2" fmla="*/ 23486 w 24028"/>
                  <a:gd name="connsiteY2" fmla="*/ 0 h 36350"/>
                  <a:gd name="connsiteX3" fmla="*/ 23486 w 24028"/>
                  <a:gd name="connsiteY3" fmla="*/ 5890 h 36350"/>
                  <a:gd name="connsiteX4" fmla="*/ 6974 w 24028"/>
                  <a:gd name="connsiteY4" fmla="*/ 5890 h 36350"/>
                  <a:gd name="connsiteX5" fmla="*/ 6974 w 24028"/>
                  <a:gd name="connsiteY5" fmla="*/ 14779 h 36350"/>
                  <a:gd name="connsiteX6" fmla="*/ 18753 w 24028"/>
                  <a:gd name="connsiteY6" fmla="*/ 14779 h 36350"/>
                  <a:gd name="connsiteX7" fmla="*/ 18753 w 24028"/>
                  <a:gd name="connsiteY7" fmla="*/ 20452 h 36350"/>
                  <a:gd name="connsiteX8" fmla="*/ 6974 w 24028"/>
                  <a:gd name="connsiteY8" fmla="*/ 20452 h 36350"/>
                  <a:gd name="connsiteX9" fmla="*/ 6974 w 24028"/>
                  <a:gd name="connsiteY9" fmla="*/ 30461 h 36350"/>
                  <a:gd name="connsiteX10" fmla="*/ 24028 w 24028"/>
                  <a:gd name="connsiteY10" fmla="*/ 30461 h 36350"/>
                  <a:gd name="connsiteX11" fmla="*/ 24028 w 24028"/>
                  <a:gd name="connsiteY11" fmla="*/ 36350 h 36350"/>
                  <a:gd name="connsiteX12" fmla="*/ 0 w 24028"/>
                  <a:gd name="connsiteY12"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028" h="36350">
                    <a:moveTo>
                      <a:pt x="0" y="36350"/>
                    </a:moveTo>
                    <a:lnTo>
                      <a:pt x="0" y="0"/>
                    </a:lnTo>
                    <a:lnTo>
                      <a:pt x="23486" y="0"/>
                    </a:lnTo>
                    <a:lnTo>
                      <a:pt x="23486" y="5890"/>
                    </a:lnTo>
                    <a:lnTo>
                      <a:pt x="6974" y="5890"/>
                    </a:lnTo>
                    <a:lnTo>
                      <a:pt x="6974" y="14779"/>
                    </a:lnTo>
                    <a:lnTo>
                      <a:pt x="18753" y="14779"/>
                    </a:lnTo>
                    <a:lnTo>
                      <a:pt x="18753" y="20452"/>
                    </a:lnTo>
                    <a:lnTo>
                      <a:pt x="6974" y="20452"/>
                    </a:lnTo>
                    <a:lnTo>
                      <a:pt x="6974" y="30461"/>
                    </a:lnTo>
                    <a:lnTo>
                      <a:pt x="24028" y="30461"/>
                    </a:lnTo>
                    <a:lnTo>
                      <a:pt x="24028" y="36350"/>
                    </a:lnTo>
                    <a:lnTo>
                      <a:pt x="0" y="36350"/>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7" name="Freeform: Shape 36">
                <a:extLst>
                  <a:ext uri="{FF2B5EF4-FFF2-40B4-BE49-F238E27FC236}">
                    <a16:creationId xmlns:a16="http://schemas.microsoft.com/office/drawing/2014/main" id="{966703C2-1C01-4BB6-A391-9D1812A7880A}"/>
                  </a:ext>
                </a:extLst>
              </p:cNvPr>
              <p:cNvSpPr/>
              <p:nvPr/>
            </p:nvSpPr>
            <p:spPr>
              <a:xfrm>
                <a:off x="3886153" y="1481505"/>
                <a:ext cx="31254" cy="36350"/>
              </a:xfrm>
              <a:custGeom>
                <a:avLst/>
                <a:gdLst>
                  <a:gd name="connsiteX0" fmla="*/ 11237 w 31254"/>
                  <a:gd name="connsiteY0" fmla="*/ 36350 h 36350"/>
                  <a:gd name="connsiteX1" fmla="*/ 0 w 31254"/>
                  <a:gd name="connsiteY1" fmla="*/ 0 h 36350"/>
                  <a:gd name="connsiteX2" fmla="*/ 7588 w 31254"/>
                  <a:gd name="connsiteY2" fmla="*/ 0 h 36350"/>
                  <a:gd name="connsiteX3" fmla="*/ 15248 w 31254"/>
                  <a:gd name="connsiteY3" fmla="*/ 27787 h 36350"/>
                  <a:gd name="connsiteX4" fmla="*/ 15356 w 31254"/>
                  <a:gd name="connsiteY4" fmla="*/ 27787 h 36350"/>
                  <a:gd name="connsiteX5" fmla="*/ 23811 w 31254"/>
                  <a:gd name="connsiteY5" fmla="*/ 0 h 36350"/>
                  <a:gd name="connsiteX6" fmla="*/ 31255 w 31254"/>
                  <a:gd name="connsiteY6" fmla="*/ 0 h 36350"/>
                  <a:gd name="connsiteX7" fmla="*/ 19367 w 31254"/>
                  <a:gd name="connsiteY7" fmla="*/ 36350 h 36350"/>
                  <a:gd name="connsiteX8" fmla="*/ 11237 w 31254"/>
                  <a:gd name="connsiteY8"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54" h="36350">
                    <a:moveTo>
                      <a:pt x="11237" y="36350"/>
                    </a:moveTo>
                    <a:lnTo>
                      <a:pt x="0" y="0"/>
                    </a:lnTo>
                    <a:lnTo>
                      <a:pt x="7588" y="0"/>
                    </a:lnTo>
                    <a:lnTo>
                      <a:pt x="15248" y="27787"/>
                    </a:lnTo>
                    <a:lnTo>
                      <a:pt x="15356" y="27787"/>
                    </a:lnTo>
                    <a:lnTo>
                      <a:pt x="23811" y="0"/>
                    </a:lnTo>
                    <a:lnTo>
                      <a:pt x="31255" y="0"/>
                    </a:lnTo>
                    <a:lnTo>
                      <a:pt x="19367" y="36350"/>
                    </a:lnTo>
                    <a:lnTo>
                      <a:pt x="11237" y="36350"/>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8" name="Freeform: Shape 37">
                <a:extLst>
                  <a:ext uri="{FF2B5EF4-FFF2-40B4-BE49-F238E27FC236}">
                    <a16:creationId xmlns:a16="http://schemas.microsoft.com/office/drawing/2014/main" id="{06ACC901-63F1-4BB0-9CAD-DA47B54F3D90}"/>
                  </a:ext>
                </a:extLst>
              </p:cNvPr>
              <p:cNvSpPr/>
              <p:nvPr/>
            </p:nvSpPr>
            <p:spPr>
              <a:xfrm>
                <a:off x="3921418" y="1481505"/>
                <a:ext cx="6973" cy="36350"/>
              </a:xfrm>
              <a:custGeom>
                <a:avLst/>
                <a:gdLst>
                  <a:gd name="connsiteX0" fmla="*/ 0 w 6973"/>
                  <a:gd name="connsiteY0" fmla="*/ 36350 h 36350"/>
                  <a:gd name="connsiteX1" fmla="*/ 0 w 6973"/>
                  <a:gd name="connsiteY1" fmla="*/ 0 h 36350"/>
                  <a:gd name="connsiteX2" fmla="*/ 6974 w 6973"/>
                  <a:gd name="connsiteY2" fmla="*/ 0 h 36350"/>
                  <a:gd name="connsiteX3" fmla="*/ 6974 w 6973"/>
                  <a:gd name="connsiteY3" fmla="*/ 36350 h 36350"/>
                  <a:gd name="connsiteX4" fmla="*/ 0 w 6973"/>
                  <a:gd name="connsiteY4" fmla="*/ 36350 h 3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3" h="36350">
                    <a:moveTo>
                      <a:pt x="0" y="36350"/>
                    </a:moveTo>
                    <a:lnTo>
                      <a:pt x="0" y="0"/>
                    </a:lnTo>
                    <a:lnTo>
                      <a:pt x="6974" y="0"/>
                    </a:lnTo>
                    <a:lnTo>
                      <a:pt x="6974" y="36350"/>
                    </a:lnTo>
                    <a:lnTo>
                      <a:pt x="0" y="36350"/>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39" name="Freeform: Shape 38">
                <a:extLst>
                  <a:ext uri="{FF2B5EF4-FFF2-40B4-BE49-F238E27FC236}">
                    <a16:creationId xmlns:a16="http://schemas.microsoft.com/office/drawing/2014/main" id="{488E4A98-A47F-4326-8AD7-A413D322262B}"/>
                  </a:ext>
                </a:extLst>
              </p:cNvPr>
              <p:cNvSpPr/>
              <p:nvPr/>
            </p:nvSpPr>
            <p:spPr>
              <a:xfrm>
                <a:off x="3936450" y="1481505"/>
                <a:ext cx="24028" cy="36350"/>
              </a:xfrm>
              <a:custGeom>
                <a:avLst/>
                <a:gdLst>
                  <a:gd name="connsiteX0" fmla="*/ 0 w 24028"/>
                  <a:gd name="connsiteY0" fmla="*/ 36350 h 36350"/>
                  <a:gd name="connsiteX1" fmla="*/ 0 w 24028"/>
                  <a:gd name="connsiteY1" fmla="*/ 0 h 36350"/>
                  <a:gd name="connsiteX2" fmla="*/ 23486 w 24028"/>
                  <a:gd name="connsiteY2" fmla="*/ 0 h 36350"/>
                  <a:gd name="connsiteX3" fmla="*/ 23486 w 24028"/>
                  <a:gd name="connsiteY3" fmla="*/ 5890 h 36350"/>
                  <a:gd name="connsiteX4" fmla="*/ 6974 w 24028"/>
                  <a:gd name="connsiteY4" fmla="*/ 5890 h 36350"/>
                  <a:gd name="connsiteX5" fmla="*/ 6974 w 24028"/>
                  <a:gd name="connsiteY5" fmla="*/ 14779 h 36350"/>
                  <a:gd name="connsiteX6" fmla="*/ 18753 w 24028"/>
                  <a:gd name="connsiteY6" fmla="*/ 14779 h 36350"/>
                  <a:gd name="connsiteX7" fmla="*/ 18753 w 24028"/>
                  <a:gd name="connsiteY7" fmla="*/ 20452 h 36350"/>
                  <a:gd name="connsiteX8" fmla="*/ 6974 w 24028"/>
                  <a:gd name="connsiteY8" fmla="*/ 20452 h 36350"/>
                  <a:gd name="connsiteX9" fmla="*/ 6974 w 24028"/>
                  <a:gd name="connsiteY9" fmla="*/ 30461 h 36350"/>
                  <a:gd name="connsiteX10" fmla="*/ 24028 w 24028"/>
                  <a:gd name="connsiteY10" fmla="*/ 30461 h 36350"/>
                  <a:gd name="connsiteX11" fmla="*/ 24028 w 24028"/>
                  <a:gd name="connsiteY11" fmla="*/ 36350 h 36350"/>
                  <a:gd name="connsiteX12" fmla="*/ 0 w 24028"/>
                  <a:gd name="connsiteY12"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028" h="36350">
                    <a:moveTo>
                      <a:pt x="0" y="36350"/>
                    </a:moveTo>
                    <a:lnTo>
                      <a:pt x="0" y="0"/>
                    </a:lnTo>
                    <a:lnTo>
                      <a:pt x="23486" y="0"/>
                    </a:lnTo>
                    <a:lnTo>
                      <a:pt x="23486" y="5890"/>
                    </a:lnTo>
                    <a:lnTo>
                      <a:pt x="6974" y="5890"/>
                    </a:lnTo>
                    <a:lnTo>
                      <a:pt x="6974" y="14779"/>
                    </a:lnTo>
                    <a:lnTo>
                      <a:pt x="18753" y="14779"/>
                    </a:lnTo>
                    <a:lnTo>
                      <a:pt x="18753" y="20452"/>
                    </a:lnTo>
                    <a:lnTo>
                      <a:pt x="6974" y="20452"/>
                    </a:lnTo>
                    <a:lnTo>
                      <a:pt x="6974" y="30461"/>
                    </a:lnTo>
                    <a:lnTo>
                      <a:pt x="24028" y="30461"/>
                    </a:lnTo>
                    <a:lnTo>
                      <a:pt x="24028" y="36350"/>
                    </a:lnTo>
                    <a:lnTo>
                      <a:pt x="0" y="36350"/>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sp>
            <p:nvSpPr>
              <p:cNvPr id="40" name="Freeform: Shape 39">
                <a:extLst>
                  <a:ext uri="{FF2B5EF4-FFF2-40B4-BE49-F238E27FC236}">
                    <a16:creationId xmlns:a16="http://schemas.microsoft.com/office/drawing/2014/main" id="{326420FE-462A-4707-82A4-67021F2B3162}"/>
                  </a:ext>
                </a:extLst>
              </p:cNvPr>
              <p:cNvSpPr/>
              <p:nvPr/>
            </p:nvSpPr>
            <p:spPr>
              <a:xfrm>
                <a:off x="3961923" y="1481505"/>
                <a:ext cx="43756" cy="36350"/>
              </a:xfrm>
              <a:custGeom>
                <a:avLst/>
                <a:gdLst>
                  <a:gd name="connsiteX0" fmla="*/ 27280 w 43756"/>
                  <a:gd name="connsiteY0" fmla="*/ 36350 h 36350"/>
                  <a:gd name="connsiteX1" fmla="*/ 21969 w 43756"/>
                  <a:gd name="connsiteY1" fmla="*/ 11743 h 36350"/>
                  <a:gd name="connsiteX2" fmla="*/ 21860 w 43756"/>
                  <a:gd name="connsiteY2" fmla="*/ 11743 h 36350"/>
                  <a:gd name="connsiteX3" fmla="*/ 16404 w 43756"/>
                  <a:gd name="connsiteY3" fmla="*/ 36350 h 36350"/>
                  <a:gd name="connsiteX4" fmla="*/ 9358 w 43756"/>
                  <a:gd name="connsiteY4" fmla="*/ 36350 h 36350"/>
                  <a:gd name="connsiteX5" fmla="*/ 0 w 43756"/>
                  <a:gd name="connsiteY5" fmla="*/ 0 h 36350"/>
                  <a:gd name="connsiteX6" fmla="*/ 7443 w 43756"/>
                  <a:gd name="connsiteY6" fmla="*/ 0 h 36350"/>
                  <a:gd name="connsiteX7" fmla="*/ 12972 w 43756"/>
                  <a:gd name="connsiteY7" fmla="*/ 25727 h 36350"/>
                  <a:gd name="connsiteX8" fmla="*/ 13080 w 43756"/>
                  <a:gd name="connsiteY8" fmla="*/ 25727 h 36350"/>
                  <a:gd name="connsiteX9" fmla="*/ 18608 w 43756"/>
                  <a:gd name="connsiteY9" fmla="*/ 0 h 36350"/>
                  <a:gd name="connsiteX10" fmla="*/ 25582 w 43756"/>
                  <a:gd name="connsiteY10" fmla="*/ 0 h 36350"/>
                  <a:gd name="connsiteX11" fmla="*/ 30641 w 43756"/>
                  <a:gd name="connsiteY11" fmla="*/ 25474 h 36350"/>
                  <a:gd name="connsiteX12" fmla="*/ 30749 w 43756"/>
                  <a:gd name="connsiteY12" fmla="*/ 25474 h 36350"/>
                  <a:gd name="connsiteX13" fmla="*/ 36675 w 43756"/>
                  <a:gd name="connsiteY13" fmla="*/ 0 h 36350"/>
                  <a:gd name="connsiteX14" fmla="*/ 43757 w 43756"/>
                  <a:gd name="connsiteY14" fmla="*/ 0 h 36350"/>
                  <a:gd name="connsiteX15" fmla="*/ 34146 w 43756"/>
                  <a:gd name="connsiteY15" fmla="*/ 36350 h 36350"/>
                  <a:gd name="connsiteX16" fmla="*/ 27280 w 43756"/>
                  <a:gd name="connsiteY16" fmla="*/ 36350 h 3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756" h="36350">
                    <a:moveTo>
                      <a:pt x="27280" y="36350"/>
                    </a:moveTo>
                    <a:lnTo>
                      <a:pt x="21969" y="11743"/>
                    </a:lnTo>
                    <a:lnTo>
                      <a:pt x="21860" y="11743"/>
                    </a:lnTo>
                    <a:lnTo>
                      <a:pt x="16404" y="36350"/>
                    </a:lnTo>
                    <a:lnTo>
                      <a:pt x="9358" y="36350"/>
                    </a:lnTo>
                    <a:lnTo>
                      <a:pt x="0" y="0"/>
                    </a:lnTo>
                    <a:lnTo>
                      <a:pt x="7443" y="0"/>
                    </a:lnTo>
                    <a:lnTo>
                      <a:pt x="12972" y="25727"/>
                    </a:lnTo>
                    <a:lnTo>
                      <a:pt x="13080" y="25727"/>
                    </a:lnTo>
                    <a:lnTo>
                      <a:pt x="18608" y="0"/>
                    </a:lnTo>
                    <a:lnTo>
                      <a:pt x="25582" y="0"/>
                    </a:lnTo>
                    <a:lnTo>
                      <a:pt x="30641" y="25474"/>
                    </a:lnTo>
                    <a:lnTo>
                      <a:pt x="30749" y="25474"/>
                    </a:lnTo>
                    <a:lnTo>
                      <a:pt x="36675" y="0"/>
                    </a:lnTo>
                    <a:lnTo>
                      <a:pt x="43757" y="0"/>
                    </a:lnTo>
                    <a:lnTo>
                      <a:pt x="34146" y="36350"/>
                    </a:lnTo>
                    <a:lnTo>
                      <a:pt x="27280" y="36350"/>
                    </a:lnTo>
                    <a:close/>
                  </a:path>
                </a:pathLst>
              </a:custGeom>
              <a:solidFill>
                <a:srgbClr val="FFFFFF"/>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grpSp>
        <p:sp>
          <p:nvSpPr>
            <p:cNvPr id="24" name="Freeform: Shape 23">
              <a:extLst>
                <a:ext uri="{FF2B5EF4-FFF2-40B4-BE49-F238E27FC236}">
                  <a16:creationId xmlns:a16="http://schemas.microsoft.com/office/drawing/2014/main" id="{C963600B-5856-4762-A29C-89D5E82CF5B4}"/>
                </a:ext>
              </a:extLst>
            </p:cNvPr>
            <p:cNvSpPr/>
            <p:nvPr/>
          </p:nvSpPr>
          <p:spPr>
            <a:xfrm>
              <a:off x="4124940" y="2940891"/>
              <a:ext cx="109447" cy="179737"/>
            </a:xfrm>
            <a:custGeom>
              <a:avLst/>
              <a:gdLst>
                <a:gd name="connsiteX0" fmla="*/ 59341 w 109447"/>
                <a:gd name="connsiteY0" fmla="*/ 177054 h 179737"/>
                <a:gd name="connsiteX1" fmla="*/ 108698 w 109447"/>
                <a:gd name="connsiteY1" fmla="*/ 91562 h 179737"/>
                <a:gd name="connsiteX2" fmla="*/ 102447 w 109447"/>
                <a:gd name="connsiteY2" fmla="*/ 84010 h 179737"/>
                <a:gd name="connsiteX3" fmla="*/ 77479 w 109447"/>
                <a:gd name="connsiteY3" fmla="*/ 92140 h 179737"/>
                <a:gd name="connsiteX4" fmla="*/ 77479 w 109447"/>
                <a:gd name="connsiteY4" fmla="*/ 5312 h 179737"/>
                <a:gd name="connsiteX5" fmla="*/ 72168 w 109447"/>
                <a:gd name="connsiteY5" fmla="*/ 0 h 179737"/>
                <a:gd name="connsiteX6" fmla="*/ 37191 w 109447"/>
                <a:gd name="connsiteY6" fmla="*/ 0 h 179737"/>
                <a:gd name="connsiteX7" fmla="*/ 31880 w 109447"/>
                <a:gd name="connsiteY7" fmla="*/ 5312 h 179737"/>
                <a:gd name="connsiteX8" fmla="*/ 31880 w 109447"/>
                <a:gd name="connsiteY8" fmla="*/ 92140 h 179737"/>
                <a:gd name="connsiteX9" fmla="*/ 6912 w 109447"/>
                <a:gd name="connsiteY9" fmla="*/ 84010 h 179737"/>
                <a:gd name="connsiteX10" fmla="*/ 661 w 109447"/>
                <a:gd name="connsiteY10" fmla="*/ 91562 h 179737"/>
                <a:gd name="connsiteX11" fmla="*/ 50018 w 109447"/>
                <a:gd name="connsiteY11" fmla="*/ 177054 h 179737"/>
                <a:gd name="connsiteX12" fmla="*/ 59341 w 109447"/>
                <a:gd name="connsiteY12" fmla="*/ 177054 h 17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447" h="179737">
                  <a:moveTo>
                    <a:pt x="59341" y="177054"/>
                  </a:moveTo>
                  <a:lnTo>
                    <a:pt x="108698" y="91562"/>
                  </a:lnTo>
                  <a:cubicBezTo>
                    <a:pt x="111155" y="87407"/>
                    <a:pt x="107180" y="82493"/>
                    <a:pt x="102447" y="84010"/>
                  </a:cubicBezTo>
                  <a:lnTo>
                    <a:pt x="77479" y="92140"/>
                  </a:lnTo>
                  <a:lnTo>
                    <a:pt x="77479" y="5312"/>
                  </a:lnTo>
                  <a:cubicBezTo>
                    <a:pt x="77479" y="2457"/>
                    <a:pt x="75203" y="0"/>
                    <a:pt x="72168" y="0"/>
                  </a:cubicBezTo>
                  <a:lnTo>
                    <a:pt x="37191" y="0"/>
                  </a:lnTo>
                  <a:cubicBezTo>
                    <a:pt x="34337" y="0"/>
                    <a:pt x="31880" y="2276"/>
                    <a:pt x="31880" y="5312"/>
                  </a:cubicBezTo>
                  <a:lnTo>
                    <a:pt x="31880" y="92140"/>
                  </a:lnTo>
                  <a:lnTo>
                    <a:pt x="6912" y="84010"/>
                  </a:lnTo>
                  <a:cubicBezTo>
                    <a:pt x="2359" y="82493"/>
                    <a:pt x="-1615" y="87407"/>
                    <a:pt x="661" y="91562"/>
                  </a:cubicBezTo>
                  <a:lnTo>
                    <a:pt x="50018" y="177054"/>
                  </a:lnTo>
                  <a:cubicBezTo>
                    <a:pt x="52331" y="180632"/>
                    <a:pt x="57245" y="180632"/>
                    <a:pt x="59341" y="177054"/>
                  </a:cubicBezTo>
                  <a:close/>
                </a:path>
              </a:pathLst>
            </a:custGeom>
            <a:solidFill>
              <a:srgbClr val="625F72"/>
            </a:solidFill>
            <a:ln w="36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a:cs typeface="Arial"/>
              </a:endParaRPr>
            </a:p>
          </p:txBody>
        </p:sp>
      </p:grpSp>
      <p:sp>
        <p:nvSpPr>
          <p:cNvPr id="374" name="TextBox 373">
            <a:extLst>
              <a:ext uri="{FF2B5EF4-FFF2-40B4-BE49-F238E27FC236}">
                <a16:creationId xmlns:a16="http://schemas.microsoft.com/office/drawing/2014/main" id="{3D40AF3F-F773-4875-9BA1-78BE911C730C}"/>
              </a:ext>
            </a:extLst>
          </p:cNvPr>
          <p:cNvSpPr txBox="1"/>
          <p:nvPr/>
        </p:nvSpPr>
        <p:spPr>
          <a:xfrm flipH="1">
            <a:off x="5574879" y="6414701"/>
            <a:ext cx="66058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a:hlinkClick r:id="rId3"/>
              </a:rPr>
              <a:t>https://grants.nih.gov/grants/policy/harassment/actions-oversight/allegation-process.htm</a:t>
            </a:r>
            <a:r>
              <a:rPr kumimoji="0" lang="en-US" sz="1200" b="0" i="0" u="none" strike="noStrike" kern="1200" cap="none" spc="0" normalizeH="0" baseline="0" noProof="0" dirty="0">
                <a:ln>
                  <a:noFill/>
                </a:ln>
                <a:solidFill>
                  <a:srgbClr val="000000"/>
                </a:solidFill>
                <a:effectLst/>
                <a:uLnTx/>
                <a:uFillTx/>
                <a:latin typeface="Arial"/>
                <a:ea typeface="ＭＳ Ｐゴシック"/>
                <a:cs typeface="Arial"/>
              </a:rPr>
              <a:t> </a:t>
            </a:r>
          </a:p>
        </p:txBody>
      </p:sp>
      <p:sp>
        <p:nvSpPr>
          <p:cNvPr id="5" name="Title 4">
            <a:extLst>
              <a:ext uri="{FF2B5EF4-FFF2-40B4-BE49-F238E27FC236}">
                <a16:creationId xmlns:a16="http://schemas.microsoft.com/office/drawing/2014/main" id="{55BFD2BB-B401-7843-847E-07222F691A7E}"/>
              </a:ext>
            </a:extLst>
          </p:cNvPr>
          <p:cNvSpPr>
            <a:spLocks noGrp="1"/>
          </p:cNvSpPr>
          <p:nvPr>
            <p:ph type="title"/>
          </p:nvPr>
        </p:nvSpPr>
        <p:spPr/>
        <p:txBody>
          <a:bodyPr/>
          <a:lstStyle/>
          <a:p>
            <a:r>
              <a:rPr lang="en-US" dirty="0"/>
              <a:t>Process for Handling Allegations</a:t>
            </a:r>
          </a:p>
        </p:txBody>
      </p:sp>
    </p:spTree>
    <p:extLst>
      <p:ext uri="{BB962C8B-B14F-4D97-AF65-F5344CB8AC3E}">
        <p14:creationId xmlns:p14="http://schemas.microsoft.com/office/powerpoint/2010/main" val="8110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99A7A-FBF2-1142-8872-0558D810714F}"/>
              </a:ext>
            </a:extLst>
          </p:cNvPr>
          <p:cNvSpPr>
            <a:spLocks noGrp="1"/>
          </p:cNvSpPr>
          <p:nvPr>
            <p:ph type="title"/>
          </p:nvPr>
        </p:nvSpPr>
        <p:spPr/>
        <p:txBody>
          <a:bodyPr/>
          <a:lstStyle/>
          <a:p>
            <a:r>
              <a:rPr lang="en-US" dirty="0"/>
              <a:t>Reprise: Perhaps the Current Question</a:t>
            </a:r>
          </a:p>
        </p:txBody>
      </p:sp>
      <p:sp>
        <p:nvSpPr>
          <p:cNvPr id="3" name="Slide Number Placeholder 2">
            <a:extLst>
              <a:ext uri="{FF2B5EF4-FFF2-40B4-BE49-F238E27FC236}">
                <a16:creationId xmlns:a16="http://schemas.microsoft.com/office/drawing/2014/main" id="{03C671DA-A6D7-A34F-8367-0CF5BBB56E68}"/>
              </a:ext>
            </a:extLst>
          </p:cNvPr>
          <p:cNvSpPr>
            <a:spLocks noGrp="1"/>
          </p:cNvSpPr>
          <p:nvPr>
            <p:ph type="sldNum" sz="quarter" idx="10"/>
          </p:nvPr>
        </p:nvSpPr>
        <p:spPr/>
        <p:txBody>
          <a:bodyPr/>
          <a:lstStyle/>
          <a:p>
            <a:fld id="{D303D29F-C580-5C4D-AAA1-94293C4E9288}" type="slidenum">
              <a:rPr lang="en-US" smtClean="0"/>
              <a:pPr/>
              <a:t>37</a:t>
            </a:fld>
            <a:endParaRPr lang="en-US" dirty="0"/>
          </a:p>
        </p:txBody>
      </p:sp>
      <p:pic>
        <p:nvPicPr>
          <p:cNvPr id="1026" name="Picture 2" descr="Why Trust Science? Naomi Oreskes">
            <a:extLst>
              <a:ext uri="{FF2B5EF4-FFF2-40B4-BE49-F238E27FC236}">
                <a16:creationId xmlns:a16="http://schemas.microsoft.com/office/drawing/2014/main" id="{DD9F66EC-DBB5-FD47-B3EA-00D247DBEA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3154115"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68FD52A-74B9-1741-9E92-1B02A2A20D0A}"/>
              </a:ext>
            </a:extLst>
          </p:cNvPr>
          <p:cNvSpPr txBox="1"/>
          <p:nvPr/>
        </p:nvSpPr>
        <p:spPr>
          <a:xfrm>
            <a:off x="7086600" y="6324600"/>
            <a:ext cx="4681090" cy="246221"/>
          </a:xfrm>
          <a:prstGeom prst="rect">
            <a:avLst/>
          </a:prstGeom>
          <a:noFill/>
        </p:spPr>
        <p:txBody>
          <a:bodyPr wrap="none" rtlCol="0">
            <a:spAutoFit/>
          </a:bodyPr>
          <a:lstStyle/>
          <a:p>
            <a:r>
              <a:rPr lang="en-US" sz="1000" dirty="0">
                <a:hlinkClick r:id="rId3"/>
              </a:rPr>
              <a:t>https://press.princeton.edu/books/hardcover/9780691179001/why-trust-science</a:t>
            </a:r>
            <a:r>
              <a:rPr lang="en-US" sz="1000" dirty="0"/>
              <a:t> </a:t>
            </a:r>
          </a:p>
        </p:txBody>
      </p:sp>
      <p:sp>
        <p:nvSpPr>
          <p:cNvPr id="5" name="TextBox 4">
            <a:extLst>
              <a:ext uri="{FF2B5EF4-FFF2-40B4-BE49-F238E27FC236}">
                <a16:creationId xmlns:a16="http://schemas.microsoft.com/office/drawing/2014/main" id="{3A85245A-0ACA-DE41-A820-9949DC58C4EC}"/>
              </a:ext>
            </a:extLst>
          </p:cNvPr>
          <p:cNvSpPr txBox="1"/>
          <p:nvPr/>
        </p:nvSpPr>
        <p:spPr>
          <a:xfrm>
            <a:off x="5486400" y="1811685"/>
            <a:ext cx="6114174" cy="3539430"/>
          </a:xfrm>
          <a:prstGeom prst="rect">
            <a:avLst/>
          </a:prstGeom>
          <a:noFill/>
        </p:spPr>
        <p:txBody>
          <a:bodyPr wrap="none" rtlCol="0">
            <a:spAutoFit/>
          </a:bodyPr>
          <a:lstStyle/>
          <a:p>
            <a:pPr marL="285750" indent="-285750">
              <a:buFont typeface="Arial" panose="020B0604020202020204" pitchFamily="34" charset="0"/>
              <a:buChar char="•"/>
            </a:pPr>
            <a:r>
              <a:rPr lang="en-US" sz="2800" dirty="0"/>
              <a:t>Consensus</a:t>
            </a:r>
          </a:p>
          <a:p>
            <a:pPr marL="742950" lvl="1" indent="-285750">
              <a:buFont typeface="Arial" panose="020B0604020202020204" pitchFamily="34" charset="0"/>
              <a:buChar char="•"/>
            </a:pPr>
            <a:r>
              <a:rPr lang="en-US" sz="2800" dirty="0"/>
              <a:t>Community and expertise</a:t>
            </a:r>
          </a:p>
          <a:p>
            <a:pPr marL="742950" lvl="1" indent="-285750">
              <a:buFont typeface="Arial" panose="020B0604020202020204" pitchFamily="34" charset="0"/>
              <a:buChar char="•"/>
            </a:pPr>
            <a:r>
              <a:rPr lang="en-US" sz="2800" dirty="0"/>
              <a:t>Empirically-informed dissent</a:t>
            </a:r>
          </a:p>
          <a:p>
            <a:pPr marL="285750" indent="-285750">
              <a:buFont typeface="Arial" panose="020B0604020202020204" pitchFamily="34" charset="0"/>
              <a:buChar char="•"/>
            </a:pPr>
            <a:r>
              <a:rPr lang="en-US" sz="2800" dirty="0"/>
              <a:t>Diversity</a:t>
            </a:r>
          </a:p>
          <a:p>
            <a:pPr marL="742950" lvl="1" indent="-285750">
              <a:buFont typeface="Arial" panose="020B0604020202020204" pitchFamily="34" charset="0"/>
              <a:buChar char="•"/>
            </a:pPr>
            <a:r>
              <a:rPr lang="en-US" sz="2800" dirty="0"/>
              <a:t>Overcome shared biases</a:t>
            </a:r>
          </a:p>
          <a:p>
            <a:pPr marL="742950" lvl="1" indent="-285750">
              <a:buFont typeface="Arial" panose="020B0604020202020204" pitchFamily="34" charset="0"/>
              <a:buChar char="•"/>
            </a:pPr>
            <a:r>
              <a:rPr lang="en-US" sz="2800" dirty="0"/>
              <a:t>Multiple perspectives</a:t>
            </a:r>
          </a:p>
          <a:p>
            <a:pPr marL="285750" indent="-285750">
              <a:buFont typeface="Arial" panose="020B0604020202020204" pitchFamily="34" charset="0"/>
              <a:buChar char="•"/>
            </a:pPr>
            <a:r>
              <a:rPr lang="en-US" sz="2800" dirty="0"/>
              <a:t>Methodological openness, flexibility</a:t>
            </a:r>
          </a:p>
          <a:p>
            <a:pPr marL="742950" lvl="1"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3234086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D27C9-CDC0-584F-B915-FA81707CBED6}"/>
              </a:ext>
            </a:extLst>
          </p:cNvPr>
          <p:cNvSpPr>
            <a:spLocks noGrp="1"/>
          </p:cNvSpPr>
          <p:nvPr>
            <p:ph type="title"/>
          </p:nvPr>
        </p:nvSpPr>
        <p:spPr/>
        <p:txBody>
          <a:bodyPr/>
          <a:lstStyle/>
          <a:p>
            <a:r>
              <a:rPr lang="en-US" dirty="0"/>
              <a:t>Enhancing Community and Openness</a:t>
            </a:r>
          </a:p>
        </p:txBody>
      </p:sp>
      <p:sp>
        <p:nvSpPr>
          <p:cNvPr id="3" name="Slide Number Placeholder 2">
            <a:extLst>
              <a:ext uri="{FF2B5EF4-FFF2-40B4-BE49-F238E27FC236}">
                <a16:creationId xmlns:a16="http://schemas.microsoft.com/office/drawing/2014/main" id="{B8488F6B-9DC3-914C-A428-C19D203ED9C2}"/>
              </a:ext>
            </a:extLst>
          </p:cNvPr>
          <p:cNvSpPr>
            <a:spLocks noGrp="1"/>
          </p:cNvSpPr>
          <p:nvPr>
            <p:ph type="sldNum" sz="quarter" idx="10"/>
          </p:nvPr>
        </p:nvSpPr>
        <p:spPr/>
        <p:txBody>
          <a:bodyPr/>
          <a:lstStyle/>
          <a:p>
            <a:fld id="{D303D29F-C580-5C4D-AAA1-94293C4E9288}" type="slidenum">
              <a:rPr lang="en-US" smtClean="0"/>
              <a:pPr/>
              <a:t>38</a:t>
            </a:fld>
            <a:endParaRPr lang="en-US" dirty="0"/>
          </a:p>
        </p:txBody>
      </p:sp>
      <p:pic>
        <p:nvPicPr>
          <p:cNvPr id="7" name="Picture 6" descr="The NIH Director, October 29, 2020 - &quot;Statement on Final NIH Policy for Data Management and Sharing&quot;">
            <a:extLst>
              <a:ext uri="{FF2B5EF4-FFF2-40B4-BE49-F238E27FC236}">
                <a16:creationId xmlns:a16="http://schemas.microsoft.com/office/drawing/2014/main" id="{3CA7D58C-F8AA-9046-84FD-880496E4EC5D}"/>
              </a:ext>
            </a:extLst>
          </p:cNvPr>
          <p:cNvPicPr>
            <a:picLocks noChangeAspect="1"/>
          </p:cNvPicPr>
          <p:nvPr/>
        </p:nvPicPr>
        <p:blipFill>
          <a:blip r:embed="rId2"/>
          <a:stretch>
            <a:fillRect/>
          </a:stretch>
        </p:blipFill>
        <p:spPr>
          <a:xfrm>
            <a:off x="1343025" y="1178638"/>
            <a:ext cx="9766300" cy="2349500"/>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581AC9FC-C54A-1E4C-B61D-A648AA5C6C81}"/>
              </a:ext>
            </a:extLst>
          </p:cNvPr>
          <p:cNvSpPr txBox="1"/>
          <p:nvPr/>
        </p:nvSpPr>
        <p:spPr>
          <a:xfrm>
            <a:off x="990600" y="3767051"/>
            <a:ext cx="10471150" cy="2308324"/>
          </a:xfrm>
          <a:prstGeom prst="rect">
            <a:avLst/>
          </a:prstGeom>
          <a:noFill/>
        </p:spPr>
        <p:txBody>
          <a:bodyPr wrap="square" rtlCol="0">
            <a:spAutoFit/>
          </a:bodyPr>
          <a:lstStyle/>
          <a:p>
            <a:r>
              <a:rPr lang="en-US" sz="2400" dirty="0"/>
              <a:t>The extraordinary effort to speed the development of treatments and vaccines in response to the COVID-19 pandemic has put into sharp relief the need for the global science community to share scientific data openly … NIH is addressing this need with a new NIH Policy for Data Management and Sharing. This policy … establishes the baseline expectation that data sharing is a fundamental component of the research process ...</a:t>
            </a:r>
          </a:p>
        </p:txBody>
      </p:sp>
      <p:sp>
        <p:nvSpPr>
          <p:cNvPr id="9" name="TextBox 8">
            <a:extLst>
              <a:ext uri="{FF2B5EF4-FFF2-40B4-BE49-F238E27FC236}">
                <a16:creationId xmlns:a16="http://schemas.microsoft.com/office/drawing/2014/main" id="{2C8DC578-D99B-CD42-9605-86969501ABC1}"/>
              </a:ext>
            </a:extLst>
          </p:cNvPr>
          <p:cNvSpPr txBox="1"/>
          <p:nvPr/>
        </p:nvSpPr>
        <p:spPr>
          <a:xfrm>
            <a:off x="4876800" y="6191177"/>
            <a:ext cx="6923690" cy="246221"/>
          </a:xfrm>
          <a:prstGeom prst="rect">
            <a:avLst/>
          </a:prstGeom>
          <a:noFill/>
        </p:spPr>
        <p:txBody>
          <a:bodyPr wrap="none" rtlCol="0">
            <a:spAutoFit/>
          </a:bodyPr>
          <a:lstStyle/>
          <a:p>
            <a:r>
              <a:rPr lang="en-US" sz="1000" dirty="0">
                <a:hlinkClick r:id="rId3"/>
              </a:rPr>
              <a:t>https://www.nih.gov/about-nih/who-we-are/nih-director/statements/statement-final-nih-policy-data-management-sharing</a:t>
            </a:r>
            <a:r>
              <a:rPr lang="en-US" sz="1000" dirty="0"/>
              <a:t> </a:t>
            </a:r>
          </a:p>
        </p:txBody>
      </p:sp>
    </p:spTree>
    <p:extLst>
      <p:ext uri="{BB962C8B-B14F-4D97-AF65-F5344CB8AC3E}">
        <p14:creationId xmlns:p14="http://schemas.microsoft.com/office/powerpoint/2010/main" val="2010532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F03B8-44D0-A84E-AE08-9C8F6CD14885}"/>
              </a:ext>
            </a:extLst>
          </p:cNvPr>
          <p:cNvSpPr>
            <a:spLocks noGrp="1"/>
          </p:cNvSpPr>
          <p:nvPr>
            <p:ph type="title"/>
          </p:nvPr>
        </p:nvSpPr>
        <p:spPr/>
        <p:txBody>
          <a:bodyPr/>
          <a:lstStyle/>
          <a:p>
            <a:r>
              <a:rPr lang="en-US" dirty="0"/>
              <a:t>Closing Thoughts</a:t>
            </a:r>
          </a:p>
        </p:txBody>
      </p:sp>
      <p:sp>
        <p:nvSpPr>
          <p:cNvPr id="3" name="Content Placeholder 2">
            <a:extLst>
              <a:ext uri="{FF2B5EF4-FFF2-40B4-BE49-F238E27FC236}">
                <a16:creationId xmlns:a16="http://schemas.microsoft.com/office/drawing/2014/main" id="{5930CC1E-44A5-484E-87A9-C06269ADA9A2}"/>
              </a:ext>
            </a:extLst>
          </p:cNvPr>
          <p:cNvSpPr>
            <a:spLocks noGrp="1"/>
          </p:cNvSpPr>
          <p:nvPr>
            <p:ph idx="1"/>
          </p:nvPr>
        </p:nvSpPr>
        <p:spPr>
          <a:xfrm>
            <a:off x="609600" y="1371600"/>
            <a:ext cx="10972800" cy="4343400"/>
          </a:xfrm>
        </p:spPr>
        <p:txBody>
          <a:bodyPr/>
          <a:lstStyle/>
          <a:p>
            <a:r>
              <a:rPr lang="en-US" dirty="0"/>
              <a:t>Growing community</a:t>
            </a:r>
          </a:p>
          <a:p>
            <a:pPr lvl="1"/>
            <a:r>
              <a:rPr lang="en-US" dirty="0"/>
              <a:t>Increasing numbers: awards, awardees (including early career)</a:t>
            </a:r>
          </a:p>
          <a:p>
            <a:r>
              <a:rPr lang="en-US" dirty="0"/>
              <a:t>Stressed community</a:t>
            </a:r>
          </a:p>
          <a:p>
            <a:pPr lvl="1"/>
            <a:r>
              <a:rPr lang="en-US" dirty="0"/>
              <a:t>Ongoing effects of COVID-19</a:t>
            </a:r>
          </a:p>
          <a:p>
            <a:pPr lvl="1"/>
            <a:r>
              <a:rPr lang="en-US" dirty="0"/>
              <a:t>Structural racism, opportunities to enhance diversity</a:t>
            </a:r>
          </a:p>
          <a:p>
            <a:r>
              <a:rPr lang="en-US" dirty="0"/>
              <a:t>Assuring trust, transparency, credibility</a:t>
            </a:r>
          </a:p>
          <a:p>
            <a:pPr lvl="1"/>
            <a:r>
              <a:rPr lang="en-US" dirty="0"/>
              <a:t>Integrity above all</a:t>
            </a:r>
          </a:p>
          <a:p>
            <a:pPr lvl="1"/>
            <a:r>
              <a:rPr lang="en-US" dirty="0"/>
              <a:t>Enhancing openness through data sharing</a:t>
            </a:r>
          </a:p>
        </p:txBody>
      </p:sp>
      <p:sp>
        <p:nvSpPr>
          <p:cNvPr id="4" name="Slide Number Placeholder 3">
            <a:extLst>
              <a:ext uri="{FF2B5EF4-FFF2-40B4-BE49-F238E27FC236}">
                <a16:creationId xmlns:a16="http://schemas.microsoft.com/office/drawing/2014/main" id="{201E7ED8-85BF-0A44-AC60-39523A358FCC}"/>
              </a:ext>
            </a:extLst>
          </p:cNvPr>
          <p:cNvSpPr>
            <a:spLocks noGrp="1"/>
          </p:cNvSpPr>
          <p:nvPr>
            <p:ph type="sldNum" sz="quarter" idx="10"/>
          </p:nvPr>
        </p:nvSpPr>
        <p:spPr/>
        <p:txBody>
          <a:bodyPr/>
          <a:lstStyle/>
          <a:p>
            <a:fld id="{60583324-AE1C-3546-A724-4BA4670D7901}" type="slidenum">
              <a:rPr lang="en-US" smtClean="0"/>
              <a:pPr/>
              <a:t>39</a:t>
            </a:fld>
            <a:endParaRPr lang="en-US" dirty="0"/>
          </a:p>
        </p:txBody>
      </p:sp>
    </p:spTree>
    <p:extLst>
      <p:ext uri="{BB962C8B-B14F-4D97-AF65-F5344CB8AC3E}">
        <p14:creationId xmlns:p14="http://schemas.microsoft.com/office/powerpoint/2010/main" val="3322931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6" name="Picture 4" descr="2 Sections&#10;-NIH Intramural Research&#10;NIH is an institution&#10;Supports over 6000 scientists&#10;-10% of NIH budget&#10;-Primary location is Bethesda MD&#10;-A few labs throughout U.S.&#10;&#10;NIH Extramural Research&#10;Supports over 2,600 institutions worldwide&#10;-Over 300,000 scientists &amp; research personnel&#10;-Awards Issued to over 100 countries&#10;-Clinical, Basic &amp; Translational Research&#10;-Over 80% of the NIH budget ">
            <a:extLst>
              <a:ext uri="{FF2B5EF4-FFF2-40B4-BE49-F238E27FC236}">
                <a16:creationId xmlns:a16="http://schemas.microsoft.com/office/drawing/2014/main" id="{B0106EAE-306C-44C1-8276-F5BDBE18606F}"/>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057401" y="2057400"/>
            <a:ext cx="3071813" cy="31242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11" name="Slide Number Placeholder 5">
            <a:extLst>
              <a:ext uri="{FF2B5EF4-FFF2-40B4-BE49-F238E27FC236}">
                <a16:creationId xmlns:a16="http://schemas.microsoft.com/office/drawing/2014/main" id="{3E03938E-6B91-4429-B4B5-0DEC27DFFC6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ＭＳ Ｐゴシック" charset="0"/>
                <a:cs typeface="Arial" charset="0"/>
              </a:defRPr>
            </a:lvl1pPr>
            <a:lvl2pPr marL="457200" algn="l" rtl="0" fontAlgn="base">
              <a:spcBef>
                <a:spcPct val="0"/>
              </a:spcBef>
              <a:spcAft>
                <a:spcPct val="0"/>
              </a:spcAft>
              <a:defRPr kern="1200">
                <a:solidFill>
                  <a:schemeClr val="tx1"/>
                </a:solidFill>
                <a:latin typeface="Arial" charset="0"/>
                <a:ea typeface="ＭＳ Ｐゴシック" charset="0"/>
                <a:cs typeface="Arial" charset="0"/>
              </a:defRPr>
            </a:lvl2pPr>
            <a:lvl3pPr marL="914400" algn="l" rtl="0" fontAlgn="base">
              <a:spcBef>
                <a:spcPct val="0"/>
              </a:spcBef>
              <a:spcAft>
                <a:spcPct val="0"/>
              </a:spcAft>
              <a:defRPr kern="1200">
                <a:solidFill>
                  <a:schemeClr val="tx1"/>
                </a:solidFill>
                <a:latin typeface="Arial" charset="0"/>
                <a:ea typeface="ＭＳ Ｐゴシック" charset="0"/>
                <a:cs typeface="Arial" charset="0"/>
              </a:defRPr>
            </a:lvl3pPr>
            <a:lvl4pPr marL="1371600" algn="l" rtl="0" fontAlgn="base">
              <a:spcBef>
                <a:spcPct val="0"/>
              </a:spcBef>
              <a:spcAft>
                <a:spcPct val="0"/>
              </a:spcAft>
              <a:defRPr kern="1200">
                <a:solidFill>
                  <a:schemeClr val="tx1"/>
                </a:solidFill>
                <a:latin typeface="Arial" charset="0"/>
                <a:ea typeface="ＭＳ Ｐゴシック" charset="0"/>
                <a:cs typeface="Arial" charset="0"/>
              </a:defRPr>
            </a:lvl4pPr>
            <a:lvl5pPr marL="1828800" algn="l"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C963390-FB40-489D-A065-9C3EB7D46636}"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tint val="75000"/>
                </a:prstClr>
              </a:solidFill>
              <a:effectLst/>
              <a:uLnTx/>
              <a:uFillTx/>
              <a:latin typeface="Lato"/>
              <a:ea typeface="+mn-ea"/>
              <a:cs typeface="+mn-cs"/>
            </a:endParaRPr>
          </a:p>
        </p:txBody>
      </p:sp>
      <p:grpSp>
        <p:nvGrpSpPr>
          <p:cNvPr id="5" name="Group 4" descr="2 Sections&#10;-NIH Intramural Research&#10;NIH is an institution&#10;Supports over 6000 scientists&#10;-10% of NIH budget&#10;-Primary location is Bethesda MD&#10;-A few labs throughout U.S.&#10;&#10;NIH Extramural Research&#10;Supports over 2,600 institutions worldwide&#10;-Over 300,000 scientists &amp; research personnel&#10;-Awards Issued to over 100 countries&#10;-Clinical, Basic &amp; Translational Research&#10;-Over 80% of the NIH budget ">
            <a:extLst>
              <a:ext uri="{FF2B5EF4-FFF2-40B4-BE49-F238E27FC236}">
                <a16:creationId xmlns:a16="http://schemas.microsoft.com/office/drawing/2014/main" id="{D6C45B0C-2BF7-482B-8E3D-81C80359EC4D}"/>
              </a:ext>
            </a:extLst>
          </p:cNvPr>
          <p:cNvGrpSpPr/>
          <p:nvPr/>
        </p:nvGrpSpPr>
        <p:grpSpPr>
          <a:xfrm>
            <a:off x="1533727" y="819116"/>
            <a:ext cx="9296400" cy="5902359"/>
            <a:chOff x="1524000" y="955642"/>
            <a:chExt cx="9296400" cy="5902359"/>
          </a:xfrm>
        </p:grpSpPr>
        <p:sp>
          <p:nvSpPr>
            <p:cNvPr id="248834" name="Rectangle 2">
              <a:extLst>
                <a:ext uri="{FF2B5EF4-FFF2-40B4-BE49-F238E27FC236}">
                  <a16:creationId xmlns:a16="http://schemas.microsoft.com/office/drawing/2014/main" id="{47F6C430-A699-42FD-A514-096B7A668E57}"/>
                </a:ext>
              </a:extLst>
            </p:cNvPr>
            <p:cNvSpPr>
              <a:spLocks noChangeArrowheads="1"/>
            </p:cNvSpPr>
            <p:nvPr/>
          </p:nvSpPr>
          <p:spPr bwMode="auto">
            <a:xfrm>
              <a:off x="1524000" y="970961"/>
              <a:ext cx="9144000" cy="5887039"/>
            </a:xfrm>
            <a:prstGeom prst="rect">
              <a:avLst/>
            </a:prstGeom>
            <a:solidFill>
              <a:schemeClr val="tx2">
                <a:lumMod val="20000"/>
                <a:lumOff val="8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ato"/>
                <a:ea typeface="+mn-ea"/>
                <a:cs typeface="+mn-cs"/>
              </a:endParaRPr>
            </a:p>
          </p:txBody>
        </p:sp>
        <p:sp>
          <p:nvSpPr>
            <p:cNvPr id="248837" name="Text Box 5">
              <a:extLst>
                <a:ext uri="{FF2B5EF4-FFF2-40B4-BE49-F238E27FC236}">
                  <a16:creationId xmlns:a16="http://schemas.microsoft.com/office/drawing/2014/main" id="{0F30FC3B-2F9A-4CFD-A104-27B1FFCCB55E}"/>
                </a:ext>
              </a:extLst>
            </p:cNvPr>
            <p:cNvSpPr txBox="1">
              <a:spLocks noChangeArrowheads="1"/>
            </p:cNvSpPr>
            <p:nvPr/>
          </p:nvSpPr>
          <p:spPr bwMode="auto">
            <a:xfrm>
              <a:off x="2171700" y="955642"/>
              <a:ext cx="3657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3366"/>
                  </a:solidFill>
                  <a:effectLst/>
                  <a:uLnTx/>
                  <a:uFillTx/>
                  <a:latin typeface="Lato"/>
                  <a:ea typeface="+mn-ea"/>
                  <a:cs typeface="+mn-cs"/>
                </a:rPr>
                <a:t>NIH INTRAMURAL 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Lato"/>
                  <a:ea typeface="+mn-ea"/>
                  <a:cs typeface="+mn-cs"/>
                </a:rPr>
                <a:t>NIH is an institution</a:t>
              </a:r>
              <a:endParaRPr kumimoji="0" lang="en-US" altLang="en-US" sz="1600" b="1" i="0" u="none" strike="noStrike" kern="1200" cap="none" spc="0" normalizeH="0" baseline="0" noProof="0" dirty="0">
                <a:ln>
                  <a:noFill/>
                </a:ln>
                <a:solidFill>
                  <a:srgbClr val="003366"/>
                </a:solidFill>
                <a:effectLst/>
                <a:uLnTx/>
                <a:uFillTx/>
                <a:latin typeface="Lato"/>
                <a:ea typeface="+mn-ea"/>
                <a:cs typeface="+mn-cs"/>
              </a:endParaRPr>
            </a:p>
          </p:txBody>
        </p:sp>
        <p:sp>
          <p:nvSpPr>
            <p:cNvPr id="248838" name="Text Box 6">
              <a:extLst>
                <a:ext uri="{FF2B5EF4-FFF2-40B4-BE49-F238E27FC236}">
                  <a16:creationId xmlns:a16="http://schemas.microsoft.com/office/drawing/2014/main" id="{8E5943C7-1474-4659-8D5D-CB9508BB6476}"/>
                </a:ext>
              </a:extLst>
            </p:cNvPr>
            <p:cNvSpPr txBox="1">
              <a:spLocks noChangeArrowheads="1"/>
            </p:cNvSpPr>
            <p:nvPr/>
          </p:nvSpPr>
          <p:spPr bwMode="auto">
            <a:xfrm>
              <a:off x="1981200" y="5181600"/>
              <a:ext cx="3733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Lato"/>
                  <a:ea typeface="+mn-ea"/>
                  <a:cs typeface="+mn-cs"/>
                </a:rPr>
                <a:t>Supports: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Lato"/>
                  <a:ea typeface="+mn-ea"/>
                  <a:cs typeface="+mn-cs"/>
                </a:rPr>
                <a:t>Over 6,000 scientists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Lato"/>
                  <a:ea typeface="+mn-ea"/>
                  <a:cs typeface="+mn-cs"/>
                </a:rPr>
                <a:t>11% of NIH budget</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Lato"/>
                  <a:ea typeface="+mn-ea"/>
                  <a:cs typeface="+mn-cs"/>
                </a:rPr>
                <a:t>Primary location: Bethesda, MD</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Lato"/>
                  <a:ea typeface="+mn-ea"/>
                  <a:cs typeface="+mn-cs"/>
                </a:rPr>
                <a:t>A few labs throughout U.S.</a:t>
              </a: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altLang="en-US" sz="1600" b="1" i="0" u="none" strike="noStrike" kern="1200" cap="none" spc="0" normalizeH="0" baseline="0" noProof="0" dirty="0">
                <a:ln>
                  <a:noFill/>
                </a:ln>
                <a:solidFill>
                  <a:prstClr val="black"/>
                </a:solidFill>
                <a:effectLst/>
                <a:uLnTx/>
                <a:uFillTx/>
                <a:latin typeface="Lato"/>
                <a:ea typeface="+mn-ea"/>
                <a:cs typeface="+mn-cs"/>
              </a:endParaRPr>
            </a:p>
          </p:txBody>
        </p:sp>
        <p:pic>
          <p:nvPicPr>
            <p:cNvPr id="248839" name="Picture 7">
              <a:extLst>
                <a:ext uri="{FF2B5EF4-FFF2-40B4-BE49-F238E27FC236}">
                  <a16:creationId xmlns:a16="http://schemas.microsoft.com/office/drawing/2014/main" id="{6A54938C-C693-4C71-8187-69D93D3E2F0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84"/>
            <a:stretch/>
          </p:blipFill>
          <p:spPr bwMode="auto">
            <a:xfrm>
              <a:off x="6189608" y="2061328"/>
              <a:ext cx="4211236" cy="3066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8840" name="Text Box 8">
              <a:extLst>
                <a:ext uri="{FF2B5EF4-FFF2-40B4-BE49-F238E27FC236}">
                  <a16:creationId xmlns:a16="http://schemas.microsoft.com/office/drawing/2014/main" id="{6957D589-F04F-41FB-8421-D9E3154DB87F}"/>
                </a:ext>
              </a:extLst>
            </p:cNvPr>
            <p:cNvSpPr txBox="1">
              <a:spLocks noChangeArrowheads="1"/>
            </p:cNvSpPr>
            <p:nvPr/>
          </p:nvSpPr>
          <p:spPr bwMode="auto">
            <a:xfrm>
              <a:off x="6629400" y="1058455"/>
              <a:ext cx="3429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3366"/>
                  </a:solidFill>
                  <a:effectLst/>
                  <a:uLnTx/>
                  <a:uFillTx/>
                  <a:latin typeface="Lato"/>
                  <a:ea typeface="+mn-ea"/>
                  <a:cs typeface="+mn-cs"/>
                </a:rPr>
                <a:t>NIH EXTRAMURAL RESEARCH</a:t>
              </a:r>
            </a:p>
          </p:txBody>
        </p:sp>
        <p:sp>
          <p:nvSpPr>
            <p:cNvPr id="248841" name="Text Box 9">
              <a:extLst>
                <a:ext uri="{FF2B5EF4-FFF2-40B4-BE49-F238E27FC236}">
                  <a16:creationId xmlns:a16="http://schemas.microsoft.com/office/drawing/2014/main" id="{C6AEBDCC-6E93-4DC8-8F1C-8DFC98D1B5F4}"/>
                </a:ext>
              </a:extLst>
            </p:cNvPr>
            <p:cNvSpPr txBox="1">
              <a:spLocks noChangeArrowheads="1"/>
            </p:cNvSpPr>
            <p:nvPr/>
          </p:nvSpPr>
          <p:spPr bwMode="auto">
            <a:xfrm>
              <a:off x="6019800" y="5181601"/>
              <a:ext cx="4648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Lato"/>
                  <a:ea typeface="+mn-ea"/>
                  <a:cs typeface="+mn-cs"/>
                </a:rPr>
                <a:t>Supports: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Lato"/>
                  <a:ea typeface="+mn-ea"/>
                  <a:cs typeface="+mn-cs"/>
                </a:rPr>
                <a:t>Over 2,600 institutions worldwide</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Lato"/>
                  <a:ea typeface="+mn-ea"/>
                  <a:cs typeface="+mn-cs"/>
                </a:rPr>
                <a:t>Over 300,000 scientists &amp; research personnel</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Lato"/>
                  <a:ea typeface="+mn-ea"/>
                  <a:cs typeface="+mn-cs"/>
                </a:rPr>
                <a:t>Awards issued to over 100 countries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Lato"/>
                  <a:ea typeface="+mn-ea"/>
                  <a:cs typeface="+mn-cs"/>
                </a:rPr>
                <a:t>Clinical, Basic, &amp; Translational Research</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1600" b="1" i="0" u="none" strike="noStrike" kern="1200" cap="none" spc="0" normalizeH="0" baseline="0" noProof="0" dirty="0">
                  <a:ln>
                    <a:noFill/>
                  </a:ln>
                  <a:solidFill>
                    <a:prstClr val="black"/>
                  </a:solidFill>
                  <a:effectLst/>
                  <a:uLnTx/>
                  <a:uFillTx/>
                  <a:latin typeface="Lato"/>
                  <a:ea typeface="+mn-ea"/>
                  <a:cs typeface="+mn-cs"/>
                </a:rPr>
                <a:t>Over 80% of the NIH budget</a:t>
              </a:r>
            </a:p>
          </p:txBody>
        </p:sp>
        <p:sp>
          <p:nvSpPr>
            <p:cNvPr id="248842" name="Text Box 10">
              <a:extLst>
                <a:ext uri="{FF2B5EF4-FFF2-40B4-BE49-F238E27FC236}">
                  <a16:creationId xmlns:a16="http://schemas.microsoft.com/office/drawing/2014/main" id="{1926F9B9-8284-4DD9-9A82-F7B180B17A58}"/>
                </a:ext>
              </a:extLst>
            </p:cNvPr>
            <p:cNvSpPr txBox="1">
              <a:spLocks noChangeArrowheads="1"/>
            </p:cNvSpPr>
            <p:nvPr/>
          </p:nvSpPr>
          <p:spPr bwMode="auto">
            <a:xfrm>
              <a:off x="9067800" y="6613526"/>
              <a:ext cx="1752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Lato"/>
                  <a:ea typeface="+mn-ea"/>
                  <a:cs typeface="+mn-cs"/>
                </a:rPr>
                <a:t>*All figures are estimates.</a:t>
              </a:r>
            </a:p>
          </p:txBody>
        </p:sp>
        <p:pic>
          <p:nvPicPr>
            <p:cNvPr id="3" name="Picture 2" descr="A picture containing mountain, stack&#10;&#10;Description automatically generated">
              <a:extLst>
                <a:ext uri="{FF2B5EF4-FFF2-40B4-BE49-F238E27FC236}">
                  <a16:creationId xmlns:a16="http://schemas.microsoft.com/office/drawing/2014/main" id="{3EC456EA-523A-451B-870B-A795183AD3E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791156" y="2057400"/>
              <a:ext cx="4228644" cy="3069995"/>
            </a:xfrm>
            <a:prstGeom prst="rect">
              <a:avLst/>
            </a:prstGeom>
          </p:spPr>
        </p:pic>
      </p:grpSp>
      <p:sp>
        <p:nvSpPr>
          <p:cNvPr id="2" name="Title 1">
            <a:extLst>
              <a:ext uri="{FF2B5EF4-FFF2-40B4-BE49-F238E27FC236}">
                <a16:creationId xmlns:a16="http://schemas.microsoft.com/office/drawing/2014/main" id="{C5E76910-E3D5-924B-96F1-B0BF12977531}"/>
              </a:ext>
            </a:extLst>
          </p:cNvPr>
          <p:cNvSpPr>
            <a:spLocks noGrp="1"/>
          </p:cNvSpPr>
          <p:nvPr>
            <p:ph type="title"/>
          </p:nvPr>
        </p:nvSpPr>
        <p:spPr/>
        <p:txBody>
          <a:bodyPr/>
          <a:lstStyle/>
          <a:p>
            <a:r>
              <a:rPr lang="en-US" dirty="0"/>
              <a:t>NIH Communities</a:t>
            </a:r>
          </a:p>
        </p:txBody>
      </p:sp>
    </p:spTree>
  </p:cSld>
  <p:clrMapOvr>
    <a:masterClrMapping/>
  </p:clrMapOvr>
  <p:transition advClick="0" advTm="15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C99BC-00E1-1043-9F2F-DE42752E18E8}"/>
              </a:ext>
            </a:extLst>
          </p:cNvPr>
          <p:cNvSpPr>
            <a:spLocks noGrp="1"/>
          </p:cNvSpPr>
          <p:nvPr>
            <p:ph type="title"/>
          </p:nvPr>
        </p:nvSpPr>
        <p:spPr>
          <a:xfrm>
            <a:off x="838197" y="183593"/>
            <a:ext cx="10515600" cy="1325563"/>
          </a:xfrm>
        </p:spPr>
        <p:txBody>
          <a:bodyPr>
            <a:normAutofit/>
          </a:bodyPr>
          <a:lstStyle/>
          <a:p>
            <a:r>
              <a:rPr lang="en-US" sz="4000" dirty="0"/>
              <a:t>Supporting a Growing Community: FY2021 Budget</a:t>
            </a:r>
          </a:p>
        </p:txBody>
      </p:sp>
      <p:graphicFrame>
        <p:nvGraphicFramePr>
          <p:cNvPr id="4" name="Table 4">
            <a:extLst>
              <a:ext uri="{FF2B5EF4-FFF2-40B4-BE49-F238E27FC236}">
                <a16:creationId xmlns:a16="http://schemas.microsoft.com/office/drawing/2014/main" id="{49753202-5F64-D345-BEF0-C68AA66D047E}"/>
              </a:ext>
            </a:extLst>
          </p:cNvPr>
          <p:cNvGraphicFramePr>
            <a:graphicFrameLocks noGrp="1"/>
          </p:cNvGraphicFramePr>
          <p:nvPr>
            <p:ph idx="1"/>
            <p:extLst>
              <p:ext uri="{D42A27DB-BD31-4B8C-83A1-F6EECF244321}">
                <p14:modId xmlns:p14="http://schemas.microsoft.com/office/powerpoint/2010/main" val="156605487"/>
              </p:ext>
            </p:extLst>
          </p:nvPr>
        </p:nvGraphicFramePr>
        <p:xfrm>
          <a:off x="838200" y="1496291"/>
          <a:ext cx="10515597" cy="4541295"/>
        </p:xfrm>
        <a:graphic>
          <a:graphicData uri="http://schemas.openxmlformats.org/drawingml/2006/table">
            <a:tbl>
              <a:tblPr firstRow="1" bandRow="1">
                <a:tableStyleId>{5C22544A-7EE6-4342-B048-85BDC9FD1C3A}</a:tableStyleId>
              </a:tblPr>
              <a:tblGrid>
                <a:gridCol w="3935681">
                  <a:extLst>
                    <a:ext uri="{9D8B030D-6E8A-4147-A177-3AD203B41FA5}">
                      <a16:colId xmlns:a16="http://schemas.microsoft.com/office/drawing/2014/main" val="3235826682"/>
                    </a:ext>
                  </a:extLst>
                </a:gridCol>
                <a:gridCol w="3074717">
                  <a:extLst>
                    <a:ext uri="{9D8B030D-6E8A-4147-A177-3AD203B41FA5}">
                      <a16:colId xmlns:a16="http://schemas.microsoft.com/office/drawing/2014/main" val="2798491722"/>
                    </a:ext>
                  </a:extLst>
                </a:gridCol>
                <a:gridCol w="3505199">
                  <a:extLst>
                    <a:ext uri="{9D8B030D-6E8A-4147-A177-3AD203B41FA5}">
                      <a16:colId xmlns:a16="http://schemas.microsoft.com/office/drawing/2014/main" val="3766796052"/>
                    </a:ext>
                  </a:extLst>
                </a:gridCol>
              </a:tblGrid>
              <a:tr h="899015">
                <a:tc>
                  <a:txBody>
                    <a:bodyPr/>
                    <a:lstStyle/>
                    <a:p>
                      <a:pPr algn="ctr" fontAlgn="b"/>
                      <a:r>
                        <a:rPr lang="en-US" sz="2400" b="1" i="0" u="none" strike="noStrike" dirty="0">
                          <a:solidFill>
                            <a:schemeClr val="bg1"/>
                          </a:solidFill>
                          <a:effectLst/>
                          <a:latin typeface="Lucida Grande" panose="020B0600040502020204" pitchFamily="34" charset="0"/>
                        </a:rPr>
                        <a:t>Mechanism</a:t>
                      </a:r>
                    </a:p>
                  </a:txBody>
                  <a:tcPr marL="9525" marR="9525" marT="9525" marB="0" anchor="ctr"/>
                </a:tc>
                <a:tc>
                  <a:txBody>
                    <a:bodyPr/>
                    <a:lstStyle/>
                    <a:p>
                      <a:pPr algn="ctr" fontAlgn="b"/>
                      <a:r>
                        <a:rPr lang="en-US" sz="2400" b="1" i="0" u="none" strike="noStrike" dirty="0">
                          <a:solidFill>
                            <a:schemeClr val="bg1"/>
                          </a:solidFill>
                          <a:effectLst/>
                          <a:latin typeface="Lucida Grande" panose="020B0600040502020204" pitchFamily="34" charset="0"/>
                        </a:rPr>
                        <a:t>Amount ($B) </a:t>
                      </a:r>
                    </a:p>
                  </a:txBody>
                  <a:tcPr marL="9525" marR="9525" marT="9525" marB="0" anchor="ctr"/>
                </a:tc>
                <a:tc>
                  <a:txBody>
                    <a:bodyPr/>
                    <a:lstStyle/>
                    <a:p>
                      <a:pPr algn="ctr" fontAlgn="b"/>
                      <a:r>
                        <a:rPr lang="en-US" sz="2400" b="1" i="0" u="none" strike="noStrike" dirty="0">
                          <a:solidFill>
                            <a:schemeClr val="bg1"/>
                          </a:solidFill>
                          <a:effectLst/>
                          <a:latin typeface="Calibri" panose="020F0502020204030204" pitchFamily="34" charset="0"/>
                        </a:rPr>
                        <a:t>Percent NIH Budget</a:t>
                      </a:r>
                    </a:p>
                  </a:txBody>
                  <a:tcPr marL="9525" marR="9525" marT="9525" marB="0" anchor="ctr"/>
                </a:tc>
                <a:extLst>
                  <a:ext uri="{0D108BD9-81ED-4DB2-BD59-A6C34878D82A}">
                    <a16:rowId xmlns:a16="http://schemas.microsoft.com/office/drawing/2014/main" val="604841289"/>
                  </a:ext>
                </a:extLst>
              </a:tr>
              <a:tr h="455285">
                <a:tc>
                  <a:txBody>
                    <a:bodyPr/>
                    <a:lstStyle/>
                    <a:p>
                      <a:pPr algn="l" fontAlgn="b"/>
                      <a:r>
                        <a:rPr lang="en-US" sz="2400" b="0" i="0" u="none" strike="noStrike" dirty="0">
                          <a:solidFill>
                            <a:srgbClr val="000000"/>
                          </a:solidFill>
                          <a:effectLst/>
                          <a:latin typeface="Lucida Grande" panose="020B0600040502020204" pitchFamily="34" charset="0"/>
                        </a:rPr>
                        <a:t>Research Projects (RPG)</a:t>
                      </a:r>
                    </a:p>
                  </a:txBody>
                  <a:tcPr marL="9525" marR="9525" marT="9525" marB="0" anchor="b"/>
                </a:tc>
                <a:tc>
                  <a:txBody>
                    <a:bodyPr/>
                    <a:lstStyle/>
                    <a:p>
                      <a:pPr algn="ctr" fontAlgn="b"/>
                      <a:r>
                        <a:rPr lang="en-US" sz="2400" b="0" i="0" u="none" strike="noStrike" dirty="0">
                          <a:solidFill>
                            <a:srgbClr val="000000"/>
                          </a:solidFill>
                          <a:effectLst/>
                          <a:latin typeface="Lucida Grande" panose="020B0600040502020204" pitchFamily="34" charset="0"/>
                        </a:rPr>
                        <a:t>23.1</a:t>
                      </a:r>
                    </a:p>
                  </a:txBody>
                  <a:tcPr marL="9525" marR="9525" marT="9525" marB="0" anchor="b"/>
                </a:tc>
                <a:tc>
                  <a:txBody>
                    <a:bodyPr/>
                    <a:lstStyle/>
                    <a:p>
                      <a:pPr algn="ctr" fontAlgn="b"/>
                      <a:r>
                        <a:rPr lang="en-US" sz="2400" b="0" i="0" u="none" strike="noStrike" dirty="0">
                          <a:solidFill>
                            <a:srgbClr val="000000"/>
                          </a:solidFill>
                          <a:effectLst/>
                          <a:latin typeface="Lucida Grande" panose="020B0600040502020204" pitchFamily="34" charset="0"/>
                        </a:rPr>
                        <a:t>54.0</a:t>
                      </a:r>
                    </a:p>
                  </a:txBody>
                  <a:tcPr marL="9525" marR="9525" marT="9525" marB="0" anchor="b"/>
                </a:tc>
                <a:extLst>
                  <a:ext uri="{0D108BD9-81ED-4DB2-BD59-A6C34878D82A}">
                    <a16:rowId xmlns:a16="http://schemas.microsoft.com/office/drawing/2014/main" val="3751680666"/>
                  </a:ext>
                </a:extLst>
              </a:tr>
              <a:tr h="455285">
                <a:tc>
                  <a:txBody>
                    <a:bodyPr/>
                    <a:lstStyle/>
                    <a:p>
                      <a:pPr algn="l" fontAlgn="b"/>
                      <a:r>
                        <a:rPr lang="en-US" sz="2400" b="0" i="0" u="none" strike="noStrike">
                          <a:solidFill>
                            <a:srgbClr val="000000"/>
                          </a:solidFill>
                          <a:effectLst/>
                          <a:latin typeface="Lucida Grande" panose="020B0600040502020204" pitchFamily="34" charset="0"/>
                        </a:rPr>
                        <a:t>SBIR/STTR</a:t>
                      </a:r>
                    </a:p>
                  </a:txBody>
                  <a:tcPr marL="9525" marR="9525" marT="9525" marB="0" anchor="b"/>
                </a:tc>
                <a:tc>
                  <a:txBody>
                    <a:bodyPr/>
                    <a:lstStyle/>
                    <a:p>
                      <a:pPr algn="ctr" fontAlgn="b"/>
                      <a:r>
                        <a:rPr lang="en-US" sz="2400" b="0" i="0" u="none" strike="noStrike" dirty="0">
                          <a:solidFill>
                            <a:srgbClr val="000000"/>
                          </a:solidFill>
                          <a:effectLst/>
                          <a:latin typeface="Lucida Grande" panose="020B0600040502020204" pitchFamily="34" charset="0"/>
                        </a:rPr>
                        <a:t>1.17</a:t>
                      </a:r>
                    </a:p>
                  </a:txBody>
                  <a:tcPr marL="9525" marR="9525" marT="9525" marB="0" anchor="b"/>
                </a:tc>
                <a:tc>
                  <a:txBody>
                    <a:bodyPr/>
                    <a:lstStyle/>
                    <a:p>
                      <a:pPr algn="ctr" fontAlgn="b"/>
                      <a:r>
                        <a:rPr lang="en-US" sz="2400" b="0" i="0" u="none" strike="noStrike" dirty="0">
                          <a:solidFill>
                            <a:srgbClr val="000000"/>
                          </a:solidFill>
                          <a:effectLst/>
                          <a:latin typeface="Lucida Grande" panose="020B0600040502020204" pitchFamily="34" charset="0"/>
                        </a:rPr>
                        <a:t>2.7</a:t>
                      </a:r>
                    </a:p>
                  </a:txBody>
                  <a:tcPr marL="9525" marR="9525" marT="9525" marB="0" anchor="b"/>
                </a:tc>
                <a:extLst>
                  <a:ext uri="{0D108BD9-81ED-4DB2-BD59-A6C34878D82A}">
                    <a16:rowId xmlns:a16="http://schemas.microsoft.com/office/drawing/2014/main" val="332036496"/>
                  </a:ext>
                </a:extLst>
              </a:tr>
              <a:tr h="455285">
                <a:tc>
                  <a:txBody>
                    <a:bodyPr/>
                    <a:lstStyle/>
                    <a:p>
                      <a:pPr algn="l" fontAlgn="b"/>
                      <a:r>
                        <a:rPr lang="en-US" sz="2400" b="0" i="0" u="none" strike="noStrike">
                          <a:solidFill>
                            <a:srgbClr val="000000"/>
                          </a:solidFill>
                          <a:effectLst/>
                          <a:latin typeface="Lucida Grande" panose="020B0600040502020204" pitchFamily="34" charset="0"/>
                        </a:rPr>
                        <a:t>Research Centers</a:t>
                      </a:r>
                    </a:p>
                  </a:txBody>
                  <a:tcPr marL="9525" marR="9525" marT="9525" marB="0" anchor="b"/>
                </a:tc>
                <a:tc>
                  <a:txBody>
                    <a:bodyPr/>
                    <a:lstStyle/>
                    <a:p>
                      <a:pPr algn="ctr" fontAlgn="b"/>
                      <a:r>
                        <a:rPr lang="en-US" sz="2400" b="0" i="0" u="none" strike="noStrike" dirty="0">
                          <a:solidFill>
                            <a:srgbClr val="000000"/>
                          </a:solidFill>
                          <a:effectLst/>
                          <a:latin typeface="Lucida Grande" panose="020B0600040502020204" pitchFamily="34" charset="0"/>
                        </a:rPr>
                        <a:t>2.75</a:t>
                      </a:r>
                    </a:p>
                  </a:txBody>
                  <a:tcPr marL="9525" marR="9525" marT="9525" marB="0" anchor="b"/>
                </a:tc>
                <a:tc>
                  <a:txBody>
                    <a:bodyPr/>
                    <a:lstStyle/>
                    <a:p>
                      <a:pPr algn="ctr" fontAlgn="b"/>
                      <a:r>
                        <a:rPr lang="en-US" sz="2400" b="0" i="0" u="none" strike="noStrike" dirty="0">
                          <a:solidFill>
                            <a:srgbClr val="000000"/>
                          </a:solidFill>
                          <a:effectLst/>
                          <a:latin typeface="Lucida Grande" panose="020B0600040502020204" pitchFamily="34" charset="0"/>
                        </a:rPr>
                        <a:t>6.4</a:t>
                      </a:r>
                    </a:p>
                  </a:txBody>
                  <a:tcPr marL="9525" marR="9525" marT="9525" marB="0" anchor="b"/>
                </a:tc>
                <a:extLst>
                  <a:ext uri="{0D108BD9-81ED-4DB2-BD59-A6C34878D82A}">
                    <a16:rowId xmlns:a16="http://schemas.microsoft.com/office/drawing/2014/main" val="2631993470"/>
                  </a:ext>
                </a:extLst>
              </a:tr>
              <a:tr h="455285">
                <a:tc>
                  <a:txBody>
                    <a:bodyPr/>
                    <a:lstStyle/>
                    <a:p>
                      <a:pPr algn="l" fontAlgn="b"/>
                      <a:r>
                        <a:rPr lang="en-US" sz="2400" b="0" i="0" u="none" strike="noStrike">
                          <a:solidFill>
                            <a:srgbClr val="000000"/>
                          </a:solidFill>
                          <a:effectLst/>
                          <a:latin typeface="Lucida Grande" panose="020B0600040502020204" pitchFamily="34" charset="0"/>
                        </a:rPr>
                        <a:t>Other Research</a:t>
                      </a:r>
                    </a:p>
                  </a:txBody>
                  <a:tcPr marL="9525" marR="9525" marT="9525" marB="0" anchor="b"/>
                </a:tc>
                <a:tc>
                  <a:txBody>
                    <a:bodyPr/>
                    <a:lstStyle/>
                    <a:p>
                      <a:pPr algn="ctr" fontAlgn="b"/>
                      <a:r>
                        <a:rPr lang="en-US" sz="2400" b="0" i="0" u="none" strike="noStrike" dirty="0">
                          <a:solidFill>
                            <a:srgbClr val="000000"/>
                          </a:solidFill>
                          <a:effectLst/>
                          <a:latin typeface="Lucida Grande" panose="020B0600040502020204" pitchFamily="34" charset="0"/>
                        </a:rPr>
                        <a:t>2.95</a:t>
                      </a:r>
                    </a:p>
                  </a:txBody>
                  <a:tcPr marL="9525" marR="9525" marT="9525" marB="0" anchor="b"/>
                </a:tc>
                <a:tc>
                  <a:txBody>
                    <a:bodyPr/>
                    <a:lstStyle/>
                    <a:p>
                      <a:pPr algn="ctr" fontAlgn="b"/>
                      <a:r>
                        <a:rPr lang="en-US" sz="2400" b="0" i="0" u="none" strike="noStrike" dirty="0">
                          <a:solidFill>
                            <a:srgbClr val="000000"/>
                          </a:solidFill>
                          <a:effectLst/>
                          <a:latin typeface="Lucida Grande" panose="020B0600040502020204" pitchFamily="34" charset="0"/>
                        </a:rPr>
                        <a:t>6.9</a:t>
                      </a:r>
                    </a:p>
                  </a:txBody>
                  <a:tcPr marL="9525" marR="9525" marT="9525" marB="0" anchor="b"/>
                </a:tc>
                <a:extLst>
                  <a:ext uri="{0D108BD9-81ED-4DB2-BD59-A6C34878D82A}">
                    <a16:rowId xmlns:a16="http://schemas.microsoft.com/office/drawing/2014/main" val="1157103683"/>
                  </a:ext>
                </a:extLst>
              </a:tr>
              <a:tr h="455285">
                <a:tc>
                  <a:txBody>
                    <a:bodyPr/>
                    <a:lstStyle/>
                    <a:p>
                      <a:pPr algn="l" fontAlgn="b"/>
                      <a:r>
                        <a:rPr lang="en-US" sz="2400" b="0" i="0" u="none" strike="noStrike">
                          <a:solidFill>
                            <a:srgbClr val="000000"/>
                          </a:solidFill>
                          <a:effectLst/>
                          <a:latin typeface="Lucida Grande" panose="020B0600040502020204" pitchFamily="34" charset="0"/>
                        </a:rPr>
                        <a:t>Training</a:t>
                      </a:r>
                    </a:p>
                  </a:txBody>
                  <a:tcPr marL="9525" marR="9525" marT="9525" marB="0" anchor="b"/>
                </a:tc>
                <a:tc>
                  <a:txBody>
                    <a:bodyPr/>
                    <a:lstStyle/>
                    <a:p>
                      <a:pPr algn="ctr" fontAlgn="b"/>
                      <a:r>
                        <a:rPr lang="en-US" sz="2400" b="0" i="0" u="none" strike="noStrike" dirty="0">
                          <a:solidFill>
                            <a:srgbClr val="000000"/>
                          </a:solidFill>
                          <a:effectLst/>
                          <a:latin typeface="Lucida Grande" panose="020B0600040502020204" pitchFamily="34" charset="0"/>
                        </a:rPr>
                        <a:t>0.95</a:t>
                      </a:r>
                    </a:p>
                  </a:txBody>
                  <a:tcPr marL="9525" marR="9525" marT="9525" marB="0" anchor="b"/>
                </a:tc>
                <a:tc>
                  <a:txBody>
                    <a:bodyPr/>
                    <a:lstStyle/>
                    <a:p>
                      <a:pPr algn="ctr" fontAlgn="b"/>
                      <a:r>
                        <a:rPr lang="en-US" sz="2400" b="0" i="0" u="none" strike="noStrike" dirty="0">
                          <a:solidFill>
                            <a:srgbClr val="000000"/>
                          </a:solidFill>
                          <a:effectLst/>
                          <a:latin typeface="Lucida Grande" panose="020B0600040502020204" pitchFamily="34" charset="0"/>
                        </a:rPr>
                        <a:t>2.2</a:t>
                      </a:r>
                    </a:p>
                  </a:txBody>
                  <a:tcPr marL="9525" marR="9525" marT="9525" marB="0" anchor="b"/>
                </a:tc>
                <a:extLst>
                  <a:ext uri="{0D108BD9-81ED-4DB2-BD59-A6C34878D82A}">
                    <a16:rowId xmlns:a16="http://schemas.microsoft.com/office/drawing/2014/main" val="726178571"/>
                  </a:ext>
                </a:extLst>
              </a:tr>
              <a:tr h="455285">
                <a:tc>
                  <a:txBody>
                    <a:bodyPr/>
                    <a:lstStyle/>
                    <a:p>
                      <a:pPr algn="l" fontAlgn="b"/>
                      <a:r>
                        <a:rPr lang="en-US" sz="2400" b="0" i="0" u="none" strike="noStrike">
                          <a:solidFill>
                            <a:srgbClr val="000000"/>
                          </a:solidFill>
                          <a:effectLst/>
                          <a:latin typeface="Lucida Grande" panose="020B0600040502020204" pitchFamily="34" charset="0"/>
                        </a:rPr>
                        <a:t>Research Contracts</a:t>
                      </a:r>
                    </a:p>
                  </a:txBody>
                  <a:tcPr marL="9525" marR="9525" marT="9525" marB="0" anchor="b"/>
                </a:tc>
                <a:tc>
                  <a:txBody>
                    <a:bodyPr/>
                    <a:lstStyle/>
                    <a:p>
                      <a:pPr algn="ctr" fontAlgn="b"/>
                      <a:r>
                        <a:rPr lang="en-US" sz="2400" b="0" i="0" u="none" strike="noStrike" dirty="0">
                          <a:solidFill>
                            <a:srgbClr val="000000"/>
                          </a:solidFill>
                          <a:effectLst/>
                          <a:latin typeface="Lucida Grande" panose="020B0600040502020204" pitchFamily="34" charset="0"/>
                        </a:rPr>
                        <a:t>3.36</a:t>
                      </a:r>
                    </a:p>
                  </a:txBody>
                  <a:tcPr marL="9525" marR="9525" marT="9525" marB="0" anchor="b"/>
                </a:tc>
                <a:tc>
                  <a:txBody>
                    <a:bodyPr/>
                    <a:lstStyle/>
                    <a:p>
                      <a:pPr algn="ctr" fontAlgn="b"/>
                      <a:r>
                        <a:rPr lang="en-US" sz="2400" b="0" i="0" u="none" strike="noStrike" dirty="0">
                          <a:solidFill>
                            <a:srgbClr val="000000"/>
                          </a:solidFill>
                          <a:effectLst/>
                          <a:latin typeface="Lucida Grande" panose="020B0600040502020204" pitchFamily="34" charset="0"/>
                        </a:rPr>
                        <a:t>7.8</a:t>
                      </a:r>
                    </a:p>
                  </a:txBody>
                  <a:tcPr marL="9525" marR="9525" marT="9525" marB="0" anchor="b"/>
                </a:tc>
                <a:extLst>
                  <a:ext uri="{0D108BD9-81ED-4DB2-BD59-A6C34878D82A}">
                    <a16:rowId xmlns:a16="http://schemas.microsoft.com/office/drawing/2014/main" val="541307863"/>
                  </a:ext>
                </a:extLst>
              </a:tr>
              <a:tr h="455285">
                <a:tc>
                  <a:txBody>
                    <a:bodyPr/>
                    <a:lstStyle/>
                    <a:p>
                      <a:pPr algn="l" fontAlgn="b"/>
                      <a:r>
                        <a:rPr lang="en-US" sz="2400" b="0" i="0" u="none" strike="noStrike">
                          <a:solidFill>
                            <a:srgbClr val="000000"/>
                          </a:solidFill>
                          <a:effectLst/>
                          <a:latin typeface="Lucida Grande" panose="020B0600040502020204" pitchFamily="34" charset="0"/>
                        </a:rPr>
                        <a:t>Intramural Research</a:t>
                      </a:r>
                    </a:p>
                  </a:txBody>
                  <a:tcPr marL="9525" marR="9525" marT="9525" marB="0" anchor="b"/>
                </a:tc>
                <a:tc>
                  <a:txBody>
                    <a:bodyPr/>
                    <a:lstStyle/>
                    <a:p>
                      <a:pPr algn="ctr" fontAlgn="b"/>
                      <a:r>
                        <a:rPr lang="en-US" sz="2400" b="0" i="0" u="none" strike="noStrike" dirty="0">
                          <a:solidFill>
                            <a:srgbClr val="000000"/>
                          </a:solidFill>
                          <a:effectLst/>
                          <a:latin typeface="Lucida Grande" panose="020B0600040502020204" pitchFamily="34" charset="0"/>
                        </a:rPr>
                        <a:t>4.54</a:t>
                      </a:r>
                    </a:p>
                  </a:txBody>
                  <a:tcPr marL="9525" marR="9525" marT="9525" marB="0" anchor="b"/>
                </a:tc>
                <a:tc>
                  <a:txBody>
                    <a:bodyPr/>
                    <a:lstStyle/>
                    <a:p>
                      <a:pPr algn="ctr" fontAlgn="b"/>
                      <a:r>
                        <a:rPr lang="en-US" sz="2400" b="0" i="0" u="none" strike="noStrike" dirty="0">
                          <a:solidFill>
                            <a:srgbClr val="000000"/>
                          </a:solidFill>
                          <a:effectLst/>
                          <a:latin typeface="Lucida Grande" panose="020B0600040502020204" pitchFamily="34" charset="0"/>
                        </a:rPr>
                        <a:t>10.6</a:t>
                      </a:r>
                    </a:p>
                  </a:txBody>
                  <a:tcPr marL="9525" marR="9525" marT="9525" marB="0" anchor="b"/>
                </a:tc>
                <a:extLst>
                  <a:ext uri="{0D108BD9-81ED-4DB2-BD59-A6C34878D82A}">
                    <a16:rowId xmlns:a16="http://schemas.microsoft.com/office/drawing/2014/main" val="3140364215"/>
                  </a:ext>
                </a:extLst>
              </a:tr>
              <a:tr h="455285">
                <a:tc>
                  <a:txBody>
                    <a:bodyPr/>
                    <a:lstStyle/>
                    <a:p>
                      <a:pPr algn="l" fontAlgn="b"/>
                      <a:r>
                        <a:rPr lang="en-US" sz="2400" b="0" i="0" u="none" strike="noStrike">
                          <a:solidFill>
                            <a:srgbClr val="000000"/>
                          </a:solidFill>
                          <a:effectLst/>
                          <a:latin typeface="Lucida Grande" panose="020B0600040502020204" pitchFamily="34" charset="0"/>
                        </a:rPr>
                        <a:t>RMS</a:t>
                      </a:r>
                    </a:p>
                  </a:txBody>
                  <a:tcPr marL="9525" marR="9525" marT="9525" marB="0" anchor="b"/>
                </a:tc>
                <a:tc>
                  <a:txBody>
                    <a:bodyPr/>
                    <a:lstStyle/>
                    <a:p>
                      <a:pPr algn="ctr" fontAlgn="b"/>
                      <a:r>
                        <a:rPr lang="en-US" sz="2400" b="0" i="0" u="none" strike="noStrike" dirty="0">
                          <a:solidFill>
                            <a:srgbClr val="000000"/>
                          </a:solidFill>
                          <a:effectLst/>
                          <a:latin typeface="Lucida Grande" panose="020B0600040502020204" pitchFamily="34" charset="0"/>
                        </a:rPr>
                        <a:t>2.07</a:t>
                      </a:r>
                    </a:p>
                  </a:txBody>
                  <a:tcPr marL="9525" marR="9525" marT="9525" marB="0" anchor="b"/>
                </a:tc>
                <a:tc>
                  <a:txBody>
                    <a:bodyPr/>
                    <a:lstStyle/>
                    <a:p>
                      <a:pPr algn="ctr" fontAlgn="b"/>
                      <a:r>
                        <a:rPr lang="en-US" sz="2400" b="0" i="0" u="none" strike="noStrike" dirty="0">
                          <a:solidFill>
                            <a:srgbClr val="000000"/>
                          </a:solidFill>
                          <a:effectLst/>
                          <a:latin typeface="Lucida Grande" panose="020B0600040502020204" pitchFamily="34" charset="0"/>
                        </a:rPr>
                        <a:t>4.8</a:t>
                      </a:r>
                    </a:p>
                  </a:txBody>
                  <a:tcPr marL="9525" marR="9525" marT="9525" marB="0" anchor="b"/>
                </a:tc>
                <a:extLst>
                  <a:ext uri="{0D108BD9-81ED-4DB2-BD59-A6C34878D82A}">
                    <a16:rowId xmlns:a16="http://schemas.microsoft.com/office/drawing/2014/main" val="177493590"/>
                  </a:ext>
                </a:extLst>
              </a:tr>
            </a:tbl>
          </a:graphicData>
        </a:graphic>
      </p:graphicFrame>
    </p:spTree>
    <p:extLst>
      <p:ext uri="{BB962C8B-B14F-4D97-AF65-F5344CB8AC3E}">
        <p14:creationId xmlns:p14="http://schemas.microsoft.com/office/powerpoint/2010/main" val="1107111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 showing funding from late 1990's to 2020 with both RPG funding and NIH funding both increasing at same rate and percentage to RPGs staying flat">
            <a:extLst>
              <a:ext uri="{FF2B5EF4-FFF2-40B4-BE49-F238E27FC236}">
                <a16:creationId xmlns:a16="http://schemas.microsoft.com/office/drawing/2014/main" id="{8063C89C-C917-7645-BFAE-FC471625A8C6}"/>
              </a:ext>
            </a:extLst>
          </p:cNvPr>
          <p:cNvPicPr>
            <a:picLocks noChangeAspect="1"/>
          </p:cNvPicPr>
          <p:nvPr/>
        </p:nvPicPr>
        <p:blipFill>
          <a:blip r:embed="rId2"/>
          <a:stretch>
            <a:fillRect/>
          </a:stretch>
        </p:blipFill>
        <p:spPr>
          <a:xfrm>
            <a:off x="952500" y="0"/>
            <a:ext cx="10287000" cy="6858000"/>
          </a:xfrm>
          <a:prstGeom prst="rect">
            <a:avLst/>
          </a:prstGeom>
        </p:spPr>
      </p:pic>
      <p:sp>
        <p:nvSpPr>
          <p:cNvPr id="2" name="Title 1">
            <a:extLst>
              <a:ext uri="{FF2B5EF4-FFF2-40B4-BE49-F238E27FC236}">
                <a16:creationId xmlns:a16="http://schemas.microsoft.com/office/drawing/2014/main" id="{52B1BDFD-D559-4709-8D74-5751F881BF2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Funding</a:t>
            </a:r>
          </a:p>
        </p:txBody>
      </p:sp>
    </p:spTree>
    <p:extLst>
      <p:ext uri="{BB962C8B-B14F-4D97-AF65-F5344CB8AC3E}">
        <p14:creationId xmlns:p14="http://schemas.microsoft.com/office/powerpoint/2010/main" val="3577905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howing Awards and Awardees increasing over last 20 years">
            <a:extLst>
              <a:ext uri="{FF2B5EF4-FFF2-40B4-BE49-F238E27FC236}">
                <a16:creationId xmlns:a16="http://schemas.microsoft.com/office/drawing/2014/main" id="{8ED5E4E3-55B8-A54B-9EBB-24C30746C05C}"/>
              </a:ext>
            </a:extLst>
          </p:cNvPr>
          <p:cNvPicPr>
            <a:picLocks noChangeAspect="1"/>
          </p:cNvPicPr>
          <p:nvPr/>
        </p:nvPicPr>
        <p:blipFill>
          <a:blip r:embed="rId2"/>
          <a:stretch>
            <a:fillRect/>
          </a:stretch>
        </p:blipFill>
        <p:spPr>
          <a:xfrm>
            <a:off x="952500" y="0"/>
            <a:ext cx="10287000" cy="6858000"/>
          </a:xfrm>
          <a:prstGeom prst="rect">
            <a:avLst/>
          </a:prstGeom>
        </p:spPr>
      </p:pic>
      <p:sp>
        <p:nvSpPr>
          <p:cNvPr id="4" name="Title 3">
            <a:extLst>
              <a:ext uri="{FF2B5EF4-FFF2-40B4-BE49-F238E27FC236}">
                <a16:creationId xmlns:a16="http://schemas.microsoft.com/office/drawing/2014/main" id="{3DE69EAF-60CC-6549-9145-3E5997985351}"/>
              </a:ext>
            </a:extLst>
          </p:cNvPr>
          <p:cNvSpPr txBox="1">
            <a:spLocks noGrp="1"/>
          </p:cNvSpPr>
          <p:nvPr>
            <p:ph type="title" idx="4294967295"/>
          </p:nvPr>
        </p:nvSpPr>
        <p:spPr>
          <a:xfrm>
            <a:off x="14844" y="115669"/>
            <a:ext cx="4247638"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Arial" charset="0"/>
                <a:ea typeface="ＭＳ Ｐゴシック" charset="0"/>
                <a:cs typeface="Arial" charset="0"/>
              </a:rPr>
              <a:t>Awards and Awardees</a:t>
            </a:r>
          </a:p>
        </p:txBody>
      </p:sp>
    </p:spTree>
    <p:extLst>
      <p:ext uri="{BB962C8B-B14F-4D97-AF65-F5344CB8AC3E}">
        <p14:creationId xmlns:p14="http://schemas.microsoft.com/office/powerpoint/2010/main" val="3834908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0B4E36-DD05-FE4D-A982-D596D5FAA8FC}"/>
              </a:ext>
            </a:extLst>
          </p:cNvPr>
          <p:cNvSpPr txBox="1">
            <a:spLocks noGrp="1"/>
          </p:cNvSpPr>
          <p:nvPr>
            <p:ph type="title" idx="4294967295"/>
          </p:nvPr>
        </p:nvSpPr>
        <p:spPr>
          <a:xfrm>
            <a:off x="14844" y="115669"/>
            <a:ext cx="4716356"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Arial" charset="0"/>
                <a:ea typeface="ＭＳ Ｐゴシック" charset="0"/>
                <a:cs typeface="Arial" charset="0"/>
              </a:rPr>
              <a:t>R01-equivalent Numbers</a:t>
            </a:r>
          </a:p>
        </p:txBody>
      </p:sp>
      <p:pic>
        <p:nvPicPr>
          <p:cNvPr id="3" name="Picture 2" descr="chart showing R01-equivalent awards increasing from late 1990s to around 2004, decreasing to 2015 and then sharp increase in last 5 years">
            <a:extLst>
              <a:ext uri="{FF2B5EF4-FFF2-40B4-BE49-F238E27FC236}">
                <a16:creationId xmlns:a16="http://schemas.microsoft.com/office/drawing/2014/main" id="{D79028EF-42E0-D14F-B4E9-F6831BA76B7C}"/>
              </a:ext>
            </a:extLst>
          </p:cNvPr>
          <p:cNvPicPr>
            <a:picLocks noChangeAspect="1"/>
          </p:cNvPicPr>
          <p:nvPr/>
        </p:nvPicPr>
        <p:blipFill>
          <a:blip r:embed="rId2"/>
          <a:stretch>
            <a:fillRect/>
          </a:stretch>
        </p:blipFill>
        <p:spPr>
          <a:xfrm>
            <a:off x="0" y="762000"/>
            <a:ext cx="12192000" cy="6096000"/>
          </a:xfrm>
          <a:prstGeom prst="rect">
            <a:avLst/>
          </a:prstGeom>
        </p:spPr>
      </p:pic>
    </p:spTree>
    <p:extLst>
      <p:ext uri="{BB962C8B-B14F-4D97-AF65-F5344CB8AC3E}">
        <p14:creationId xmlns:p14="http://schemas.microsoft.com/office/powerpoint/2010/main" val="381594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showing percentage of awardees across award stage over time. Early and middle career stage showing decline over time, while late stage showing an increase over time from late 1990s to 2020.">
            <a:extLst>
              <a:ext uri="{FF2B5EF4-FFF2-40B4-BE49-F238E27FC236}">
                <a16:creationId xmlns:a16="http://schemas.microsoft.com/office/drawing/2014/main" id="{ED6AB35B-889A-7C49-8BF7-F9A86F97EB42}"/>
              </a:ext>
            </a:extLst>
          </p:cNvPr>
          <p:cNvPicPr>
            <a:picLocks noChangeAspect="1"/>
          </p:cNvPicPr>
          <p:nvPr/>
        </p:nvPicPr>
        <p:blipFill>
          <a:blip r:embed="rId2"/>
          <a:stretch>
            <a:fillRect/>
          </a:stretch>
        </p:blipFill>
        <p:spPr>
          <a:xfrm>
            <a:off x="952500" y="0"/>
            <a:ext cx="10287000" cy="6858000"/>
          </a:xfrm>
          <a:prstGeom prst="rect">
            <a:avLst/>
          </a:prstGeom>
        </p:spPr>
      </p:pic>
      <p:sp>
        <p:nvSpPr>
          <p:cNvPr id="4" name="Title 3">
            <a:extLst>
              <a:ext uri="{FF2B5EF4-FFF2-40B4-BE49-F238E27FC236}">
                <a16:creationId xmlns:a16="http://schemas.microsoft.com/office/drawing/2014/main" id="{CDDA2C59-11B9-2649-BEE6-C1DF0BA4C3E8}"/>
              </a:ext>
            </a:extLst>
          </p:cNvPr>
          <p:cNvSpPr txBox="1">
            <a:spLocks noGrp="1"/>
          </p:cNvSpPr>
          <p:nvPr>
            <p:ph type="title" idx="4294967295"/>
          </p:nvPr>
        </p:nvSpPr>
        <p:spPr>
          <a:xfrm>
            <a:off x="14844" y="115669"/>
            <a:ext cx="2621230"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Arial" charset="0"/>
                <a:ea typeface="ＭＳ Ｐゴシック" charset="0"/>
                <a:cs typeface="Arial" charset="0"/>
              </a:rPr>
              <a:t>Career Stage</a:t>
            </a:r>
          </a:p>
        </p:txBody>
      </p:sp>
    </p:spTree>
    <p:extLst>
      <p:ext uri="{BB962C8B-B14F-4D97-AF65-F5344CB8AC3E}">
        <p14:creationId xmlns:p14="http://schemas.microsoft.com/office/powerpoint/2010/main" val="3482769903"/>
      </p:ext>
    </p:extLst>
  </p:cSld>
  <p:clrMapOvr>
    <a:masterClrMapping/>
  </p:clrMapOvr>
</p:sld>
</file>

<file path=ppt/theme/theme1.xml><?xml version="1.0" encoding="utf-8"?>
<a:theme xmlns:a="http://schemas.openxmlformats.org/drawingml/2006/main" name="Comparison of FY13 and FY14 Projected AF Costs 6-7-13 ">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Custom 3">
      <a:dk1>
        <a:srgbClr val="000000"/>
      </a:dk1>
      <a:lt1>
        <a:srgbClr val="FFFFFF"/>
      </a:lt1>
      <a:dk2>
        <a:srgbClr val="44546A"/>
      </a:dk2>
      <a:lt2>
        <a:srgbClr val="E7E6E6"/>
      </a:lt2>
      <a:accent1>
        <a:srgbClr val="4E81BB"/>
      </a:accent1>
      <a:accent2>
        <a:srgbClr val="F79545"/>
      </a:accent2>
      <a:accent3>
        <a:srgbClr val="A3A4A3"/>
      </a:accent3>
      <a:accent4>
        <a:srgbClr val="7F62A0"/>
      </a:accent4>
      <a:accent5>
        <a:srgbClr val="49ABC5"/>
      </a:accent5>
      <a:accent6>
        <a:srgbClr val="9AB95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Custom 3">
      <a:dk1>
        <a:sysClr val="windowText" lastClr="000000"/>
      </a:dk1>
      <a:lt1>
        <a:sysClr val="window" lastClr="FFFFFF"/>
      </a:lt1>
      <a:dk2>
        <a:srgbClr val="444D26"/>
      </a:dk2>
      <a:lt2>
        <a:srgbClr val="FEFAC9"/>
      </a:lt2>
      <a:accent1>
        <a:srgbClr val="76C31D"/>
      </a:accent1>
      <a:accent2>
        <a:srgbClr val="E58900"/>
      </a:accent2>
      <a:accent3>
        <a:srgbClr val="E7BC29"/>
      </a:accent3>
      <a:accent4>
        <a:srgbClr val="D092A7"/>
      </a:accent4>
      <a:accent5>
        <a:srgbClr val="9C85C0"/>
      </a:accent5>
      <a:accent6>
        <a:srgbClr val="29A4CD"/>
      </a:accent6>
      <a:hlink>
        <a:srgbClr val="8E58B6"/>
      </a:hlink>
      <a:folHlink>
        <a:srgbClr val="7F6F6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002DE325B4434C8407F2BB379023F4" ma:contentTypeVersion="13" ma:contentTypeDescription="Create a new document." ma:contentTypeScope="" ma:versionID="476e873166ae8478b0d17a674a725b4a">
  <xsd:schema xmlns:xsd="http://www.w3.org/2001/XMLSchema" xmlns:xs="http://www.w3.org/2001/XMLSchema" xmlns:p="http://schemas.microsoft.com/office/2006/metadata/properties" xmlns:ns2="64948b15-7def-430b-8648-1feb819ee410" xmlns:ns3="6bc68b66-932e-422c-b9b0-23fd53127af9" targetNamespace="http://schemas.microsoft.com/office/2006/metadata/properties" ma:root="true" ma:fieldsID="427813e36bbbb4baf921046a170b8e90" ns2:_="" ns3:_="">
    <xsd:import namespace="64948b15-7def-430b-8648-1feb819ee410"/>
    <xsd:import namespace="6bc68b66-932e-422c-b9b0-23fd53127af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948b15-7def-430b-8648-1feb819ee41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c68b66-932e-422c-b9b0-23fd53127af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3B1091-3D76-4FFB-9726-B99CBAD52584}">
  <ds:schemaRefs>
    <ds:schemaRef ds:uri="http://schemas.microsoft.com/sharepoint/v3/contenttype/forms"/>
  </ds:schemaRefs>
</ds:datastoreItem>
</file>

<file path=customXml/itemProps2.xml><?xml version="1.0" encoding="utf-8"?>
<ds:datastoreItem xmlns:ds="http://schemas.openxmlformats.org/officeDocument/2006/customXml" ds:itemID="{2EEC9694-A4D8-4442-8D4A-036347845C6B}">
  <ds:schemaRef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73b837e8-634e-46fe-a915-3621e98f7051"/>
    <ds:schemaRef ds:uri="http://purl.org/dc/elements/1.1/"/>
    <ds:schemaRef ds:uri="http://schemas.microsoft.com/office/2006/metadata/properties"/>
    <ds:schemaRef ds:uri="http://purl.org/dc/terms/"/>
    <ds:schemaRef ds:uri="http://www.w3.org/XML/1998/namespace"/>
  </ds:schemaRefs>
</ds:datastoreItem>
</file>

<file path=customXml/itemProps3.xml><?xml version="1.0" encoding="utf-8"?>
<ds:datastoreItem xmlns:ds="http://schemas.openxmlformats.org/officeDocument/2006/customXml" ds:itemID="{9C6FB20C-9E6E-4673-92E5-1E9EB75F1363}"/>
</file>

<file path=docProps/app.xml><?xml version="1.0" encoding="utf-8"?>
<Properties xmlns="http://schemas.openxmlformats.org/officeDocument/2006/extended-properties" xmlns:vt="http://schemas.openxmlformats.org/officeDocument/2006/docPropsVTypes">
  <Template>Comparison of FY13 and FY14 Projected AF Costs 6-7-13 </Template>
  <TotalTime>6569</TotalTime>
  <Words>1340</Words>
  <Application>Microsoft Office PowerPoint</Application>
  <PresentationFormat>Widescreen</PresentationFormat>
  <Paragraphs>257</Paragraphs>
  <Slides>39</Slides>
  <Notes>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39</vt:i4>
      </vt:variant>
    </vt:vector>
  </HeadingPairs>
  <TitlesOfParts>
    <vt:vector size="53" baseType="lpstr">
      <vt:lpstr>Arial</vt:lpstr>
      <vt:lpstr>Calibri</vt:lpstr>
      <vt:lpstr>Calibri Light</vt:lpstr>
      <vt:lpstr>Franklin Gothic Book</vt:lpstr>
      <vt:lpstr>Helvetica</vt:lpstr>
      <vt:lpstr>Lato</vt:lpstr>
      <vt:lpstr>Lucida Grande</vt:lpstr>
      <vt:lpstr>Museo Sans For Dell</vt:lpstr>
      <vt:lpstr>Open Sans ExtraBold</vt:lpstr>
      <vt:lpstr>Wingdings</vt:lpstr>
      <vt:lpstr>Comparison of FY13 and FY14 Projected AF Costs 6-7-13 </vt:lpstr>
      <vt:lpstr>1_Office Theme</vt:lpstr>
      <vt:lpstr>Office Theme</vt:lpstr>
      <vt:lpstr>1_Default Design</vt:lpstr>
      <vt:lpstr>Keynote: Perspectives on Extramural Research in the Era of COVID-19</vt:lpstr>
      <vt:lpstr>FY2021: Historical Year!</vt:lpstr>
      <vt:lpstr>Perhaps the Current Question</vt:lpstr>
      <vt:lpstr>NIH Communities</vt:lpstr>
      <vt:lpstr>Supporting a Growing Community: FY2021 Budget</vt:lpstr>
      <vt:lpstr>Funding</vt:lpstr>
      <vt:lpstr>Awards and Awardees</vt:lpstr>
      <vt:lpstr>R01-equivalent Numbers</vt:lpstr>
      <vt:lpstr>Career Stage</vt:lpstr>
      <vt:lpstr>Gender</vt:lpstr>
      <vt:lpstr>Chart of Percentage of Awardees by Race</vt:lpstr>
      <vt:lpstr>Early Stage Investigators Funded on R01-Equivalents</vt:lpstr>
      <vt:lpstr>Award Competition</vt:lpstr>
      <vt:lpstr>PI Competition</vt:lpstr>
      <vt:lpstr>Summary of Trends: Growing Community</vt:lpstr>
      <vt:lpstr>Growing but Stressed Community …</vt:lpstr>
      <vt:lpstr>Stresses …</vt:lpstr>
      <vt:lpstr>Input from Institutions and Researchers</vt:lpstr>
      <vt:lpstr>High-Level Findings</vt:lpstr>
      <vt:lpstr>Impact on Career Trajectory by Career Stage</vt:lpstr>
      <vt:lpstr>Impact on Career Trajectory by Type of Research</vt:lpstr>
      <vt:lpstr>Impact on Career Trajectory by Race &amp; Gender</vt:lpstr>
      <vt:lpstr>Most Important Predictors of Career Trajectory Concerns</vt:lpstr>
      <vt:lpstr>NIH’s Priorities for Early Career Investigators</vt:lpstr>
      <vt:lpstr>Flexibilities</vt:lpstr>
      <vt:lpstr>Childcare Allowance</vt:lpstr>
      <vt:lpstr>Threats to Community: Concerns About Integrity</vt:lpstr>
      <vt:lpstr>“Classic” Misconduct</vt:lpstr>
      <vt:lpstr>Consequences of Repeated Misconduct …</vt:lpstr>
      <vt:lpstr>Consequences for Scientists</vt:lpstr>
      <vt:lpstr>Lying on Grant Applications</vt:lpstr>
      <vt:lpstr>Pandemic – The Harms are Real</vt:lpstr>
      <vt:lpstr>Combating sexual harassment</vt:lpstr>
      <vt:lpstr>Changing the Culture to End Sexual Harassment</vt:lpstr>
      <vt:lpstr>Implementation of Recommendations</vt:lpstr>
      <vt:lpstr>Process for Handling Allegations</vt:lpstr>
      <vt:lpstr>Reprise: Perhaps the Current Question</vt:lpstr>
      <vt:lpstr>Enhancing Community and Openness</vt:lpstr>
      <vt:lpstr>Closing Thoughts</vt:lpstr>
    </vt:vector>
  </TitlesOfParts>
  <Company>NIH\OD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Keynote: Perspectives on Extramural Research in the Era of COVID-19</dc:title>
  <dc:subject>OER PowerPoint (PPT) Template - 508 Compliant</dc:subject>
  <dc:creator/>
  <cp:keywords>OER PowerPoint (PPT) Template - 508 Compliant</cp:keywords>
  <cp:lastModifiedBy>Cummins, Sheri (NIH/OD) [E]</cp:lastModifiedBy>
  <cp:revision>446</cp:revision>
  <cp:lastPrinted>2018-09-23T18:14:33Z</cp:lastPrinted>
  <dcterms:created xsi:type="dcterms:W3CDTF">2013-06-10T11:08:15Z</dcterms:created>
  <dcterms:modified xsi:type="dcterms:W3CDTF">2021-10-27T14:52:33Z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0x0101005E002DE325B4434C8407F2BB379023F4</vt:lpwstr>
  </property>
  <property fmtid="{D5CDD505-2E9C-101B-9397-08002B2CF9AE}" pid="4" name="_AdHocReviewCycleID">
    <vt:i4>1599750908</vt:i4>
  </property>
  <property fmtid="{D5CDD505-2E9C-101B-9397-08002B2CF9AE}" pid="5" name="_NewReviewCycle">
    <vt:lpwstr/>
  </property>
  <property fmtid="{D5CDD505-2E9C-101B-9397-08002B2CF9AE}" pid="6" name="_EmailSubject">
    <vt:lpwstr>Follow up Items</vt:lpwstr>
  </property>
  <property fmtid="{D5CDD505-2E9C-101B-9397-08002B2CF9AE}" pid="7" name="_AuthorEmail">
    <vt:lpwstr>dileym@od.nih.gov</vt:lpwstr>
  </property>
  <property fmtid="{D5CDD505-2E9C-101B-9397-08002B2CF9AE}" pid="8" name="_AuthorEmailDisplayName">
    <vt:lpwstr>Diley, Mitzi (NIH/OD) [E]</vt:lpwstr>
  </property>
</Properties>
</file>