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370" r:id="rId6"/>
    <p:sldId id="328" r:id="rId7"/>
    <p:sldId id="785" r:id="rId8"/>
    <p:sldId id="797" r:id="rId9"/>
    <p:sldId id="812" r:id="rId10"/>
    <p:sldId id="836" r:id="rId11"/>
    <p:sldId id="844" r:id="rId12"/>
    <p:sldId id="834" r:id="rId13"/>
    <p:sldId id="851" r:id="rId14"/>
    <p:sldId id="852" r:id="rId15"/>
    <p:sldId id="853" r:id="rId16"/>
    <p:sldId id="854" r:id="rId17"/>
    <p:sldId id="334" r:id="rId18"/>
    <p:sldId id="841" r:id="rId19"/>
    <p:sldId id="837" r:id="rId20"/>
    <p:sldId id="815" r:id="rId21"/>
    <p:sldId id="288" r:id="rId22"/>
    <p:sldId id="338" r:id="rId23"/>
    <p:sldId id="838" r:id="rId24"/>
    <p:sldId id="831" r:id="rId25"/>
    <p:sldId id="361" r:id="rId26"/>
    <p:sldId id="788" r:id="rId27"/>
    <p:sldId id="839" r:id="rId28"/>
    <p:sldId id="840" r:id="rId29"/>
    <p:sldId id="336" r:id="rId30"/>
    <p:sldId id="814" r:id="rId31"/>
    <p:sldId id="340" r:id="rId32"/>
    <p:sldId id="846" r:id="rId33"/>
    <p:sldId id="847" r:id="rId34"/>
    <p:sldId id="848" r:id="rId35"/>
    <p:sldId id="849" r:id="rId36"/>
    <p:sldId id="786" r:id="rId37"/>
    <p:sldId id="341" r:id="rId38"/>
    <p:sldId id="306" r:id="rId39"/>
    <p:sldId id="310" r:id="rId40"/>
    <p:sldId id="850" r:id="rId41"/>
    <p:sldId id="313" r:id="rId42"/>
  </p:sldIdLst>
  <p:sldSz cx="12192000" cy="6858000"/>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6D523D-8499-9666-FD04-32A5593CF52E}" name="Brody, Alesia (NIH/OD) [E]" initials="BA([" userId="S::brodyam@nih.gov::1dc61753-6a86-439a-b383-87b5628321ae" providerId="AD"/>
  <p188:author id="{C1843947-6E04-8E7B-23DB-01144E8C8A1A}" name="Xanthia James" initials="XJ" userId="Xanthia James" providerId="None"/>
  <p188:author id="{32801352-59FE-55E1-6061-0B26BE86C0AC}" name="James, Xanthia (NIH/OD) [E]" initials="J[" userId="S::jamesxe@nih.gov::e0a0685b-bc28-4785-ab81-434cfe939c44" providerId="AD"/>
  <p188:author id="{8A52F261-7F43-53B5-39CA-F769927A456B}" name="Snyderman, Joel (NIH/OD) [E]" initials="S[" userId="S::snydermanj@nih.gov::fa1b2fce-8baa-4d45-a127-35eb0debcb65" providerId="AD"/>
  <p188:author id="{AD200293-AC91-6E87-C711-08FCE56877CF}" name="Garst, Kasima (NIH/OD) [E]" initials="GK([" userId="S::garstkv@nih.gov::f44e5018-1ddf-4aa5-b557-a22416efb97a" providerId="AD"/>
  <p188:author id="{17AB9793-416A-0A5A-09EA-07E5856773BF}" name="Alexander, Ashley (NIH/OD) [E]" initials="A[" userId="S::alexanderaj@nih.gov::9aa954ba-1f8a-4e07-b740-0635bad7907f" providerId="AD"/>
  <p188:author id="{D36A1AF7-9F2E-8344-6A98-5C9D76DE9937}" name="Carrie Mitchell" initials="CM" userId="Carrie Mitch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olumbus, Megan (NIH/OD) [E]" initials="CM([ [2]" lastIdx="7" clrIdx="6">
    <p:extLst>
      <p:ext uri="{19B8F6BF-5375-455C-9EA6-DF929625EA0E}">
        <p15:presenceInfo xmlns:p15="http://schemas.microsoft.com/office/powerpoint/2012/main" userId="S::columbum@nih.gov::a814b567-0fe2-4d52-b753-aca9f82d8869" providerId="AD"/>
      </p:ext>
    </p:extLst>
  </p:cmAuthor>
  <p:cmAuthor id="1" name="Evan Wowk" initials="EW" lastIdx="4" clrIdx="0">
    <p:extLst>
      <p:ext uri="{19B8F6BF-5375-455C-9EA6-DF929625EA0E}">
        <p15:presenceInfo xmlns:p15="http://schemas.microsoft.com/office/powerpoint/2012/main" userId="Evan Wowk" providerId="None"/>
      </p:ext>
    </p:extLst>
  </p:cmAuthor>
  <p:cmAuthor id="8" name="Tucker, Avery (NIH/OD) [E]" initials="T[" lastIdx="3" clrIdx="7">
    <p:extLst>
      <p:ext uri="{19B8F6BF-5375-455C-9EA6-DF929625EA0E}">
        <p15:presenceInfo xmlns:p15="http://schemas.microsoft.com/office/powerpoint/2012/main" userId="S::tuckeral@nih.gov::49132dd6-c932-45e6-839e-2609a46bf818" providerId="AD"/>
      </p:ext>
    </p:extLst>
  </p:cmAuthor>
  <p:cmAuthor id="2" name="Dean, Sophie (NIH/OD) [C]" initials="DS([" lastIdx="6" clrIdx="1">
    <p:extLst>
      <p:ext uri="{19B8F6BF-5375-455C-9EA6-DF929625EA0E}">
        <p15:presenceInfo xmlns:p15="http://schemas.microsoft.com/office/powerpoint/2012/main" userId="S-1-5-21-12604286-656692736-1848903544-928839" providerId="AD"/>
      </p:ext>
    </p:extLst>
  </p:cmAuthor>
  <p:cmAuthor id="9" name="Garst, Kasima (NIH/OD) [E]" initials="GK([" lastIdx="1" clrIdx="8">
    <p:extLst>
      <p:ext uri="{19B8F6BF-5375-455C-9EA6-DF929625EA0E}">
        <p15:presenceInfo xmlns:p15="http://schemas.microsoft.com/office/powerpoint/2012/main" userId="S::garstkv@nih.gov::f44e5018-1ddf-4aa5-b557-a22416efb97a" providerId="AD"/>
      </p:ext>
    </p:extLst>
  </p:cmAuthor>
  <p:cmAuthor id="3" name="Sullivan, Elyse (NIH/OD) [E]" initials="SE([" lastIdx="6" clrIdx="2">
    <p:extLst>
      <p:ext uri="{19B8F6BF-5375-455C-9EA6-DF929625EA0E}">
        <p15:presenceInfo xmlns:p15="http://schemas.microsoft.com/office/powerpoint/2012/main" userId="S-1-5-21-12604286-656692736-1848903544-685449" providerId="AD"/>
      </p:ext>
    </p:extLst>
  </p:cmAuthor>
  <p:cmAuthor id="10" name="Brody, Alesia (NIH/OD) [E]" initials="BA([" lastIdx="2" clrIdx="9">
    <p:extLst>
      <p:ext uri="{19B8F6BF-5375-455C-9EA6-DF929625EA0E}">
        <p15:presenceInfo xmlns:p15="http://schemas.microsoft.com/office/powerpoint/2012/main" userId="S::brodyam@nih.gov::1dc61753-6a86-439a-b383-87b5628321ae" providerId="AD"/>
      </p:ext>
    </p:extLst>
  </p:cmAuthor>
  <p:cmAuthor id="4" name="Columbus, Megan (NIH/OD) [E]" initials="CM([" lastIdx="6" clrIdx="3">
    <p:extLst>
      <p:ext uri="{19B8F6BF-5375-455C-9EA6-DF929625EA0E}">
        <p15:presenceInfo xmlns:p15="http://schemas.microsoft.com/office/powerpoint/2012/main" userId="S-1-5-21-12604286-656692736-1848903544-75418" providerId="AD"/>
      </p:ext>
    </p:extLst>
  </p:cmAuthor>
  <p:cmAuthor id="5" name="Dean, Sophie (NIH/OD) [C]" initials="DS([ [2]" lastIdx="12" clrIdx="4">
    <p:extLst>
      <p:ext uri="{19B8F6BF-5375-455C-9EA6-DF929625EA0E}">
        <p15:presenceInfo xmlns:p15="http://schemas.microsoft.com/office/powerpoint/2012/main" userId="S::deansa@nih.gov::b9b6c99b-8a52-4144-81e4-ca1e0f53be8f" providerId="AD"/>
      </p:ext>
    </p:extLst>
  </p:cmAuthor>
  <p:cmAuthor id="6" name="Sullivan, Elyse (NIH/OD) [E]" initials="SE([ [2]" lastIdx="9" clrIdx="5">
    <p:extLst>
      <p:ext uri="{19B8F6BF-5375-455C-9EA6-DF929625EA0E}">
        <p15:presenceInfo xmlns:p15="http://schemas.microsoft.com/office/powerpoint/2012/main" userId="S::sullivanem@nih.gov::60664c28-7ed0-44d7-9ca1-061e1533cf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396"/>
    <a:srgbClr val="59A80F"/>
    <a:srgbClr val="008080"/>
    <a:srgbClr val="FFFFFF"/>
    <a:srgbClr val="616265"/>
    <a:srgbClr val="0F7FC9"/>
    <a:srgbClr val="55A995"/>
    <a:srgbClr val="ABD5CB"/>
    <a:srgbClr val="000000"/>
    <a:srgbClr val="013B6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5F96A-A3EE-4B28-8CD0-9389B8626ED7}" v="4" dt="2023-02-01T01:48:45.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108" d="100"/>
          <a:sy n="108" d="100"/>
        </p:scale>
        <p:origin x="720"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9E80EA6-E01D-4D7F-8FC8-C686EEBFB8BE}" type="datetimeFigureOut">
              <a:rPr lang="en-US" smtClean="0"/>
              <a:t>6/1/2023</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F8B03B-F6A5-45A5-9EDA-61BAA85D7791}" type="datetimeFigureOut">
              <a:rPr lang="en-US" smtClean="0"/>
              <a:t>6/1/2023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409514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DF52DA-045F-4FD6-B58F-C289BAEEBB6D}" type="slidenum">
              <a:rPr lang="en-US" smtClean="0"/>
              <a:t>33</a:t>
            </a:fld>
            <a:endParaRPr lang="en-US"/>
          </a:p>
        </p:txBody>
      </p:sp>
    </p:spTree>
    <p:extLst>
      <p:ext uri="{BB962C8B-B14F-4D97-AF65-F5344CB8AC3E}">
        <p14:creationId xmlns:p14="http://schemas.microsoft.com/office/powerpoint/2010/main" val="375151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98005-C790-4901-929C-DE26E6D99EC6}" type="slidenum">
              <a:rPr lang="en-US" smtClean="0"/>
              <a:t>34</a:t>
            </a:fld>
            <a:endParaRPr lang="en-US"/>
          </a:p>
        </p:txBody>
      </p:sp>
    </p:spTree>
    <p:extLst>
      <p:ext uri="{BB962C8B-B14F-4D97-AF65-F5344CB8AC3E}">
        <p14:creationId xmlns:p14="http://schemas.microsoft.com/office/powerpoint/2010/main" val="48482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4148193" y="9125262"/>
            <a:ext cx="3173442" cy="480367"/>
          </a:xfrm>
          <a:prstGeom prst="rect">
            <a:avLst/>
          </a:prstGeom>
          <a:noFill/>
          <a:ln w="9525">
            <a:noFill/>
            <a:miter lim="800000"/>
            <a:headEnd/>
            <a:tailEnd/>
          </a:ln>
        </p:spPr>
        <p:txBody>
          <a:bodyPr lIns="94824" tIns="47410" rIns="94824" bIns="47410" anchor="b"/>
          <a:lstStyle/>
          <a:p>
            <a:pPr algn="r" defTabSz="948367"/>
            <a:fld id="{E2EF4245-96F0-42E7-9370-8D5672D55ED7}" type="slidenum">
              <a:rPr lang="en-US" sz="1200">
                <a:solidFill>
                  <a:srgbClr val="000000"/>
                </a:solidFill>
                <a:latin typeface="Calibri" pitchFamily="34" charset="0"/>
              </a:rPr>
              <a:pPr algn="r" defTabSz="948367"/>
              <a:t>35</a:t>
            </a:fld>
            <a:endParaRPr lang="en-US" sz="1200">
              <a:solidFill>
                <a:srgbClr val="000000"/>
              </a:solidFill>
              <a:latin typeface="Calibri" pitchFamily="34" charset="0"/>
            </a:endParaRPr>
          </a:p>
        </p:txBody>
      </p:sp>
      <p:sp>
        <p:nvSpPr>
          <p:cNvPr id="14338" name="Rectangle 2"/>
          <p:cNvSpPr>
            <a:spLocks noGrp="1" noRot="1" noChangeAspect="1" noChangeArrowheads="1" noTextEdit="1"/>
          </p:cNvSpPr>
          <p:nvPr>
            <p:ph type="sldImg"/>
          </p:nvPr>
        </p:nvSpPr>
        <p:spPr bwMode="auto">
          <a:xfrm>
            <a:off x="474663" y="719138"/>
            <a:ext cx="6397625" cy="3598862"/>
          </a:xfrm>
          <a:noFill/>
          <a:ln>
            <a:solidFill>
              <a:srgbClr val="000000"/>
            </a:solidFill>
            <a:miter lim="800000"/>
            <a:headEnd/>
            <a:tailEnd/>
          </a:ln>
        </p:spPr>
      </p:sp>
      <p:sp>
        <p:nvSpPr>
          <p:cNvPr id="14339" name="Rectangle 3"/>
          <p:cNvSpPr>
            <a:spLocks noGrp="1" noChangeArrowheads="1"/>
          </p:cNvSpPr>
          <p:nvPr>
            <p:ph type="body" idx="1"/>
          </p:nvPr>
        </p:nvSpPr>
        <p:spPr bwMode="auto">
          <a:xfrm>
            <a:off x="732336" y="4561802"/>
            <a:ext cx="5858660" cy="4324949"/>
          </a:xfrm>
          <a:noFill/>
        </p:spPr>
        <p:txBody>
          <a:bodyPr wrap="square" numCol="1" anchor="t" anchorCtr="0" compatLnSpc="1">
            <a:prstTxWarp prst="textNoShape">
              <a:avLst/>
            </a:prstTxWarp>
            <a:normAutofit/>
          </a:bodyPr>
          <a:lstStyle/>
          <a:p>
            <a:pPr defTabSz="948862">
              <a:spcBef>
                <a:spcPct val="0"/>
              </a:spcBef>
              <a:defRPr/>
            </a:pPr>
            <a:endParaRPr lang="en-US"/>
          </a:p>
        </p:txBody>
      </p:sp>
      <p:sp>
        <p:nvSpPr>
          <p:cNvPr id="1434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Tree>
    <p:extLst>
      <p:ext uri="{BB962C8B-B14F-4D97-AF65-F5344CB8AC3E}">
        <p14:creationId xmlns:p14="http://schemas.microsoft.com/office/powerpoint/2010/main" val="265329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FECDA7-1C06-4806-A98D-CA823A403ED7}" type="slidenum">
              <a:rPr lang="en-US" smtClean="0"/>
              <a:pPr fontAlgn="base">
                <a:spcBef>
                  <a:spcPct val="0"/>
                </a:spcBef>
                <a:spcAft>
                  <a:spcPct val="0"/>
                </a:spcAft>
                <a:defRPr/>
              </a:pPr>
              <a:t>36</a:t>
            </a:fld>
            <a:endParaRPr lang="en-US"/>
          </a:p>
        </p:txBody>
      </p:sp>
      <p:sp>
        <p:nvSpPr>
          <p:cNvPr id="173059" name="Rectangle 2"/>
          <p:cNvSpPr>
            <a:spLocks noGrp="1" noRot="1" noChangeAspect="1" noChangeArrowheads="1" noTextEdit="1"/>
          </p:cNvSpPr>
          <p:nvPr>
            <p:ph type="sldImg"/>
          </p:nvPr>
        </p:nvSpPr>
        <p:spPr bwMode="auto">
          <a:xfrm>
            <a:off x="474663" y="719138"/>
            <a:ext cx="6399212" cy="3600450"/>
          </a:xfrm>
          <a:noFill/>
          <a:ln>
            <a:solidFill>
              <a:srgbClr val="000000"/>
            </a:solidFill>
            <a:miter lim="800000"/>
            <a:headEnd/>
            <a:tailEnd/>
          </a:ln>
        </p:spPr>
      </p:sp>
      <p:sp>
        <p:nvSpPr>
          <p:cNvPr id="173060" name="Rectangle 3"/>
          <p:cNvSpPr>
            <a:spLocks noGrp="1" noChangeArrowheads="1"/>
          </p:cNvSpPr>
          <p:nvPr>
            <p:ph type="body" idx="1"/>
          </p:nvPr>
        </p:nvSpPr>
        <p:spPr bwMode="auto">
          <a:xfrm>
            <a:off x="732336" y="4562482"/>
            <a:ext cx="5858660" cy="4324594"/>
          </a:xfrm>
          <a:noFill/>
        </p:spPr>
        <p:txBody>
          <a:bodyPr wrap="square" numCol="1" anchor="t" anchorCtr="0" compatLnSpc="1">
            <a:prstTxWarp prst="textNoShape">
              <a:avLst/>
            </a:prstTxWarp>
          </a:bodyPr>
          <a:lstStyle/>
          <a:p>
            <a:pPr eaLnBrk="1" hangingPunct="1">
              <a:spcBef>
                <a:spcPct val="0"/>
              </a:spcBef>
            </a:pPr>
            <a:endParaRPr lang="en-US"/>
          </a:p>
        </p:txBody>
      </p:sp>
      <p:sp>
        <p:nvSpPr>
          <p:cNvPr id="1269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09219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FECDA7-1C06-4806-A98D-CA823A403ED7}" type="slidenum">
              <a:rPr lang="en-US" smtClean="0"/>
              <a:pPr fontAlgn="base">
                <a:spcBef>
                  <a:spcPct val="0"/>
                </a:spcBef>
                <a:spcAft>
                  <a:spcPct val="0"/>
                </a:spcAft>
                <a:defRPr/>
              </a:pPr>
              <a:t>37</a:t>
            </a:fld>
            <a:endParaRPr lang="en-US"/>
          </a:p>
        </p:txBody>
      </p:sp>
      <p:sp>
        <p:nvSpPr>
          <p:cNvPr id="173059" name="Rectangle 2"/>
          <p:cNvSpPr>
            <a:spLocks noGrp="1" noRot="1" noChangeAspect="1" noChangeArrowheads="1" noTextEdit="1"/>
          </p:cNvSpPr>
          <p:nvPr>
            <p:ph type="sldImg"/>
          </p:nvPr>
        </p:nvSpPr>
        <p:spPr bwMode="auto">
          <a:xfrm>
            <a:off x="474663" y="719138"/>
            <a:ext cx="6399212" cy="3600450"/>
          </a:xfrm>
          <a:noFill/>
          <a:ln>
            <a:solidFill>
              <a:srgbClr val="000000"/>
            </a:solidFill>
            <a:miter lim="800000"/>
            <a:headEnd/>
            <a:tailEnd/>
          </a:ln>
        </p:spPr>
      </p:sp>
      <p:sp>
        <p:nvSpPr>
          <p:cNvPr id="173060" name="Rectangle 3"/>
          <p:cNvSpPr>
            <a:spLocks noGrp="1" noChangeArrowheads="1"/>
          </p:cNvSpPr>
          <p:nvPr>
            <p:ph type="body" idx="1"/>
          </p:nvPr>
        </p:nvSpPr>
        <p:spPr bwMode="auto">
          <a:xfrm>
            <a:off x="732336" y="4562482"/>
            <a:ext cx="5858660" cy="4324594"/>
          </a:xfrm>
          <a:noFill/>
        </p:spPr>
        <p:txBody>
          <a:bodyPr wrap="square" numCol="1" anchor="t" anchorCtr="0" compatLnSpc="1">
            <a:prstTxWarp prst="textNoShape">
              <a:avLst/>
            </a:prstTxWarp>
          </a:bodyPr>
          <a:lstStyle/>
          <a:p>
            <a:pPr eaLnBrk="1" hangingPunct="1">
              <a:spcBef>
                <a:spcPct val="0"/>
              </a:spcBef>
            </a:pPr>
            <a:endParaRPr lang="en-US"/>
          </a:p>
        </p:txBody>
      </p:sp>
      <p:sp>
        <p:nvSpPr>
          <p:cNvPr id="1269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10081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825E1D-D0BC-4711-B616-B9EEF0802D4E}" type="slidenum">
              <a:rPr lang="en-US" smtClean="0"/>
              <a:pPr fontAlgn="base">
                <a:spcBef>
                  <a:spcPct val="0"/>
                </a:spcBef>
                <a:spcAft>
                  <a:spcPct val="0"/>
                </a:spcAft>
                <a:defRPr/>
              </a:pPr>
              <a:t>38</a:t>
            </a:fld>
            <a:endParaRPr lang="en-US"/>
          </a:p>
        </p:txBody>
      </p:sp>
      <p:sp>
        <p:nvSpPr>
          <p:cNvPr id="176131" name="Rectangle 2"/>
          <p:cNvSpPr>
            <a:spLocks noGrp="1" noRot="1" noChangeAspect="1" noChangeArrowheads="1" noTextEdit="1"/>
          </p:cNvSpPr>
          <p:nvPr>
            <p:ph type="sldImg"/>
          </p:nvPr>
        </p:nvSpPr>
        <p:spPr bwMode="auto">
          <a:xfrm>
            <a:off x="474663" y="719138"/>
            <a:ext cx="6399212" cy="3600450"/>
          </a:xfrm>
          <a:noFill/>
          <a:ln>
            <a:solidFill>
              <a:srgbClr val="000000"/>
            </a:solidFill>
            <a:miter lim="800000"/>
            <a:headEnd/>
            <a:tailEnd/>
          </a:ln>
        </p:spPr>
      </p:sp>
      <p:sp>
        <p:nvSpPr>
          <p:cNvPr id="176132" name="Rectangle 3"/>
          <p:cNvSpPr>
            <a:spLocks noGrp="1" noChangeArrowheads="1"/>
          </p:cNvSpPr>
          <p:nvPr>
            <p:ph type="body" idx="1"/>
          </p:nvPr>
        </p:nvSpPr>
        <p:spPr bwMode="auto">
          <a:xfrm>
            <a:off x="732336" y="4562482"/>
            <a:ext cx="5858660" cy="4324594"/>
          </a:xfrm>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endParaRPr lang="en-US"/>
          </a:p>
          <a:p>
            <a:pPr eaLnBrk="1" hangingPunct="1">
              <a:spcBef>
                <a:spcPct val="0"/>
              </a:spcBef>
            </a:pPr>
            <a:endParaRPr lang="en-US"/>
          </a:p>
        </p:txBody>
      </p:sp>
      <p:sp>
        <p:nvSpPr>
          <p:cNvPr id="13005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133047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386339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429055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15690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4128612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364140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197493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284444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3790800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1539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5396"/>
              </a:solidFill>
            </a:endParaRPr>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Conten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Conten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1" name="Conten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Conten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Conten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Conten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4" name="Social media links">
            <a:extLst>
              <a:ext uri="{FF2B5EF4-FFF2-40B4-BE49-F238E27FC236}">
                <a16:creationId xmlns:a16="http://schemas.microsoft.com/office/drawing/2014/main" id="{AB2FF5F1-446D-44F3-9FE1-EC31FDDF6AB8}"/>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grants.nih.gov/grants/oer.htm</a:t>
            </a:r>
          </a:p>
          <a:p>
            <a:endParaRPr lang="en-US"/>
          </a:p>
          <a:p>
            <a:r>
              <a:rPr lang="en-US"/>
              <a:t>grantsinfo@od.nih.gov</a:t>
            </a:r>
          </a:p>
          <a:p>
            <a:endParaRPr lang="en-US"/>
          </a:p>
          <a:p>
            <a:r>
              <a:rPr lang="en-US"/>
              <a:t>@</a:t>
            </a:r>
            <a:r>
              <a:rPr lang="en-US" err="1"/>
              <a:t>NIHGrants</a:t>
            </a:r>
            <a:endParaRPr lang="en-US"/>
          </a:p>
        </p:txBody>
      </p:sp>
      <p:sp>
        <p:nvSpPr>
          <p:cNvPr id="5" name="Social media outlets">
            <a:extLst>
              <a:ext uri="{FF2B5EF4-FFF2-40B4-BE49-F238E27FC236}">
                <a16:creationId xmlns:a16="http://schemas.microsoft.com/office/drawing/2014/main" id="{9BE50AA1-DCC3-45CF-871D-89642BE58EA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7" name="Title">
            <a:extLst>
              <a:ext uri="{FF2B5EF4-FFF2-40B4-BE49-F238E27FC236}">
                <a16:creationId xmlns:a16="http://schemas.microsoft.com/office/drawing/2014/main" id="{2E961436-BBFD-4DC6-A6BE-820708279F9E}"/>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125" y="2797722"/>
            <a:ext cx="3604234" cy="669787"/>
          </a:xfrm>
          <a:prstGeom prst="rect">
            <a:avLst/>
          </a:prstGeom>
        </p:spPr>
      </p:pic>
      <p:grpSp>
        <p:nvGrpSpPr>
          <p:cNvPr id="9" name="Social Media">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FACEBOOK </a:t>
              </a:r>
            </a:p>
            <a:p>
              <a:pPr algn="l"/>
              <a:endParaRPr lang="en-US"/>
            </a:p>
            <a:p>
              <a:pPr algn="l"/>
              <a:r>
                <a:rPr lang="en-US"/>
                <a:t>TWITTER </a:t>
              </a:r>
            </a:p>
          </p:txBody>
        </p:sp>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rippleeffect.com</a:t>
              </a:r>
            </a:p>
            <a:p>
              <a:endParaRPr lang="en-US"/>
            </a:p>
            <a:p>
              <a:r>
                <a:rPr lang="en-US"/>
                <a:t>/</a:t>
              </a:r>
              <a:r>
                <a:rPr lang="en-US" err="1"/>
                <a:t>futurerippler</a:t>
              </a:r>
              <a:endParaRPr lang="en-US"/>
            </a:p>
            <a:p>
              <a:endParaRPr lang="en-US"/>
            </a:p>
            <a:p>
              <a:r>
                <a:rPr lang="en-US"/>
                <a:t>@</a:t>
              </a:r>
              <a:r>
                <a:rPr lang="en-US" err="1"/>
                <a:t>rippleeffectcom</a:t>
              </a:r>
              <a:endParaRPr lang="en-US"/>
            </a:p>
          </p:txBody>
        </p:sp>
      </p:grpSp>
      <p:sp>
        <p:nvSpPr>
          <p:cNvPr id="8" name="Titl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48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7BABAC03-9E05-49C7-B132-4DAE23D933BF}"/>
              </a:ext>
            </a:extLst>
          </p:cNvPr>
          <p:cNvSpPr>
            <a:spLocks noGrp="1"/>
          </p:cNvSpPr>
          <p:nvPr>
            <p:ph type="dt" sz="half" idx="10"/>
          </p:nvPr>
        </p:nvSpPr>
        <p:spPr>
          <a:xfrm>
            <a:off x="47244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a:extLst>
              <a:ext uri="{FF2B5EF4-FFF2-40B4-BE49-F238E27FC236}">
                <a16:creationId xmlns:a16="http://schemas.microsoft.com/office/drawing/2014/main" id="{7181CDCE-EF17-47B2-9F9D-FE201282C51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a:p>
        </p:txBody>
      </p:sp>
      <p:sp>
        <p:nvSpPr>
          <p:cNvPr id="7" name="Content Placeholder">
            <a:extLst>
              <a:ext uri="{FF2B5EF4-FFF2-40B4-BE49-F238E27FC236}">
                <a16:creationId xmlns:a16="http://schemas.microsoft.com/office/drawing/2014/main" id="{927A020D-38BB-43D0-B1E1-2C049F168E78}"/>
              </a:ext>
            </a:extLst>
          </p:cNvPr>
          <p:cNvSpPr>
            <a:spLocks noGrp="1"/>
          </p:cNvSpPr>
          <p:nvPr>
            <p:ph sz="quarter" idx="13"/>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71FBB359-D779-48B3-B3EA-31E48BF31A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7928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8FAD0E8-2CA1-4F13-BDD9-55DF366FC737}"/>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3" name="Content Placeholder 3">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1">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Conten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val">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Conten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Conten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2">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98AB63A-8ED8-437F-8A3C-B873E13B2A6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a:extLst>
              <a:ext uri="{FF2B5EF4-FFF2-40B4-BE49-F238E27FC236}">
                <a16:creationId xmlns:a16="http://schemas.microsoft.com/office/drawing/2014/main" id="{63C83ED6-AE85-49B9-94C0-F489E9AB4435}"/>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pic>
        <p:nvPicPr>
          <p:cNvPr id="5" name="National Institutes of Health Office of Extramural Health logo" descr="National Institutes of Health Office of Extramural Research logo">
            <a:extLst>
              <a:ext uri="{FF2B5EF4-FFF2-40B4-BE49-F238E27FC236}">
                <a16:creationId xmlns:a16="http://schemas.microsoft.com/office/drawing/2014/main" id="{90701926-2072-462D-8CF5-A04D1693E08A}"/>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Conten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b="0" kern="1200">
          <a:solidFill>
            <a:srgbClr val="0153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guide/notice-files/NOT-OD-23-047.html" TargetMode="Externa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civil-rights/for-providers/provider-obligations/index.html" TargetMode="Externa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hyperlink" Target="https://grants.nih.gov/grants/guide/notice-files/NOT-OD-23-047.html" TargetMode="External"/><Relationship Id="rId4" Type="http://schemas.openxmlformats.org/officeDocument/2006/relationships/hyperlink" Target="https://www.hhs.gov/"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hhs.gov/conscience/conscience-protections/index.html" TargetMode="External"/><Relationship Id="rId3" Type="http://schemas.openxmlformats.org/officeDocument/2006/relationships/hyperlink" Target="https://www.hhs.gov/civil-rights/for-individuals/special-topics/limited-english-proficiency/fact-sheet-guidance/index.html" TargetMode="External"/><Relationship Id="rId7" Type="http://schemas.openxmlformats.org/officeDocument/2006/relationships/hyperlink" Target="https://grants.nih.gov/grants/policy/harassment.htm" TargetMode="Externa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hyperlink" Target="https://www.hhs.gov/civil-rights/for-individuals/sex-discrimination/index.html" TargetMode="External"/><Relationship Id="rId5" Type="http://schemas.openxmlformats.org/officeDocument/2006/relationships/hyperlink" Target="http://www.hhs.gov/ocr/civilrights/understanding/disability/index.html" TargetMode="External"/><Relationship Id="rId10" Type="http://schemas.openxmlformats.org/officeDocument/2006/relationships/hyperlink" Target="https://grants.nih.gov/grants/guide/notice-files/NOT-OD-23-047.html" TargetMode="External"/><Relationship Id="rId4" Type="http://schemas.openxmlformats.org/officeDocument/2006/relationships/hyperlink" Target="https://www.lep.gov/" TargetMode="External"/><Relationship Id="rId9" Type="http://schemas.openxmlformats.org/officeDocument/2006/relationships/hyperlink" Target="https://www.hhs.gov/conscience/religious-freedom/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ngress.gov/bill/117/senate-bill/4900/text" TargetMode="Externa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st.gov/iedison/iedison-frequently-asked-questions-faqs" TargetMode="Externa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hyperlink" Target="https://grants.nih.gov/grants/guide/notice-files/NOT-OD-22-158.html" TargetMode="External"/><Relationship Id="rId5" Type="http://schemas.openxmlformats.org/officeDocument/2006/relationships/hyperlink" Target="https://grants.nih.gov/grants/guide/notice-files/NOT-OD-22-100.html" TargetMode="External"/><Relationship Id="rId4" Type="http://schemas.openxmlformats.org/officeDocument/2006/relationships/hyperlink" Target="https://www.nist.gov/iedison/training-opportuniti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uide/notice-files/NOT-OD-21-013.html" TargetMode="External"/><Relationship Id="rId7" Type="http://schemas.openxmlformats.org/officeDocument/2006/relationships/hyperlink" Target="https://grants.nih.gov/grants/guide/notice-files/NOT-OD-23-012.html" TargetMode="Externa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hyperlink" Target="https://grants.nih.gov/grants/guide/notice-files/NOT-OD-22-195.html" TargetMode="External"/><Relationship Id="rId5" Type="http://schemas.openxmlformats.org/officeDocument/2006/relationships/hyperlink" Target="https://grants.nih.gov/grants/electronicreceipt/files/high-level-form-change-summary-FORMS-H.pdf" TargetMode="External"/><Relationship Id="rId4" Type="http://schemas.openxmlformats.org/officeDocument/2006/relationships/hyperlink" Target="https://grants.nih.gov/grants/guide/notice-files/NOT-OD-22-189.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guide/notice-files/NOT-OD-22-099.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grants.nih.gov/grants/guide/notice-files/NOT-OD-22-215.html" TargetMode="External"/><Relationship Id="rId5" Type="http://schemas.openxmlformats.org/officeDocument/2006/relationships/hyperlink" Target="https://grants.nih.gov/grants/guide/notice-files/NOT-OD-21-128.html" TargetMode="External"/><Relationship Id="rId4" Type="http://schemas.openxmlformats.org/officeDocument/2006/relationships/hyperlink" Target="https://grants.nih.gov/grants/guide/notice-files/NOT-OD-21-060.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hyperlink" Target="https://grants.nih.gov/grants/guide/notice-files/NOT-OD-23-056.html" TargetMode="External"/><Relationship Id="rId4" Type="http://schemas.openxmlformats.org/officeDocument/2006/relationships/hyperlink" Target="https://www.congress.gov/bill/117th-congress/house-bill/2617"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8" Type="http://schemas.openxmlformats.org/officeDocument/2006/relationships/hyperlink" Target="https://grants.nih.gov/faqs#/grants-closeout.htm" TargetMode="External"/><Relationship Id="rId3" Type="http://schemas.openxmlformats.org/officeDocument/2006/relationships/hyperlink" Target="mailto:OPERAFFRInquiries@od.nih.gov" TargetMode="External"/><Relationship Id="rId7" Type="http://schemas.openxmlformats.org/officeDocument/2006/relationships/hyperlink" Target="https://grants.nih.gov/grants/closeout/index.htm" TargetMode="Externa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hyperlink" Target="https://grants.nih.gov/grants/policy/nihgps/HTML5/section_8/8.6.1_final_federal_financial_report.htm" TargetMode="External"/><Relationship Id="rId5" Type="http://schemas.openxmlformats.org/officeDocument/2006/relationships/hyperlink" Target="https://grants.nih.gov/grants/policy/nihgps/HTML5/section_8/8.6_closeout.htm" TargetMode="External"/><Relationship Id="rId4" Type="http://schemas.openxmlformats.org/officeDocument/2006/relationships/hyperlink" Target="https://grants.nih.gov/grants/policy/nihgps/HTML5/section_8/8.4.1_reporting.htm#Financi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grants.nih.gov/grants/guide/notice-files/NOT-OD-21-060.html" TargetMode="External"/><Relationship Id="rId3" Type="http://schemas.openxmlformats.org/officeDocument/2006/relationships/hyperlink" Target="https://grants.nih.gov/support/index.html" TargetMode="External"/><Relationship Id="rId7" Type="http://schemas.openxmlformats.org/officeDocument/2006/relationships/hyperlink" Target="https://grants.nih.gov/grants/guide/notice-files/NOT-OD-21-046.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grants.nih.gov/grants/guide/notice-files/NOT-OD-20-127.html" TargetMode="External"/><Relationship Id="rId5" Type="http://schemas.openxmlformats.org/officeDocument/2006/relationships/hyperlink" Target="mailto:PMSSupport@psc.hhs.gov" TargetMode="External"/><Relationship Id="rId10" Type="http://schemas.openxmlformats.org/officeDocument/2006/relationships/hyperlink" Target="https://grants.nih.gov/grants/guide/notice-files/NOT-OD-21-138.html" TargetMode="External"/><Relationship Id="rId4" Type="http://schemas.openxmlformats.org/officeDocument/2006/relationships/hyperlink" Target="http://www.psc.gov/one-dhhs" TargetMode="External"/><Relationship Id="rId9" Type="http://schemas.openxmlformats.org/officeDocument/2006/relationships/hyperlink" Target="https://grants.nih.gov/grants/guide/notice-files/NOT-OD-21-128.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policy/nihgps/HTML5/section_8/8.4.1_reporting.htm#Financi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grants.nih.gov/grants/guide/notice-files/NOT-OD-21-149.html" TargetMode="External"/><Relationship Id="rId4" Type="http://schemas.openxmlformats.org/officeDocument/2006/relationships/hyperlink" Target="https://grants.nih.gov/grants/guide/notice-files/NOT-OD-15-135.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rants.nih.gov/grants/glossary.htm#ApplicationViewingWindow" TargetMode="Externa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hyperlink" Target="https://grants.nih.gov/grants/guide/notice-files/NOT-OD-23-011.html"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era.nih.gov/help-tutorials/xtrain/xTrain-Overview.ht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sd.gov/gsafsd_sp?id=gsafsd_kb_articles&amp;sys_id=ab8f2b6f1b0a8dd40ca4a97ae54bcb25" TargetMode="External"/><Relationship Id="rId2" Type="http://schemas.openxmlformats.org/officeDocument/2006/relationships/hyperlink" Target="https://grants.nih.gov/grants/policy/nihgps/HTML5/section_2/2.3.9_application_receipt_information_and_deadlines.htm" TargetMode="External"/><Relationship Id="rId1" Type="http://schemas.openxmlformats.org/officeDocument/2006/relationships/slideLayout" Target="../slideLayouts/slideLayout3.xml"/><Relationship Id="rId4" Type="http://schemas.openxmlformats.org/officeDocument/2006/relationships/hyperlink" Target="https://grants.nih.gov/grants/guide/notice-files/NOT-OD-22-119.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ublic.era.nih.gov/chl/public/search/progressReportByIpf.era" TargetMode="Externa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grants/guide/notice-files/NOT-OD-16-066.html" TargetMode="Externa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guide/notice-files/NOT-OD-18-107.html" TargetMode="Externa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hyperlink" Target="https://grants.nih.gov/grants/guide/notice-files/NOT-OD-21-149.html"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mailto:Inventions@nih.gov" TargetMode="Externa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hyperlink" Target="mailto:OPERAsystemspolicy@mail.nih.gov" TargetMode="External"/><Relationship Id="rId5" Type="http://schemas.openxmlformats.org/officeDocument/2006/relationships/hyperlink" Target="mailto:GrantsCompliance@mail.nih.gov" TargetMode="External"/><Relationship Id="rId4" Type="http://schemas.openxmlformats.org/officeDocument/2006/relationships/hyperlink" Target="mailto:GrantsPolicy@mail.nih.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hyperlink" Target="http://grants.nih.gov/grants/olaw/disaster_planning.htm" TargetMode="External"/><Relationship Id="rId5" Type="http://schemas.openxmlformats.org/officeDocument/2006/relationships/hyperlink" Target="http://grants.nih.gov/grants/olaw/educational_resources.htm" TargetMode="External"/><Relationship Id="rId4" Type="http://schemas.openxmlformats.org/officeDocument/2006/relationships/hyperlink" Target="http://grants.nih.gov/grants/olaw/e-seminars.htm"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grants.nih.gov/grants/how-to-apply-application-guide/submission-process/how-we-check-for-completeness.htm" TargetMode="External"/><Relationship Id="rId13" Type="http://schemas.openxmlformats.org/officeDocument/2006/relationships/hyperlink" Target="https://report.nih.gov/" TargetMode="External"/><Relationship Id="rId3" Type="http://schemas.openxmlformats.org/officeDocument/2006/relationships/notesSlide" Target="../notesSlides/notesSlide13.xml"/><Relationship Id="rId7" Type="http://schemas.openxmlformats.org/officeDocument/2006/relationships/hyperlink" Target="http://grants.nih.gov/grants/how-to-apply-application-guide.htm" TargetMode="External"/><Relationship Id="rId12" Type="http://schemas.openxmlformats.org/officeDocument/2006/relationships/hyperlink" Target="https://grants.nih.gov/policy/intell-property.htm" TargetMode="External"/><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hyperlink" Target="https://grants.nih.gov/grants/grant_basics.htm" TargetMode="External"/><Relationship Id="rId11" Type="http://schemas.openxmlformats.org/officeDocument/2006/relationships/hyperlink" Target="https://www.era.nih.gov/help-tutorials/era-commons/user-guide.htm" TargetMode="External"/><Relationship Id="rId5" Type="http://schemas.openxmlformats.org/officeDocument/2006/relationships/hyperlink" Target="https://www.era.nih.gov/era-training/era-videos.htm" TargetMode="External"/><Relationship Id="rId10" Type="http://schemas.openxmlformats.org/officeDocument/2006/relationships/hyperlink" Target="https://www.era.nih.gov/" TargetMode="External"/><Relationship Id="rId4" Type="http://schemas.openxmlformats.org/officeDocument/2006/relationships/hyperlink" Target="https://grants.nih.gov/grants/how-to-apply-application-guide/resources/annotated-form-sets.htm" TargetMode="External"/><Relationship Id="rId9" Type="http://schemas.openxmlformats.org/officeDocument/2006/relationships/hyperlink" Target="https://www.era.nih.gov/need-help" TargetMode="External"/><Relationship Id="rId14" Type="http://schemas.openxmlformats.org/officeDocument/2006/relationships/hyperlink" Target="https://reporter.nih.gov/"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grants.nih.gov/grants/rppr/index.htm" TargetMode="External"/><Relationship Id="rId3" Type="http://schemas.openxmlformats.org/officeDocument/2006/relationships/notesSlide" Target="../notesSlides/notesSlide14.xml"/><Relationship Id="rId7" Type="http://schemas.openxmlformats.org/officeDocument/2006/relationships/hyperlink" Target="https://grants.nih.gov/faqs" TargetMode="External"/><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hyperlink" Target="https://grants.nih.gov/policy/nihgps/index.htm" TargetMode="External"/><Relationship Id="rId5" Type="http://schemas.openxmlformats.org/officeDocument/2006/relationships/hyperlink" Target="https://grants.nih.gov/faqs#/" TargetMode="External"/><Relationship Id="rId4" Type="http://schemas.openxmlformats.org/officeDocument/2006/relationships/hyperlink" Target="https://nexus.od.nih.gov/all/"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era.nih.gov/about-era/get-connected.htm" TargetMode="External"/><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hyperlink" Target="https://olaw.nih.gov/" TargetMode="External"/><Relationship Id="rId5" Type="http://schemas.openxmlformats.org/officeDocument/2006/relationships/hyperlink" Target="https://www.hhs.gov/ohrp/index.html" TargetMode="External"/><Relationship Id="rId4" Type="http://schemas.openxmlformats.org/officeDocument/2006/relationships/hyperlink" Target="https://grants.nih.gov/grants/guide/listserv.ht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federalregister.gov/documents/2022/12/22/2022-27770/notice-to-announce-the-updated-significant-changes-to-the-revised-nih-grants-policy-statement-for" TargetMode="Externa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hyperlink" Target="https://grants.nih.gov/policy/notices.htm" TargetMode="External"/><Relationship Id="rId5" Type="http://schemas.openxmlformats.org/officeDocument/2006/relationships/hyperlink" Target="https://grants.nih.gov/grants/policy/nihgps/Significant_Changes_NIHGPS_Dec2022.pdf" TargetMode="External"/><Relationship Id="rId4" Type="http://schemas.openxmlformats.org/officeDocument/2006/relationships/hyperlink" Target="https://grants.nih.gov/policy/nihgps/index.ht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mailto:nihosbiosketch@nih.gov" TargetMode="Externa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hyperlink" Target="https://grants.nih.gov/faqs#/other-support-and-foreign-components.htm" TargetMode="External"/><Relationship Id="rId5" Type="http://schemas.openxmlformats.org/officeDocument/2006/relationships/hyperlink" Target="https://grants.nih.gov/faqs#/funding_programs_childcare_costs.htm" TargetMode="External"/><Relationship Id="rId4" Type="http://schemas.openxmlformats.org/officeDocument/2006/relationships/hyperlink" Target="https://grants.nih.gov/grants/guide/notice-files/NOT-OD-21-110.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grants.nih.gov/grants/policy/harassment.htm" TargetMode="External"/><Relationship Id="rId3" Type="http://schemas.openxmlformats.org/officeDocument/2006/relationships/notesSlide" Target="../notesSlides/notesSlide5.xml"/><Relationship Id="rId7" Type="http://schemas.openxmlformats.org/officeDocument/2006/relationships/hyperlink" Target="https://grants.nih.gov/grants/policy/harassment/institutional-reporting.htm" TargetMode="Externa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hyperlink" Target="https://grants.nih.gov/grants/policy/nihgps/HTML5/section_8/8.1.2_prior_approval_requirements.htm" TargetMode="External"/><Relationship Id="rId5" Type="http://schemas.openxmlformats.org/officeDocument/2006/relationships/hyperlink" Target="https://public.era.nih.gov/shape/public/index.era" TargetMode="External"/><Relationship Id="rId4" Type="http://schemas.openxmlformats.org/officeDocument/2006/relationships/hyperlink" Target="https://grants.nih.gov/grants/guide/notice-files/NOT-OD-22-129.html" TargetMode="External"/><Relationship Id="rId9" Type="http://schemas.openxmlformats.org/officeDocument/2006/relationships/hyperlink" Target="https://grants.nih.gov/grants/policy/harassment/find-help.ht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grants.nih.gov/grants/forms/all-forms-and-formats/preview-data-management-and-sharing-plan-format-page" TargetMode="Externa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hyperlink" Target="https://sharing.nih.gov/faqs#/data-management-and-sharing-policy.htm" TargetMode="External"/><Relationship Id="rId5" Type="http://schemas.openxmlformats.org/officeDocument/2006/relationships/hyperlink" Target="https://sharing.nih.gov/data-management-and-sharing-policy/about-data-management-and-sharing-policy/data-management-and-sharing-policy-overview#after" TargetMode="External"/><Relationship Id="rId4" Type="http://schemas.openxmlformats.org/officeDocument/2006/relationships/hyperlink" Target="https://grants.nih.gov/grants/guide/notice-files/NOT-OD-21-013.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sharing.nih.gov/faqs#/data-management-and-sharing-policy.htm" TargetMode="External"/><Relationship Id="rId3" Type="http://schemas.openxmlformats.org/officeDocument/2006/relationships/image" Target="../media/image5.png"/><Relationship Id="rId7" Type="http://schemas.openxmlformats.org/officeDocument/2006/relationships/hyperlink" Target="https://extramural-intranet.nih.gov/policy-and-guidance/policy-topics/sharing-policies/data-management-sharing-policy" TargetMode="Externa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hyperlink" Target="https://sharing.nih.gov/" TargetMode="External"/><Relationship Id="rId5" Type="http://schemas.openxmlformats.org/officeDocument/2006/relationships/image" Target="../media/image7.png"/><Relationship Id="rId10" Type="http://schemas.openxmlformats.org/officeDocument/2006/relationships/hyperlink" Target="https://sharing.nih.gov/about/learning" TargetMode="External"/><Relationship Id="rId4" Type="http://schemas.openxmlformats.org/officeDocument/2006/relationships/image" Target="../media/image6.png"/><Relationship Id="rId9" Type="http://schemas.openxmlformats.org/officeDocument/2006/relationships/hyperlink" Target="mailto:Sharing@nih.go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grants.nih.gov/grants/policy/nihgps/HTML5/section_2/2.3.7_policies_affecting_applications.htm#Post-Sub" TargetMode="External"/><Relationship Id="rId13" Type="http://schemas.openxmlformats.org/officeDocument/2006/relationships/hyperlink" Target="https://grants.nih.gov/policy/natural-disasters.htm" TargetMode="External"/><Relationship Id="rId3" Type="http://schemas.openxmlformats.org/officeDocument/2006/relationships/hyperlink" Target="https://grants.nih.gov/grants/guide/notice-files/NOT-OD-22-221.html" TargetMode="External"/><Relationship Id="rId7" Type="http://schemas.openxmlformats.org/officeDocument/2006/relationships/hyperlink" Target="https://grants.nih.gov/grants/policy/nihgps/HTML5/section_8/8.4.1_reporting.htm" TargetMode="External"/><Relationship Id="rId12" Type="http://schemas.openxmlformats.org/officeDocument/2006/relationships/hyperlink" Target="https://grants.nih.gov/grants/policy/nihgps/HTML5/section_8/8.6_closeout.htm" TargetMode="Externa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hyperlink" Target="https://grants.nih.gov/grants/policy/nihgps/HTML5/section_2/2.3.9_application_receipt_information_and_deadlines.htm" TargetMode="External"/><Relationship Id="rId11" Type="http://schemas.openxmlformats.org/officeDocument/2006/relationships/hyperlink" Target="https://grants.nih.gov/grants/policy/nihgps/HTML5/section_7/7.9_allowability_of_costs_activities.htm#Selected" TargetMode="External"/><Relationship Id="rId5" Type="http://schemas.openxmlformats.org/officeDocument/2006/relationships/hyperlink" Target="https://grants.nih.gov/grants/guide/notice-files/NOT-OD-23-022.html" TargetMode="External"/><Relationship Id="rId10" Type="http://schemas.openxmlformats.org/officeDocument/2006/relationships/hyperlink" Target="https://grants.nih.gov/grants/policy/nihgps/HTML5/section_7/7.4_reimbursement_of_facilities_and_administrative_costs.htm" TargetMode="External"/><Relationship Id="rId4" Type="http://schemas.openxmlformats.org/officeDocument/2006/relationships/hyperlink" Target="https://grants.nih.gov/grants/guide/notice-files/NOT-OD-23-065.html" TargetMode="External"/><Relationship Id="rId9" Type="http://schemas.openxmlformats.org/officeDocument/2006/relationships/hyperlink" Target="https://grants.nih.gov/grants/policy/nihgps/HTML5/section_8/8.1.1_nih_standard_terms_of_award.htm#Cost-Re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1311757" y="3037609"/>
            <a:ext cx="9568486" cy="2398715"/>
          </a:xfrm>
          <a:solidFill>
            <a:schemeClr val="bg1"/>
          </a:solidFill>
        </p:spPr>
        <p:txBody>
          <a:bodyPr>
            <a:noAutofit/>
          </a:bodyPr>
          <a:lstStyle/>
          <a:p>
            <a:r>
              <a:rPr lang="en-US" sz="5400" dirty="0">
                <a:solidFill>
                  <a:srgbClr val="015396"/>
                </a:solidFill>
                <a:latin typeface="Open Sans"/>
                <a:ea typeface="Open Sans"/>
                <a:cs typeface="Open Sans"/>
              </a:rPr>
              <a:t>Current Issues at NIH: </a:t>
            </a:r>
            <a:br>
              <a:rPr lang="en-US" sz="5400" dirty="0">
                <a:solidFill>
                  <a:srgbClr val="015396"/>
                </a:solidFill>
                <a:latin typeface="Open Sans"/>
                <a:ea typeface="Open Sans"/>
                <a:cs typeface="Open Sans"/>
              </a:rPr>
            </a:br>
            <a:r>
              <a:rPr lang="en-US" sz="5400" dirty="0">
                <a:solidFill>
                  <a:srgbClr val="015396"/>
                </a:solidFill>
                <a:latin typeface="Open Sans"/>
                <a:ea typeface="Open Sans"/>
                <a:cs typeface="Open Sans"/>
              </a:rPr>
              <a:t>Grants Policy Updates</a:t>
            </a:r>
            <a:br>
              <a:rPr lang="en-US" sz="5400" dirty="0">
                <a:solidFill>
                  <a:srgbClr val="015396"/>
                </a:solidFill>
                <a:latin typeface="Open Sans"/>
                <a:ea typeface="Open Sans"/>
                <a:cs typeface="Open Sans"/>
              </a:rPr>
            </a:br>
            <a:r>
              <a:rPr lang="en-US" sz="4000" dirty="0">
                <a:latin typeface="Open Sans"/>
                <a:ea typeface="Open Sans"/>
                <a:cs typeface="Open Sans"/>
              </a:rPr>
              <a:t> </a:t>
            </a:r>
            <a:br>
              <a:rPr lang="en-US" sz="4000" dirty="0">
                <a:latin typeface="Open Sans"/>
                <a:ea typeface="Open Sans"/>
                <a:cs typeface="Open Sans"/>
              </a:rPr>
            </a:br>
            <a:r>
              <a:rPr lang="en-US" sz="3600" dirty="0">
                <a:latin typeface="Open Sans"/>
                <a:ea typeface="Open Sans"/>
                <a:cs typeface="Open Sans"/>
              </a:rPr>
              <a:t>2023 NIH Grants Conference</a:t>
            </a:r>
            <a:br>
              <a:rPr lang="en-US" sz="5400" dirty="0">
                <a:latin typeface="Open Sans"/>
                <a:ea typeface="Open Sans"/>
                <a:cs typeface="Open Sans"/>
              </a:rPr>
            </a:br>
            <a:br>
              <a:rPr lang="en-US" sz="5400" dirty="0"/>
            </a:br>
            <a:endParaRPr lang="en-US" sz="2000" dirty="0"/>
          </a:p>
        </p:txBody>
      </p:sp>
      <p:sp>
        <p:nvSpPr>
          <p:cNvPr id="7" name="Text Placeholder 6">
            <a:extLst>
              <a:ext uri="{FF2B5EF4-FFF2-40B4-BE49-F238E27FC236}">
                <a16:creationId xmlns:a16="http://schemas.microsoft.com/office/drawing/2014/main" id="{90FE877B-E41C-4A02-AFF6-988318D08EA1}"/>
              </a:ext>
            </a:extLst>
          </p:cNvPr>
          <p:cNvSpPr>
            <a:spLocks noGrp="1"/>
          </p:cNvSpPr>
          <p:nvPr>
            <p:ph type="body" idx="1"/>
          </p:nvPr>
        </p:nvSpPr>
        <p:spPr>
          <a:xfrm>
            <a:off x="908754" y="4639525"/>
            <a:ext cx="10577689" cy="1155938"/>
          </a:xfrm>
        </p:spPr>
        <p:txBody>
          <a:bodyPr vert="horz" lIns="91440" tIns="45720" rIns="91440" bIns="45720" rtlCol="0" anchor="t">
            <a:normAutofit/>
          </a:bodyPr>
          <a:lstStyle/>
          <a:p>
            <a:r>
              <a:rPr lang="en-US" sz="1600" dirty="0">
                <a:solidFill>
                  <a:schemeClr val="tx1">
                    <a:lumMod val="75000"/>
                    <a:lumOff val="25000"/>
                  </a:schemeClr>
                </a:solidFill>
                <a:latin typeface="Open Sans ExtraBold"/>
                <a:ea typeface="Open Sans ExtraBold"/>
                <a:cs typeface="Open Sans ExtraBold"/>
              </a:rPr>
              <a:t>NIH Office of policy for extramural research administration</a:t>
            </a:r>
          </a:p>
          <a:p>
            <a:r>
              <a:rPr lang="en-US" sz="1600" dirty="0">
                <a:solidFill>
                  <a:schemeClr val="tx1">
                    <a:lumMod val="75000"/>
                    <a:lumOff val="25000"/>
                  </a:schemeClr>
                </a:solidFill>
                <a:latin typeface="Open Sans ExtraBold"/>
                <a:ea typeface="Open Sans ExtraBold"/>
                <a:cs typeface="Open Sans ExtraBold"/>
              </a:rPr>
              <a:t>February 1, 2023</a:t>
            </a:r>
            <a:endParaRPr lang="en-US" sz="16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65651-65B7-4F50-A3ED-B130B41A65C3}"/>
              </a:ext>
            </a:extLst>
          </p:cNvPr>
          <p:cNvSpPr>
            <a:spLocks noGrp="1"/>
          </p:cNvSpPr>
          <p:nvPr>
            <p:ph type="title"/>
          </p:nvPr>
        </p:nvSpPr>
        <p:spPr/>
        <p:txBody>
          <a:bodyPr>
            <a:normAutofit/>
          </a:bodyPr>
          <a:lstStyle/>
          <a:p>
            <a:r>
              <a:rPr lang="en-US" dirty="0"/>
              <a:t>Updates to the Non-Discrimination Legal Requirements for NIH Recipients</a:t>
            </a:r>
          </a:p>
        </p:txBody>
      </p:sp>
      <p:sp>
        <p:nvSpPr>
          <p:cNvPr id="3" name="Content Placeholder 2">
            <a:extLst>
              <a:ext uri="{FF2B5EF4-FFF2-40B4-BE49-F238E27FC236}">
                <a16:creationId xmlns:a16="http://schemas.microsoft.com/office/drawing/2014/main" id="{39A090AB-2BA0-4799-83F1-5E7D293D10EB}"/>
              </a:ext>
            </a:extLst>
          </p:cNvPr>
          <p:cNvSpPr>
            <a:spLocks noGrp="1"/>
          </p:cNvSpPr>
          <p:nvPr>
            <p:ph idx="1"/>
          </p:nvPr>
        </p:nvSpPr>
        <p:spPr/>
        <p:txBody>
          <a:bodyPr>
            <a:normAutofit/>
          </a:bodyPr>
          <a:lstStyle/>
          <a:p>
            <a:pPr algn="l" rtl="0" fontAlgn="base">
              <a:buFont typeface="Arial" panose="020B0604020202020204" pitchFamily="34" charset="0"/>
              <a:buChar char="•"/>
            </a:pPr>
            <a:r>
              <a:rPr lang="en-US" sz="2600" b="0" i="0" u="none" strike="noStrike" dirty="0">
                <a:solidFill>
                  <a:srgbClr val="000000"/>
                </a:solidFill>
                <a:effectLst/>
                <a:latin typeface="+mn-lt"/>
              </a:rPr>
              <a:t>On December 23, 2022, NIH issued </a:t>
            </a:r>
            <a:r>
              <a:rPr lang="en-US" sz="2600" b="0" i="0" u="sng" strike="noStrike" dirty="0">
                <a:solidFill>
                  <a:srgbClr val="0563C1"/>
                </a:solidFill>
                <a:effectLst/>
                <a:latin typeface="+mn-lt"/>
                <a:hlinkClick r:id="rId3"/>
              </a:rPr>
              <a:t>NOT-OD-23-047</a:t>
            </a:r>
            <a:r>
              <a:rPr lang="en-US" sz="2600" b="0" i="0" u="none" strike="noStrike" dirty="0">
                <a:solidFill>
                  <a:srgbClr val="000000"/>
                </a:solidFill>
                <a:effectLst/>
                <a:latin typeface="+mn-lt"/>
              </a:rPr>
              <a:t>, </a:t>
            </a:r>
            <a:r>
              <a:rPr lang="en-US" sz="2600" b="0" i="1" u="none" strike="noStrike" dirty="0">
                <a:solidFill>
                  <a:srgbClr val="000000"/>
                </a:solidFill>
                <a:effectLst/>
                <a:latin typeface="+mn-lt"/>
              </a:rPr>
              <a:t>Updates to the Non-Discrimination Legal Requirements for NIH Recipients</a:t>
            </a:r>
            <a:r>
              <a:rPr lang="en-US" sz="2600" b="0" i="0" dirty="0">
                <a:solidFill>
                  <a:srgbClr val="000000"/>
                </a:solidFill>
                <a:effectLst/>
                <a:latin typeface="+mn-lt"/>
              </a:rPr>
              <a:t>​.</a:t>
            </a:r>
          </a:p>
          <a:p>
            <a:pPr algn="l" rtl="0" fontAlgn="base">
              <a:buFont typeface="Arial" panose="020B0604020202020204" pitchFamily="34" charset="0"/>
              <a:buChar char="•"/>
            </a:pPr>
            <a:r>
              <a:rPr lang="en-US" sz="2600" b="0" i="0" u="none" strike="noStrike" dirty="0">
                <a:solidFill>
                  <a:srgbClr val="000000"/>
                </a:solidFill>
                <a:effectLst/>
                <a:latin typeface="+mn-lt"/>
              </a:rPr>
              <a:t>Provides the responsibilities for grant and cooperative agreement recipients for administering their awards in compliance with federal civil rights laws that prohibit discrimination.</a:t>
            </a:r>
            <a:r>
              <a:rPr lang="en-US" sz="2600" b="0" i="0" dirty="0">
                <a:solidFill>
                  <a:srgbClr val="000000"/>
                </a:solidFill>
                <a:effectLst/>
                <a:latin typeface="+mn-lt"/>
              </a:rPr>
              <a:t>​</a:t>
            </a:r>
          </a:p>
          <a:p>
            <a:pPr algn="l" rtl="0" fontAlgn="base">
              <a:buFont typeface="Arial" panose="020B0604020202020204" pitchFamily="34" charset="0"/>
              <a:buChar char="•"/>
            </a:pPr>
            <a:r>
              <a:rPr lang="en-US" sz="2600" b="0" i="0" u="none" strike="noStrike" dirty="0">
                <a:solidFill>
                  <a:srgbClr val="000000"/>
                </a:solidFill>
                <a:effectLst/>
                <a:latin typeface="+mn-lt"/>
              </a:rPr>
              <a:t>The requirements provided in NOT-OD-23-047 will be incorporated into all NIH Notices of Funding Opportunities (</a:t>
            </a:r>
            <a:r>
              <a:rPr lang="en-US" sz="2600" b="0" i="0" u="none" strike="noStrike" dirty="0" err="1">
                <a:solidFill>
                  <a:srgbClr val="000000"/>
                </a:solidFill>
                <a:effectLst/>
                <a:latin typeface="+mn-lt"/>
              </a:rPr>
              <a:t>NOFOs</a:t>
            </a:r>
            <a:r>
              <a:rPr lang="en-US" sz="2600" b="0" i="0" u="none" strike="noStrike" dirty="0">
                <a:solidFill>
                  <a:srgbClr val="000000"/>
                </a:solidFill>
                <a:effectLst/>
                <a:latin typeface="+mn-lt"/>
              </a:rPr>
              <a:t>) and Notices of Award (</a:t>
            </a:r>
            <a:r>
              <a:rPr lang="en-US" sz="2600" b="0" i="0" u="none" strike="noStrike" dirty="0" err="1">
                <a:solidFill>
                  <a:srgbClr val="000000"/>
                </a:solidFill>
                <a:effectLst/>
                <a:latin typeface="+mn-lt"/>
              </a:rPr>
              <a:t>NoA</a:t>
            </a:r>
            <a:r>
              <a:rPr lang="en-US" sz="2600" b="0" i="0" u="none" strike="noStrike" dirty="0">
                <a:solidFill>
                  <a:srgbClr val="000000"/>
                </a:solidFill>
                <a:effectLst/>
                <a:latin typeface="+mn-lt"/>
              </a:rPr>
              <a:t>) as a new term and condition:</a:t>
            </a:r>
            <a:endParaRPr lang="en-US" sz="2600" b="0" i="0" dirty="0">
              <a:solidFill>
                <a:srgbClr val="000000"/>
              </a:solidFill>
              <a:effectLst/>
              <a:latin typeface="+mn-lt"/>
            </a:endParaRPr>
          </a:p>
        </p:txBody>
      </p:sp>
      <p:sp>
        <p:nvSpPr>
          <p:cNvPr id="6" name="TextBox 5" descr="Learn more: NOT-OD-20-086&#10;FAQs: grants.nih.gov/faqs#/covid-19.htm&#10;">
            <a:extLst>
              <a:ext uri="{FF2B5EF4-FFF2-40B4-BE49-F238E27FC236}">
                <a16:creationId xmlns:a16="http://schemas.microsoft.com/office/drawing/2014/main" id="{52CECC3E-AC76-4D05-94CB-1FE86B7E70C6}"/>
              </a:ext>
            </a:extLst>
          </p:cNvPr>
          <p:cNvSpPr txBox="1"/>
          <p:nvPr/>
        </p:nvSpPr>
        <p:spPr>
          <a:xfrm>
            <a:off x="6096000" y="5926138"/>
            <a:ext cx="4406876"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spcBef>
                <a:spcPts val="600"/>
              </a:spcBef>
              <a:defRPr/>
            </a:pPr>
            <a:r>
              <a:rPr kumimoji="0" lang="en-US" sz="1600" b="0" i="0" u="none" strike="noStrike" kern="1200" cap="none" spc="0" normalizeH="0" baseline="0" noProof="0" dirty="0">
                <a:ln>
                  <a:noFill/>
                </a:ln>
                <a:effectLst/>
                <a:uLnTx/>
                <a:uFillTx/>
                <a:latin typeface="Open Sans"/>
                <a:ea typeface="+mn-ea"/>
                <a:cs typeface="+mn-cs"/>
              </a:rPr>
              <a:t>Learn more: </a:t>
            </a:r>
            <a:r>
              <a:rPr kumimoji="0" lang="en-US" sz="1600" b="0" i="0" u="none" strike="noStrike" kern="1200" cap="none" spc="0" normalizeH="0" baseline="0" noProof="0" dirty="0">
                <a:ln>
                  <a:noFill/>
                </a:ln>
                <a:solidFill>
                  <a:srgbClr val="0070C0"/>
                </a:solidFill>
                <a:effectLst/>
                <a:uLnTx/>
                <a:uFillTx/>
                <a:latin typeface="Open Sans"/>
                <a:hlinkClick r:id="rId3"/>
              </a:rPr>
              <a:t>NOT-OD-23-047</a:t>
            </a:r>
            <a:endParaRPr lang="en-US" sz="1600" dirty="0">
              <a:ea typeface="Open Sans"/>
              <a:cs typeface="Open Sans"/>
            </a:endParaRPr>
          </a:p>
        </p:txBody>
      </p:sp>
      <p:sp>
        <p:nvSpPr>
          <p:cNvPr id="5" name="Slide Number Placeholder 4">
            <a:extLst>
              <a:ext uri="{FF2B5EF4-FFF2-40B4-BE49-F238E27FC236}">
                <a16:creationId xmlns:a16="http://schemas.microsoft.com/office/drawing/2014/main" id="{AB576F53-E8F5-4E05-AD17-1C52394B7FD2}"/>
              </a:ext>
            </a:extLst>
          </p:cNvPr>
          <p:cNvSpPr>
            <a:spLocks noGrp="1"/>
          </p:cNvSpPr>
          <p:nvPr>
            <p:ph type="sldNum" sz="quarter" idx="4"/>
          </p:nvPr>
        </p:nvSpPr>
        <p:spPr/>
        <p:txBody>
          <a:bodyPr/>
          <a:lstStyle/>
          <a:p>
            <a:fld id="{A7DDB576-49B3-42E2-89EA-6E35EA8EF806}" type="slidenum">
              <a:rPr lang="en-US" smtClean="0"/>
              <a:pPr/>
              <a:t>10</a:t>
            </a:fld>
            <a:endParaRPr lang="en-US"/>
          </a:p>
        </p:txBody>
      </p:sp>
    </p:spTree>
    <p:custDataLst>
      <p:tags r:id="rId1"/>
    </p:custDataLst>
    <p:extLst>
      <p:ext uri="{BB962C8B-B14F-4D97-AF65-F5344CB8AC3E}">
        <p14:creationId xmlns:p14="http://schemas.microsoft.com/office/powerpoint/2010/main" val="47061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65651-65B7-4F50-A3ED-B130B41A65C3}"/>
              </a:ext>
            </a:extLst>
          </p:cNvPr>
          <p:cNvSpPr>
            <a:spLocks noGrp="1"/>
          </p:cNvSpPr>
          <p:nvPr>
            <p:ph type="title"/>
          </p:nvPr>
        </p:nvSpPr>
        <p:spPr/>
        <p:txBody>
          <a:bodyPr>
            <a:normAutofit/>
          </a:bodyPr>
          <a:lstStyle/>
          <a:p>
            <a:r>
              <a:rPr lang="en-US" sz="3200" dirty="0"/>
              <a:t>Updates to the Non-Discrimination Legal Requirements for NIH Recipients: NOAs</a:t>
            </a:r>
          </a:p>
        </p:txBody>
      </p:sp>
      <p:sp>
        <p:nvSpPr>
          <p:cNvPr id="3" name="Content Placeholder 2">
            <a:extLst>
              <a:ext uri="{FF2B5EF4-FFF2-40B4-BE49-F238E27FC236}">
                <a16:creationId xmlns:a16="http://schemas.microsoft.com/office/drawing/2014/main" id="{39A090AB-2BA0-4799-83F1-5E7D293D10EB}"/>
              </a:ext>
            </a:extLst>
          </p:cNvPr>
          <p:cNvSpPr>
            <a:spLocks noGrp="1"/>
          </p:cNvSpPr>
          <p:nvPr>
            <p:ph idx="1"/>
          </p:nvPr>
        </p:nvSpPr>
        <p:spPr/>
        <p:txBody>
          <a:bodyPr>
            <a:normAutofit/>
          </a:bodyPr>
          <a:lstStyle/>
          <a:p>
            <a:r>
              <a:rPr lang="en-US" dirty="0">
                <a:latin typeface="+mn-lt"/>
              </a:rPr>
              <a:t>Section 3 of all new NIH </a:t>
            </a:r>
            <a:r>
              <a:rPr lang="en-US" dirty="0" err="1">
                <a:latin typeface="+mn-lt"/>
              </a:rPr>
              <a:t>NoAs</a:t>
            </a:r>
            <a:r>
              <a:rPr lang="en-US" dirty="0">
                <a:latin typeface="+mn-lt"/>
              </a:rPr>
              <a:t> will include:</a:t>
            </a:r>
          </a:p>
          <a:p>
            <a:pPr lvl="1"/>
            <a:r>
              <a:rPr lang="en-US" b="0" i="0" dirty="0">
                <a:solidFill>
                  <a:srgbClr val="333333"/>
                </a:solidFill>
                <a:effectLst/>
                <a:latin typeface="+mn-lt"/>
              </a:rPr>
              <a:t>Recipients must administer the project in compliance with federal civil rights laws that prohibit discrimination on the basis of race, color, national origin, disability, age, and comply with applicable conscience protections. The recipient will comply with applicable laws that prohibit discrimination on the basis of sex, which includes discrimination on the basis of gender identity, sexual orientation, and pregnancy. Compliance with these laws require taking reasonable steps to provide meaningful access to persons with limited English proficiency and providing programs that are accessible to and usable by persons with disabilities. The HHS Office for Civil Rights provides guidance on complying with civil rights laws enforced by HHS. See </a:t>
            </a:r>
            <a:r>
              <a:rPr lang="en-US" b="0" i="0" u="none" strike="noStrike" dirty="0">
                <a:solidFill>
                  <a:srgbClr val="428BCA"/>
                </a:solidFill>
                <a:effectLst/>
                <a:latin typeface="+mn-lt"/>
                <a:hlinkClick r:id="rId3"/>
              </a:rPr>
              <a:t>https://www.hhs.gov/civil-rights/for-providers/provider-obligations/index.html</a:t>
            </a:r>
            <a:r>
              <a:rPr lang="en-US" b="0" i="0" dirty="0">
                <a:solidFill>
                  <a:srgbClr val="333333"/>
                </a:solidFill>
                <a:effectLst/>
                <a:latin typeface="+mn-lt"/>
              </a:rPr>
              <a:t> and </a:t>
            </a:r>
            <a:r>
              <a:rPr lang="en-US" b="0" i="0" u="none" strike="noStrike" dirty="0">
                <a:solidFill>
                  <a:srgbClr val="428BCA"/>
                </a:solidFill>
                <a:effectLst/>
                <a:latin typeface="+mn-lt"/>
                <a:hlinkClick r:id="rId4"/>
              </a:rPr>
              <a:t>https://www.hhs.gov/</a:t>
            </a:r>
            <a:r>
              <a:rPr lang="en-US" b="0" i="0" dirty="0">
                <a:solidFill>
                  <a:srgbClr val="333333"/>
                </a:solidFill>
                <a:effectLst/>
                <a:latin typeface="+mn-lt"/>
              </a:rPr>
              <a:t>.</a:t>
            </a:r>
            <a:endParaRPr lang="en-US" dirty="0">
              <a:latin typeface="+mn-lt"/>
            </a:endParaRPr>
          </a:p>
        </p:txBody>
      </p:sp>
      <p:sp>
        <p:nvSpPr>
          <p:cNvPr id="6" name="TextBox 5" descr="Learn more: NOT-OD-20-086&#10;FAQs: grants.nih.gov/faqs#/covid-19.htm&#10;">
            <a:extLst>
              <a:ext uri="{FF2B5EF4-FFF2-40B4-BE49-F238E27FC236}">
                <a16:creationId xmlns:a16="http://schemas.microsoft.com/office/drawing/2014/main" id="{52CECC3E-AC76-4D05-94CB-1FE86B7E70C6}"/>
              </a:ext>
            </a:extLst>
          </p:cNvPr>
          <p:cNvSpPr txBox="1"/>
          <p:nvPr/>
        </p:nvSpPr>
        <p:spPr>
          <a:xfrm>
            <a:off x="6013474" y="6176963"/>
            <a:ext cx="4406876"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spcBef>
                <a:spcPts val="600"/>
              </a:spcBef>
              <a:defRPr/>
            </a:pPr>
            <a:r>
              <a:rPr kumimoji="0" lang="en-US" sz="1600" b="0" i="0" u="none" strike="noStrike" kern="1200" cap="none" spc="0" normalizeH="0" baseline="0" noProof="0" dirty="0">
                <a:ln>
                  <a:noFill/>
                </a:ln>
                <a:effectLst/>
                <a:uLnTx/>
                <a:uFillTx/>
                <a:latin typeface="Open Sans"/>
                <a:ea typeface="+mn-ea"/>
                <a:cs typeface="+mn-cs"/>
              </a:rPr>
              <a:t>Learn more: </a:t>
            </a:r>
            <a:r>
              <a:rPr kumimoji="0" lang="en-US" sz="1600" b="0" i="0" u="none" strike="noStrike" kern="1200" cap="none" spc="0" normalizeH="0" baseline="0" noProof="0" dirty="0">
                <a:ln>
                  <a:noFill/>
                </a:ln>
                <a:solidFill>
                  <a:srgbClr val="0070C0"/>
                </a:solidFill>
                <a:effectLst/>
                <a:uLnTx/>
                <a:uFillTx/>
                <a:latin typeface="Open Sans"/>
                <a:hlinkClick r:id="rId5"/>
              </a:rPr>
              <a:t>NOT-OD-23-047</a:t>
            </a:r>
            <a:endParaRPr lang="en-US" sz="1600" dirty="0">
              <a:ea typeface="Open Sans"/>
              <a:cs typeface="Open Sans"/>
            </a:endParaRPr>
          </a:p>
        </p:txBody>
      </p:sp>
      <p:sp>
        <p:nvSpPr>
          <p:cNvPr id="5" name="Slide Number Placeholder 4">
            <a:extLst>
              <a:ext uri="{FF2B5EF4-FFF2-40B4-BE49-F238E27FC236}">
                <a16:creationId xmlns:a16="http://schemas.microsoft.com/office/drawing/2014/main" id="{AB576F53-E8F5-4E05-AD17-1C52394B7FD2}"/>
              </a:ext>
            </a:extLst>
          </p:cNvPr>
          <p:cNvSpPr>
            <a:spLocks noGrp="1"/>
          </p:cNvSpPr>
          <p:nvPr>
            <p:ph type="sldNum" sz="quarter" idx="4"/>
          </p:nvPr>
        </p:nvSpPr>
        <p:spPr/>
        <p:txBody>
          <a:bodyPr/>
          <a:lstStyle/>
          <a:p>
            <a:fld id="{A7DDB576-49B3-42E2-89EA-6E35EA8EF806}" type="slidenum">
              <a:rPr lang="en-US" smtClean="0"/>
              <a:pPr/>
              <a:t>11</a:t>
            </a:fld>
            <a:endParaRPr lang="en-US"/>
          </a:p>
        </p:txBody>
      </p:sp>
    </p:spTree>
    <p:custDataLst>
      <p:tags r:id="rId1"/>
    </p:custDataLst>
    <p:extLst>
      <p:ext uri="{BB962C8B-B14F-4D97-AF65-F5344CB8AC3E}">
        <p14:creationId xmlns:p14="http://schemas.microsoft.com/office/powerpoint/2010/main" val="162353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65651-65B7-4F50-A3ED-B130B41A65C3}"/>
              </a:ext>
            </a:extLst>
          </p:cNvPr>
          <p:cNvSpPr>
            <a:spLocks noGrp="1"/>
          </p:cNvSpPr>
          <p:nvPr>
            <p:ph type="title"/>
          </p:nvPr>
        </p:nvSpPr>
        <p:spPr/>
        <p:txBody>
          <a:bodyPr>
            <a:normAutofit/>
          </a:bodyPr>
          <a:lstStyle/>
          <a:p>
            <a:r>
              <a:rPr lang="en-US" sz="3200" dirty="0"/>
              <a:t>Updates to the Non-Discrimination Legal Requirements for NIH Recipients: NOFOs</a:t>
            </a:r>
          </a:p>
        </p:txBody>
      </p:sp>
      <p:sp>
        <p:nvSpPr>
          <p:cNvPr id="3" name="Content Placeholder 2">
            <a:extLst>
              <a:ext uri="{FF2B5EF4-FFF2-40B4-BE49-F238E27FC236}">
                <a16:creationId xmlns:a16="http://schemas.microsoft.com/office/drawing/2014/main" id="{39A090AB-2BA0-4799-83F1-5E7D293D10EB}"/>
              </a:ext>
            </a:extLst>
          </p:cNvPr>
          <p:cNvSpPr>
            <a:spLocks noGrp="1"/>
          </p:cNvSpPr>
          <p:nvPr>
            <p:ph idx="1"/>
          </p:nvPr>
        </p:nvSpPr>
        <p:spPr/>
        <p:txBody>
          <a:bodyPr>
            <a:normAutofit fontScale="92500" lnSpcReduction="10000"/>
          </a:bodyPr>
          <a:lstStyle/>
          <a:p>
            <a:r>
              <a:rPr lang="en-US" dirty="0">
                <a:latin typeface="+mn-lt"/>
              </a:rPr>
              <a:t>Administrative Terms Section for all new NIH </a:t>
            </a:r>
            <a:r>
              <a:rPr lang="en-US" dirty="0" err="1">
                <a:latin typeface="+mn-lt"/>
              </a:rPr>
              <a:t>NOFOs</a:t>
            </a:r>
            <a:r>
              <a:rPr lang="en-US" dirty="0">
                <a:latin typeface="+mn-lt"/>
              </a:rPr>
              <a:t> and Section 3 for </a:t>
            </a:r>
            <a:r>
              <a:rPr lang="en-US" dirty="0" err="1">
                <a:latin typeface="+mn-lt"/>
              </a:rPr>
              <a:t>NoAs</a:t>
            </a:r>
            <a:r>
              <a:rPr lang="en-US" dirty="0">
                <a:latin typeface="+mn-lt"/>
              </a:rPr>
              <a:t> will include:</a:t>
            </a:r>
          </a:p>
          <a:p>
            <a:pPr lvl="1"/>
            <a:r>
              <a:rPr lang="en-US" sz="1600" b="0" i="0" dirty="0">
                <a:solidFill>
                  <a:srgbClr val="333333"/>
                </a:solidFill>
                <a:effectLst/>
                <a:latin typeface="+mn-lt"/>
              </a:rPr>
              <a:t>For guidance on meeting the legal obligation to take reasonable steps to ensure meaningful access to programs or activities by limited English proficient individuals see </a:t>
            </a:r>
            <a:r>
              <a:rPr lang="en-US" sz="1600" b="0" i="0" u="none" strike="noStrike" dirty="0">
                <a:solidFill>
                  <a:srgbClr val="428BCA"/>
                </a:solidFill>
                <a:effectLst/>
                <a:latin typeface="+mn-lt"/>
                <a:hlinkClick r:id="rId3"/>
              </a:rPr>
              <a:t>https://www.hhs.gov/civil-rights/for-individuals/special-topics/limited-english-proficiency/fact-sheet-guidance/index.html </a:t>
            </a:r>
            <a:r>
              <a:rPr lang="en-US" sz="1600" b="0" i="0" dirty="0">
                <a:solidFill>
                  <a:srgbClr val="333333"/>
                </a:solidFill>
                <a:effectLst/>
                <a:latin typeface="+mn-lt"/>
              </a:rPr>
              <a:t>and </a:t>
            </a:r>
            <a:r>
              <a:rPr lang="en-US" sz="1600" b="0" i="0" u="none" strike="noStrike" dirty="0">
                <a:solidFill>
                  <a:srgbClr val="428BCA"/>
                </a:solidFill>
                <a:effectLst/>
                <a:latin typeface="+mn-lt"/>
                <a:hlinkClick r:id="rId4"/>
              </a:rPr>
              <a:t>https://www.lep.gov</a:t>
            </a:r>
            <a:r>
              <a:rPr lang="en-US" sz="1600" b="0" i="0" dirty="0">
                <a:solidFill>
                  <a:srgbClr val="333333"/>
                </a:solidFill>
                <a:effectLst/>
                <a:latin typeface="+mn-lt"/>
              </a:rPr>
              <a:t>.</a:t>
            </a:r>
          </a:p>
          <a:p>
            <a:pPr lvl="1"/>
            <a:r>
              <a:rPr lang="en-US" sz="1600" b="0" i="0" dirty="0">
                <a:solidFill>
                  <a:srgbClr val="333333"/>
                </a:solidFill>
                <a:effectLst/>
                <a:latin typeface="+mn-lt"/>
              </a:rPr>
              <a:t>For information on an institution’s specific legal obligations for serving qualified individuals with disabilities, including providing program access, reasonable modifications, and to provide effective communication, see </a:t>
            </a:r>
            <a:r>
              <a:rPr lang="en-US" sz="1600" b="0" i="0" u="none" strike="noStrike" dirty="0">
                <a:solidFill>
                  <a:srgbClr val="428BCA"/>
                </a:solidFill>
                <a:effectLst/>
                <a:latin typeface="+mn-lt"/>
                <a:hlinkClick r:id="rId5"/>
              </a:rPr>
              <a:t>http://www.hhs.gov/ocr/civilrights/understanding/disability/index.html</a:t>
            </a:r>
            <a:r>
              <a:rPr lang="en-US" sz="1600" b="0" i="0" dirty="0">
                <a:solidFill>
                  <a:srgbClr val="333333"/>
                </a:solidFill>
                <a:effectLst/>
                <a:latin typeface="+mn-lt"/>
              </a:rPr>
              <a:t>.</a:t>
            </a:r>
          </a:p>
          <a:p>
            <a:pPr lvl="1"/>
            <a:r>
              <a:rPr lang="en-US" sz="1600" b="0" i="0" dirty="0">
                <a:solidFill>
                  <a:srgbClr val="333333"/>
                </a:solidFill>
                <a:effectLst/>
                <a:latin typeface="+mn-lt"/>
              </a:rPr>
              <a:t>HHS funded health and education programs must be administered in an environment free of sexual harassment, see </a:t>
            </a:r>
            <a:r>
              <a:rPr lang="en-US" sz="1600" b="0" i="0" u="none" strike="noStrike" dirty="0">
                <a:solidFill>
                  <a:srgbClr val="428BCA"/>
                </a:solidFill>
                <a:effectLst/>
                <a:latin typeface="+mn-lt"/>
                <a:hlinkClick r:id="rId6"/>
              </a:rPr>
              <a:t>https://www.hhs.gov/civil-rights/for-individuals/sex-discrimination/index.html</a:t>
            </a:r>
            <a:r>
              <a:rPr lang="en-US" sz="1600" b="0" i="0" dirty="0">
                <a:solidFill>
                  <a:srgbClr val="333333"/>
                </a:solidFill>
                <a:effectLst/>
                <a:latin typeface="+mn-lt"/>
              </a:rPr>
              <a:t>. For information about NIH's commitment to supporting a safe and respectful work environment, who to contact with questions or concerns, and what NIH's expectations are for institutions and the individuals supported on NIH-funded awards, please see </a:t>
            </a:r>
            <a:r>
              <a:rPr lang="en-US" sz="1600" b="0" i="0" u="none" strike="noStrike" dirty="0">
                <a:solidFill>
                  <a:srgbClr val="428BCA"/>
                </a:solidFill>
                <a:effectLst/>
                <a:latin typeface="+mn-lt"/>
                <a:hlinkClick r:id="rId7"/>
              </a:rPr>
              <a:t>https://grants.nih.gov/grants/policy/harassment.htm</a:t>
            </a:r>
            <a:r>
              <a:rPr lang="en-US" sz="1600" b="0" i="0" dirty="0">
                <a:solidFill>
                  <a:srgbClr val="333333"/>
                </a:solidFill>
                <a:effectLst/>
                <a:latin typeface="+mn-lt"/>
              </a:rPr>
              <a:t>.</a:t>
            </a:r>
          </a:p>
          <a:p>
            <a:pPr lvl="1"/>
            <a:r>
              <a:rPr lang="en-US" sz="1600" b="0" i="0" dirty="0">
                <a:solidFill>
                  <a:srgbClr val="333333"/>
                </a:solidFill>
                <a:effectLst/>
                <a:latin typeface="+mn-lt"/>
              </a:rPr>
              <a:t>For guidance on administering programs in compliance with applicable federal religious nondiscrimination laws and applicable federal conscience protection and associated anti-discrimination laws see </a:t>
            </a:r>
            <a:r>
              <a:rPr lang="en-US" sz="1600" b="0" i="0" u="none" strike="noStrike" dirty="0">
                <a:solidFill>
                  <a:srgbClr val="428BCA"/>
                </a:solidFill>
                <a:effectLst/>
                <a:latin typeface="+mn-lt"/>
                <a:hlinkClick r:id="rId8"/>
              </a:rPr>
              <a:t>https://www.hhs.gov/conscience/conscience-protections/index.html</a:t>
            </a:r>
            <a:r>
              <a:rPr lang="en-US" sz="1600" b="0" i="0" dirty="0">
                <a:solidFill>
                  <a:srgbClr val="333333"/>
                </a:solidFill>
                <a:effectLst/>
                <a:latin typeface="+mn-lt"/>
              </a:rPr>
              <a:t> and </a:t>
            </a:r>
            <a:r>
              <a:rPr lang="en-US" sz="1600" b="0" i="0" u="none" strike="noStrike" dirty="0">
                <a:solidFill>
                  <a:srgbClr val="428BCA"/>
                </a:solidFill>
                <a:effectLst/>
                <a:latin typeface="+mn-lt"/>
                <a:hlinkClick r:id="rId9"/>
              </a:rPr>
              <a:t>https://www.hhs.gov/conscience/religious-freedom/index.html</a:t>
            </a:r>
            <a:r>
              <a:rPr lang="en-US" sz="1600" b="0" i="0" dirty="0">
                <a:solidFill>
                  <a:srgbClr val="333333"/>
                </a:solidFill>
                <a:effectLst/>
                <a:latin typeface="+mn-lt"/>
              </a:rPr>
              <a:t>.</a:t>
            </a:r>
          </a:p>
        </p:txBody>
      </p:sp>
      <p:sp>
        <p:nvSpPr>
          <p:cNvPr id="5" name="Slide Number Placeholder 4">
            <a:extLst>
              <a:ext uri="{FF2B5EF4-FFF2-40B4-BE49-F238E27FC236}">
                <a16:creationId xmlns:a16="http://schemas.microsoft.com/office/drawing/2014/main" id="{AB576F53-E8F5-4E05-AD17-1C52394B7FD2}"/>
              </a:ext>
            </a:extLst>
          </p:cNvPr>
          <p:cNvSpPr>
            <a:spLocks noGrp="1"/>
          </p:cNvSpPr>
          <p:nvPr>
            <p:ph type="sldNum" sz="quarter" idx="4"/>
          </p:nvPr>
        </p:nvSpPr>
        <p:spPr/>
        <p:txBody>
          <a:bodyPr/>
          <a:lstStyle/>
          <a:p>
            <a:fld id="{A7DDB576-49B3-42E2-89EA-6E35EA8EF806}" type="slidenum">
              <a:rPr lang="en-US" smtClean="0"/>
              <a:pPr/>
              <a:t>12</a:t>
            </a:fld>
            <a:endParaRPr lang="en-US"/>
          </a:p>
        </p:txBody>
      </p:sp>
      <p:sp>
        <p:nvSpPr>
          <p:cNvPr id="6" name="TextBox 5" descr="Learn more: NOT-OD-20-086&#10;FAQs: grants.nih.gov/faqs#/covid-19.htm&#10;">
            <a:extLst>
              <a:ext uri="{FF2B5EF4-FFF2-40B4-BE49-F238E27FC236}">
                <a16:creationId xmlns:a16="http://schemas.microsoft.com/office/drawing/2014/main" id="{52CECC3E-AC76-4D05-94CB-1FE86B7E70C6}"/>
              </a:ext>
            </a:extLst>
          </p:cNvPr>
          <p:cNvSpPr txBox="1"/>
          <p:nvPr/>
        </p:nvSpPr>
        <p:spPr>
          <a:xfrm>
            <a:off x="6013474" y="6176963"/>
            <a:ext cx="4406876"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spcBef>
                <a:spcPts val="600"/>
              </a:spcBef>
              <a:defRPr/>
            </a:pPr>
            <a:r>
              <a:rPr kumimoji="0" lang="en-US" sz="1600" b="0" i="0" u="none" strike="noStrike" kern="1200" cap="none" spc="0" normalizeH="0" baseline="0" noProof="0" dirty="0">
                <a:ln>
                  <a:noFill/>
                </a:ln>
                <a:effectLst/>
                <a:uLnTx/>
                <a:uFillTx/>
                <a:latin typeface="Open Sans"/>
                <a:ea typeface="+mn-ea"/>
                <a:cs typeface="+mn-cs"/>
              </a:rPr>
              <a:t>Learn more: </a:t>
            </a:r>
            <a:r>
              <a:rPr kumimoji="0" lang="en-US" sz="1600" b="0" i="0" u="none" strike="noStrike" kern="1200" cap="none" spc="0" normalizeH="0" baseline="0" noProof="0" dirty="0">
                <a:ln>
                  <a:noFill/>
                </a:ln>
                <a:solidFill>
                  <a:srgbClr val="0070C0"/>
                </a:solidFill>
                <a:effectLst/>
                <a:uLnTx/>
                <a:uFillTx/>
                <a:latin typeface="Open Sans"/>
                <a:hlinkClick r:id="rId10"/>
              </a:rPr>
              <a:t>NOT-OD-23-047</a:t>
            </a:r>
            <a:endParaRPr lang="en-US" sz="1600" dirty="0">
              <a:ea typeface="Open Sans"/>
              <a:cs typeface="Open Sans"/>
            </a:endParaRPr>
          </a:p>
        </p:txBody>
      </p:sp>
    </p:spTree>
    <p:custDataLst>
      <p:tags r:id="rId1"/>
    </p:custDataLst>
    <p:extLst>
      <p:ext uri="{BB962C8B-B14F-4D97-AF65-F5344CB8AC3E}">
        <p14:creationId xmlns:p14="http://schemas.microsoft.com/office/powerpoint/2010/main" val="417948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735164-C29C-BEFF-CFD5-FBE523E0BA02}"/>
              </a:ext>
            </a:extLst>
          </p:cNvPr>
          <p:cNvSpPr>
            <a:spLocks noGrp="1"/>
          </p:cNvSpPr>
          <p:nvPr>
            <p:ph type="title"/>
          </p:nvPr>
        </p:nvSpPr>
        <p:spPr/>
        <p:txBody>
          <a:bodyPr/>
          <a:lstStyle/>
          <a:p>
            <a:r>
              <a:rPr lang="en-US" b="0" i="0" dirty="0">
                <a:solidFill>
                  <a:srgbClr val="015396"/>
                </a:solidFill>
                <a:effectLst/>
                <a:latin typeface="Open Sans" panose="020B0606030504020204" pitchFamily="34" charset="0"/>
              </a:rPr>
              <a:t>SBIR and </a:t>
            </a:r>
            <a:r>
              <a:rPr lang="en-US" b="0" i="0" dirty="0" err="1">
                <a:solidFill>
                  <a:srgbClr val="015396"/>
                </a:solidFill>
                <a:effectLst/>
                <a:latin typeface="Open Sans" panose="020B0606030504020204" pitchFamily="34" charset="0"/>
              </a:rPr>
              <a:t>STTR</a:t>
            </a:r>
            <a:r>
              <a:rPr lang="en-US" b="0" i="0" dirty="0">
                <a:solidFill>
                  <a:srgbClr val="015396"/>
                </a:solidFill>
                <a:effectLst/>
                <a:latin typeface="Open Sans" panose="020B0606030504020204" pitchFamily="34" charset="0"/>
              </a:rPr>
              <a:t> Extension Act, 2022</a:t>
            </a:r>
            <a:endParaRPr lang="en-US" dirty="0"/>
          </a:p>
        </p:txBody>
      </p:sp>
      <p:sp>
        <p:nvSpPr>
          <p:cNvPr id="3" name="Content Placeholder 2">
            <a:extLst>
              <a:ext uri="{FF2B5EF4-FFF2-40B4-BE49-F238E27FC236}">
                <a16:creationId xmlns:a16="http://schemas.microsoft.com/office/drawing/2014/main" id="{E9F62B99-89CC-DBED-DAC4-A83A4E4C9515}"/>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en-US" b="0" i="0" u="none" strike="noStrike" dirty="0">
                <a:solidFill>
                  <a:srgbClr val="2F5496"/>
                </a:solidFill>
                <a:effectLst/>
                <a:latin typeface="Open Sans" panose="020B0606030504020204" pitchFamily="34" charset="0"/>
              </a:rPr>
              <a:t> </a:t>
            </a:r>
            <a:r>
              <a:rPr lang="en-US" b="0" i="0" u="sng" strike="noStrike" dirty="0">
                <a:solidFill>
                  <a:srgbClr val="0563C1"/>
                </a:solidFill>
                <a:effectLst/>
                <a:latin typeface="Open Sans" panose="020B0606030504020204" pitchFamily="34" charset="0"/>
                <a:hlinkClick r:id="rId3"/>
              </a:rPr>
              <a:t>Public Law No: 117-183</a:t>
            </a:r>
            <a:r>
              <a:rPr lang="en-US" b="0" i="0" u="sng" dirty="0">
                <a:solidFill>
                  <a:srgbClr val="0000FF"/>
                </a:solidFill>
                <a:effectLst/>
                <a:latin typeface="Open Sans" panose="020B0606030504020204" pitchFamily="34" charset="0"/>
              </a:rPr>
              <a:t> </a:t>
            </a:r>
            <a:r>
              <a:rPr lang="en-US" b="0" i="0" u="none" strike="noStrike" dirty="0">
                <a:solidFill>
                  <a:srgbClr val="000000"/>
                </a:solidFill>
                <a:effectLst/>
                <a:latin typeface="Open Sans" panose="020B0606030504020204" pitchFamily="34" charset="0"/>
              </a:rPr>
              <a:t> SBIR and </a:t>
            </a:r>
            <a:r>
              <a:rPr lang="en-US" b="0" i="0" u="none" strike="noStrike" dirty="0" err="1">
                <a:solidFill>
                  <a:srgbClr val="000000"/>
                </a:solidFill>
                <a:effectLst/>
                <a:latin typeface="Open Sans" panose="020B0606030504020204" pitchFamily="34" charset="0"/>
              </a:rPr>
              <a:t>STTR</a:t>
            </a:r>
            <a:r>
              <a:rPr lang="en-US" b="0" i="0" u="none" strike="noStrike" dirty="0">
                <a:solidFill>
                  <a:srgbClr val="000000"/>
                </a:solidFill>
                <a:effectLst/>
                <a:latin typeface="Open Sans" panose="020B0606030504020204" pitchFamily="34" charset="0"/>
              </a:rPr>
              <a:t> Extension Act, 2022 was passed on September 30, 2022.</a:t>
            </a:r>
            <a:r>
              <a:rPr lang="en-US" b="0" i="0" dirty="0">
                <a:solidFill>
                  <a:srgbClr val="000000"/>
                </a:solidFill>
                <a:effectLst/>
                <a:latin typeface="Open Sans" panose="020B0606030504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Open Sans" panose="020B0606030504020204" pitchFamily="34" charset="0"/>
              </a:rPr>
              <a:t>Reauthorized the SBIR/</a:t>
            </a:r>
            <a:r>
              <a:rPr lang="en-US" b="0" i="0" u="none" strike="noStrike" dirty="0" err="1">
                <a:solidFill>
                  <a:srgbClr val="000000"/>
                </a:solidFill>
                <a:effectLst/>
                <a:latin typeface="Open Sans" panose="020B0606030504020204" pitchFamily="34" charset="0"/>
              </a:rPr>
              <a:t>STTR</a:t>
            </a:r>
            <a:r>
              <a:rPr lang="en-US" b="0" i="0" u="none" strike="noStrike" dirty="0">
                <a:solidFill>
                  <a:srgbClr val="000000"/>
                </a:solidFill>
                <a:effectLst/>
                <a:latin typeface="Open Sans" panose="020B0606030504020204" pitchFamily="34" charset="0"/>
              </a:rPr>
              <a:t> Program and Pilot Program under the Small Business Act (15 U.S.C. 638)</a:t>
            </a:r>
            <a:r>
              <a:rPr lang="en-US" b="0" i="0" dirty="0">
                <a:solidFill>
                  <a:srgbClr val="000000"/>
                </a:solidFill>
                <a:effectLst/>
                <a:latin typeface="Open Sans" panose="020B0606030504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Open Sans" panose="020B0606030504020204" pitchFamily="34" charset="0"/>
              </a:rPr>
              <a:t>Key provisions for Small Business Concerns (SBCs):</a:t>
            </a:r>
            <a:r>
              <a:rPr lang="en-US" b="0" i="0" dirty="0">
                <a:solidFill>
                  <a:srgbClr val="000000"/>
                </a:solidFill>
                <a:effectLst/>
                <a:latin typeface="Open Sans" panose="020B060603050402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Open Sans" panose="020B0606030504020204" pitchFamily="34" charset="0"/>
              </a:rPr>
              <a:t>Defines applicant submission requirements, criteria for restricting awards and requiring repayment. </a:t>
            </a:r>
            <a:r>
              <a:rPr lang="en-US" b="0" i="0" dirty="0">
                <a:solidFill>
                  <a:srgbClr val="000000"/>
                </a:solidFill>
                <a:effectLst/>
                <a:latin typeface="Open Sans" panose="020B0606030504020204" pitchFamily="34" charset="0"/>
              </a:rPr>
              <a: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Open Sans" panose="020B0606030504020204" pitchFamily="34" charset="0"/>
              </a:rPr>
              <a:t>Federal agencies are now required to assess an SBC applicant’s foreign affiliation (currently assessed via the Other Support at the researcher level).</a:t>
            </a:r>
            <a:r>
              <a:rPr lang="en-US" b="0" i="0" dirty="0">
                <a:solidFill>
                  <a:srgbClr val="000000"/>
                </a:solidFill>
                <a:effectLst/>
                <a:latin typeface="Open Sans" panose="020B0606030504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Open Sans" panose="020B0606030504020204" pitchFamily="34" charset="0"/>
              </a:rPr>
              <a:t>NIH will be issuing new policy guidance on for these requirements over the next several months. </a:t>
            </a:r>
            <a:endParaRPr lang="en-US" b="0" i="0" dirty="0">
              <a:solidFill>
                <a:srgbClr val="000000"/>
              </a:solidFill>
              <a:effectLst/>
              <a:latin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F3B54775-BD1F-AAD7-30BC-966089503E59}"/>
              </a:ext>
            </a:extLst>
          </p:cNvPr>
          <p:cNvSpPr>
            <a:spLocks noGrp="1"/>
          </p:cNvSpPr>
          <p:nvPr>
            <p:ph type="sldNum" sz="quarter" idx="4"/>
          </p:nvPr>
        </p:nvSpPr>
        <p:spPr/>
        <p:txBody>
          <a:bodyPr/>
          <a:lstStyle/>
          <a:p>
            <a:fld id="{A7DDB576-49B3-42E2-89EA-6E35EA8EF806}" type="slidenum">
              <a:rPr lang="en-US" smtClean="0"/>
              <a:pPr/>
              <a:t>13</a:t>
            </a:fld>
            <a:endParaRPr lang="en-US"/>
          </a:p>
        </p:txBody>
      </p:sp>
    </p:spTree>
    <p:custDataLst>
      <p:tags r:id="rId1"/>
    </p:custDataLst>
    <p:extLst>
      <p:ext uri="{BB962C8B-B14F-4D97-AF65-F5344CB8AC3E}">
        <p14:creationId xmlns:p14="http://schemas.microsoft.com/office/powerpoint/2010/main" val="340686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a:t>COMPLIANCE updates </a:t>
            </a:r>
          </a:p>
        </p:txBody>
      </p:sp>
    </p:spTree>
    <p:extLst>
      <p:ext uri="{BB962C8B-B14F-4D97-AF65-F5344CB8AC3E}">
        <p14:creationId xmlns:p14="http://schemas.microsoft.com/office/powerpoint/2010/main" val="302266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71CFA-3A5B-49AA-B2CB-B506B8762294}"/>
              </a:ext>
            </a:extLst>
          </p:cNvPr>
          <p:cNvSpPr>
            <a:spLocks noGrp="1"/>
          </p:cNvSpPr>
          <p:nvPr>
            <p:ph type="title"/>
          </p:nvPr>
        </p:nvSpPr>
        <p:spPr>
          <a:xfrm>
            <a:off x="838200" y="365126"/>
            <a:ext cx="10515600" cy="803434"/>
          </a:xfrm>
        </p:spPr>
        <p:txBody>
          <a:bodyPr>
            <a:normAutofit/>
          </a:bodyPr>
          <a:lstStyle/>
          <a:p>
            <a:r>
              <a:rPr lang="en-US" sz="4000" dirty="0">
                <a:latin typeface="Open Sans"/>
                <a:ea typeface="Open Sans"/>
                <a:cs typeface="Open Sans"/>
              </a:rPr>
              <a:t>iEdison Transitioned from NIH eRA to NIST</a:t>
            </a:r>
          </a:p>
        </p:txBody>
      </p:sp>
      <p:sp>
        <p:nvSpPr>
          <p:cNvPr id="3" name="Content Placeholder 2">
            <a:extLst>
              <a:ext uri="{FF2B5EF4-FFF2-40B4-BE49-F238E27FC236}">
                <a16:creationId xmlns:a16="http://schemas.microsoft.com/office/drawing/2014/main" id="{B11611E9-07BE-4ED6-974F-EDBB51BE50F5}"/>
              </a:ext>
            </a:extLst>
          </p:cNvPr>
          <p:cNvSpPr>
            <a:spLocks noGrp="1"/>
          </p:cNvSpPr>
          <p:nvPr>
            <p:ph idx="1"/>
          </p:nvPr>
        </p:nvSpPr>
        <p:spPr>
          <a:xfrm>
            <a:off x="838200" y="1168560"/>
            <a:ext cx="10515600" cy="5008403"/>
          </a:xfrm>
        </p:spPr>
        <p:txBody>
          <a:bodyPr vert="horz" lIns="91440" tIns="45720" rIns="91440" bIns="45720" rtlCol="0" anchor="t">
            <a:normAutofit fontScale="85000" lnSpcReduction="20000"/>
          </a:bodyPr>
          <a:lstStyle/>
          <a:p>
            <a:r>
              <a:rPr lang="en-US" dirty="0">
                <a:latin typeface="Open Sans"/>
                <a:ea typeface="Open Sans"/>
                <a:cs typeface="Open Sans"/>
              </a:rPr>
              <a:t>Management of the iEdison system has transitioned from the NIH eRA to the National Institute of Standards and Technology (NIST), U.S. Dept. of Commerce (DOC). The new iEdison by NIST was launched August 9, 2022.</a:t>
            </a:r>
          </a:p>
          <a:p>
            <a:r>
              <a:rPr lang="en-US" dirty="0">
                <a:latin typeface="Open Sans"/>
                <a:ea typeface="Open Sans"/>
                <a:cs typeface="Open Sans"/>
              </a:rPr>
              <a:t>The transition included several new capabilities and enhancements, including:</a:t>
            </a:r>
          </a:p>
          <a:p>
            <a:pPr lvl="1"/>
            <a:r>
              <a:rPr lang="en-US" dirty="0">
                <a:latin typeface="Open Sans"/>
                <a:ea typeface="Open Sans"/>
                <a:cs typeface="Open Sans"/>
              </a:rPr>
              <a:t>Ability to initiate discussions with the agency staff within an invention record using two-way communications.</a:t>
            </a:r>
          </a:p>
          <a:p>
            <a:pPr lvl="1"/>
            <a:r>
              <a:rPr lang="en-US" dirty="0">
                <a:latin typeface="Open Sans"/>
                <a:ea typeface="Open Sans"/>
                <a:cs typeface="Open Sans"/>
              </a:rPr>
              <a:t>Integration with the U.S. Patent and Trademark Office (USPTO) database to ensure accuracy and reduce recipient reporting burden.</a:t>
            </a:r>
          </a:p>
          <a:p>
            <a:pPr lvl="1"/>
            <a:r>
              <a:rPr lang="en-US" dirty="0">
                <a:latin typeface="Open Sans"/>
                <a:ea typeface="Open Sans"/>
                <a:cs typeface="Open Sans"/>
              </a:rPr>
              <a:t>Optional real-time email notifications to both recipient and agency users for notifications regarding certain required reporting and reviewing actions.</a:t>
            </a:r>
          </a:p>
          <a:p>
            <a:pPr lvl="1"/>
            <a:r>
              <a:rPr lang="en-US" dirty="0">
                <a:latin typeface="Open Sans"/>
                <a:ea typeface="Open Sans"/>
                <a:cs typeface="Open Sans"/>
              </a:rPr>
              <a:t>Enhanced security through Login.gov.</a:t>
            </a:r>
            <a:endParaRPr lang="en-US" dirty="0"/>
          </a:p>
          <a:p>
            <a:r>
              <a:rPr lang="en-US" dirty="0">
                <a:latin typeface="Open Sans"/>
                <a:ea typeface="Open Sans"/>
                <a:cs typeface="Open Sans"/>
              </a:rPr>
              <a:t>All existing data and any attachments associated with individual invention and patent reports has been transferred to the new iEdison system. In addition, existing and active iEdison accounts have been associated with the new system.</a:t>
            </a:r>
          </a:p>
          <a:p>
            <a:r>
              <a:rPr lang="en-US" dirty="0">
                <a:latin typeface="Open Sans"/>
                <a:ea typeface="Open Sans"/>
                <a:cs typeface="Open Sans"/>
              </a:rPr>
              <a:t>Reminder: There will be </a:t>
            </a:r>
            <a:r>
              <a:rPr lang="en-US" b="1" dirty="0">
                <a:latin typeface="Open Sans"/>
                <a:ea typeface="Open Sans"/>
                <a:cs typeface="Open Sans"/>
              </a:rPr>
              <a:t>no</a:t>
            </a:r>
            <a:r>
              <a:rPr lang="en-US" dirty="0">
                <a:latin typeface="Open Sans"/>
                <a:ea typeface="Open Sans"/>
                <a:cs typeface="Open Sans"/>
              </a:rPr>
              <a:t> changes to the longstanding NIH requirements for invention and patent reporting under the Bayh-Dole Act. The only change is the new iEdison system interface and associated Login.gov requirements for access.</a:t>
            </a:r>
          </a:p>
          <a:p>
            <a:endParaRPr lang="en-US" dirty="0"/>
          </a:p>
        </p:txBody>
      </p:sp>
      <p:sp>
        <p:nvSpPr>
          <p:cNvPr id="5" name="TextBox 4" descr="Learn more: NOT-OD-20-086&#10;FAQs: grants.nih.gov/faqs#/covid-19.htm&#10;">
            <a:extLst>
              <a:ext uri="{FF2B5EF4-FFF2-40B4-BE49-F238E27FC236}">
                <a16:creationId xmlns:a16="http://schemas.microsoft.com/office/drawing/2014/main" id="{0E3F72C8-18DD-4DED-8AD9-A47A873E1783}"/>
              </a:ext>
            </a:extLst>
          </p:cNvPr>
          <p:cNvSpPr txBox="1"/>
          <p:nvPr/>
        </p:nvSpPr>
        <p:spPr>
          <a:xfrm>
            <a:off x="3594737" y="5904547"/>
            <a:ext cx="7340585" cy="953453"/>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lgn="ctr">
              <a:defRPr/>
            </a:pPr>
            <a:r>
              <a:rPr kumimoji="0" lang="en-US" sz="1600" b="0" i="0" u="none" strike="noStrike" kern="1200" cap="none" spc="0" normalizeH="0" baseline="0" noProof="0">
                <a:ln>
                  <a:noFill/>
                </a:ln>
                <a:effectLst/>
                <a:uLnTx/>
                <a:uFillTx/>
                <a:latin typeface="Open Sans"/>
                <a:ea typeface="+mn-ea"/>
                <a:cs typeface="+mn-cs"/>
              </a:rPr>
              <a:t>Learn more:</a:t>
            </a:r>
            <a:r>
              <a:rPr lang="en-US" sz="1600">
                <a:latin typeface="Open Sans"/>
              </a:rPr>
              <a:t> </a:t>
            </a:r>
            <a:r>
              <a:rPr lang="en-US" sz="1600">
                <a:latin typeface="Open Sans"/>
                <a:hlinkClick r:id="rId3">
                  <a:extLst>
                    <a:ext uri="{A12FA001-AC4F-418D-AE19-62706E023703}">
                      <ahyp:hlinkClr xmlns:ahyp="http://schemas.microsoft.com/office/drawing/2018/hyperlinkcolor" val="tx"/>
                    </a:ext>
                  </a:extLst>
                </a:hlinkClick>
              </a:rPr>
              <a:t>NIST FAQ</a:t>
            </a:r>
            <a:r>
              <a:rPr lang="en-US" sz="1600">
                <a:latin typeface="Open Sans"/>
              </a:rPr>
              <a:t>; </a:t>
            </a:r>
            <a:r>
              <a:rPr lang="en-US" sz="1600">
                <a:latin typeface="Open Sans"/>
                <a:hlinkClick r:id="rId4">
                  <a:extLst>
                    <a:ext uri="{A12FA001-AC4F-418D-AE19-62706E023703}">
                      <ahyp:hlinkClr xmlns:ahyp="http://schemas.microsoft.com/office/drawing/2018/hyperlinkcolor" val="tx"/>
                    </a:ext>
                  </a:extLst>
                </a:hlinkClick>
              </a:rPr>
              <a:t>NIST Training Opportunities</a:t>
            </a:r>
            <a:r>
              <a:rPr lang="en-US" sz="1600">
                <a:latin typeface="Open Sans"/>
              </a:rPr>
              <a:t>; </a:t>
            </a:r>
            <a:r>
              <a:rPr kumimoji="0" lang="en-US" sz="1600" b="0" i="0" u="none" strike="noStrike" kern="1200" cap="none" spc="0" normalizeH="0" baseline="0" noProof="0">
                <a:ln>
                  <a:noFill/>
                </a:ln>
                <a:effectLst/>
                <a:uLnTx/>
                <a:uFillTx/>
                <a:latin typeface="Open Sans"/>
                <a:ea typeface="+mn-ea"/>
                <a:cs typeface="+mn-cs"/>
                <a:hlinkClick r:id="rId5">
                  <a:extLst>
                    <a:ext uri="{A12FA001-AC4F-418D-AE19-62706E023703}">
                      <ahyp:hlinkClr xmlns:ahyp="http://schemas.microsoft.com/office/drawing/2018/hyperlinkcolor" val="tx"/>
                    </a:ext>
                  </a:extLst>
                </a:hlinkClick>
              </a:rPr>
              <a:t>NOT-OD-22-100</a:t>
            </a:r>
            <a:r>
              <a:rPr kumimoji="0" lang="en-US" sz="1600" b="0" i="0" u="none" strike="noStrike" kern="1200" cap="none" spc="0" normalizeH="0" baseline="0" noProof="0">
                <a:ln>
                  <a:noFill/>
                </a:ln>
                <a:effectLst/>
                <a:uLnTx/>
                <a:uFillTx/>
                <a:latin typeface="Open Sans"/>
                <a:ea typeface="+mn-ea"/>
                <a:cs typeface="+mn-cs"/>
              </a:rPr>
              <a:t>; </a:t>
            </a:r>
            <a:r>
              <a:rPr kumimoji="0" lang="en-US" sz="1600" b="0" i="0" u="none" strike="noStrike" kern="1200" cap="none" spc="0" normalizeH="0" baseline="0" noProof="0">
                <a:ln>
                  <a:noFill/>
                </a:ln>
                <a:effectLst/>
                <a:uLnTx/>
                <a:uFillTx/>
                <a:latin typeface="Open Sans"/>
                <a:hlinkClick r:id="rId6">
                  <a:extLst>
                    <a:ext uri="{A12FA001-AC4F-418D-AE19-62706E023703}">
                      <ahyp:hlinkClr xmlns:ahyp="http://schemas.microsoft.com/office/drawing/2018/hyperlinkcolor" val="tx"/>
                    </a:ext>
                  </a:extLst>
                </a:hlinkClick>
              </a:rPr>
              <a:t>NOT-OD-22-158</a:t>
            </a:r>
            <a:endParaRPr lang="en-US" sz="1600" b="0" i="0" u="sng" strike="noStrike" kern="1200" cap="none" spc="0" normalizeH="0" baseline="0" noProof="0">
              <a:ln>
                <a:noFill/>
              </a:ln>
              <a:effectLst/>
              <a:uLnTx/>
              <a:uFillTx/>
              <a:latin typeface="Open Sans"/>
              <a:ea typeface="Open Sans"/>
              <a:cs typeface="Open Sans"/>
            </a:endParaRPr>
          </a:p>
        </p:txBody>
      </p:sp>
      <p:sp>
        <p:nvSpPr>
          <p:cNvPr id="6" name="Slide Number Placeholder 5">
            <a:extLst>
              <a:ext uri="{FF2B5EF4-FFF2-40B4-BE49-F238E27FC236}">
                <a16:creationId xmlns:a16="http://schemas.microsoft.com/office/drawing/2014/main" id="{742F6E79-C469-46A8-9B03-640CDEF5DD6D}"/>
              </a:ext>
            </a:extLst>
          </p:cNvPr>
          <p:cNvSpPr>
            <a:spLocks noGrp="1"/>
          </p:cNvSpPr>
          <p:nvPr>
            <p:ph type="sldNum" sz="quarter" idx="4"/>
          </p:nvPr>
        </p:nvSpPr>
        <p:spPr/>
        <p:txBody>
          <a:bodyPr/>
          <a:lstStyle/>
          <a:p>
            <a:fld id="{A7DDB576-49B3-42E2-89EA-6E35EA8EF806}" type="slidenum">
              <a:rPr lang="en-US" smtClean="0"/>
              <a:pPr/>
              <a:t>15</a:t>
            </a:fld>
            <a:endParaRPr lang="en-US"/>
          </a:p>
        </p:txBody>
      </p:sp>
    </p:spTree>
    <p:custDataLst>
      <p:tags r:id="rId1"/>
    </p:custDataLst>
    <p:extLst>
      <p:ext uri="{BB962C8B-B14F-4D97-AF65-F5344CB8AC3E}">
        <p14:creationId xmlns:p14="http://schemas.microsoft.com/office/powerpoint/2010/main" val="401286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a:t>Systems Process updates </a:t>
            </a:r>
          </a:p>
        </p:txBody>
      </p:sp>
    </p:spTree>
    <p:extLst>
      <p:ext uri="{BB962C8B-B14F-4D97-AF65-F5344CB8AC3E}">
        <p14:creationId xmlns:p14="http://schemas.microsoft.com/office/powerpoint/2010/main" val="216050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911124-B5FA-47F9-A7B9-90EE525C474E}"/>
              </a:ext>
            </a:extLst>
          </p:cNvPr>
          <p:cNvSpPr>
            <a:spLocks noGrp="1"/>
          </p:cNvSpPr>
          <p:nvPr>
            <p:ph type="title"/>
          </p:nvPr>
        </p:nvSpPr>
        <p:spPr/>
        <p:txBody>
          <a:bodyPr>
            <a:noAutofit/>
          </a:bodyPr>
          <a:lstStyle/>
          <a:p>
            <a:r>
              <a:rPr lang="en-US" sz="3600"/>
              <a:t>FORMS-H Grant Application Forms &amp; Instructions </a:t>
            </a:r>
            <a:r>
              <a:rPr lang="en-US" sz="3600" dirty="0"/>
              <a:t>Required</a:t>
            </a:r>
            <a:r>
              <a:rPr lang="en-US" sz="3600"/>
              <a:t> for Due Dates On or After January 25, 2023</a:t>
            </a:r>
          </a:p>
        </p:txBody>
      </p:sp>
      <p:sp>
        <p:nvSpPr>
          <p:cNvPr id="3" name="Content Placeholder 2">
            <a:extLst>
              <a:ext uri="{FF2B5EF4-FFF2-40B4-BE49-F238E27FC236}">
                <a16:creationId xmlns:a16="http://schemas.microsoft.com/office/drawing/2014/main" id="{B537727A-5955-4A14-80C2-3B5B8BC5DDA8}"/>
              </a:ext>
            </a:extLst>
          </p:cNvPr>
          <p:cNvSpPr>
            <a:spLocks noGrp="1"/>
          </p:cNvSpPr>
          <p:nvPr>
            <p:ph idx="1"/>
          </p:nvPr>
        </p:nvSpPr>
        <p:spPr>
          <a:xfrm>
            <a:off x="838200" y="1938179"/>
            <a:ext cx="10515600" cy="4238784"/>
          </a:xfrm>
        </p:spPr>
        <p:txBody>
          <a:bodyPr>
            <a:normAutofit fontScale="92500" lnSpcReduction="20000"/>
          </a:bodyPr>
          <a:lstStyle/>
          <a:p>
            <a:r>
              <a:rPr lang="en-US" dirty="0">
                <a:solidFill>
                  <a:srgbClr val="333333"/>
                </a:solidFill>
                <a:latin typeface="Helvetica"/>
                <a:ea typeface="Open Sans"/>
                <a:cs typeface="Open Sans"/>
              </a:rPr>
              <a:t>Effective for due dates on or after January 25, 2023, a</a:t>
            </a:r>
            <a:r>
              <a:rPr lang="en-US" b="0" i="0" dirty="0">
                <a:solidFill>
                  <a:srgbClr val="333333"/>
                </a:solidFill>
                <a:effectLst/>
                <a:latin typeface="Helvetica"/>
                <a:ea typeface="Open Sans"/>
                <a:cs typeface="Open Sans"/>
              </a:rPr>
              <a:t>pplicants </a:t>
            </a:r>
            <a:r>
              <a:rPr lang="en-US" b="1" i="0" dirty="0">
                <a:solidFill>
                  <a:srgbClr val="333333"/>
                </a:solidFill>
                <a:effectLst/>
                <a:latin typeface="Helvetica"/>
                <a:ea typeface="Open Sans"/>
                <a:cs typeface="Open Sans"/>
              </a:rPr>
              <a:t>must</a:t>
            </a:r>
            <a:r>
              <a:rPr lang="en-US" b="0" i="0" dirty="0">
                <a:solidFill>
                  <a:srgbClr val="333333"/>
                </a:solidFill>
                <a:effectLst/>
                <a:latin typeface="Helvetica"/>
                <a:ea typeface="Open Sans"/>
                <a:cs typeface="Open Sans"/>
              </a:rPr>
              <a:t> use FORMS-H application packages.</a:t>
            </a:r>
          </a:p>
          <a:p>
            <a:r>
              <a:rPr lang="en-US" dirty="0">
                <a:solidFill>
                  <a:srgbClr val="333333"/>
                </a:solidFill>
                <a:latin typeface="Helvetica"/>
                <a:ea typeface="Open Sans"/>
                <a:cs typeface="Open Sans"/>
              </a:rPr>
              <a:t>Key forms change to a</a:t>
            </a:r>
            <a:r>
              <a:rPr lang="en-US" dirty="0"/>
              <a:t>dd new “Other Plan(s)” single attachment to:</a:t>
            </a:r>
          </a:p>
          <a:p>
            <a:pPr lvl="2"/>
            <a:r>
              <a:rPr lang="en-US" dirty="0"/>
              <a:t>PHS 398 Research Plan </a:t>
            </a:r>
          </a:p>
          <a:p>
            <a:pPr lvl="2"/>
            <a:r>
              <a:rPr lang="en-US" dirty="0"/>
              <a:t>PHS 398 Career Development Award Supplemental Form</a:t>
            </a:r>
          </a:p>
          <a:p>
            <a:pPr lvl="2"/>
            <a:r>
              <a:rPr lang="en-US" dirty="0"/>
              <a:t>PHS 398 Research Training Program Plan</a:t>
            </a:r>
          </a:p>
          <a:p>
            <a:pPr lvl="2"/>
            <a:r>
              <a:rPr lang="en-US" dirty="0"/>
              <a:t>PHS Fellowship Supplemental Form</a:t>
            </a:r>
          </a:p>
          <a:p>
            <a:r>
              <a:rPr lang="en-US" dirty="0"/>
              <a:t>Necessary for implementation of </a:t>
            </a:r>
            <a:r>
              <a:rPr lang="en-US" dirty="0">
                <a:hlinkClick r:id="rId3"/>
              </a:rPr>
              <a:t>2023 NIH Data Management &amp; Sharing Policy </a:t>
            </a:r>
            <a:r>
              <a:rPr lang="en-US" dirty="0"/>
              <a:t>(see </a:t>
            </a:r>
            <a:r>
              <a:rPr lang="en-US" dirty="0">
                <a:hlinkClick r:id="rId3"/>
              </a:rPr>
              <a:t>NOT-OD-21-013</a:t>
            </a:r>
            <a:r>
              <a:rPr lang="en-US" dirty="0"/>
              <a:t>; </a:t>
            </a:r>
            <a:r>
              <a:rPr lang="en-US" dirty="0">
                <a:hlinkClick r:id="rId4"/>
              </a:rPr>
              <a:t>NOT-OD-22-189</a:t>
            </a:r>
            <a:r>
              <a:rPr lang="en-US" dirty="0"/>
              <a:t>).</a:t>
            </a:r>
          </a:p>
          <a:p>
            <a:r>
              <a:rPr lang="en-US" dirty="0"/>
              <a:t>See </a:t>
            </a:r>
            <a:r>
              <a:rPr lang="en-US" dirty="0">
                <a:hlinkClick r:id="rId5"/>
              </a:rPr>
              <a:t>High-level summary of FORMS-H application form changes </a:t>
            </a:r>
            <a:r>
              <a:rPr lang="en-US" dirty="0"/>
              <a:t>for more information.</a:t>
            </a:r>
          </a:p>
          <a:p>
            <a:pPr lvl="1"/>
            <a:r>
              <a:rPr lang="en-US" dirty="0"/>
              <a:t>Additional </a:t>
            </a:r>
            <a:r>
              <a:rPr lang="en-US" dirty="0" err="1"/>
              <a:t>RPPR</a:t>
            </a:r>
            <a:r>
              <a:rPr lang="en-US" dirty="0"/>
              <a:t> and other eRA system changes for DMS policy implementation (e.g., Grant folder and JIT module) are planned and will be communicated as details are finalized. </a:t>
            </a:r>
          </a:p>
        </p:txBody>
      </p:sp>
      <p:sp>
        <p:nvSpPr>
          <p:cNvPr id="5" name="TextBox 4" descr="Learn more: NOT-OD-20-086&#10;FAQs: grants.nih.gov/faqs#/covid-19.htm&#10;">
            <a:extLst>
              <a:ext uri="{FF2B5EF4-FFF2-40B4-BE49-F238E27FC236}">
                <a16:creationId xmlns:a16="http://schemas.microsoft.com/office/drawing/2014/main" id="{B38961D1-B041-468A-A933-72D96A04D80F}"/>
              </a:ext>
            </a:extLst>
          </p:cNvPr>
          <p:cNvSpPr txBox="1"/>
          <p:nvPr/>
        </p:nvSpPr>
        <p:spPr>
          <a:xfrm>
            <a:off x="4870383" y="6108859"/>
            <a:ext cx="6077621"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a:solidFill>
                  <a:prstClr val="black"/>
                </a:solidFill>
                <a:latin typeface="Open Sans"/>
              </a:rPr>
              <a:t>Learn more</a:t>
            </a:r>
            <a:r>
              <a:rPr kumimoji="0" lang="en-US" sz="2000" b="0" i="0" u="none" strike="noStrike" kern="1200" cap="none" spc="0" normalizeH="0" baseline="0" noProof="0">
                <a:ln>
                  <a:noFill/>
                </a:ln>
                <a:solidFill>
                  <a:prstClr val="black"/>
                </a:solidFill>
                <a:effectLst/>
                <a:uLnTx/>
                <a:uFillTx/>
                <a:latin typeface="Open Sans"/>
                <a:ea typeface="+mn-ea"/>
                <a:cs typeface="+mn-cs"/>
              </a:rPr>
              <a:t>: </a:t>
            </a:r>
            <a:r>
              <a:rPr lang="en-US" sz="2000">
                <a:solidFill>
                  <a:prstClr val="black"/>
                </a:solidFill>
                <a:latin typeface="Open Sans"/>
                <a:hlinkClick r:id="rId6"/>
              </a:rPr>
              <a:t>NOT-OD-22-195</a:t>
            </a:r>
            <a:r>
              <a:rPr lang="en-US" sz="2000">
                <a:solidFill>
                  <a:prstClr val="black"/>
                </a:solidFill>
                <a:latin typeface="Open Sans"/>
              </a:rPr>
              <a:t>, </a:t>
            </a:r>
            <a:r>
              <a:rPr lang="en-US" sz="2000">
                <a:solidFill>
                  <a:prstClr val="black"/>
                </a:solidFill>
                <a:latin typeface="Open Sans"/>
                <a:hlinkClick r:id="rId7"/>
              </a:rPr>
              <a:t>NOT-OD-23-012</a:t>
            </a:r>
            <a:endParaRPr kumimoji="0" lang="en-US" b="0" i="0" strike="noStrike" kern="1200" cap="none" spc="0" normalizeH="0" baseline="0" noProof="0">
              <a:ln>
                <a:noFill/>
              </a:ln>
              <a:solidFill>
                <a:prstClr val="black"/>
              </a:solidFill>
              <a:effectLst/>
              <a:uLnTx/>
              <a:uFillTx/>
              <a:latin typeface="+mn-ea"/>
            </a:endParaRPr>
          </a:p>
        </p:txBody>
      </p:sp>
      <p:sp>
        <p:nvSpPr>
          <p:cNvPr id="6" name="Slide Number Placeholder 5">
            <a:extLst>
              <a:ext uri="{FF2B5EF4-FFF2-40B4-BE49-F238E27FC236}">
                <a16:creationId xmlns:a16="http://schemas.microsoft.com/office/drawing/2014/main" id="{26454E6E-B68D-4EC9-BC97-53A250B3A10D}"/>
              </a:ext>
            </a:extLst>
          </p:cNvPr>
          <p:cNvSpPr>
            <a:spLocks noGrp="1"/>
          </p:cNvSpPr>
          <p:nvPr>
            <p:ph type="sldNum" sz="quarter" idx="4"/>
          </p:nvPr>
        </p:nvSpPr>
        <p:spPr/>
        <p:txBody>
          <a:bodyPr/>
          <a:lstStyle/>
          <a:p>
            <a:fld id="{A7DDB576-49B3-42E2-89EA-6E35EA8EF806}" type="slidenum">
              <a:rPr lang="en-US" smtClean="0"/>
              <a:pPr/>
              <a:t>17</a:t>
            </a:fld>
            <a:endParaRPr lang="en-US"/>
          </a:p>
        </p:txBody>
      </p:sp>
    </p:spTree>
    <p:custDataLst>
      <p:tags r:id="rId1"/>
    </p:custDataLst>
    <p:extLst>
      <p:ext uri="{BB962C8B-B14F-4D97-AF65-F5344CB8AC3E}">
        <p14:creationId xmlns:p14="http://schemas.microsoft.com/office/powerpoint/2010/main" val="409157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 of PHS 398 Research Plan form mock-up with the new Other Plan(s) attachment. New item 11, after Resource Sharing Plan(s)">
            <a:extLst>
              <a:ext uri="{FF2B5EF4-FFF2-40B4-BE49-F238E27FC236}">
                <a16:creationId xmlns:a16="http://schemas.microsoft.com/office/drawing/2014/main" id="{122A81C9-8DE1-4DCB-9F0D-1264B032AA26}"/>
              </a:ext>
            </a:extLst>
          </p:cNvPr>
          <p:cNvPicPr>
            <a:picLocks noGrp="1" noChangeAspect="1"/>
          </p:cNvPicPr>
          <p:nvPr>
            <p:ph sz="quarter" idx="13"/>
          </p:nvPr>
        </p:nvPicPr>
        <p:blipFill>
          <a:blip r:embed="rId2"/>
          <a:stretch>
            <a:fillRect/>
          </a:stretch>
        </p:blipFill>
        <p:spPr>
          <a:xfrm>
            <a:off x="3075709" y="1170788"/>
            <a:ext cx="5911273" cy="5250602"/>
          </a:xfrm>
        </p:spPr>
      </p:pic>
      <p:sp>
        <p:nvSpPr>
          <p:cNvPr id="4" name="Title 3">
            <a:extLst>
              <a:ext uri="{FF2B5EF4-FFF2-40B4-BE49-F238E27FC236}">
                <a16:creationId xmlns:a16="http://schemas.microsoft.com/office/drawing/2014/main" id="{A69E5A6C-98F6-4AAD-BCFF-3E8745FAC931}"/>
              </a:ext>
            </a:extLst>
          </p:cNvPr>
          <p:cNvSpPr>
            <a:spLocks noGrp="1"/>
          </p:cNvSpPr>
          <p:nvPr>
            <p:ph type="title"/>
          </p:nvPr>
        </p:nvSpPr>
        <p:spPr>
          <a:xfrm>
            <a:off x="838200" y="198874"/>
            <a:ext cx="10515600" cy="1048036"/>
          </a:xfrm>
        </p:spPr>
        <p:txBody>
          <a:bodyPr/>
          <a:lstStyle/>
          <a:p>
            <a:r>
              <a:rPr lang="en-US"/>
              <a:t>New Other Plan(s) Attachment</a:t>
            </a:r>
          </a:p>
        </p:txBody>
      </p:sp>
      <p:sp>
        <p:nvSpPr>
          <p:cNvPr id="2" name="Slide Number Placeholder 1">
            <a:extLst>
              <a:ext uri="{FF2B5EF4-FFF2-40B4-BE49-F238E27FC236}">
                <a16:creationId xmlns:a16="http://schemas.microsoft.com/office/drawing/2014/main" id="{840B77C0-D7BF-4864-A1B3-DDC711471DCA}"/>
              </a:ext>
            </a:extLst>
          </p:cNvPr>
          <p:cNvSpPr>
            <a:spLocks noGrp="1"/>
          </p:cNvSpPr>
          <p:nvPr>
            <p:ph type="sldNum" sz="quarter" idx="12"/>
          </p:nvPr>
        </p:nvSpPr>
        <p:spPr/>
        <p:txBody>
          <a:bodyPr/>
          <a:lstStyle/>
          <a:p>
            <a:fld id="{4E145064-9D3C-45D4-9025-07C0526170CE}" type="slidenum">
              <a:rPr lang="en-US" smtClean="0"/>
              <a:pPr/>
              <a:t>18</a:t>
            </a:fld>
            <a:endParaRPr lang="en-US"/>
          </a:p>
        </p:txBody>
      </p:sp>
    </p:spTree>
    <p:extLst>
      <p:ext uri="{BB962C8B-B14F-4D97-AF65-F5344CB8AC3E}">
        <p14:creationId xmlns:p14="http://schemas.microsoft.com/office/powerpoint/2010/main" val="52336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53098-8D69-4571-BA43-C1C07A5297F6}"/>
              </a:ext>
            </a:extLst>
          </p:cNvPr>
          <p:cNvSpPr>
            <a:spLocks noGrp="1"/>
          </p:cNvSpPr>
          <p:nvPr>
            <p:ph idx="1"/>
          </p:nvPr>
        </p:nvSpPr>
        <p:spPr>
          <a:xfrm>
            <a:off x="838200" y="1457739"/>
            <a:ext cx="10515600" cy="4627149"/>
          </a:xfrm>
        </p:spPr>
        <p:txBody>
          <a:bodyPr vert="horz" lIns="91440" tIns="45720" rIns="91440" bIns="45720" rtlCol="0" anchor="t">
            <a:normAutofit/>
          </a:bodyPr>
          <a:lstStyle/>
          <a:p>
            <a:r>
              <a:rPr lang="en-US"/>
              <a:t>Recipients have reported a significant increase in errors in submitting reports via a single-entry point since January 1, 2021.</a:t>
            </a:r>
          </a:p>
          <a:p>
            <a:r>
              <a:rPr lang="en-US"/>
              <a:t>Given the significant impact, agencies will provide leniency, as appropriate, where these challenges prevent recipients from submitting timely FFRs. </a:t>
            </a:r>
          </a:p>
          <a:p>
            <a:pPr lvl="1"/>
            <a:r>
              <a:rPr lang="en-US"/>
              <a:t>Notify the Grants Management Official of any delays and retain all documentation related to this flexibility in the event of an audit finding.</a:t>
            </a:r>
          </a:p>
          <a:p>
            <a:r>
              <a:rPr lang="en-US"/>
              <a:t>Effective October 1, 2022, PMS will no longer be converting NIH Final FFRs to Interim Annual FFRs in accordance with </a:t>
            </a:r>
            <a:r>
              <a:rPr lang="en-US">
                <a:hlinkClick r:id="rId3"/>
              </a:rPr>
              <a:t>NOT-OD-22-099</a:t>
            </a:r>
            <a:r>
              <a:rPr lang="en-US"/>
              <a:t>, which notified NIH recipients that FCTRs are no longer required to be submitted 30 days after the end of each calendar quarter. </a:t>
            </a:r>
          </a:p>
          <a:p>
            <a:endParaRPr lang="en-US"/>
          </a:p>
          <a:p>
            <a:endParaRPr lang="en-US"/>
          </a:p>
        </p:txBody>
      </p:sp>
      <p:sp>
        <p:nvSpPr>
          <p:cNvPr id="4" name="Title 3">
            <a:extLst>
              <a:ext uri="{FF2B5EF4-FFF2-40B4-BE49-F238E27FC236}">
                <a16:creationId xmlns:a16="http://schemas.microsoft.com/office/drawing/2014/main" id="{15942A6D-A0B9-40D9-BC5B-FE0D45FA61E0}"/>
              </a:ext>
            </a:extLst>
          </p:cNvPr>
          <p:cNvSpPr>
            <a:spLocks noGrp="1"/>
          </p:cNvSpPr>
          <p:nvPr>
            <p:ph type="title"/>
          </p:nvPr>
        </p:nvSpPr>
        <p:spPr>
          <a:xfrm>
            <a:off x="770834" y="284307"/>
            <a:ext cx="10650331" cy="1325563"/>
          </a:xfrm>
        </p:spPr>
        <p:txBody>
          <a:bodyPr>
            <a:noAutofit/>
          </a:bodyPr>
          <a:lstStyle/>
          <a:p>
            <a:r>
              <a:rPr lang="en-US" sz="3200"/>
              <a:t>Update – Implementation of Requirement to Submit SF-425/FFR via Payment Management System</a:t>
            </a:r>
          </a:p>
        </p:txBody>
      </p:sp>
      <p:sp>
        <p:nvSpPr>
          <p:cNvPr id="8" name="TextBox 7" descr="Learn more: NOT-OD-20-086&#10;FAQs: grants.nih.gov/faqs#/covid-19.htm&#10;">
            <a:extLst>
              <a:ext uri="{FF2B5EF4-FFF2-40B4-BE49-F238E27FC236}">
                <a16:creationId xmlns:a16="http://schemas.microsoft.com/office/drawing/2014/main" id="{75C81FD0-255B-46BD-9D2A-D23028907AC6}"/>
              </a:ext>
            </a:extLst>
          </p:cNvPr>
          <p:cNvSpPr txBox="1"/>
          <p:nvPr/>
        </p:nvSpPr>
        <p:spPr>
          <a:xfrm>
            <a:off x="2856411" y="6084888"/>
            <a:ext cx="8125098" cy="715089"/>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Open Sans"/>
                <a:ea typeface="+mn-ea"/>
                <a:cs typeface="+mn-cs"/>
              </a:rPr>
              <a:t>Learn more: </a:t>
            </a:r>
            <a:r>
              <a:rPr kumimoji="0" lang="en-US" sz="1600" b="0" i="0" strike="noStrike" kern="1200" cap="none" spc="0" normalizeH="0" baseline="0" noProof="0">
                <a:ln>
                  <a:noFill/>
                </a:ln>
                <a:solidFill>
                  <a:prstClr val="black"/>
                </a:solidFill>
                <a:effectLst/>
                <a:uLnTx/>
                <a:uFillTx/>
                <a:latin typeface="Open Sans"/>
                <a:hlinkClick r:id="rId4"/>
              </a:rPr>
              <a:t>NOT-OD</a:t>
            </a:r>
            <a:r>
              <a:rPr lang="en-US" sz="1600">
                <a:solidFill>
                  <a:prstClr val="black"/>
                </a:solidFill>
                <a:latin typeface="Open Sans"/>
                <a:hlinkClick r:id="rId4"/>
              </a:rPr>
              <a:t>-</a:t>
            </a:r>
            <a:r>
              <a:rPr kumimoji="0" lang="en-US" sz="1600" b="0" i="0" strike="noStrike" kern="1200" cap="none" spc="0" normalizeH="0" baseline="0" noProof="0">
                <a:ln>
                  <a:noFill/>
                </a:ln>
                <a:solidFill>
                  <a:prstClr val="black"/>
                </a:solidFill>
                <a:effectLst/>
                <a:uLnTx/>
                <a:uFillTx/>
                <a:latin typeface="Open Sans"/>
                <a:hlinkClick r:id="rId4"/>
              </a:rPr>
              <a:t>21-060</a:t>
            </a:r>
            <a:r>
              <a:rPr kumimoji="0" lang="en-US" sz="1600" b="0" i="0" strike="noStrike" kern="1200" cap="none" spc="0" normalizeH="0" baseline="0" noProof="0">
                <a:ln>
                  <a:noFill/>
                </a:ln>
                <a:solidFill>
                  <a:prstClr val="black"/>
                </a:solidFill>
                <a:effectLst/>
                <a:uLnTx/>
                <a:uFillTx/>
                <a:latin typeface="Open Sans"/>
                <a:ea typeface="+mn-ea"/>
                <a:cs typeface="+mn-cs"/>
              </a:rPr>
              <a:t>, </a:t>
            </a:r>
            <a:r>
              <a:rPr kumimoji="0" lang="en-US" sz="1600" b="0" i="0" strike="noStrike" kern="1200" cap="none" spc="0" normalizeH="0" baseline="0" noProof="0">
                <a:ln>
                  <a:noFill/>
                </a:ln>
                <a:solidFill>
                  <a:prstClr val="black"/>
                </a:solidFill>
                <a:effectLst/>
                <a:uLnTx/>
                <a:uFillTx/>
                <a:latin typeface="Open Sans"/>
                <a:ea typeface="+mn-ea"/>
                <a:cs typeface="+mn-cs"/>
                <a:hlinkClick r:id="rId5"/>
              </a:rPr>
              <a:t>NOT-OD-21-128</a:t>
            </a:r>
            <a:r>
              <a:rPr kumimoji="0" lang="en-US" sz="1600" b="0" i="0" strike="noStrike" kern="1200" cap="none" spc="0" normalizeH="0" baseline="0" noProof="0">
                <a:ln>
                  <a:noFill/>
                </a:ln>
                <a:solidFill>
                  <a:prstClr val="black"/>
                </a:solidFill>
                <a:effectLst/>
                <a:uLnTx/>
                <a:uFillTx/>
                <a:latin typeface="Open Sans"/>
                <a:ea typeface="+mn-ea"/>
                <a:cs typeface="+mn-cs"/>
              </a:rPr>
              <a:t>,</a:t>
            </a:r>
            <a:r>
              <a:rPr kumimoji="0" lang="en-US" sz="1600" b="0" i="0" u="sng" strike="noStrike" kern="1200" cap="none" spc="0" normalizeH="0" baseline="0" noProof="0">
                <a:ln>
                  <a:noFill/>
                </a:ln>
                <a:solidFill>
                  <a:prstClr val="black"/>
                </a:solidFill>
                <a:effectLst/>
                <a:uLnTx/>
                <a:uFillTx/>
                <a:latin typeface="Open Sans"/>
                <a:ea typeface="+mn-ea"/>
                <a:cs typeface="+mn-cs"/>
              </a:rPr>
              <a:t> </a:t>
            </a:r>
            <a:r>
              <a:rPr kumimoji="0" lang="en-US" sz="1600" b="0" i="0" u="sng" strike="noStrike" kern="1200" cap="none" spc="0" normalizeH="0" baseline="0" noProof="0">
                <a:ln>
                  <a:noFill/>
                </a:ln>
                <a:solidFill>
                  <a:prstClr val="black"/>
                </a:solidFill>
                <a:effectLst/>
                <a:uLnTx/>
                <a:uFillTx/>
                <a:latin typeface="Open Sans"/>
                <a:ea typeface="+mn-ea"/>
                <a:cs typeface="+mn-cs"/>
                <a:hlinkClick r:id="rId3"/>
              </a:rPr>
              <a:t>NOT-OD-22-099</a:t>
            </a:r>
            <a:r>
              <a:rPr kumimoji="0" lang="en-US" sz="1600" b="0" i="0" u="sng" strike="noStrike" kern="1200" cap="none" spc="0" normalizeH="0" baseline="0" noProof="0">
                <a:ln>
                  <a:noFill/>
                </a:ln>
                <a:solidFill>
                  <a:prstClr val="black"/>
                </a:solidFill>
                <a:effectLst/>
                <a:uLnTx/>
                <a:uFillTx/>
                <a:latin typeface="Open Sans"/>
                <a:ea typeface="+mn-ea"/>
                <a:cs typeface="+mn-cs"/>
              </a:rPr>
              <a:t>, </a:t>
            </a:r>
            <a:r>
              <a:rPr kumimoji="0" lang="en-US" sz="1600" b="0" i="0" u="sng" strike="noStrike" kern="1200" cap="none" spc="0" normalizeH="0" baseline="0" noProof="0">
                <a:ln>
                  <a:noFill/>
                </a:ln>
                <a:solidFill>
                  <a:prstClr val="black"/>
                </a:solidFill>
                <a:effectLst/>
                <a:uLnTx/>
                <a:uFillTx/>
                <a:latin typeface="Open Sans"/>
                <a:ea typeface="+mn-ea"/>
                <a:cs typeface="+mn-cs"/>
                <a:hlinkClick r:id="rId6"/>
              </a:rPr>
              <a:t>NOT-OD-22-215</a:t>
            </a:r>
            <a:endParaRPr lang="en-US" sz="1600" u="sng">
              <a:solidFill>
                <a:prstClr val="black"/>
              </a:solidFill>
              <a:latin typeface="Open Sans"/>
            </a:endParaRPr>
          </a:p>
        </p:txBody>
      </p:sp>
      <p:sp>
        <p:nvSpPr>
          <p:cNvPr id="5" name="Slide Number Placeholder 4">
            <a:extLst>
              <a:ext uri="{FF2B5EF4-FFF2-40B4-BE49-F238E27FC236}">
                <a16:creationId xmlns:a16="http://schemas.microsoft.com/office/drawing/2014/main" id="{1A726CAD-686D-4D67-AF4E-EE78B42335B6}"/>
              </a:ext>
            </a:extLst>
          </p:cNvPr>
          <p:cNvSpPr>
            <a:spLocks noGrp="1"/>
          </p:cNvSpPr>
          <p:nvPr>
            <p:ph type="sldNum" sz="quarter" idx="4"/>
          </p:nvPr>
        </p:nvSpPr>
        <p:spPr/>
        <p:txBody>
          <a:bodyPr/>
          <a:lstStyle/>
          <a:p>
            <a:fld id="{A7DDB576-49B3-42E2-89EA-6E35EA8EF806}" type="slidenum">
              <a:rPr lang="en-US" smtClean="0"/>
              <a:pPr/>
              <a:t>19</a:t>
            </a:fld>
            <a:endParaRPr lang="en-US"/>
          </a:p>
        </p:txBody>
      </p:sp>
    </p:spTree>
    <p:extLst>
      <p:ext uri="{BB962C8B-B14F-4D97-AF65-F5344CB8AC3E}">
        <p14:creationId xmlns:p14="http://schemas.microsoft.com/office/powerpoint/2010/main" val="14378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942A6D-A0B9-40D9-BC5B-FE0D45FA61E0}"/>
              </a:ext>
            </a:extLst>
          </p:cNvPr>
          <p:cNvSpPr>
            <a:spLocks noGrp="1"/>
          </p:cNvSpPr>
          <p:nvPr>
            <p:ph type="title"/>
          </p:nvPr>
        </p:nvSpPr>
        <p:spPr>
          <a:xfrm>
            <a:off x="883920" y="136525"/>
            <a:ext cx="10515600" cy="1325563"/>
          </a:xfrm>
        </p:spPr>
        <p:txBody>
          <a:bodyPr/>
          <a:lstStyle/>
          <a:p>
            <a:r>
              <a:rPr lang="en-US" dirty="0"/>
              <a:t>Budget News &amp; Fiscal Policy Updates</a:t>
            </a:r>
          </a:p>
        </p:txBody>
      </p:sp>
      <p:sp>
        <p:nvSpPr>
          <p:cNvPr id="3" name="Content Placeholder 2">
            <a:extLst>
              <a:ext uri="{FF2B5EF4-FFF2-40B4-BE49-F238E27FC236}">
                <a16:creationId xmlns:a16="http://schemas.microsoft.com/office/drawing/2014/main" id="{1F753098-8D69-4571-BA43-C1C07A5297F6}"/>
              </a:ext>
            </a:extLst>
          </p:cNvPr>
          <p:cNvSpPr>
            <a:spLocks noGrp="1"/>
          </p:cNvSpPr>
          <p:nvPr>
            <p:ph idx="1"/>
          </p:nvPr>
        </p:nvSpPr>
        <p:spPr>
          <a:xfrm>
            <a:off x="792480" y="1748929"/>
            <a:ext cx="10515600" cy="4789983"/>
          </a:xfrm>
        </p:spPr>
        <p:txBody>
          <a:bodyPr vert="horz" lIns="91440" tIns="45720" rIns="91440" bIns="45720" rtlCol="0" anchor="t">
            <a:normAutofit/>
          </a:bodyPr>
          <a:lstStyle/>
          <a:p>
            <a:r>
              <a:rPr lang="en-US" b="0" i="0" u="none" strike="noStrike" dirty="0">
                <a:solidFill>
                  <a:srgbClr val="000000"/>
                </a:solidFill>
                <a:effectLst/>
                <a:latin typeface="Open Sans"/>
                <a:ea typeface="Open Sans"/>
                <a:cs typeface="Open Sans"/>
              </a:rPr>
              <a:t>On </a:t>
            </a:r>
            <a:r>
              <a:rPr lang="en-US" dirty="0">
                <a:solidFill>
                  <a:srgbClr val="000000"/>
                </a:solidFill>
                <a:latin typeface="Open Sans"/>
                <a:ea typeface="Open Sans"/>
                <a:cs typeface="Open Sans"/>
              </a:rPr>
              <a:t>December 29</a:t>
            </a:r>
            <a:r>
              <a:rPr lang="en-US" b="0" i="0" u="none" strike="noStrike" dirty="0">
                <a:solidFill>
                  <a:srgbClr val="000000"/>
                </a:solidFill>
                <a:effectLst/>
                <a:latin typeface="Open Sans"/>
                <a:ea typeface="Open Sans"/>
                <a:cs typeface="Open Sans"/>
              </a:rPr>
              <a:t>, 2022, President Biden signed the </a:t>
            </a:r>
            <a:r>
              <a:rPr lang="en-US" i="1" dirty="0">
                <a:solidFill>
                  <a:srgbClr val="000000"/>
                </a:solidFill>
                <a:latin typeface="Open Sans"/>
                <a:ea typeface="Open Sans"/>
                <a:cs typeface="Open Sans"/>
              </a:rPr>
              <a:t>Consolidated Appropriations Act, 2023 </a:t>
            </a:r>
            <a:r>
              <a:rPr lang="en-US" b="0" i="0" u="none" strike="noStrike" dirty="0">
                <a:solidFill>
                  <a:srgbClr val="000000"/>
                </a:solidFill>
                <a:effectLst/>
                <a:latin typeface="Open Sans"/>
                <a:ea typeface="Open Sans"/>
                <a:cs typeface="Open Sans"/>
              </a:rPr>
              <a:t>(</a:t>
            </a:r>
            <a:r>
              <a:rPr lang="en-US" b="0" i="0" u="sng" strike="noStrike" dirty="0">
                <a:solidFill>
                  <a:srgbClr val="0563C1"/>
                </a:solidFill>
                <a:effectLst/>
                <a:latin typeface="Open Sans"/>
                <a:ea typeface="Open Sans"/>
                <a:cs typeface="Open Sans"/>
                <a:hlinkClick r:id="rId4"/>
              </a:rPr>
              <a:t>Public Law 117-328</a:t>
            </a:r>
            <a:r>
              <a:rPr lang="en-US" b="0" i="0" u="none" strike="noStrike" dirty="0">
                <a:solidFill>
                  <a:srgbClr val="000000"/>
                </a:solidFill>
                <a:effectLst/>
                <a:latin typeface="Open Sans"/>
                <a:ea typeface="Open Sans"/>
                <a:cs typeface="Open Sans"/>
              </a:rPr>
              <a:t>), into law.</a:t>
            </a:r>
            <a:r>
              <a:rPr lang="en-US" b="0" i="0" dirty="0">
                <a:solidFill>
                  <a:srgbClr val="000000"/>
                </a:solidFill>
                <a:effectLst/>
                <a:latin typeface="Open Sans"/>
                <a:ea typeface="Open Sans"/>
                <a:cs typeface="Open Sans"/>
              </a:rPr>
              <a:t>​</a:t>
            </a:r>
          </a:p>
          <a:p>
            <a:r>
              <a:rPr lang="en-US" dirty="0">
                <a:latin typeface="Open Sans"/>
                <a:ea typeface="Open Sans"/>
                <a:cs typeface="Open Sans"/>
              </a:rPr>
              <a:t>NIH is currently issuing several important fiscal policy Guide Notices:</a:t>
            </a:r>
            <a:endParaRPr lang="en-US" dirty="0"/>
          </a:p>
          <a:p>
            <a:pPr lvl="1">
              <a:lnSpc>
                <a:spcPct val="120000"/>
              </a:lnSpc>
              <a:spcBef>
                <a:spcPts val="0"/>
              </a:spcBef>
            </a:pPr>
            <a:r>
              <a:rPr lang="en-US" sz="2400" dirty="0">
                <a:latin typeface="Open Sans"/>
                <a:ea typeface="Open Sans"/>
                <a:cs typeface="Open Sans"/>
                <a:hlinkClick r:id="rId5"/>
              </a:rPr>
              <a:t>NOT-OD-23-056</a:t>
            </a:r>
            <a:r>
              <a:rPr lang="en-US" sz="2400" dirty="0">
                <a:latin typeface="Open Sans"/>
                <a:ea typeface="Open Sans"/>
                <a:cs typeface="Open Sans"/>
              </a:rPr>
              <a:t>: FY 2023 Salary Cap ($212,100), released Jan. 13, 2023</a:t>
            </a:r>
          </a:p>
          <a:p>
            <a:pPr marL="457200" lvl="1" indent="0">
              <a:lnSpc>
                <a:spcPct val="120000"/>
              </a:lnSpc>
              <a:spcBef>
                <a:spcPts val="0"/>
              </a:spcBef>
              <a:buNone/>
            </a:pPr>
            <a:r>
              <a:rPr lang="en-US" sz="2400" dirty="0">
                <a:latin typeface="Open Sans"/>
                <a:ea typeface="Open Sans"/>
                <a:cs typeface="Open Sans"/>
              </a:rPr>
              <a:t>Coming soon:</a:t>
            </a:r>
          </a:p>
          <a:p>
            <a:pPr lvl="1">
              <a:lnSpc>
                <a:spcPct val="120000"/>
              </a:lnSpc>
              <a:spcBef>
                <a:spcPts val="0"/>
              </a:spcBef>
            </a:pPr>
            <a:r>
              <a:rPr lang="en-US" sz="2400" dirty="0">
                <a:latin typeface="Open Sans"/>
                <a:ea typeface="Open Sans"/>
                <a:cs typeface="Open Sans"/>
              </a:rPr>
              <a:t>Notice of Legislative Mandates in Effect for FY 2023</a:t>
            </a:r>
          </a:p>
          <a:p>
            <a:pPr lvl="1">
              <a:lnSpc>
                <a:spcPct val="120000"/>
              </a:lnSpc>
              <a:spcBef>
                <a:spcPts val="0"/>
              </a:spcBef>
            </a:pPr>
            <a:r>
              <a:rPr lang="en-US" sz="2400" dirty="0">
                <a:latin typeface="Open Sans"/>
                <a:ea typeface="Open Sans"/>
                <a:cs typeface="Open Sans"/>
              </a:rPr>
              <a:t>FY 2023 NRSA Stipend Levels</a:t>
            </a:r>
          </a:p>
          <a:p>
            <a:pPr lvl="2">
              <a:lnSpc>
                <a:spcPct val="120000"/>
              </a:lnSpc>
              <a:spcBef>
                <a:spcPts val="0"/>
              </a:spcBef>
            </a:pPr>
            <a:endParaRPr lang="en-US" sz="2000" dirty="0"/>
          </a:p>
          <a:p>
            <a:pPr marL="457200" lvl="1" indent="0">
              <a:lnSpc>
                <a:spcPct val="120000"/>
              </a:lnSpc>
              <a:spcBef>
                <a:spcPts val="0"/>
              </a:spcBef>
              <a:buNone/>
            </a:pPr>
            <a:endParaRPr lang="en-US" sz="2400" dirty="0">
              <a:highlight>
                <a:srgbClr val="FFFF00"/>
              </a:highlight>
            </a:endParaRPr>
          </a:p>
          <a:p>
            <a:pPr lvl="1">
              <a:lnSpc>
                <a:spcPct val="120000"/>
              </a:lnSpc>
              <a:spcBef>
                <a:spcPts val="0"/>
              </a:spcBef>
            </a:pPr>
            <a:endParaRPr lang="en-US" sz="2400" dirty="0"/>
          </a:p>
          <a:p>
            <a:pPr lvl="1">
              <a:lnSpc>
                <a:spcPct val="120000"/>
              </a:lnSpc>
              <a:spcBef>
                <a:spcPts val="0"/>
              </a:spcBef>
            </a:pPr>
            <a:endParaRPr lang="en-US" dirty="0"/>
          </a:p>
          <a:p>
            <a:pPr lvl="1">
              <a:lnSpc>
                <a:spcPct val="120000"/>
              </a:lnSpc>
              <a:spcBef>
                <a:spcPts val="0"/>
              </a:spcBef>
            </a:pPr>
            <a:endParaRPr lang="en-US" dirty="0"/>
          </a:p>
          <a:p>
            <a:endParaRPr lang="en-US" dirty="0"/>
          </a:p>
        </p:txBody>
      </p:sp>
      <p:sp>
        <p:nvSpPr>
          <p:cNvPr id="5" name="Slide Number Placeholder 4">
            <a:extLst>
              <a:ext uri="{FF2B5EF4-FFF2-40B4-BE49-F238E27FC236}">
                <a16:creationId xmlns:a16="http://schemas.microsoft.com/office/drawing/2014/main" id="{36911CA6-F0DE-4856-ABD4-5D96CF37D64F}"/>
              </a:ext>
            </a:extLst>
          </p:cNvPr>
          <p:cNvSpPr>
            <a:spLocks noGrp="1"/>
          </p:cNvSpPr>
          <p:nvPr>
            <p:ph type="sldNum" sz="quarter" idx="4"/>
          </p:nvPr>
        </p:nvSpPr>
        <p:spPr/>
        <p:txBody>
          <a:bodyPr/>
          <a:lstStyle/>
          <a:p>
            <a:fld id="{A7DDB576-49B3-42E2-89EA-6E35EA8EF806}" type="slidenum">
              <a:rPr lang="en-US" smtClean="0"/>
              <a:pPr/>
              <a:t>2</a:t>
            </a:fld>
            <a:endParaRPr lang="en-US"/>
          </a:p>
        </p:txBody>
      </p:sp>
    </p:spTree>
    <p:custDataLst>
      <p:tags r:id="rId1"/>
    </p:custDataLst>
    <p:extLst>
      <p:ext uri="{BB962C8B-B14F-4D97-AF65-F5344CB8AC3E}">
        <p14:creationId xmlns:p14="http://schemas.microsoft.com/office/powerpoint/2010/main" val="95238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29772-0A2D-43D3-9B54-50A36D529E06}"/>
              </a:ext>
            </a:extLst>
          </p:cNvPr>
          <p:cNvSpPr>
            <a:spLocks noGrp="1"/>
          </p:cNvSpPr>
          <p:nvPr>
            <p:ph type="title"/>
          </p:nvPr>
        </p:nvSpPr>
        <p:spPr/>
        <p:txBody>
          <a:bodyPr/>
          <a:lstStyle/>
          <a:p>
            <a:r>
              <a:rPr lang="en-US" sz="4400"/>
              <a:t>New NIH Federal Financial Report and Financial Closeout Service Center</a:t>
            </a:r>
            <a:endParaRPr lang="en-US"/>
          </a:p>
        </p:txBody>
      </p:sp>
      <p:sp>
        <p:nvSpPr>
          <p:cNvPr id="3" name="Content Placeholder 2">
            <a:extLst>
              <a:ext uri="{FF2B5EF4-FFF2-40B4-BE49-F238E27FC236}">
                <a16:creationId xmlns:a16="http://schemas.microsoft.com/office/drawing/2014/main" id="{B2BDCD6F-9370-44F8-A16F-4AB45AFA21F3}"/>
              </a:ext>
            </a:extLst>
          </p:cNvPr>
          <p:cNvSpPr>
            <a:spLocks noGrp="1"/>
          </p:cNvSpPr>
          <p:nvPr>
            <p:ph idx="1"/>
          </p:nvPr>
        </p:nvSpPr>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
                <a:srgbClr val="0F7FC9"/>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Effective August 2022, NIH established a central Federal Financial Report (FFR) and Financial Closeout Service Center under OER OPERA.</a:t>
            </a:r>
          </a:p>
          <a:p>
            <a:pPr marL="228600" marR="0" lvl="0" indent="-228600" algn="l" defTabSz="914400" rtl="0" eaLnBrk="1" fontAlgn="auto" latinLnBrk="0" hangingPunct="1">
              <a:lnSpc>
                <a:spcPct val="90000"/>
              </a:lnSpc>
              <a:spcBef>
                <a:spcPts val="1000"/>
              </a:spcBef>
              <a:spcAft>
                <a:spcPts val="0"/>
              </a:spcAft>
              <a:buClr>
                <a:srgbClr val="0F7FC9"/>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FFR and Financial Closeout Service Center will address and prevent financial overdraws by recipients and encourage recipients to complete drawdowns and reconciliation before submitting FFRs to NIH.  Activities include:</a:t>
            </a:r>
          </a:p>
          <a:p>
            <a:pPr marL="685800" marR="0" lvl="1" indent="-228600" algn="l" defTabSz="914400" rtl="0" eaLnBrk="1" fontAlgn="auto" latinLnBrk="0" hangingPunct="1">
              <a:lnSpc>
                <a:spcPct val="90000"/>
              </a:lnSpc>
              <a:spcBef>
                <a:spcPts val="500"/>
              </a:spcBef>
              <a:spcAft>
                <a:spcPts val="0"/>
              </a:spcAft>
              <a:buClr>
                <a:srgbClr val="0F7FC9"/>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Receiving, reviewing and reconciling Annual and Final FFRs</a:t>
            </a:r>
          </a:p>
          <a:p>
            <a:pPr marL="685800" marR="0" lvl="1" indent="-228600" algn="l" defTabSz="914400" rtl="0" eaLnBrk="1" fontAlgn="auto" latinLnBrk="0" hangingPunct="1">
              <a:lnSpc>
                <a:spcPct val="90000"/>
              </a:lnSpc>
              <a:spcBef>
                <a:spcPts val="500"/>
              </a:spcBef>
              <a:spcAft>
                <a:spcPts val="0"/>
              </a:spcAft>
              <a:buClr>
                <a:srgbClr val="0F7FC9"/>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Closing transactions (059) submitted to PMS as part of Final FFR reconciliation and processing</a:t>
            </a:r>
          </a:p>
          <a:p>
            <a:pPr marL="685800" marR="0" lvl="1" indent="-228600" algn="l" defTabSz="914400" rtl="0" eaLnBrk="1" fontAlgn="auto" latinLnBrk="0" hangingPunct="1">
              <a:lnSpc>
                <a:spcPct val="90000"/>
              </a:lnSpc>
              <a:spcBef>
                <a:spcPts val="500"/>
              </a:spcBef>
              <a:spcAft>
                <a:spcPts val="0"/>
              </a:spcAft>
              <a:buClr>
                <a:srgbClr val="0F7FC9"/>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Reviewing Fellowship awards (FFR not required) after termination notice received. NIHs will submit closing transactions to PMS.</a:t>
            </a:r>
          </a:p>
          <a:p>
            <a:pPr marL="285750" marR="0" lvl="0" indent="-285750" algn="l" defTabSz="914400" rtl="0" eaLnBrk="1" fontAlgn="auto" latinLnBrk="0" hangingPunct="1">
              <a:lnSpc>
                <a:spcPct val="90000"/>
              </a:lnSpc>
              <a:spcBef>
                <a:spcPts val="1000"/>
              </a:spcBef>
              <a:spcAft>
                <a:spcPts val="0"/>
              </a:spcAft>
              <a:buClr>
                <a:srgbClr val="0F7FC9"/>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FFR Process Improvements:</a:t>
            </a:r>
          </a:p>
          <a:p>
            <a:pPr marL="742950" marR="0" lvl="1" indent="-285750" algn="l" defTabSz="914400" rtl="0" eaLnBrk="1" fontAlgn="auto" latinLnBrk="0" hangingPunct="1">
              <a:lnSpc>
                <a:spcPct val="90000"/>
              </a:lnSpc>
              <a:spcBef>
                <a:spcPts val="500"/>
              </a:spcBef>
              <a:spcAft>
                <a:spcPts val="0"/>
              </a:spcAft>
              <a:buClr>
                <a:srgbClr val="0F7FC9"/>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Reconcile FFR with PMS data</a:t>
            </a:r>
          </a:p>
          <a:p>
            <a:pPr marL="742950" marR="0" lvl="1" indent="-285750" algn="l" defTabSz="914400" rtl="0" eaLnBrk="1" fontAlgn="auto" latinLnBrk="0" hangingPunct="1">
              <a:lnSpc>
                <a:spcPct val="90000"/>
              </a:lnSpc>
              <a:spcBef>
                <a:spcPts val="500"/>
              </a:spcBef>
              <a:spcAft>
                <a:spcPts val="0"/>
              </a:spcAft>
              <a:buClr>
                <a:srgbClr val="0F7FC9"/>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Coordinate reviews with ICs to minimize errors</a:t>
            </a:r>
          </a:p>
          <a:p>
            <a:endParaRPr lang="en-US"/>
          </a:p>
          <a:p>
            <a:endParaRPr lang="en-US"/>
          </a:p>
        </p:txBody>
      </p:sp>
      <p:sp>
        <p:nvSpPr>
          <p:cNvPr id="5" name="Slide Number Placeholder 4">
            <a:extLst>
              <a:ext uri="{FF2B5EF4-FFF2-40B4-BE49-F238E27FC236}">
                <a16:creationId xmlns:a16="http://schemas.microsoft.com/office/drawing/2014/main" id="{69275301-DF4B-4A3D-B1B4-649F02B68AB0}"/>
              </a:ext>
            </a:extLst>
          </p:cNvPr>
          <p:cNvSpPr>
            <a:spLocks noGrp="1"/>
          </p:cNvSpPr>
          <p:nvPr>
            <p:ph type="sldNum" sz="quarter" idx="4"/>
          </p:nvPr>
        </p:nvSpPr>
        <p:spPr/>
        <p:txBody>
          <a:bodyPr/>
          <a:lstStyle/>
          <a:p>
            <a:fld id="{A7DDB576-49B3-42E2-89EA-6E35EA8EF806}" type="slidenum">
              <a:rPr lang="en-US" smtClean="0"/>
              <a:pPr/>
              <a:t>20</a:t>
            </a:fld>
            <a:endParaRPr lang="en-US"/>
          </a:p>
        </p:txBody>
      </p:sp>
    </p:spTree>
    <p:custDataLst>
      <p:tags r:id="rId1"/>
    </p:custDataLst>
    <p:extLst>
      <p:ext uri="{BB962C8B-B14F-4D97-AF65-F5344CB8AC3E}">
        <p14:creationId xmlns:p14="http://schemas.microsoft.com/office/powerpoint/2010/main" val="314026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71CFA-3A5B-49AA-B2CB-B506B8762294}"/>
              </a:ext>
            </a:extLst>
          </p:cNvPr>
          <p:cNvSpPr>
            <a:spLocks noGrp="1"/>
          </p:cNvSpPr>
          <p:nvPr>
            <p:ph type="title"/>
          </p:nvPr>
        </p:nvSpPr>
        <p:spPr>
          <a:xfrm>
            <a:off x="838200" y="365126"/>
            <a:ext cx="10515600" cy="803434"/>
          </a:xfrm>
        </p:spPr>
        <p:txBody>
          <a:bodyPr>
            <a:noAutofit/>
          </a:bodyPr>
          <a:lstStyle/>
          <a:p>
            <a:r>
              <a:rPr lang="en-US"/>
              <a:t>NIH FFR Resources</a:t>
            </a:r>
          </a:p>
        </p:txBody>
      </p:sp>
      <p:sp>
        <p:nvSpPr>
          <p:cNvPr id="3" name="Content Placeholder 2">
            <a:extLst>
              <a:ext uri="{FF2B5EF4-FFF2-40B4-BE49-F238E27FC236}">
                <a16:creationId xmlns:a16="http://schemas.microsoft.com/office/drawing/2014/main" id="{B11611E9-07BE-4ED6-974F-EDBB51BE50F5}"/>
              </a:ext>
            </a:extLst>
          </p:cNvPr>
          <p:cNvSpPr>
            <a:spLocks noGrp="1"/>
          </p:cNvSpPr>
          <p:nvPr>
            <p:ph idx="1"/>
          </p:nvPr>
        </p:nvSpPr>
        <p:spPr>
          <a:xfrm>
            <a:off x="838200" y="1168560"/>
            <a:ext cx="10515600" cy="5008403"/>
          </a:xfrm>
        </p:spPr>
        <p:txBody>
          <a:bodyPr>
            <a:normAutofit/>
          </a:bodyPr>
          <a:lstStyle/>
          <a:p>
            <a:r>
              <a:rPr lang="en-US" sz="1900">
                <a:latin typeface="+mn-lt"/>
              </a:rPr>
              <a:t>A central email inbox is now available for inquiries related to the submission and processing of FFRs and financial closeout.</a:t>
            </a:r>
          </a:p>
          <a:p>
            <a:pPr lvl="1"/>
            <a:r>
              <a:rPr lang="en-US" sz="1900">
                <a:latin typeface="+mn-lt"/>
                <a:hlinkClick r:id="rId3"/>
              </a:rPr>
              <a:t>OPERAFFRInquiries@od.nih.gov</a:t>
            </a:r>
            <a:r>
              <a:rPr lang="en-US" sz="1900">
                <a:latin typeface="+mn-lt"/>
              </a:rPr>
              <a:t> </a:t>
            </a:r>
          </a:p>
          <a:p>
            <a:pPr lvl="1"/>
            <a:r>
              <a:rPr lang="en-US" sz="1900">
                <a:latin typeface="+mn-lt"/>
              </a:rPr>
              <a:t>Alan Whatley – Team Lead</a:t>
            </a:r>
          </a:p>
          <a:p>
            <a:pPr marL="233363" lvl="1" indent="-233363">
              <a:lnSpc>
                <a:spcPct val="107000"/>
              </a:lnSpc>
              <a:spcBef>
                <a:spcPts val="1200"/>
              </a:spcBef>
              <a:spcAft>
                <a:spcPts val="750"/>
              </a:spcAft>
              <a:buFont typeface="Symbol" panose="05050102010706020507" pitchFamily="18" charset="2"/>
              <a:buChar char=""/>
            </a:pPr>
            <a:r>
              <a:rPr lang="en-US" sz="1900">
                <a:solidFill>
                  <a:srgbClr val="333333"/>
                </a:solidFill>
                <a:effectLst/>
                <a:latin typeface="+mn-lt"/>
                <a:ea typeface="Times New Roman" panose="02020603050405020304" pitchFamily="18" charset="0"/>
                <a:cs typeface="Times New Roman" panose="02020603050405020304" pitchFamily="18" charset="0"/>
              </a:rPr>
              <a:t>Other currently available resources related to FFR reporting requirements and grant    closeout: </a:t>
            </a:r>
            <a:endParaRPr lang="en-US" sz="1900">
              <a:effectLst/>
              <a:latin typeface="+mn-lt"/>
              <a:ea typeface="Calibri" panose="020F0502020204030204" pitchFamily="34" charset="0"/>
              <a:cs typeface="Times New Roman" panose="02020603050405020304" pitchFamily="18" charset="0"/>
            </a:endParaRPr>
          </a:p>
          <a:p>
            <a:pPr marL="800100" lvl="1" indent="-342900">
              <a:lnSpc>
                <a:spcPct val="107000"/>
              </a:lnSpc>
              <a:spcBef>
                <a:spcPts val="1200"/>
              </a:spcBef>
              <a:spcAft>
                <a:spcPts val="750"/>
              </a:spcAft>
              <a:buFont typeface="Symbol" panose="05050102010706020507" pitchFamily="18" charset="2"/>
              <a:buChar char=""/>
            </a:pPr>
            <a:r>
              <a:rPr lang="en-US" sz="1900" u="sng">
                <a:solidFill>
                  <a:srgbClr val="000000"/>
                </a:solidFill>
                <a:effectLst/>
                <a:latin typeface="+mn-lt"/>
                <a:ea typeface="Times New Roman" panose="02020603050405020304" pitchFamily="18" charset="0"/>
                <a:cs typeface="Times New Roman" panose="02020603050405020304" pitchFamily="18" charset="0"/>
                <a:hlinkClick r:id="rId4"/>
              </a:rPr>
              <a:t>NIH Grants Policy Statement 8.4.1.5 Financial Reports</a:t>
            </a:r>
            <a:endParaRPr lang="en-US" sz="1900">
              <a:effectLst/>
              <a:latin typeface="+mn-lt"/>
              <a:ea typeface="Calibri" panose="020F0502020204030204" pitchFamily="34" charset="0"/>
              <a:cs typeface="Times New Roman" panose="02020603050405020304" pitchFamily="18" charset="0"/>
            </a:endParaRPr>
          </a:p>
          <a:p>
            <a:pPr marL="800100" lvl="1" indent="-342900">
              <a:lnSpc>
                <a:spcPct val="107000"/>
              </a:lnSpc>
              <a:spcBef>
                <a:spcPts val="1200"/>
              </a:spcBef>
              <a:spcAft>
                <a:spcPts val="750"/>
              </a:spcAft>
              <a:buFont typeface="Symbol" panose="05050102010706020507" pitchFamily="18" charset="2"/>
              <a:buChar char=""/>
            </a:pPr>
            <a:r>
              <a:rPr lang="en-US" sz="1900" u="sng">
                <a:solidFill>
                  <a:srgbClr val="000000"/>
                </a:solidFill>
                <a:effectLst/>
                <a:latin typeface="+mn-lt"/>
                <a:ea typeface="Times New Roman" panose="02020603050405020304" pitchFamily="18" charset="0"/>
                <a:cs typeface="Times New Roman" panose="02020603050405020304" pitchFamily="18" charset="0"/>
                <a:hlinkClick r:id="rId5"/>
              </a:rPr>
              <a:t>NIH Grants Policy Statement 8.6 Closeout</a:t>
            </a:r>
            <a:r>
              <a:rPr lang="en-US" sz="1900">
                <a:solidFill>
                  <a:srgbClr val="333333"/>
                </a:solidFill>
                <a:effectLst/>
                <a:latin typeface="+mn-lt"/>
                <a:ea typeface="Times New Roman" panose="02020603050405020304" pitchFamily="18" charset="0"/>
                <a:cs typeface="Times New Roman" panose="02020603050405020304" pitchFamily="18" charset="0"/>
              </a:rPr>
              <a:t>; </a:t>
            </a:r>
            <a:r>
              <a:rPr lang="en-US" sz="1900" u="sng">
                <a:solidFill>
                  <a:srgbClr val="000000"/>
                </a:solidFill>
                <a:effectLst/>
                <a:latin typeface="+mn-lt"/>
                <a:ea typeface="Times New Roman" panose="02020603050405020304" pitchFamily="18" charset="0"/>
                <a:cs typeface="Times New Roman" panose="02020603050405020304" pitchFamily="18" charset="0"/>
                <a:hlinkClick r:id="rId6"/>
              </a:rPr>
              <a:t>8.6.1 Final Federal Financial Report</a:t>
            </a:r>
            <a:endParaRPr lang="en-US" sz="1900">
              <a:effectLst/>
              <a:latin typeface="+mn-lt"/>
              <a:ea typeface="Calibri" panose="020F0502020204030204" pitchFamily="34" charset="0"/>
              <a:cs typeface="Times New Roman" panose="02020603050405020304" pitchFamily="18" charset="0"/>
            </a:endParaRPr>
          </a:p>
          <a:p>
            <a:pPr marL="800100" lvl="1" indent="-342900">
              <a:lnSpc>
                <a:spcPct val="107000"/>
              </a:lnSpc>
              <a:spcBef>
                <a:spcPts val="1200"/>
              </a:spcBef>
              <a:spcAft>
                <a:spcPts val="750"/>
              </a:spcAft>
              <a:buFont typeface="Symbol" panose="05050102010706020507" pitchFamily="18" charset="2"/>
              <a:buChar char=""/>
            </a:pPr>
            <a:r>
              <a:rPr lang="en-US" sz="1900" u="sng">
                <a:solidFill>
                  <a:srgbClr val="000000"/>
                </a:solidFill>
                <a:effectLst/>
                <a:latin typeface="+mn-lt"/>
                <a:ea typeface="Times New Roman" panose="02020603050405020304" pitchFamily="18" charset="0"/>
                <a:cs typeface="Times New Roman" panose="02020603050405020304" pitchFamily="18" charset="0"/>
                <a:hlinkClick r:id="rId7"/>
              </a:rPr>
              <a:t>NIH Grants and Funding Closeout webpage</a:t>
            </a:r>
            <a:endParaRPr lang="en-US" sz="1900">
              <a:effectLst/>
              <a:latin typeface="+mn-lt"/>
              <a:ea typeface="Calibri" panose="020F0502020204030204" pitchFamily="34" charset="0"/>
              <a:cs typeface="Times New Roman" panose="02020603050405020304" pitchFamily="18" charset="0"/>
            </a:endParaRPr>
          </a:p>
          <a:p>
            <a:pPr marL="800100" lvl="1" indent="-342900">
              <a:lnSpc>
                <a:spcPct val="107000"/>
              </a:lnSpc>
              <a:spcBef>
                <a:spcPts val="1200"/>
              </a:spcBef>
              <a:spcAft>
                <a:spcPts val="750"/>
              </a:spcAft>
              <a:buFont typeface="Symbol" panose="05050102010706020507" pitchFamily="18" charset="2"/>
              <a:buChar char=""/>
            </a:pPr>
            <a:r>
              <a:rPr lang="en-US" sz="1900" u="sng">
                <a:solidFill>
                  <a:srgbClr val="000000"/>
                </a:solidFill>
                <a:effectLst/>
                <a:latin typeface="+mn-lt"/>
                <a:ea typeface="Times New Roman" panose="02020603050405020304" pitchFamily="18" charset="0"/>
                <a:cs typeface="Times New Roman" panose="02020603050405020304" pitchFamily="18" charset="0"/>
                <a:hlinkClick r:id="rId8"/>
              </a:rPr>
              <a:t>Grant Closeout Frequently Asked Questions (FAQs)</a:t>
            </a:r>
            <a:endParaRPr lang="en-US" sz="1900">
              <a:effectLst/>
              <a:latin typeface="+mn-lt"/>
              <a:ea typeface="Calibri" panose="020F0502020204030204" pitchFamily="34" charset="0"/>
              <a:cs typeface="Times New Roman" panose="02020603050405020304" pitchFamily="18" charset="0"/>
            </a:endParaRPr>
          </a:p>
          <a:p>
            <a:pPr lvl="1"/>
            <a:endParaRPr lang="en-US"/>
          </a:p>
          <a:p>
            <a:endParaRPr lang="en-US"/>
          </a:p>
        </p:txBody>
      </p:sp>
      <p:sp>
        <p:nvSpPr>
          <p:cNvPr id="5" name="Slide Number Placeholder 4">
            <a:extLst>
              <a:ext uri="{FF2B5EF4-FFF2-40B4-BE49-F238E27FC236}">
                <a16:creationId xmlns:a16="http://schemas.microsoft.com/office/drawing/2014/main" id="{86F4C81C-AF8B-4AA3-B8CC-71A87AF28F65}"/>
              </a:ext>
            </a:extLst>
          </p:cNvPr>
          <p:cNvSpPr>
            <a:spLocks noGrp="1"/>
          </p:cNvSpPr>
          <p:nvPr>
            <p:ph type="sldNum" sz="quarter" idx="4"/>
          </p:nvPr>
        </p:nvSpPr>
        <p:spPr/>
        <p:txBody>
          <a:bodyPr/>
          <a:lstStyle/>
          <a:p>
            <a:fld id="{A7DDB576-49B3-42E2-89EA-6E35EA8EF806}" type="slidenum">
              <a:rPr lang="en-US" smtClean="0"/>
              <a:pPr/>
              <a:t>21</a:t>
            </a:fld>
            <a:endParaRPr lang="en-US"/>
          </a:p>
        </p:txBody>
      </p:sp>
    </p:spTree>
    <p:custDataLst>
      <p:tags r:id="rId1"/>
    </p:custDataLst>
    <p:extLst>
      <p:ext uri="{BB962C8B-B14F-4D97-AF65-F5344CB8AC3E}">
        <p14:creationId xmlns:p14="http://schemas.microsoft.com/office/powerpoint/2010/main" val="670837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53098-8D69-4571-BA43-C1C07A5297F6}"/>
              </a:ext>
            </a:extLst>
          </p:cNvPr>
          <p:cNvSpPr>
            <a:spLocks noGrp="1"/>
          </p:cNvSpPr>
          <p:nvPr>
            <p:ph idx="1"/>
          </p:nvPr>
        </p:nvSpPr>
        <p:spPr>
          <a:xfrm>
            <a:off x="883919" y="1457739"/>
            <a:ext cx="10923767" cy="4467940"/>
          </a:xfrm>
        </p:spPr>
        <p:txBody>
          <a:bodyPr vert="horz" lIns="91440" tIns="45720" rIns="91440" bIns="45720" rtlCol="0" anchor="t">
            <a:normAutofit lnSpcReduction="10000"/>
          </a:bodyPr>
          <a:lstStyle/>
          <a:p>
            <a:r>
              <a:rPr lang="en-US" sz="1700" dirty="0">
                <a:latin typeface="Open Sans"/>
                <a:ea typeface="Open Sans"/>
                <a:cs typeface="Open Sans"/>
              </a:rPr>
              <a:t>Direct all eRA systems-related inquiries to:</a:t>
            </a:r>
          </a:p>
          <a:p>
            <a:pPr lvl="1"/>
            <a:r>
              <a:rPr lang="en-US" sz="1700" dirty="0">
                <a:latin typeface="Open Sans"/>
                <a:ea typeface="Open Sans"/>
                <a:cs typeface="Open Sans"/>
              </a:rPr>
              <a:t>eRA Service Desk</a:t>
            </a:r>
            <a:br>
              <a:rPr lang="en-US" sz="1700" dirty="0"/>
            </a:br>
            <a:r>
              <a:rPr lang="en-US" sz="1700" dirty="0">
                <a:latin typeface="Open Sans"/>
                <a:ea typeface="Open Sans"/>
                <a:cs typeface="Open Sans"/>
              </a:rPr>
              <a:t>Submit a web ticket: </a:t>
            </a:r>
            <a:r>
              <a:rPr lang="en-US" sz="1700" dirty="0">
                <a:latin typeface="Open Sans"/>
                <a:ea typeface="Open Sans"/>
                <a:cs typeface="Open Sans"/>
                <a:hlinkClick r:id="rId3"/>
              </a:rPr>
              <a:t>https://grants.nih.gov/support/index.html</a:t>
            </a:r>
            <a:br>
              <a:rPr lang="en-US" sz="1700" dirty="0"/>
            </a:br>
            <a:r>
              <a:rPr lang="en-US" sz="1700" dirty="0">
                <a:latin typeface="Open Sans"/>
                <a:ea typeface="Open Sans"/>
                <a:cs typeface="Open Sans"/>
              </a:rPr>
              <a:t>Toll-free: 1-866-504-9552</a:t>
            </a:r>
            <a:br>
              <a:rPr lang="en-US" sz="1700" dirty="0"/>
            </a:br>
            <a:r>
              <a:rPr lang="en-US" sz="1700" dirty="0">
                <a:latin typeface="Open Sans"/>
                <a:ea typeface="Open Sans"/>
                <a:cs typeface="Open Sans"/>
              </a:rPr>
              <a:t>Phone: 301-402-7469</a:t>
            </a:r>
          </a:p>
          <a:p>
            <a:pPr lvl="1"/>
            <a:r>
              <a:rPr lang="en-US" sz="1700" dirty="0">
                <a:latin typeface="Open Sans"/>
                <a:ea typeface="Open Sans"/>
                <a:cs typeface="Open Sans"/>
              </a:rPr>
              <a:t>The </a:t>
            </a:r>
            <a:r>
              <a:rPr lang="en-US" sz="1700" dirty="0" err="1">
                <a:latin typeface="Open Sans"/>
                <a:ea typeface="Open Sans"/>
                <a:cs typeface="Open Sans"/>
              </a:rPr>
              <a:t>FFR</a:t>
            </a:r>
            <a:r>
              <a:rPr lang="en-US" sz="1700" dirty="0">
                <a:latin typeface="Open Sans"/>
                <a:ea typeface="Open Sans"/>
                <a:cs typeface="Open Sans"/>
              </a:rPr>
              <a:t> due date and the data on Lines 1 thru 9 are populated by NIH eRA. If any of this data on the </a:t>
            </a:r>
            <a:r>
              <a:rPr lang="en-US" sz="1700" dirty="0" err="1">
                <a:latin typeface="Open Sans"/>
                <a:ea typeface="Open Sans"/>
                <a:cs typeface="Open Sans"/>
              </a:rPr>
              <a:t>FFR</a:t>
            </a:r>
            <a:r>
              <a:rPr lang="en-US" sz="1700" dirty="0">
                <a:latin typeface="Open Sans"/>
                <a:ea typeface="Open Sans"/>
                <a:cs typeface="Open Sans"/>
              </a:rPr>
              <a:t> is incorrect, please contact the eRA Service Desk directly.</a:t>
            </a:r>
          </a:p>
          <a:p>
            <a:r>
              <a:rPr lang="en-US" sz="1700" dirty="0">
                <a:latin typeface="Open Sans"/>
                <a:ea typeface="Open Sans"/>
                <a:cs typeface="Open Sans"/>
              </a:rPr>
              <a:t>Direct all PMS systems-related inquiries to:</a:t>
            </a:r>
          </a:p>
          <a:p>
            <a:pPr lvl="1"/>
            <a:r>
              <a:rPr lang="en-US" sz="1700" dirty="0">
                <a:latin typeface="Open Sans"/>
                <a:ea typeface="Open Sans"/>
                <a:cs typeface="Open Sans"/>
              </a:rPr>
              <a:t>ONE-DHHS Help Desk</a:t>
            </a:r>
            <a:br>
              <a:rPr lang="en-US" sz="1700" dirty="0"/>
            </a:br>
            <a:r>
              <a:rPr lang="en-US" sz="1700" dirty="0">
                <a:latin typeface="Open Sans"/>
                <a:ea typeface="Open Sans"/>
                <a:cs typeface="Open Sans"/>
              </a:rPr>
              <a:t>Self-Help Web Portal: </a:t>
            </a:r>
            <a:r>
              <a:rPr lang="en-US" sz="1700" dirty="0">
                <a:latin typeface="Open Sans"/>
                <a:ea typeface="Open Sans"/>
                <a:cs typeface="Open Sans"/>
                <a:hlinkClick r:id="rId4"/>
              </a:rPr>
              <a:t>http://www.psc.gov/one-dhhs</a:t>
            </a:r>
            <a:br>
              <a:rPr lang="en-US" sz="1700" dirty="0"/>
            </a:br>
            <a:r>
              <a:rPr lang="en-US" sz="1700" dirty="0">
                <a:latin typeface="Open Sans"/>
                <a:ea typeface="Open Sans"/>
                <a:cs typeface="Open Sans"/>
              </a:rPr>
              <a:t>Email: </a:t>
            </a:r>
            <a:r>
              <a:rPr lang="en-US" sz="1700" dirty="0">
                <a:latin typeface="Open Sans"/>
                <a:ea typeface="Open Sans"/>
                <a:cs typeface="Open Sans"/>
                <a:hlinkClick r:id="rId5"/>
              </a:rPr>
              <a:t>PMSSupport@psc.hhs.gov</a:t>
            </a:r>
            <a:br>
              <a:rPr lang="en-US" sz="1700" dirty="0"/>
            </a:br>
            <a:r>
              <a:rPr lang="en-US" sz="1700" dirty="0">
                <a:latin typeface="Open Sans"/>
                <a:ea typeface="Open Sans"/>
                <a:cs typeface="Open Sans"/>
              </a:rPr>
              <a:t>Toll-free: 1-877-614-5533</a:t>
            </a:r>
          </a:p>
          <a:p>
            <a:pPr lvl="1"/>
            <a:r>
              <a:rPr lang="en-US" sz="1700" dirty="0">
                <a:latin typeface="Open Sans"/>
                <a:ea typeface="Open Sans"/>
                <a:cs typeface="Open Sans"/>
              </a:rPr>
              <a:t>For all inquiries related to Line item 10a Cash Receipts, 10b Cash Disbursements and line item 10d Total Federal Funds Authorized, please contact PMS Helpdesk at 1.877.614.5533 or you can submit a ticket to PMS using the self-service web portal. Please ensure that you provide the Payee Account Number (PAN), PMS Document Number and Sub-account number and provide the details of the issue.</a:t>
            </a:r>
          </a:p>
        </p:txBody>
      </p:sp>
      <p:sp>
        <p:nvSpPr>
          <p:cNvPr id="4" name="Title 3">
            <a:extLst>
              <a:ext uri="{FF2B5EF4-FFF2-40B4-BE49-F238E27FC236}">
                <a16:creationId xmlns:a16="http://schemas.microsoft.com/office/drawing/2014/main" id="{15942A6D-A0B9-40D9-BC5B-FE0D45FA61E0}"/>
              </a:ext>
            </a:extLst>
          </p:cNvPr>
          <p:cNvSpPr>
            <a:spLocks noGrp="1"/>
          </p:cNvSpPr>
          <p:nvPr>
            <p:ph type="title"/>
          </p:nvPr>
        </p:nvSpPr>
        <p:spPr>
          <a:xfrm>
            <a:off x="883920" y="272256"/>
            <a:ext cx="10515600" cy="1325563"/>
          </a:xfrm>
        </p:spPr>
        <p:txBody>
          <a:bodyPr>
            <a:noAutofit/>
          </a:bodyPr>
          <a:lstStyle/>
          <a:p>
            <a:r>
              <a:rPr lang="en-US" sz="3200"/>
              <a:t>FFR Submission Help Desks</a:t>
            </a:r>
          </a:p>
        </p:txBody>
      </p:sp>
      <p:sp>
        <p:nvSpPr>
          <p:cNvPr id="8" name="TextBox 7" descr="Learn more: NOT-OD-20-086&#10;FAQs: grants.nih.gov/faqs#/covid-19.htm&#10;">
            <a:extLst>
              <a:ext uri="{FF2B5EF4-FFF2-40B4-BE49-F238E27FC236}">
                <a16:creationId xmlns:a16="http://schemas.microsoft.com/office/drawing/2014/main" id="{75C81FD0-255B-46BD-9D2A-D23028907AC6}"/>
              </a:ext>
            </a:extLst>
          </p:cNvPr>
          <p:cNvSpPr txBox="1"/>
          <p:nvPr/>
        </p:nvSpPr>
        <p:spPr>
          <a:xfrm>
            <a:off x="3020292" y="5804452"/>
            <a:ext cx="7780230" cy="1072634"/>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Open Sans"/>
                <a:ea typeface="+mn-ea"/>
                <a:cs typeface="+mn-cs"/>
              </a:rPr>
              <a:t>Learn more: </a:t>
            </a:r>
            <a:r>
              <a:rPr kumimoji="0" lang="en-US" sz="1600" b="0" i="0" u="sng" strike="noStrike" kern="1200" cap="none" spc="0" normalizeH="0" baseline="0" noProof="0">
                <a:ln>
                  <a:noFill/>
                </a:ln>
                <a:solidFill>
                  <a:prstClr val="black"/>
                </a:solidFill>
                <a:effectLst/>
                <a:uLnTx/>
                <a:uFillTx/>
                <a:latin typeface="Open Sans"/>
                <a:ea typeface="+mn-ea"/>
                <a:cs typeface="+mn-cs"/>
                <a:hlinkClick r:id="rId6"/>
              </a:rPr>
              <a:t>NOT-OD-20-127</a:t>
            </a:r>
            <a:r>
              <a:rPr lang="en-US" sz="1600" u="sng">
                <a:solidFill>
                  <a:prstClr val="black"/>
                </a:solidFill>
                <a:latin typeface="Open Sans"/>
              </a:rPr>
              <a:t>, </a:t>
            </a:r>
            <a:r>
              <a:rPr kumimoji="0" lang="en-US" sz="1600" b="0" i="0" strike="noStrike" kern="1200" cap="none" spc="0" normalizeH="0" baseline="0" noProof="0">
                <a:ln>
                  <a:noFill/>
                </a:ln>
                <a:solidFill>
                  <a:prstClr val="black"/>
                </a:solidFill>
                <a:effectLst/>
                <a:uLnTx/>
                <a:uFillTx/>
                <a:latin typeface="Open Sans"/>
                <a:ea typeface="+mn-ea"/>
                <a:cs typeface="+mn-cs"/>
              </a:rPr>
              <a:t> </a:t>
            </a:r>
            <a:r>
              <a:rPr kumimoji="0" lang="en-US" sz="1600" b="0" i="0" strike="noStrike" kern="1200" cap="none" spc="0" normalizeH="0" baseline="0" noProof="0">
                <a:ln>
                  <a:noFill/>
                </a:ln>
                <a:solidFill>
                  <a:prstClr val="black"/>
                </a:solidFill>
                <a:effectLst/>
                <a:uLnTx/>
                <a:uFillTx/>
                <a:latin typeface="Open Sans"/>
                <a:ea typeface="+mn-ea"/>
                <a:cs typeface="+mn-cs"/>
                <a:hlinkClick r:id="rId7"/>
              </a:rPr>
              <a:t>NOT-OD-21-046</a:t>
            </a:r>
            <a:r>
              <a:rPr kumimoji="0" lang="en-US" sz="1600" b="0" i="0" strike="noStrike" kern="1200" cap="none" spc="0" normalizeH="0" baseline="0" noProof="0">
                <a:ln>
                  <a:noFill/>
                </a:ln>
                <a:solidFill>
                  <a:prstClr val="black"/>
                </a:solidFill>
                <a:effectLst/>
                <a:uLnTx/>
                <a:uFillTx/>
                <a:latin typeface="Open Sans"/>
                <a:ea typeface="+mn-ea"/>
                <a:cs typeface="+mn-cs"/>
              </a:rPr>
              <a:t>, </a:t>
            </a:r>
            <a:r>
              <a:rPr kumimoji="0" lang="en-US" sz="1600" b="0" i="0" strike="noStrike" kern="1200" cap="none" spc="0" normalizeH="0" baseline="0" noProof="0">
                <a:ln>
                  <a:noFill/>
                </a:ln>
                <a:solidFill>
                  <a:prstClr val="black"/>
                </a:solidFill>
                <a:effectLst/>
                <a:uLnTx/>
                <a:uFillTx/>
                <a:latin typeface="Open Sans"/>
                <a:ea typeface="+mn-ea"/>
                <a:cs typeface="+mn-cs"/>
                <a:hlinkClick r:id="rId8"/>
              </a:rPr>
              <a:t>NOT-OD-21-060</a:t>
            </a:r>
            <a:r>
              <a:rPr kumimoji="0" lang="en-US" sz="1600" b="0" i="0" strike="noStrike" kern="1200" cap="none" spc="0" normalizeH="0" baseline="0" noProof="0">
                <a:ln>
                  <a:noFill/>
                </a:ln>
                <a:solidFill>
                  <a:prstClr val="black"/>
                </a:solidFill>
                <a:effectLst/>
                <a:uLnTx/>
                <a:uFillTx/>
                <a:latin typeface="Open Sans"/>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strike="noStrike" kern="1200" cap="none" spc="0" normalizeH="0" baseline="0" noProof="0">
                <a:ln>
                  <a:noFill/>
                </a:ln>
                <a:solidFill>
                  <a:prstClr val="black"/>
                </a:solidFill>
                <a:effectLst/>
                <a:uLnTx/>
                <a:uFillTx/>
                <a:latin typeface="Open Sans"/>
                <a:ea typeface="+mn-ea"/>
                <a:cs typeface="+mn-cs"/>
                <a:hlinkClick r:id="rId9"/>
              </a:rPr>
              <a:t>NOT-OD-21-128</a:t>
            </a:r>
            <a:r>
              <a:rPr kumimoji="0" lang="en-US" sz="1600" b="0" i="0" strike="noStrike" kern="1200" cap="none" spc="0" normalizeH="0" baseline="0" noProof="0">
                <a:ln>
                  <a:noFill/>
                </a:ln>
                <a:solidFill>
                  <a:prstClr val="black"/>
                </a:solidFill>
                <a:effectLst/>
                <a:uLnTx/>
                <a:uFillTx/>
                <a:latin typeface="Open Sans"/>
                <a:ea typeface="+mn-ea"/>
                <a:cs typeface="+mn-cs"/>
              </a:rPr>
              <a:t>, </a:t>
            </a:r>
            <a:r>
              <a:rPr kumimoji="0" lang="en-US" sz="1600" b="0" i="0" u="sng" strike="noStrike" kern="1200" cap="none" spc="0" normalizeH="0" baseline="0" noProof="0">
                <a:ln>
                  <a:noFill/>
                </a:ln>
                <a:solidFill>
                  <a:prstClr val="black"/>
                </a:solidFill>
                <a:effectLst/>
                <a:uLnTx/>
                <a:uFillTx/>
                <a:latin typeface="Open Sans"/>
                <a:ea typeface="+mn-ea"/>
                <a:cs typeface="+mn-cs"/>
                <a:hlinkClick r:id="rId10"/>
              </a:rPr>
              <a:t>NOT-OD-21-138</a:t>
            </a:r>
            <a:endParaRPr kumimoji="0" lang="en-US" sz="1600" b="0" i="0" u="sng" strike="noStrike" kern="1200" cap="none" spc="0" normalizeH="0" baseline="0" noProof="0">
              <a:ln>
                <a:noFill/>
              </a:ln>
              <a:solidFill>
                <a:srgbClr val="FF0000"/>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id="{C7B28BFA-3FC3-460A-B15C-FE9DF835169D}"/>
              </a:ext>
            </a:extLst>
          </p:cNvPr>
          <p:cNvSpPr>
            <a:spLocks noGrp="1"/>
          </p:cNvSpPr>
          <p:nvPr>
            <p:ph type="sldNum" sz="quarter" idx="4"/>
          </p:nvPr>
        </p:nvSpPr>
        <p:spPr/>
        <p:txBody>
          <a:bodyPr/>
          <a:lstStyle/>
          <a:p>
            <a:fld id="{A7DDB576-49B3-42E2-89EA-6E35EA8EF806}" type="slidenum">
              <a:rPr lang="en-US" smtClean="0"/>
              <a:pPr/>
              <a:t>22</a:t>
            </a:fld>
            <a:endParaRPr lang="en-US"/>
          </a:p>
        </p:txBody>
      </p:sp>
    </p:spTree>
    <p:extLst>
      <p:ext uri="{BB962C8B-B14F-4D97-AF65-F5344CB8AC3E}">
        <p14:creationId xmlns:p14="http://schemas.microsoft.com/office/powerpoint/2010/main" val="60873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53098-8D69-4571-BA43-C1C07A5297F6}"/>
              </a:ext>
            </a:extLst>
          </p:cNvPr>
          <p:cNvSpPr>
            <a:spLocks noGrp="1"/>
          </p:cNvSpPr>
          <p:nvPr>
            <p:ph idx="1"/>
          </p:nvPr>
        </p:nvSpPr>
        <p:spPr>
          <a:xfrm>
            <a:off x="677931" y="1299782"/>
            <a:ext cx="10983916" cy="5056568"/>
          </a:xfrm>
        </p:spPr>
        <p:txBody>
          <a:bodyPr vert="horz" lIns="91440" tIns="45720" rIns="91440" bIns="45720" rtlCol="0" anchor="t">
            <a:normAutofit/>
          </a:bodyPr>
          <a:lstStyle/>
          <a:p>
            <a:r>
              <a:rPr lang="en-US" sz="1600">
                <a:latin typeface="Open Sans"/>
                <a:ea typeface="Open Sans"/>
                <a:cs typeface="Open Sans"/>
              </a:rPr>
              <a:t>Recipients must submit timely, accurate grant expenditure reports, and reconcile drawdowns in PMS. </a:t>
            </a:r>
            <a:endParaRPr lang="en-US" sz="1600"/>
          </a:p>
          <a:p>
            <a:r>
              <a:rPr lang="en-US" sz="1600">
                <a:latin typeface="Open Sans"/>
                <a:ea typeface="Open Sans"/>
                <a:cs typeface="Open Sans"/>
              </a:rPr>
              <a:t>Recipients may request payments from the Payment Management System (PMS) up to 120 days past the period of performance end date of the PMS subaccount. </a:t>
            </a:r>
            <a:endParaRPr lang="en-US" sz="1600"/>
          </a:p>
          <a:p>
            <a:r>
              <a:rPr lang="en-US" sz="1600">
                <a:latin typeface="Open Sans"/>
                <a:ea typeface="Open Sans"/>
                <a:cs typeface="Open Sans"/>
              </a:rPr>
              <a:t>In rare circumstances where recipients are unable to complete drawdowns in a timely manner, the recipient must submit a prior approval request to the IC GMS </a:t>
            </a:r>
            <a:r>
              <a:rPr lang="en-US" sz="1600" b="1">
                <a:latin typeface="Open Sans"/>
                <a:ea typeface="Open Sans"/>
                <a:cs typeface="Open Sans"/>
              </a:rPr>
              <a:t>BEFORE</a:t>
            </a:r>
            <a:r>
              <a:rPr lang="en-US" sz="1600">
                <a:latin typeface="Open Sans"/>
                <a:ea typeface="Open Sans"/>
                <a:cs typeface="Open Sans"/>
              </a:rPr>
              <a:t> to submitting the payment request in PMS.</a:t>
            </a:r>
          </a:p>
          <a:p>
            <a:pPr lvl="1"/>
            <a:r>
              <a:rPr lang="en-US" sz="1500">
                <a:latin typeface="Open Sans"/>
                <a:ea typeface="Open Sans"/>
                <a:cs typeface="Open Sans"/>
              </a:rPr>
              <a:t>Must provide the PMS subaccount (e.g. award document number), NIH grant number, the amount of funds being requested, and a justification for the late payment request. The recipient must also describe what action is being taken by the recipient to preclude similar situations in the future.</a:t>
            </a:r>
          </a:p>
          <a:p>
            <a:pPr lvl="1"/>
            <a:r>
              <a:rPr lang="en-US" sz="1500">
                <a:latin typeface="Open Sans"/>
                <a:ea typeface="Open Sans"/>
                <a:cs typeface="Open Sans"/>
              </a:rPr>
              <a:t>IC will review the request, determine adequacy of the justification, and will notify the recipient if approved.</a:t>
            </a:r>
            <a:endParaRPr lang="en-US" sz="1500"/>
          </a:p>
          <a:p>
            <a:pPr lvl="1"/>
            <a:r>
              <a:rPr lang="en-US" sz="1500" b="1">
                <a:latin typeface="Open Sans"/>
                <a:ea typeface="Open Sans"/>
                <a:cs typeface="Open Sans"/>
              </a:rPr>
              <a:t>After</a:t>
            </a:r>
            <a:r>
              <a:rPr lang="en-US" sz="1500">
                <a:latin typeface="Open Sans"/>
                <a:ea typeface="Open Sans"/>
                <a:cs typeface="Open Sans"/>
              </a:rPr>
              <a:t> approval from the IC, the recipient may submit the payment request in PMS. </a:t>
            </a:r>
            <a:endParaRPr lang="en-US" sz="1500"/>
          </a:p>
          <a:p>
            <a:r>
              <a:rPr lang="en-US" sz="1600">
                <a:latin typeface="Open Sans"/>
                <a:ea typeface="Open Sans"/>
                <a:cs typeface="Open Sans"/>
              </a:rPr>
              <a:t>Requests are reviewed and considered on a case-by-case basis. Recipients remain responsible for ensuring that information submitted to NIH in Federal Financial Reports (FFR) is accurate, complete, and consistent with the recipient's accounting system (see </a:t>
            </a:r>
            <a:r>
              <a:rPr lang="en-US" sz="1600">
                <a:latin typeface="Open Sans"/>
                <a:ea typeface="Open Sans"/>
                <a:cs typeface="Open Sans"/>
                <a:hlinkClick r:id="rId3"/>
              </a:rPr>
              <a:t>NIHGPS Section 8.4.1.5.2</a:t>
            </a:r>
            <a:r>
              <a:rPr lang="en-US" sz="1600">
                <a:latin typeface="Open Sans"/>
                <a:ea typeface="Open Sans"/>
                <a:cs typeface="Open Sans"/>
              </a:rPr>
              <a:t>). </a:t>
            </a:r>
          </a:p>
          <a:p>
            <a:r>
              <a:rPr lang="en-US" sz="1600">
                <a:latin typeface="Open Sans"/>
                <a:ea typeface="Open Sans"/>
                <a:cs typeface="Open Sans"/>
              </a:rPr>
              <a:t>When submitting the FFR through PMS, the Authorized Organization Representative (AOR) or the individual designated to submit this report on behalf of their institution, certifies that the information in the FFR is correct and complete and that all outlays and obligations are for the purposes set forth in grant documents, and represents a claim to the Federal government.</a:t>
            </a:r>
            <a:endParaRPr lang="en-US"/>
          </a:p>
        </p:txBody>
      </p:sp>
      <p:sp>
        <p:nvSpPr>
          <p:cNvPr id="4" name="Title 3">
            <a:extLst>
              <a:ext uri="{FF2B5EF4-FFF2-40B4-BE49-F238E27FC236}">
                <a16:creationId xmlns:a16="http://schemas.microsoft.com/office/drawing/2014/main" id="{15942A6D-A0B9-40D9-BC5B-FE0D45FA61E0}"/>
              </a:ext>
            </a:extLst>
          </p:cNvPr>
          <p:cNvSpPr>
            <a:spLocks noGrp="1"/>
          </p:cNvSpPr>
          <p:nvPr>
            <p:ph type="title"/>
          </p:nvPr>
        </p:nvSpPr>
        <p:spPr>
          <a:xfrm>
            <a:off x="516835" y="272257"/>
            <a:ext cx="11343861" cy="1027526"/>
          </a:xfrm>
        </p:spPr>
        <p:txBody>
          <a:bodyPr>
            <a:noAutofit/>
          </a:bodyPr>
          <a:lstStyle/>
          <a:p>
            <a:r>
              <a:rPr lang="en-US" sz="3200"/>
              <a:t>Reminder: Process for Requesting Drawdowns Outside of the Liquidation Period</a:t>
            </a:r>
          </a:p>
        </p:txBody>
      </p:sp>
      <p:sp>
        <p:nvSpPr>
          <p:cNvPr id="8" name="TextBox 7" descr="Learn more: NOT-OD-20-086&#10;FAQs: grants.nih.gov/faqs#/covid-19.htm&#10;">
            <a:extLst>
              <a:ext uri="{FF2B5EF4-FFF2-40B4-BE49-F238E27FC236}">
                <a16:creationId xmlns:a16="http://schemas.microsoft.com/office/drawing/2014/main" id="{75C81FD0-255B-46BD-9D2A-D23028907AC6}"/>
              </a:ext>
            </a:extLst>
          </p:cNvPr>
          <p:cNvSpPr txBox="1"/>
          <p:nvPr/>
        </p:nvSpPr>
        <p:spPr>
          <a:xfrm>
            <a:off x="5412509" y="6151238"/>
            <a:ext cx="5569774"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lvl="0" algn="ctr">
              <a:spcBef>
                <a:spcPts val="600"/>
              </a:spcBef>
              <a:defRPr/>
            </a:pPr>
            <a:r>
              <a:rPr kumimoji="0" lang="en-US" sz="2000" b="0" i="0" u="none" strike="noStrike" kern="1200" cap="none" spc="0" normalizeH="0" baseline="0" noProof="0">
                <a:ln>
                  <a:noFill/>
                </a:ln>
                <a:solidFill>
                  <a:prstClr val="black"/>
                </a:solidFill>
                <a:effectLst/>
                <a:uLnTx/>
                <a:uFillTx/>
                <a:latin typeface="Open Sans"/>
                <a:ea typeface="+mn-ea"/>
                <a:cs typeface="+mn-cs"/>
              </a:rPr>
              <a:t>Learn more: </a:t>
            </a:r>
            <a:r>
              <a:rPr lang="en-US">
                <a:solidFill>
                  <a:prstClr val="black"/>
                </a:solidFill>
                <a:hlinkClick r:id="rId4"/>
              </a:rPr>
              <a:t>NOT-OD-15-135</a:t>
            </a:r>
            <a:r>
              <a:rPr lang="en-US">
                <a:solidFill>
                  <a:prstClr val="black"/>
                </a:solidFill>
              </a:rPr>
              <a:t>,</a:t>
            </a:r>
            <a:r>
              <a:rPr kumimoji="0" lang="en-US" sz="2000" b="0" i="0" u="none" strike="noStrike" kern="1200" cap="none" spc="0" normalizeH="0" baseline="0" noProof="0">
                <a:ln>
                  <a:noFill/>
                </a:ln>
                <a:solidFill>
                  <a:prstClr val="black"/>
                </a:solidFill>
                <a:effectLst/>
                <a:uLnTx/>
                <a:uFillTx/>
                <a:latin typeface="Open Sans"/>
                <a:ea typeface="+mn-ea"/>
                <a:cs typeface="+mn-cs"/>
              </a:rPr>
              <a:t> </a:t>
            </a:r>
            <a:r>
              <a:rPr kumimoji="0" lang="en-US" sz="1800" b="0" i="0" strike="noStrike" kern="1200" cap="none" spc="0" normalizeH="0" baseline="0" noProof="0">
                <a:ln>
                  <a:noFill/>
                </a:ln>
                <a:solidFill>
                  <a:prstClr val="black"/>
                </a:solidFill>
                <a:effectLst/>
                <a:uLnTx/>
                <a:uFillTx/>
                <a:latin typeface="Open Sans"/>
                <a:ea typeface="+mn-ea"/>
                <a:cs typeface="+mn-cs"/>
                <a:hlinkClick r:id="rId5"/>
              </a:rPr>
              <a:t>NOT-OD-21-149</a:t>
            </a:r>
            <a:r>
              <a:rPr kumimoji="0" lang="en-US" sz="1800" b="0" i="0" strike="noStrike" kern="1200" cap="none" spc="0" normalizeH="0" baseline="0" noProof="0">
                <a:ln>
                  <a:noFill/>
                </a:ln>
                <a:solidFill>
                  <a:prstClr val="black"/>
                </a:solidFill>
                <a:effectLst/>
                <a:uLnTx/>
                <a:uFillTx/>
                <a:latin typeface="Open Sans"/>
                <a:ea typeface="+mn-ea"/>
                <a:cs typeface="+mn-cs"/>
              </a:rPr>
              <a:t> </a:t>
            </a:r>
            <a:endParaRPr kumimoji="0" lang="en-US" sz="1800" b="0" i="0" u="sng" strike="noStrike" kern="1200" cap="none" spc="0" normalizeH="0" baseline="0" noProof="0">
              <a:ln>
                <a:noFill/>
              </a:ln>
              <a:solidFill>
                <a:srgbClr val="FF0000"/>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id="{565D7F14-DBCF-4515-A929-0370CB9BE676}"/>
              </a:ext>
            </a:extLst>
          </p:cNvPr>
          <p:cNvSpPr>
            <a:spLocks noGrp="1"/>
          </p:cNvSpPr>
          <p:nvPr>
            <p:ph type="sldNum" sz="quarter" idx="4"/>
          </p:nvPr>
        </p:nvSpPr>
        <p:spPr/>
        <p:txBody>
          <a:bodyPr/>
          <a:lstStyle/>
          <a:p>
            <a:fld id="{A7DDB576-49B3-42E2-89EA-6E35EA8EF806}" type="slidenum">
              <a:rPr lang="en-US" smtClean="0"/>
              <a:pPr/>
              <a:t>23</a:t>
            </a:fld>
            <a:endParaRPr lang="en-US"/>
          </a:p>
        </p:txBody>
      </p:sp>
    </p:spTree>
    <p:extLst>
      <p:ext uri="{BB962C8B-B14F-4D97-AF65-F5344CB8AC3E}">
        <p14:creationId xmlns:p14="http://schemas.microsoft.com/office/powerpoint/2010/main" val="182556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39AC1-208C-48C3-A782-579818378240}"/>
              </a:ext>
            </a:extLst>
          </p:cNvPr>
          <p:cNvSpPr>
            <a:spLocks noGrp="1"/>
          </p:cNvSpPr>
          <p:nvPr>
            <p:ph type="title"/>
          </p:nvPr>
        </p:nvSpPr>
        <p:spPr>
          <a:xfrm>
            <a:off x="883920" y="320675"/>
            <a:ext cx="10515600" cy="1504950"/>
          </a:xfrm>
        </p:spPr>
        <p:txBody>
          <a:bodyPr>
            <a:noAutofit/>
          </a:bodyPr>
          <a:lstStyle/>
          <a:p>
            <a:pPr marL="0" marR="0">
              <a:lnSpc>
                <a:spcPct val="107000"/>
              </a:lnSpc>
              <a:spcBef>
                <a:spcPts val="0"/>
              </a:spcBef>
              <a:spcAft>
                <a:spcPts val="0"/>
              </a:spcAft>
            </a:pPr>
            <a:r>
              <a:rPr lang="en-US" sz="3200">
                <a:effectLst/>
                <a:latin typeface="+mj-lt"/>
                <a:ea typeface="Times New Roman" panose="02020603050405020304" pitchFamily="18" charset="0"/>
                <a:cs typeface="Times New Roman" panose="02020603050405020304" pitchFamily="18" charset="0"/>
              </a:rPr>
              <a:t>Ability to Bypass 2-Business Day Viewing Window for Administrative Supplements</a:t>
            </a:r>
            <a:endParaRPr lang="en-US" sz="320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1BB7202-AC8F-4AD6-AD6C-19B9C7D7CE21}"/>
              </a:ext>
            </a:extLst>
          </p:cNvPr>
          <p:cNvSpPr>
            <a:spLocks noGrp="1"/>
          </p:cNvSpPr>
          <p:nvPr>
            <p:ph idx="1"/>
          </p:nvPr>
        </p:nvSpPr>
        <p:spPr>
          <a:xfrm>
            <a:off x="838200" y="2026763"/>
            <a:ext cx="10515600" cy="4150200"/>
          </a:xfrm>
        </p:spPr>
        <p:txBody>
          <a:bodyPr vert="horz" lIns="91440" tIns="45720" rIns="91440" bIns="45720" rtlCol="0" anchor="t">
            <a:normAutofit lnSpcReduction="10000"/>
          </a:bodyPr>
          <a:lstStyle/>
          <a:p>
            <a:r>
              <a:rPr lang="en-US" sz="1800" dirty="0">
                <a:solidFill>
                  <a:srgbClr val="333333"/>
                </a:solidFill>
                <a:effectLst/>
                <a:latin typeface="+mn-lt"/>
                <a:ea typeface="Times New Roman" panose="02020603050405020304" pitchFamily="18" charset="0"/>
                <a:cs typeface="Times New Roman"/>
              </a:rPr>
              <a:t>Effective October 27, 2022, NIH </a:t>
            </a:r>
            <a:r>
              <a:rPr lang="en-US" sz="1800" dirty="0">
                <a:solidFill>
                  <a:srgbClr val="333333"/>
                </a:solidFill>
                <a:latin typeface="+mn-lt"/>
                <a:ea typeface="Times New Roman" panose="02020603050405020304" pitchFamily="18" charset="0"/>
                <a:cs typeface="Times New Roman"/>
              </a:rPr>
              <a:t>implemented a new functionality that offers </a:t>
            </a:r>
            <a:r>
              <a:rPr lang="en-US" sz="1800" dirty="0">
                <a:solidFill>
                  <a:srgbClr val="333333"/>
                </a:solidFill>
                <a:effectLst/>
                <a:latin typeface="+mn-lt"/>
                <a:ea typeface="Times New Roman" panose="02020603050405020304" pitchFamily="18" charset="0"/>
                <a:cs typeface="Times New Roman"/>
              </a:rPr>
              <a:t>option to bypass the full standard 2-business day </a:t>
            </a:r>
            <a:r>
              <a:rPr lang="en-US" sz="1800" u="sng" dirty="0">
                <a:solidFill>
                  <a:srgbClr val="000000"/>
                </a:solidFill>
                <a:effectLst/>
                <a:latin typeface="+mn-lt"/>
                <a:ea typeface="Times New Roman" panose="02020603050405020304" pitchFamily="18" charset="0"/>
                <a:cs typeface="Times New Roman"/>
                <a:hlinkClick r:id="rId3"/>
              </a:rPr>
              <a:t>application viewing window</a:t>
            </a:r>
            <a:r>
              <a:rPr lang="en-US" sz="1800" dirty="0">
                <a:solidFill>
                  <a:srgbClr val="333333"/>
                </a:solidFill>
                <a:effectLst/>
                <a:latin typeface="+mn-lt"/>
                <a:ea typeface="Times New Roman" panose="02020603050405020304" pitchFamily="18" charset="0"/>
                <a:cs typeface="Times New Roman"/>
              </a:rPr>
              <a:t> through a new ‘Verify’ action in eRA Commons Status and</a:t>
            </a:r>
            <a:r>
              <a:rPr lang="en-US" sz="1800" dirty="0">
                <a:solidFill>
                  <a:srgbClr val="333333"/>
                </a:solidFill>
                <a:latin typeface="+mn-lt"/>
                <a:ea typeface="Times New Roman" panose="02020603050405020304" pitchFamily="18" charset="0"/>
                <a:cs typeface="Times New Roman"/>
              </a:rPr>
              <a:t> will </a:t>
            </a:r>
            <a:r>
              <a:rPr lang="en-US" sz="1800" dirty="0">
                <a:solidFill>
                  <a:srgbClr val="333333"/>
                </a:solidFill>
                <a:effectLst/>
                <a:latin typeface="+mn-lt"/>
                <a:ea typeface="Times New Roman" panose="02020603050405020304" pitchFamily="18" charset="0"/>
                <a:cs typeface="Times New Roman"/>
              </a:rPr>
              <a:t>expedite processing of eligible electronic administrative supplement requests.</a:t>
            </a:r>
            <a:endParaRPr lang="en-US" sz="1800" dirty="0">
              <a:effectLst/>
              <a:latin typeface="+mn-lt"/>
              <a:ea typeface="Calibri" panose="020F0502020204030204" pitchFamily="34" charset="0"/>
              <a:cs typeface="Times New Roman"/>
            </a:endParaRPr>
          </a:p>
          <a:p>
            <a:r>
              <a:rPr lang="en-US" sz="1800" dirty="0">
                <a:solidFill>
                  <a:srgbClr val="333333"/>
                </a:solidFill>
                <a:effectLst/>
                <a:latin typeface="+mn-lt"/>
                <a:ea typeface="Times New Roman" panose="02020603050405020304" pitchFamily="18" charset="0"/>
                <a:cs typeface="Times New Roman"/>
              </a:rPr>
              <a:t>The optional Verify action to bypass the application viewing window for administrative supplement applications will be available to users with SO role in eRA Commons Status.</a:t>
            </a:r>
          </a:p>
          <a:p>
            <a:r>
              <a:rPr lang="en-US" sz="1800" dirty="0">
                <a:solidFill>
                  <a:srgbClr val="333333"/>
                </a:solidFill>
                <a:effectLst/>
                <a:latin typeface="+mn-lt"/>
                <a:ea typeface="Times New Roman" panose="02020603050405020304" pitchFamily="18" charset="0"/>
                <a:cs typeface="Times New Roman"/>
              </a:rPr>
              <a:t>The Verify action moves an administrative supplement application forward for agency processing without waiting for the application viewing window to expire.</a:t>
            </a:r>
            <a:r>
              <a:rPr lang="en-US" sz="1800" dirty="0">
                <a:solidFill>
                  <a:srgbClr val="333333"/>
                </a:solidFill>
                <a:latin typeface="+mn-lt"/>
                <a:ea typeface="Times New Roman" panose="02020603050405020304" pitchFamily="18" charset="0"/>
                <a:cs typeface="Times New Roman"/>
              </a:rPr>
              <a:t> </a:t>
            </a:r>
          </a:p>
          <a:p>
            <a:r>
              <a:rPr lang="en-US" sz="1800" dirty="0">
                <a:solidFill>
                  <a:srgbClr val="333333"/>
                </a:solidFill>
                <a:effectLst/>
                <a:latin typeface="+mn-lt"/>
                <a:ea typeface="Times New Roman" panose="02020603050405020304" pitchFamily="18" charset="0"/>
                <a:cs typeface="Times New Roman"/>
              </a:rPr>
              <a:t>Note that once this bypass option is used, the SO forfeits the organization’s ability to reject or make further changes to the application.</a:t>
            </a:r>
            <a:r>
              <a:rPr lang="en-US" sz="1800" dirty="0">
                <a:solidFill>
                  <a:srgbClr val="333333"/>
                </a:solidFill>
                <a:latin typeface="+mn-lt"/>
                <a:ea typeface="Times New Roman" panose="02020603050405020304" pitchFamily="18" charset="0"/>
                <a:cs typeface="Times New Roman"/>
              </a:rPr>
              <a:t> </a:t>
            </a:r>
            <a:r>
              <a:rPr lang="en-US" sz="1800" dirty="0">
                <a:solidFill>
                  <a:srgbClr val="333333"/>
                </a:solidFill>
                <a:effectLst/>
                <a:latin typeface="+mn-lt"/>
                <a:ea typeface="Times New Roman" panose="02020603050405020304" pitchFamily="18" charset="0"/>
                <a:cs typeface="Times New Roman"/>
              </a:rPr>
              <a:t> </a:t>
            </a:r>
            <a:r>
              <a:rPr lang="en-US" sz="1800" b="1" dirty="0">
                <a:solidFill>
                  <a:srgbClr val="333333"/>
                </a:solidFill>
                <a:effectLst/>
                <a:latin typeface="+mn-lt"/>
                <a:ea typeface="Times New Roman" panose="02020603050405020304" pitchFamily="18" charset="0"/>
                <a:cs typeface="Times New Roman"/>
              </a:rPr>
              <a:t>Organizations must carefully review their applications prior to using the Verify action to mitigate the need for resubmissions.</a:t>
            </a:r>
            <a:endParaRPr lang="en-US" sz="1800" b="1" dirty="0">
              <a:effectLst/>
              <a:latin typeface="+mn-lt"/>
              <a:ea typeface="Calibri" panose="020F0502020204030204" pitchFamily="34" charset="0"/>
              <a:cs typeface="Times New Roman"/>
            </a:endParaRPr>
          </a:p>
          <a:p>
            <a:r>
              <a:rPr lang="en-US" sz="1800" dirty="0">
                <a:solidFill>
                  <a:srgbClr val="000000"/>
                </a:solidFill>
                <a:effectLst/>
                <a:latin typeface="+mn-lt"/>
                <a:ea typeface="Calibri" panose="020F0502020204030204" pitchFamily="34" charset="0"/>
                <a:cs typeface="Times New Roman"/>
              </a:rPr>
              <a:t>After the SO verifies they want to bypass the viewing window, NIH will automatically forward the request to the appropriate grants management and program staff for consideration.</a:t>
            </a:r>
            <a:r>
              <a:rPr lang="en-US" sz="1800" dirty="0">
                <a:solidFill>
                  <a:srgbClr val="000000"/>
                </a:solidFill>
                <a:latin typeface="+mn-lt"/>
                <a:ea typeface="Calibri" panose="020F0502020204030204" pitchFamily="34" charset="0"/>
                <a:cs typeface="Times New Roman"/>
              </a:rPr>
              <a:t> </a:t>
            </a:r>
            <a:r>
              <a:rPr lang="en-US" sz="1600" dirty="0">
                <a:solidFill>
                  <a:srgbClr val="000000"/>
                </a:solidFill>
                <a:latin typeface="+mn-lt"/>
                <a:ea typeface="Calibri" panose="020F0502020204030204" pitchFamily="34" charset="0"/>
                <a:cs typeface="Times New Roman"/>
              </a:rPr>
              <a:t> </a:t>
            </a:r>
            <a:endParaRPr lang="en-US" sz="1600" dirty="0">
              <a:effectLst/>
              <a:latin typeface="+mn-lt"/>
              <a:ea typeface="Calibri" panose="020F0502020204030204" pitchFamily="34" charset="0"/>
              <a:cs typeface="Times New Roman" panose="02020603050405020304" pitchFamily="18" charset="0"/>
            </a:endParaRPr>
          </a:p>
          <a:p>
            <a:endParaRPr lang="en-US" dirty="0"/>
          </a:p>
        </p:txBody>
      </p:sp>
      <p:sp>
        <p:nvSpPr>
          <p:cNvPr id="5" name="TextBox 4" descr="Learn more: NOT-OD-20-086&#10;FAQs: grants.nih.gov/faqs#/covid-19.htm&#10;">
            <a:extLst>
              <a:ext uri="{FF2B5EF4-FFF2-40B4-BE49-F238E27FC236}">
                <a16:creationId xmlns:a16="http://schemas.microsoft.com/office/drawing/2014/main" id="{58579FF5-8F93-41DE-BB5B-A4EE21731814}"/>
              </a:ext>
            </a:extLst>
          </p:cNvPr>
          <p:cNvSpPr txBox="1"/>
          <p:nvPr/>
        </p:nvSpPr>
        <p:spPr>
          <a:xfrm>
            <a:off x="6317673" y="6024836"/>
            <a:ext cx="4558593" cy="749141"/>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effectLst/>
                <a:uLnTx/>
                <a:uFillTx/>
                <a:latin typeface="Open Sans"/>
                <a:ea typeface="+mn-ea"/>
                <a:cs typeface="+mn-cs"/>
              </a:rPr>
              <a:t>Learn more: </a:t>
            </a:r>
            <a:r>
              <a:rPr lang="en-US" sz="2000" dirty="0">
                <a:latin typeface="Open Sans"/>
                <a:hlinkClick r:id="rId4"/>
              </a:rPr>
              <a:t>NOT-OD-23-011</a:t>
            </a:r>
            <a:endParaRPr lang="en-US" b="0" i="0" u="sng" strike="noStrike" kern="1200" cap="none" spc="0" normalizeH="0" baseline="0" noProof="0" dirty="0">
              <a:ln>
                <a:noFill/>
              </a:ln>
              <a:effectLst/>
              <a:uLnTx/>
              <a:uFillTx/>
              <a:latin typeface="Open Sans"/>
              <a:ea typeface="Open Sans"/>
              <a:cs typeface="Open Sans"/>
            </a:endParaRPr>
          </a:p>
        </p:txBody>
      </p:sp>
      <p:sp>
        <p:nvSpPr>
          <p:cNvPr id="6" name="Slide Number Placeholder 5">
            <a:extLst>
              <a:ext uri="{FF2B5EF4-FFF2-40B4-BE49-F238E27FC236}">
                <a16:creationId xmlns:a16="http://schemas.microsoft.com/office/drawing/2014/main" id="{95FE0721-0F19-4E58-BD03-6936EBAE8C23}"/>
              </a:ext>
            </a:extLst>
          </p:cNvPr>
          <p:cNvSpPr>
            <a:spLocks noGrp="1"/>
          </p:cNvSpPr>
          <p:nvPr>
            <p:ph type="sldNum" sz="quarter" idx="4"/>
          </p:nvPr>
        </p:nvSpPr>
        <p:spPr/>
        <p:txBody>
          <a:bodyPr/>
          <a:lstStyle/>
          <a:p>
            <a:fld id="{A7DDB576-49B3-42E2-89EA-6E35EA8EF806}" type="slidenum">
              <a:rPr lang="en-US" smtClean="0"/>
              <a:pPr/>
              <a:t>24</a:t>
            </a:fld>
            <a:endParaRPr lang="en-US"/>
          </a:p>
        </p:txBody>
      </p:sp>
    </p:spTree>
    <p:custDataLst>
      <p:tags r:id="rId1"/>
    </p:custDataLst>
    <p:extLst>
      <p:ext uri="{BB962C8B-B14F-4D97-AF65-F5344CB8AC3E}">
        <p14:creationId xmlns:p14="http://schemas.microsoft.com/office/powerpoint/2010/main" val="379654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FCCE3-5C98-4EAC-A8CC-CE0878DFA848}"/>
              </a:ext>
            </a:extLst>
          </p:cNvPr>
          <p:cNvSpPr>
            <a:spLocks noGrp="1"/>
          </p:cNvSpPr>
          <p:nvPr>
            <p:ph idx="1"/>
          </p:nvPr>
        </p:nvSpPr>
        <p:spPr>
          <a:xfrm>
            <a:off x="838200" y="1530061"/>
            <a:ext cx="10515600" cy="4351338"/>
          </a:xfrm>
        </p:spPr>
        <p:txBody>
          <a:bodyPr vert="horz" lIns="91440" tIns="45720" rIns="91440" bIns="45720" rtlCol="0" anchor="t">
            <a:normAutofit fontScale="92500" lnSpcReduction="10000"/>
          </a:bodyPr>
          <a:lstStyle/>
          <a:p>
            <a:pPr marL="0" indent="0">
              <a:lnSpc>
                <a:spcPct val="115000"/>
              </a:lnSpc>
              <a:spcBef>
                <a:spcPts val="0"/>
              </a:spcBef>
              <a:spcAft>
                <a:spcPts val="600"/>
              </a:spcAft>
              <a:buNone/>
            </a:pPr>
            <a:endParaRPr lang="en-US" sz="1800" dirty="0">
              <a:effectLst/>
              <a:latin typeface="Calibri" panose="020F0502020204030204" pitchFamily="34" charset="0"/>
              <a:ea typeface="Calibri" panose="020F0502020204030204" pitchFamily="34" charset="0"/>
            </a:endParaRPr>
          </a:p>
          <a:p>
            <a:pPr marL="342900" marR="0" lvl="0" indent="-342900">
              <a:lnSpc>
                <a:spcPct val="112000"/>
              </a:lnSpc>
              <a:spcBef>
                <a:spcPts val="0"/>
              </a:spcBef>
              <a:spcAft>
                <a:spcPts val="600"/>
              </a:spcAft>
              <a:buFont typeface="Symbol" panose="05050102010706020507" pitchFamily="18" charset="2"/>
              <a:buChar char=""/>
            </a:pPr>
            <a:r>
              <a:rPr lang="en-US" sz="1800" dirty="0">
                <a:effectLst/>
                <a:latin typeface="Open Sans"/>
                <a:ea typeface="Calibri" panose="020F0502020204030204" pitchFamily="34" charset="0"/>
                <a:cs typeface="Times New Roman"/>
              </a:rPr>
              <a:t>A redesigned </a:t>
            </a:r>
            <a:r>
              <a:rPr lang="en-US" sz="1800" dirty="0" err="1">
                <a:effectLst/>
                <a:latin typeface="Open Sans"/>
                <a:ea typeface="Calibri" panose="020F0502020204030204" pitchFamily="34" charset="0"/>
                <a:cs typeface="Times New Roman"/>
              </a:rPr>
              <a:t>xTrain</a:t>
            </a:r>
            <a:r>
              <a:rPr lang="en-US" sz="1800" dirty="0">
                <a:effectLst/>
                <a:latin typeface="Open Sans"/>
                <a:ea typeface="Calibri" panose="020F0502020204030204" pitchFamily="34" charset="0"/>
                <a:cs typeface="Times New Roman"/>
              </a:rPr>
              <a:t> module in eRA Commons will be coming soon.</a:t>
            </a:r>
          </a:p>
          <a:p>
            <a:pPr marL="342900" indent="-342900">
              <a:lnSpc>
                <a:spcPct val="112000"/>
              </a:lnSpc>
              <a:spcBef>
                <a:spcPts val="0"/>
              </a:spcBef>
              <a:spcAft>
                <a:spcPts val="600"/>
              </a:spcAft>
              <a:buFont typeface="Symbol" panose="05050102010706020507" pitchFamily="18" charset="2"/>
              <a:buChar char=""/>
            </a:pPr>
            <a:r>
              <a:rPr lang="en-US" sz="1800" dirty="0">
                <a:latin typeface="Open Sans"/>
                <a:ea typeface="Calibri" panose="020F0502020204030204" pitchFamily="34" charset="0"/>
                <a:cs typeface="Times New Roman"/>
              </a:rPr>
              <a:t>T</a:t>
            </a:r>
            <a:r>
              <a:rPr lang="en-US" sz="1800" dirty="0">
                <a:effectLst/>
                <a:latin typeface="Open Sans"/>
                <a:ea typeface="Calibri" panose="020F0502020204030204" pitchFamily="34" charset="0"/>
                <a:cs typeface="Times New Roman"/>
              </a:rPr>
              <a:t>he </a:t>
            </a:r>
            <a:r>
              <a:rPr lang="en-US" sz="1800" u="sng" dirty="0" err="1">
                <a:solidFill>
                  <a:srgbClr val="0563C1"/>
                </a:solidFill>
                <a:effectLst/>
                <a:latin typeface="Open Sans"/>
                <a:ea typeface="Calibri" panose="020F0502020204030204" pitchFamily="34" charset="0"/>
                <a:cs typeface="Open Sans"/>
                <a:hlinkClick r:id="rId2"/>
              </a:rPr>
              <a:t>xTrain</a:t>
            </a:r>
            <a:r>
              <a:rPr lang="en-US" sz="1800" dirty="0">
                <a:effectLst/>
                <a:latin typeface="Open Sans"/>
                <a:ea typeface="Calibri" panose="020F0502020204030204" pitchFamily="34" charset="0"/>
                <a:cs typeface="Times New Roman"/>
              </a:rPr>
              <a:t> module is being redesigned to streamline workflows and present a more user-friendly interface, following extensive collaboration with both internal and external user groups.</a:t>
            </a:r>
            <a:r>
              <a:rPr lang="en-US" sz="1800" dirty="0">
                <a:latin typeface="Open Sans"/>
                <a:ea typeface="Calibri" panose="020F0502020204030204" pitchFamily="34" charset="0"/>
                <a:cs typeface="Times New Roman"/>
              </a:rPr>
              <a:t> </a:t>
            </a:r>
            <a:endParaRPr lang="en-US" sz="1800" dirty="0">
              <a:effectLst/>
              <a:latin typeface="Open Sans"/>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600"/>
              </a:spcAft>
              <a:buFont typeface="Symbol" panose="05050102010706020507" pitchFamily="18" charset="2"/>
              <a:buChar char=""/>
            </a:pPr>
            <a:r>
              <a:rPr lang="en-US" sz="1800" dirty="0">
                <a:effectLst/>
                <a:latin typeface="Open Sans"/>
                <a:ea typeface="Calibri" panose="020F0502020204030204" pitchFamily="34" charset="0"/>
                <a:cs typeface="Times New Roman"/>
              </a:rPr>
              <a:t>The module is also </a:t>
            </a:r>
            <a:r>
              <a:rPr lang="en-US" sz="1800" dirty="0">
                <a:effectLst/>
                <a:latin typeface="Open Sans"/>
                <a:ea typeface="Calibri" panose="020F0502020204030204" pitchFamily="34" charset="0"/>
                <a:cs typeface="Open Sans"/>
              </a:rPr>
              <a:t>moving to the new visual appearance of other eRA modules along with added security and stability.</a:t>
            </a:r>
            <a:endParaRPr lang="en-US" sz="1800" b="1" dirty="0">
              <a:latin typeface="Open Sans"/>
              <a:ea typeface="Calibri" panose="020F0502020204030204" pitchFamily="34" charset="0"/>
              <a:cs typeface="Open Sans"/>
            </a:endParaRPr>
          </a:p>
          <a:p>
            <a:pPr marL="342900" marR="0" lvl="0" indent="-342900">
              <a:lnSpc>
                <a:spcPct val="115000"/>
              </a:lnSpc>
              <a:spcBef>
                <a:spcPts val="0"/>
              </a:spcBef>
              <a:spcAft>
                <a:spcPts val="600"/>
              </a:spcAft>
              <a:buFont typeface="Symbol" panose="05050102010706020507" pitchFamily="18" charset="2"/>
              <a:buChar char=""/>
            </a:pPr>
            <a:r>
              <a:rPr lang="en-US" sz="1800" b="1" dirty="0">
                <a:effectLst/>
                <a:latin typeface="+mn-lt"/>
                <a:ea typeface="Calibri" panose="020F0502020204030204" pitchFamily="34" charset="0"/>
                <a:cs typeface="Times New Roman"/>
              </a:rPr>
              <a:t>Highlights for </a:t>
            </a:r>
            <a:r>
              <a:rPr lang="en-US" sz="1800" b="1" dirty="0" err="1">
                <a:effectLst/>
                <a:latin typeface="+mn-lt"/>
                <a:ea typeface="Calibri" panose="020F0502020204030204" pitchFamily="34" charset="0"/>
                <a:cs typeface="Times New Roman"/>
              </a:rPr>
              <a:t>xTrain</a:t>
            </a:r>
            <a:r>
              <a:rPr lang="en-US" sz="1800" b="1" dirty="0">
                <a:effectLst/>
                <a:latin typeface="+mn-lt"/>
                <a:ea typeface="Calibri" panose="020F0502020204030204" pitchFamily="34" charset="0"/>
                <a:cs typeface="Times New Roman"/>
              </a:rPr>
              <a:t> External Users</a:t>
            </a:r>
            <a:endParaRPr lang="en-US" sz="1800" dirty="0">
              <a:effectLst/>
              <a:latin typeface="+mn-lt"/>
              <a:ea typeface="Calibri" panose="020F0502020204030204" pitchFamily="34" charset="0"/>
              <a:cs typeface="Times New Roman"/>
            </a:endParaRPr>
          </a:p>
          <a:p>
            <a:pPr marL="742950" marR="0" lvl="1" indent="-285750">
              <a:lnSpc>
                <a:spcPct val="115000"/>
              </a:lnSpc>
              <a:spcBef>
                <a:spcPts val="0"/>
              </a:spcBef>
              <a:spcAft>
                <a:spcPts val="600"/>
              </a:spcAft>
              <a:buFont typeface="Courier New" panose="02070309020205020404" pitchFamily="49" charset="0"/>
              <a:buChar char="o"/>
            </a:pPr>
            <a:r>
              <a:rPr lang="en-US" sz="1800" dirty="0">
                <a:effectLst/>
                <a:latin typeface="+mn-lt"/>
                <a:ea typeface="Calibri" panose="020F0502020204030204" pitchFamily="34" charset="0"/>
                <a:cs typeface="Times New Roman"/>
              </a:rPr>
              <a:t>Enhanced Trainee Roster with a display of awarded slots and counts of the in-progress forms</a:t>
            </a:r>
          </a:p>
          <a:p>
            <a:pPr marL="742950" marR="0" lvl="1" indent="-285750">
              <a:lnSpc>
                <a:spcPct val="115000"/>
              </a:lnSpc>
              <a:spcBef>
                <a:spcPts val="0"/>
              </a:spcBef>
              <a:spcAft>
                <a:spcPts val="600"/>
              </a:spcAft>
              <a:buFont typeface="Courier New" panose="02070309020205020404" pitchFamily="49" charset="0"/>
              <a:buChar char="o"/>
            </a:pPr>
            <a:r>
              <a:rPr lang="en-US" sz="1800" dirty="0">
                <a:effectLst/>
                <a:latin typeface="+mn-lt"/>
                <a:ea typeface="Calibri" panose="020F0502020204030204" pitchFamily="34" charset="0"/>
                <a:cs typeface="Times New Roman"/>
              </a:rPr>
              <a:t>Enhanced screen for business officials with a list of all forms routed to them</a:t>
            </a:r>
          </a:p>
          <a:p>
            <a:pPr marL="742950" lvl="1" indent="-285750">
              <a:lnSpc>
                <a:spcPct val="115000"/>
              </a:lnSpc>
              <a:spcBef>
                <a:spcPts val="0"/>
              </a:spcBef>
              <a:spcAft>
                <a:spcPts val="600"/>
              </a:spcAft>
              <a:buFont typeface="Courier New" panose="02070309020205020404" pitchFamily="49" charset="0"/>
              <a:buChar char="o"/>
            </a:pPr>
            <a:r>
              <a:rPr lang="en-US" sz="1800" dirty="0">
                <a:effectLst/>
                <a:latin typeface="+mn-lt"/>
                <a:ea typeface="Calibri" panose="020F0502020204030204" pitchFamily="34" charset="0"/>
                <a:cs typeface="Times New Roman"/>
              </a:rPr>
              <a:t>An updated screen for trainees</a:t>
            </a:r>
            <a:r>
              <a:rPr lang="en-US" sz="1800" dirty="0">
                <a:latin typeface="+mn-lt"/>
                <a:ea typeface="Calibri" panose="020F0502020204030204" pitchFamily="34" charset="0"/>
                <a:cs typeface="Times New Roman"/>
              </a:rPr>
              <a:t> </a:t>
            </a:r>
            <a:endParaRPr lang="en-US" sz="1800" dirty="0">
              <a:effectLst/>
              <a:latin typeface="+mn-lt"/>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Courier New" panose="02070309020205020404" pitchFamily="49" charset="0"/>
              <a:buChar char="o"/>
            </a:pPr>
            <a:endParaRPr lang="en-US" sz="1800" dirty="0">
              <a:latin typeface="+mn-lt"/>
              <a:ea typeface="Calibri" panose="020F0502020204030204" pitchFamily="34" charset="0"/>
              <a:cs typeface="Times New Roman" panose="02020603050405020304" pitchFamily="18" charset="0"/>
            </a:endParaRPr>
          </a:p>
          <a:p>
            <a:pPr>
              <a:lnSpc>
                <a:spcPct val="115000"/>
              </a:lnSpc>
              <a:spcBef>
                <a:spcPts val="0"/>
              </a:spcBef>
              <a:spcAft>
                <a:spcPts val="600"/>
              </a:spcAft>
            </a:pPr>
            <a:r>
              <a:rPr lang="en-US" sz="1800" dirty="0">
                <a:effectLst/>
                <a:latin typeface="+mn-lt"/>
                <a:ea typeface="Calibri" panose="020F0502020204030204" pitchFamily="34" charset="0"/>
                <a:cs typeface="Times New Roman"/>
              </a:rPr>
              <a:t>Guide notice coming soon!</a:t>
            </a:r>
          </a:p>
          <a:p>
            <a:endParaRPr lang="en-US" dirty="0"/>
          </a:p>
        </p:txBody>
      </p:sp>
      <p:sp>
        <p:nvSpPr>
          <p:cNvPr id="4" name="Title 3">
            <a:extLst>
              <a:ext uri="{FF2B5EF4-FFF2-40B4-BE49-F238E27FC236}">
                <a16:creationId xmlns:a16="http://schemas.microsoft.com/office/drawing/2014/main" id="{D40990AA-17A5-437E-AEB5-3E28BF6D564F}"/>
              </a:ext>
            </a:extLst>
          </p:cNvPr>
          <p:cNvSpPr>
            <a:spLocks noGrp="1"/>
          </p:cNvSpPr>
          <p:nvPr>
            <p:ph type="title"/>
          </p:nvPr>
        </p:nvSpPr>
        <p:spPr/>
        <p:txBody>
          <a:bodyPr/>
          <a:lstStyle/>
          <a:p>
            <a:r>
              <a:rPr lang="en-US"/>
              <a:t>Updates to </a:t>
            </a:r>
            <a:r>
              <a:rPr lang="en-US" err="1"/>
              <a:t>xTrain</a:t>
            </a:r>
            <a:r>
              <a:rPr lang="en-US"/>
              <a:t> Coming Soon!</a:t>
            </a:r>
          </a:p>
        </p:txBody>
      </p:sp>
      <p:sp>
        <p:nvSpPr>
          <p:cNvPr id="5" name="Slide Number Placeholder 4">
            <a:extLst>
              <a:ext uri="{FF2B5EF4-FFF2-40B4-BE49-F238E27FC236}">
                <a16:creationId xmlns:a16="http://schemas.microsoft.com/office/drawing/2014/main" id="{EAAF49B1-FF34-40C5-99E2-452B16FF602E}"/>
              </a:ext>
            </a:extLst>
          </p:cNvPr>
          <p:cNvSpPr>
            <a:spLocks noGrp="1"/>
          </p:cNvSpPr>
          <p:nvPr>
            <p:ph type="sldNum" sz="quarter" idx="4"/>
          </p:nvPr>
        </p:nvSpPr>
        <p:spPr/>
        <p:txBody>
          <a:bodyPr/>
          <a:lstStyle/>
          <a:p>
            <a:fld id="{A7DDB576-49B3-42E2-89EA-6E35EA8EF806}" type="slidenum">
              <a:rPr lang="en-US" smtClean="0"/>
              <a:pPr/>
              <a:t>25</a:t>
            </a:fld>
            <a:endParaRPr lang="en-US"/>
          </a:p>
        </p:txBody>
      </p:sp>
    </p:spTree>
    <p:extLst>
      <p:ext uri="{BB962C8B-B14F-4D97-AF65-F5344CB8AC3E}">
        <p14:creationId xmlns:p14="http://schemas.microsoft.com/office/powerpoint/2010/main" val="2491178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2608972"/>
          </a:xfrm>
        </p:spPr>
        <p:txBody>
          <a:bodyPr>
            <a:normAutofit/>
          </a:bodyPr>
          <a:lstStyle/>
          <a:p>
            <a:r>
              <a:rPr lang="en-US"/>
              <a:t>HHS and fed-wide System updates</a:t>
            </a:r>
          </a:p>
        </p:txBody>
      </p:sp>
    </p:spTree>
    <p:extLst>
      <p:ext uri="{BB962C8B-B14F-4D97-AF65-F5344CB8AC3E}">
        <p14:creationId xmlns:p14="http://schemas.microsoft.com/office/powerpoint/2010/main" val="350441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72517B-73CA-4A9D-B3D9-69F0137ACE7A}"/>
              </a:ext>
            </a:extLst>
          </p:cNvPr>
          <p:cNvSpPr>
            <a:spLocks noGrp="1"/>
          </p:cNvSpPr>
          <p:nvPr>
            <p:ph idx="1"/>
          </p:nvPr>
        </p:nvSpPr>
        <p:spPr>
          <a:xfrm>
            <a:off x="838200" y="744683"/>
            <a:ext cx="10515600" cy="5293736"/>
          </a:xfrm>
        </p:spPr>
        <p:txBody>
          <a:bodyPr vert="horz" lIns="91440" tIns="45720" rIns="91440" bIns="45720" rtlCol="0" anchor="t">
            <a:noAutofit/>
          </a:bodyPr>
          <a:lstStyle/>
          <a:p>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GSA implemented a new process in SAM.gov to validate entities as a first step to requesting a </a:t>
            </a:r>
            <a:r>
              <a:rPr lang="en-US" sz="1500" b="0" i="0" dirty="0" err="1">
                <a:solidFill>
                  <a:srgbClr val="333333"/>
                </a:solidFill>
                <a:effectLst/>
                <a:latin typeface="Open Sans" panose="020B0606030504020204" pitchFamily="34" charset="0"/>
                <a:ea typeface="Open Sans" panose="020B0606030504020204" pitchFamily="34" charset="0"/>
                <a:cs typeface="Open Sans" panose="020B0606030504020204" pitchFamily="34" charset="0"/>
              </a:rPr>
              <a:t>UEI</a:t>
            </a:r>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and for completing SAM.gov entity registration. Due to high demands on their systems, the GSA experienced delays in the SAM process used to update or renew an entity registration.</a:t>
            </a:r>
            <a:r>
              <a:rPr lang="en-US" sz="1500" dirty="0">
                <a:solidFill>
                  <a:srgbClr val="333333"/>
                </a:solidFill>
                <a:latin typeface="Open Sans" panose="020B0606030504020204" pitchFamily="34" charset="0"/>
                <a:ea typeface="Open Sans" panose="020B0606030504020204" pitchFamily="34" charset="0"/>
                <a:cs typeface="Open Sans" panose="020B0606030504020204" pitchFamily="34" charset="0"/>
              </a:rPr>
              <a:t> </a:t>
            </a:r>
            <a:endPar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Due to SAM.gov system challenges that have the potential to impact all applicants and recipients across the Federal government, NIH is making an exception to the </a:t>
            </a:r>
            <a:r>
              <a:rPr lang="en-US" sz="1500" b="0" i="0" u="none" strike="noStrike" dirty="0">
                <a:solidFill>
                  <a:srgbClr val="428BCA"/>
                </a:solidFill>
                <a:effectLst/>
                <a:latin typeface="Open Sans" panose="020B0606030504020204" pitchFamily="34" charset="0"/>
                <a:ea typeface="Open Sans" panose="020B0606030504020204" pitchFamily="34" charset="0"/>
                <a:cs typeface="Open Sans" panose="020B0606030504020204" pitchFamily="34" charset="0"/>
                <a:hlinkClick r:id="rId2"/>
              </a:rPr>
              <a:t>Late Application Policy</a:t>
            </a:r>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until the issue is resolved.</a:t>
            </a:r>
            <a:r>
              <a:rPr lang="en-US" sz="1500" dirty="0">
                <a:solidFill>
                  <a:srgbClr val="333333"/>
                </a:solidFill>
                <a:latin typeface="Open Sans" panose="020B0606030504020204" pitchFamily="34" charset="0"/>
                <a:ea typeface="Open Sans" panose="020B0606030504020204" pitchFamily="34" charset="0"/>
                <a:cs typeface="Open Sans" panose="020B0606030504020204" pitchFamily="34" charset="0"/>
              </a:rPr>
              <a:t> </a:t>
            </a:r>
            <a:endPar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If an applicant entity does not have a current SAM registration or renewal at the time of the application submission due date, NIH will accept late applications within the two-week late window as long as the entity has submitted all SAM registration or renewal documentation at least two weeks prior to the application due date and all other aspects of the application are compliant and consistent with the funding opportunity announcement requirements.</a:t>
            </a:r>
            <a:r>
              <a:rPr lang="en-US" sz="1500" dirty="0">
                <a:solidFill>
                  <a:srgbClr val="333333"/>
                </a:solidFill>
                <a:latin typeface="Open Sans" panose="020B0606030504020204" pitchFamily="34" charset="0"/>
                <a:ea typeface="Open Sans" panose="020B0606030504020204" pitchFamily="34" charset="0"/>
                <a:cs typeface="Open Sans" panose="020B0606030504020204" pitchFamily="34" charset="0"/>
              </a:rPr>
              <a:t> </a:t>
            </a:r>
            <a:endPar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lvl="1"/>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The entity's application Cover Letter must include documentation, such as a confirmation email or screenshot, demonstrating that the SAM registration or renewal request was submitted prior to the application due </a:t>
            </a:r>
            <a:r>
              <a:rPr lang="en-US" sz="1500" dirty="0">
                <a:solidFill>
                  <a:srgbClr val="333333"/>
                </a:solidFill>
                <a:latin typeface="Open Sans" panose="020B0606030504020204" pitchFamily="34" charset="0"/>
                <a:ea typeface="Open Sans" panose="020B0606030504020204" pitchFamily="34" charset="0"/>
                <a:cs typeface="Open Sans" panose="020B0606030504020204" pitchFamily="34" charset="0"/>
              </a:rPr>
              <a:t>date. </a:t>
            </a:r>
          </a:p>
          <a:p>
            <a:pPr algn="l"/>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Any entity registration that was set to expire between March 18, 2022</a:t>
            </a:r>
            <a:r>
              <a:rPr lang="en-US" sz="1500" dirty="0">
                <a:solidFill>
                  <a:srgbClr val="333333"/>
                </a:solidFill>
                <a:latin typeface="Open Sans" panose="020B0606030504020204" pitchFamily="34" charset="0"/>
                <a:ea typeface="Open Sans" panose="020B0606030504020204" pitchFamily="34" charset="0"/>
                <a:cs typeface="Open Sans" panose="020B0606030504020204" pitchFamily="34" charset="0"/>
              </a:rPr>
              <a:t>,</a:t>
            </a:r>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and April 18, 2022</a:t>
            </a:r>
            <a:r>
              <a:rPr lang="en-US" sz="1500" dirty="0">
                <a:solidFill>
                  <a:srgbClr val="333333"/>
                </a:solidFill>
                <a:latin typeface="Open Sans" panose="020B0606030504020204" pitchFamily="34" charset="0"/>
                <a:ea typeface="Open Sans" panose="020B0606030504020204" pitchFamily="34" charset="0"/>
                <a:cs typeface="Open Sans" panose="020B0606030504020204" pitchFamily="34" charset="0"/>
              </a:rPr>
              <a:t>,</a:t>
            </a:r>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was automatically granted a 60-day extension to renew its registration in SAM.gov. See this </a:t>
            </a:r>
            <a:r>
              <a:rPr lang="en-US" sz="1500" b="0" i="0" dirty="0" err="1">
                <a:solidFill>
                  <a:srgbClr val="333333"/>
                </a:solidFill>
                <a:effectLst/>
                <a:latin typeface="Open Sans" panose="020B0606030504020204" pitchFamily="34" charset="0"/>
                <a:ea typeface="Open Sans" panose="020B0606030504020204" pitchFamily="34" charset="0"/>
                <a:cs typeface="Open Sans" panose="020B0606030504020204" pitchFamily="34" charset="0"/>
              </a:rPr>
              <a:t>FSD</a:t>
            </a:r>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a:t>
            </a:r>
            <a:r>
              <a:rPr lang="en-US" sz="1500" b="0" i="0" u="none" strike="noStrike" dirty="0">
                <a:solidFill>
                  <a:srgbClr val="428BCA"/>
                </a:solidFill>
                <a:effectLst/>
                <a:latin typeface="Open Sans" panose="020B0606030504020204" pitchFamily="34" charset="0"/>
                <a:ea typeface="Open Sans" panose="020B0606030504020204" pitchFamily="34" charset="0"/>
                <a:cs typeface="Open Sans" panose="020B0606030504020204" pitchFamily="34" charset="0"/>
                <a:hlinkClick r:id="rId3"/>
              </a:rPr>
              <a:t>FAQ</a:t>
            </a:r>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for more information.</a:t>
            </a:r>
          </a:p>
          <a:p>
            <a:r>
              <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An automatic, 30-day extension was implemented for any existing SAM.gov entity registrations needing to be renewed with an expiration date ranging between Friday, April 29, 2022, and April 28, 2023. No action is required on the part of entity registrants.</a:t>
            </a:r>
          </a:p>
          <a:p>
            <a:r>
              <a:rPr lang="en-US" sz="1500" dirty="0">
                <a:solidFill>
                  <a:srgbClr val="333333"/>
                </a:solidFill>
                <a:latin typeface="Open Sans" panose="020B0606030504020204" pitchFamily="34" charset="0"/>
                <a:ea typeface="Open Sans" panose="020B0606030504020204" pitchFamily="34" charset="0"/>
                <a:cs typeface="Open Sans" panose="020B0606030504020204" pitchFamily="34" charset="0"/>
              </a:rPr>
              <a:t>Organizations that do not have an active SAM registration cannot be issued an NIH award. </a:t>
            </a:r>
            <a:endParaRPr lang="en-US" sz="15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650" dirty="0"/>
          </a:p>
        </p:txBody>
      </p:sp>
      <p:sp>
        <p:nvSpPr>
          <p:cNvPr id="4" name="Title 3">
            <a:extLst>
              <a:ext uri="{FF2B5EF4-FFF2-40B4-BE49-F238E27FC236}">
                <a16:creationId xmlns:a16="http://schemas.microsoft.com/office/drawing/2014/main" id="{ED0A0978-E13F-4215-B1E3-2F8A04195D38}"/>
              </a:ext>
            </a:extLst>
          </p:cNvPr>
          <p:cNvSpPr>
            <a:spLocks noGrp="1"/>
          </p:cNvSpPr>
          <p:nvPr>
            <p:ph type="title"/>
          </p:nvPr>
        </p:nvSpPr>
        <p:spPr>
          <a:xfrm>
            <a:off x="883920" y="192952"/>
            <a:ext cx="10515600" cy="776866"/>
          </a:xfrm>
        </p:spPr>
        <p:txBody>
          <a:bodyPr>
            <a:normAutofit/>
          </a:bodyPr>
          <a:lstStyle/>
          <a:p>
            <a:r>
              <a:rPr lang="en-US" sz="3600"/>
              <a:t>NIH Response to Registration Issues in SAM.gov</a:t>
            </a:r>
          </a:p>
        </p:txBody>
      </p:sp>
      <p:sp>
        <p:nvSpPr>
          <p:cNvPr id="5" name="TextBox 4" descr="Learn more: NOT-OD-20-086&#10;FAQs: grants.nih.gov/faqs#/covid-19.htm&#10;">
            <a:extLst>
              <a:ext uri="{FF2B5EF4-FFF2-40B4-BE49-F238E27FC236}">
                <a16:creationId xmlns:a16="http://schemas.microsoft.com/office/drawing/2014/main" id="{FA6ED598-BE90-4CAF-95EE-C5FECFF78FAF}"/>
              </a:ext>
            </a:extLst>
          </p:cNvPr>
          <p:cNvSpPr txBox="1"/>
          <p:nvPr/>
        </p:nvSpPr>
        <p:spPr>
          <a:xfrm>
            <a:off x="6912366" y="5990946"/>
            <a:ext cx="3487908" cy="698063"/>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700">
                <a:latin typeface="Open Sans"/>
              </a:rPr>
              <a:t>Learn more</a:t>
            </a:r>
            <a:r>
              <a:rPr kumimoji="0" lang="en-US" sz="1700" b="0" i="0" u="none" strike="noStrike" kern="1200" cap="none" spc="0" normalizeH="0" baseline="0" noProof="0">
                <a:ln>
                  <a:noFill/>
                </a:ln>
                <a:effectLst/>
                <a:uLnTx/>
                <a:uFillTx/>
                <a:latin typeface="Open Sans"/>
                <a:ea typeface="+mn-ea"/>
                <a:cs typeface="+mn-cs"/>
              </a:rPr>
              <a:t>: </a:t>
            </a:r>
            <a:r>
              <a:rPr lang="en-US" sz="1700">
                <a:latin typeface="Open Sans"/>
                <a:hlinkClick r:id="rId4"/>
              </a:rPr>
              <a:t>NOT-OD-22-119</a:t>
            </a:r>
            <a:endParaRPr lang="en-US" sz="1700" b="0" i="0" strike="noStrike" kern="1200" cap="none" spc="0" normalizeH="0" baseline="0" noProof="0">
              <a:ln>
                <a:noFill/>
              </a:ln>
              <a:effectLst/>
              <a:uLnTx/>
              <a:uFillTx/>
              <a:latin typeface="Open Sans"/>
              <a:ea typeface="Open Sans"/>
              <a:cs typeface="Open Sans"/>
            </a:endParaRPr>
          </a:p>
        </p:txBody>
      </p:sp>
      <p:sp>
        <p:nvSpPr>
          <p:cNvPr id="6" name="Slide Number Placeholder 5">
            <a:extLst>
              <a:ext uri="{FF2B5EF4-FFF2-40B4-BE49-F238E27FC236}">
                <a16:creationId xmlns:a16="http://schemas.microsoft.com/office/drawing/2014/main" id="{EFEA4877-72F3-479E-A8E0-0DA175A6C7A9}"/>
              </a:ext>
            </a:extLst>
          </p:cNvPr>
          <p:cNvSpPr>
            <a:spLocks noGrp="1"/>
          </p:cNvSpPr>
          <p:nvPr>
            <p:ph type="sldNum" sz="quarter" idx="4"/>
          </p:nvPr>
        </p:nvSpPr>
        <p:spPr/>
        <p:txBody>
          <a:bodyPr/>
          <a:lstStyle/>
          <a:p>
            <a:fld id="{A7DDB576-49B3-42E2-89EA-6E35EA8EF806}" type="slidenum">
              <a:rPr lang="en-US" smtClean="0"/>
              <a:pPr/>
              <a:t>27</a:t>
            </a:fld>
            <a:endParaRPr lang="en-US" dirty="0"/>
          </a:p>
        </p:txBody>
      </p:sp>
    </p:spTree>
    <p:extLst>
      <p:ext uri="{BB962C8B-B14F-4D97-AF65-F5344CB8AC3E}">
        <p14:creationId xmlns:p14="http://schemas.microsoft.com/office/powerpoint/2010/main" val="2884377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a:t>NIH Standing policy reminders</a:t>
            </a:r>
          </a:p>
        </p:txBody>
      </p:sp>
    </p:spTree>
    <p:extLst>
      <p:ext uri="{BB962C8B-B14F-4D97-AF65-F5344CB8AC3E}">
        <p14:creationId xmlns:p14="http://schemas.microsoft.com/office/powerpoint/2010/main" val="422738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DD6CF-D62D-465F-BF8E-F93C9213C356}"/>
              </a:ext>
            </a:extLst>
          </p:cNvPr>
          <p:cNvSpPr>
            <a:spLocks noGrp="1"/>
          </p:cNvSpPr>
          <p:nvPr>
            <p:ph type="title"/>
          </p:nvPr>
        </p:nvSpPr>
        <p:spPr/>
        <p:txBody>
          <a:bodyPr/>
          <a:lstStyle/>
          <a:p>
            <a:r>
              <a:rPr lang="en-US" dirty="0"/>
              <a:t>Timely Progress Reports</a:t>
            </a:r>
          </a:p>
        </p:txBody>
      </p:sp>
      <p:sp>
        <p:nvSpPr>
          <p:cNvPr id="3" name="Content Placeholder 2">
            <a:extLst>
              <a:ext uri="{FF2B5EF4-FFF2-40B4-BE49-F238E27FC236}">
                <a16:creationId xmlns:a16="http://schemas.microsoft.com/office/drawing/2014/main" id="{6DA6B7AA-E536-43F2-BE42-9039294FEA2B}"/>
              </a:ext>
            </a:extLst>
          </p:cNvPr>
          <p:cNvSpPr>
            <a:spLocks noGrp="1"/>
          </p:cNvSpPr>
          <p:nvPr>
            <p:ph idx="1"/>
          </p:nvPr>
        </p:nvSpPr>
        <p:spPr>
          <a:xfrm>
            <a:off x="838200" y="1828801"/>
            <a:ext cx="10515600" cy="4348162"/>
          </a:xfrm>
        </p:spPr>
        <p:txBody>
          <a:bodyPr/>
          <a:lstStyle/>
          <a:p>
            <a:pPr marL="342900" indent="-342900">
              <a:buFont typeface="Arial" panose="020B0604020202020204" pitchFamily="34" charset="0"/>
              <a:buChar char="•"/>
            </a:pPr>
            <a:r>
              <a:rPr lang="en-US" dirty="0"/>
              <a:t>Annual Progress Reports = </a:t>
            </a:r>
            <a:r>
              <a:rPr lang="en-US" dirty="0" err="1"/>
              <a:t>RPPR</a:t>
            </a:r>
            <a:r>
              <a:rPr lang="en-US" dirty="0"/>
              <a:t> Format</a:t>
            </a:r>
          </a:p>
          <a:p>
            <a:pPr marL="342900" indent="-342900">
              <a:buFont typeface="Arial" panose="020B0604020202020204" pitchFamily="34" charset="0"/>
              <a:buChar char="•"/>
            </a:pPr>
            <a:r>
              <a:rPr lang="en-US" dirty="0"/>
              <a:t>Due Dates</a:t>
            </a:r>
          </a:p>
          <a:p>
            <a:pPr marL="800100" lvl="1" indent="-342900">
              <a:spcBef>
                <a:spcPts val="600"/>
              </a:spcBef>
            </a:pPr>
            <a:r>
              <a:rPr lang="en-US" dirty="0"/>
              <a:t>Non-SNAP: Approximately 60 days before the start of next budget period</a:t>
            </a:r>
          </a:p>
          <a:p>
            <a:pPr marL="800100" lvl="1" indent="-342900">
              <a:spcBef>
                <a:spcPts val="600"/>
              </a:spcBef>
            </a:pPr>
            <a:r>
              <a:rPr lang="en-US" dirty="0"/>
              <a:t>SNAP: Approximately 45 days before start of the next budget period</a:t>
            </a:r>
          </a:p>
          <a:p>
            <a:pPr marL="800100" lvl="1" indent="-342900">
              <a:spcBef>
                <a:spcPts val="600"/>
              </a:spcBef>
              <a:spcAft>
                <a:spcPts val="600"/>
              </a:spcAft>
            </a:pPr>
            <a:r>
              <a:rPr lang="en-US" dirty="0"/>
              <a:t>Multi-Year Funded: on or before anniversary date</a:t>
            </a:r>
          </a:p>
          <a:p>
            <a:pPr lvl="1" indent="0">
              <a:spcBef>
                <a:spcPts val="600"/>
              </a:spcBef>
              <a:buNone/>
            </a:pPr>
            <a:endParaRPr lang="en-US" dirty="0"/>
          </a:p>
          <a:p>
            <a:pPr marL="0" lvl="1" indent="0">
              <a:spcBef>
                <a:spcPts val="600"/>
              </a:spcBef>
              <a:buNone/>
            </a:pPr>
            <a:r>
              <a:rPr lang="en-US" b="1" i="1" dirty="0"/>
              <a:t>Searchable list to determine which progress reports are due: </a:t>
            </a:r>
            <a:r>
              <a:rPr lang="en-US" dirty="0">
                <a:hlinkClick r:id="rId3"/>
              </a:rPr>
              <a:t>https://public.era.nih.gov/chl/public/search/progressReportByIpf.era</a:t>
            </a:r>
            <a:r>
              <a:rPr lang="en-US" dirty="0"/>
              <a:t> </a:t>
            </a:r>
          </a:p>
          <a:p>
            <a:pPr marL="0" indent="0">
              <a:buNone/>
            </a:pPr>
            <a:endParaRPr lang="en-US" dirty="0"/>
          </a:p>
        </p:txBody>
      </p:sp>
      <p:sp>
        <p:nvSpPr>
          <p:cNvPr id="2" name="Slide Number Placeholder 1">
            <a:extLst>
              <a:ext uri="{FF2B5EF4-FFF2-40B4-BE49-F238E27FC236}">
                <a16:creationId xmlns:a16="http://schemas.microsoft.com/office/drawing/2014/main" id="{EFCB115E-AF83-4ACE-A8D9-4433C0F0202A}"/>
              </a:ext>
            </a:extLst>
          </p:cNvPr>
          <p:cNvSpPr>
            <a:spLocks noGrp="1"/>
          </p:cNvSpPr>
          <p:nvPr>
            <p:ph type="sldNum" sz="quarter" idx="4"/>
          </p:nvPr>
        </p:nvSpPr>
        <p:spPr/>
        <p:txBody>
          <a:bodyPr/>
          <a:lstStyle/>
          <a:p>
            <a:fld id="{A7DDB576-49B3-42E2-89EA-6E35EA8EF806}" type="slidenum">
              <a:rPr lang="en-US" smtClean="0"/>
              <a:pPr/>
              <a:t>29</a:t>
            </a:fld>
            <a:endParaRPr lang="en-US"/>
          </a:p>
        </p:txBody>
      </p:sp>
    </p:spTree>
    <p:custDataLst>
      <p:tags r:id="rId1"/>
    </p:custDataLst>
    <p:extLst>
      <p:ext uri="{BB962C8B-B14F-4D97-AF65-F5344CB8AC3E}">
        <p14:creationId xmlns:p14="http://schemas.microsoft.com/office/powerpoint/2010/main" val="182152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a:t>Policy updates</a:t>
            </a:r>
          </a:p>
        </p:txBody>
      </p:sp>
    </p:spTree>
    <p:extLst>
      <p:ext uri="{BB962C8B-B14F-4D97-AF65-F5344CB8AC3E}">
        <p14:creationId xmlns:p14="http://schemas.microsoft.com/office/powerpoint/2010/main" val="281995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185B8-33ED-45D5-9418-33240E2C1943}"/>
              </a:ext>
            </a:extLst>
          </p:cNvPr>
          <p:cNvSpPr>
            <a:spLocks noGrp="1"/>
          </p:cNvSpPr>
          <p:nvPr>
            <p:ph type="title"/>
          </p:nvPr>
        </p:nvSpPr>
        <p:spPr/>
        <p:txBody>
          <a:bodyPr/>
          <a:lstStyle/>
          <a:p>
            <a:r>
              <a:rPr lang="en-US" dirty="0"/>
              <a:t>Timely Financial Reporting</a:t>
            </a:r>
          </a:p>
        </p:txBody>
      </p:sp>
      <p:sp>
        <p:nvSpPr>
          <p:cNvPr id="3" name="Content Placeholder 2">
            <a:extLst>
              <a:ext uri="{FF2B5EF4-FFF2-40B4-BE49-F238E27FC236}">
                <a16:creationId xmlns:a16="http://schemas.microsoft.com/office/drawing/2014/main" id="{3CA9E36B-AA13-4962-B755-A8A67B529714}"/>
              </a:ext>
            </a:extLst>
          </p:cNvPr>
          <p:cNvSpPr>
            <a:spLocks noGrp="1"/>
          </p:cNvSpPr>
          <p:nvPr>
            <p:ph idx="1"/>
          </p:nvPr>
        </p:nvSpPr>
        <p:spPr>
          <a:xfrm>
            <a:off x="838200" y="2088681"/>
            <a:ext cx="10515600" cy="4088281"/>
          </a:xfrm>
        </p:spPr>
        <p:txBody>
          <a:bodyPr>
            <a:normAutofit/>
          </a:bodyPr>
          <a:lstStyle/>
          <a:p>
            <a:r>
              <a:rPr lang="en-US" dirty="0"/>
              <a:t>Federal Financial Report (</a:t>
            </a:r>
            <a:r>
              <a:rPr lang="en-US" dirty="0" err="1"/>
              <a:t>FFR</a:t>
            </a:r>
            <a:r>
              <a:rPr lang="en-US" dirty="0"/>
              <a:t>) (SF-425) Expenditure Data – Must be submitted in PMS!</a:t>
            </a:r>
          </a:p>
          <a:p>
            <a:r>
              <a:rPr lang="en-US" b="0" dirty="0"/>
              <a:t>Reminder to submit accurate data.</a:t>
            </a:r>
          </a:p>
          <a:p>
            <a:r>
              <a:rPr lang="en-US" dirty="0"/>
              <a:t>Annual (Non-SNAP Awards)</a:t>
            </a:r>
          </a:p>
          <a:p>
            <a:pPr lvl="1"/>
            <a:r>
              <a:rPr lang="en-US" b="0" dirty="0" err="1"/>
              <a:t>FFR</a:t>
            </a:r>
            <a:r>
              <a:rPr lang="en-US" b="0" dirty="0"/>
              <a:t> submitted no later than 90 days after the end of the calendar quarter in which the budget period ended.</a:t>
            </a:r>
          </a:p>
          <a:p>
            <a:r>
              <a:rPr lang="en-US" dirty="0"/>
              <a:t>Final (SNAP and Non-SNAP Awards)</a:t>
            </a:r>
          </a:p>
          <a:p>
            <a:pPr lvl="1"/>
            <a:r>
              <a:rPr lang="en-US" b="0" dirty="0" err="1"/>
              <a:t>FFR</a:t>
            </a:r>
            <a:r>
              <a:rPr lang="en-US" b="0" dirty="0"/>
              <a:t> submitted within 120 days following the end of the project period.</a:t>
            </a:r>
          </a:p>
          <a:p>
            <a:endParaRPr lang="en-US" dirty="0"/>
          </a:p>
        </p:txBody>
      </p:sp>
      <p:sp>
        <p:nvSpPr>
          <p:cNvPr id="2" name="Slide Number Placeholder 1">
            <a:extLst>
              <a:ext uri="{FF2B5EF4-FFF2-40B4-BE49-F238E27FC236}">
                <a16:creationId xmlns:a16="http://schemas.microsoft.com/office/drawing/2014/main" id="{2D7C0383-B82D-4B44-89FC-A98853314490}"/>
              </a:ext>
            </a:extLst>
          </p:cNvPr>
          <p:cNvSpPr>
            <a:spLocks noGrp="1"/>
          </p:cNvSpPr>
          <p:nvPr>
            <p:ph type="sldNum" sz="quarter" idx="4"/>
          </p:nvPr>
        </p:nvSpPr>
        <p:spPr/>
        <p:txBody>
          <a:bodyPr/>
          <a:lstStyle/>
          <a:p>
            <a:fld id="{A7DDB576-49B3-42E2-89EA-6E35EA8EF806}" type="slidenum">
              <a:rPr lang="en-US" smtClean="0"/>
              <a:pPr/>
              <a:t>30</a:t>
            </a:fld>
            <a:endParaRPr lang="en-US"/>
          </a:p>
        </p:txBody>
      </p:sp>
    </p:spTree>
    <p:custDataLst>
      <p:tags r:id="rId1"/>
    </p:custDataLst>
    <p:extLst>
      <p:ext uri="{BB962C8B-B14F-4D97-AF65-F5344CB8AC3E}">
        <p14:creationId xmlns:p14="http://schemas.microsoft.com/office/powerpoint/2010/main" val="1903059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CC164-F37D-4565-8B87-7242C3BD280D}"/>
              </a:ext>
            </a:extLst>
          </p:cNvPr>
          <p:cNvSpPr>
            <a:spLocks noGrp="1"/>
          </p:cNvSpPr>
          <p:nvPr>
            <p:ph type="title"/>
          </p:nvPr>
        </p:nvSpPr>
        <p:spPr/>
        <p:txBody>
          <a:bodyPr/>
          <a:lstStyle/>
          <a:p>
            <a:r>
              <a:rPr lang="en-US" dirty="0"/>
              <a:t>Invention Reporting</a:t>
            </a:r>
          </a:p>
        </p:txBody>
      </p:sp>
      <p:sp>
        <p:nvSpPr>
          <p:cNvPr id="3" name="Content Placeholder 2">
            <a:extLst>
              <a:ext uri="{FF2B5EF4-FFF2-40B4-BE49-F238E27FC236}">
                <a16:creationId xmlns:a16="http://schemas.microsoft.com/office/drawing/2014/main" id="{1F1BBE3F-7F5C-4B7B-AE33-FB994F256FE7}"/>
              </a:ext>
            </a:extLst>
          </p:cNvPr>
          <p:cNvSpPr>
            <a:spLocks noGrp="1"/>
          </p:cNvSpPr>
          <p:nvPr>
            <p:ph idx="1"/>
          </p:nvPr>
        </p:nvSpPr>
        <p:spPr/>
        <p:txBody>
          <a:bodyPr/>
          <a:lstStyle/>
          <a:p>
            <a:pPr marL="342900" indent="-342900">
              <a:spcBef>
                <a:spcPts val="600"/>
              </a:spcBef>
              <a:spcAft>
                <a:spcPts val="600"/>
              </a:spcAft>
              <a:buFont typeface="Arial" panose="020B0604020202020204" pitchFamily="34" charset="0"/>
              <a:buChar char="•"/>
            </a:pPr>
            <a:r>
              <a:rPr lang="en-US" sz="2400" b="0" dirty="0"/>
              <a:t>NIH recipients must file the HHS 568 at the conclusion of an NIH award.</a:t>
            </a:r>
          </a:p>
          <a:p>
            <a:pPr marL="342900" indent="-342900">
              <a:spcBef>
                <a:spcPts val="600"/>
              </a:spcBef>
              <a:spcAft>
                <a:spcPts val="600"/>
              </a:spcAft>
              <a:buFont typeface="Arial" panose="020B0604020202020204" pitchFamily="34" charset="0"/>
              <a:buChar char="•"/>
            </a:pPr>
            <a:r>
              <a:rPr lang="en-US" sz="2400" b="0" dirty="0"/>
              <a:t>All subject inventions reported on the HHS 568 must be reported in iEdison. </a:t>
            </a:r>
          </a:p>
          <a:p>
            <a:pPr marL="342900" indent="-342900">
              <a:spcBef>
                <a:spcPts val="600"/>
              </a:spcBef>
              <a:spcAft>
                <a:spcPts val="600"/>
              </a:spcAft>
              <a:buFont typeface="Arial" panose="020B0604020202020204" pitchFamily="34" charset="0"/>
              <a:buChar char="•"/>
            </a:pPr>
            <a:r>
              <a:rPr lang="en-US" sz="2400" b="0" dirty="0"/>
              <a:t>Failure to report all inventions may result in your organization’s loss of rights in the invention or other actions as appropriate.</a:t>
            </a:r>
          </a:p>
          <a:p>
            <a:pPr marL="0" indent="0">
              <a:buNone/>
            </a:pPr>
            <a:endParaRPr lang="en-US" dirty="0"/>
          </a:p>
        </p:txBody>
      </p:sp>
      <p:sp>
        <p:nvSpPr>
          <p:cNvPr id="5" name="TextBox 4">
            <a:extLst>
              <a:ext uri="{FF2B5EF4-FFF2-40B4-BE49-F238E27FC236}">
                <a16:creationId xmlns:a16="http://schemas.microsoft.com/office/drawing/2014/main" id="{90ADEF55-339F-423B-B920-58837FE833D4}"/>
              </a:ext>
            </a:extLst>
          </p:cNvPr>
          <p:cNvSpPr txBox="1"/>
          <p:nvPr/>
        </p:nvSpPr>
        <p:spPr>
          <a:xfrm>
            <a:off x="8131033" y="6356350"/>
            <a:ext cx="2110247" cy="307777"/>
          </a:xfrm>
          <a:prstGeom prst="rect">
            <a:avLst/>
          </a:prstGeom>
          <a:solidFill>
            <a:schemeClr val="accent5">
              <a:lumMod val="20000"/>
              <a:lumOff val="80000"/>
            </a:schemeClr>
          </a:solidFill>
        </p:spPr>
        <p:txBody>
          <a:bodyPr wrap="square" rtlCol="0">
            <a:spAutoFit/>
          </a:bodyPr>
          <a:lstStyle/>
          <a:p>
            <a:r>
              <a:rPr lang="en-US" sz="1400" dirty="0"/>
              <a:t>See </a:t>
            </a:r>
            <a:r>
              <a:rPr lang="en-US" sz="1400" dirty="0">
                <a:hlinkClick r:id="rId3"/>
              </a:rPr>
              <a:t>NOT-OD-16-066</a:t>
            </a:r>
            <a:endParaRPr lang="en-US" sz="1400" dirty="0"/>
          </a:p>
        </p:txBody>
      </p:sp>
      <p:sp>
        <p:nvSpPr>
          <p:cNvPr id="2" name="Slide Number Placeholder 1">
            <a:extLst>
              <a:ext uri="{FF2B5EF4-FFF2-40B4-BE49-F238E27FC236}">
                <a16:creationId xmlns:a16="http://schemas.microsoft.com/office/drawing/2014/main" id="{47B62564-DDAE-4B79-9636-30B1F77A188D}"/>
              </a:ext>
            </a:extLst>
          </p:cNvPr>
          <p:cNvSpPr>
            <a:spLocks noGrp="1"/>
          </p:cNvSpPr>
          <p:nvPr>
            <p:ph type="sldNum" sz="quarter" idx="4"/>
          </p:nvPr>
        </p:nvSpPr>
        <p:spPr/>
        <p:txBody>
          <a:bodyPr/>
          <a:lstStyle/>
          <a:p>
            <a:fld id="{A7DDB576-49B3-42E2-89EA-6E35EA8EF806}" type="slidenum">
              <a:rPr lang="en-US" smtClean="0"/>
              <a:pPr/>
              <a:t>31</a:t>
            </a:fld>
            <a:endParaRPr lang="en-US"/>
          </a:p>
        </p:txBody>
      </p:sp>
    </p:spTree>
    <p:custDataLst>
      <p:tags r:id="rId1"/>
    </p:custDataLst>
    <p:extLst>
      <p:ext uri="{BB962C8B-B14F-4D97-AF65-F5344CB8AC3E}">
        <p14:creationId xmlns:p14="http://schemas.microsoft.com/office/powerpoint/2010/main" val="73792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70812F-9A35-43E8-BA64-B3AF8D970F0E}"/>
              </a:ext>
            </a:extLst>
          </p:cNvPr>
          <p:cNvSpPr>
            <a:spLocks noGrp="1"/>
          </p:cNvSpPr>
          <p:nvPr>
            <p:ph type="title"/>
          </p:nvPr>
        </p:nvSpPr>
        <p:spPr/>
        <p:txBody>
          <a:bodyPr/>
          <a:lstStyle/>
          <a:p>
            <a:r>
              <a:rPr lang="en-US" cap="none" dirty="0"/>
              <a:t>Closeout </a:t>
            </a:r>
            <a:r>
              <a:rPr lang="en-US" dirty="0"/>
              <a:t>Requirements</a:t>
            </a:r>
          </a:p>
        </p:txBody>
      </p:sp>
      <p:sp>
        <p:nvSpPr>
          <p:cNvPr id="3" name="Content Placeholder 2">
            <a:extLst>
              <a:ext uri="{FF2B5EF4-FFF2-40B4-BE49-F238E27FC236}">
                <a16:creationId xmlns:a16="http://schemas.microsoft.com/office/drawing/2014/main" id="{2BE81C45-F41E-4BB7-9DEE-317379CB8B86}"/>
              </a:ext>
            </a:extLst>
          </p:cNvPr>
          <p:cNvSpPr>
            <a:spLocks noGrp="1"/>
          </p:cNvSpPr>
          <p:nvPr>
            <p:ph idx="1"/>
          </p:nvPr>
        </p:nvSpPr>
        <p:spPr/>
        <p:txBody>
          <a:bodyPr/>
          <a:lstStyle/>
          <a:p>
            <a:r>
              <a:rPr lang="en-US" dirty="0"/>
              <a:t>NIH continues to require and enforce longstanding closeout requirements.</a:t>
            </a:r>
          </a:p>
          <a:p>
            <a:r>
              <a:rPr lang="en-US" b="0" dirty="0"/>
              <a:t>Recipients must submit timely, accurate closeout reports.</a:t>
            </a:r>
            <a:endParaRPr lang="en-US" dirty="0"/>
          </a:p>
          <a:p>
            <a:r>
              <a:rPr lang="en-US" b="0" dirty="0"/>
              <a:t>Reports are LATE after 120 calendar day.</a:t>
            </a:r>
            <a:endParaRPr lang="en-US" dirty="0"/>
          </a:p>
          <a:p>
            <a:r>
              <a:rPr lang="en-US" dirty="0"/>
              <a:t>Recipients must reconcile cash transaction reports submitted to the HHS Payment Management System (PMS) with expenditure reports submitted to NIH.</a:t>
            </a:r>
          </a:p>
          <a:p>
            <a:r>
              <a:rPr lang="en-US" dirty="0"/>
              <a:t>When recipients fail to submit timely reports, NIH will initiate unilateral closeout.</a:t>
            </a:r>
          </a:p>
          <a:p>
            <a:endParaRPr lang="en-US" dirty="0"/>
          </a:p>
        </p:txBody>
      </p:sp>
      <p:sp>
        <p:nvSpPr>
          <p:cNvPr id="5" name="TextBox 4">
            <a:extLst>
              <a:ext uri="{FF2B5EF4-FFF2-40B4-BE49-F238E27FC236}">
                <a16:creationId xmlns:a16="http://schemas.microsoft.com/office/drawing/2014/main" id="{B32554A8-F8AF-45B5-A3B7-601C99EB1A86}"/>
              </a:ext>
            </a:extLst>
          </p:cNvPr>
          <p:cNvSpPr txBox="1"/>
          <p:nvPr/>
        </p:nvSpPr>
        <p:spPr>
          <a:xfrm>
            <a:off x="6715433" y="6341806"/>
            <a:ext cx="3883662" cy="307777"/>
          </a:xfrm>
          <a:prstGeom prst="rect">
            <a:avLst/>
          </a:prstGeom>
          <a:solidFill>
            <a:schemeClr val="accent5">
              <a:lumMod val="20000"/>
              <a:lumOff val="80000"/>
            </a:schemeClr>
          </a:solidFill>
        </p:spPr>
        <p:txBody>
          <a:bodyPr wrap="square" rtlCol="0">
            <a:spAutoFit/>
          </a:bodyPr>
          <a:lstStyle/>
          <a:p>
            <a:r>
              <a:rPr lang="en-US" sz="1400" dirty="0"/>
              <a:t>See </a:t>
            </a:r>
            <a:r>
              <a:rPr lang="en-US" sz="1400" dirty="0">
                <a:hlinkClick r:id="rId3"/>
              </a:rPr>
              <a:t>NOT-OD-18-107</a:t>
            </a:r>
            <a:r>
              <a:rPr lang="en-US" sz="1400" dirty="0"/>
              <a:t> and </a:t>
            </a:r>
            <a:r>
              <a:rPr lang="en-US" sz="1400" dirty="0">
                <a:hlinkClick r:id="rId4"/>
              </a:rPr>
              <a:t>NOT-OD-21-149</a:t>
            </a:r>
            <a:endParaRPr lang="en-US" sz="1400" dirty="0"/>
          </a:p>
        </p:txBody>
      </p:sp>
      <p:sp>
        <p:nvSpPr>
          <p:cNvPr id="2" name="Slide Number Placeholder 1">
            <a:extLst>
              <a:ext uri="{FF2B5EF4-FFF2-40B4-BE49-F238E27FC236}">
                <a16:creationId xmlns:a16="http://schemas.microsoft.com/office/drawing/2014/main" id="{2818FCBF-9784-4680-A517-256A1A8DE715}"/>
              </a:ext>
            </a:extLst>
          </p:cNvPr>
          <p:cNvSpPr>
            <a:spLocks noGrp="1"/>
          </p:cNvSpPr>
          <p:nvPr>
            <p:ph type="sldNum" sz="quarter" idx="4"/>
          </p:nvPr>
        </p:nvSpPr>
        <p:spPr/>
        <p:txBody>
          <a:bodyPr/>
          <a:lstStyle/>
          <a:p>
            <a:fld id="{A7DDB576-49B3-42E2-89EA-6E35EA8EF806}" type="slidenum">
              <a:rPr lang="en-US" smtClean="0"/>
              <a:pPr/>
              <a:t>32</a:t>
            </a:fld>
            <a:endParaRPr lang="en-US"/>
          </a:p>
        </p:txBody>
      </p:sp>
    </p:spTree>
    <p:custDataLst>
      <p:tags r:id="rId1"/>
    </p:custDataLst>
    <p:extLst>
      <p:ext uri="{BB962C8B-B14F-4D97-AF65-F5344CB8AC3E}">
        <p14:creationId xmlns:p14="http://schemas.microsoft.com/office/powerpoint/2010/main" val="681485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F7413C-2F58-470E-BC01-2E3ABA9264E6}"/>
              </a:ext>
            </a:extLst>
          </p:cNvPr>
          <p:cNvSpPr>
            <a:spLocks noGrp="1"/>
          </p:cNvSpPr>
          <p:nvPr>
            <p:ph type="title"/>
          </p:nvPr>
        </p:nvSpPr>
        <p:spPr/>
        <p:txBody>
          <a:bodyPr/>
          <a:lstStyle/>
          <a:p>
            <a:r>
              <a:rPr lang="en-US" dirty="0"/>
              <a:t>Questions? </a:t>
            </a:r>
          </a:p>
        </p:txBody>
      </p:sp>
      <p:sp>
        <p:nvSpPr>
          <p:cNvPr id="5" name="Rectangle 3">
            <a:extLst>
              <a:ext uri="{FF2B5EF4-FFF2-40B4-BE49-F238E27FC236}">
                <a16:creationId xmlns:a16="http://schemas.microsoft.com/office/drawing/2014/main" id="{51B05AB9-6A69-4AB9-9939-8F62194BF03C}"/>
              </a:ext>
            </a:extLst>
          </p:cNvPr>
          <p:cNvSpPr txBox="1">
            <a:spLocks noChangeArrowheads="1"/>
          </p:cNvSpPr>
          <p:nvPr/>
        </p:nvSpPr>
        <p:spPr>
          <a:xfrm>
            <a:off x="1503887" y="1949937"/>
            <a:ext cx="6927509" cy="417301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90000"/>
              </a:lnSpc>
              <a:defRPr/>
            </a:pPr>
            <a:r>
              <a:rPr lang="en-US" sz="1650" dirty="0"/>
              <a:t>Division of Grants Policy:</a:t>
            </a:r>
          </a:p>
          <a:p>
            <a:pPr lvl="2">
              <a:lnSpc>
                <a:spcPct val="90000"/>
              </a:lnSpc>
              <a:buClrTx/>
              <a:defRPr/>
            </a:pPr>
            <a:r>
              <a:rPr lang="en-US" sz="1650" dirty="0">
                <a:solidFill>
                  <a:schemeClr val="accent1"/>
                </a:solidFill>
              </a:rPr>
              <a:t>E-Mail:</a:t>
            </a:r>
            <a:r>
              <a:rPr lang="en-US" sz="1650" dirty="0"/>
              <a:t> </a:t>
            </a:r>
            <a:r>
              <a:rPr lang="en-US" sz="1650" dirty="0">
                <a:hlinkClick r:id="rId4"/>
              </a:rPr>
              <a:t>GrantsPolicy@mail.nih.gov</a:t>
            </a:r>
            <a:endParaRPr lang="en-US" sz="1650" dirty="0"/>
          </a:p>
          <a:p>
            <a:pPr lvl="1">
              <a:lnSpc>
                <a:spcPct val="90000"/>
              </a:lnSpc>
              <a:buClrTx/>
              <a:defRPr/>
            </a:pPr>
            <a:endParaRPr lang="en-US" sz="1650" dirty="0"/>
          </a:p>
          <a:p>
            <a:pPr>
              <a:lnSpc>
                <a:spcPct val="90000"/>
              </a:lnSpc>
              <a:defRPr/>
            </a:pPr>
            <a:r>
              <a:rPr lang="en-US" sz="1650" dirty="0"/>
              <a:t>Division of Grants Compliance &amp; Oversight:</a:t>
            </a:r>
          </a:p>
          <a:p>
            <a:pPr lvl="2">
              <a:lnSpc>
                <a:spcPct val="90000"/>
              </a:lnSpc>
              <a:buClrTx/>
              <a:defRPr/>
            </a:pPr>
            <a:r>
              <a:rPr lang="en-US" sz="1650" dirty="0">
                <a:solidFill>
                  <a:schemeClr val="accent1"/>
                </a:solidFill>
              </a:rPr>
              <a:t>E-Mail:  </a:t>
            </a:r>
            <a:r>
              <a:rPr lang="en-US" sz="1650" dirty="0">
                <a:hlinkClick r:id="rId5"/>
              </a:rPr>
              <a:t>GrantsCompliance@mail.nih.gov</a:t>
            </a:r>
            <a:endParaRPr lang="en-US" sz="1650" dirty="0"/>
          </a:p>
          <a:p>
            <a:pPr>
              <a:lnSpc>
                <a:spcPct val="90000"/>
              </a:lnSpc>
              <a:defRPr/>
            </a:pPr>
            <a:endParaRPr lang="en-US" sz="1650" dirty="0"/>
          </a:p>
          <a:p>
            <a:pPr>
              <a:lnSpc>
                <a:spcPct val="90000"/>
              </a:lnSpc>
              <a:defRPr/>
            </a:pPr>
            <a:r>
              <a:rPr lang="en-US" sz="1650" dirty="0"/>
              <a:t>Division of Grants Systems Integration- Systems Policy Branch:</a:t>
            </a:r>
          </a:p>
          <a:p>
            <a:pPr lvl="2">
              <a:lnSpc>
                <a:spcPct val="90000"/>
              </a:lnSpc>
              <a:buClrTx/>
              <a:defRPr/>
            </a:pPr>
            <a:r>
              <a:rPr lang="en-US" sz="1650" dirty="0">
                <a:solidFill>
                  <a:schemeClr val="accent1"/>
                </a:solidFill>
              </a:rPr>
              <a:t>E-Mail:  </a:t>
            </a:r>
            <a:r>
              <a:rPr lang="en-US" sz="1650" dirty="0">
                <a:hlinkClick r:id="rId6"/>
              </a:rPr>
              <a:t>OPERAsystemspolicy@mail.nih.gov</a:t>
            </a:r>
            <a:r>
              <a:rPr lang="en-US" sz="1650" dirty="0"/>
              <a:t> </a:t>
            </a:r>
          </a:p>
          <a:p>
            <a:pPr>
              <a:lnSpc>
                <a:spcPct val="90000"/>
              </a:lnSpc>
              <a:defRPr/>
            </a:pPr>
            <a:endParaRPr lang="en-US" sz="1650" dirty="0"/>
          </a:p>
          <a:p>
            <a:pPr>
              <a:lnSpc>
                <a:spcPct val="90000"/>
              </a:lnSpc>
              <a:defRPr/>
            </a:pPr>
            <a:r>
              <a:rPr lang="en-US" sz="1650" dirty="0"/>
              <a:t>Division of Extramural Inventions and Technology Resources: </a:t>
            </a:r>
          </a:p>
          <a:p>
            <a:pPr lvl="2">
              <a:lnSpc>
                <a:spcPct val="90000"/>
              </a:lnSpc>
              <a:buClrTx/>
              <a:defRPr/>
            </a:pPr>
            <a:r>
              <a:rPr lang="en-US" sz="1650" dirty="0">
                <a:solidFill>
                  <a:schemeClr val="accent1"/>
                </a:solidFill>
              </a:rPr>
              <a:t>E-Mail:</a:t>
            </a:r>
            <a:r>
              <a:rPr lang="en-US" sz="1650" dirty="0"/>
              <a:t>  </a:t>
            </a:r>
            <a:r>
              <a:rPr lang="en-US" sz="1650" dirty="0">
                <a:hlinkClick r:id="rId7"/>
              </a:rPr>
              <a:t>Inventions@nih.gov</a:t>
            </a:r>
            <a:endParaRPr lang="en-US" sz="1650" dirty="0"/>
          </a:p>
          <a:p>
            <a:pPr>
              <a:lnSpc>
                <a:spcPct val="90000"/>
              </a:lnSpc>
              <a:defRPr/>
            </a:pPr>
            <a:endParaRPr lang="en-US" dirty="0"/>
          </a:p>
        </p:txBody>
      </p:sp>
      <p:sp>
        <p:nvSpPr>
          <p:cNvPr id="3" name="Slide Number Placeholder 2">
            <a:extLst>
              <a:ext uri="{FF2B5EF4-FFF2-40B4-BE49-F238E27FC236}">
                <a16:creationId xmlns:a16="http://schemas.microsoft.com/office/drawing/2014/main" id="{21D78C62-9017-433E-846B-E1C748D1B7EC}"/>
              </a:ext>
            </a:extLst>
          </p:cNvPr>
          <p:cNvSpPr>
            <a:spLocks noGrp="1"/>
          </p:cNvSpPr>
          <p:nvPr>
            <p:ph type="sldNum" sz="quarter" idx="4"/>
          </p:nvPr>
        </p:nvSpPr>
        <p:spPr/>
        <p:txBody>
          <a:bodyPr/>
          <a:lstStyle/>
          <a:p>
            <a:fld id="{A7DDB576-49B3-42E2-89EA-6E35EA8EF806}" type="slidenum">
              <a:rPr lang="en-US" smtClean="0"/>
              <a:pPr/>
              <a:t>33</a:t>
            </a:fld>
            <a:endParaRPr lang="en-US"/>
          </a:p>
        </p:txBody>
      </p:sp>
    </p:spTree>
    <p:custDataLst>
      <p:tags r:id="rId1"/>
    </p:custDataLst>
    <p:extLst>
      <p:ext uri="{BB962C8B-B14F-4D97-AF65-F5344CB8AC3E}">
        <p14:creationId xmlns:p14="http://schemas.microsoft.com/office/powerpoint/2010/main" val="1138326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660" y="1188973"/>
            <a:ext cx="6983260" cy="1371600"/>
          </a:xfrm>
        </p:spPr>
        <p:txBody>
          <a:bodyPr/>
          <a:lstStyle/>
          <a:p>
            <a:pPr algn="ctr"/>
            <a:r>
              <a:rPr lang="en-US" dirty="0"/>
              <a:t>Helpful NIH Resources</a:t>
            </a:r>
          </a:p>
        </p:txBody>
      </p:sp>
      <p:pic>
        <p:nvPicPr>
          <p:cNvPr id="4" name="Picture 3" descr="stack of book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4442" y="2930537"/>
            <a:ext cx="2428116" cy="2485732"/>
          </a:xfrm>
          <a:prstGeom prst="rect">
            <a:avLst/>
          </a:prstGeom>
        </p:spPr>
      </p:pic>
      <p:sp>
        <p:nvSpPr>
          <p:cNvPr id="5" name="Slide Number Placeholder 4">
            <a:extLst>
              <a:ext uri="{FF2B5EF4-FFF2-40B4-BE49-F238E27FC236}">
                <a16:creationId xmlns:a16="http://schemas.microsoft.com/office/drawing/2014/main" id="{D733D4E9-D4F0-47A3-9823-059A342860F2}"/>
              </a:ext>
            </a:extLst>
          </p:cNvPr>
          <p:cNvSpPr>
            <a:spLocks noGrp="1"/>
          </p:cNvSpPr>
          <p:nvPr>
            <p:ph type="sldNum" sz="quarter" idx="12"/>
          </p:nvPr>
        </p:nvSpPr>
        <p:spPr/>
        <p:txBody>
          <a:bodyPr/>
          <a:lstStyle/>
          <a:p>
            <a:fld id="{A7DDB576-49B3-42E2-89EA-6E35EA8EF806}" type="slidenum">
              <a:rPr lang="en-US" smtClean="0"/>
              <a:pPr/>
              <a:t>34</a:t>
            </a:fld>
            <a:endParaRPr lang="en-US"/>
          </a:p>
        </p:txBody>
      </p:sp>
    </p:spTree>
    <p:extLst>
      <p:ext uri="{BB962C8B-B14F-4D97-AF65-F5344CB8AC3E}">
        <p14:creationId xmlns:p14="http://schemas.microsoft.com/office/powerpoint/2010/main" val="3362483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a:xfrm>
            <a:off x="0" y="511618"/>
            <a:ext cx="8401290" cy="895605"/>
          </a:xfrm>
        </p:spPr>
        <p:txBody>
          <a:bodyPr>
            <a:normAutofit/>
          </a:bodyPr>
          <a:lstStyle/>
          <a:p>
            <a:pPr algn="ctr">
              <a:defRPr/>
            </a:pPr>
            <a:r>
              <a:rPr lang="en-US"/>
              <a:t>OLAW Educational Outreach</a:t>
            </a:r>
          </a:p>
        </p:txBody>
      </p:sp>
      <p:sp>
        <p:nvSpPr>
          <p:cNvPr id="9218" name="Rectangle 2"/>
          <p:cNvSpPr>
            <a:spLocks noChangeArrowheads="1"/>
          </p:cNvSpPr>
          <p:nvPr/>
        </p:nvSpPr>
        <p:spPr bwMode="auto">
          <a:xfrm>
            <a:off x="998486" y="2206103"/>
            <a:ext cx="7586847" cy="355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US" dirty="0" err="1">
                <a:latin typeface="Arial" charset="0"/>
                <a:ea typeface="ＭＳ Ｐゴシック" charset="0"/>
                <a:cs typeface="Arial" charset="0"/>
              </a:rPr>
              <a:t>OLAW</a:t>
            </a:r>
            <a:r>
              <a:rPr lang="en-US" dirty="0">
                <a:latin typeface="Arial" charset="0"/>
                <a:ea typeface="ＭＳ Ｐゴシック" charset="0"/>
                <a:cs typeface="Arial" charset="0"/>
              </a:rPr>
              <a:t> free quarterly webinars series:</a:t>
            </a:r>
          </a:p>
          <a:p>
            <a:pPr>
              <a:spcBef>
                <a:spcPct val="20000"/>
              </a:spcBef>
              <a:defRPr/>
            </a:pPr>
            <a:r>
              <a:rPr lang="en-US" dirty="0">
                <a:solidFill>
                  <a:srgbClr val="17A342"/>
                </a:solidFill>
                <a:latin typeface="Arial" charset="0"/>
                <a:ea typeface="ＭＳ Ｐゴシック" charset="0"/>
                <a:cs typeface="Arial" charset="0"/>
                <a:hlinkClick r:id="rId4"/>
              </a:rPr>
              <a:t>http://grants.nih.gov/grants/olaw/e-seminars.htm</a:t>
            </a:r>
            <a:endParaRPr lang="en-US" dirty="0">
              <a:solidFill>
                <a:srgbClr val="17A342"/>
              </a:solidFill>
              <a:latin typeface="Arial" charset="0"/>
              <a:ea typeface="ＭＳ Ｐゴシック" charset="0"/>
              <a:cs typeface="Arial" charset="0"/>
            </a:endParaRPr>
          </a:p>
          <a:p>
            <a:pPr marL="742950" lvl="1" indent="-285750">
              <a:spcBef>
                <a:spcPct val="20000"/>
              </a:spcBef>
              <a:buFont typeface="Arial" panose="020B0604020202020204" pitchFamily="34" charset="0"/>
              <a:buChar char="•"/>
              <a:defRPr/>
            </a:pPr>
            <a:r>
              <a:rPr lang="en-US" dirty="0">
                <a:latin typeface="Arial" charset="0"/>
                <a:ea typeface="ＭＳ Ｐゴシック" charset="0"/>
                <a:cs typeface="Arial" charset="0"/>
              </a:rPr>
              <a:t>Recordings of past webinars: </a:t>
            </a:r>
            <a:r>
              <a:rPr lang="en-US" dirty="0">
                <a:solidFill>
                  <a:srgbClr val="17A342"/>
                </a:solidFill>
                <a:latin typeface="Arial" charset="0"/>
                <a:ea typeface="ＭＳ Ｐゴシック" charset="0"/>
                <a:cs typeface="Arial" charset="0"/>
                <a:hlinkClick r:id="rId5"/>
              </a:rPr>
              <a:t>http://grants.nih.gov/grants/olaw/educational_resources.htm</a:t>
            </a:r>
            <a:endParaRPr lang="en-US" dirty="0">
              <a:solidFill>
                <a:srgbClr val="17A342"/>
              </a:solidFill>
              <a:latin typeface="Arial" charset="0"/>
              <a:ea typeface="ＭＳ Ｐゴシック" charset="0"/>
              <a:cs typeface="Arial" charset="0"/>
            </a:endParaRPr>
          </a:p>
          <a:p>
            <a:pPr marL="941785" lvl="3">
              <a:spcBef>
                <a:spcPct val="20000"/>
              </a:spcBef>
              <a:defRPr/>
            </a:pPr>
            <a:endParaRPr lang="en-US" dirty="0">
              <a:solidFill>
                <a:srgbClr val="17A342"/>
              </a:solidFill>
              <a:latin typeface="Arial" charset="0"/>
              <a:ea typeface="ＭＳ Ｐゴシック" charset="0"/>
              <a:cs typeface="Arial" charset="0"/>
            </a:endParaRPr>
          </a:p>
          <a:p>
            <a:pPr>
              <a:spcBef>
                <a:spcPct val="20000"/>
              </a:spcBef>
              <a:defRPr/>
            </a:pPr>
            <a:r>
              <a:rPr lang="en-US" dirty="0">
                <a:latin typeface="Arial" charset="0"/>
                <a:ea typeface="ＭＳ Ｐゴシック" charset="0"/>
                <a:cs typeface="Arial" charset="0"/>
              </a:rPr>
              <a:t>Disaster planning resources: </a:t>
            </a:r>
          </a:p>
          <a:p>
            <a:pPr>
              <a:spcBef>
                <a:spcPct val="20000"/>
              </a:spcBef>
              <a:defRPr/>
            </a:pPr>
            <a:r>
              <a:rPr lang="en-US" dirty="0">
                <a:solidFill>
                  <a:srgbClr val="17A342"/>
                </a:solidFill>
                <a:latin typeface="Arial" charset="0"/>
                <a:ea typeface="ＭＳ Ｐゴシック" charset="0"/>
                <a:cs typeface="Arial" charset="0"/>
                <a:hlinkClick r:id="rId6"/>
              </a:rPr>
              <a:t>http://grants.nih.gov/grants/olaw/disaster_planning.htm</a:t>
            </a:r>
            <a:endParaRPr lang="en-US" dirty="0">
              <a:solidFill>
                <a:srgbClr val="17A342"/>
              </a:solidFill>
              <a:latin typeface="Arial" charset="0"/>
              <a:ea typeface="ＭＳ Ｐゴシック" charset="0"/>
              <a:cs typeface="Arial" charset="0"/>
            </a:endParaRPr>
          </a:p>
          <a:p>
            <a:pPr marL="742950" lvl="1" indent="-285750">
              <a:spcBef>
                <a:spcPct val="20000"/>
              </a:spcBef>
              <a:buFont typeface="Arial" panose="020B0604020202020204" pitchFamily="34" charset="0"/>
              <a:buChar char="•"/>
              <a:defRPr/>
            </a:pPr>
            <a:r>
              <a:rPr lang="en-US" dirty="0">
                <a:latin typeface="Arial" charset="0"/>
                <a:ea typeface="ＭＳ Ｐゴシック" charset="0"/>
                <a:cs typeface="Arial" charset="0"/>
              </a:rPr>
              <a:t>Disaster planning webinar &amp; FAQs</a:t>
            </a:r>
          </a:p>
        </p:txBody>
      </p:sp>
      <p:pic>
        <p:nvPicPr>
          <p:cNvPr id="2" name="Picture 1" descr="OLAW symbol"/>
          <p:cNvPicPr>
            <a:picLocks noChangeAspect="1"/>
          </p:cNvPicPr>
          <p:nvPr/>
        </p:nvPicPr>
        <p:blipFill>
          <a:blip r:embed="rId7"/>
          <a:stretch>
            <a:fillRect/>
          </a:stretch>
        </p:blipFill>
        <p:spPr>
          <a:xfrm>
            <a:off x="8947267" y="279764"/>
            <a:ext cx="1544270" cy="1022507"/>
          </a:xfrm>
          <a:prstGeom prst="rect">
            <a:avLst/>
          </a:prstGeom>
        </p:spPr>
      </p:pic>
      <p:sp>
        <p:nvSpPr>
          <p:cNvPr id="4" name="Slide Number Placeholder 3">
            <a:extLst>
              <a:ext uri="{FF2B5EF4-FFF2-40B4-BE49-F238E27FC236}">
                <a16:creationId xmlns:a16="http://schemas.microsoft.com/office/drawing/2014/main" id="{5D3BD2E1-5BA2-4512-BCA5-F55EF96659F8}"/>
              </a:ext>
            </a:extLst>
          </p:cNvPr>
          <p:cNvSpPr>
            <a:spLocks noGrp="1"/>
          </p:cNvSpPr>
          <p:nvPr>
            <p:ph type="sldNum" sz="quarter" idx="12"/>
          </p:nvPr>
        </p:nvSpPr>
        <p:spPr/>
        <p:txBody>
          <a:bodyPr/>
          <a:lstStyle/>
          <a:p>
            <a:fld id="{A7DDB576-49B3-42E2-89EA-6E35EA8EF806}" type="slidenum">
              <a:rPr lang="en-US" smtClean="0"/>
              <a:pPr/>
              <a:t>35</a:t>
            </a:fld>
            <a:endParaRPr lang="en-US"/>
          </a:p>
        </p:txBody>
      </p:sp>
    </p:spTree>
    <p:custDataLst>
      <p:tags r:id="rId1"/>
    </p:custDataLst>
    <p:extLst>
      <p:ext uri="{BB962C8B-B14F-4D97-AF65-F5344CB8AC3E}">
        <p14:creationId xmlns:p14="http://schemas.microsoft.com/office/powerpoint/2010/main" val="3025702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21700" y="149785"/>
            <a:ext cx="10866736" cy="1370676"/>
          </a:xfrm>
        </p:spPr>
        <p:txBody>
          <a:bodyPr>
            <a:noAutofit/>
          </a:bodyPr>
          <a:lstStyle/>
          <a:p>
            <a:pPr>
              <a:defRPr/>
            </a:pPr>
            <a:r>
              <a:rPr lang="en-US" dirty="0"/>
              <a:t>Helpful NIH Web Pages</a:t>
            </a:r>
          </a:p>
        </p:txBody>
      </p:sp>
      <p:sp>
        <p:nvSpPr>
          <p:cNvPr id="74755" name="Rectangle 3"/>
          <p:cNvSpPr>
            <a:spLocks noGrp="1" noChangeArrowheads="1"/>
          </p:cNvSpPr>
          <p:nvPr>
            <p:ph type="body" idx="4294967295"/>
          </p:nvPr>
        </p:nvSpPr>
        <p:spPr>
          <a:xfrm>
            <a:off x="751562" y="1520461"/>
            <a:ext cx="10981633" cy="4533228"/>
          </a:xfrm>
        </p:spPr>
        <p:txBody>
          <a:bodyPr rtlCol="0">
            <a:normAutofit/>
          </a:bodyPr>
          <a:lstStyle/>
          <a:p>
            <a:pPr>
              <a:spcBef>
                <a:spcPts val="0"/>
              </a:spcBef>
              <a:buNone/>
              <a:defRPr/>
            </a:pPr>
            <a:endParaRPr lang="en-US" sz="1500" dirty="0">
              <a:solidFill>
                <a:schemeClr val="accent3">
                  <a:lumMod val="25000"/>
                </a:schemeClr>
              </a:solidFill>
            </a:endParaRPr>
          </a:p>
          <a:p>
            <a:pPr>
              <a:spcBef>
                <a:spcPts val="0"/>
              </a:spcBef>
              <a:defRPr/>
            </a:pPr>
            <a:r>
              <a:rPr lang="en-US" sz="1600" b="1" dirty="0"/>
              <a:t>Application Resources: </a:t>
            </a:r>
          </a:p>
          <a:p>
            <a:pPr lvl="1">
              <a:spcBef>
                <a:spcPts val="0"/>
              </a:spcBef>
              <a:defRPr/>
            </a:pPr>
            <a:r>
              <a:rPr lang="en-US" sz="1600" dirty="0"/>
              <a:t>Annotated SF424 (</a:t>
            </a:r>
            <a:r>
              <a:rPr lang="en-US" sz="1600" dirty="0" err="1"/>
              <a:t>R&amp;R</a:t>
            </a:r>
            <a:r>
              <a:rPr lang="en-US" sz="1600" dirty="0"/>
              <a:t>) Application Forms (General, Small Business, Multi-project): </a:t>
            </a:r>
            <a:r>
              <a:rPr lang="en-US" sz="1600" b="0" dirty="0">
                <a:hlinkClick r:id="rId4"/>
              </a:rPr>
              <a:t>https://grants.nih.gov/grants/how-to-apply-application-guide/resources/annotated-form-sets.htm</a:t>
            </a:r>
            <a:r>
              <a:rPr lang="en-US" sz="1600" b="0" dirty="0"/>
              <a:t> </a:t>
            </a:r>
          </a:p>
          <a:p>
            <a:pPr lvl="1">
              <a:spcBef>
                <a:spcPts val="0"/>
              </a:spcBef>
              <a:defRPr/>
            </a:pPr>
            <a:r>
              <a:rPr lang="en-US" sz="1600" dirty="0"/>
              <a:t>eRA Training: Video Tutorials: </a:t>
            </a:r>
            <a:r>
              <a:rPr lang="en-US" sz="1600" dirty="0">
                <a:hlinkClick r:id="rId5"/>
              </a:rPr>
              <a:t>https://www.era.nih.gov/era-training/era-videos.htm</a:t>
            </a:r>
            <a:r>
              <a:rPr lang="en-US" sz="1600" dirty="0"/>
              <a:t> </a:t>
            </a:r>
          </a:p>
          <a:p>
            <a:pPr lvl="1">
              <a:spcBef>
                <a:spcPts val="0"/>
              </a:spcBef>
              <a:defRPr/>
            </a:pPr>
            <a:r>
              <a:rPr lang="en-US" sz="1600" dirty="0"/>
              <a:t>Grant Application Basics: </a:t>
            </a:r>
            <a:r>
              <a:rPr lang="en-US" sz="1600" dirty="0">
                <a:solidFill>
                  <a:schemeClr val="accent3">
                    <a:lumMod val="25000"/>
                  </a:schemeClr>
                </a:solidFill>
                <a:hlinkClick r:id="rId6"/>
              </a:rPr>
              <a:t>https://grants.nih.gov/grants/grant_basics.htm</a:t>
            </a:r>
            <a:endParaRPr lang="en-US" sz="1600" dirty="0">
              <a:solidFill>
                <a:schemeClr val="accent3">
                  <a:lumMod val="25000"/>
                </a:schemeClr>
              </a:solidFill>
            </a:endParaRPr>
          </a:p>
          <a:p>
            <a:pPr lvl="1">
              <a:spcBef>
                <a:spcPts val="0"/>
              </a:spcBef>
              <a:defRPr/>
            </a:pPr>
            <a:r>
              <a:rPr lang="en-US" sz="1600" dirty="0"/>
              <a:t>How to Apply - Application Guide: </a:t>
            </a:r>
            <a:r>
              <a:rPr lang="en-US" sz="1600" b="0" dirty="0">
                <a:solidFill>
                  <a:schemeClr val="accent3">
                    <a:lumMod val="25000"/>
                  </a:schemeClr>
                </a:solidFill>
                <a:hlinkClick r:id="rId7"/>
              </a:rPr>
              <a:t>http://grants.nih.gov/grants/how-to-apply-application-guide.htm</a:t>
            </a:r>
            <a:endParaRPr lang="en-US" sz="1600" dirty="0">
              <a:solidFill>
                <a:schemeClr val="accent3">
                  <a:lumMod val="25000"/>
                </a:schemeClr>
              </a:solidFill>
            </a:endParaRPr>
          </a:p>
          <a:p>
            <a:pPr lvl="1">
              <a:spcBef>
                <a:spcPts val="0"/>
              </a:spcBef>
              <a:defRPr/>
            </a:pPr>
            <a:r>
              <a:rPr lang="en-US" sz="1600" dirty="0"/>
              <a:t>How we check for application completeness: </a:t>
            </a:r>
            <a:r>
              <a:rPr lang="en-US" sz="1600" u="sng" dirty="0">
                <a:hlinkClick r:id="rId8"/>
              </a:rPr>
              <a:t>https://grants.nih.gov/grants/how-to-apply-application-guide/submission-process/how-we-check-for-completeness.htm</a:t>
            </a:r>
            <a:r>
              <a:rPr lang="en-US" sz="1600" dirty="0"/>
              <a:t> </a:t>
            </a:r>
          </a:p>
          <a:p>
            <a:pPr lvl="1">
              <a:spcBef>
                <a:spcPts val="0"/>
              </a:spcBef>
              <a:defRPr/>
            </a:pPr>
            <a:r>
              <a:rPr lang="en-US" sz="1600" dirty="0"/>
              <a:t>Self Help Resources page:</a:t>
            </a:r>
            <a:r>
              <a:rPr lang="en-US" sz="1600" b="1" dirty="0"/>
              <a:t> </a:t>
            </a:r>
            <a:r>
              <a:rPr lang="en-US" sz="1600" dirty="0">
                <a:solidFill>
                  <a:schemeClr val="accent3">
                    <a:lumMod val="25000"/>
                  </a:schemeClr>
                </a:solidFill>
                <a:hlinkClick r:id="rId9"/>
              </a:rPr>
              <a:t>https://www.era.nih.gov/need-help</a:t>
            </a:r>
            <a:endParaRPr lang="en-US" sz="1600" dirty="0">
              <a:solidFill>
                <a:schemeClr val="accent3">
                  <a:lumMod val="25000"/>
                </a:schemeClr>
              </a:solidFill>
            </a:endParaRPr>
          </a:p>
          <a:p>
            <a:pPr marL="457200" lvl="1" indent="0">
              <a:spcBef>
                <a:spcPts val="0"/>
              </a:spcBef>
              <a:buNone/>
              <a:defRPr/>
            </a:pPr>
            <a:endParaRPr lang="en-US" sz="1600" dirty="0"/>
          </a:p>
          <a:p>
            <a:pPr>
              <a:lnSpc>
                <a:spcPct val="80000"/>
              </a:lnSpc>
              <a:defRPr/>
            </a:pPr>
            <a:r>
              <a:rPr lang="en-US" sz="1600" b="1" dirty="0"/>
              <a:t>eRA Resources: </a:t>
            </a:r>
          </a:p>
          <a:p>
            <a:pPr lvl="1">
              <a:lnSpc>
                <a:spcPct val="80000"/>
              </a:lnSpc>
              <a:defRPr/>
            </a:pPr>
            <a:r>
              <a:rPr lang="en-US" sz="1600" b="0" dirty="0"/>
              <a:t>eRA Commons Web pages: </a:t>
            </a:r>
            <a:r>
              <a:rPr lang="en-US" sz="1600" b="0" dirty="0">
                <a:solidFill>
                  <a:schemeClr val="accent3">
                    <a:lumMod val="25000"/>
                  </a:schemeClr>
                </a:solidFill>
                <a:hlinkClick r:id="rId10"/>
              </a:rPr>
              <a:t>https://www.era.nih.gov/</a:t>
            </a:r>
            <a:endParaRPr lang="en-US" sz="1600" dirty="0">
              <a:solidFill>
                <a:schemeClr val="accent3">
                  <a:lumMod val="25000"/>
                </a:schemeClr>
              </a:solidFill>
            </a:endParaRPr>
          </a:p>
          <a:p>
            <a:pPr lvl="1">
              <a:lnSpc>
                <a:spcPct val="80000"/>
              </a:lnSpc>
              <a:defRPr/>
            </a:pPr>
            <a:r>
              <a:rPr lang="en-US" sz="1600" b="0" dirty="0"/>
              <a:t>eRA Commons User Guides: </a:t>
            </a:r>
            <a:r>
              <a:rPr lang="en-US" sz="1600" b="0" dirty="0">
                <a:solidFill>
                  <a:schemeClr val="accent3">
                    <a:lumMod val="25000"/>
                  </a:schemeClr>
                </a:solidFill>
                <a:hlinkClick r:id="rId11"/>
              </a:rPr>
              <a:t>https://www.era.nih.gov/help-tutorials/era-commons/user-guide.htm</a:t>
            </a:r>
            <a:r>
              <a:rPr lang="en-US" sz="1600" b="0" dirty="0">
                <a:solidFill>
                  <a:schemeClr val="accent3">
                    <a:lumMod val="25000"/>
                  </a:schemeClr>
                </a:solidFill>
              </a:rPr>
              <a:t> </a:t>
            </a:r>
          </a:p>
          <a:p>
            <a:pPr lvl="1">
              <a:lnSpc>
                <a:spcPct val="80000"/>
              </a:lnSpc>
              <a:defRPr/>
            </a:pPr>
            <a:r>
              <a:rPr lang="en-US" sz="1600" b="0" dirty="0"/>
              <a:t>Intellectual Property Policy: </a:t>
            </a:r>
            <a:r>
              <a:rPr lang="en-US" sz="1600" b="0" dirty="0">
                <a:solidFill>
                  <a:schemeClr val="accent3">
                    <a:lumMod val="25000"/>
                  </a:schemeClr>
                </a:solidFill>
                <a:hlinkClick r:id="rId12"/>
              </a:rPr>
              <a:t>https://grants.nih.gov/policy/intell-property.htm</a:t>
            </a:r>
            <a:r>
              <a:rPr lang="en-US" sz="1600" b="0" dirty="0">
                <a:solidFill>
                  <a:schemeClr val="accent3">
                    <a:lumMod val="25000"/>
                  </a:schemeClr>
                </a:solidFill>
              </a:rPr>
              <a:t> </a:t>
            </a:r>
          </a:p>
          <a:p>
            <a:pPr lvl="1">
              <a:lnSpc>
                <a:spcPct val="80000"/>
              </a:lnSpc>
              <a:defRPr/>
            </a:pPr>
            <a:r>
              <a:rPr lang="en-US" sz="1600" b="0" dirty="0"/>
              <a:t>Research Portfolio Online Reporting Tools (</a:t>
            </a:r>
            <a:r>
              <a:rPr lang="en-US" sz="1600" b="0" dirty="0" err="1"/>
              <a:t>RePORT</a:t>
            </a:r>
            <a:r>
              <a:rPr lang="en-US" sz="1600" b="0" dirty="0"/>
              <a:t>): </a:t>
            </a:r>
            <a:r>
              <a:rPr lang="en-US" sz="1600" b="0" dirty="0">
                <a:solidFill>
                  <a:schemeClr val="accent3">
                    <a:lumMod val="25000"/>
                  </a:schemeClr>
                </a:solidFill>
                <a:hlinkClick r:id="rId13"/>
              </a:rPr>
              <a:t>https://report.nih.gov/</a:t>
            </a:r>
            <a:r>
              <a:rPr lang="en-US" sz="1600" b="0" dirty="0">
                <a:solidFill>
                  <a:schemeClr val="accent3">
                    <a:lumMod val="25000"/>
                  </a:schemeClr>
                </a:solidFill>
              </a:rPr>
              <a:t>  </a:t>
            </a:r>
          </a:p>
          <a:p>
            <a:pPr lvl="1">
              <a:lnSpc>
                <a:spcPct val="80000"/>
              </a:lnSpc>
              <a:defRPr/>
            </a:pPr>
            <a:r>
              <a:rPr lang="en-US" sz="1600" b="0" dirty="0" err="1"/>
              <a:t>RePORT</a:t>
            </a:r>
            <a:r>
              <a:rPr lang="en-US" sz="1600" b="0" dirty="0"/>
              <a:t> Expenditures &amp; Results (</a:t>
            </a:r>
            <a:r>
              <a:rPr lang="en-US" sz="1600" b="0" dirty="0" err="1"/>
              <a:t>RePORTER</a:t>
            </a:r>
            <a:r>
              <a:rPr lang="en-US" sz="1600" b="0" dirty="0"/>
              <a:t>): </a:t>
            </a:r>
            <a:r>
              <a:rPr lang="en-US" sz="1600" b="0" dirty="0">
                <a:solidFill>
                  <a:schemeClr val="accent3">
                    <a:lumMod val="25000"/>
                  </a:schemeClr>
                </a:solidFill>
                <a:hlinkClick r:id="rId14"/>
              </a:rPr>
              <a:t>https://reporter.nih.gov/</a:t>
            </a:r>
            <a:endParaRPr lang="en-US" sz="1600" b="0" dirty="0">
              <a:solidFill>
                <a:schemeClr val="accent3">
                  <a:lumMod val="25000"/>
                </a:schemeClr>
              </a:solidFill>
            </a:endParaRPr>
          </a:p>
          <a:p>
            <a:pPr marL="457200" lvl="1" indent="0">
              <a:buNone/>
              <a:defRPr/>
            </a:pPr>
            <a:endParaRPr lang="en-US" sz="1600" dirty="0"/>
          </a:p>
          <a:p>
            <a:pPr lvl="1">
              <a:spcBef>
                <a:spcPts val="0"/>
              </a:spcBef>
              <a:defRPr/>
            </a:pPr>
            <a:endParaRPr lang="en-US" sz="1100" dirty="0"/>
          </a:p>
          <a:p>
            <a:pPr>
              <a:spcBef>
                <a:spcPts val="0"/>
              </a:spcBef>
              <a:defRPr/>
            </a:pPr>
            <a:endParaRPr lang="en-US" sz="1500" dirty="0"/>
          </a:p>
          <a:p>
            <a:pPr>
              <a:lnSpc>
                <a:spcPct val="80000"/>
              </a:lnSpc>
              <a:buNone/>
              <a:defRPr/>
            </a:pPr>
            <a:endParaRPr lang="en-US" dirty="0"/>
          </a:p>
          <a:p>
            <a:pPr>
              <a:lnSpc>
                <a:spcPct val="80000"/>
              </a:lnSpc>
              <a:buNone/>
              <a:defRPr/>
            </a:pPr>
            <a:endParaRPr lang="en-US" dirty="0"/>
          </a:p>
        </p:txBody>
      </p:sp>
      <p:sp>
        <p:nvSpPr>
          <p:cNvPr id="3" name="Slide Number Placeholder 2">
            <a:extLst>
              <a:ext uri="{FF2B5EF4-FFF2-40B4-BE49-F238E27FC236}">
                <a16:creationId xmlns:a16="http://schemas.microsoft.com/office/drawing/2014/main" id="{D1A98840-F1F9-48C0-9919-812FA84234BB}"/>
              </a:ext>
            </a:extLst>
          </p:cNvPr>
          <p:cNvSpPr>
            <a:spLocks noGrp="1"/>
          </p:cNvSpPr>
          <p:nvPr>
            <p:ph type="sldNum" sz="quarter" idx="12"/>
          </p:nvPr>
        </p:nvSpPr>
        <p:spPr/>
        <p:txBody>
          <a:bodyPr/>
          <a:lstStyle/>
          <a:p>
            <a:fld id="{A7DDB576-49B3-42E2-89EA-6E35EA8EF806}" type="slidenum">
              <a:rPr lang="en-US" smtClean="0"/>
              <a:pPr/>
              <a:t>36</a:t>
            </a:fld>
            <a:endParaRPr lang="en-US"/>
          </a:p>
        </p:txBody>
      </p:sp>
    </p:spTree>
    <p:custDataLst>
      <p:tags r:id="rId1"/>
    </p:custDataLst>
    <p:extLst>
      <p:ext uri="{BB962C8B-B14F-4D97-AF65-F5344CB8AC3E}">
        <p14:creationId xmlns:p14="http://schemas.microsoft.com/office/powerpoint/2010/main" val="1101569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21700" y="149785"/>
            <a:ext cx="8422300" cy="1370676"/>
          </a:xfrm>
        </p:spPr>
        <p:txBody>
          <a:bodyPr>
            <a:noAutofit/>
          </a:bodyPr>
          <a:lstStyle/>
          <a:p>
            <a:pPr>
              <a:defRPr/>
            </a:pPr>
            <a:r>
              <a:rPr lang="en-US" dirty="0"/>
              <a:t>Helpful NIH Web Pages (cont.)</a:t>
            </a:r>
          </a:p>
        </p:txBody>
      </p:sp>
      <p:sp>
        <p:nvSpPr>
          <p:cNvPr id="74755" name="Rectangle 3"/>
          <p:cNvSpPr>
            <a:spLocks noGrp="1" noChangeArrowheads="1"/>
          </p:cNvSpPr>
          <p:nvPr>
            <p:ph type="body" idx="4294967295"/>
          </p:nvPr>
        </p:nvSpPr>
        <p:spPr>
          <a:xfrm>
            <a:off x="751562" y="1520461"/>
            <a:ext cx="10981633" cy="4533228"/>
          </a:xfrm>
        </p:spPr>
        <p:txBody>
          <a:bodyPr rtlCol="0">
            <a:normAutofit/>
          </a:bodyPr>
          <a:lstStyle/>
          <a:p>
            <a:pPr>
              <a:spcBef>
                <a:spcPts val="0"/>
              </a:spcBef>
              <a:buNone/>
              <a:defRPr/>
            </a:pPr>
            <a:endParaRPr lang="en-US" sz="1500" dirty="0">
              <a:solidFill>
                <a:schemeClr val="accent3">
                  <a:lumMod val="25000"/>
                </a:schemeClr>
              </a:solidFill>
            </a:endParaRPr>
          </a:p>
          <a:p>
            <a:pPr>
              <a:spcBef>
                <a:spcPts val="0"/>
              </a:spcBef>
              <a:defRPr/>
            </a:pPr>
            <a:r>
              <a:rPr lang="en-US" sz="2000" dirty="0"/>
              <a:t>General NIH Resources:</a:t>
            </a:r>
          </a:p>
          <a:p>
            <a:pPr lvl="1">
              <a:spcBef>
                <a:spcPts val="0"/>
              </a:spcBef>
              <a:defRPr/>
            </a:pPr>
            <a:r>
              <a:rPr lang="en-US" dirty="0"/>
              <a:t>NIH Extramural Nexus – newsletter for the extramural community: </a:t>
            </a:r>
            <a:r>
              <a:rPr lang="en-US" dirty="0">
                <a:solidFill>
                  <a:schemeClr val="accent3">
                    <a:lumMod val="25000"/>
                  </a:schemeClr>
                </a:solidFill>
                <a:hlinkClick r:id="rId4"/>
              </a:rPr>
              <a:t>https://nexus.od.nih.gov/all/</a:t>
            </a:r>
            <a:r>
              <a:rPr lang="en-US" dirty="0">
                <a:solidFill>
                  <a:schemeClr val="accent3">
                    <a:lumMod val="25000"/>
                  </a:schemeClr>
                </a:solidFill>
              </a:rPr>
              <a:t> </a:t>
            </a:r>
          </a:p>
          <a:p>
            <a:pPr lvl="1">
              <a:spcBef>
                <a:spcPts val="0"/>
              </a:spcBef>
              <a:defRPr/>
            </a:pPr>
            <a:r>
              <a:rPr lang="en-US" dirty="0"/>
              <a:t>NIH Frequently Asked Questions: </a:t>
            </a:r>
            <a:r>
              <a:rPr lang="en-US" dirty="0">
                <a:solidFill>
                  <a:schemeClr val="accent1"/>
                </a:solidFill>
                <a:hlinkClick r:id="rId5"/>
              </a:rPr>
              <a:t>https://grants.nih.gov/faqs#/</a:t>
            </a:r>
            <a:endParaRPr lang="en-US" dirty="0"/>
          </a:p>
          <a:p>
            <a:pPr lvl="1">
              <a:spcBef>
                <a:spcPts val="0"/>
              </a:spcBef>
              <a:defRPr/>
            </a:pPr>
            <a:r>
              <a:rPr lang="en-US" dirty="0"/>
              <a:t>NIH Grants Policy Statement: </a:t>
            </a:r>
            <a:r>
              <a:rPr lang="en-US" dirty="0">
                <a:solidFill>
                  <a:schemeClr val="accent3">
                    <a:lumMod val="25000"/>
                  </a:schemeClr>
                </a:solidFill>
                <a:hlinkClick r:id="rId6"/>
              </a:rPr>
              <a:t>https://grants.nih.gov/policy/nihgps/index.htm</a:t>
            </a:r>
            <a:r>
              <a:rPr lang="en-US" dirty="0">
                <a:solidFill>
                  <a:schemeClr val="accent3">
                    <a:lumMod val="25000"/>
                  </a:schemeClr>
                </a:solidFill>
              </a:rPr>
              <a:t> 	</a:t>
            </a:r>
          </a:p>
          <a:p>
            <a:pPr lvl="1">
              <a:spcBef>
                <a:spcPts val="0"/>
              </a:spcBef>
              <a:defRPr/>
            </a:pPr>
            <a:r>
              <a:rPr lang="en-US" dirty="0"/>
              <a:t>Office of Extramural Research (OER) Web Page: </a:t>
            </a:r>
            <a:r>
              <a:rPr lang="en-US" dirty="0">
                <a:solidFill>
                  <a:schemeClr val="accent3">
                    <a:lumMod val="25000"/>
                  </a:schemeClr>
                </a:solidFill>
                <a:hlinkClick r:id="rId7"/>
              </a:rPr>
              <a:t>https://grants.nih.gov/faqs</a:t>
            </a:r>
            <a:endParaRPr lang="en-US" dirty="0">
              <a:solidFill>
                <a:schemeClr val="accent3">
                  <a:lumMod val="25000"/>
                </a:schemeClr>
              </a:solidFill>
            </a:endParaRPr>
          </a:p>
          <a:p>
            <a:pPr marL="0" indent="0">
              <a:spcBef>
                <a:spcPts val="0"/>
              </a:spcBef>
              <a:buNone/>
              <a:defRPr/>
            </a:pPr>
            <a:endParaRPr lang="en-US" sz="2000" dirty="0"/>
          </a:p>
          <a:p>
            <a:pPr>
              <a:spcBef>
                <a:spcPts val="0"/>
              </a:spcBef>
              <a:defRPr/>
            </a:pPr>
            <a:r>
              <a:rPr lang="en-US" sz="2000" dirty="0" err="1"/>
              <a:t>RPPR</a:t>
            </a:r>
            <a:r>
              <a:rPr lang="en-US" sz="2000" dirty="0"/>
              <a:t> Resources:</a:t>
            </a:r>
          </a:p>
          <a:p>
            <a:pPr lvl="1">
              <a:defRPr/>
            </a:pPr>
            <a:r>
              <a:rPr lang="en-US" dirty="0" err="1"/>
              <a:t>RPPR</a:t>
            </a:r>
            <a:r>
              <a:rPr lang="en-US" dirty="0"/>
              <a:t> Webpage, including links to the NIH </a:t>
            </a:r>
            <a:r>
              <a:rPr lang="en-US" dirty="0" err="1">
                <a:solidFill>
                  <a:schemeClr val="accent1"/>
                </a:solidFill>
              </a:rPr>
              <a:t>RPPR</a:t>
            </a:r>
            <a:r>
              <a:rPr lang="en-US" dirty="0">
                <a:solidFill>
                  <a:schemeClr val="accent1"/>
                </a:solidFill>
              </a:rPr>
              <a:t> Instruction Guide, </a:t>
            </a:r>
            <a:r>
              <a:rPr lang="en-US" dirty="0" err="1">
                <a:solidFill>
                  <a:schemeClr val="accent1"/>
                </a:solidFill>
              </a:rPr>
              <a:t>RPPR</a:t>
            </a:r>
            <a:r>
              <a:rPr lang="en-US" dirty="0">
                <a:solidFill>
                  <a:schemeClr val="accent1"/>
                </a:solidFill>
              </a:rPr>
              <a:t> Guide Notices, FAQs, Training, and Contacts: </a:t>
            </a:r>
            <a:r>
              <a:rPr lang="en-US" dirty="0">
                <a:hlinkClick r:id="rId8"/>
              </a:rPr>
              <a:t>https://grants.nih.gov/grants/rppr/index.htm</a:t>
            </a:r>
            <a:endParaRPr lang="en-US" dirty="0"/>
          </a:p>
          <a:p>
            <a:pPr lvl="1">
              <a:defRPr/>
            </a:pPr>
            <a:endParaRPr lang="en-US" dirty="0"/>
          </a:p>
          <a:p>
            <a:pPr marL="457200" lvl="1" indent="0">
              <a:spcBef>
                <a:spcPts val="0"/>
              </a:spcBef>
              <a:buNone/>
              <a:defRPr/>
            </a:pPr>
            <a:endParaRPr lang="en-US" dirty="0"/>
          </a:p>
          <a:p>
            <a:pPr>
              <a:spcBef>
                <a:spcPts val="0"/>
              </a:spcBef>
              <a:defRPr/>
            </a:pPr>
            <a:endParaRPr lang="en-US" sz="2000" dirty="0"/>
          </a:p>
          <a:p>
            <a:pPr>
              <a:lnSpc>
                <a:spcPct val="80000"/>
              </a:lnSpc>
              <a:buNone/>
              <a:defRPr/>
            </a:pPr>
            <a:endParaRPr lang="en-US" sz="2000" dirty="0"/>
          </a:p>
          <a:p>
            <a:pPr>
              <a:lnSpc>
                <a:spcPct val="80000"/>
              </a:lnSpc>
              <a:buNone/>
              <a:defRPr/>
            </a:pPr>
            <a:endParaRPr lang="en-US" dirty="0"/>
          </a:p>
        </p:txBody>
      </p:sp>
      <p:sp>
        <p:nvSpPr>
          <p:cNvPr id="3" name="Slide Number Placeholder 2">
            <a:extLst>
              <a:ext uri="{FF2B5EF4-FFF2-40B4-BE49-F238E27FC236}">
                <a16:creationId xmlns:a16="http://schemas.microsoft.com/office/drawing/2014/main" id="{D1A98840-F1F9-48C0-9919-812FA84234BB}"/>
              </a:ext>
            </a:extLst>
          </p:cNvPr>
          <p:cNvSpPr>
            <a:spLocks noGrp="1"/>
          </p:cNvSpPr>
          <p:nvPr>
            <p:ph type="sldNum" sz="quarter" idx="12"/>
          </p:nvPr>
        </p:nvSpPr>
        <p:spPr/>
        <p:txBody>
          <a:bodyPr/>
          <a:lstStyle/>
          <a:p>
            <a:fld id="{A7DDB576-49B3-42E2-89EA-6E35EA8EF806}" type="slidenum">
              <a:rPr lang="en-US" smtClean="0"/>
              <a:pPr/>
              <a:t>37</a:t>
            </a:fld>
            <a:endParaRPr lang="en-US"/>
          </a:p>
        </p:txBody>
      </p:sp>
    </p:spTree>
    <p:custDataLst>
      <p:tags r:id="rId1"/>
    </p:custDataLst>
    <p:extLst>
      <p:ext uri="{BB962C8B-B14F-4D97-AF65-F5344CB8AC3E}">
        <p14:creationId xmlns:p14="http://schemas.microsoft.com/office/powerpoint/2010/main" val="734755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55617" y="560828"/>
            <a:ext cx="6946916" cy="833748"/>
          </a:xfrm>
        </p:spPr>
        <p:txBody>
          <a:bodyPr>
            <a:normAutofit/>
          </a:bodyPr>
          <a:lstStyle/>
          <a:p>
            <a:pPr algn="ctr">
              <a:defRPr/>
            </a:pPr>
            <a:r>
              <a:rPr lang="en-US"/>
              <a:t>NIH OER Listservs</a:t>
            </a:r>
          </a:p>
        </p:txBody>
      </p:sp>
      <p:sp>
        <p:nvSpPr>
          <p:cNvPr id="77827" name="Rectangle 3"/>
          <p:cNvSpPr>
            <a:spLocks noGrp="1" noChangeArrowheads="1"/>
          </p:cNvSpPr>
          <p:nvPr>
            <p:ph type="body" idx="4294967295"/>
          </p:nvPr>
        </p:nvSpPr>
        <p:spPr>
          <a:xfrm>
            <a:off x="905322" y="1736914"/>
            <a:ext cx="7473711" cy="3954023"/>
          </a:xfrm>
        </p:spPr>
        <p:txBody>
          <a:bodyPr rtlCol="0">
            <a:noAutofit/>
          </a:bodyPr>
          <a:lstStyle/>
          <a:p>
            <a:pPr>
              <a:lnSpc>
                <a:spcPct val="90000"/>
              </a:lnSpc>
              <a:defRPr/>
            </a:pPr>
            <a:r>
              <a:rPr lang="en-US" sz="1500" dirty="0"/>
              <a:t>NIH Guide for Grants and Contracts:</a:t>
            </a:r>
          </a:p>
          <a:p>
            <a:pPr marL="205740" lvl="1" indent="0">
              <a:lnSpc>
                <a:spcPct val="90000"/>
              </a:lnSpc>
              <a:buNone/>
              <a:defRPr/>
            </a:pPr>
            <a:r>
              <a:rPr lang="en-US" sz="1500" dirty="0"/>
              <a:t>Official publication for NIH Grant Policies, Guidelines &amp; Funding Opportunities </a:t>
            </a:r>
          </a:p>
          <a:p>
            <a:pPr marL="205740" lvl="1" indent="0">
              <a:lnSpc>
                <a:spcPct val="90000"/>
              </a:lnSpc>
              <a:buNone/>
              <a:defRPr/>
            </a:pPr>
            <a:r>
              <a:rPr lang="en-US" sz="1500" dirty="0">
                <a:solidFill>
                  <a:schemeClr val="accent1">
                    <a:lumMod val="75000"/>
                  </a:schemeClr>
                </a:solidFill>
                <a:hlinkClick r:id="rId4"/>
              </a:rPr>
              <a:t>https://grants.nih.gov/grants/guide/listserv.htm</a:t>
            </a:r>
            <a:r>
              <a:rPr lang="en-US" sz="1500" dirty="0">
                <a:solidFill>
                  <a:schemeClr val="accent1">
                    <a:lumMod val="75000"/>
                  </a:schemeClr>
                </a:solidFill>
              </a:rPr>
              <a:t> </a:t>
            </a:r>
          </a:p>
          <a:p>
            <a:pPr marL="205740" lvl="1" indent="0">
              <a:lnSpc>
                <a:spcPct val="90000"/>
              </a:lnSpc>
              <a:buNone/>
              <a:defRPr/>
            </a:pPr>
            <a:endParaRPr lang="en-US" sz="1500" dirty="0"/>
          </a:p>
          <a:p>
            <a:pPr>
              <a:lnSpc>
                <a:spcPct val="90000"/>
              </a:lnSpc>
              <a:defRPr/>
            </a:pPr>
            <a:r>
              <a:rPr lang="en-US" sz="1500" dirty="0"/>
              <a:t>Office for Human Research Protections (</a:t>
            </a:r>
            <a:r>
              <a:rPr lang="en-US" sz="1500" dirty="0" err="1"/>
              <a:t>OHRP</a:t>
            </a:r>
            <a:r>
              <a:rPr lang="en-US" sz="1500" dirty="0"/>
              <a:t>):</a:t>
            </a:r>
          </a:p>
          <a:p>
            <a:pPr marL="219075" lvl="1" indent="0">
              <a:lnSpc>
                <a:spcPct val="90000"/>
              </a:lnSpc>
              <a:buNone/>
              <a:defRPr/>
            </a:pPr>
            <a:r>
              <a:rPr lang="en-US" sz="1500" dirty="0">
                <a:hlinkClick r:id="rId5"/>
              </a:rPr>
              <a:t>https://www.hhs.gov/ohrp/index.html</a:t>
            </a:r>
            <a:endParaRPr lang="en-US" sz="1500" dirty="0"/>
          </a:p>
          <a:p>
            <a:pPr marL="219075" lvl="1" indent="0">
              <a:lnSpc>
                <a:spcPct val="90000"/>
              </a:lnSpc>
              <a:buNone/>
              <a:defRPr/>
            </a:pPr>
            <a:endParaRPr lang="en-US" sz="1500" dirty="0"/>
          </a:p>
          <a:p>
            <a:pPr>
              <a:lnSpc>
                <a:spcPct val="90000"/>
              </a:lnSpc>
              <a:defRPr/>
            </a:pPr>
            <a:r>
              <a:rPr lang="en-US" sz="1500" dirty="0"/>
              <a:t>Office of Laboratory Animal Welfare (</a:t>
            </a:r>
            <a:r>
              <a:rPr lang="en-US" sz="1500" dirty="0" err="1"/>
              <a:t>OLAW</a:t>
            </a:r>
            <a:r>
              <a:rPr lang="en-US" sz="1500" dirty="0"/>
              <a:t>):</a:t>
            </a:r>
          </a:p>
          <a:p>
            <a:pPr marL="219075" lvl="1" indent="0">
              <a:lnSpc>
                <a:spcPct val="90000"/>
              </a:lnSpc>
              <a:buNone/>
              <a:defRPr/>
            </a:pPr>
            <a:r>
              <a:rPr lang="en-US" sz="1500" dirty="0">
                <a:solidFill>
                  <a:schemeClr val="accent1">
                    <a:lumMod val="75000"/>
                  </a:schemeClr>
                </a:solidFill>
                <a:hlinkClick r:id="rId6"/>
              </a:rPr>
              <a:t>https://olaw.nih.gov/</a:t>
            </a:r>
            <a:endParaRPr lang="en-US" sz="1500" dirty="0">
              <a:solidFill>
                <a:schemeClr val="accent1">
                  <a:lumMod val="75000"/>
                </a:schemeClr>
              </a:solidFill>
            </a:endParaRPr>
          </a:p>
          <a:p>
            <a:pPr marL="219075" lvl="1" indent="0">
              <a:lnSpc>
                <a:spcPct val="90000"/>
              </a:lnSpc>
              <a:buNone/>
              <a:defRPr/>
            </a:pPr>
            <a:endParaRPr lang="en-US" sz="1500" dirty="0"/>
          </a:p>
          <a:p>
            <a:pPr>
              <a:lnSpc>
                <a:spcPct val="90000"/>
              </a:lnSpc>
              <a:defRPr/>
            </a:pPr>
            <a:r>
              <a:rPr lang="en-US" sz="1500" dirty="0" err="1"/>
              <a:t>eSubmission</a:t>
            </a:r>
            <a:r>
              <a:rPr lang="en-US" sz="1500" dirty="0"/>
              <a:t>:  </a:t>
            </a:r>
          </a:p>
          <a:p>
            <a:pPr marL="205740" lvl="1" indent="0">
              <a:lnSpc>
                <a:spcPct val="90000"/>
              </a:lnSpc>
              <a:buNone/>
              <a:defRPr/>
            </a:pPr>
            <a:r>
              <a:rPr lang="en-US" sz="1500" dirty="0">
                <a:solidFill>
                  <a:schemeClr val="accent1">
                    <a:lumMod val="75000"/>
                  </a:schemeClr>
                </a:solidFill>
                <a:hlinkClick r:id="rId7"/>
              </a:rPr>
              <a:t>https://www.era.nih.gov/about-era/get-connected.htm</a:t>
            </a:r>
            <a:r>
              <a:rPr lang="en-US" sz="1500" dirty="0">
                <a:solidFill>
                  <a:schemeClr val="accent1">
                    <a:lumMod val="75000"/>
                  </a:schemeClr>
                </a:solidFill>
              </a:rPr>
              <a:t> </a:t>
            </a:r>
          </a:p>
        </p:txBody>
      </p:sp>
      <p:sp>
        <p:nvSpPr>
          <p:cNvPr id="3" name="Slide Number Placeholder 2">
            <a:extLst>
              <a:ext uri="{FF2B5EF4-FFF2-40B4-BE49-F238E27FC236}">
                <a16:creationId xmlns:a16="http://schemas.microsoft.com/office/drawing/2014/main" id="{D390BDFD-ED0D-4A69-9829-7A1A3E940B94}"/>
              </a:ext>
            </a:extLst>
          </p:cNvPr>
          <p:cNvSpPr>
            <a:spLocks noGrp="1"/>
          </p:cNvSpPr>
          <p:nvPr>
            <p:ph type="sldNum" sz="quarter" idx="12"/>
          </p:nvPr>
        </p:nvSpPr>
        <p:spPr/>
        <p:txBody>
          <a:bodyPr/>
          <a:lstStyle/>
          <a:p>
            <a:fld id="{A7DDB576-49B3-42E2-89EA-6E35EA8EF806}" type="slidenum">
              <a:rPr lang="en-US" smtClean="0"/>
              <a:pPr/>
              <a:t>38</a:t>
            </a:fld>
            <a:endParaRPr lang="en-US"/>
          </a:p>
        </p:txBody>
      </p:sp>
    </p:spTree>
    <p:custDataLst>
      <p:tags r:id="rId1"/>
    </p:custDataLst>
    <p:extLst>
      <p:ext uri="{BB962C8B-B14F-4D97-AF65-F5344CB8AC3E}">
        <p14:creationId xmlns:p14="http://schemas.microsoft.com/office/powerpoint/2010/main" val="397401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942A6D-A0B9-40D9-BC5B-FE0D45FA61E0}"/>
              </a:ext>
            </a:extLst>
          </p:cNvPr>
          <p:cNvSpPr>
            <a:spLocks noGrp="1"/>
          </p:cNvSpPr>
          <p:nvPr>
            <p:ph type="title"/>
          </p:nvPr>
        </p:nvSpPr>
        <p:spPr>
          <a:xfrm>
            <a:off x="838200" y="136525"/>
            <a:ext cx="10515600" cy="1325563"/>
          </a:xfrm>
        </p:spPr>
        <p:txBody>
          <a:bodyPr>
            <a:normAutofit fontScale="90000"/>
          </a:bodyPr>
          <a:lstStyle/>
          <a:p>
            <a:r>
              <a:rPr lang="en-US" dirty="0">
                <a:latin typeface="Open Sans"/>
                <a:ea typeface="Open Sans"/>
                <a:cs typeface="Open Sans"/>
              </a:rPr>
              <a:t>Publication of the Revised NIH Grants Policy Statement (GPS) for Fiscal Year 2023</a:t>
            </a:r>
            <a:endParaRPr lang="en-US" dirty="0"/>
          </a:p>
        </p:txBody>
      </p:sp>
      <p:sp>
        <p:nvSpPr>
          <p:cNvPr id="3" name="Content Placeholder 2">
            <a:extLst>
              <a:ext uri="{FF2B5EF4-FFF2-40B4-BE49-F238E27FC236}">
                <a16:creationId xmlns:a16="http://schemas.microsoft.com/office/drawing/2014/main" id="{1F753098-8D69-4571-BA43-C1C07A5297F6}"/>
              </a:ext>
            </a:extLst>
          </p:cNvPr>
          <p:cNvSpPr>
            <a:spLocks noGrp="1"/>
          </p:cNvSpPr>
          <p:nvPr>
            <p:ph idx="1"/>
          </p:nvPr>
        </p:nvSpPr>
        <p:spPr>
          <a:xfrm>
            <a:off x="883920" y="1465639"/>
            <a:ext cx="10721926" cy="4789983"/>
          </a:xfrm>
        </p:spPr>
        <p:txBody>
          <a:bodyPr vert="horz" lIns="91440" tIns="45720" rIns="91440" bIns="45720" rtlCol="0" anchor="t">
            <a:normAutofit/>
          </a:bodyPr>
          <a:lstStyle/>
          <a:p>
            <a:pPr algn="l" rtl="0" fontAlgn="base">
              <a:buFont typeface="Arial" panose="020B0604020202020204" pitchFamily="34" charset="0"/>
              <a:buChar char="•"/>
            </a:pPr>
            <a:r>
              <a:rPr lang="en-US" sz="2300" b="0" i="0" u="none" strike="noStrike" dirty="0">
                <a:solidFill>
                  <a:srgbClr val="000000"/>
                </a:solidFill>
                <a:effectLst/>
                <a:latin typeface="+mn-lt"/>
              </a:rPr>
              <a:t>The NIH Grants Policy Statement (GPS) was published on December 23, 2022</a:t>
            </a:r>
            <a:r>
              <a:rPr lang="en-US" sz="2300" b="1" i="0" u="none" strike="noStrike" dirty="0">
                <a:solidFill>
                  <a:srgbClr val="000000"/>
                </a:solidFill>
                <a:effectLst/>
                <a:latin typeface="+mn-lt"/>
              </a:rPr>
              <a:t>.</a:t>
            </a:r>
            <a:r>
              <a:rPr lang="en-US" sz="2300" b="0" i="0" u="none" strike="noStrike" dirty="0">
                <a:solidFill>
                  <a:srgbClr val="000000"/>
                </a:solidFill>
                <a:effectLst/>
                <a:latin typeface="+mn-lt"/>
              </a:rPr>
              <a:t>​  The latest version of the </a:t>
            </a:r>
            <a:r>
              <a:rPr lang="en-US" sz="2300" b="0" i="0" u="sng" strike="noStrike" dirty="0">
                <a:solidFill>
                  <a:srgbClr val="0563C1"/>
                </a:solidFill>
                <a:effectLst/>
                <a:latin typeface="+mn-lt"/>
                <a:hlinkClick r:id="rId4"/>
              </a:rPr>
              <a:t>NIH GPS </a:t>
            </a:r>
            <a:r>
              <a:rPr lang="en-US" sz="2300" b="0" i="0" u="none" strike="noStrike" dirty="0">
                <a:solidFill>
                  <a:srgbClr val="000000"/>
                </a:solidFill>
                <a:effectLst/>
                <a:latin typeface="+mn-lt"/>
              </a:rPr>
              <a:t>is available on the NIH.gov website, along with </a:t>
            </a:r>
            <a:r>
              <a:rPr lang="en-US" sz="2300" b="0" i="0" u="none" strike="noStrike" dirty="0">
                <a:solidFill>
                  <a:srgbClr val="333333"/>
                </a:solidFill>
                <a:effectLst/>
                <a:latin typeface="+mn-lt"/>
              </a:rPr>
              <a:t>a </a:t>
            </a:r>
            <a:r>
              <a:rPr lang="en-US" sz="2300" b="0" i="0" u="sng" strike="noStrike" dirty="0">
                <a:solidFill>
                  <a:srgbClr val="0563C1"/>
                </a:solidFill>
                <a:effectLst/>
                <a:latin typeface="+mn-lt"/>
                <a:hlinkClick r:id="rId5"/>
              </a:rPr>
              <a:t>significant changes table</a:t>
            </a:r>
            <a:r>
              <a:rPr lang="en-US" sz="2300" b="0" i="0" u="none" strike="noStrike" dirty="0">
                <a:solidFill>
                  <a:srgbClr val="333333"/>
                </a:solidFill>
                <a:effectLst/>
                <a:latin typeface="+mn-lt"/>
              </a:rPr>
              <a:t>. </a:t>
            </a:r>
            <a:r>
              <a:rPr lang="en-US" sz="2300" b="0" i="0" dirty="0">
                <a:solidFill>
                  <a:srgbClr val="000000"/>
                </a:solidFill>
                <a:effectLst/>
                <a:latin typeface="+mn-lt"/>
              </a:rPr>
              <a:t>​</a:t>
            </a:r>
          </a:p>
          <a:p>
            <a:pPr algn="l" rtl="0" fontAlgn="base">
              <a:buFont typeface="Arial" panose="020B0604020202020204" pitchFamily="34" charset="0"/>
              <a:buChar char="•"/>
            </a:pPr>
            <a:r>
              <a:rPr lang="en-US" sz="2300" b="0" i="0" u="none" strike="noStrike" dirty="0">
                <a:solidFill>
                  <a:srgbClr val="000000"/>
                </a:solidFill>
                <a:effectLst/>
                <a:latin typeface="+mn-lt"/>
              </a:rPr>
              <a:t>Previous versions of the NIH GPS remain applicable as standard terms and conditions of award for all NIH grants and cooperative agreements with budget periods that began prior to October 1, 2022.​</a:t>
            </a:r>
            <a:r>
              <a:rPr lang="en-US" sz="2300" b="0" i="0" dirty="0">
                <a:solidFill>
                  <a:srgbClr val="000000"/>
                </a:solidFill>
                <a:effectLst/>
                <a:latin typeface="+mn-lt"/>
              </a:rPr>
              <a:t>​</a:t>
            </a:r>
          </a:p>
          <a:p>
            <a:pPr algn="l" rtl="0" fontAlgn="base">
              <a:buFont typeface="Arial" panose="020B0604020202020204" pitchFamily="34" charset="0"/>
              <a:buChar char="•"/>
            </a:pPr>
            <a:r>
              <a:rPr lang="en-US" sz="2300" b="0" i="0" u="none" strike="noStrike" dirty="0">
                <a:solidFill>
                  <a:srgbClr val="000000"/>
                </a:solidFill>
                <a:effectLst/>
                <a:latin typeface="+mn-lt"/>
              </a:rPr>
              <a:t>​</a:t>
            </a:r>
            <a:r>
              <a:rPr lang="en-US" sz="2300" b="0" i="0" u="none" strike="noStrike" dirty="0">
                <a:solidFill>
                  <a:srgbClr val="333333"/>
                </a:solidFill>
                <a:effectLst/>
                <a:latin typeface="+mn-lt"/>
              </a:rPr>
              <a:t>NIH will continue to publish interim grants policy changes and clarifications through the issuance of NIH Guide Notices, available </a:t>
            </a:r>
            <a:r>
              <a:rPr lang="en-US" sz="2300" b="0" i="0" u="sng" strike="noStrike" dirty="0">
                <a:solidFill>
                  <a:srgbClr val="0563C1"/>
                </a:solidFill>
                <a:effectLst/>
                <a:latin typeface="+mn-lt"/>
                <a:hlinkClick r:id="rId6"/>
              </a:rPr>
              <a:t>here</a:t>
            </a:r>
            <a:r>
              <a:rPr lang="en-US" sz="2300" b="0" i="0" u="none" strike="noStrike" dirty="0">
                <a:solidFill>
                  <a:srgbClr val="333333"/>
                </a:solidFill>
                <a:effectLst/>
                <a:latin typeface="+mn-lt"/>
              </a:rPr>
              <a:t>. </a:t>
            </a:r>
            <a:r>
              <a:rPr lang="en-US" sz="2300" b="0" i="0" u="none" strike="noStrike" dirty="0">
                <a:solidFill>
                  <a:srgbClr val="000000"/>
                </a:solidFill>
                <a:effectLst/>
                <a:latin typeface="+mn-lt"/>
              </a:rPr>
              <a:t>​</a:t>
            </a:r>
            <a:r>
              <a:rPr lang="en-US" sz="2300" b="0" i="0" dirty="0">
                <a:solidFill>
                  <a:srgbClr val="000000"/>
                </a:solidFill>
                <a:effectLst/>
                <a:latin typeface="+mn-lt"/>
              </a:rPr>
              <a:t>​</a:t>
            </a:r>
          </a:p>
          <a:p>
            <a:pPr algn="l" rtl="0" fontAlgn="base">
              <a:buFont typeface="Arial" panose="020B0604020202020204" pitchFamily="34" charset="0"/>
              <a:buChar char="•"/>
            </a:pPr>
            <a:r>
              <a:rPr lang="en-US" sz="2300" b="0" i="0" u="none" strike="noStrike" dirty="0">
                <a:solidFill>
                  <a:srgbClr val="000000"/>
                </a:solidFill>
                <a:effectLst/>
                <a:latin typeface="+mn-lt"/>
              </a:rPr>
              <a:t>​</a:t>
            </a:r>
            <a:r>
              <a:rPr lang="en-US" sz="2300" b="0" i="0" u="none" strike="noStrike" dirty="0">
                <a:solidFill>
                  <a:srgbClr val="333333"/>
                </a:solidFill>
                <a:effectLst/>
                <a:latin typeface="+mn-lt"/>
              </a:rPr>
              <a:t>New this year, NIH posted a </a:t>
            </a:r>
            <a:r>
              <a:rPr lang="en-US" sz="2300" b="0" i="0" u="sng" strike="noStrike" dirty="0">
                <a:solidFill>
                  <a:srgbClr val="0563C1"/>
                </a:solidFill>
                <a:effectLst/>
                <a:latin typeface="+mn-lt"/>
                <a:hlinkClick r:id="rId7"/>
              </a:rPr>
              <a:t>Federal Register Notice</a:t>
            </a:r>
            <a:r>
              <a:rPr lang="en-US" sz="2300" b="0" i="0" u="none" strike="noStrike" dirty="0">
                <a:solidFill>
                  <a:srgbClr val="333333"/>
                </a:solidFill>
                <a:effectLst/>
                <a:latin typeface="+mn-lt"/>
              </a:rPr>
              <a:t> announcing the updates. </a:t>
            </a:r>
            <a:r>
              <a:rPr lang="en-US" sz="2300" b="0" i="0" u="none" strike="noStrike" dirty="0">
                <a:solidFill>
                  <a:srgbClr val="000000"/>
                </a:solidFill>
                <a:effectLst/>
                <a:latin typeface="+mn-lt"/>
              </a:rPr>
              <a:t>Future updates to the NIH GPS will be posted in the Federal Register prior to implementing updates.  </a:t>
            </a:r>
            <a:endParaRPr lang="en-US" sz="2300" b="0" i="0" dirty="0">
              <a:solidFill>
                <a:srgbClr val="000000"/>
              </a:solidFill>
              <a:effectLst/>
              <a:latin typeface="+mn-lt"/>
            </a:endParaRPr>
          </a:p>
        </p:txBody>
      </p:sp>
      <p:sp>
        <p:nvSpPr>
          <p:cNvPr id="5" name="Slide Number Placeholder 4">
            <a:extLst>
              <a:ext uri="{FF2B5EF4-FFF2-40B4-BE49-F238E27FC236}">
                <a16:creationId xmlns:a16="http://schemas.microsoft.com/office/drawing/2014/main" id="{CED97F76-EB7A-4716-ADE0-48735AAE4D53}"/>
              </a:ext>
            </a:extLst>
          </p:cNvPr>
          <p:cNvSpPr>
            <a:spLocks noGrp="1"/>
          </p:cNvSpPr>
          <p:nvPr>
            <p:ph type="sldNum" sz="quarter" idx="4"/>
          </p:nvPr>
        </p:nvSpPr>
        <p:spPr/>
        <p:txBody>
          <a:bodyPr/>
          <a:lstStyle/>
          <a:p>
            <a:fld id="{A7DDB576-49B3-42E2-89EA-6E35EA8EF806}" type="slidenum">
              <a:rPr lang="en-US" smtClean="0"/>
              <a:pPr/>
              <a:t>4</a:t>
            </a:fld>
            <a:endParaRPr lang="en-US"/>
          </a:p>
        </p:txBody>
      </p:sp>
    </p:spTree>
    <p:custDataLst>
      <p:tags r:id="rId1"/>
    </p:custDataLst>
    <p:extLst>
      <p:ext uri="{BB962C8B-B14F-4D97-AF65-F5344CB8AC3E}">
        <p14:creationId xmlns:p14="http://schemas.microsoft.com/office/powerpoint/2010/main" val="201878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7B42F-AFDF-4798-8106-3C3E6DDECECF}"/>
              </a:ext>
            </a:extLst>
          </p:cNvPr>
          <p:cNvSpPr>
            <a:spLocks noGrp="1"/>
          </p:cNvSpPr>
          <p:nvPr>
            <p:ph type="title"/>
          </p:nvPr>
        </p:nvSpPr>
        <p:spPr/>
        <p:txBody>
          <a:bodyPr>
            <a:normAutofit fontScale="90000"/>
          </a:bodyPr>
          <a:lstStyle/>
          <a:p>
            <a:r>
              <a:rPr lang="en-US" dirty="0"/>
              <a:t>Reminder of Changes to the Biographical Sketch and Other Support Format Page</a:t>
            </a:r>
          </a:p>
        </p:txBody>
      </p:sp>
      <p:sp>
        <p:nvSpPr>
          <p:cNvPr id="2" name="Content Placeholder 1">
            <a:extLst>
              <a:ext uri="{FF2B5EF4-FFF2-40B4-BE49-F238E27FC236}">
                <a16:creationId xmlns:a16="http://schemas.microsoft.com/office/drawing/2014/main" id="{DBF5607B-06EF-4543-82E4-CF8BC77EED23}"/>
              </a:ext>
            </a:extLst>
          </p:cNvPr>
          <p:cNvSpPr>
            <a:spLocks noGrp="1"/>
          </p:cNvSpPr>
          <p:nvPr>
            <p:ph idx="1"/>
          </p:nvPr>
        </p:nvSpPr>
        <p:spPr/>
        <p:txBody>
          <a:bodyPr/>
          <a:lstStyle/>
          <a:p>
            <a:r>
              <a:rPr lang="en-US" dirty="0"/>
              <a:t>NIH requires applicants and recipients to use the updated Biosketch and Other Support format for applications, Just-in-Time (JIT) Reports, and Research Performance Progress Reports (</a:t>
            </a:r>
            <a:r>
              <a:rPr lang="en-US" dirty="0" err="1"/>
              <a:t>RPPRs</a:t>
            </a:r>
            <a:r>
              <a:rPr lang="en-US" dirty="0"/>
              <a:t>).</a:t>
            </a:r>
          </a:p>
          <a:p>
            <a:pPr lvl="1"/>
            <a:r>
              <a:rPr lang="en-US" dirty="0"/>
              <a:t>Electronic signatures and supporting documentation are required.</a:t>
            </a:r>
          </a:p>
          <a:p>
            <a:pPr lvl="1"/>
            <a:r>
              <a:rPr lang="en-US" dirty="0"/>
              <a:t>Failure to follow the appropriate formats may cause NIH to withdraw applications from or delay consideration of funding.</a:t>
            </a:r>
          </a:p>
          <a:p>
            <a:r>
              <a:rPr lang="en-US" dirty="0"/>
              <a:t>Applicants and recipients remain responsible for disclosing all research endeavors regardless of the version of the forms used.</a:t>
            </a:r>
          </a:p>
        </p:txBody>
      </p:sp>
      <p:sp>
        <p:nvSpPr>
          <p:cNvPr id="4" name="TextBox 3" descr="Learn more: NOT-OD-20-086&#10;FAQs: grants.nih.gov/faqs#/covid-19.htm&#10;">
            <a:extLst>
              <a:ext uri="{FF2B5EF4-FFF2-40B4-BE49-F238E27FC236}">
                <a16:creationId xmlns:a16="http://schemas.microsoft.com/office/drawing/2014/main" id="{E69662A2-D238-493B-9FD1-C3DD1153C194}"/>
              </a:ext>
            </a:extLst>
          </p:cNvPr>
          <p:cNvSpPr txBox="1"/>
          <p:nvPr/>
        </p:nvSpPr>
        <p:spPr>
          <a:xfrm>
            <a:off x="4879330" y="4960223"/>
            <a:ext cx="5735122" cy="1396127"/>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effectLst/>
                <a:uLnTx/>
                <a:uFillTx/>
                <a:latin typeface="Open Sans"/>
                <a:ea typeface="+mn-ea"/>
                <a:cs typeface="+mn-cs"/>
              </a:rPr>
              <a:t>Learn more: </a:t>
            </a:r>
            <a:r>
              <a:rPr kumimoji="0" lang="en-US" sz="1600" b="0" i="0" u="none" strike="noStrike" kern="1200" cap="none" spc="0" normalizeH="0" baseline="0" noProof="0" dirty="0">
                <a:ln>
                  <a:noFill/>
                </a:ln>
                <a:effectLst/>
                <a:uLnTx/>
                <a:uFillTx/>
                <a:latin typeface="Open Sans"/>
                <a:ea typeface="+mn-ea"/>
                <a:cs typeface="+mn-cs"/>
                <a:hlinkClick r:id="rId4"/>
              </a:rPr>
              <a:t>NOT-OD-21-110</a:t>
            </a:r>
            <a:endParaRPr lang="en-US" sz="1600" dirty="0">
              <a:ea typeface="Open Sans"/>
              <a:cs typeface="Open Sans"/>
            </a:endParaRPr>
          </a:p>
          <a:p>
            <a:pPr>
              <a:spcBef>
                <a:spcPts val="600"/>
              </a:spcBef>
              <a:defRPr/>
            </a:pPr>
            <a:r>
              <a:rPr lang="en-US" sz="1600" dirty="0">
                <a:latin typeface="Open Sans"/>
                <a:ea typeface="Open Sans"/>
                <a:cs typeface="Open Sans"/>
              </a:rPr>
              <a:t>Learn More: </a:t>
            </a:r>
            <a:r>
              <a:rPr lang="en-US" sz="1600" dirty="0">
                <a:ea typeface="+mn-lt"/>
                <a:cs typeface="+mn-lt"/>
                <a:hlinkClick r:id="rId5"/>
              </a:rPr>
              <a:t>Biosketch FAQs</a:t>
            </a:r>
            <a:r>
              <a:rPr lang="en-US" sz="1600" dirty="0">
                <a:ea typeface="+mn-lt"/>
                <a:cs typeface="+mn-lt"/>
              </a:rPr>
              <a:t> &amp; </a:t>
            </a:r>
            <a:r>
              <a:rPr lang="en-US" sz="1600" dirty="0">
                <a:ea typeface="+mn-lt"/>
                <a:cs typeface="+mn-lt"/>
                <a:hlinkClick r:id="rId6"/>
              </a:rPr>
              <a:t>Other Support FAQs</a:t>
            </a:r>
            <a:r>
              <a:rPr lang="en-US" sz="1600" dirty="0">
                <a:ea typeface="+mn-lt"/>
                <a:cs typeface="+mn-lt"/>
              </a:rPr>
              <a:t> </a:t>
            </a:r>
          </a:p>
          <a:p>
            <a:pPr>
              <a:spcBef>
                <a:spcPts val="600"/>
              </a:spcBef>
              <a:defRPr/>
            </a:pPr>
            <a:r>
              <a:rPr lang="en-US" sz="1600" dirty="0">
                <a:ea typeface="+mn-lt"/>
                <a:cs typeface="+mn-lt"/>
              </a:rPr>
              <a:t>Send inquiries to: </a:t>
            </a:r>
            <a:r>
              <a:rPr lang="en-US" sz="1600" b="0" i="0" dirty="0">
                <a:solidFill>
                  <a:srgbClr val="242424"/>
                </a:solidFill>
                <a:effectLst/>
                <a:latin typeface="Open Sans"/>
                <a:ea typeface="Open Sans"/>
                <a:cs typeface="Open Sans"/>
                <a:hlinkClick r:id="rId7"/>
              </a:rPr>
              <a:t>nihosbiosketch@nih.gov</a:t>
            </a:r>
            <a:r>
              <a:rPr lang="en-US" sz="1600" dirty="0">
                <a:solidFill>
                  <a:srgbClr val="242424"/>
                </a:solidFill>
                <a:latin typeface="Open Sans"/>
                <a:ea typeface="Open Sans"/>
                <a:cs typeface="Open Sans"/>
              </a:rPr>
              <a:t> </a:t>
            </a:r>
            <a:endParaRPr lang="en-US" sz="1600" dirty="0">
              <a:ea typeface="+mn-lt"/>
              <a:cs typeface="+mn-lt"/>
            </a:endParaRPr>
          </a:p>
        </p:txBody>
      </p:sp>
      <p:sp>
        <p:nvSpPr>
          <p:cNvPr id="7" name="Slide Number Placeholder 6">
            <a:extLst>
              <a:ext uri="{FF2B5EF4-FFF2-40B4-BE49-F238E27FC236}">
                <a16:creationId xmlns:a16="http://schemas.microsoft.com/office/drawing/2014/main" id="{BCF7B1F4-4303-4571-A12D-4BFD78C27CE4}"/>
              </a:ext>
            </a:extLst>
          </p:cNvPr>
          <p:cNvSpPr>
            <a:spLocks noGrp="1"/>
          </p:cNvSpPr>
          <p:nvPr>
            <p:ph type="sldNum" sz="quarter" idx="4"/>
          </p:nvPr>
        </p:nvSpPr>
        <p:spPr/>
        <p:txBody>
          <a:bodyPr/>
          <a:lstStyle/>
          <a:p>
            <a:fld id="{A7DDB576-49B3-42E2-89EA-6E35EA8EF806}" type="slidenum">
              <a:rPr lang="en-US" smtClean="0"/>
              <a:pPr/>
              <a:t>5</a:t>
            </a:fld>
            <a:endParaRPr lang="en-US"/>
          </a:p>
        </p:txBody>
      </p:sp>
    </p:spTree>
    <p:custDataLst>
      <p:tags r:id="rId1"/>
    </p:custDataLst>
    <p:extLst>
      <p:ext uri="{BB962C8B-B14F-4D97-AF65-F5344CB8AC3E}">
        <p14:creationId xmlns:p14="http://schemas.microsoft.com/office/powerpoint/2010/main" val="7186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7B42F-AFDF-4798-8106-3C3E6DDECECF}"/>
              </a:ext>
            </a:extLst>
          </p:cNvPr>
          <p:cNvSpPr>
            <a:spLocks noGrp="1"/>
          </p:cNvSpPr>
          <p:nvPr>
            <p:ph type="title"/>
          </p:nvPr>
        </p:nvSpPr>
        <p:spPr>
          <a:xfrm>
            <a:off x="493486" y="229054"/>
            <a:ext cx="11531599" cy="1325563"/>
          </a:xfrm>
        </p:spPr>
        <p:txBody>
          <a:bodyPr>
            <a:noAutofit/>
          </a:bodyPr>
          <a:lstStyle/>
          <a:p>
            <a:r>
              <a:rPr lang="en-US" sz="3200">
                <a:latin typeface="Open Sans"/>
                <a:ea typeface="Open Sans"/>
                <a:cs typeface="Open Sans"/>
              </a:rPr>
              <a:t>Updated Requirements for NIH Notification of Removal or Disciplinary Action Involving PDs/PIs or other Senior/Key Personnel</a:t>
            </a:r>
            <a:endParaRPr lang="en-US" sz="3200" b="1">
              <a:latin typeface="Open Sans"/>
              <a:ea typeface="Open Sans"/>
              <a:cs typeface="Open Sans"/>
            </a:endParaRPr>
          </a:p>
        </p:txBody>
      </p:sp>
      <p:sp>
        <p:nvSpPr>
          <p:cNvPr id="2" name="Content Placeholder 1">
            <a:extLst>
              <a:ext uri="{FF2B5EF4-FFF2-40B4-BE49-F238E27FC236}">
                <a16:creationId xmlns:a16="http://schemas.microsoft.com/office/drawing/2014/main" id="{DBF5607B-06EF-4543-82E4-CF8BC77EED23}"/>
              </a:ext>
            </a:extLst>
          </p:cNvPr>
          <p:cNvSpPr>
            <a:spLocks noGrp="1"/>
          </p:cNvSpPr>
          <p:nvPr>
            <p:ph idx="1"/>
          </p:nvPr>
        </p:nvSpPr>
        <p:spPr>
          <a:xfrm>
            <a:off x="493486" y="1562733"/>
            <a:ext cx="10515600" cy="4734061"/>
          </a:xfrm>
        </p:spPr>
        <p:txBody>
          <a:bodyPr vert="horz" lIns="91440" tIns="45720" rIns="91440" bIns="45720" rtlCol="0" anchor="t">
            <a:normAutofit fontScale="92500" lnSpcReduction="20000"/>
          </a:bodyPr>
          <a:lstStyle/>
          <a:p>
            <a:pPr>
              <a:lnSpc>
                <a:spcPct val="110000"/>
              </a:lnSpc>
              <a:spcAft>
                <a:spcPts val="600"/>
              </a:spcAft>
            </a:pPr>
            <a:r>
              <a:rPr lang="en-US" sz="1800" dirty="0">
                <a:solidFill>
                  <a:srgbClr val="000000"/>
                </a:solidFill>
                <a:latin typeface="+mn-lt"/>
                <a:ea typeface="Open Sans"/>
                <a:cs typeface="Open Sans"/>
              </a:rPr>
              <a:t>As announced in </a:t>
            </a:r>
            <a:r>
              <a:rPr lang="en-US" sz="1800" b="0" i="0" u="none" strike="noStrike" dirty="0">
                <a:solidFill>
                  <a:srgbClr val="000000"/>
                </a:solidFill>
                <a:effectLst/>
                <a:latin typeface="+mn-lt"/>
                <a:ea typeface="Open Sans"/>
                <a:cs typeface="Open Sans"/>
                <a:hlinkClick r:id="rId4"/>
              </a:rPr>
              <a:t>NOT-OD-22-129</a:t>
            </a:r>
            <a:r>
              <a:rPr lang="en-US" sz="1800" b="0" i="0" u="none" strike="noStrike" dirty="0">
                <a:solidFill>
                  <a:srgbClr val="000000"/>
                </a:solidFill>
                <a:effectLst/>
                <a:latin typeface="+mn-lt"/>
                <a:ea typeface="Open Sans"/>
                <a:cs typeface="Open Sans"/>
              </a:rPr>
              <a:t>, NIH recipient institutions are </a:t>
            </a:r>
            <a:r>
              <a:rPr lang="en-US" sz="1800" b="0" i="0" u="sng" strike="noStrike" dirty="0">
                <a:solidFill>
                  <a:srgbClr val="000000"/>
                </a:solidFill>
                <a:effectLst/>
                <a:latin typeface="+mn-lt"/>
                <a:ea typeface="Open Sans"/>
                <a:cs typeface="Open Sans"/>
              </a:rPr>
              <a:t>required</a:t>
            </a:r>
            <a:r>
              <a:rPr lang="en-US" sz="1800" b="0" i="0" u="none" strike="noStrike" dirty="0">
                <a:solidFill>
                  <a:srgbClr val="000000"/>
                </a:solidFill>
                <a:effectLst/>
                <a:latin typeface="+mn-lt"/>
                <a:ea typeface="Open Sans"/>
                <a:cs typeface="Open Sans"/>
              </a:rPr>
              <a:t> to notify NIH when individuals identified as PD/PI or other Senior/Key personnel in an NIH notice of award are removed from their position or are otherwise disciplined by the recipient institution due to concerns about harassment, bullying, retaliation or hostile working conditions.</a:t>
            </a:r>
            <a:r>
              <a:rPr lang="en-US" sz="1800" dirty="0">
                <a:solidFill>
                  <a:srgbClr val="000000"/>
                </a:solidFill>
                <a:latin typeface="+mn-lt"/>
                <a:ea typeface="Open Sans"/>
                <a:cs typeface="Open Sans"/>
              </a:rPr>
              <a:t> </a:t>
            </a:r>
            <a:endParaRPr lang="en-US" sz="1800" b="0" i="0" u="none" strike="noStrike" dirty="0">
              <a:solidFill>
                <a:srgbClr val="000000"/>
              </a:solidFill>
              <a:effectLst/>
              <a:latin typeface="+mn-lt"/>
            </a:endParaRPr>
          </a:p>
          <a:p>
            <a:pPr>
              <a:lnSpc>
                <a:spcPct val="110000"/>
              </a:lnSpc>
              <a:spcAft>
                <a:spcPts val="600"/>
              </a:spcAft>
            </a:pPr>
            <a:r>
              <a:rPr lang="en-US" sz="1800" dirty="0">
                <a:solidFill>
                  <a:srgbClr val="000000"/>
                </a:solidFill>
                <a:latin typeface="+mn-lt"/>
                <a:ea typeface="Open Sans"/>
                <a:cs typeface="Open Sans"/>
              </a:rPr>
              <a:t>Notification must be provided by the AOR within 30 days of the removal or disciplinary action and submitted through a </a:t>
            </a:r>
            <a:r>
              <a:rPr lang="en-US" sz="1800" dirty="0">
                <a:solidFill>
                  <a:srgbClr val="000000"/>
                </a:solidFill>
                <a:latin typeface="+mn-lt"/>
                <a:ea typeface="Open Sans"/>
                <a:cs typeface="Open Sans"/>
                <a:hlinkClick r:id="rId5"/>
              </a:rPr>
              <a:t>dedicated web form</a:t>
            </a:r>
            <a:r>
              <a:rPr lang="en-US" sz="1800" dirty="0">
                <a:solidFill>
                  <a:srgbClr val="000000"/>
                </a:solidFill>
                <a:latin typeface="+mn-lt"/>
                <a:ea typeface="Open Sans"/>
                <a:cs typeface="Open Sans"/>
              </a:rPr>
              <a:t>.  </a:t>
            </a:r>
            <a:endParaRPr lang="en-US" sz="1800" dirty="0">
              <a:solidFill>
                <a:srgbClr val="000000"/>
              </a:solidFill>
              <a:latin typeface="+mn-lt"/>
            </a:endParaRPr>
          </a:p>
          <a:p>
            <a:r>
              <a:rPr lang="en-US" sz="1800" b="0" i="0" dirty="0">
                <a:solidFill>
                  <a:srgbClr val="333333"/>
                </a:solidFill>
                <a:effectLst/>
                <a:latin typeface="+mn-lt"/>
                <a:ea typeface="Open Sans"/>
                <a:cs typeface="Open Sans"/>
              </a:rPr>
              <a:t>This disclosure requirement does not replace the existing requirements to obtain prior approval for any significant change in the status of the PD/PI or other </a:t>
            </a:r>
            <a:r>
              <a:rPr lang="en-US" sz="1800" b="0" i="0" u="none" strike="noStrike" dirty="0">
                <a:solidFill>
                  <a:srgbClr val="428BCA"/>
                </a:solidFill>
                <a:effectLst/>
                <a:latin typeface="+mn-lt"/>
                <a:ea typeface="Open Sans"/>
                <a:cs typeface="Open Sans"/>
                <a:hlinkClick r:id="rId6"/>
              </a:rPr>
              <a:t>Senior/Key Personnel</a:t>
            </a:r>
            <a:r>
              <a:rPr lang="en-US" sz="1800" b="0" i="0" dirty="0">
                <a:solidFill>
                  <a:srgbClr val="333333"/>
                </a:solidFill>
                <a:effectLst/>
                <a:latin typeface="+mn-lt"/>
                <a:ea typeface="Open Sans"/>
                <a:cs typeface="Open Sans"/>
              </a:rPr>
              <a:t> specifically named in the notice of award.</a:t>
            </a:r>
            <a:r>
              <a:rPr lang="en-US" sz="1800" dirty="0">
                <a:solidFill>
                  <a:srgbClr val="333333"/>
                </a:solidFill>
                <a:latin typeface="+mn-lt"/>
                <a:ea typeface="Open Sans"/>
                <a:cs typeface="Open Sans"/>
              </a:rPr>
              <a:t> </a:t>
            </a:r>
            <a:endParaRPr lang="en-US" sz="1800" b="0" i="0" dirty="0">
              <a:solidFill>
                <a:srgbClr val="333333"/>
              </a:solidFill>
              <a:effectLst/>
              <a:latin typeface="+mn-lt"/>
            </a:endParaRPr>
          </a:p>
          <a:p>
            <a:pPr algn="l"/>
            <a:r>
              <a:rPr lang="en-US" sz="1800" b="0" i="0" dirty="0">
                <a:solidFill>
                  <a:srgbClr val="333333"/>
                </a:solidFill>
                <a:effectLst/>
                <a:latin typeface="+mn-lt"/>
                <a:ea typeface="Open Sans"/>
                <a:cs typeface="Open Sans"/>
              </a:rPr>
              <a:t>For more information about how NIH addresses institutional notifications of harassment, bullying, retaliation, or hostile working conditions, see </a:t>
            </a:r>
            <a:r>
              <a:rPr lang="en-US" sz="1800" b="0" i="0" u="none" strike="noStrike" dirty="0">
                <a:solidFill>
                  <a:srgbClr val="428BCA"/>
                </a:solidFill>
                <a:effectLst/>
                <a:latin typeface="+mn-lt"/>
                <a:ea typeface="Open Sans"/>
                <a:cs typeface="Open Sans"/>
                <a:hlinkClick r:id="rId7"/>
              </a:rPr>
              <a:t>Institutional Reporting</a:t>
            </a:r>
            <a:r>
              <a:rPr lang="en-US" sz="1800" b="0" i="0" dirty="0">
                <a:solidFill>
                  <a:srgbClr val="333333"/>
                </a:solidFill>
                <a:effectLst/>
                <a:latin typeface="+mn-lt"/>
                <a:ea typeface="Open Sans"/>
                <a:cs typeface="Open Sans"/>
              </a:rPr>
              <a:t>.</a:t>
            </a:r>
          </a:p>
          <a:p>
            <a:pPr algn="l"/>
            <a:r>
              <a:rPr lang="en-US" sz="1800" b="0" i="0" dirty="0">
                <a:solidFill>
                  <a:srgbClr val="333333"/>
                </a:solidFill>
                <a:effectLst/>
                <a:latin typeface="+mn-lt"/>
                <a:ea typeface="Open Sans"/>
                <a:cs typeface="Open Sans"/>
              </a:rPr>
              <a:t>For more information on the NIH commitment to supporting a safe and respectful workplace at institutions that receive NIH funding, please visit our </a:t>
            </a:r>
            <a:r>
              <a:rPr lang="en-US" sz="1800" b="0" i="0" u="none" strike="noStrike" dirty="0">
                <a:solidFill>
                  <a:srgbClr val="428BCA"/>
                </a:solidFill>
                <a:effectLst/>
                <a:latin typeface="+mn-lt"/>
                <a:ea typeface="Open Sans"/>
                <a:cs typeface="Open Sans"/>
                <a:hlinkClick r:id="rId8"/>
              </a:rPr>
              <a:t>website</a:t>
            </a:r>
            <a:r>
              <a:rPr lang="en-US" sz="1800" b="0" i="0" dirty="0">
                <a:solidFill>
                  <a:srgbClr val="333333"/>
                </a:solidFill>
                <a:effectLst/>
                <a:latin typeface="+mn-lt"/>
                <a:ea typeface="Open Sans"/>
                <a:cs typeface="Open Sans"/>
              </a:rPr>
              <a:t>.</a:t>
            </a:r>
          </a:p>
          <a:p>
            <a:pPr algn="l"/>
            <a:r>
              <a:rPr lang="en-US" sz="1800" b="0" i="0" dirty="0">
                <a:solidFill>
                  <a:srgbClr val="333333"/>
                </a:solidFill>
                <a:effectLst/>
                <a:latin typeface="+mn-lt"/>
                <a:ea typeface="Open Sans"/>
                <a:cs typeface="Open Sans"/>
              </a:rPr>
              <a:t>Resources on reporting allegations of harassment, including sexual harassment, discrimination, and other forms of inappropriate conduct that can result in a hostile work environment at your institution are available </a:t>
            </a:r>
            <a:r>
              <a:rPr lang="en-US" sz="1800" b="0" i="0" u="none" strike="noStrike" dirty="0">
                <a:solidFill>
                  <a:srgbClr val="428BCA"/>
                </a:solidFill>
                <a:effectLst/>
                <a:latin typeface="+mn-lt"/>
                <a:ea typeface="Open Sans"/>
                <a:cs typeface="Open Sans"/>
                <a:hlinkClick r:id="rId9"/>
              </a:rPr>
              <a:t>here</a:t>
            </a:r>
            <a:r>
              <a:rPr lang="en-US" sz="1800" b="0" i="0" dirty="0">
                <a:solidFill>
                  <a:srgbClr val="333333"/>
                </a:solidFill>
                <a:effectLst/>
                <a:latin typeface="+mn-lt"/>
                <a:ea typeface="Open Sans"/>
                <a:cs typeface="Open Sans"/>
              </a:rPr>
              <a:t>.</a:t>
            </a:r>
          </a:p>
          <a:p>
            <a:r>
              <a:rPr lang="en-US" sz="1800" dirty="0">
                <a:solidFill>
                  <a:srgbClr val="333333"/>
                </a:solidFill>
                <a:latin typeface="Open Sans"/>
                <a:ea typeface="Open Sans"/>
                <a:cs typeface="Open Sans"/>
              </a:rPr>
              <a:t>Please contact NIH for any incidents that occurred prior to the release of this update. </a:t>
            </a:r>
            <a:endParaRPr lang="en-US" sz="1800" b="0" i="0" u="none" strike="noStrike" dirty="0">
              <a:solidFill>
                <a:srgbClr val="333333"/>
              </a:solidFill>
              <a:effectLst/>
              <a:latin typeface="Open Sans" panose="020B0606030504020204" pitchFamily="34" charset="0"/>
            </a:endParaRPr>
          </a:p>
          <a:p>
            <a:pPr>
              <a:lnSpc>
                <a:spcPct val="110000"/>
              </a:lnSpc>
              <a:spcAft>
                <a:spcPts val="600"/>
              </a:spcAft>
            </a:pPr>
            <a:endParaRPr lang="en-US" dirty="0">
              <a:solidFill>
                <a:srgbClr val="000000"/>
              </a:solidFill>
              <a:latin typeface="Open Sans" panose="020B0606030504020204" pitchFamily="34" charset="0"/>
            </a:endParaRPr>
          </a:p>
        </p:txBody>
      </p:sp>
      <p:sp>
        <p:nvSpPr>
          <p:cNvPr id="4" name="TextBox 3" descr="Learn more: NOT-OD-20-086&#10;FAQs: grants.nih.gov/faqs#/covid-19.htm&#10;">
            <a:extLst>
              <a:ext uri="{FF2B5EF4-FFF2-40B4-BE49-F238E27FC236}">
                <a16:creationId xmlns:a16="http://schemas.microsoft.com/office/drawing/2014/main" id="{E69662A2-D238-493B-9FD1-C3DD1153C194}"/>
              </a:ext>
            </a:extLst>
          </p:cNvPr>
          <p:cNvSpPr txBox="1"/>
          <p:nvPr/>
        </p:nvSpPr>
        <p:spPr>
          <a:xfrm>
            <a:off x="7153684" y="6211014"/>
            <a:ext cx="2874236" cy="646986"/>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effectLst/>
                <a:uLnTx/>
                <a:uFillTx/>
                <a:latin typeface="Open Sans"/>
                <a:ea typeface="+mn-ea"/>
                <a:cs typeface="+mn-cs"/>
              </a:rPr>
              <a:t>Learn more: </a:t>
            </a:r>
            <a:r>
              <a:rPr kumimoji="0" lang="en-US" sz="1400" b="0" i="0" u="none" strike="noStrike" kern="1200" cap="none" spc="0" normalizeH="0" baseline="0" noProof="0" dirty="0">
                <a:ln>
                  <a:noFill/>
                </a:ln>
                <a:effectLst/>
                <a:uLnTx/>
                <a:uFillTx/>
                <a:latin typeface="Open Sans"/>
                <a:ea typeface="+mn-ea"/>
                <a:cs typeface="+mn-cs"/>
                <a:hlinkClick r:id="rId4"/>
              </a:rPr>
              <a:t>NOT-OD-22-129</a:t>
            </a:r>
            <a:endParaRPr lang="en-US" sz="1400" dirty="0">
              <a:ea typeface="+mn-ea"/>
              <a:cs typeface="+mn-cs"/>
            </a:endParaRPr>
          </a:p>
        </p:txBody>
      </p:sp>
      <p:sp>
        <p:nvSpPr>
          <p:cNvPr id="5" name="Slide Number Placeholder 4">
            <a:extLst>
              <a:ext uri="{FF2B5EF4-FFF2-40B4-BE49-F238E27FC236}">
                <a16:creationId xmlns:a16="http://schemas.microsoft.com/office/drawing/2014/main" id="{E7E54D46-448B-4169-8425-6FAD39779ADE}"/>
              </a:ext>
            </a:extLst>
          </p:cNvPr>
          <p:cNvSpPr>
            <a:spLocks noGrp="1"/>
          </p:cNvSpPr>
          <p:nvPr>
            <p:ph type="sldNum" sz="quarter" idx="4"/>
          </p:nvPr>
        </p:nvSpPr>
        <p:spPr/>
        <p:txBody>
          <a:bodyPr/>
          <a:lstStyle/>
          <a:p>
            <a:fld id="{A7DDB576-49B3-42E2-89EA-6E35EA8EF806}" type="slidenum">
              <a:rPr lang="en-US" smtClean="0"/>
              <a:pPr/>
              <a:t>6</a:t>
            </a:fld>
            <a:endParaRPr lang="en-US"/>
          </a:p>
        </p:txBody>
      </p:sp>
    </p:spTree>
    <p:custDataLst>
      <p:tags r:id="rId1"/>
    </p:custDataLst>
    <p:extLst>
      <p:ext uri="{BB962C8B-B14F-4D97-AF65-F5344CB8AC3E}">
        <p14:creationId xmlns:p14="http://schemas.microsoft.com/office/powerpoint/2010/main" val="353884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7B42F-AFDF-4798-8106-3C3E6DDECECF}"/>
              </a:ext>
            </a:extLst>
          </p:cNvPr>
          <p:cNvSpPr>
            <a:spLocks noGrp="1"/>
          </p:cNvSpPr>
          <p:nvPr>
            <p:ph type="title"/>
          </p:nvPr>
        </p:nvSpPr>
        <p:spPr>
          <a:xfrm>
            <a:off x="493486" y="229054"/>
            <a:ext cx="11531599" cy="1325563"/>
          </a:xfrm>
        </p:spPr>
        <p:txBody>
          <a:bodyPr>
            <a:normAutofit/>
          </a:bodyPr>
          <a:lstStyle/>
          <a:p>
            <a:r>
              <a:rPr lang="en-US">
                <a:latin typeface="Open Sans"/>
                <a:ea typeface="Open Sans"/>
                <a:cs typeface="Open Sans"/>
              </a:rPr>
              <a:t>New Data Management and Sharing (DMS) Policy </a:t>
            </a:r>
            <a:r>
              <a:rPr lang="en-US" sz="3200">
                <a:latin typeface="Open Sans"/>
                <a:ea typeface="Open Sans"/>
                <a:cs typeface="Open Sans"/>
              </a:rPr>
              <a:t>(</a:t>
            </a:r>
            <a:r>
              <a:rPr lang="en-US" sz="3200">
                <a:latin typeface="Open Sans"/>
                <a:ea typeface="Open Sans"/>
                <a:cs typeface="Open Sans"/>
                <a:hlinkClick r:id="rId4"/>
              </a:rPr>
              <a:t>NOT-OD-21-013</a:t>
            </a:r>
            <a:r>
              <a:rPr lang="en-US" sz="3200">
                <a:latin typeface="Open Sans"/>
                <a:ea typeface="Open Sans"/>
                <a:cs typeface="Open Sans"/>
              </a:rPr>
              <a:t>)</a:t>
            </a:r>
            <a:endParaRPr lang="en-US" sz="3200" b="1">
              <a:latin typeface="Open Sans"/>
              <a:ea typeface="Open Sans"/>
              <a:cs typeface="Open Sans"/>
            </a:endParaRPr>
          </a:p>
        </p:txBody>
      </p:sp>
      <p:sp>
        <p:nvSpPr>
          <p:cNvPr id="2" name="Content Placeholder 1">
            <a:extLst>
              <a:ext uri="{FF2B5EF4-FFF2-40B4-BE49-F238E27FC236}">
                <a16:creationId xmlns:a16="http://schemas.microsoft.com/office/drawing/2014/main" id="{DBF5607B-06EF-4543-82E4-CF8BC77EED23}"/>
              </a:ext>
            </a:extLst>
          </p:cNvPr>
          <p:cNvSpPr>
            <a:spLocks noGrp="1"/>
          </p:cNvSpPr>
          <p:nvPr>
            <p:ph idx="1"/>
          </p:nvPr>
        </p:nvSpPr>
        <p:spPr>
          <a:xfrm>
            <a:off x="601063" y="1779814"/>
            <a:ext cx="10515600" cy="4351338"/>
          </a:xfrm>
        </p:spPr>
        <p:txBody>
          <a:bodyPr vert="horz" lIns="91440" tIns="45720" rIns="91440" bIns="45720" rtlCol="0" anchor="t">
            <a:normAutofit/>
          </a:bodyPr>
          <a:lstStyle/>
          <a:p>
            <a:r>
              <a:rPr lang="en-US" sz="2200" b="0" i="0" dirty="0">
                <a:solidFill>
                  <a:srgbClr val="000000"/>
                </a:solidFill>
                <a:effectLst/>
                <a:latin typeface="Open Sans" panose="020B0606030504020204" pitchFamily="34" charset="0"/>
              </a:rPr>
              <a:t>Effective January 25, 2023, </a:t>
            </a:r>
            <a:r>
              <a:rPr lang="en-US" sz="2200" dirty="0">
                <a:solidFill>
                  <a:schemeClr val="tx1"/>
                </a:solidFill>
              </a:rPr>
              <a:t>the DMS Policy requires researchers to prospectively plan for how scientific data will be preserved and shared through submission of a DMS Plan (</a:t>
            </a:r>
            <a:r>
              <a:rPr lang="en-US" sz="2200" i="1" dirty="0">
                <a:solidFill>
                  <a:schemeClr val="tx1"/>
                </a:solidFill>
              </a:rPr>
              <a:t>replaces 2003 Data Sharing Policy</a:t>
            </a:r>
            <a:r>
              <a:rPr lang="en-US" sz="2200" dirty="0">
                <a:solidFill>
                  <a:schemeClr val="tx1"/>
                </a:solidFill>
              </a:rPr>
              <a:t>)</a:t>
            </a:r>
            <a:r>
              <a:rPr lang="en-US" sz="2200" dirty="0"/>
              <a:t>.</a:t>
            </a:r>
            <a:endParaRPr lang="en-US" sz="2200" dirty="0">
              <a:solidFill>
                <a:schemeClr val="tx1"/>
              </a:solidFill>
            </a:endParaRPr>
          </a:p>
          <a:p>
            <a:r>
              <a:rPr lang="en-US" sz="2200" dirty="0">
                <a:solidFill>
                  <a:schemeClr val="tx1"/>
                </a:solidFill>
              </a:rPr>
              <a:t>Applies to all research, funded or conducted in whole or in part by NIH, that results in the generation of scientific data.</a:t>
            </a:r>
          </a:p>
          <a:p>
            <a:r>
              <a:rPr lang="en-US" sz="2200" dirty="0"/>
              <a:t>The DMS Policy requires: </a:t>
            </a:r>
          </a:p>
          <a:p>
            <a:pPr lvl="1"/>
            <a:r>
              <a:rPr lang="en-US" sz="2200" dirty="0"/>
              <a:t>Submission of a DMS Plan outlining how scientific data and any accompanying metadata will be managed and shared, taking into account any potential restrictions or limitations.​</a:t>
            </a:r>
          </a:p>
          <a:p>
            <a:pPr lvl="1"/>
            <a:r>
              <a:rPr lang="en-US" sz="2200" dirty="0"/>
              <a:t>Compliance with the recipient’s plan as approved by the NIH Institute and Center (IC).</a:t>
            </a:r>
            <a:endParaRPr lang="en-US" sz="2200" dirty="0">
              <a:solidFill>
                <a:schemeClr val="tx1"/>
              </a:solidFill>
            </a:endParaRPr>
          </a:p>
          <a:p>
            <a:pPr marL="457200" lvl="1" indent="0">
              <a:buNone/>
            </a:pPr>
            <a:endParaRPr lang="en-US" dirty="0"/>
          </a:p>
        </p:txBody>
      </p:sp>
      <p:sp>
        <p:nvSpPr>
          <p:cNvPr id="6" name="TextBox 5" descr="Learn more: NOT-OD-20-086&#10;FAQs: grants.nih.gov/faqs#/covid-19.htm&#10;">
            <a:extLst>
              <a:ext uri="{FF2B5EF4-FFF2-40B4-BE49-F238E27FC236}">
                <a16:creationId xmlns:a16="http://schemas.microsoft.com/office/drawing/2014/main" id="{1FD52DE4-6BD9-4A98-A4F0-BCDB87DB5CE3}"/>
              </a:ext>
            </a:extLst>
          </p:cNvPr>
          <p:cNvSpPr txBox="1"/>
          <p:nvPr/>
        </p:nvSpPr>
        <p:spPr>
          <a:xfrm>
            <a:off x="6341535" y="5608215"/>
            <a:ext cx="4563532" cy="1225868"/>
          </a:xfrm>
          <a:prstGeom prst="roundRect">
            <a:avLst/>
          </a:prstGeom>
          <a:solidFill>
            <a:schemeClr val="accent5">
              <a:lumMod val="20000"/>
              <a:lumOff val="80000"/>
              <a:alpha val="76000"/>
            </a:schemeClr>
          </a:solidFill>
          <a:ln w="28575">
            <a:noFill/>
          </a:ln>
        </p:spPr>
        <p:txBody>
          <a:bodyPr wrap="square" lIns="182880" tIns="182880" rIns="182880" bIns="182880" rtlCol="0" anchor="t">
            <a:spAutoFit/>
          </a:bodyPr>
          <a:lstStyle/>
          <a:p>
            <a:pPr>
              <a:spcBef>
                <a:spcPts val="600"/>
              </a:spcBef>
              <a:defRPr/>
            </a:pPr>
            <a:r>
              <a:rPr kumimoji="0" lang="en-US" sz="1600" b="0" i="0" u="none" strike="noStrike" kern="1200" cap="none" spc="0" normalizeH="0" baseline="0" noProof="0" dirty="0">
                <a:ln>
                  <a:noFill/>
                </a:ln>
                <a:effectLst/>
                <a:uLnTx/>
                <a:uFillTx/>
                <a:latin typeface="Open Sans"/>
                <a:ea typeface="+mn-ea"/>
                <a:cs typeface="+mn-cs"/>
              </a:rPr>
              <a:t>Learn more: </a:t>
            </a:r>
            <a:r>
              <a:rPr kumimoji="0" lang="en-US" sz="1600" b="0" i="0" u="none" strike="noStrike" kern="1200" cap="none" spc="0" normalizeH="0" baseline="0" noProof="0" dirty="0">
                <a:ln>
                  <a:noFill/>
                </a:ln>
                <a:solidFill>
                  <a:srgbClr val="0070C0"/>
                </a:solidFill>
                <a:effectLst/>
                <a:uLnTx/>
                <a:uFillTx/>
                <a:latin typeface="Open Sans"/>
                <a:hlinkClick r:id="rId5">
                  <a:extLst>
                    <a:ext uri="{A12FA001-AC4F-418D-AE19-62706E023703}">
                      <ahyp:hlinkClr xmlns:ahyp="http://schemas.microsoft.com/office/drawing/2018/hyperlinkcolor" val="tx"/>
                    </a:ext>
                  </a:extLst>
                </a:hlinkClick>
              </a:rPr>
              <a:t>Data Management &amp; Sharing Policy Overview</a:t>
            </a:r>
            <a:r>
              <a:rPr lang="en-US" sz="1600" dirty="0">
                <a:latin typeface="Open Sans"/>
                <a:hlinkClick r:id="rId5">
                  <a:extLst>
                    <a:ext uri="{A12FA001-AC4F-418D-AE19-62706E023703}">
                      <ahyp:hlinkClr xmlns:ahyp="http://schemas.microsoft.com/office/drawing/2018/hyperlinkcolor" val="tx"/>
                    </a:ext>
                  </a:extLst>
                </a:hlinkClick>
              </a:rPr>
              <a:t>,</a:t>
            </a:r>
            <a:r>
              <a:rPr lang="en-US" sz="1600" dirty="0">
                <a:latin typeface="Open Sans"/>
              </a:rPr>
              <a:t> </a:t>
            </a:r>
            <a:r>
              <a:rPr lang="en-US" sz="1600" dirty="0">
                <a:solidFill>
                  <a:srgbClr val="0070C0"/>
                </a:solidFill>
                <a:latin typeface="Open Sans"/>
                <a:hlinkClick r:id="rId6">
                  <a:extLst>
                    <a:ext uri="{A12FA001-AC4F-418D-AE19-62706E023703}">
                      <ahyp:hlinkClr xmlns:ahyp="http://schemas.microsoft.com/office/drawing/2018/hyperlinkcolor" val="tx"/>
                    </a:ext>
                  </a:extLst>
                </a:hlinkClick>
              </a:rPr>
              <a:t>DMS FAQs</a:t>
            </a:r>
            <a:r>
              <a:rPr lang="en-US" sz="1600" dirty="0">
                <a:latin typeface="Open Sans"/>
              </a:rPr>
              <a:t>, and</a:t>
            </a:r>
            <a:r>
              <a:rPr kumimoji="0" lang="en-US" sz="1600" b="0" i="0" u="none" strike="noStrike" kern="1200" cap="none" spc="0" normalizeH="0" baseline="0" noProof="0" dirty="0">
                <a:ln>
                  <a:noFill/>
                </a:ln>
                <a:effectLst/>
                <a:uLnTx/>
                <a:uFillTx/>
                <a:latin typeface="Open Sans"/>
                <a:ea typeface="+mn-ea"/>
                <a:cs typeface="+mn-cs"/>
              </a:rPr>
              <a:t> </a:t>
            </a:r>
            <a:r>
              <a:rPr kumimoji="0" lang="en-US" sz="1600" b="0" i="0" u="none" strike="noStrike" kern="1200" cap="none" spc="0" normalizeH="0" baseline="0" noProof="0" dirty="0">
                <a:ln>
                  <a:noFill/>
                </a:ln>
                <a:effectLst/>
                <a:uLnTx/>
                <a:uFillTx/>
                <a:latin typeface="Open Sans"/>
                <a:ea typeface="+mn-ea"/>
                <a:cs typeface="+mn-cs"/>
                <a:hlinkClick r:id="rId7"/>
              </a:rPr>
              <a:t>an optional DMS Plan format page.</a:t>
            </a:r>
            <a:endParaRPr lang="en-US" sz="1600" dirty="0">
              <a:ea typeface="Open Sans"/>
              <a:cs typeface="Open Sans"/>
            </a:endParaRPr>
          </a:p>
        </p:txBody>
      </p:sp>
      <p:sp>
        <p:nvSpPr>
          <p:cNvPr id="4" name="Slide Number Placeholder 3">
            <a:extLst>
              <a:ext uri="{FF2B5EF4-FFF2-40B4-BE49-F238E27FC236}">
                <a16:creationId xmlns:a16="http://schemas.microsoft.com/office/drawing/2014/main" id="{6E93B72D-9D74-4446-8432-F72DAA1BBA0B}"/>
              </a:ext>
            </a:extLst>
          </p:cNvPr>
          <p:cNvSpPr>
            <a:spLocks noGrp="1"/>
          </p:cNvSpPr>
          <p:nvPr>
            <p:ph type="sldNum" sz="quarter" idx="4"/>
          </p:nvPr>
        </p:nvSpPr>
        <p:spPr/>
        <p:txBody>
          <a:bodyPr/>
          <a:lstStyle/>
          <a:p>
            <a:fld id="{A7DDB576-49B3-42E2-89EA-6E35EA8EF806}" type="slidenum">
              <a:rPr lang="en-US" smtClean="0"/>
              <a:pPr/>
              <a:t>7</a:t>
            </a:fld>
            <a:endParaRPr lang="en-US" dirty="0"/>
          </a:p>
        </p:txBody>
      </p:sp>
    </p:spTree>
    <p:custDataLst>
      <p:tags r:id="rId1"/>
    </p:custDataLst>
    <p:extLst>
      <p:ext uri="{BB962C8B-B14F-4D97-AF65-F5344CB8AC3E}">
        <p14:creationId xmlns:p14="http://schemas.microsoft.com/office/powerpoint/2010/main" val="259020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E4917-DF1B-5ED2-3A36-997E73257DFA}"/>
              </a:ext>
            </a:extLst>
          </p:cNvPr>
          <p:cNvSpPr>
            <a:spLocks noGrp="1"/>
          </p:cNvSpPr>
          <p:nvPr>
            <p:ph type="title"/>
          </p:nvPr>
        </p:nvSpPr>
        <p:spPr/>
        <p:txBody>
          <a:bodyPr/>
          <a:lstStyle/>
          <a:p>
            <a:r>
              <a:rPr lang="en-US" dirty="0"/>
              <a:t>NIH Data Management and Sharing Online Resources</a:t>
            </a:r>
          </a:p>
        </p:txBody>
      </p:sp>
      <p:pic>
        <p:nvPicPr>
          <p:cNvPr id="6" name="Content Placeholder 4" descr="screenshot of NIH Scientific Data Sharing website">
            <a:extLst>
              <a:ext uri="{FF2B5EF4-FFF2-40B4-BE49-F238E27FC236}">
                <a16:creationId xmlns:a16="http://schemas.microsoft.com/office/drawing/2014/main" id="{3B6D3687-EBD1-42BA-AE4D-ACFFBC93BBA6}"/>
              </a:ext>
              <a:ext uri="{C183D7F6-B498-43B3-948B-1728B52AA6E4}">
                <adec:decorative xmlns:adec="http://schemas.microsoft.com/office/drawing/2017/decorative" val="0"/>
              </a:ext>
            </a:extLst>
          </p:cNvPr>
          <p:cNvPicPr>
            <a:picLocks noChangeAspect="1"/>
          </p:cNvPicPr>
          <p:nvPr/>
        </p:nvPicPr>
        <p:blipFill rotWithShape="1">
          <a:blip r:embed="rId3"/>
          <a:srcRect r="11676" b="14615"/>
          <a:stretch/>
        </p:blipFill>
        <p:spPr>
          <a:xfrm>
            <a:off x="636417" y="2065968"/>
            <a:ext cx="4959387" cy="2545253"/>
          </a:xfrm>
          <a:prstGeom prst="rect">
            <a:avLst/>
          </a:prstGeom>
          <a:ln>
            <a:noFill/>
          </a:ln>
          <a:effectLst>
            <a:outerShdw blurRad="292100" dist="139700" dir="2700000" algn="tl" rotWithShape="0">
              <a:srgbClr val="333333">
                <a:alpha val="65000"/>
              </a:srgbClr>
            </a:outerShdw>
          </a:effectLst>
        </p:spPr>
      </p:pic>
      <p:pic>
        <p:nvPicPr>
          <p:cNvPr id="7" name="Picture 6" descr="screenshot of DMS section of website">
            <a:extLst>
              <a:ext uri="{FF2B5EF4-FFF2-40B4-BE49-F238E27FC236}">
                <a16:creationId xmlns:a16="http://schemas.microsoft.com/office/drawing/2014/main" id="{650972EA-8342-423D-84AA-04D35297D628}"/>
              </a:ext>
              <a:ext uri="{C183D7F6-B498-43B3-948B-1728B52AA6E4}">
                <adec:decorative xmlns:adec="http://schemas.microsoft.com/office/drawing/2017/decorative" val="0"/>
              </a:ext>
            </a:extLst>
          </p:cNvPr>
          <p:cNvPicPr>
            <a:picLocks noChangeAspect="1"/>
          </p:cNvPicPr>
          <p:nvPr/>
        </p:nvPicPr>
        <p:blipFill rotWithShape="1">
          <a:blip r:embed="rId4"/>
          <a:srcRect r="7720" b="15177"/>
          <a:stretch/>
        </p:blipFill>
        <p:spPr>
          <a:xfrm>
            <a:off x="1111919" y="3338595"/>
            <a:ext cx="5060283" cy="2222250"/>
          </a:xfrm>
          <a:prstGeom prst="rect">
            <a:avLst/>
          </a:prstGeom>
          <a:ln>
            <a:noFill/>
          </a:ln>
          <a:effectLst>
            <a:outerShdw blurRad="292100" dist="139700" dir="2700000" algn="tl" rotWithShape="0">
              <a:srgbClr val="333333">
                <a:alpha val="65000"/>
              </a:srgbClr>
            </a:outerShdw>
          </a:effectLst>
        </p:spPr>
      </p:pic>
      <p:pic>
        <p:nvPicPr>
          <p:cNvPr id="8" name="Picture 7" descr="screenshot of &quot;learning&quot; page of website">
            <a:extLst>
              <a:ext uri="{FF2B5EF4-FFF2-40B4-BE49-F238E27FC236}">
                <a16:creationId xmlns:a16="http://schemas.microsoft.com/office/drawing/2014/main" id="{48FCD91C-9ED0-4761-8BA4-055F150EBDD9}"/>
              </a:ext>
            </a:extLst>
          </p:cNvPr>
          <p:cNvPicPr>
            <a:picLocks noChangeAspect="1"/>
          </p:cNvPicPr>
          <p:nvPr/>
        </p:nvPicPr>
        <p:blipFill rotWithShape="1">
          <a:blip r:embed="rId5"/>
          <a:srcRect b="47595"/>
          <a:stretch/>
        </p:blipFill>
        <p:spPr>
          <a:xfrm>
            <a:off x="2235918" y="4215893"/>
            <a:ext cx="4278551" cy="2096052"/>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10B4A617-71F5-4411-AEB1-A5892CA9E6EA}"/>
              </a:ext>
            </a:extLst>
          </p:cNvPr>
          <p:cNvSpPr>
            <a:spLocks noGrp="1"/>
          </p:cNvSpPr>
          <p:nvPr>
            <p:ph type="sldNum" sz="quarter" idx="12"/>
          </p:nvPr>
        </p:nvSpPr>
        <p:spPr/>
        <p:txBody>
          <a:bodyPr/>
          <a:lstStyle/>
          <a:p>
            <a:fld id="{A7DDB576-49B3-42E2-89EA-6E35EA8EF806}" type="slidenum">
              <a:rPr lang="en-US" smtClean="0"/>
              <a:pPr/>
              <a:t>8</a:t>
            </a:fld>
            <a:endParaRPr lang="en-US"/>
          </a:p>
        </p:txBody>
      </p:sp>
      <p:sp>
        <p:nvSpPr>
          <p:cNvPr id="3" name="Content Placeholder 2">
            <a:extLst>
              <a:ext uri="{FF2B5EF4-FFF2-40B4-BE49-F238E27FC236}">
                <a16:creationId xmlns:a16="http://schemas.microsoft.com/office/drawing/2014/main" id="{72C74710-C731-DD27-1BC7-46CCB28EE79F}"/>
              </a:ext>
              <a:ext uri="{C183D7F6-B498-43B3-948B-1728B52AA6E4}">
                <adec:decorative xmlns:adec="http://schemas.microsoft.com/office/drawing/2017/decorative" val="0"/>
              </a:ext>
            </a:extLst>
          </p:cNvPr>
          <p:cNvSpPr>
            <a:spLocks noGrp="1"/>
          </p:cNvSpPr>
          <p:nvPr>
            <p:ph sz="half" idx="2"/>
          </p:nvPr>
        </p:nvSpPr>
        <p:spPr>
          <a:xfrm>
            <a:off x="7058519" y="1690688"/>
            <a:ext cx="4497064" cy="4351338"/>
          </a:xfrm>
        </p:spPr>
        <p:txBody>
          <a:bodyPr/>
          <a:lstStyle/>
          <a:p>
            <a:pPr marL="0" indent="0">
              <a:lnSpc>
                <a:spcPct val="108000"/>
              </a:lnSpc>
              <a:spcAft>
                <a:spcPts val="600"/>
              </a:spcAft>
              <a:buNone/>
            </a:pPr>
            <a:r>
              <a:rPr lang="en-US" b="1" dirty="0">
                <a:latin typeface="Open Sans"/>
                <a:ea typeface="Open Sans"/>
                <a:cs typeface="Open Sans"/>
              </a:rPr>
              <a:t>Website: </a:t>
            </a:r>
            <a:r>
              <a:rPr lang="en-US" dirty="0">
                <a:latin typeface="Open Sans"/>
                <a:ea typeface="Open Sans"/>
                <a:cs typeface="Open Sans"/>
                <a:hlinkClick r:id="rId6"/>
              </a:rPr>
              <a:t>NIH Scientific Data Sharing</a:t>
            </a:r>
            <a:endParaRPr lang="en-US" b="1" dirty="0">
              <a:solidFill>
                <a:srgbClr val="5F5F5F"/>
              </a:solidFill>
              <a:hlinkClick r:id="rId7">
                <a:extLst>
                  <a:ext uri="{A12FA001-AC4F-418D-AE19-62706E023703}">
                    <ahyp:hlinkClr xmlns:ahyp="http://schemas.microsoft.com/office/drawing/2018/hyperlinkcolor" val="tx"/>
                  </a:ext>
                </a:extLst>
              </a:hlinkClick>
            </a:endParaRPr>
          </a:p>
          <a:p>
            <a:pPr marL="0" indent="0">
              <a:lnSpc>
                <a:spcPct val="108000"/>
              </a:lnSpc>
              <a:spcAft>
                <a:spcPts val="600"/>
              </a:spcAft>
              <a:buNone/>
            </a:pPr>
            <a:r>
              <a:rPr lang="en-US" b="1" dirty="0">
                <a:latin typeface="Open Sans"/>
                <a:ea typeface="Open Sans"/>
                <a:cs typeface="Open Sans"/>
              </a:rPr>
              <a:t>FAQs: </a:t>
            </a:r>
            <a:r>
              <a:rPr lang="en-US" dirty="0">
                <a:latin typeface="Open Sans"/>
                <a:ea typeface="Open Sans"/>
                <a:cs typeface="Open Sans"/>
                <a:hlinkClick r:id="rId8"/>
              </a:rPr>
              <a:t>DMS Policy FAQs</a:t>
            </a:r>
            <a:endParaRPr lang="en-US" dirty="0">
              <a:latin typeface="Open Sans"/>
              <a:ea typeface="Open Sans"/>
              <a:cs typeface="Open Sans"/>
              <a:hlinkClick r:id="rId6">
                <a:extLst>
                  <a:ext uri="{A12FA001-AC4F-418D-AE19-62706E023703}">
                    <ahyp:hlinkClr xmlns:ahyp="http://schemas.microsoft.com/office/drawing/2018/hyperlinkcolor" val="tx"/>
                  </a:ext>
                </a:extLst>
              </a:hlinkClick>
            </a:endParaRPr>
          </a:p>
          <a:p>
            <a:pPr marL="0" indent="0">
              <a:lnSpc>
                <a:spcPct val="108000"/>
              </a:lnSpc>
              <a:spcAft>
                <a:spcPts val="600"/>
              </a:spcAft>
              <a:buNone/>
            </a:pPr>
            <a:r>
              <a:rPr lang="en-US" b="1" dirty="0">
                <a:latin typeface="Open Sans"/>
                <a:ea typeface="Open Sans"/>
                <a:cs typeface="Open Sans"/>
              </a:rPr>
              <a:t>Email Box: </a:t>
            </a:r>
            <a:r>
              <a:rPr lang="en-US" dirty="0">
                <a:latin typeface="Open Sans"/>
                <a:ea typeface="Open Sans"/>
                <a:cs typeface="Open Sans"/>
                <a:hlinkClick r:id="rId9"/>
              </a:rPr>
              <a:t>Sharing@nih.gov</a:t>
            </a:r>
            <a:endParaRPr lang="en-US" dirty="0">
              <a:latin typeface="Open Sans"/>
              <a:ea typeface="Open Sans"/>
              <a:cs typeface="Open Sans"/>
            </a:endParaRPr>
          </a:p>
          <a:p>
            <a:pPr marL="0" indent="0">
              <a:lnSpc>
                <a:spcPct val="108000"/>
              </a:lnSpc>
              <a:spcAft>
                <a:spcPts val="600"/>
              </a:spcAft>
              <a:buNone/>
            </a:pPr>
            <a:r>
              <a:rPr lang="en-US" b="1" dirty="0">
                <a:latin typeface="Open Sans"/>
                <a:ea typeface="Open Sans"/>
                <a:cs typeface="Open Sans"/>
              </a:rPr>
              <a:t>Webinar Series: </a:t>
            </a:r>
            <a:r>
              <a:rPr lang="en-US" dirty="0">
                <a:latin typeface="Open Sans"/>
                <a:ea typeface="Open Sans"/>
                <a:cs typeface="Open Sans"/>
                <a:hlinkClick r:id="rId10"/>
              </a:rPr>
              <a:t>NIH DMS Policy Implementation</a:t>
            </a:r>
            <a:endParaRPr lang="en-US" dirty="0">
              <a:latin typeface="Open Sans"/>
              <a:ea typeface="Open Sans"/>
              <a:cs typeface="Open Sans"/>
            </a:endParaRPr>
          </a:p>
          <a:p>
            <a:endParaRPr lang="en-US" dirty="0"/>
          </a:p>
        </p:txBody>
      </p:sp>
    </p:spTree>
    <p:custDataLst>
      <p:tags r:id="rId1"/>
    </p:custDataLst>
    <p:extLst>
      <p:ext uri="{BB962C8B-B14F-4D97-AF65-F5344CB8AC3E}">
        <p14:creationId xmlns:p14="http://schemas.microsoft.com/office/powerpoint/2010/main" val="30984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090AB-2BA0-4799-83F1-5E7D293D10EB}"/>
              </a:ext>
            </a:extLst>
          </p:cNvPr>
          <p:cNvSpPr>
            <a:spLocks noGrp="1"/>
          </p:cNvSpPr>
          <p:nvPr>
            <p:ph idx="1"/>
          </p:nvPr>
        </p:nvSpPr>
        <p:spPr>
          <a:xfrm>
            <a:off x="838200" y="1411550"/>
            <a:ext cx="10515600" cy="4765413"/>
          </a:xfrm>
        </p:spPr>
        <p:txBody>
          <a:bodyPr>
            <a:normAutofit fontScale="55000" lnSpcReduction="20000"/>
          </a:bodyPr>
          <a:lstStyle/>
          <a:p>
            <a:pPr algn="l" rtl="0" fontAlgn="base">
              <a:buFont typeface="Arial" panose="020B0604020202020204" pitchFamily="34" charset="0"/>
              <a:buChar char="•"/>
            </a:pPr>
            <a:r>
              <a:rPr lang="en-US" sz="2700" b="0" i="0" u="none" strike="noStrike" dirty="0">
                <a:solidFill>
                  <a:srgbClr val="000000"/>
                </a:solidFill>
                <a:effectLst/>
                <a:latin typeface="+mn-lt"/>
              </a:rPr>
              <a:t>October 3, 2022 – </a:t>
            </a:r>
            <a:r>
              <a:rPr lang="en-US" sz="2700" b="0" i="0" u="none" strike="noStrike" dirty="0">
                <a:solidFill>
                  <a:srgbClr val="000000"/>
                </a:solidFill>
                <a:effectLst/>
                <a:latin typeface="+mn-lt"/>
                <a:hlinkClick r:id="rId3"/>
              </a:rPr>
              <a:t>NOT-OD-22-221</a:t>
            </a:r>
            <a:r>
              <a:rPr lang="en-US" sz="2700" b="0" i="0" u="none" strike="noStrike" dirty="0">
                <a:solidFill>
                  <a:srgbClr val="000000"/>
                </a:solidFill>
                <a:effectLst/>
                <a:latin typeface="+mn-lt"/>
              </a:rPr>
              <a:t>: </a:t>
            </a:r>
            <a:r>
              <a:rPr lang="en-US" sz="2700" b="0" i="1" u="none" strike="noStrike" dirty="0">
                <a:solidFill>
                  <a:srgbClr val="000000"/>
                </a:solidFill>
                <a:effectLst/>
                <a:latin typeface="+mn-lt"/>
              </a:rPr>
              <a:t>Reminder: NIH Natural Disaster Policy – Hurricanes Fiona and Ian</a:t>
            </a:r>
            <a:r>
              <a:rPr lang="en-US" sz="2700" b="0" i="0" dirty="0">
                <a:solidFill>
                  <a:srgbClr val="000000"/>
                </a:solidFill>
                <a:effectLst/>
                <a:latin typeface="+mn-lt"/>
              </a:rPr>
              <a:t>​</a:t>
            </a:r>
          </a:p>
          <a:p>
            <a:pPr algn="l" rtl="0" fontAlgn="base">
              <a:buFont typeface="Arial" panose="020B0604020202020204" pitchFamily="34" charset="0"/>
              <a:buChar char="•"/>
            </a:pPr>
            <a:r>
              <a:rPr lang="en-US" sz="2700" b="0" i="0" u="none" strike="noStrike" dirty="0">
                <a:solidFill>
                  <a:srgbClr val="000000"/>
                </a:solidFill>
                <a:effectLst/>
                <a:latin typeface="+mn-lt"/>
                <a:hlinkClick r:id="rId4"/>
              </a:rPr>
              <a:t>NOT-OD-23-065</a:t>
            </a:r>
            <a:r>
              <a:rPr lang="en-US" sz="2700" b="0" i="0" u="none" strike="noStrike" dirty="0">
                <a:solidFill>
                  <a:srgbClr val="000000"/>
                </a:solidFill>
                <a:effectLst/>
                <a:latin typeface="+mn-lt"/>
              </a:rPr>
              <a:t>:  </a:t>
            </a:r>
            <a:r>
              <a:rPr lang="en-US" sz="2700" b="0" i="1" u="none" strike="noStrike" dirty="0">
                <a:solidFill>
                  <a:srgbClr val="000000"/>
                </a:solidFill>
                <a:effectLst/>
                <a:latin typeface="+mn-lt"/>
              </a:rPr>
              <a:t>OMB Administrative Relief for Recipients Impacted by Hurricanes Fiona and Ian and the Alaska Flood and Landslide </a:t>
            </a:r>
            <a:r>
              <a:rPr lang="en-US" sz="2700" b="0" i="0" u="none" strike="noStrike" dirty="0">
                <a:solidFill>
                  <a:srgbClr val="000000"/>
                </a:solidFill>
                <a:effectLst/>
                <a:latin typeface="+mn-lt"/>
              </a:rPr>
              <a:t>(Currently pending – will be published in coming days)</a:t>
            </a:r>
            <a:r>
              <a:rPr lang="en-US" sz="2700" b="0" i="0" dirty="0">
                <a:solidFill>
                  <a:srgbClr val="000000"/>
                </a:solidFill>
                <a:effectLst/>
                <a:latin typeface="+mn-lt"/>
              </a:rPr>
              <a:t>​</a:t>
            </a:r>
          </a:p>
          <a:p>
            <a:pPr algn="l" rtl="0" fontAlgn="base">
              <a:buFont typeface="Arial" panose="020B0604020202020204" pitchFamily="34" charset="0"/>
              <a:buChar char="•"/>
            </a:pPr>
            <a:r>
              <a:rPr lang="en-US" sz="2700" b="0" i="0" u="none" strike="noStrike" dirty="0">
                <a:solidFill>
                  <a:srgbClr val="000000"/>
                </a:solidFill>
                <a:effectLst/>
                <a:latin typeface="+mn-lt"/>
              </a:rPr>
              <a:t>On January 12, 2023, the OMB Single Audit Extension for Recipients in Major Disaster Areas (Alaska, Florida, South Carolina, North Carolina, Puerto Rico) – </a:t>
            </a:r>
            <a:r>
              <a:rPr lang="en-US" sz="2700" b="0" i="0" u="none" strike="noStrike" dirty="0">
                <a:solidFill>
                  <a:srgbClr val="4472C4"/>
                </a:solidFill>
                <a:effectLst/>
                <a:latin typeface="+mn-lt"/>
              </a:rPr>
              <a:t>(</a:t>
            </a:r>
            <a:r>
              <a:rPr lang="en-US" sz="2700" b="0" i="0" u="sng" strike="noStrike" dirty="0">
                <a:solidFill>
                  <a:srgbClr val="0563C1"/>
                </a:solidFill>
                <a:effectLst/>
                <a:latin typeface="+mn-lt"/>
                <a:hlinkClick r:id="rId5"/>
              </a:rPr>
              <a:t>NOT-OD-23-022</a:t>
            </a:r>
            <a:r>
              <a:rPr lang="en-US" sz="2700" b="0" i="0" u="none" strike="noStrike" dirty="0">
                <a:solidFill>
                  <a:srgbClr val="4472C4"/>
                </a:solidFill>
                <a:effectLst/>
                <a:latin typeface="+mn-lt"/>
              </a:rPr>
              <a:t>)</a:t>
            </a:r>
            <a:r>
              <a:rPr lang="en-US" sz="2700" b="0" i="0" dirty="0">
                <a:solidFill>
                  <a:srgbClr val="000000"/>
                </a:solidFill>
                <a:effectLst/>
                <a:latin typeface="+mn-lt"/>
              </a:rPr>
              <a:t>​</a:t>
            </a:r>
          </a:p>
          <a:p>
            <a:pPr lvl="1" fontAlgn="base"/>
            <a:r>
              <a:rPr lang="en-US" sz="2400" b="0" i="0" u="none" strike="noStrike" dirty="0">
                <a:solidFill>
                  <a:srgbClr val="000000"/>
                </a:solidFill>
                <a:effectLst/>
                <a:latin typeface="+mn-lt"/>
              </a:rPr>
              <a:t>Implements the </a:t>
            </a:r>
            <a:r>
              <a:rPr lang="en-US" sz="2400" b="0" i="1" u="none" strike="noStrike" dirty="0">
                <a:solidFill>
                  <a:srgbClr val="000000"/>
                </a:solidFill>
                <a:effectLst/>
                <a:latin typeface="+mn-lt"/>
              </a:rPr>
              <a:t>OMB Memorandum on the Administrative Relief for Grantees Impacted by Hurricanes Fiona &amp; Ian and the Alaska Flood &amp; Landslide </a:t>
            </a:r>
            <a:r>
              <a:rPr lang="en-US" sz="2400" b="0" i="0" u="none" strike="noStrike" dirty="0">
                <a:solidFill>
                  <a:srgbClr val="000000"/>
                </a:solidFill>
                <a:effectLst/>
                <a:latin typeface="+mn-lt"/>
              </a:rPr>
              <a:t>issued on December 23, 2022.</a:t>
            </a:r>
            <a:r>
              <a:rPr lang="en-US" sz="2400" b="0" i="0" dirty="0">
                <a:solidFill>
                  <a:srgbClr val="000000"/>
                </a:solidFill>
                <a:effectLst/>
                <a:latin typeface="+mn-lt"/>
              </a:rPr>
              <a:t>​</a:t>
            </a:r>
          </a:p>
          <a:p>
            <a:pPr lvl="1" fontAlgn="base"/>
            <a:r>
              <a:rPr lang="en-US" sz="2400" b="0" i="0" u="none" strike="noStrike" dirty="0">
                <a:solidFill>
                  <a:srgbClr val="000000"/>
                </a:solidFill>
                <a:effectLst/>
                <a:latin typeface="+mn-lt"/>
              </a:rPr>
              <a:t>Provided a 6-month extension on the following flexibilities:</a:t>
            </a:r>
            <a:r>
              <a:rPr lang="en-US" sz="2400" b="0" i="0" dirty="0">
                <a:solidFill>
                  <a:srgbClr val="000000"/>
                </a:solidFill>
                <a:effectLst/>
                <a:latin typeface="+mn-lt"/>
              </a:rPr>
              <a:t>​</a:t>
            </a:r>
          </a:p>
          <a:p>
            <a:pPr lvl="2" fontAlgn="base"/>
            <a:r>
              <a:rPr lang="en-US" sz="2000" b="0" i="0" u="none" strike="noStrike" dirty="0">
                <a:solidFill>
                  <a:srgbClr val="000000"/>
                </a:solidFill>
                <a:effectLst/>
                <a:latin typeface="+mn-lt"/>
              </a:rPr>
              <a:t>Flexibility with application deadlines </a:t>
            </a:r>
            <a:r>
              <a:rPr lang="en-US" sz="2000" b="0" i="0" u="none" strike="noStrike" dirty="0">
                <a:solidFill>
                  <a:srgbClr val="333333"/>
                </a:solidFill>
                <a:effectLst/>
                <a:latin typeface="+mn-lt"/>
              </a:rPr>
              <a:t>(</a:t>
            </a:r>
            <a:r>
              <a:rPr lang="en-US" sz="2000" b="0" i="0" u="sng" strike="noStrike" dirty="0">
                <a:solidFill>
                  <a:srgbClr val="0563C1"/>
                </a:solidFill>
                <a:effectLst/>
                <a:latin typeface="+mn-lt"/>
                <a:hlinkClick r:id="rId6"/>
              </a:rPr>
              <a:t>NIH GPS 2.3.9</a:t>
            </a:r>
            <a:r>
              <a:rPr lang="en-US" sz="2000" b="0" i="0" u="none" strike="noStrike" dirty="0">
                <a:solidFill>
                  <a:srgbClr val="333333"/>
                </a:solidFill>
                <a:effectLst/>
                <a:latin typeface="+mn-lt"/>
              </a:rPr>
              <a:t>)</a:t>
            </a:r>
            <a:r>
              <a:rPr lang="en-US" sz="2000" b="0" i="0" dirty="0">
                <a:solidFill>
                  <a:srgbClr val="000000"/>
                </a:solidFill>
                <a:effectLst/>
                <a:latin typeface="+mn-lt"/>
              </a:rPr>
              <a:t>​</a:t>
            </a:r>
          </a:p>
          <a:p>
            <a:pPr lvl="2" fontAlgn="base"/>
            <a:r>
              <a:rPr lang="en-US" sz="2000" b="0" i="0" u="none" strike="noStrike" dirty="0">
                <a:solidFill>
                  <a:srgbClr val="000000"/>
                </a:solidFill>
                <a:effectLst/>
                <a:latin typeface="+mn-lt"/>
              </a:rPr>
              <a:t>Extension of financial and other reporting </a:t>
            </a:r>
            <a:r>
              <a:rPr lang="en-US" sz="2000" b="0" i="0" u="none" strike="noStrike" dirty="0">
                <a:solidFill>
                  <a:srgbClr val="333333"/>
                </a:solidFill>
                <a:effectLst/>
                <a:latin typeface="+mn-lt"/>
              </a:rPr>
              <a:t>(</a:t>
            </a:r>
            <a:r>
              <a:rPr lang="en-US" sz="2000" b="0" i="0" u="sng" strike="noStrike" dirty="0">
                <a:solidFill>
                  <a:srgbClr val="0563C1"/>
                </a:solidFill>
                <a:effectLst/>
                <a:latin typeface="+mn-lt"/>
                <a:hlinkClick r:id="rId7"/>
              </a:rPr>
              <a:t>NIH GPS 8.4.1</a:t>
            </a:r>
            <a:r>
              <a:rPr lang="en-US" sz="2000" b="0" i="0" u="none" strike="noStrike" dirty="0">
                <a:solidFill>
                  <a:srgbClr val="333333"/>
                </a:solidFill>
                <a:effectLst/>
                <a:latin typeface="+mn-lt"/>
              </a:rPr>
              <a:t>)</a:t>
            </a:r>
            <a:r>
              <a:rPr lang="en-US" sz="2000" b="0" i="0" dirty="0">
                <a:solidFill>
                  <a:srgbClr val="000000"/>
                </a:solidFill>
                <a:effectLst/>
                <a:latin typeface="+mn-lt"/>
              </a:rPr>
              <a:t>​</a:t>
            </a:r>
          </a:p>
          <a:p>
            <a:pPr lvl="2" fontAlgn="base"/>
            <a:r>
              <a:rPr lang="en-US" sz="2000" b="0" i="0" u="none" strike="noStrike" dirty="0">
                <a:solidFill>
                  <a:srgbClr val="000000"/>
                </a:solidFill>
                <a:effectLst/>
                <a:latin typeface="+mn-lt"/>
              </a:rPr>
              <a:t>Extension of a final budget period of a previously approved budget period </a:t>
            </a:r>
            <a:r>
              <a:rPr lang="en-US" sz="2000" b="0" i="0" u="none" strike="noStrike" dirty="0">
                <a:solidFill>
                  <a:srgbClr val="333333"/>
                </a:solidFill>
                <a:effectLst/>
                <a:latin typeface="+mn-lt"/>
              </a:rPr>
              <a:t>(</a:t>
            </a:r>
            <a:r>
              <a:rPr lang="en-US" sz="2000" b="0" i="0" u="sng" strike="noStrike" dirty="0">
                <a:solidFill>
                  <a:srgbClr val="0563C1"/>
                </a:solidFill>
                <a:effectLst/>
                <a:latin typeface="+mn-lt"/>
                <a:hlinkClick r:id="rId8"/>
              </a:rPr>
              <a:t>NIH GPS 8.1.1.3</a:t>
            </a:r>
            <a:r>
              <a:rPr lang="en-US" sz="2000" b="0" i="0" u="none" strike="noStrike" dirty="0">
                <a:solidFill>
                  <a:srgbClr val="333333"/>
                </a:solidFill>
                <a:effectLst/>
                <a:latin typeface="+mn-lt"/>
              </a:rPr>
              <a:t>)</a:t>
            </a:r>
            <a:r>
              <a:rPr lang="en-US" sz="2000" b="0" i="0" dirty="0">
                <a:solidFill>
                  <a:srgbClr val="000000"/>
                </a:solidFill>
                <a:effectLst/>
                <a:latin typeface="+mn-lt"/>
              </a:rPr>
              <a:t>​</a:t>
            </a:r>
          </a:p>
          <a:p>
            <a:pPr lvl="2" fontAlgn="base"/>
            <a:r>
              <a:rPr lang="en-US" sz="2000" b="0" i="0" u="none" strike="noStrike" dirty="0">
                <a:solidFill>
                  <a:srgbClr val="000000"/>
                </a:solidFill>
                <a:effectLst/>
                <a:latin typeface="+mn-lt"/>
              </a:rPr>
              <a:t>Prior approval requirement waivers </a:t>
            </a:r>
            <a:r>
              <a:rPr lang="en-US" sz="2000" b="0" i="0" u="none" strike="noStrike" dirty="0">
                <a:solidFill>
                  <a:srgbClr val="333333"/>
                </a:solidFill>
                <a:effectLst/>
                <a:latin typeface="+mn-lt"/>
              </a:rPr>
              <a:t>(</a:t>
            </a:r>
            <a:r>
              <a:rPr lang="en-US" sz="2000" b="0" i="0" u="sng" strike="noStrike" dirty="0">
                <a:solidFill>
                  <a:srgbClr val="0563C1"/>
                </a:solidFill>
                <a:effectLst/>
                <a:latin typeface="+mn-lt"/>
                <a:hlinkClick r:id="rId9"/>
              </a:rPr>
              <a:t>NIH GPS 8.1.1.2</a:t>
            </a:r>
            <a:r>
              <a:rPr lang="en-US" sz="2000" b="0" i="0" u="none" strike="noStrike" dirty="0">
                <a:solidFill>
                  <a:srgbClr val="333333"/>
                </a:solidFill>
                <a:effectLst/>
                <a:latin typeface="+mn-lt"/>
              </a:rPr>
              <a:t>)</a:t>
            </a:r>
            <a:r>
              <a:rPr lang="en-US" sz="2000" b="0" i="0" dirty="0">
                <a:solidFill>
                  <a:srgbClr val="000000"/>
                </a:solidFill>
                <a:effectLst/>
                <a:latin typeface="+mn-lt"/>
              </a:rPr>
              <a:t>​</a:t>
            </a:r>
          </a:p>
          <a:p>
            <a:pPr lvl="2" fontAlgn="base"/>
            <a:r>
              <a:rPr lang="en-US" sz="2000" b="0" i="0" u="none" strike="noStrike" dirty="0">
                <a:solidFill>
                  <a:srgbClr val="000000"/>
                </a:solidFill>
                <a:effectLst/>
                <a:latin typeface="+mn-lt"/>
              </a:rPr>
              <a:t>Extension of currently approved Facilities and Administrative (</a:t>
            </a:r>
            <a:r>
              <a:rPr lang="en-US" sz="2000" b="0" i="0" u="none" strike="noStrike" dirty="0" err="1">
                <a:solidFill>
                  <a:srgbClr val="000000"/>
                </a:solidFill>
                <a:effectLst/>
                <a:latin typeface="+mn-lt"/>
              </a:rPr>
              <a:t>F&amp;A</a:t>
            </a:r>
            <a:r>
              <a:rPr lang="en-US" sz="2000" b="0" i="0" u="none" strike="noStrike" dirty="0">
                <a:solidFill>
                  <a:srgbClr val="000000"/>
                </a:solidFill>
                <a:effectLst/>
                <a:latin typeface="+mn-lt"/>
              </a:rPr>
              <a:t>) rates </a:t>
            </a:r>
            <a:r>
              <a:rPr lang="en-US" sz="2000" b="0" i="0" u="none" strike="noStrike" dirty="0">
                <a:solidFill>
                  <a:srgbClr val="333333"/>
                </a:solidFill>
                <a:effectLst/>
                <a:latin typeface="+mn-lt"/>
              </a:rPr>
              <a:t>(</a:t>
            </a:r>
            <a:r>
              <a:rPr lang="en-US" sz="2000" b="0" i="0" u="sng" strike="noStrike" dirty="0">
                <a:solidFill>
                  <a:srgbClr val="0563C1"/>
                </a:solidFill>
                <a:effectLst/>
                <a:latin typeface="+mn-lt"/>
                <a:hlinkClick r:id="rId10"/>
              </a:rPr>
              <a:t>NIH GPS 7.4</a:t>
            </a:r>
            <a:r>
              <a:rPr lang="en-US" sz="2000" b="0" i="0" u="none" strike="noStrike" dirty="0">
                <a:solidFill>
                  <a:srgbClr val="333333"/>
                </a:solidFill>
                <a:effectLst/>
                <a:latin typeface="+mn-lt"/>
              </a:rPr>
              <a:t>)</a:t>
            </a:r>
            <a:r>
              <a:rPr lang="en-US" sz="2000" b="0" i="0" dirty="0">
                <a:solidFill>
                  <a:srgbClr val="000000"/>
                </a:solidFill>
                <a:effectLst/>
                <a:latin typeface="+mn-lt"/>
              </a:rPr>
              <a:t>​</a:t>
            </a:r>
          </a:p>
          <a:p>
            <a:pPr lvl="2" fontAlgn="base"/>
            <a:r>
              <a:rPr lang="en-US" sz="2000" b="0" i="0" u="none" strike="noStrike" dirty="0">
                <a:solidFill>
                  <a:srgbClr val="000000"/>
                </a:solidFill>
                <a:effectLst/>
                <a:latin typeface="+mn-lt"/>
              </a:rPr>
              <a:t>Alternatives for record retention and cost documentation</a:t>
            </a:r>
            <a:r>
              <a:rPr lang="en-US" sz="2000" b="0" i="0" dirty="0">
                <a:solidFill>
                  <a:srgbClr val="000000"/>
                </a:solidFill>
                <a:effectLst/>
                <a:latin typeface="+mn-lt"/>
              </a:rPr>
              <a:t>​</a:t>
            </a:r>
          </a:p>
          <a:p>
            <a:pPr lvl="2" fontAlgn="base"/>
            <a:r>
              <a:rPr lang="en-US" sz="2000" b="0" i="0" u="none" strike="noStrike" dirty="0">
                <a:solidFill>
                  <a:srgbClr val="000000"/>
                </a:solidFill>
                <a:effectLst/>
                <a:latin typeface="+mn-lt"/>
              </a:rPr>
              <a:t>Expenditure of award funds for salaries </a:t>
            </a:r>
            <a:r>
              <a:rPr lang="en-US" sz="2000" b="0" i="0" u="none" strike="noStrike" dirty="0">
                <a:solidFill>
                  <a:srgbClr val="333333"/>
                </a:solidFill>
                <a:effectLst/>
                <a:latin typeface="+mn-lt"/>
              </a:rPr>
              <a:t>(</a:t>
            </a:r>
            <a:r>
              <a:rPr lang="en-US" sz="2000" b="0" i="0" u="sng" strike="noStrike" dirty="0">
                <a:solidFill>
                  <a:srgbClr val="0563C1"/>
                </a:solidFill>
                <a:effectLst/>
                <a:latin typeface="+mn-lt"/>
                <a:hlinkClick r:id="rId11"/>
              </a:rPr>
              <a:t>NIH GPS 7.9.1</a:t>
            </a:r>
            <a:r>
              <a:rPr lang="en-US" sz="2000" b="0" i="0" u="none" strike="noStrike" dirty="0">
                <a:solidFill>
                  <a:srgbClr val="333333"/>
                </a:solidFill>
                <a:effectLst/>
                <a:latin typeface="+mn-lt"/>
              </a:rPr>
              <a:t>)</a:t>
            </a:r>
            <a:r>
              <a:rPr lang="en-US" sz="2000" b="0" i="0" dirty="0">
                <a:solidFill>
                  <a:srgbClr val="000000"/>
                </a:solidFill>
                <a:effectLst/>
                <a:latin typeface="+mn-lt"/>
              </a:rPr>
              <a:t>​</a:t>
            </a:r>
          </a:p>
          <a:p>
            <a:pPr lvl="2" fontAlgn="base"/>
            <a:r>
              <a:rPr lang="en-US" sz="2000" b="0" i="0" u="none" strike="noStrike" dirty="0">
                <a:solidFill>
                  <a:srgbClr val="000000"/>
                </a:solidFill>
                <a:effectLst/>
                <a:latin typeface="+mn-lt"/>
              </a:rPr>
              <a:t>Extension of Closeout Requirements </a:t>
            </a:r>
            <a:r>
              <a:rPr lang="en-US" sz="2000" b="0" i="0" u="none" strike="noStrike" dirty="0">
                <a:solidFill>
                  <a:srgbClr val="333333"/>
                </a:solidFill>
                <a:effectLst/>
                <a:latin typeface="+mn-lt"/>
              </a:rPr>
              <a:t>(</a:t>
            </a:r>
            <a:r>
              <a:rPr lang="en-US" sz="2000" b="0" i="0" u="sng" strike="noStrike" dirty="0">
                <a:solidFill>
                  <a:srgbClr val="0563C1"/>
                </a:solidFill>
                <a:effectLst/>
                <a:latin typeface="+mn-lt"/>
                <a:hlinkClick r:id="rId12"/>
              </a:rPr>
              <a:t>NIH GPS 8.6</a:t>
            </a:r>
            <a:r>
              <a:rPr lang="en-US" sz="2000" b="0" i="0" u="none" strike="noStrike" dirty="0">
                <a:solidFill>
                  <a:srgbClr val="333333"/>
                </a:solidFill>
                <a:effectLst/>
                <a:latin typeface="+mn-lt"/>
              </a:rPr>
              <a:t>)</a:t>
            </a:r>
            <a:r>
              <a:rPr lang="en-US" sz="2000" b="0" i="0" dirty="0">
                <a:solidFill>
                  <a:srgbClr val="000000"/>
                </a:solidFill>
                <a:effectLst/>
                <a:latin typeface="+mn-lt"/>
              </a:rPr>
              <a:t>​</a:t>
            </a:r>
          </a:p>
          <a:p>
            <a:pPr lvl="2" fontAlgn="base"/>
            <a:r>
              <a:rPr lang="en-US" sz="2000" b="0" i="0" u="none" strike="noStrike" dirty="0">
                <a:solidFill>
                  <a:srgbClr val="000000"/>
                </a:solidFill>
                <a:effectLst/>
                <a:latin typeface="+mn-lt"/>
              </a:rPr>
              <a:t>Post-submission materials </a:t>
            </a:r>
            <a:r>
              <a:rPr lang="en-US" sz="2000" b="0" i="0" u="none" strike="noStrike" dirty="0">
                <a:solidFill>
                  <a:srgbClr val="333333"/>
                </a:solidFill>
                <a:effectLst/>
                <a:latin typeface="+mn-lt"/>
              </a:rPr>
              <a:t>(</a:t>
            </a:r>
            <a:r>
              <a:rPr lang="en-US" sz="2000" b="0" i="0" u="sng" strike="noStrike" dirty="0">
                <a:solidFill>
                  <a:srgbClr val="0563C1"/>
                </a:solidFill>
                <a:effectLst/>
                <a:latin typeface="+mn-lt"/>
                <a:hlinkClick r:id="rId8"/>
              </a:rPr>
              <a:t>NIH GPS 2.3.7.7</a:t>
            </a:r>
            <a:r>
              <a:rPr lang="en-US" sz="2000" b="0" i="0" u="none" strike="noStrike" dirty="0">
                <a:solidFill>
                  <a:srgbClr val="333333"/>
                </a:solidFill>
                <a:effectLst/>
                <a:latin typeface="+mn-lt"/>
              </a:rPr>
              <a:t>)</a:t>
            </a:r>
            <a:r>
              <a:rPr lang="en-US" sz="2000" b="0" i="0" dirty="0">
                <a:solidFill>
                  <a:srgbClr val="000000"/>
                </a:solidFill>
                <a:effectLst/>
                <a:latin typeface="+mn-lt"/>
              </a:rPr>
              <a:t>​</a:t>
            </a:r>
          </a:p>
          <a:p>
            <a:pPr lvl="1" fontAlgn="base"/>
            <a:r>
              <a:rPr lang="en-US" sz="2400" b="1" i="0" u="none" strike="noStrike" dirty="0">
                <a:solidFill>
                  <a:srgbClr val="000000"/>
                </a:solidFill>
                <a:effectLst/>
                <a:latin typeface="+mn-lt"/>
              </a:rPr>
              <a:t>These flexibilities are time limited to 90 days after the OMB memo was issued and will therefore end on March 23, 2023</a:t>
            </a:r>
            <a:r>
              <a:rPr lang="en-US" sz="2400" b="0" i="0" u="none" strike="noStrike" dirty="0">
                <a:solidFill>
                  <a:srgbClr val="000000"/>
                </a:solidFill>
                <a:effectLst/>
                <a:latin typeface="+mn-lt"/>
              </a:rPr>
              <a:t>. </a:t>
            </a:r>
            <a:r>
              <a:rPr lang="en-US" sz="2400" b="0" i="0" dirty="0">
                <a:solidFill>
                  <a:srgbClr val="000000"/>
                </a:solidFill>
                <a:effectLst/>
                <a:latin typeface="+mn-lt"/>
              </a:rPr>
              <a:t>​</a:t>
            </a:r>
          </a:p>
          <a:p>
            <a:pPr algn="l" rtl="0" fontAlgn="base">
              <a:buFont typeface="Arial" panose="020B0604020202020204" pitchFamily="34" charset="0"/>
              <a:buChar char="•"/>
            </a:pPr>
            <a:r>
              <a:rPr lang="en-US" sz="2700" b="0" i="0" u="none" strike="noStrike" dirty="0">
                <a:solidFill>
                  <a:srgbClr val="000000"/>
                </a:solidFill>
                <a:effectLst/>
                <a:latin typeface="+mn-lt"/>
              </a:rPr>
              <a:t>NIH will also issue a reminder for the NIH administrative flexibilities as they apply to recipients affected by the California flooding, landslides, and mudslides and Alabama storms, straight-line winds, and tornadoes within the next few weeks.</a:t>
            </a:r>
            <a:endParaRPr lang="en-US" sz="2700" b="0" i="0" dirty="0">
              <a:solidFill>
                <a:srgbClr val="000000"/>
              </a:solidFill>
              <a:effectLst/>
              <a:latin typeface="+mn-lt"/>
            </a:endParaRPr>
          </a:p>
        </p:txBody>
      </p:sp>
      <p:sp>
        <p:nvSpPr>
          <p:cNvPr id="4" name="Title 3">
            <a:extLst>
              <a:ext uri="{FF2B5EF4-FFF2-40B4-BE49-F238E27FC236}">
                <a16:creationId xmlns:a16="http://schemas.microsoft.com/office/drawing/2014/main" id="{CD265651-65B7-4F50-A3ED-B130B41A65C3}"/>
              </a:ext>
            </a:extLst>
          </p:cNvPr>
          <p:cNvSpPr>
            <a:spLocks noGrp="1"/>
          </p:cNvSpPr>
          <p:nvPr>
            <p:ph type="title"/>
          </p:nvPr>
        </p:nvSpPr>
        <p:spPr/>
        <p:txBody>
          <a:bodyPr>
            <a:normAutofit/>
          </a:bodyPr>
          <a:lstStyle/>
          <a:p>
            <a:r>
              <a:rPr lang="en-US" dirty="0"/>
              <a:t>NIH Natural Disaster Policies</a:t>
            </a:r>
          </a:p>
        </p:txBody>
      </p:sp>
      <p:sp>
        <p:nvSpPr>
          <p:cNvPr id="5" name="Slide Number Placeholder 4">
            <a:extLst>
              <a:ext uri="{FF2B5EF4-FFF2-40B4-BE49-F238E27FC236}">
                <a16:creationId xmlns:a16="http://schemas.microsoft.com/office/drawing/2014/main" id="{AB576F53-E8F5-4E05-AD17-1C52394B7FD2}"/>
              </a:ext>
            </a:extLst>
          </p:cNvPr>
          <p:cNvSpPr>
            <a:spLocks noGrp="1"/>
          </p:cNvSpPr>
          <p:nvPr>
            <p:ph type="sldNum" sz="quarter" idx="4"/>
          </p:nvPr>
        </p:nvSpPr>
        <p:spPr/>
        <p:txBody>
          <a:bodyPr/>
          <a:lstStyle/>
          <a:p>
            <a:fld id="{A7DDB576-49B3-42E2-89EA-6E35EA8EF806}" type="slidenum">
              <a:rPr lang="en-US" smtClean="0"/>
              <a:pPr/>
              <a:t>9</a:t>
            </a:fld>
            <a:endParaRPr lang="en-US"/>
          </a:p>
        </p:txBody>
      </p:sp>
      <p:sp>
        <p:nvSpPr>
          <p:cNvPr id="6" name="TextBox 5" descr="Learn more: NOT-OD-20-086&#10;FAQs: grants.nih.gov/faqs#/covid-19.htm&#10;">
            <a:extLst>
              <a:ext uri="{FF2B5EF4-FFF2-40B4-BE49-F238E27FC236}">
                <a16:creationId xmlns:a16="http://schemas.microsoft.com/office/drawing/2014/main" id="{52CECC3E-AC76-4D05-94CB-1FE86B7E70C6}"/>
              </a:ext>
            </a:extLst>
          </p:cNvPr>
          <p:cNvSpPr txBox="1"/>
          <p:nvPr/>
        </p:nvSpPr>
        <p:spPr>
          <a:xfrm>
            <a:off x="3240350" y="6032857"/>
            <a:ext cx="7359587" cy="646986"/>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spcBef>
                <a:spcPts val="600"/>
              </a:spcBef>
              <a:defRPr/>
            </a:pPr>
            <a:r>
              <a:rPr kumimoji="0" lang="en-US" sz="1400" b="0" i="0" u="none" strike="noStrike" kern="1200" cap="none" spc="0" normalizeH="0" baseline="0" noProof="0" dirty="0">
                <a:ln>
                  <a:noFill/>
                </a:ln>
                <a:effectLst/>
                <a:uLnTx/>
                <a:uFillTx/>
                <a:latin typeface="Open Sans"/>
                <a:ea typeface="+mn-ea"/>
                <a:cs typeface="+mn-cs"/>
              </a:rPr>
              <a:t>Learn more: </a:t>
            </a:r>
            <a:r>
              <a:rPr kumimoji="0" lang="en-US" sz="1400" b="0" i="0" u="none" strike="noStrike" kern="1200" cap="none" spc="0" normalizeH="0" baseline="0" noProof="0" dirty="0">
                <a:ln>
                  <a:noFill/>
                </a:ln>
                <a:solidFill>
                  <a:srgbClr val="0070C0"/>
                </a:solidFill>
                <a:effectLst/>
                <a:uLnTx/>
                <a:uFillTx/>
                <a:latin typeface="Open Sans"/>
                <a:hlinkClick r:id="rId13"/>
              </a:rPr>
              <a:t>NIH Extramural Response to Natural Disasters and Other Emergencies</a:t>
            </a:r>
            <a:endParaRPr lang="en-US" sz="1400" dirty="0">
              <a:ea typeface="Open Sans"/>
              <a:cs typeface="Open Sans"/>
            </a:endParaRPr>
          </a:p>
        </p:txBody>
      </p:sp>
    </p:spTree>
    <p:custDataLst>
      <p:tags r:id="rId1"/>
    </p:custDataLst>
    <p:extLst>
      <p:ext uri="{BB962C8B-B14F-4D97-AF65-F5344CB8AC3E}">
        <p14:creationId xmlns:p14="http://schemas.microsoft.com/office/powerpoint/2010/main" val="1841793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26b516-99a2-46e9-9f5e-24cd0ed530a5">
      <UserInfo>
        <DisplayName>Barrie, Chernoh (NIH/OD) [E]</DisplayName>
        <AccountId>23</AccountId>
        <AccountType/>
      </UserInfo>
      <UserInfo>
        <DisplayName>Tucker, Avery (NIH/OD) [E]</DisplayName>
        <AccountId>16</AccountId>
        <AccountType/>
      </UserInfo>
      <UserInfo>
        <DisplayName>Ta, Kristin (NIH/OD) [E]</DisplayName>
        <AccountId>13</AccountId>
        <AccountType/>
      </UserInfo>
      <UserInfo>
        <DisplayName>Garst, Kasima (NIH/OD) [E]</DisplayName>
        <AccountId>20</AccountId>
        <AccountType/>
      </UserInfo>
      <UserInfo>
        <DisplayName>Brody, Alesia (NIH/OD) [E]</DisplayName>
        <AccountId>18</AccountId>
        <AccountType/>
      </UserInfo>
      <UserInfo>
        <DisplayName>Sass-Hurst, Brian (NIH/OD) [E]</DisplayName>
        <AccountId>40</AccountId>
        <AccountType/>
      </UserInfo>
    </SharedWithUsers>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D26E05-1E2F-4D91-9162-15FEAA82D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8446BB0C-6012-465E-87C1-5EA49490DF4E}">
  <ds:schemaRefs>
    <ds:schemaRef ds:uri="http://purl.org/dc/elements/1.1/"/>
    <ds:schemaRef ds:uri="http://schemas.microsoft.com/office/2006/metadata/properties"/>
    <ds:schemaRef ds:uri="9c26b516-99a2-46e9-9f5e-24cd0ed530a5"/>
    <ds:schemaRef ds:uri="http://schemas.openxmlformats.org/package/2006/metadata/core-properties"/>
    <ds:schemaRef ds:uri="http://purl.org/dc/terms/"/>
    <ds:schemaRef ds:uri="http://schemas.microsoft.com/office/infopath/2007/PartnerControls"/>
    <ds:schemaRef ds:uri="989998f2-a2b7-4b44-82b6-b98408f16ef8"/>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552</TotalTime>
  <Words>4510</Words>
  <Application>Microsoft Office PowerPoint</Application>
  <PresentationFormat>Widescreen</PresentationFormat>
  <Paragraphs>327</Paragraphs>
  <Slides>38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Courier New</vt:lpstr>
      <vt:lpstr>Helvetica</vt:lpstr>
      <vt:lpstr>Open Sans</vt:lpstr>
      <vt:lpstr>Open Sans ExtraBold</vt:lpstr>
      <vt:lpstr>Open Sans Light</vt:lpstr>
      <vt:lpstr>Open Sans Light ITALIC</vt:lpstr>
      <vt:lpstr>Symbol</vt:lpstr>
      <vt:lpstr>Office Theme</vt:lpstr>
      <vt:lpstr>Current Issues at NIH:  Grants Policy Updates   2023 NIH Grants Conference  </vt:lpstr>
      <vt:lpstr>Budget News &amp; Fiscal Policy Updates</vt:lpstr>
      <vt:lpstr>Policy updates</vt:lpstr>
      <vt:lpstr>Publication of the Revised NIH Grants Policy Statement (GPS) for Fiscal Year 2023</vt:lpstr>
      <vt:lpstr>Reminder of Changes to the Biographical Sketch and Other Support Format Page</vt:lpstr>
      <vt:lpstr>Updated Requirements for NIH Notification of Removal or Disciplinary Action Involving PDs/PIs or other Senior/Key Personnel</vt:lpstr>
      <vt:lpstr>New Data Management and Sharing (DMS) Policy (NOT-OD-21-013)</vt:lpstr>
      <vt:lpstr>NIH Data Management and Sharing Online Resources</vt:lpstr>
      <vt:lpstr>NIH Natural Disaster Policies</vt:lpstr>
      <vt:lpstr>Updates to the Non-Discrimination Legal Requirements for NIH Recipients</vt:lpstr>
      <vt:lpstr>Updates to the Non-Discrimination Legal Requirements for NIH Recipients: NOAs</vt:lpstr>
      <vt:lpstr>Updates to the Non-Discrimination Legal Requirements for NIH Recipients: NOFOs</vt:lpstr>
      <vt:lpstr>SBIR and STTR Extension Act, 2022</vt:lpstr>
      <vt:lpstr>COMPLIANCE updates </vt:lpstr>
      <vt:lpstr>iEdison Transitioned from NIH eRA to NIST</vt:lpstr>
      <vt:lpstr>Systems Process updates </vt:lpstr>
      <vt:lpstr>FORMS-H Grant Application Forms &amp; Instructions Required for Due Dates On or After January 25, 2023</vt:lpstr>
      <vt:lpstr>New Other Plan(s) Attachment</vt:lpstr>
      <vt:lpstr>Update – Implementation of Requirement to Submit SF-425/FFR via Payment Management System</vt:lpstr>
      <vt:lpstr>New NIH Federal Financial Report and Financial Closeout Service Center</vt:lpstr>
      <vt:lpstr>NIH FFR Resources</vt:lpstr>
      <vt:lpstr>FFR Submission Help Desks</vt:lpstr>
      <vt:lpstr>Reminder: Process for Requesting Drawdowns Outside of the Liquidation Period</vt:lpstr>
      <vt:lpstr>Ability to Bypass 2-Business Day Viewing Window for Administrative Supplements</vt:lpstr>
      <vt:lpstr>Updates to xTrain Coming Soon!</vt:lpstr>
      <vt:lpstr>HHS and fed-wide System updates</vt:lpstr>
      <vt:lpstr>NIH Response to Registration Issues in SAM.gov</vt:lpstr>
      <vt:lpstr>NIH Standing policy reminders</vt:lpstr>
      <vt:lpstr>Timely Progress Reports</vt:lpstr>
      <vt:lpstr>Timely Financial Reporting</vt:lpstr>
      <vt:lpstr>Invention Reporting</vt:lpstr>
      <vt:lpstr>Closeout Requirements</vt:lpstr>
      <vt:lpstr>Questions? </vt:lpstr>
      <vt:lpstr>Helpful NIH Resources</vt:lpstr>
      <vt:lpstr>OLAW Educational Outreach</vt:lpstr>
      <vt:lpstr>Helpful NIH Web Pages</vt:lpstr>
      <vt:lpstr>Helpful NIH Web Pages (cont.)</vt:lpstr>
      <vt:lpstr>NIH OER Listservs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Issues at NIH: Grants Policy Updates</dc:title>
  <dc:creator>Sullivan, Elyse (NIH/OD) [E]</dc:creator>
  <cp:lastModifiedBy>Dorsey, Michael (NIH/OD) [E]</cp:lastModifiedBy>
  <cp:revision>37</cp:revision>
  <dcterms:created xsi:type="dcterms:W3CDTF">2020-04-01T16:42:00Z</dcterms:created>
  <dcterms:modified xsi:type="dcterms:W3CDTF">2023-06-01T18:04:46Z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DA6AE136-9E3F-4873-B18F-3748E8B4B22D</vt:lpwstr>
  </property>
  <property fmtid="{D5CDD505-2E9C-101B-9397-08002B2CF9AE}" pid="4" name="ArticulatePath">
    <vt:lpwstr>https://nih.sharepoint.com/sites/OD-NIHVirtualRegionalSeminars/Shared Documents/2022 NIH Virtual Seminar/Session - SOP and Working Files/Step 1 - Raw PPTs - Received/slideset-Current-Issues-at-NIH-RAW</vt:lpwstr>
  </property>
</Properties>
</file>