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handoutMasterIdLst>
    <p:handoutMasterId r:id="rId37"/>
  </p:handoutMasterIdLst>
  <p:sldIdLst>
    <p:sldId id="269" r:id="rId5"/>
    <p:sldId id="272" r:id="rId6"/>
    <p:sldId id="1749" r:id="rId7"/>
    <p:sldId id="1733" r:id="rId8"/>
    <p:sldId id="1725" r:id="rId9"/>
    <p:sldId id="1748" r:id="rId10"/>
    <p:sldId id="1617" r:id="rId11"/>
    <p:sldId id="1753" r:id="rId12"/>
    <p:sldId id="1738" r:id="rId13"/>
    <p:sldId id="1968" r:id="rId14"/>
    <p:sldId id="1954" r:id="rId15"/>
    <p:sldId id="1735" r:id="rId16"/>
    <p:sldId id="1966" r:id="rId17"/>
    <p:sldId id="1967" r:id="rId18"/>
    <p:sldId id="1969" r:id="rId19"/>
    <p:sldId id="1970" r:id="rId20"/>
    <p:sldId id="1943" r:id="rId21"/>
    <p:sldId id="1962" r:id="rId22"/>
    <p:sldId id="1751" r:id="rId23"/>
    <p:sldId id="1965" r:id="rId24"/>
    <p:sldId id="1534" r:id="rId25"/>
    <p:sldId id="377" r:id="rId26"/>
    <p:sldId id="1706" r:id="rId27"/>
    <p:sldId id="1357" r:id="rId28"/>
    <p:sldId id="1959" r:id="rId29"/>
    <p:sldId id="397" r:id="rId30"/>
    <p:sldId id="1892" r:id="rId31"/>
    <p:sldId id="1752" r:id="rId32"/>
    <p:sldId id="1740" r:id="rId33"/>
    <p:sldId id="1597" r:id="rId34"/>
    <p:sldId id="1609"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Helvetica" panose="020B0604020202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ExtraBold" panose="020B0906030804020204" pitchFamily="34" charset="0"/>
      <p:bold r:id="rId52"/>
      <p:boldItalic r:id="rId53"/>
    </p:embeddedFont>
    <p:embeddedFont>
      <p:font typeface="Open Sans Light" panose="020B0306030504020204" pitchFamily="34" charset="0"/>
      <p:regular r:id="rId54"/>
      <p:italic r:id="rId55"/>
    </p:embeddedFont>
    <p:embeddedFont>
      <p:font typeface="Roboto" panose="02000000000000000000" pitchFamily="2" charset="0"/>
      <p:regular r:id="rId56"/>
      <p:bold r:id="rId57"/>
      <p:italic r:id="rId58"/>
      <p:boldItalic r:id="rId59"/>
    </p:embeddedFont>
    <p:embeddedFont>
      <p:font typeface="Roboto black" panose="02000000000000000000" pitchFamily="2" charset="0"/>
      <p:bold r:id="rId60"/>
      <p:boldItalic r:id="rId61"/>
    </p:embeddedFont>
    <p:embeddedFont>
      <p:font typeface="Roboto black" panose="02000000000000000000" pitchFamily="2" charset="0"/>
      <p:bold r:id="rId60"/>
      <p:boldItalic r:id="rId61"/>
    </p:embeddedFont>
    <p:embeddedFont>
      <p:font typeface="Roboto light" panose="02000000000000000000" pitchFamily="2" charset="0"/>
      <p:regular r:id="rId62"/>
      <p:italic r:id="rId63"/>
    </p:embeddedFont>
  </p:embeddedFontLst>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hl, Lyndi (NIH/OD) [E]" initials="LL([" lastIdx="42" clrIdx="6">
    <p:extLst>
      <p:ext uri="{19B8F6BF-5375-455C-9EA6-DF929625EA0E}">
        <p15:presenceInfo xmlns:p15="http://schemas.microsoft.com/office/powerpoint/2012/main" userId="S::lahll@nih.gov::048a05dd-71d3-4674-841e-f01b09973677" providerId="AD"/>
      </p:ext>
    </p:extLst>
  </p:cmAuthor>
  <p:cmAuthor id="1" name="Evan Wowk" initials="EW" lastIdx="5" clrIdx="0">
    <p:extLst>
      <p:ext uri="{19B8F6BF-5375-455C-9EA6-DF929625EA0E}">
        <p15:presenceInfo xmlns:p15="http://schemas.microsoft.com/office/powerpoint/2012/main" userId="Evan Wowk" providerId="None"/>
      </p:ext>
    </p:extLst>
  </p:cmAuthor>
  <p:cmAuthor id="2" name="Sullivan, Elyse (NIH/OD) [E]" initials="SE([" lastIdx="7" clrIdx="1">
    <p:extLst>
      <p:ext uri="{19B8F6BF-5375-455C-9EA6-DF929625EA0E}">
        <p15:presenceInfo xmlns:p15="http://schemas.microsoft.com/office/powerpoint/2012/main" userId="S-1-5-21-12604286-656692736-1848903544-685449" providerId="AD"/>
      </p:ext>
    </p:extLst>
  </p:cmAuthor>
  <p:cmAuthor id="3" name="Black, Jodi (NIH/OD) [E]" initials="BJ([" lastIdx="4" clrIdx="2">
    <p:extLst>
      <p:ext uri="{19B8F6BF-5375-455C-9EA6-DF929625EA0E}">
        <p15:presenceInfo xmlns:p15="http://schemas.microsoft.com/office/powerpoint/2012/main" userId="415ebc30-718d-43aa-9d70-829f5221ab27" providerId="Windows Live"/>
      </p:ext>
    </p:extLst>
  </p:cmAuthor>
  <p:cmAuthor id="4" name="Corbett, Dawn (NIH/OD) [E]" initials="CD([" lastIdx="11" clrIdx="3">
    <p:extLst>
      <p:ext uri="{19B8F6BF-5375-455C-9EA6-DF929625EA0E}">
        <p15:presenceInfo xmlns:p15="http://schemas.microsoft.com/office/powerpoint/2012/main" userId="S-1-5-21-12604286-656692736-1848903544-878867" providerId="AD"/>
      </p:ext>
    </p:extLst>
  </p:cmAuthor>
  <p:cmAuthor id="5" name="Corbett, Dawn (NIH/OD) [E]" initials="CD([ [2]" lastIdx="15" clrIdx="4">
    <p:extLst>
      <p:ext uri="{19B8F6BF-5375-455C-9EA6-DF929625EA0E}">
        <p15:presenceInfo xmlns:p15="http://schemas.microsoft.com/office/powerpoint/2012/main" userId="S::dcorbett@nih.gov::c5e29d07-c94a-4ab8-8776-b9efeaea5497" providerId="AD"/>
      </p:ext>
    </p:extLst>
  </p:cmAuthor>
  <p:cmAuthor id="6" name="Kearney, Pamela (NIH/OD) [E]" initials="KP([" lastIdx="63" clrIdx="5">
    <p:extLst>
      <p:ext uri="{19B8F6BF-5375-455C-9EA6-DF929625EA0E}">
        <p15:presenceInfo xmlns:p15="http://schemas.microsoft.com/office/powerpoint/2012/main" userId="S::kearneyp@nih.gov::18c1122a-98f1-4fb8-a0ef-2d76a143ae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FC9"/>
    <a:srgbClr val="015396"/>
    <a:srgbClr val="FFFF00"/>
    <a:srgbClr val="F2F2F2"/>
    <a:srgbClr val="F5F5F5"/>
    <a:srgbClr val="3273A9"/>
    <a:srgbClr val="014175"/>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FE253-D613-40F1-9E3C-B371A8D018F0}" v="2" dt="2022-12-03T19:54:47.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70995" autoAdjust="0"/>
  </p:normalViewPr>
  <p:slideViewPr>
    <p:cSldViewPr snapToGrid="0">
      <p:cViewPr varScale="1">
        <p:scale>
          <a:sx n="92" d="100"/>
          <a:sy n="92" d="100"/>
        </p:scale>
        <p:origin x="516" y="90"/>
      </p:cViewPr>
      <p:guideLst/>
    </p:cSldViewPr>
  </p:slideViewPr>
  <p:outlineViewPr>
    <p:cViewPr>
      <p:scale>
        <a:sx n="33" d="100"/>
        <a:sy n="33" d="100"/>
      </p:scale>
      <p:origin x="0" y="-21810"/>
    </p:cViewPr>
  </p:outlineViewPr>
  <p:notesTextViewPr>
    <p:cViewPr>
      <p:scale>
        <a:sx n="1" d="1"/>
        <a:sy n="1" d="1"/>
      </p:scale>
      <p:origin x="0" y="0"/>
    </p:cViewPr>
  </p:notesTextViewPr>
  <p:sorterViewPr>
    <p:cViewPr varScale="1">
      <p:scale>
        <a:sx n="1" d="1"/>
        <a:sy n="1" d="1"/>
      </p:scale>
      <p:origin x="0" y="-6186"/>
    </p:cViewPr>
  </p:sorterViewPr>
  <p:notesViewPr>
    <p:cSldViewPr snapToGrid="0">
      <p:cViewPr varScale="1">
        <p:scale>
          <a:sx n="91" d="100"/>
          <a:sy n="91" d="100"/>
        </p:scale>
        <p:origin x="18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12/4/2022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dirty="0"/>
          </a:p>
        </p:txBody>
      </p:sp>
    </p:spTree>
    <p:extLst>
      <p:ext uri="{BB962C8B-B14F-4D97-AF65-F5344CB8AC3E}">
        <p14:creationId xmlns:p14="http://schemas.microsoft.com/office/powerpoint/2010/main" val="364372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dirty="0"/>
          </a:p>
        </p:txBody>
      </p:sp>
    </p:spTree>
    <p:extLst>
      <p:ext uri="{BB962C8B-B14F-4D97-AF65-F5344CB8AC3E}">
        <p14:creationId xmlns:p14="http://schemas.microsoft.com/office/powerpoint/2010/main" val="34448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Guide Notice, </a:t>
            </a:r>
            <a:r>
              <a:rPr lang="en-US" b="0" i="0" dirty="0">
                <a:solidFill>
                  <a:srgbClr val="993366"/>
                </a:solidFill>
                <a:effectLst/>
                <a:latin typeface="+mn-lt"/>
              </a:rPr>
              <a:t>Changes to NIH Requirements Regarding Proposed Human Fetal Tissue Research: https://grants.nih.gov/grants/guide/notice-files/NOT-OD-19-128.html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993366"/>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993366"/>
                </a:solidFill>
                <a:effectLst/>
                <a:latin typeface="+mn-lt"/>
              </a:rPr>
              <a:t>Guide Notice, Clarifying Competing Application Instructions and Notice of Publication of Frequently Asked Questions (FAQs) Regarding Proposed Human Fetal Tissue Research: https://grants.nih.gov/grants/guide/notice-files/NOT-OD-19-137.html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191156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dirty="0"/>
          </a:p>
        </p:txBody>
      </p:sp>
    </p:spTree>
    <p:extLst>
      <p:ext uri="{BB962C8B-B14F-4D97-AF65-F5344CB8AC3E}">
        <p14:creationId xmlns:p14="http://schemas.microsoft.com/office/powerpoint/2010/main" val="344470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dirty="0"/>
          </a:p>
        </p:txBody>
      </p:sp>
    </p:spTree>
    <p:extLst>
      <p:ext uri="{BB962C8B-B14F-4D97-AF65-F5344CB8AC3E}">
        <p14:creationId xmlns:p14="http://schemas.microsoft.com/office/powerpoint/2010/main" val="219957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dirty="0"/>
          </a:p>
        </p:txBody>
      </p:sp>
    </p:spTree>
    <p:extLst>
      <p:ext uri="{BB962C8B-B14F-4D97-AF65-F5344CB8AC3E}">
        <p14:creationId xmlns:p14="http://schemas.microsoft.com/office/powerpoint/2010/main" val="45165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dirty="0">
              <a:solidFill>
                <a:srgbClr val="3B3B3B"/>
              </a:solidFill>
              <a:effectLst/>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dirty="0"/>
          </a:p>
        </p:txBody>
      </p:sp>
    </p:spTree>
    <p:extLst>
      <p:ext uri="{BB962C8B-B14F-4D97-AF65-F5344CB8AC3E}">
        <p14:creationId xmlns:p14="http://schemas.microsoft.com/office/powerpoint/2010/main" val="391749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dirty="0"/>
          </a:p>
        </p:txBody>
      </p:sp>
    </p:spTree>
    <p:extLst>
      <p:ext uri="{BB962C8B-B14F-4D97-AF65-F5344CB8AC3E}">
        <p14:creationId xmlns:p14="http://schemas.microsoft.com/office/powerpoint/2010/main" val="83627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dirty="0"/>
          </a:p>
        </p:txBody>
      </p:sp>
    </p:spTree>
    <p:extLst>
      <p:ext uri="{BB962C8B-B14F-4D97-AF65-F5344CB8AC3E}">
        <p14:creationId xmlns:p14="http://schemas.microsoft.com/office/powerpoint/2010/main" val="391966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400" b="0" i="0" dirty="0">
              <a:solidFill>
                <a:srgbClr val="000000"/>
              </a:solidFill>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dirty="0"/>
          </a:p>
        </p:txBody>
      </p:sp>
    </p:spTree>
    <p:extLst>
      <p:ext uri="{BB962C8B-B14F-4D97-AF65-F5344CB8AC3E}">
        <p14:creationId xmlns:p14="http://schemas.microsoft.com/office/powerpoint/2010/main" val="1765181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31800" y="706438"/>
            <a:ext cx="6303963" cy="3546475"/>
          </a:xfrm>
          <a:ln/>
        </p:spPr>
      </p:sp>
      <p:sp>
        <p:nvSpPr>
          <p:cNvPr id="49155" name="Notes Placeholder 2"/>
          <p:cNvSpPr>
            <a:spLocks noGrp="1"/>
          </p:cNvSpPr>
          <p:nvPr>
            <p:ph type="body" idx="1"/>
            <p:custDataLst>
              <p:tags r:id="rId1"/>
            </p:custDataLst>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70033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3076277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20688" y="701675"/>
            <a:ext cx="6264275" cy="3524250"/>
          </a:xfrm>
          <a:ln/>
        </p:spPr>
      </p:sp>
      <p:sp>
        <p:nvSpPr>
          <p:cNvPr id="49155" name="Notes Placeholder 2"/>
          <p:cNvSpPr>
            <a:spLocks noGrp="1"/>
          </p:cNvSpPr>
          <p:nvPr>
            <p:ph type="body" idx="1"/>
            <p:custDataLst>
              <p:tags r:id="rId1"/>
            </p:custDataLst>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563484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220073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147638"/>
            <a:ext cx="4203700" cy="2365375"/>
          </a:xfrm>
        </p:spPr>
      </p:sp>
      <p:sp>
        <p:nvSpPr>
          <p:cNvPr id="3" name="Notes Placeholder 2"/>
          <p:cNvSpPr>
            <a:spLocks noGrp="1"/>
          </p:cNvSpPr>
          <p:nvPr>
            <p:ph type="body" idx="1"/>
            <p:custDataLst>
              <p:tags r:id="rId1"/>
            </p:custDataLst>
          </p:nvPr>
        </p:nvSpPr>
        <p:spPr>
          <a:xfrm>
            <a:off x="142346" y="2816569"/>
            <a:ext cx="9008534" cy="4017963"/>
          </a:xfrm>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23289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dirty="0"/>
          </a:p>
        </p:txBody>
      </p:sp>
    </p:spTree>
    <p:extLst>
      <p:ext uri="{BB962C8B-B14F-4D97-AF65-F5344CB8AC3E}">
        <p14:creationId xmlns:p14="http://schemas.microsoft.com/office/powerpoint/2010/main" val="174164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7123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dirty="0"/>
          </a:p>
        </p:txBody>
      </p:sp>
    </p:spTree>
    <p:extLst>
      <p:ext uri="{BB962C8B-B14F-4D97-AF65-F5344CB8AC3E}">
        <p14:creationId xmlns:p14="http://schemas.microsoft.com/office/powerpoint/2010/main" val="53440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Decision Tool: am I doing human subjects research?: </a:t>
            </a:r>
            <a:r>
              <a:rPr lang="en-US" sz="1200" dirty="0">
                <a:hlinkClick r:id="rId3"/>
              </a:rPr>
              <a:t>https://grants.nih.gov/policy/humansubjects/hs-decision.htm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879119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human subjects research home page: https://grants.nih.gov/policy/humansubjects.htm</a:t>
            </a:r>
          </a:p>
          <a:p>
            <a:endParaRPr lang="en-US" dirty="0"/>
          </a:p>
          <a:p>
            <a:r>
              <a:rPr lang="en-US" dirty="0"/>
              <a:t>Office for Human Research Protections home page: https://www.hhs.gov/ohrp/index.html </a:t>
            </a:r>
          </a:p>
          <a:p>
            <a:endParaRPr lang="en-US" dirty="0"/>
          </a:p>
          <a:p>
            <a:r>
              <a:rPr lang="en-US" dirty="0"/>
              <a:t>Compiled list of resources: human subject protections, inclusion and clinical trials </a:t>
            </a:r>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221707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358215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2242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Notice, REQUIRED EDUCATION IN THE PROTECTION OF HUMAN RESEARCH PARTICIPANTS, published June 5, 2000: https://grants.nih.gov/grants/guide/notice-files/not-od-00-039.html</a:t>
            </a:r>
          </a:p>
          <a:p>
            <a:endParaRPr lang="en-US" dirty="0"/>
          </a:p>
          <a:p>
            <a:r>
              <a:rPr lang="en-US" dirty="0"/>
              <a:t>Guide Notice, REQUIRED EDUCATION IN THE PROTECTION OF HUMAN RESEARCH PARTICIPANTS published September 5, 2001: https://grants.nih.gov/grants/guide/notice-files/NOT-OD-01-061.html </a:t>
            </a:r>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31836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Alternate text:  This graphic illustrates</a:t>
            </a:r>
            <a:r>
              <a:rPr lang="en-US" baseline="0" dirty="0"/>
              <a:t> a shield.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30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Guide Notice, </a:t>
            </a:r>
            <a:r>
              <a:rPr lang="en-US" b="0" i="0" dirty="0">
                <a:solidFill>
                  <a:srgbClr val="993366"/>
                </a:solidFill>
                <a:effectLst/>
                <a:latin typeface="+mn-lt"/>
              </a:rPr>
              <a:t>Notice of Changes to NIH Policy for Issuing Certificates of Confidentiality: https://grants.nih.gov/grants/guide/notice-files/NOT-OD-17-109.html </a:t>
            </a:r>
            <a:r>
              <a:rPr lang="en-US" sz="12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6899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Guide Notice, </a:t>
            </a:r>
            <a:r>
              <a:rPr lang="en-US" b="0" i="0" dirty="0">
                <a:solidFill>
                  <a:srgbClr val="993366"/>
                </a:solidFill>
                <a:effectLst/>
                <a:latin typeface="+mn-lt"/>
              </a:rPr>
              <a:t>Final NIH Policy on the Use of a Single Institutional Review Board for Multi-Site Research: https://grants.nih.gov/grants/guide/notice-files/not-od-16-094.html</a:t>
            </a:r>
          </a:p>
          <a:p>
            <a:endParaRPr lang="en-US" b="0" i="0" dirty="0">
              <a:solidFill>
                <a:srgbClr val="993366"/>
              </a:solidFill>
              <a:effectLst/>
              <a:latin typeface="+mn-lt"/>
            </a:endParaRPr>
          </a:p>
          <a:p>
            <a:r>
              <a:rPr lang="en-US" b="0" i="0" dirty="0">
                <a:solidFill>
                  <a:srgbClr val="993366"/>
                </a:solidFill>
                <a:effectLst/>
                <a:latin typeface="+mn-lt"/>
              </a:rPr>
              <a:t>NOT-OD-20-028, </a:t>
            </a:r>
            <a:r>
              <a:rPr lang="en-US" b="0" i="0" dirty="0">
                <a:solidFill>
                  <a:srgbClr val="993366"/>
                </a:solidFill>
                <a:effectLst/>
                <a:latin typeface="Helvetica Neue"/>
              </a:rPr>
              <a:t>Additional Guidance on the NIH Policy on the Use of a Single Institutional Review Board for Multi-Site Research</a:t>
            </a:r>
            <a:endParaRPr lang="en-US" b="0" i="0" dirty="0">
              <a:solidFill>
                <a:srgbClr val="993366"/>
              </a:solidFill>
              <a:effectLst/>
              <a:latin typeface="+mn-lt"/>
            </a:endParaRPr>
          </a:p>
          <a:p>
            <a:endParaRPr lang="en-US" b="0"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9</a:t>
            </a:fld>
            <a:endParaRPr lang="en-US" dirty="0"/>
          </a:p>
        </p:txBody>
      </p:sp>
    </p:spTree>
    <p:extLst>
      <p:ext uri="{BB962C8B-B14F-4D97-AF65-F5344CB8AC3E}">
        <p14:creationId xmlns:p14="http://schemas.microsoft.com/office/powerpoint/2010/main" val="380755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Guide Notice, </a:t>
            </a:r>
            <a:r>
              <a:rPr lang="en-US" b="0" i="0" dirty="0">
                <a:solidFill>
                  <a:srgbClr val="993366"/>
                </a:solidFill>
                <a:effectLst/>
                <a:latin typeface="Helvetica Neue"/>
              </a:rPr>
              <a:t>Prior NIH Approval of Human Subjects Research in Active Awards Initially Submitted without Definitive Plans for Human Subjects Involvement (Delayed Onset Awards): https://grants.nih.gov/grants/guide/notice-files/NOT-OD-15-129.html </a:t>
            </a:r>
            <a:endParaRPr lang="en-US" b="0" i="0" dirty="0">
              <a:solidFill>
                <a:srgbClr val="993366"/>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dirty="0"/>
          </a:p>
        </p:txBody>
      </p:sp>
    </p:spTree>
    <p:extLst>
      <p:ext uri="{BB962C8B-B14F-4D97-AF65-F5344CB8AC3E}">
        <p14:creationId xmlns:p14="http://schemas.microsoft.com/office/powerpoint/2010/main" val="710255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112" r="9872" b="6760"/>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92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Tree>
    <p:extLst>
      <p:ext uri="{BB962C8B-B14F-4D97-AF65-F5344CB8AC3E}">
        <p14:creationId xmlns:p14="http://schemas.microsoft.com/office/powerpoint/2010/main" val="223106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520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5568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351834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6534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28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1199515" y="1572768"/>
            <a:ext cx="438912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1199515" y="2259366"/>
            <a:ext cx="438912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790944" y="1572768"/>
            <a:ext cx="438912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text</a:t>
            </a:r>
          </a:p>
        </p:txBody>
      </p:sp>
      <p:sp>
        <p:nvSpPr>
          <p:cNvPr id="6" name="Content Placeholder 5"/>
          <p:cNvSpPr>
            <a:spLocks noGrp="1"/>
          </p:cNvSpPr>
          <p:nvPr>
            <p:ph sz="quarter" idx="4" hasCustomPrompt="1"/>
          </p:nvPr>
        </p:nvSpPr>
        <p:spPr>
          <a:xfrm>
            <a:off x="6790944" y="2259366"/>
            <a:ext cx="438912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a:t>Second level</a:t>
            </a:r>
          </a:p>
          <a:p>
            <a:pPr marL="685800" lvl="2" indent="-182880" algn="l" defTabSz="914400" rtl="0" eaLnBrk="1" latinLnBrk="0" hangingPunct="1">
              <a:spcBef>
                <a:spcPct val="20000"/>
              </a:spcBef>
              <a:buClr>
                <a:schemeClr val="tx2"/>
              </a:buClr>
              <a:buFont typeface="Arial" pitchFamily="34" charset="0"/>
              <a:buChar char="•"/>
            </a:pPr>
            <a:r>
              <a:rPr lang="en-US" dirty="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December 4, 2022</a:t>
            </a:fld>
            <a:endParaRPr lang="en-US"/>
          </a:p>
        </p:txBody>
      </p:sp>
      <p:sp>
        <p:nvSpPr>
          <p:cNvPr id="8" name="Footer Placeholder 7"/>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1611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12/4/2022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177035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endParaRPr lang="en-US">
              <a:solidFill>
                <a:prstClr val="black">
                  <a:tint val="75000"/>
                </a:prstClr>
              </a:solidFill>
            </a:endParaRPr>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567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2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2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4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8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9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0" r:id="rId1"/>
    <p:sldLayoutId id="2147483695" r:id="rId2"/>
    <p:sldLayoutId id="2147483687" r:id="rId3"/>
    <p:sldLayoutId id="2147483682" r:id="rId4"/>
    <p:sldLayoutId id="2147483683" r:id="rId5"/>
    <p:sldLayoutId id="2147483693" r:id="rId6"/>
    <p:sldLayoutId id="2147483650" r:id="rId7"/>
    <p:sldLayoutId id="2147483652" r:id="rId8"/>
    <p:sldLayoutId id="2147483688" r:id="rId9"/>
    <p:sldLayoutId id="2147483664" r:id="rId10"/>
    <p:sldLayoutId id="2147483689" r:id="rId11"/>
    <p:sldLayoutId id="2147483653" r:id="rId12"/>
    <p:sldLayoutId id="2147483690" r:id="rId13"/>
    <p:sldLayoutId id="2147483663" r:id="rId14"/>
    <p:sldLayoutId id="2147483662" r:id="rId15"/>
    <p:sldLayoutId id="2147483684" r:id="rId16"/>
    <p:sldLayoutId id="2147483692" r:id="rId17"/>
    <p:sldLayoutId id="2147483694" r:id="rId18"/>
    <p:sldLayoutId id="2147483697" r:id="rId19"/>
    <p:sldLayoutId id="2147483700" r:id="rId20"/>
    <p:sldLayoutId id="2147483701" r:id="rId21"/>
    <p:sldLayoutId id="2147483704" r:id="rId22"/>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15-129.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19-12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ants.nih.gov/grants/guide/notice-files/NOT-OD-19-137.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oamp.od.nih.gov/DGS/DGS-workform-information/handbook-files" TargetMode="External"/><Relationship Id="rId4" Type="http://schemas.openxmlformats.org/officeDocument/2006/relationships/hyperlink" Target="https://grants.nih.gov/grants/policy/nihgps/HTML5/introduction.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policy/humansubjects/coc/information-institutional-responsibilities.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on/2018-07-19/title-45/subtitle-A/subchapter-A/part-46#46.1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policy/humansubjects/single-irb-policy-multi-site-research.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grants.nih.gov/policy/humansubjects/pre-and-post-award-processes/jit.htm" TargetMode="External"/><Relationship Id="rId4" Type="http://schemas.openxmlformats.org/officeDocument/2006/relationships/hyperlink" Target="https://grants.nih.gov/policy/humansubjects/research/public-health.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on/2018-07-19/title-45/subtitle-A/subchapter-A/part-46#p-46.104(d)(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on/2018-07-19/title-45/subtitle-A/subchapter-A/part-46#46.11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hs.gov/ohrp/register-irbs-and-obtain-fwas/forms/irb-authorization-agreement/index.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grants.nih.gov/policy/humansubjects/hs-decision.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umansubjects.nih.gov/" TargetMode="External"/><Relationship Id="rId7" Type="http://schemas.openxmlformats.org/officeDocument/2006/relationships/image" Target="../media/image11.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grants.nih.gov/sites/default/files/DHSR-HS-CT-Inclusion-resource-sheet-2022.pdf" TargetMode="External"/><Relationship Id="rId4" Type="http://schemas.openxmlformats.org/officeDocument/2006/relationships/hyperlink" Target="https://www.hhs.gov/ohr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00-039.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rants.nih.gov/grants/guide/notice-files/NOT-OD-01-06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6-094.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rants.nih.gov/grants/guide/notice-files/NOT-OD-20-05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96591-D1BD-49F9-99CD-B5D135AE05E4}"/>
              </a:ext>
            </a:extLst>
          </p:cNvPr>
          <p:cNvSpPr>
            <a:spLocks noGrp="1"/>
          </p:cNvSpPr>
          <p:nvPr>
            <p:ph type="body" idx="10"/>
          </p:nvPr>
        </p:nvSpPr>
        <p:spPr>
          <a:xfrm>
            <a:off x="4518225" y="4642739"/>
            <a:ext cx="5318133" cy="1289712"/>
          </a:xfrm>
        </p:spPr>
        <p:txBody>
          <a:bodyPr>
            <a:noAutofit/>
          </a:bodyPr>
          <a:lstStyle/>
          <a:p>
            <a:r>
              <a:rPr lang="en-US" sz="1800" b="1" dirty="0">
                <a:latin typeface="Roboto" panose="02000000000000000000" pitchFamily="2" charset="0"/>
                <a:ea typeface="Roboto" panose="02000000000000000000" pitchFamily="2" charset="0"/>
              </a:rPr>
              <a:t>Lyndi Lahl, RN, MS</a:t>
            </a:r>
          </a:p>
          <a:p>
            <a:pPr>
              <a:spcBef>
                <a:spcPts val="0"/>
              </a:spcBef>
            </a:pPr>
            <a:r>
              <a:rPr lang="en-US" sz="1800" b="1" dirty="0">
                <a:latin typeface="Roboto" panose="02000000000000000000" pitchFamily="2" charset="0"/>
                <a:ea typeface="Roboto" panose="02000000000000000000" pitchFamily="2" charset="0"/>
              </a:rPr>
              <a:t>Human Subjects Officer, DHSR/OER/NIH</a:t>
            </a:r>
          </a:p>
          <a:p>
            <a:pPr>
              <a:spcBef>
                <a:spcPts val="0"/>
              </a:spcBef>
            </a:pPr>
            <a:endParaRPr lang="en-US" sz="1600" dirty="0"/>
          </a:p>
          <a:p>
            <a:r>
              <a:rPr lang="en-US" sz="1600" b="1" dirty="0"/>
              <a:t>December 6, 2022</a:t>
            </a:r>
          </a:p>
        </p:txBody>
      </p:sp>
      <p:sp>
        <p:nvSpPr>
          <p:cNvPr id="4" name="Title 3">
            <a:extLst>
              <a:ext uri="{FF2B5EF4-FFF2-40B4-BE49-F238E27FC236}">
                <a16:creationId xmlns:a16="http://schemas.microsoft.com/office/drawing/2014/main" id="{55EAB18D-4CD3-4A83-BA9B-666911F21F34}"/>
              </a:ext>
            </a:extLst>
          </p:cNvPr>
          <p:cNvSpPr>
            <a:spLocks noGrp="1"/>
          </p:cNvSpPr>
          <p:nvPr>
            <p:ph type="title"/>
          </p:nvPr>
        </p:nvSpPr>
        <p:spPr>
          <a:xfrm>
            <a:off x="142505" y="620343"/>
            <a:ext cx="10137424" cy="4109119"/>
          </a:xfrm>
        </p:spPr>
        <p:txBody>
          <a:bodyPr/>
          <a:lstStyle/>
          <a:p>
            <a:r>
              <a:rPr lang="en-US" sz="3000" b="1" dirty="0">
                <a:solidFill>
                  <a:schemeClr val="bg1"/>
                </a:solidFill>
              </a:rPr>
              <a:t>NIH Virtual Grants Conference – </a:t>
            </a:r>
            <a:br>
              <a:rPr lang="en-US" sz="3000" b="1" dirty="0">
                <a:solidFill>
                  <a:schemeClr val="bg1"/>
                </a:solidFill>
              </a:rPr>
            </a:br>
            <a:r>
              <a:rPr lang="en-US" sz="3000" b="1" dirty="0" err="1">
                <a:solidFill>
                  <a:schemeClr val="bg1"/>
                </a:solidFill>
              </a:rPr>
              <a:t>PreCon</a:t>
            </a:r>
            <a:r>
              <a:rPr lang="en-US" sz="3000" b="1" dirty="0">
                <a:solidFill>
                  <a:schemeClr val="bg1"/>
                </a:solidFill>
              </a:rPr>
              <a:t> Workshop</a:t>
            </a:r>
            <a:br>
              <a:rPr lang="en-US" sz="3000" b="1" dirty="0">
                <a:solidFill>
                  <a:schemeClr val="bg1"/>
                </a:solidFill>
              </a:rPr>
            </a:br>
            <a:r>
              <a:rPr lang="en-US" sz="4400" b="1" dirty="0">
                <a:solidFill>
                  <a:schemeClr val="bg1"/>
                </a:solidFill>
              </a:rPr>
              <a:t>Human Subjects Research: </a:t>
            </a:r>
            <a:br>
              <a:rPr lang="en-US" sz="4400" b="1" dirty="0">
                <a:solidFill>
                  <a:schemeClr val="bg1"/>
                </a:solidFill>
              </a:rPr>
            </a:br>
            <a:r>
              <a:rPr lang="en-US" sz="4400" b="1" dirty="0">
                <a:solidFill>
                  <a:schemeClr val="bg1"/>
                </a:solidFill>
              </a:rPr>
              <a:t>Policies, Clinical Trials, and Inclusion </a:t>
            </a:r>
            <a:br>
              <a:rPr lang="en-US" b="1" dirty="0">
                <a:solidFill>
                  <a:schemeClr val="bg1"/>
                </a:solidFill>
              </a:rPr>
            </a:br>
            <a:br>
              <a:rPr lang="en-US" b="1" dirty="0">
                <a:solidFill>
                  <a:schemeClr val="bg1"/>
                </a:solidFill>
              </a:rPr>
            </a:br>
            <a:r>
              <a:rPr lang="en-US" sz="4000" b="1" dirty="0"/>
              <a:t>An Overview of NIH Policies </a:t>
            </a:r>
            <a:br>
              <a:rPr lang="en-US" sz="4000" b="1" dirty="0"/>
            </a:br>
            <a:r>
              <a:rPr lang="en-US" sz="4400" b="1" dirty="0"/>
              <a:t>on Human Subjects</a:t>
            </a:r>
            <a:endParaRPr lang="en-US" sz="4300" i="1" dirty="0"/>
          </a:p>
        </p:txBody>
      </p:sp>
    </p:spTree>
    <p:extLst>
      <p:ext uri="{BB962C8B-B14F-4D97-AF65-F5344CB8AC3E}">
        <p14:creationId xmlns:p14="http://schemas.microsoft.com/office/powerpoint/2010/main" val="263215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ED18-4029-47F6-B791-5B85DEA83722}"/>
              </a:ext>
            </a:extLst>
          </p:cNvPr>
          <p:cNvSpPr>
            <a:spLocks noGrp="1"/>
          </p:cNvSpPr>
          <p:nvPr>
            <p:ph type="title"/>
          </p:nvPr>
        </p:nvSpPr>
        <p:spPr>
          <a:xfrm>
            <a:off x="1344077" y="243265"/>
            <a:ext cx="9542779" cy="1618489"/>
          </a:xfrm>
        </p:spPr>
        <p:txBody>
          <a:bodyPr anchor="ctr">
            <a:normAutofit/>
          </a:bodyPr>
          <a:lstStyle/>
          <a:p>
            <a:r>
              <a:rPr lang="en-US" dirty="0"/>
              <a:t>NIH Requirement for Delayed Onset Research </a:t>
            </a:r>
            <a:r>
              <a:rPr lang="en-US" sz="3600" dirty="0"/>
              <a:t>(1 of 2)</a:t>
            </a:r>
          </a:p>
        </p:txBody>
      </p:sp>
      <p:sp>
        <p:nvSpPr>
          <p:cNvPr id="3" name="Content Placeholder 2">
            <a:extLst>
              <a:ext uri="{FF2B5EF4-FFF2-40B4-BE49-F238E27FC236}">
                <a16:creationId xmlns:a16="http://schemas.microsoft.com/office/drawing/2014/main" id="{D27CAD00-B8CB-43A3-8F6D-5F85BDBAEAE4}"/>
              </a:ext>
            </a:extLst>
          </p:cNvPr>
          <p:cNvSpPr>
            <a:spLocks noGrp="1"/>
          </p:cNvSpPr>
          <p:nvPr>
            <p:ph idx="1"/>
          </p:nvPr>
        </p:nvSpPr>
        <p:spPr>
          <a:xfrm>
            <a:off x="1037270" y="1671747"/>
            <a:ext cx="8676745" cy="4752981"/>
          </a:xfrm>
        </p:spPr>
        <p:txBody>
          <a:bodyPr anchor="t">
            <a:noAutofit/>
          </a:bodyPr>
          <a:lstStyle/>
          <a:p>
            <a:pPr>
              <a:lnSpc>
                <a:spcPct val="98000"/>
              </a:lnSpc>
            </a:pPr>
            <a:r>
              <a:rPr lang="en-US" sz="2800" dirty="0">
                <a:latin typeface="Roboto" panose="02000000000000000000" pitchFamily="2" charset="0"/>
                <a:ea typeface="Roboto" panose="02000000000000000000" pitchFamily="2" charset="0"/>
              </a:rPr>
              <a:t>Definitive plans for research involving human subjects not included in application or proposal</a:t>
            </a:r>
          </a:p>
          <a:p>
            <a:pPr>
              <a:lnSpc>
                <a:spcPct val="98000"/>
              </a:lnSpc>
            </a:pPr>
            <a:r>
              <a:rPr lang="en-US" sz="2800" dirty="0">
                <a:latin typeface="Roboto" panose="02000000000000000000" pitchFamily="2" charset="0"/>
                <a:ea typeface="Roboto" panose="02000000000000000000" pitchFamily="2" charset="0"/>
              </a:rPr>
              <a:t>Recipient for single project award must submit to NIH awarding IC a detailed human subjects section for approval</a:t>
            </a:r>
          </a:p>
          <a:p>
            <a:pPr lvl="1">
              <a:lnSpc>
                <a:spcPct val="98000"/>
              </a:lnSpc>
              <a:buClr>
                <a:srgbClr val="00B050"/>
              </a:buClr>
            </a:pPr>
            <a:r>
              <a:rPr lang="en-US" sz="2400" dirty="0">
                <a:latin typeface="Roboto" panose="02000000000000000000" pitchFamily="2" charset="0"/>
                <a:ea typeface="Roboto" panose="02000000000000000000" pitchFamily="2" charset="0"/>
              </a:rPr>
              <a:t>In general, submitted at least 30 days before proposed change</a:t>
            </a:r>
          </a:p>
          <a:p>
            <a:pPr lvl="1">
              <a:lnSpc>
                <a:spcPct val="98000"/>
              </a:lnSpc>
              <a:buClr>
                <a:srgbClr val="00B050"/>
              </a:buClr>
            </a:pPr>
            <a:r>
              <a:rPr lang="en-US" sz="2400" dirty="0">
                <a:latin typeface="Roboto" panose="02000000000000000000" pitchFamily="2" charset="0"/>
                <a:ea typeface="Roboto" panose="02000000000000000000" pitchFamily="2" charset="0"/>
              </a:rPr>
              <a:t>Needs to describe risk, protections, benefits and importance of knowledge to be gained</a:t>
            </a:r>
          </a:p>
          <a:p>
            <a:pPr lvl="1">
              <a:lnSpc>
                <a:spcPct val="98000"/>
              </a:lnSpc>
              <a:buClr>
                <a:srgbClr val="00B050"/>
              </a:buClr>
            </a:pPr>
            <a:r>
              <a:rPr lang="en-US" sz="2400" dirty="0">
                <a:latin typeface="Roboto" panose="02000000000000000000" pitchFamily="2" charset="0"/>
                <a:ea typeface="Roboto" panose="02000000000000000000" pitchFamily="2" charset="0"/>
              </a:rPr>
              <a:t>Other documentation, if applicable (e.g., Inclusion plans and enrollment report, Data and Safety Monitoring Plan)</a:t>
            </a:r>
          </a:p>
        </p:txBody>
      </p:sp>
      <p:sp>
        <p:nvSpPr>
          <p:cNvPr id="9" name="Slide Number Placeholder 3">
            <a:extLst>
              <a:ext uri="{FF2B5EF4-FFF2-40B4-BE49-F238E27FC236}">
                <a16:creationId xmlns:a16="http://schemas.microsoft.com/office/drawing/2014/main" id="{A17B32C8-1663-478C-AA0B-7D598C9405E1}"/>
              </a:ext>
            </a:extLst>
          </p:cNvPr>
          <p:cNvSpPr>
            <a:spLocks noGrp="1"/>
          </p:cNvSpPr>
          <p:nvPr>
            <p:ph type="sldNum" sz="quarter" idx="12"/>
          </p:nvPr>
        </p:nvSpPr>
        <p:spPr>
          <a:xfrm>
            <a:off x="10607542" y="5702719"/>
            <a:ext cx="841248" cy="528438"/>
          </a:xfrm>
        </p:spPr>
        <p:txBody>
          <a:bodyPr vert="horz" lIns="91440" tIns="45720" rIns="91440" bIns="45720" rtlCol="0" anchor="ctr">
            <a:normAutofit/>
          </a:bodyPr>
          <a:lstStyle/>
          <a:p>
            <a:pPr algn="r">
              <a:lnSpc>
                <a:spcPct val="90000"/>
              </a:lnSpc>
              <a:spcAft>
                <a:spcPts val="600"/>
              </a:spcAft>
            </a:pPr>
            <a:r>
              <a:rPr lang="en-US" sz="1100" spc="50" dirty="0">
                <a:solidFill>
                  <a:srgbClr val="FFFFFF"/>
                </a:solidFill>
                <a:latin typeface="+mn-lt"/>
                <a:ea typeface="+mn-ea"/>
                <a:cs typeface="+mn-cs"/>
              </a:rPr>
              <a:t>SLIDE</a:t>
            </a:r>
            <a:r>
              <a:rPr lang="en-US" sz="1100" spc="100" dirty="0">
                <a:solidFill>
                  <a:srgbClr val="FFFFFF"/>
                </a:solidFill>
                <a:latin typeface="+mn-lt"/>
                <a:ea typeface="+mn-ea"/>
                <a:cs typeface="+mn-cs"/>
              </a:rPr>
              <a:t> |</a:t>
            </a:r>
            <a:r>
              <a:rPr lang="en-US" sz="1100" dirty="0">
                <a:solidFill>
                  <a:srgbClr val="FFFFFF"/>
                </a:solidFill>
                <a:latin typeface="+mn-lt"/>
                <a:ea typeface="+mn-ea"/>
                <a:cs typeface="+mn-cs"/>
              </a:rPr>
              <a:t> </a:t>
            </a:r>
            <a:fld id="{A7DDB576-49B3-42E2-89EA-6E35EA8EF806}" type="slidenum">
              <a:rPr lang="en-US" sz="1100">
                <a:solidFill>
                  <a:srgbClr val="FFFFFF"/>
                </a:solidFill>
                <a:latin typeface="+mn-lt"/>
                <a:ea typeface="+mn-ea"/>
                <a:cs typeface="+mn-cs"/>
              </a:rPr>
              <a:pPr algn="r">
                <a:lnSpc>
                  <a:spcPct val="90000"/>
                </a:lnSpc>
                <a:spcAft>
                  <a:spcPts val="600"/>
                </a:spcAft>
              </a:pPr>
              <a:t>10</a:t>
            </a:fld>
            <a:endParaRPr lang="en-US" sz="1100" dirty="0">
              <a:solidFill>
                <a:srgbClr val="FFFFFF"/>
              </a:solidFill>
              <a:latin typeface="+mn-lt"/>
              <a:ea typeface="+mn-ea"/>
              <a:cs typeface="+mn-cs"/>
            </a:endParaRPr>
          </a:p>
        </p:txBody>
      </p:sp>
      <p:sp>
        <p:nvSpPr>
          <p:cNvPr id="5" name="Rectangle: Rounded Corners 4" descr="Guide Notice #NOT-OD-17-109 was Published on September 7, 2017 and is available on the NIH website.">
            <a:extLst>
              <a:ext uri="{FF2B5EF4-FFF2-40B4-BE49-F238E27FC236}">
                <a16:creationId xmlns:a16="http://schemas.microsoft.com/office/drawing/2014/main" id="{0BDA46A6-8E96-4AC9-AC5B-7AD42B3BED96}"/>
              </a:ext>
            </a:extLst>
          </p:cNvPr>
          <p:cNvSpPr/>
          <p:nvPr/>
        </p:nvSpPr>
        <p:spPr>
          <a:xfrm>
            <a:off x="9714015" y="2464148"/>
            <a:ext cx="2232231" cy="1288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 Notice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NOT-OD-15-129</a:t>
            </a:r>
            <a:endParaRPr lang="en-US" dirty="0">
              <a:solidFill>
                <a:schemeClr val="bg1"/>
              </a:solidFill>
            </a:endParaRPr>
          </a:p>
          <a:p>
            <a:pPr algn="ctr"/>
            <a:r>
              <a:rPr lang="en-US" i="1" dirty="0">
                <a:solidFill>
                  <a:schemeClr val="bg1"/>
                </a:solidFill>
              </a:rPr>
              <a:t>July 7</a:t>
            </a:r>
            <a:r>
              <a:rPr lang="en-US" dirty="0">
                <a:solidFill>
                  <a:schemeClr val="bg1"/>
                </a:solidFill>
              </a:rPr>
              <a:t>, 2015</a:t>
            </a:r>
          </a:p>
        </p:txBody>
      </p:sp>
    </p:spTree>
    <p:extLst>
      <p:ext uri="{BB962C8B-B14F-4D97-AF65-F5344CB8AC3E}">
        <p14:creationId xmlns:p14="http://schemas.microsoft.com/office/powerpoint/2010/main" val="147393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ED18-4029-47F6-B791-5B85DEA83722}"/>
              </a:ext>
            </a:extLst>
          </p:cNvPr>
          <p:cNvSpPr>
            <a:spLocks noGrp="1"/>
          </p:cNvSpPr>
          <p:nvPr>
            <p:ph type="title"/>
          </p:nvPr>
        </p:nvSpPr>
        <p:spPr>
          <a:xfrm>
            <a:off x="1344077" y="243265"/>
            <a:ext cx="9542779" cy="1618489"/>
          </a:xfrm>
        </p:spPr>
        <p:txBody>
          <a:bodyPr anchor="ctr">
            <a:normAutofit/>
          </a:bodyPr>
          <a:lstStyle/>
          <a:p>
            <a:r>
              <a:rPr lang="en-US" dirty="0"/>
              <a:t>NIH Requirement for Delayed Onset Research </a:t>
            </a:r>
            <a:r>
              <a:rPr lang="en-US" sz="3600" dirty="0"/>
              <a:t>(2 of 2)</a:t>
            </a:r>
          </a:p>
        </p:txBody>
      </p:sp>
      <p:sp>
        <p:nvSpPr>
          <p:cNvPr id="3" name="Content Placeholder 2">
            <a:extLst>
              <a:ext uri="{FF2B5EF4-FFF2-40B4-BE49-F238E27FC236}">
                <a16:creationId xmlns:a16="http://schemas.microsoft.com/office/drawing/2014/main" id="{D27CAD00-B8CB-43A3-8F6D-5F85BDBAEAE4}"/>
              </a:ext>
            </a:extLst>
          </p:cNvPr>
          <p:cNvSpPr>
            <a:spLocks noGrp="1"/>
          </p:cNvSpPr>
          <p:nvPr>
            <p:ph idx="1"/>
          </p:nvPr>
        </p:nvSpPr>
        <p:spPr>
          <a:xfrm>
            <a:off x="1037270" y="1671747"/>
            <a:ext cx="10411520" cy="4752981"/>
          </a:xfrm>
        </p:spPr>
        <p:txBody>
          <a:bodyPr anchor="t">
            <a:noAutofit/>
          </a:bodyPr>
          <a:lstStyle/>
          <a:p>
            <a:pPr>
              <a:lnSpc>
                <a:spcPct val="98000"/>
              </a:lnSpc>
            </a:pPr>
            <a:r>
              <a:rPr lang="en-US" sz="2800" dirty="0">
                <a:latin typeface="Roboto" panose="02000000000000000000" pitchFamily="2" charset="0"/>
                <a:ea typeface="Roboto" panose="02000000000000000000" pitchFamily="2" charset="0"/>
              </a:rPr>
              <a:t>Recipient for cooperative agreement or multi-project award must follow funding IC’s instructions and procedures for approval of new protocol</a:t>
            </a:r>
          </a:p>
          <a:p>
            <a:pPr lvl="1">
              <a:lnSpc>
                <a:spcPct val="98000"/>
              </a:lnSpc>
            </a:pPr>
            <a:r>
              <a:rPr lang="en-US" sz="2400" dirty="0">
                <a:latin typeface="Roboto" panose="02000000000000000000" pitchFamily="2" charset="0"/>
                <a:ea typeface="Roboto" panose="02000000000000000000" pitchFamily="2" charset="0"/>
              </a:rPr>
              <a:t>Ensure appropriate inclusion enrollment information is provided </a:t>
            </a:r>
          </a:p>
          <a:p>
            <a:pPr>
              <a:lnSpc>
                <a:spcPct val="98000"/>
              </a:lnSpc>
            </a:pPr>
            <a:r>
              <a:rPr lang="en-US" sz="2800" dirty="0">
                <a:latin typeface="Roboto" panose="02000000000000000000" pitchFamily="2" charset="0"/>
                <a:ea typeface="Roboto" panose="02000000000000000000" pitchFamily="2" charset="0"/>
              </a:rPr>
              <a:t>Recipient of award mechanism that allows portion of their budget to support small human subjects research projects (e.g., pilot projects) are responsible for ensuring selected projects follow all relevant regulations/policies.</a:t>
            </a:r>
          </a:p>
          <a:p>
            <a:pPr lvl="1">
              <a:lnSpc>
                <a:spcPct val="98000"/>
              </a:lnSpc>
            </a:pPr>
            <a:r>
              <a:rPr lang="en-US" sz="2400" dirty="0">
                <a:latin typeface="Roboto" panose="02000000000000000000" pitchFamily="2" charset="0"/>
                <a:ea typeface="Roboto" panose="02000000000000000000" pitchFamily="2" charset="0"/>
              </a:rPr>
              <a:t>Follow funding IC’s guidance re: prior approval of projects</a:t>
            </a:r>
          </a:p>
          <a:p>
            <a:pPr lvl="1">
              <a:lnSpc>
                <a:spcPct val="98000"/>
              </a:lnSpc>
            </a:pPr>
            <a:r>
              <a:rPr lang="en-US" sz="2400" dirty="0">
                <a:latin typeface="Roboto" panose="02000000000000000000" pitchFamily="2" charset="0"/>
                <a:ea typeface="Roboto" panose="02000000000000000000" pitchFamily="2" charset="0"/>
              </a:rPr>
              <a:t>submit appropriate inclusion enrollment information</a:t>
            </a:r>
          </a:p>
        </p:txBody>
      </p:sp>
      <p:sp>
        <p:nvSpPr>
          <p:cNvPr id="9" name="Slide Number Placeholder 3">
            <a:extLst>
              <a:ext uri="{FF2B5EF4-FFF2-40B4-BE49-F238E27FC236}">
                <a16:creationId xmlns:a16="http://schemas.microsoft.com/office/drawing/2014/main" id="{A17B32C8-1663-478C-AA0B-7D598C9405E1}"/>
              </a:ext>
            </a:extLst>
          </p:cNvPr>
          <p:cNvSpPr>
            <a:spLocks noGrp="1"/>
          </p:cNvSpPr>
          <p:nvPr>
            <p:ph type="sldNum" sz="quarter" idx="12"/>
          </p:nvPr>
        </p:nvSpPr>
        <p:spPr>
          <a:xfrm>
            <a:off x="10607542" y="5702719"/>
            <a:ext cx="841248" cy="528438"/>
          </a:xfrm>
        </p:spPr>
        <p:txBody>
          <a:bodyPr vert="horz" lIns="91440" tIns="45720" rIns="91440" bIns="45720" rtlCol="0" anchor="ctr">
            <a:normAutofit/>
          </a:bodyPr>
          <a:lstStyle/>
          <a:p>
            <a:pPr algn="r">
              <a:lnSpc>
                <a:spcPct val="90000"/>
              </a:lnSpc>
              <a:spcAft>
                <a:spcPts val="600"/>
              </a:spcAft>
            </a:pPr>
            <a:r>
              <a:rPr lang="en-US" sz="1100" spc="50" dirty="0">
                <a:solidFill>
                  <a:srgbClr val="FFFFFF"/>
                </a:solidFill>
                <a:latin typeface="+mn-lt"/>
                <a:ea typeface="+mn-ea"/>
                <a:cs typeface="+mn-cs"/>
              </a:rPr>
              <a:t>SLIDE</a:t>
            </a:r>
            <a:r>
              <a:rPr lang="en-US" sz="1100" spc="100" dirty="0">
                <a:solidFill>
                  <a:srgbClr val="FFFFFF"/>
                </a:solidFill>
                <a:latin typeface="+mn-lt"/>
                <a:ea typeface="+mn-ea"/>
                <a:cs typeface="+mn-cs"/>
              </a:rPr>
              <a:t> |</a:t>
            </a:r>
            <a:r>
              <a:rPr lang="en-US" sz="1100" dirty="0">
                <a:solidFill>
                  <a:srgbClr val="FFFFFF"/>
                </a:solidFill>
                <a:latin typeface="+mn-lt"/>
                <a:ea typeface="+mn-ea"/>
                <a:cs typeface="+mn-cs"/>
              </a:rPr>
              <a:t> </a:t>
            </a:r>
            <a:fld id="{A7DDB576-49B3-42E2-89EA-6E35EA8EF806}" type="slidenum">
              <a:rPr lang="en-US" sz="1100">
                <a:solidFill>
                  <a:srgbClr val="FFFFFF"/>
                </a:solidFill>
                <a:latin typeface="+mn-lt"/>
                <a:ea typeface="+mn-ea"/>
                <a:cs typeface="+mn-cs"/>
              </a:rPr>
              <a:pPr algn="r">
                <a:lnSpc>
                  <a:spcPct val="90000"/>
                </a:lnSpc>
                <a:spcAft>
                  <a:spcPts val="600"/>
                </a:spcAft>
              </a:pPr>
              <a:t>11</a:t>
            </a:fld>
            <a:endParaRPr lang="en-US" sz="1100" dirty="0">
              <a:solidFill>
                <a:srgbClr val="FFFFFF"/>
              </a:solidFill>
              <a:latin typeface="+mn-lt"/>
              <a:ea typeface="+mn-ea"/>
              <a:cs typeface="+mn-cs"/>
            </a:endParaRPr>
          </a:p>
        </p:txBody>
      </p:sp>
    </p:spTree>
    <p:extLst>
      <p:ext uri="{BB962C8B-B14F-4D97-AF65-F5344CB8AC3E}">
        <p14:creationId xmlns:p14="http://schemas.microsoft.com/office/powerpoint/2010/main" val="243316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E225-08C9-4E23-999C-D114798BFE7F}"/>
              </a:ext>
            </a:extLst>
          </p:cNvPr>
          <p:cNvSpPr>
            <a:spLocks noGrp="1"/>
          </p:cNvSpPr>
          <p:nvPr>
            <p:ph type="title"/>
          </p:nvPr>
        </p:nvSpPr>
        <p:spPr>
          <a:xfrm>
            <a:off x="516134" y="185188"/>
            <a:ext cx="10515600" cy="911393"/>
          </a:xfrm>
        </p:spPr>
        <p:txBody>
          <a:bodyPr/>
          <a:lstStyle/>
          <a:p>
            <a:r>
              <a:rPr lang="en-US" dirty="0"/>
              <a:t>Human Fetal Tissue (HFT)</a:t>
            </a:r>
          </a:p>
        </p:txBody>
      </p:sp>
      <p:sp>
        <p:nvSpPr>
          <p:cNvPr id="3" name="Content Placeholder 2">
            <a:extLst>
              <a:ext uri="{FF2B5EF4-FFF2-40B4-BE49-F238E27FC236}">
                <a16:creationId xmlns:a16="http://schemas.microsoft.com/office/drawing/2014/main" id="{E703C22D-FD2D-4468-9A53-524A07C35EFC}"/>
              </a:ext>
            </a:extLst>
          </p:cNvPr>
          <p:cNvSpPr>
            <a:spLocks noGrp="1"/>
          </p:cNvSpPr>
          <p:nvPr>
            <p:ph idx="1"/>
          </p:nvPr>
        </p:nvSpPr>
        <p:spPr>
          <a:xfrm>
            <a:off x="516134" y="1334368"/>
            <a:ext cx="11159732" cy="4784195"/>
          </a:xfrm>
        </p:spPr>
        <p:txBody>
          <a:bodyPr>
            <a:normAutofit fontScale="62500" lnSpcReduction="20000"/>
          </a:bodyPr>
          <a:lstStyle/>
          <a:p>
            <a:r>
              <a:rPr lang="en-US" sz="4700" dirty="0"/>
              <a:t>NIH implemented the HHS Policy, effective June 5, 2019</a:t>
            </a:r>
          </a:p>
          <a:p>
            <a:r>
              <a:rPr lang="en-US" sz="4700" dirty="0"/>
              <a:t>Applicants must provide: </a:t>
            </a:r>
          </a:p>
          <a:p>
            <a:pPr lvl="1">
              <a:buClr>
                <a:srgbClr val="00B050"/>
              </a:buClr>
            </a:pPr>
            <a:r>
              <a:rPr lang="en-US" sz="4400" dirty="0"/>
              <a:t>a justification of the use of HFT, </a:t>
            </a:r>
          </a:p>
          <a:p>
            <a:pPr lvl="1">
              <a:buClr>
                <a:srgbClr val="00B050"/>
              </a:buClr>
            </a:pPr>
            <a:r>
              <a:rPr lang="en-US" sz="4400" dirty="0"/>
              <a:t>details regarding procurement and costs, </a:t>
            </a:r>
          </a:p>
          <a:p>
            <a:pPr lvl="1">
              <a:buClr>
                <a:srgbClr val="00B050"/>
              </a:buClr>
            </a:pPr>
            <a:r>
              <a:rPr lang="en-US" sz="4400" dirty="0"/>
              <a:t>information about how the applicant/contract offeror will use HFT </a:t>
            </a:r>
          </a:p>
          <a:p>
            <a:r>
              <a:rPr lang="en-US" sz="4700" dirty="0"/>
              <a:t>NIH will not accept modular budgets for applications for research involving HFT</a:t>
            </a:r>
          </a:p>
          <a:p>
            <a:r>
              <a:rPr lang="en-US" sz="4700" dirty="0"/>
              <a:t>Applications that do not address all required information will be administratively withdrawn and not reviewed</a:t>
            </a:r>
          </a:p>
        </p:txBody>
      </p:sp>
      <p:sp>
        <p:nvSpPr>
          <p:cNvPr id="4" name="Slide Number Placeholder 3">
            <a:extLst>
              <a:ext uri="{FF2B5EF4-FFF2-40B4-BE49-F238E27FC236}">
                <a16:creationId xmlns:a16="http://schemas.microsoft.com/office/drawing/2014/main" id="{AD9CF370-D159-46F4-B5C2-BFEDD89DCBB4}"/>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
        <p:nvSpPr>
          <p:cNvPr id="5" name="Rectangle: Rounded Corners 4" descr="Guide Notices #NOT-OD-19-128 and #NOT-OD-19-137 were Published July 26, 2019 and &amp; August 23, 2019, respectively, and are available on the NIH website">
            <a:extLst>
              <a:ext uri="{FF2B5EF4-FFF2-40B4-BE49-F238E27FC236}">
                <a16:creationId xmlns:a16="http://schemas.microsoft.com/office/drawing/2014/main" id="{E448F790-A982-4B2E-84B9-1650C2EC8E9A}"/>
              </a:ext>
            </a:extLst>
          </p:cNvPr>
          <p:cNvSpPr/>
          <p:nvPr/>
        </p:nvSpPr>
        <p:spPr>
          <a:xfrm>
            <a:off x="7964229" y="1854027"/>
            <a:ext cx="3988040" cy="1162305"/>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NOT-OD-19-128</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NOT-OD-19-137</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26, 2019 &amp; August 23, 2019</a:t>
            </a:r>
          </a:p>
        </p:txBody>
      </p:sp>
    </p:spTree>
    <p:extLst>
      <p:ext uri="{BB962C8B-B14F-4D97-AF65-F5344CB8AC3E}">
        <p14:creationId xmlns:p14="http://schemas.microsoft.com/office/powerpoint/2010/main" val="105936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p:txBody>
          <a:bodyPr>
            <a:normAutofit/>
          </a:bodyPr>
          <a:lstStyle/>
          <a:p>
            <a:r>
              <a:rPr lang="en-US" dirty="0"/>
              <a:t>Polling question 1: True or False?</a:t>
            </a:r>
            <a:br>
              <a:rPr lang="en-US" dirty="0"/>
            </a:br>
            <a:endParaRPr lang="en-US" dirty="0"/>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p:txBody>
          <a:bodyPr>
            <a:normAutofit/>
          </a:bodyPr>
          <a:lstStyle/>
          <a:p>
            <a:pPr marL="0" indent="0">
              <a:buNone/>
            </a:pPr>
            <a:r>
              <a:rPr lang="en-US" sz="3200" dirty="0"/>
              <a:t>Investigators and all key personnel involved in human subjects research that is determined to be </a:t>
            </a:r>
            <a:r>
              <a:rPr lang="en-US" sz="3200" i="1" dirty="0"/>
              <a:t>exempt </a:t>
            </a:r>
            <a:r>
              <a:rPr lang="en-US" sz="3200" dirty="0"/>
              <a:t>from the regulatory requirements in 45 CFR 46 must meet the protection of human subjects education requirement. </a:t>
            </a:r>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62319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a:xfrm>
            <a:off x="190005" y="366713"/>
            <a:ext cx="12001995" cy="1325563"/>
          </a:xfrm>
        </p:spPr>
        <p:txBody>
          <a:bodyPr>
            <a:normAutofit fontScale="90000"/>
          </a:bodyPr>
          <a:lstStyle/>
          <a:p>
            <a:r>
              <a:rPr lang="en-US" dirty="0"/>
              <a:t>Polling question 1: The correct response is True </a:t>
            </a:r>
            <a:br>
              <a:rPr lang="en-US" dirty="0"/>
            </a:br>
            <a:endParaRPr lang="en-US" dirty="0"/>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p:txBody>
          <a:bodyPr>
            <a:normAutofit/>
          </a:bodyPr>
          <a:lstStyle/>
          <a:p>
            <a:pPr marL="0" indent="0">
              <a:buNone/>
            </a:pPr>
            <a:r>
              <a:rPr lang="en-US" sz="3200" dirty="0"/>
              <a:t>Similar to the educational requirement for nonexempt human subjects research, investigators and all key personnel involved in human subjects research that is determined to be exempt from the regulatory requirements in 45 CFR 46 must meet the protection of human subjects education requirement. </a:t>
            </a:r>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43047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p:txBody>
          <a:bodyPr>
            <a:normAutofit/>
          </a:bodyPr>
          <a:lstStyle/>
          <a:p>
            <a:r>
              <a:rPr lang="en-US" dirty="0"/>
              <a:t>Polling question 2: True or False?</a:t>
            </a:r>
            <a:br>
              <a:rPr lang="en-US" dirty="0"/>
            </a:br>
            <a:endParaRPr lang="en-US" dirty="0"/>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a:xfrm>
            <a:off x="838200" y="2419392"/>
            <a:ext cx="10515600" cy="1725097"/>
          </a:xfrm>
        </p:spPr>
        <p:txBody>
          <a:bodyPr>
            <a:normAutofit/>
          </a:bodyPr>
          <a:lstStyle/>
          <a:p>
            <a:pPr marL="0" marR="0" indent="0">
              <a:spcAft>
                <a:spcPts val="800"/>
              </a:spcAft>
              <a:buNone/>
            </a:pPr>
            <a:r>
              <a:rPr lang="en-US" sz="3200" dirty="0"/>
              <a:t>NIH will provide a physical certificate for my NIH-funded research project to document CoC protections. </a:t>
            </a:r>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13443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a:xfrm>
            <a:off x="190005" y="366713"/>
            <a:ext cx="12001995" cy="1325563"/>
          </a:xfrm>
        </p:spPr>
        <p:txBody>
          <a:bodyPr>
            <a:normAutofit/>
          </a:bodyPr>
          <a:lstStyle/>
          <a:p>
            <a:r>
              <a:rPr lang="en-US" sz="3900" dirty="0"/>
              <a:t>Polling question 2: The correct response is False</a:t>
            </a:r>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a:xfrm>
            <a:off x="838200" y="1692276"/>
            <a:ext cx="10515600" cy="4351338"/>
          </a:xfrm>
        </p:spPr>
        <p:txBody>
          <a:bodyPr>
            <a:normAutofit/>
          </a:bodyPr>
          <a:lstStyle/>
          <a:p>
            <a:pPr marL="0" indent="0">
              <a:buNone/>
            </a:pPr>
            <a:r>
              <a:rPr lang="en-US" sz="3200" b="0" i="0" dirty="0">
                <a:solidFill>
                  <a:srgbClr val="3B3B3B"/>
                </a:solidFill>
                <a:effectLst/>
                <a:latin typeface="Roboto" panose="02000000000000000000" pitchFamily="2" charset="0"/>
                <a:ea typeface="Roboto" panose="02000000000000000000" pitchFamily="2" charset="0"/>
              </a:rPr>
              <a:t>NIH does not issue a physical certificate for NIH-funded research projects. The </a:t>
            </a:r>
            <a:r>
              <a:rPr lang="en-US" sz="3200" b="0" i="0" u="none" strike="noStrike" dirty="0">
                <a:solidFill>
                  <a:srgbClr val="337AB7"/>
                </a:solidFill>
                <a:effectLst/>
                <a:latin typeface="Roboto" panose="02000000000000000000" pitchFamily="2" charset="0"/>
                <a:ea typeface="Roboto" panose="02000000000000000000" pitchFamily="2" charset="0"/>
                <a:hlinkClick r:id="rId3"/>
              </a:rPr>
              <a:t>NIH CoC Policy</a:t>
            </a:r>
            <a:r>
              <a:rPr lang="en-US" sz="3200" b="0" i="0" dirty="0">
                <a:solidFill>
                  <a:srgbClr val="3B3B3B"/>
                </a:solidFill>
                <a:effectLst/>
                <a:latin typeface="Roboto" panose="02000000000000000000" pitchFamily="2" charset="0"/>
                <a:ea typeface="Roboto" panose="02000000000000000000" pitchFamily="2" charset="0"/>
              </a:rPr>
              <a:t>, Notice of Award, the </a:t>
            </a:r>
            <a:r>
              <a:rPr lang="en-US" sz="3200" b="0" i="0" u="none" strike="noStrike" dirty="0">
                <a:solidFill>
                  <a:srgbClr val="337AB7"/>
                </a:solidFill>
                <a:effectLst/>
                <a:latin typeface="Roboto" panose="02000000000000000000" pitchFamily="2" charset="0"/>
                <a:ea typeface="Roboto" panose="02000000000000000000" pitchFamily="2" charset="0"/>
                <a:hlinkClick r:id="rId4"/>
              </a:rPr>
              <a:t>NIH Grants Policy Statement</a:t>
            </a:r>
            <a:r>
              <a:rPr lang="en-US" sz="3200" b="0" i="0" dirty="0">
                <a:solidFill>
                  <a:srgbClr val="3B3B3B"/>
                </a:solidFill>
                <a:effectLst/>
                <a:latin typeface="Roboto" panose="02000000000000000000" pitchFamily="2" charset="0"/>
                <a:ea typeface="Roboto" panose="02000000000000000000" pitchFamily="2" charset="0"/>
              </a:rPr>
              <a:t> for grant awards, and the </a:t>
            </a:r>
            <a:r>
              <a:rPr lang="en-US" sz="3200" b="0" i="0" u="none" strike="noStrike" dirty="0">
                <a:solidFill>
                  <a:srgbClr val="337AB7"/>
                </a:solidFill>
                <a:effectLst/>
                <a:latin typeface="Roboto" panose="02000000000000000000" pitchFamily="2" charset="0"/>
                <a:ea typeface="Roboto" panose="02000000000000000000" pitchFamily="2" charset="0"/>
                <a:hlinkClick r:id="rId5"/>
              </a:rPr>
              <a:t>NIH DGS Contract Handbook- Special Contracts Requirements</a:t>
            </a:r>
            <a:r>
              <a:rPr lang="en-US" sz="3200" b="0" i="0" dirty="0">
                <a:solidFill>
                  <a:srgbClr val="3B3B3B"/>
                </a:solidFill>
                <a:effectLst/>
                <a:latin typeface="Roboto" panose="02000000000000000000" pitchFamily="2" charset="0"/>
                <a:ea typeface="Roboto" panose="02000000000000000000" pitchFamily="2" charset="0"/>
              </a:rPr>
              <a:t> for R&amp;D Contracts, provide documentation of the CoC protection.</a:t>
            </a:r>
            <a:endParaRPr lang="en-US" sz="3200"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a:xfrm>
            <a:off x="838200" y="631031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49809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a:xfrm>
            <a:off x="933203" y="500062"/>
            <a:ext cx="10515600" cy="1325563"/>
          </a:xfrm>
        </p:spPr>
        <p:txBody>
          <a:bodyPr>
            <a:normAutofit fontScale="90000"/>
          </a:bodyPr>
          <a:lstStyle/>
          <a:p>
            <a:r>
              <a:rPr lang="en-US" dirty="0"/>
              <a:t>Polling question 3: Under the CoC Policy, an investigator may release a participant’s identifiable, sensitive information:</a:t>
            </a:r>
            <a:br>
              <a:rPr lang="en-US" dirty="0"/>
            </a:br>
            <a:endParaRPr lang="en-US" dirty="0"/>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a:xfrm>
            <a:off x="838200" y="2005012"/>
            <a:ext cx="10515600" cy="4351338"/>
          </a:xfrm>
        </p:spPr>
        <p:txBody>
          <a:bodyPr>
            <a:normAutofit/>
          </a:bodyPr>
          <a:lstStyle/>
          <a:p>
            <a:pPr marL="514350" lvl="1" indent="-514350">
              <a:lnSpc>
                <a:spcPct val="118000"/>
              </a:lnSpc>
              <a:spcBef>
                <a:spcPts val="1000"/>
              </a:spcBef>
              <a:buClr>
                <a:srgbClr val="00B050"/>
              </a:buClr>
              <a:buFont typeface="+mj-lt"/>
              <a:buAutoNum type="alphaUcPeriod"/>
            </a:pPr>
            <a:r>
              <a:rPr lang="en-US" sz="3200" dirty="0"/>
              <a:t>If required by institutional policy </a:t>
            </a:r>
          </a:p>
          <a:p>
            <a:pPr marL="514350" lvl="1" indent="-514350">
              <a:lnSpc>
                <a:spcPct val="118000"/>
              </a:lnSpc>
              <a:spcBef>
                <a:spcPts val="1000"/>
              </a:spcBef>
              <a:buClr>
                <a:srgbClr val="00B050"/>
              </a:buClr>
              <a:buFont typeface="+mj-lt"/>
              <a:buAutoNum type="alphaUcPeriod"/>
            </a:pPr>
            <a:r>
              <a:rPr lang="en-US" sz="3200" dirty="0"/>
              <a:t>If the participant consents</a:t>
            </a:r>
          </a:p>
          <a:p>
            <a:pPr marL="514350" lvl="1" indent="-514350">
              <a:lnSpc>
                <a:spcPct val="118000"/>
              </a:lnSpc>
              <a:spcBef>
                <a:spcPts val="1000"/>
              </a:spcBef>
              <a:buClr>
                <a:srgbClr val="00B050"/>
              </a:buClr>
              <a:buFont typeface="+mj-lt"/>
              <a:buAutoNum type="alphaUcPeriod"/>
            </a:pPr>
            <a:r>
              <a:rPr lang="en-US" sz="3200" dirty="0"/>
              <a:t>If the investigator decides it is appropriate to disclose identifiable, sensitive information</a:t>
            </a:r>
          </a:p>
          <a:p>
            <a:pPr marL="514350" lvl="1" indent="-514350">
              <a:lnSpc>
                <a:spcPct val="118000"/>
              </a:lnSpc>
              <a:spcBef>
                <a:spcPts val="1000"/>
              </a:spcBef>
              <a:buClr>
                <a:srgbClr val="00B050"/>
              </a:buClr>
              <a:buFont typeface="+mj-lt"/>
              <a:buAutoNum type="alphaUcPeriod"/>
            </a:pPr>
            <a:r>
              <a:rPr lang="en-US" sz="3200" dirty="0"/>
              <a:t>All of the above</a:t>
            </a:r>
          </a:p>
          <a:p>
            <a:pPr marL="514350" lvl="1" indent="-514350">
              <a:lnSpc>
                <a:spcPct val="118000"/>
              </a:lnSpc>
              <a:spcBef>
                <a:spcPts val="1000"/>
              </a:spcBef>
              <a:buClr>
                <a:srgbClr val="00B050"/>
              </a:buClr>
              <a:buFont typeface="+mj-lt"/>
              <a:buAutoNum type="alphaUcPeriod"/>
            </a:pPr>
            <a:r>
              <a:rPr lang="en-US" sz="3200" dirty="0"/>
              <a:t>None of the above</a:t>
            </a:r>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4294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77C-B635-4B96-A1CF-515D93A892B4}"/>
              </a:ext>
            </a:extLst>
          </p:cNvPr>
          <p:cNvSpPr>
            <a:spLocks noGrp="1"/>
          </p:cNvSpPr>
          <p:nvPr>
            <p:ph type="title"/>
          </p:nvPr>
        </p:nvSpPr>
        <p:spPr>
          <a:xfrm>
            <a:off x="213756" y="133515"/>
            <a:ext cx="11875325" cy="1325563"/>
          </a:xfrm>
        </p:spPr>
        <p:txBody>
          <a:bodyPr>
            <a:normAutofit/>
          </a:bodyPr>
          <a:lstStyle/>
          <a:p>
            <a:r>
              <a:rPr lang="en-US" sz="4300" dirty="0"/>
              <a:t>Polling question 3: The correct response is B</a:t>
            </a:r>
          </a:p>
        </p:txBody>
      </p:sp>
      <p:sp>
        <p:nvSpPr>
          <p:cNvPr id="3" name="Content Placeholder 2">
            <a:extLst>
              <a:ext uri="{FF2B5EF4-FFF2-40B4-BE49-F238E27FC236}">
                <a16:creationId xmlns:a16="http://schemas.microsoft.com/office/drawing/2014/main" id="{D4127130-8427-468E-BEB3-4774638999AC}"/>
              </a:ext>
            </a:extLst>
          </p:cNvPr>
          <p:cNvSpPr>
            <a:spLocks noGrp="1"/>
          </p:cNvSpPr>
          <p:nvPr>
            <p:ph idx="1"/>
          </p:nvPr>
        </p:nvSpPr>
        <p:spPr>
          <a:xfrm>
            <a:off x="838200" y="1567543"/>
            <a:ext cx="10515600" cy="4925332"/>
          </a:xfrm>
        </p:spPr>
        <p:txBody>
          <a:bodyPr>
            <a:normAutofit fontScale="77500" lnSpcReduction="20000"/>
          </a:bodyPr>
          <a:lstStyle/>
          <a:p>
            <a:pPr marL="0" indent="0">
              <a:buNone/>
            </a:pPr>
            <a:r>
              <a:rPr lang="en-US" sz="3600" dirty="0"/>
              <a:t>Under the CoC Policy, an investigator may release a participant’s identifiable, sensitive information when the participant consents to such disclosure. </a:t>
            </a:r>
          </a:p>
          <a:p>
            <a:pPr marL="0" indent="0">
              <a:buNone/>
            </a:pPr>
            <a:r>
              <a:rPr lang="en-US" sz="3600" dirty="0"/>
              <a:t>An institutional policy does not give the investigator the authority to release the participant’s identifiable, sensitive information. </a:t>
            </a:r>
          </a:p>
          <a:p>
            <a:pPr marL="0" indent="0">
              <a:buNone/>
            </a:pPr>
            <a:r>
              <a:rPr lang="en-US" sz="3600" dirty="0"/>
              <a:t>An investigator cannot decide on her/his own that the participant's identifiable, sensitive information can be released. </a:t>
            </a:r>
          </a:p>
          <a:p>
            <a:pPr marL="0" indent="0">
              <a:buNone/>
            </a:pPr>
            <a:endParaRPr lang="en-US" sz="1100" dirty="0"/>
          </a:p>
          <a:p>
            <a:pPr marL="0" indent="0">
              <a:buNone/>
            </a:pPr>
            <a:r>
              <a:rPr lang="en-US" sz="3600" dirty="0"/>
              <a:t>See the NIH CoC website, </a:t>
            </a:r>
            <a:r>
              <a:rPr lang="en-US" sz="3600" dirty="0">
                <a:hlinkClick r:id="rId3"/>
              </a:rPr>
              <a:t>Investigators and Institutional CoC Responsibilities</a:t>
            </a:r>
            <a:r>
              <a:rPr lang="en-US" sz="3600" dirty="0"/>
              <a:t>, for the limited circumstances under which an investigator or institution may release participant’s identifiable, sensitive information, and other responsibilities. </a:t>
            </a:r>
            <a:endParaRPr lang="en-US" sz="3200" dirty="0"/>
          </a:p>
        </p:txBody>
      </p:sp>
      <p:sp>
        <p:nvSpPr>
          <p:cNvPr id="4" name="Slide Number Placeholder 3">
            <a:extLst>
              <a:ext uri="{FF2B5EF4-FFF2-40B4-BE49-F238E27FC236}">
                <a16:creationId xmlns:a16="http://schemas.microsoft.com/office/drawing/2014/main" id="{46678538-5C13-446D-8422-B955861008CA}"/>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31193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 2</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690688"/>
            <a:ext cx="10515600" cy="4351338"/>
          </a:xfrm>
        </p:spPr>
        <p:txBody>
          <a:bodyPr>
            <a:noAutofit/>
          </a:bodyPr>
          <a:lstStyle/>
          <a:p>
            <a:pPr lvl="0" fontAlgn="ctr"/>
            <a:r>
              <a:rPr lang="en-US" sz="2800" dirty="0">
                <a:solidFill>
                  <a:schemeClr val="bg1">
                    <a:lumMod val="75000"/>
                  </a:schemeClr>
                </a:solidFill>
                <a:ea typeface="Roboto" panose="020B0604020202020204" charset="0"/>
              </a:rPr>
              <a:t>Identify NIH policies pertaining to research involving human subjects </a:t>
            </a:r>
          </a:p>
          <a:p>
            <a:pPr fontAlgn="ctr">
              <a:buClr>
                <a:srgbClr val="00B050"/>
              </a:buClr>
            </a:pPr>
            <a:r>
              <a:rPr lang="en-US" sz="2800" b="1" dirty="0">
                <a:ea typeface="Roboto" panose="020B0604020202020204" charset="0"/>
              </a:rPr>
              <a:t>Review considerations when applying to NIH for award that will support research involving human subjects</a:t>
            </a:r>
          </a:p>
          <a:p>
            <a:pPr lvl="0" fontAlgn="ctr"/>
            <a:r>
              <a:rPr lang="en-US" sz="2800" dirty="0">
                <a:solidFill>
                  <a:schemeClr val="bg1">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81912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ea typeface="Roboto" panose="020B0604020202020204" charset="0"/>
              </a:rPr>
              <a:t>Identify NIH policies pertaining to research involving human subjects </a:t>
            </a:r>
          </a:p>
          <a:p>
            <a:pPr fontAlgn="ctr">
              <a:buClr>
                <a:srgbClr val="00B050"/>
              </a:buClr>
            </a:pPr>
            <a:r>
              <a:rPr lang="en-US" sz="2800" dirty="0">
                <a:ea typeface="Roboto" panose="020B0604020202020204" charset="0"/>
              </a:rPr>
              <a:t>Review considerations when applying to NIH for award that will support research involving human subjects</a:t>
            </a:r>
          </a:p>
          <a:p>
            <a:pPr lvl="0" fontAlgn="ctr"/>
            <a:r>
              <a:rPr lang="en-US" sz="2800"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5FBB-3C8E-48B0-BA3D-02856A234DDF}"/>
              </a:ext>
            </a:extLst>
          </p:cNvPr>
          <p:cNvSpPr>
            <a:spLocks noGrp="1"/>
          </p:cNvSpPr>
          <p:nvPr>
            <p:ph type="title"/>
          </p:nvPr>
        </p:nvSpPr>
        <p:spPr/>
        <p:txBody>
          <a:bodyPr/>
          <a:lstStyle/>
          <a:p>
            <a:r>
              <a:rPr lang="en-US" dirty="0"/>
              <a:t>Evaluation of Applications and Proposals</a:t>
            </a:r>
          </a:p>
        </p:txBody>
      </p:sp>
      <p:sp>
        <p:nvSpPr>
          <p:cNvPr id="3" name="Content Placeholder 2">
            <a:extLst>
              <a:ext uri="{FF2B5EF4-FFF2-40B4-BE49-F238E27FC236}">
                <a16:creationId xmlns:a16="http://schemas.microsoft.com/office/drawing/2014/main" id="{C30480A3-F610-455B-B2ED-70AC9EDCF08C}"/>
              </a:ext>
            </a:extLst>
          </p:cNvPr>
          <p:cNvSpPr>
            <a:spLocks noGrp="1"/>
          </p:cNvSpPr>
          <p:nvPr>
            <p:ph idx="1"/>
          </p:nvPr>
        </p:nvSpPr>
        <p:spPr>
          <a:xfrm>
            <a:off x="738696" y="1555750"/>
            <a:ext cx="10972800" cy="4800600"/>
          </a:xfrm>
        </p:spPr>
        <p:txBody>
          <a:bodyPr>
            <a:normAutofit fontScale="92500" lnSpcReduction="10000"/>
          </a:bodyPr>
          <a:lstStyle/>
          <a:p>
            <a:pPr marL="0" indent="0" algn="l">
              <a:buNone/>
            </a:pPr>
            <a:r>
              <a:rPr lang="en-US" sz="3000" b="0" i="0" dirty="0">
                <a:solidFill>
                  <a:schemeClr val="accent4"/>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45 CFR 46.120</a:t>
            </a:r>
            <a:endParaRPr lang="en-US" sz="3000" b="0" i="0" dirty="0">
              <a:solidFill>
                <a:schemeClr val="accent4"/>
              </a:solidFill>
              <a:effectLst/>
              <a:latin typeface="Roboto" panose="02000000000000000000" pitchFamily="2" charset="0"/>
              <a:ea typeface="Roboto" panose="02000000000000000000" pitchFamily="2" charset="0"/>
            </a:endParaRPr>
          </a:p>
          <a:p>
            <a:r>
              <a:rPr lang="en-US" sz="3000" b="0" i="0" dirty="0">
                <a:solidFill>
                  <a:srgbClr val="000000"/>
                </a:solidFill>
                <a:effectLst/>
                <a:latin typeface="Roboto" panose="02000000000000000000" pitchFamily="2" charset="0"/>
                <a:ea typeface="Roboto" panose="02000000000000000000" pitchFamily="2" charset="0"/>
              </a:rPr>
              <a:t>Evaluate all applications and proposals involving nonexempt human subjects</a:t>
            </a:r>
            <a:r>
              <a:rPr lang="en-US" sz="3000" dirty="0">
                <a:solidFill>
                  <a:srgbClr val="000000"/>
                </a:solidFill>
                <a:latin typeface="Roboto" panose="02000000000000000000" pitchFamily="2" charset="0"/>
                <a:ea typeface="Roboto" panose="02000000000000000000" pitchFamily="2" charset="0"/>
              </a:rPr>
              <a:t> research </a:t>
            </a:r>
          </a:p>
          <a:p>
            <a:r>
              <a:rPr lang="en-US" sz="3000" dirty="0">
                <a:solidFill>
                  <a:srgbClr val="000000"/>
                </a:solidFill>
                <a:latin typeface="Roboto" panose="02000000000000000000" pitchFamily="2" charset="0"/>
                <a:ea typeface="Roboto" panose="02000000000000000000" pitchFamily="2" charset="0"/>
              </a:rPr>
              <a:t>Evaluation will take into consideration: </a:t>
            </a:r>
            <a:endParaRPr lang="en-US" sz="3000" b="0" i="0" dirty="0">
              <a:solidFill>
                <a:srgbClr val="000000"/>
              </a:solidFill>
              <a:effectLst/>
              <a:latin typeface="Roboto" panose="02000000000000000000" pitchFamily="2" charset="0"/>
              <a:ea typeface="Roboto" panose="02000000000000000000" pitchFamily="2" charset="0"/>
            </a:endParaRPr>
          </a:p>
          <a:p>
            <a:pPr lvl="1"/>
            <a:r>
              <a:rPr lang="en-US" sz="2700" b="0" i="0" dirty="0">
                <a:solidFill>
                  <a:srgbClr val="000000"/>
                </a:solidFill>
                <a:effectLst/>
                <a:latin typeface="Roboto" panose="02000000000000000000" pitchFamily="2" charset="0"/>
                <a:ea typeface="Roboto" panose="02000000000000000000" pitchFamily="2" charset="0"/>
              </a:rPr>
              <a:t>the risks to the subjects, </a:t>
            </a:r>
          </a:p>
          <a:p>
            <a:pPr lvl="1"/>
            <a:r>
              <a:rPr lang="en-US" sz="2700" b="0" i="0" dirty="0">
                <a:solidFill>
                  <a:srgbClr val="000000"/>
                </a:solidFill>
                <a:effectLst/>
                <a:latin typeface="Roboto" panose="02000000000000000000" pitchFamily="2" charset="0"/>
                <a:ea typeface="Roboto" panose="02000000000000000000" pitchFamily="2" charset="0"/>
              </a:rPr>
              <a:t>the adequacy of protection against these risks, </a:t>
            </a:r>
          </a:p>
          <a:p>
            <a:pPr lvl="1"/>
            <a:r>
              <a:rPr lang="en-US" sz="2700" b="0" i="0" dirty="0">
                <a:solidFill>
                  <a:srgbClr val="000000"/>
                </a:solidFill>
                <a:effectLst/>
                <a:latin typeface="Roboto" panose="02000000000000000000" pitchFamily="2" charset="0"/>
                <a:ea typeface="Roboto" panose="02000000000000000000" pitchFamily="2" charset="0"/>
              </a:rPr>
              <a:t>the potential benefits of the research to the subjects and others, and </a:t>
            </a:r>
          </a:p>
          <a:p>
            <a:pPr lvl="1"/>
            <a:r>
              <a:rPr lang="en-US" sz="2700" b="0" i="0" dirty="0">
                <a:solidFill>
                  <a:srgbClr val="000000"/>
                </a:solidFill>
                <a:effectLst/>
                <a:latin typeface="Roboto" panose="02000000000000000000" pitchFamily="2" charset="0"/>
                <a:ea typeface="Roboto" panose="02000000000000000000" pitchFamily="2" charset="0"/>
              </a:rPr>
              <a:t>the importance of the knowledge gained or to be gained</a:t>
            </a:r>
          </a:p>
          <a:p>
            <a:pPr marL="0" indent="0" algn="l">
              <a:buNone/>
            </a:pPr>
            <a:r>
              <a:rPr lang="en-US" sz="3000" b="0" i="0" dirty="0">
                <a:solidFill>
                  <a:srgbClr val="000000"/>
                </a:solidFill>
                <a:effectLst/>
                <a:latin typeface="Roboto" panose="02000000000000000000" pitchFamily="2" charset="0"/>
                <a:ea typeface="Roboto" panose="02000000000000000000" pitchFamily="2" charset="0"/>
              </a:rPr>
              <a:t>May approve or disapprove the application or proposal, or enter into negotiations to develop an approvable one</a:t>
            </a:r>
          </a:p>
          <a:p>
            <a:endParaRPr lang="en-US" dirty="0"/>
          </a:p>
        </p:txBody>
      </p:sp>
      <p:sp>
        <p:nvSpPr>
          <p:cNvPr id="4" name="Slide Number Placeholder 3">
            <a:extLst>
              <a:ext uri="{FF2B5EF4-FFF2-40B4-BE49-F238E27FC236}">
                <a16:creationId xmlns:a16="http://schemas.microsoft.com/office/drawing/2014/main" id="{BA83A0CC-D40A-4F30-B541-DF8F555FBCE4}"/>
              </a:ext>
            </a:extLst>
          </p:cNvPr>
          <p:cNvSpPr>
            <a:spLocks noGrp="1"/>
          </p:cNvSpPr>
          <p:nvPr>
            <p:ph type="sldNum" sz="quarter" idx="12"/>
          </p:nvPr>
        </p:nvSpPr>
        <p:spPr/>
        <p:txBody>
          <a:bodyPr/>
          <a:lstStyle/>
          <a:p>
            <a:fld id="{E96641A9-D945-43BD-9CE9-06798B48A967}"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893263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4462" y="309847"/>
            <a:ext cx="9945539" cy="932763"/>
          </a:xfrm>
        </p:spPr>
        <p:txBody>
          <a:bodyPr>
            <a:noAutofit/>
          </a:bodyPr>
          <a:lstStyle/>
          <a:p>
            <a:r>
              <a:rPr lang="en-US" dirty="0">
                <a:solidFill>
                  <a:schemeClr val="accent1"/>
                </a:solidFill>
              </a:rPr>
              <a:t>Plan Protection of Human Subjects </a:t>
            </a:r>
            <a:r>
              <a:rPr lang="en-US" sz="3600" dirty="0">
                <a:solidFill>
                  <a:schemeClr val="accent1"/>
                </a:solidFill>
              </a:rPr>
              <a:t>(1 of 2)</a:t>
            </a:r>
            <a:endParaRPr lang="en-US" sz="3600" dirty="0">
              <a:effectLst>
                <a:outerShdw blurRad="38100" dist="38100" dir="2700000" algn="tl">
                  <a:srgbClr val="000000">
                    <a:alpha val="43137"/>
                  </a:srgbClr>
                </a:outerShdw>
              </a:effectLst>
            </a:endParaRPr>
          </a:p>
        </p:txBody>
      </p:sp>
      <p:sp>
        <p:nvSpPr>
          <p:cNvPr id="7" name="Slide Number Placeholder 3">
            <a:extLst>
              <a:ext uri="{FF2B5EF4-FFF2-40B4-BE49-F238E27FC236}">
                <a16:creationId xmlns:a16="http://schemas.microsoft.com/office/drawing/2014/main" id="{1CEB2B52-A33A-4489-AE66-B0F12223697D}"/>
              </a:ext>
            </a:extLst>
          </p:cNvPr>
          <p:cNvSpPr>
            <a:spLocks noGrp="1"/>
          </p:cNvSpPr>
          <p:nvPr>
            <p:ph type="sldNum" sz="quarter" idx="12"/>
          </p:nvPr>
        </p:nvSpPr>
        <p:spPr>
          <a:xfrm>
            <a:off x="491358" y="6321193"/>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21</a:t>
            </a:fld>
            <a:endParaRPr lang="en-US" dirty="0">
              <a:latin typeface="Roboto black" panose="02000000000000000000" pitchFamily="2" charset="0"/>
              <a:ea typeface="Roboto black" panose="02000000000000000000" pitchFamily="2" charset="0"/>
            </a:endParaRPr>
          </a:p>
        </p:txBody>
      </p:sp>
      <p:sp>
        <p:nvSpPr>
          <p:cNvPr id="15363" name="Content Placeholder 2"/>
          <p:cNvSpPr>
            <a:spLocks noGrp="1"/>
          </p:cNvSpPr>
          <p:nvPr>
            <p:ph idx="1"/>
          </p:nvPr>
        </p:nvSpPr>
        <p:spPr>
          <a:xfrm>
            <a:off x="1014740" y="1453326"/>
            <a:ext cx="9296579" cy="4714010"/>
          </a:xfrm>
        </p:spPr>
        <p:txBody>
          <a:bodyPr>
            <a:normAutofit fontScale="62500" lnSpcReduction="20000"/>
          </a:bodyPr>
          <a:lstStyle/>
          <a:p>
            <a:pPr marL="0" indent="0">
              <a:lnSpc>
                <a:spcPct val="130000"/>
              </a:lnSpc>
              <a:spcBef>
                <a:spcPts val="0"/>
              </a:spcBef>
              <a:spcAft>
                <a:spcPts val="600"/>
              </a:spcAft>
              <a:buNone/>
            </a:pPr>
            <a:r>
              <a:rPr lang="en-US" b="1" dirty="0">
                <a:solidFill>
                  <a:schemeClr val="accent4"/>
                </a:solidFill>
                <a:cs typeface="Tahoma" charset="0"/>
              </a:rPr>
              <a:t>1. Risks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Study population, procedures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Sources of materials –access to identifiers </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Potential Risks for ALL research interventions: physical, psychological, social, legal</a:t>
            </a:r>
          </a:p>
          <a:p>
            <a:pPr marL="0" indent="0">
              <a:lnSpc>
                <a:spcPct val="130000"/>
              </a:lnSpc>
              <a:spcBef>
                <a:spcPts val="0"/>
              </a:spcBef>
              <a:spcAft>
                <a:spcPts val="600"/>
              </a:spcAft>
              <a:buNone/>
            </a:pPr>
            <a:r>
              <a:rPr lang="en-US" b="1" dirty="0">
                <a:solidFill>
                  <a:schemeClr val="accent4"/>
                </a:solidFill>
                <a:cs typeface="Tahoma" charset="0"/>
              </a:rPr>
              <a:t>2. Adequacy of Protection Against Risks</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Description of recruitment and consent</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Procedures to minimize identified risks, including protecting participant privacy</a:t>
            </a:r>
          </a:p>
          <a:p>
            <a:pPr lvl="1">
              <a:lnSpc>
                <a:spcPct val="130000"/>
              </a:lnSpc>
              <a:spcBef>
                <a:spcPts val="0"/>
              </a:spcBef>
              <a:spcAft>
                <a:spcPts val="600"/>
              </a:spcAft>
              <a:buClr>
                <a:srgbClr val="00B050"/>
              </a:buClr>
            </a:pPr>
            <a:r>
              <a:rPr lang="en-US" sz="3800" dirty="0">
                <a:solidFill>
                  <a:schemeClr val="tx1">
                    <a:lumMod val="75000"/>
                    <a:lumOff val="25000"/>
                  </a:schemeClr>
                </a:solidFill>
                <a:cs typeface="Tahoma" charset="0"/>
              </a:rPr>
              <a:t>Additional protections for vulnerable subjects</a:t>
            </a:r>
          </a:p>
        </p:txBody>
      </p:sp>
      <p:pic>
        <p:nvPicPr>
          <p:cNvPr id="1026" name="Picture 2" descr="umbrella and blocks that spell RISK that demonstrate protection against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6139" y="2076823"/>
            <a:ext cx="2245861" cy="22383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439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3915" y="179308"/>
            <a:ext cx="10414000" cy="1251593"/>
          </a:xfrm>
        </p:spPr>
        <p:txBody>
          <a:bodyPr>
            <a:noAutofit/>
          </a:bodyPr>
          <a:lstStyle/>
          <a:p>
            <a:r>
              <a:rPr lang="en-US" dirty="0">
                <a:solidFill>
                  <a:schemeClr val="accent1"/>
                </a:solidFill>
              </a:rPr>
              <a:t>Plan Protection of Human Subjects </a:t>
            </a:r>
            <a:br>
              <a:rPr lang="en-US" dirty="0">
                <a:solidFill>
                  <a:schemeClr val="accent1"/>
                </a:solidFill>
              </a:rPr>
            </a:br>
            <a:r>
              <a:rPr lang="en-US" sz="3600" dirty="0">
                <a:solidFill>
                  <a:schemeClr val="accent1"/>
                </a:solidFill>
              </a:rPr>
              <a:t>(2 of 2)</a:t>
            </a:r>
            <a:endParaRPr lang="en-US" sz="3600" dirty="0"/>
          </a:p>
        </p:txBody>
      </p:sp>
      <p:sp>
        <p:nvSpPr>
          <p:cNvPr id="9" name="Slide Number Placeholder 3">
            <a:extLst>
              <a:ext uri="{FF2B5EF4-FFF2-40B4-BE49-F238E27FC236}">
                <a16:creationId xmlns:a16="http://schemas.microsoft.com/office/drawing/2014/main" id="{670B9C33-77BF-473C-B40C-9D0EB8C10C73}"/>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22</a:t>
            </a:fld>
            <a:endParaRPr lang="en-US" dirty="0">
              <a:latin typeface="Roboto black" panose="02000000000000000000" pitchFamily="2" charset="0"/>
              <a:ea typeface="Roboto black" panose="02000000000000000000" pitchFamily="2" charset="0"/>
            </a:endParaRPr>
          </a:p>
        </p:txBody>
      </p:sp>
      <p:sp>
        <p:nvSpPr>
          <p:cNvPr id="15363" name="Content Placeholder 2"/>
          <p:cNvSpPr>
            <a:spLocks noGrp="1"/>
          </p:cNvSpPr>
          <p:nvPr>
            <p:ph idx="1"/>
          </p:nvPr>
        </p:nvSpPr>
        <p:spPr>
          <a:xfrm>
            <a:off x="772886" y="1482297"/>
            <a:ext cx="8610600" cy="4474027"/>
          </a:xfrm>
        </p:spPr>
        <p:txBody>
          <a:bodyPr>
            <a:normAutofit fontScale="85000" lnSpcReduction="10000"/>
          </a:bodyPr>
          <a:lstStyle/>
          <a:p>
            <a:pPr marL="347663" indent="-347663">
              <a:lnSpc>
                <a:spcPct val="120000"/>
              </a:lnSpc>
              <a:spcBef>
                <a:spcPts val="0"/>
              </a:spcBef>
              <a:spcAft>
                <a:spcPts val="600"/>
              </a:spcAft>
              <a:buNone/>
            </a:pPr>
            <a:r>
              <a:rPr lang="en-US" sz="2800" b="1" dirty="0">
                <a:solidFill>
                  <a:schemeClr val="accent4"/>
                </a:solidFill>
              </a:rPr>
              <a:t>3. </a:t>
            </a:r>
            <a:r>
              <a:rPr lang="en-US" sz="3300" b="1" dirty="0">
                <a:solidFill>
                  <a:schemeClr val="accent4"/>
                </a:solidFill>
              </a:rPr>
              <a:t>Potential Benefits of Research to Human Subjects and Others</a:t>
            </a:r>
          </a:p>
          <a:p>
            <a:pPr lvl="1">
              <a:lnSpc>
                <a:spcPct val="120000"/>
              </a:lnSpc>
              <a:spcBef>
                <a:spcPts val="0"/>
              </a:spcBef>
              <a:spcAft>
                <a:spcPts val="600"/>
              </a:spcAft>
              <a:buClr>
                <a:srgbClr val="00B050"/>
              </a:buClr>
            </a:pPr>
            <a:r>
              <a:rPr lang="en-US" sz="3300" dirty="0">
                <a:solidFill>
                  <a:schemeClr val="tx1">
                    <a:lumMod val="75000"/>
                    <a:lumOff val="25000"/>
                  </a:schemeClr>
                </a:solidFill>
              </a:rPr>
              <a:t>Discuss risks in relation to anticipated benefits </a:t>
            </a:r>
          </a:p>
          <a:p>
            <a:pPr lvl="1">
              <a:lnSpc>
                <a:spcPct val="120000"/>
              </a:lnSpc>
              <a:spcBef>
                <a:spcPts val="0"/>
              </a:spcBef>
              <a:spcAft>
                <a:spcPts val="600"/>
              </a:spcAft>
              <a:buClr>
                <a:srgbClr val="00B050"/>
              </a:buClr>
            </a:pPr>
            <a:r>
              <a:rPr lang="en-US" sz="3300" dirty="0">
                <a:solidFill>
                  <a:schemeClr val="tx1">
                    <a:lumMod val="75000"/>
                    <a:lumOff val="25000"/>
                  </a:schemeClr>
                </a:solidFill>
              </a:rPr>
              <a:t>In some cases, there is no direct benefit to subjects</a:t>
            </a:r>
          </a:p>
          <a:p>
            <a:pPr lvl="1">
              <a:lnSpc>
                <a:spcPct val="120000"/>
              </a:lnSpc>
              <a:spcBef>
                <a:spcPts val="0"/>
              </a:spcBef>
              <a:spcAft>
                <a:spcPts val="600"/>
              </a:spcAft>
              <a:buClr>
                <a:srgbClr val="00B050"/>
              </a:buClr>
            </a:pPr>
            <a:r>
              <a:rPr lang="en-US" sz="3300" dirty="0">
                <a:solidFill>
                  <a:schemeClr val="tx1">
                    <a:lumMod val="75000"/>
                    <a:lumOff val="25000"/>
                  </a:schemeClr>
                </a:solidFill>
              </a:rPr>
              <a:t>Financial compensation is not a benefit</a:t>
            </a:r>
          </a:p>
          <a:p>
            <a:pPr marL="0" indent="0">
              <a:lnSpc>
                <a:spcPct val="120000"/>
              </a:lnSpc>
              <a:spcBef>
                <a:spcPts val="0"/>
              </a:spcBef>
              <a:spcAft>
                <a:spcPts val="600"/>
              </a:spcAft>
              <a:buNone/>
            </a:pPr>
            <a:r>
              <a:rPr lang="en-US" sz="3300" b="1" dirty="0">
                <a:solidFill>
                  <a:schemeClr val="accent4"/>
                </a:solidFill>
              </a:rPr>
              <a:t>4. Importance of Knowledge to be Gained</a:t>
            </a:r>
          </a:p>
          <a:p>
            <a:pPr lvl="1">
              <a:lnSpc>
                <a:spcPct val="120000"/>
              </a:lnSpc>
              <a:spcBef>
                <a:spcPts val="0"/>
              </a:spcBef>
              <a:spcAft>
                <a:spcPts val="600"/>
              </a:spcAft>
              <a:buClr>
                <a:srgbClr val="00B050"/>
              </a:buClr>
            </a:pPr>
            <a:r>
              <a:rPr lang="en-US" sz="3300" dirty="0">
                <a:solidFill>
                  <a:schemeClr val="tx1">
                    <a:lumMod val="75000"/>
                    <a:lumOff val="25000"/>
                  </a:schemeClr>
                </a:solidFill>
              </a:rPr>
              <a:t>Discuss in relation to risks</a:t>
            </a:r>
          </a:p>
        </p:txBody>
      </p:sp>
      <p:pic>
        <p:nvPicPr>
          <p:cNvPr id="7" name="Picture 6" descr="This image of the scales displays how the benefits of research to human subjects and others should out weigh the risks." title="Sca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841" y="2741694"/>
            <a:ext cx="3258719" cy="1955232"/>
          </a:xfrm>
          <a:prstGeom prst="rect">
            <a:avLst/>
          </a:prstGeom>
        </p:spPr>
      </p:pic>
    </p:spTree>
    <p:custDataLst>
      <p:tags r:id="rId1"/>
    </p:custDataLst>
    <p:extLst>
      <p:ext uri="{BB962C8B-B14F-4D97-AF65-F5344CB8AC3E}">
        <p14:creationId xmlns:p14="http://schemas.microsoft.com/office/powerpoint/2010/main" val="376010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DAA5-D274-43C5-8297-AAF64D0872AF}"/>
              </a:ext>
            </a:extLst>
          </p:cNvPr>
          <p:cNvSpPr>
            <a:spLocks noGrp="1"/>
          </p:cNvSpPr>
          <p:nvPr>
            <p:ph type="title"/>
          </p:nvPr>
        </p:nvSpPr>
        <p:spPr>
          <a:xfrm>
            <a:off x="505134" y="147750"/>
            <a:ext cx="10515600" cy="1311444"/>
          </a:xfrm>
        </p:spPr>
        <p:txBody>
          <a:bodyPr>
            <a:normAutofit fontScale="90000"/>
          </a:bodyPr>
          <a:lstStyle/>
          <a:p>
            <a:r>
              <a:rPr lang="en-US" sz="4900" dirty="0">
                <a:solidFill>
                  <a:schemeClr val="accent1"/>
                </a:solidFill>
              </a:rPr>
              <a:t>Considerations and Issues with Planned Protections</a:t>
            </a:r>
            <a:endParaRPr lang="en-US" dirty="0"/>
          </a:p>
        </p:txBody>
      </p:sp>
      <p:sp>
        <p:nvSpPr>
          <p:cNvPr id="5" name="Content Placeholder 4">
            <a:extLst>
              <a:ext uri="{FF2B5EF4-FFF2-40B4-BE49-F238E27FC236}">
                <a16:creationId xmlns:a16="http://schemas.microsoft.com/office/drawing/2014/main" id="{1894E218-6D88-4E64-BA27-627531D33426}"/>
              </a:ext>
            </a:extLst>
          </p:cNvPr>
          <p:cNvSpPr txBox="1">
            <a:spLocks noGrp="1"/>
          </p:cNvSpPr>
          <p:nvPr>
            <p:ph idx="1"/>
          </p:nvPr>
        </p:nvSpPr>
        <p:spPr>
          <a:xfrm>
            <a:off x="505134" y="1459194"/>
            <a:ext cx="10934594" cy="4669232"/>
          </a:xfrm>
          <a:prstGeom prst="rect">
            <a:avLst/>
          </a:prstGeom>
          <a:noFill/>
        </p:spPr>
        <p:txBody>
          <a:bodyPr wrap="square" rtlCol="0">
            <a:noAutofit/>
          </a:bodyPr>
          <a:lstStyle/>
          <a:p>
            <a:pPr lvl="1">
              <a:lnSpc>
                <a:spcPct val="110000"/>
              </a:lnSpc>
              <a:spcBef>
                <a:spcPts val="0"/>
              </a:spcBef>
              <a:spcAft>
                <a:spcPts val="600"/>
              </a:spcAft>
            </a:pPr>
            <a:r>
              <a:rPr lang="en-US" sz="2800" b="1" dirty="0">
                <a:solidFill>
                  <a:schemeClr val="accent4"/>
                </a:solidFill>
                <a:cs typeface="Tahoma" charset="0"/>
              </a:rPr>
              <a:t>Don’t assume reviewers will understand what you mean</a:t>
            </a:r>
          </a:p>
          <a:p>
            <a:pPr lvl="2">
              <a:lnSpc>
                <a:spcPct val="110000"/>
              </a:lnSpc>
              <a:spcBef>
                <a:spcPts val="0"/>
              </a:spcBef>
              <a:spcAft>
                <a:spcPts val="600"/>
              </a:spcAft>
              <a:buClr>
                <a:srgbClr val="00B050"/>
              </a:buClr>
            </a:pPr>
            <a:r>
              <a:rPr lang="en-US" sz="2600" dirty="0">
                <a:cs typeface="Tahoma" charset="0"/>
              </a:rPr>
              <a:t>Provide details and adequate descriptions of planned activities involving human subjects</a:t>
            </a:r>
          </a:p>
          <a:p>
            <a:pPr lvl="1">
              <a:lnSpc>
                <a:spcPct val="110000"/>
              </a:lnSpc>
              <a:spcBef>
                <a:spcPts val="0"/>
              </a:spcBef>
              <a:spcAft>
                <a:spcPts val="600"/>
              </a:spcAft>
            </a:pPr>
            <a:r>
              <a:rPr lang="en-US" sz="2800" b="1" dirty="0">
                <a:solidFill>
                  <a:schemeClr val="accent4"/>
                </a:solidFill>
                <a:cs typeface="Tahoma" charset="0"/>
              </a:rPr>
              <a:t>Common human subject issues identified in peer review:</a:t>
            </a:r>
          </a:p>
          <a:p>
            <a:pPr lvl="2">
              <a:lnSpc>
                <a:spcPct val="110000"/>
              </a:lnSpc>
              <a:spcBef>
                <a:spcPts val="0"/>
              </a:spcBef>
              <a:spcAft>
                <a:spcPts val="600"/>
              </a:spcAft>
              <a:buClr>
                <a:srgbClr val="00B050"/>
              </a:buClr>
            </a:pPr>
            <a:r>
              <a:rPr lang="en-US" sz="2600" dirty="0"/>
              <a:t>Missing or inadequate Data &amp; Safety Monitoring Plans</a:t>
            </a:r>
          </a:p>
          <a:p>
            <a:pPr lvl="2">
              <a:lnSpc>
                <a:spcPct val="110000"/>
              </a:lnSpc>
              <a:spcBef>
                <a:spcPts val="0"/>
              </a:spcBef>
              <a:spcAft>
                <a:spcPts val="600"/>
              </a:spcAft>
              <a:buClr>
                <a:srgbClr val="00B050"/>
              </a:buClr>
            </a:pPr>
            <a:r>
              <a:rPr lang="en-US" sz="2600" dirty="0"/>
              <a:t>Incidental findings not addressed</a:t>
            </a:r>
          </a:p>
          <a:p>
            <a:pPr lvl="2">
              <a:lnSpc>
                <a:spcPct val="110000"/>
              </a:lnSpc>
              <a:spcBef>
                <a:spcPts val="0"/>
              </a:spcBef>
              <a:spcAft>
                <a:spcPts val="600"/>
              </a:spcAft>
              <a:buClr>
                <a:srgbClr val="00B050"/>
              </a:buClr>
            </a:pPr>
            <a:r>
              <a:rPr lang="en-US" sz="2600" dirty="0"/>
              <a:t>Physical or psychological risks not adequately addressed</a:t>
            </a:r>
          </a:p>
          <a:p>
            <a:pPr lvl="2">
              <a:lnSpc>
                <a:spcPct val="110000"/>
              </a:lnSpc>
              <a:spcBef>
                <a:spcPts val="0"/>
              </a:spcBef>
              <a:spcAft>
                <a:spcPts val="600"/>
              </a:spcAft>
              <a:buClr>
                <a:srgbClr val="00B050"/>
              </a:buClr>
            </a:pPr>
            <a:r>
              <a:rPr lang="en-US" sz="2600" dirty="0"/>
              <a:t>Inadequate protections for vulnerable populations</a:t>
            </a:r>
          </a:p>
          <a:p>
            <a:pPr lvl="2">
              <a:lnSpc>
                <a:spcPct val="110000"/>
              </a:lnSpc>
              <a:spcBef>
                <a:spcPts val="0"/>
              </a:spcBef>
              <a:spcAft>
                <a:spcPts val="600"/>
              </a:spcAft>
              <a:buClr>
                <a:srgbClr val="00B050"/>
              </a:buClr>
            </a:pPr>
            <a:r>
              <a:rPr lang="en-US" sz="2600" dirty="0"/>
              <a:t>Source of specimen and/or data not identified</a:t>
            </a:r>
          </a:p>
        </p:txBody>
      </p:sp>
      <p:sp>
        <p:nvSpPr>
          <p:cNvPr id="4" name="Slide Number Placeholder 3">
            <a:extLst>
              <a:ext uri="{FF2B5EF4-FFF2-40B4-BE49-F238E27FC236}">
                <a16:creationId xmlns:a16="http://schemas.microsoft.com/office/drawing/2014/main" id="{BDC1643D-F16E-4037-AA6E-3471AFFB7B1C}"/>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22870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a:xfrm>
            <a:off x="1360022" y="226177"/>
            <a:ext cx="9471956" cy="1381397"/>
          </a:xfrm>
        </p:spPr>
        <p:txBody>
          <a:bodyPr>
            <a:noAutofit/>
          </a:bodyPr>
          <a:lstStyle/>
          <a:p>
            <a:pPr>
              <a:defRPr/>
            </a:pPr>
            <a:r>
              <a:rPr lang="en-US" dirty="0"/>
              <a:t>Just-in-Time Information for Grants Involving Human Subjects</a:t>
            </a:r>
          </a:p>
        </p:txBody>
      </p:sp>
      <p:sp>
        <p:nvSpPr>
          <p:cNvPr id="44036" name="Rectangle 6"/>
          <p:cNvSpPr>
            <a:spLocks noGrp="1" noChangeArrowheads="1"/>
          </p:cNvSpPr>
          <p:nvPr>
            <p:ph idx="1"/>
          </p:nvPr>
        </p:nvSpPr>
        <p:spPr>
          <a:xfrm>
            <a:off x="1152981" y="1657934"/>
            <a:ext cx="10187954" cy="5081315"/>
          </a:xfrm>
        </p:spPr>
        <p:txBody>
          <a:bodyPr anchor="t">
            <a:normAutofit fontScale="92500" lnSpcReduction="10000"/>
          </a:bodyPr>
          <a:lstStyle/>
          <a:p>
            <a:pPr>
              <a:lnSpc>
                <a:spcPct val="98000"/>
              </a:lnSpc>
              <a:spcBef>
                <a:spcPts val="0"/>
              </a:spcBef>
              <a:buClr>
                <a:schemeClr val="accent1">
                  <a:lumMod val="75000"/>
                </a:schemeClr>
              </a:buClr>
            </a:pPr>
            <a:r>
              <a:rPr lang="en-US" sz="2600" dirty="0">
                <a:latin typeface="Roboto" panose="02000000000000000000" pitchFamily="2" charset="0"/>
                <a:ea typeface="Roboto" panose="02000000000000000000" pitchFamily="2" charset="0"/>
                <a:cs typeface="Calibri" panose="020F0502020204030204" pitchFamily="34" charset="0"/>
              </a:rPr>
              <a:t>Submit required information</a:t>
            </a:r>
          </a:p>
          <a:p>
            <a:pPr lvl="2">
              <a:lnSpc>
                <a:spcPct val="98000"/>
              </a:lnSpc>
              <a:spcBef>
                <a:spcPts val="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Federalwide Assurance Number (FWA) </a:t>
            </a:r>
          </a:p>
          <a:p>
            <a:pPr lvl="2">
              <a:lnSpc>
                <a:spcPct val="98000"/>
              </a:lnSpc>
              <a:spcBef>
                <a:spcPts val="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Certification of IRB approval (latest IRB approval date)</a:t>
            </a:r>
          </a:p>
          <a:p>
            <a:pPr lvl="2">
              <a:lnSpc>
                <a:spcPct val="98000"/>
              </a:lnSpc>
              <a:spcBef>
                <a:spcPts val="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Certification that all key personnel have completed human subjects education</a:t>
            </a:r>
          </a:p>
          <a:p>
            <a:pPr>
              <a:lnSpc>
                <a:spcPct val="98000"/>
              </a:lnSpc>
              <a:spcBef>
                <a:spcPts val="450"/>
              </a:spcBef>
              <a:buClr>
                <a:schemeClr val="accent1">
                  <a:lumMod val="75000"/>
                </a:schemeClr>
              </a:buClr>
            </a:pPr>
            <a:r>
              <a:rPr lang="en-US" sz="2600" dirty="0">
                <a:latin typeface="Roboto" panose="02000000000000000000" pitchFamily="2" charset="0"/>
                <a:ea typeface="Roboto" panose="02000000000000000000" pitchFamily="2" charset="0"/>
                <a:cs typeface="Calibri" panose="020F0502020204030204" pitchFamily="34" charset="0"/>
              </a:rPr>
              <a:t>Request policy exception </a:t>
            </a:r>
            <a:r>
              <a:rPr lang="en-US" sz="2600" b="1" i="1" dirty="0">
                <a:solidFill>
                  <a:schemeClr val="accent4"/>
                </a:solidFill>
                <a:cs typeface="Tahoma" charset="0"/>
              </a:rPr>
              <a:t>(rare)</a:t>
            </a:r>
          </a:p>
          <a:p>
            <a:pPr lvl="2">
              <a:lnSpc>
                <a:spcPct val="98000"/>
              </a:lnSpc>
              <a:spcBef>
                <a:spcPts val="45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Exemption 5</a:t>
            </a:r>
          </a:p>
          <a:p>
            <a:pPr lvl="2">
              <a:lnSpc>
                <a:spcPct val="98000"/>
              </a:lnSpc>
              <a:spcBef>
                <a:spcPts val="45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sIRB exception request</a:t>
            </a:r>
          </a:p>
          <a:p>
            <a:pPr lvl="3">
              <a:lnSpc>
                <a:spcPct val="98000"/>
              </a:lnSpc>
              <a:spcBef>
                <a:spcPts val="45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See NIH website, </a:t>
            </a:r>
            <a:r>
              <a:rPr lang="en-US" sz="2600" dirty="0">
                <a:solidFill>
                  <a:schemeClr val="accent4"/>
                </a:solidFill>
                <a:latin typeface="Roboto" panose="02000000000000000000" pitchFamily="2" charset="0"/>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Single IRB for Multi-site or Cooperative Research </a:t>
            </a:r>
            <a:endParaRPr lang="en-US" sz="2600" dirty="0">
              <a:solidFill>
                <a:schemeClr val="accent4"/>
              </a:solidFill>
              <a:latin typeface="Roboto" panose="02000000000000000000" pitchFamily="2" charset="0"/>
              <a:ea typeface="Roboto" panose="02000000000000000000" pitchFamily="2" charset="0"/>
              <a:cs typeface="Calibri" panose="020F0502020204030204" pitchFamily="34" charset="0"/>
            </a:endParaRPr>
          </a:p>
          <a:p>
            <a:pPr lvl="2">
              <a:lnSpc>
                <a:spcPct val="98000"/>
              </a:lnSpc>
              <a:spcBef>
                <a:spcPts val="45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Public Health Surveillance Exclusion</a:t>
            </a:r>
          </a:p>
          <a:p>
            <a:pPr lvl="3">
              <a:lnSpc>
                <a:spcPct val="98000"/>
              </a:lnSpc>
              <a:spcBef>
                <a:spcPts val="450"/>
              </a:spcBef>
              <a:buClr>
                <a:srgbClr val="00B050"/>
              </a:buClr>
            </a:pPr>
            <a:r>
              <a:rPr lang="en-US" sz="2600" dirty="0">
                <a:latin typeface="Roboto" panose="02000000000000000000" pitchFamily="2" charset="0"/>
                <a:ea typeface="Roboto" panose="02000000000000000000" pitchFamily="2" charset="0"/>
                <a:cs typeface="Calibri" panose="020F0502020204030204" pitchFamily="34" charset="0"/>
              </a:rPr>
              <a:t>See NIH website, </a:t>
            </a:r>
            <a:r>
              <a:rPr lang="en-US" sz="2600" u="sng" dirty="0">
                <a:solidFill>
                  <a:schemeClr val="accent4"/>
                </a:solidFill>
                <a:latin typeface="Roboto" panose="02000000000000000000" pitchFamily="2" charset="0"/>
                <a:ea typeface="Roboto" panose="02000000000000000000" pitchFamily="2" charset="0"/>
                <a:cs typeface="Calibri" panose="020F0502020204030204" pitchFamily="34" charset="0"/>
                <a:hlinkClick r:id="rId4">
                  <a:extLst>
                    <a:ext uri="{A12FA001-AC4F-418D-AE19-62706E023703}">
                      <ahyp:hlinkClr xmlns:ahyp="http://schemas.microsoft.com/office/drawing/2018/hyperlinkcolor" val="tx"/>
                    </a:ext>
                  </a:extLst>
                </a:hlinkClick>
              </a:rPr>
              <a:t>Public Health Surveillance Exclusions</a:t>
            </a:r>
            <a:endParaRPr lang="en-US" sz="2400" dirty="0">
              <a:solidFill>
                <a:schemeClr val="accent4"/>
              </a:solidFill>
              <a:latin typeface="Roboto" panose="02000000000000000000" pitchFamily="2" charset="0"/>
              <a:ea typeface="Roboto" panose="02000000000000000000" pitchFamily="2" charset="0"/>
            </a:endParaRPr>
          </a:p>
          <a:p>
            <a:pPr lvl="1">
              <a:lnSpc>
                <a:spcPct val="98000"/>
              </a:lnSpc>
              <a:spcAft>
                <a:spcPts val="1350"/>
              </a:spcAft>
            </a:pPr>
            <a:r>
              <a:rPr lang="en-US" sz="2200" dirty="0">
                <a:latin typeface="Roboto" panose="02000000000000000000" pitchFamily="2" charset="0"/>
                <a:ea typeface="Roboto" panose="02000000000000000000" pitchFamily="2" charset="0"/>
              </a:rPr>
              <a:t>See NIH website, </a:t>
            </a:r>
            <a:r>
              <a:rPr lang="en-US" sz="2200" dirty="0">
                <a:solidFill>
                  <a:schemeClr val="accent4"/>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Just In Time (JIT) Information for Grants Involving Human Subjects</a:t>
            </a:r>
            <a:r>
              <a:rPr lang="en-US" sz="2200" dirty="0">
                <a:latin typeface="Roboto" panose="02000000000000000000" pitchFamily="2" charset="0"/>
                <a:ea typeface="Roboto" panose="02000000000000000000" pitchFamily="2" charset="0"/>
              </a:rPr>
              <a:t>, for additional information. </a:t>
            </a:r>
          </a:p>
        </p:txBody>
      </p:sp>
      <p:sp>
        <p:nvSpPr>
          <p:cNvPr id="8" name="Slide Number Placeholder 3">
            <a:extLst>
              <a:ext uri="{FF2B5EF4-FFF2-40B4-BE49-F238E27FC236}">
                <a16:creationId xmlns:a16="http://schemas.microsoft.com/office/drawing/2014/main" id="{A2537CB2-9354-432B-8A87-560FA41F5E2B}"/>
              </a:ext>
            </a:extLst>
          </p:cNvPr>
          <p:cNvSpPr>
            <a:spLocks noGrp="1"/>
          </p:cNvSpPr>
          <p:nvPr>
            <p:ph type="sldNum" sz="quarter" idx="12"/>
          </p:nvPr>
        </p:nvSpPr>
        <p:spPr>
          <a:xfrm>
            <a:off x="10682698" y="5641159"/>
            <a:ext cx="841248" cy="528438"/>
          </a:xfrm>
        </p:spPr>
        <p:txBody>
          <a:bodyPr vert="horz" lIns="91440" tIns="45720" rIns="91440" bIns="45720" rtlCol="0" anchor="ctr">
            <a:normAutofit/>
          </a:bodyPr>
          <a:lstStyle/>
          <a:p>
            <a:pPr algn="r">
              <a:lnSpc>
                <a:spcPct val="90000"/>
              </a:lnSpc>
              <a:spcAft>
                <a:spcPts val="600"/>
              </a:spcAft>
            </a:pPr>
            <a:r>
              <a:rPr lang="en-US" sz="1100" spc="50" dirty="0">
                <a:solidFill>
                  <a:srgbClr val="FFFFFF"/>
                </a:solidFill>
                <a:latin typeface="+mn-lt"/>
                <a:ea typeface="+mn-ea"/>
                <a:cs typeface="+mn-cs"/>
              </a:rPr>
              <a:t>SLIDE</a:t>
            </a:r>
            <a:r>
              <a:rPr lang="en-US" sz="1100" spc="100" dirty="0">
                <a:solidFill>
                  <a:srgbClr val="FFFFFF"/>
                </a:solidFill>
                <a:latin typeface="+mn-lt"/>
                <a:ea typeface="+mn-ea"/>
                <a:cs typeface="+mn-cs"/>
              </a:rPr>
              <a:t> |</a:t>
            </a:r>
            <a:r>
              <a:rPr lang="en-US" sz="1100" dirty="0">
                <a:solidFill>
                  <a:srgbClr val="FFFFFF"/>
                </a:solidFill>
                <a:latin typeface="+mn-lt"/>
                <a:ea typeface="+mn-ea"/>
                <a:cs typeface="+mn-cs"/>
              </a:rPr>
              <a:t> </a:t>
            </a:r>
            <a:fld id="{A7DDB576-49B3-42E2-89EA-6E35EA8EF806}" type="slidenum">
              <a:rPr lang="en-US" sz="1100">
                <a:solidFill>
                  <a:srgbClr val="FFFFFF"/>
                </a:solidFill>
                <a:latin typeface="+mn-lt"/>
                <a:ea typeface="+mn-ea"/>
                <a:cs typeface="+mn-cs"/>
              </a:rPr>
              <a:pPr algn="r">
                <a:lnSpc>
                  <a:spcPct val="90000"/>
                </a:lnSpc>
                <a:spcAft>
                  <a:spcPts val="600"/>
                </a:spcAft>
              </a:pPr>
              <a:t>24</a:t>
            </a:fld>
            <a:endParaRPr lang="en-US" sz="1100" dirty="0">
              <a:solidFill>
                <a:srgbClr val="FFFFFF"/>
              </a:solidFill>
              <a:latin typeface="+mn-lt"/>
              <a:ea typeface="+mn-ea"/>
              <a:cs typeface="+mn-cs"/>
            </a:endParaRPr>
          </a:p>
        </p:txBody>
      </p:sp>
    </p:spTree>
    <p:extLst>
      <p:ext uri="{BB962C8B-B14F-4D97-AF65-F5344CB8AC3E}">
        <p14:creationId xmlns:p14="http://schemas.microsoft.com/office/powerpoint/2010/main" val="63511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B1B5E-0861-4745-BF18-77ADBB6C0459}"/>
              </a:ext>
            </a:extLst>
          </p:cNvPr>
          <p:cNvSpPr>
            <a:spLocks noGrp="1"/>
          </p:cNvSpPr>
          <p:nvPr>
            <p:ph type="title"/>
          </p:nvPr>
        </p:nvSpPr>
        <p:spPr>
          <a:xfrm>
            <a:off x="909324" y="210444"/>
            <a:ext cx="10728493" cy="1102363"/>
          </a:xfrm>
        </p:spPr>
        <p:txBody>
          <a:bodyPr vert="horz" lIns="91440" tIns="45720" rIns="91440" bIns="45720" rtlCol="0" anchor="ctr">
            <a:noAutofit/>
          </a:bodyPr>
          <a:lstStyle/>
          <a:p>
            <a:r>
              <a:rPr lang="en-US" dirty="0"/>
              <a:t>Exemption 5 Research</a:t>
            </a:r>
            <a:endParaRPr lang="en-US" sz="3600" dirty="0"/>
          </a:p>
        </p:txBody>
      </p:sp>
      <p:sp>
        <p:nvSpPr>
          <p:cNvPr id="2" name="TextBox 1">
            <a:extLst>
              <a:ext uri="{FF2B5EF4-FFF2-40B4-BE49-F238E27FC236}">
                <a16:creationId xmlns:a16="http://schemas.microsoft.com/office/drawing/2014/main" id="{EBAC51F4-735A-4CD1-9738-7FD28709BB9D}"/>
              </a:ext>
            </a:extLst>
          </p:cNvPr>
          <p:cNvSpPr txBox="1"/>
          <p:nvPr/>
        </p:nvSpPr>
        <p:spPr>
          <a:xfrm>
            <a:off x="909324" y="1237916"/>
            <a:ext cx="9534006" cy="4747248"/>
          </a:xfrm>
          <a:prstGeom prst="rect">
            <a:avLst/>
          </a:prstGeom>
        </p:spPr>
        <p:txBody>
          <a:bodyPr vert="horz" lIns="91440" tIns="45720" rIns="91440" bIns="45720" rtlCol="0" anchor="t">
            <a:noAutofit/>
          </a:bodyPr>
          <a:lstStyle/>
          <a:p>
            <a:pPr>
              <a:spcAft>
                <a:spcPts val="600"/>
              </a:spcAft>
            </a:pPr>
            <a:r>
              <a:rPr lang="en-US" sz="2800" dirty="0">
                <a:solidFill>
                  <a:schemeClr val="accent4"/>
                </a:solidFill>
                <a:hlinkClick r:id="rId3">
                  <a:extLst>
                    <a:ext uri="{A12FA001-AC4F-418D-AE19-62706E023703}">
                      <ahyp:hlinkClr xmlns:ahyp="http://schemas.microsoft.com/office/drawing/2018/hyperlinkcolor" val="tx"/>
                    </a:ext>
                  </a:extLst>
                </a:hlinkClick>
              </a:rPr>
              <a:t>45 CFR 46.104(d)(5) </a:t>
            </a:r>
            <a:endParaRPr lang="en-US" sz="2800" dirty="0">
              <a:solidFill>
                <a:schemeClr val="accent4"/>
              </a:solidFill>
            </a:endParaRPr>
          </a:p>
          <a:p>
            <a:pPr>
              <a:spcAft>
                <a:spcPts val="600"/>
              </a:spcAft>
            </a:pPr>
            <a:endParaRPr lang="en-US" sz="2800" dirty="0">
              <a:latin typeface="Roboto" panose="02000000000000000000" pitchFamily="2" charset="0"/>
              <a:ea typeface="Roboto" panose="02000000000000000000" pitchFamily="2" charset="0"/>
            </a:endParaRPr>
          </a:p>
          <a:p>
            <a:pPr>
              <a:spcAft>
                <a:spcPts val="600"/>
              </a:spcAft>
            </a:pPr>
            <a:r>
              <a:rPr lang="en-US" sz="2800" dirty="0">
                <a:latin typeface="Roboto" panose="02000000000000000000" pitchFamily="2" charset="0"/>
                <a:ea typeface="Roboto" panose="02000000000000000000" pitchFamily="2" charset="0"/>
              </a:rPr>
              <a:t>Research and demonstration projects that are conducted or supported by a Federal department or agency and are designed to study, evaluate, improve, or otherwise examine public benefit or service programs. </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rPr>
              <a:t>NIH must post study information on NIH website prior to initiating study</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rPr>
              <a:t>Typically in </a:t>
            </a:r>
            <a:r>
              <a:rPr lang="en-US" sz="2800" b="1" dirty="0">
                <a:latin typeface="Roboto" panose="02000000000000000000" pitchFamily="2" charset="0"/>
                <a:ea typeface="Roboto" panose="02000000000000000000" pitchFamily="2" charset="0"/>
              </a:rPr>
              <a:t>error</a:t>
            </a:r>
          </a:p>
        </p:txBody>
      </p:sp>
      <p:sp>
        <p:nvSpPr>
          <p:cNvPr id="17" name="Slide Number Placeholder 3">
            <a:extLst>
              <a:ext uri="{FF2B5EF4-FFF2-40B4-BE49-F238E27FC236}">
                <a16:creationId xmlns:a16="http://schemas.microsoft.com/office/drawing/2014/main" id="{28E688DD-FCC3-43F6-B07E-E9FDF56AFD87}"/>
              </a:ext>
            </a:extLst>
          </p:cNvPr>
          <p:cNvSpPr>
            <a:spLocks noGrp="1"/>
          </p:cNvSpPr>
          <p:nvPr>
            <p:ph type="sldNum" sz="quarter" idx="12"/>
          </p:nvPr>
        </p:nvSpPr>
        <p:spPr>
          <a:xfrm>
            <a:off x="11350752" y="6328565"/>
            <a:ext cx="841248" cy="528438"/>
          </a:xfrm>
        </p:spPr>
        <p:txBody>
          <a:bodyPr vert="horz" lIns="91440" tIns="45720" rIns="91440" bIns="45720" rtlCol="0" anchor="ctr">
            <a:normAutofit/>
          </a:bodyPr>
          <a:lstStyle/>
          <a:p>
            <a:pPr algn="r">
              <a:lnSpc>
                <a:spcPct val="90000"/>
              </a:lnSpc>
              <a:spcAft>
                <a:spcPts val="600"/>
              </a:spcAft>
            </a:pPr>
            <a:r>
              <a:rPr lang="en-US" sz="1100" spc="50" dirty="0">
                <a:solidFill>
                  <a:schemeClr val="bg1">
                    <a:lumMod val="50000"/>
                  </a:schemeClr>
                </a:solidFill>
                <a:latin typeface="+mn-lt"/>
                <a:ea typeface="+mn-ea"/>
                <a:cs typeface="+mn-cs"/>
              </a:rPr>
              <a:t>SLIDE</a:t>
            </a:r>
            <a:r>
              <a:rPr lang="en-US" sz="1100" spc="100" dirty="0">
                <a:solidFill>
                  <a:schemeClr val="bg1">
                    <a:lumMod val="50000"/>
                  </a:schemeClr>
                </a:solidFill>
                <a:latin typeface="+mn-lt"/>
                <a:ea typeface="+mn-ea"/>
                <a:cs typeface="+mn-cs"/>
              </a:rPr>
              <a:t> |</a:t>
            </a:r>
            <a:r>
              <a:rPr lang="en-US" sz="1100" dirty="0">
                <a:solidFill>
                  <a:schemeClr val="bg1">
                    <a:lumMod val="50000"/>
                  </a:schemeClr>
                </a:solidFill>
                <a:latin typeface="+mn-lt"/>
                <a:ea typeface="+mn-ea"/>
                <a:cs typeface="+mn-cs"/>
              </a:rPr>
              <a:t> </a:t>
            </a:r>
            <a:fld id="{A7DDB576-49B3-42E2-89EA-6E35EA8EF806}" type="slidenum">
              <a:rPr lang="en-US" sz="1100">
                <a:solidFill>
                  <a:schemeClr val="bg1">
                    <a:lumMod val="50000"/>
                  </a:schemeClr>
                </a:solidFill>
                <a:latin typeface="+mn-lt"/>
                <a:ea typeface="+mn-ea"/>
                <a:cs typeface="+mn-cs"/>
              </a:rPr>
              <a:pPr algn="r">
                <a:lnSpc>
                  <a:spcPct val="90000"/>
                </a:lnSpc>
                <a:spcAft>
                  <a:spcPts val="600"/>
                </a:spcAft>
              </a:pPr>
              <a:t>25</a:t>
            </a:fld>
            <a:endParaRPr lang="en-US" sz="11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3188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06" y="502071"/>
            <a:ext cx="8839200" cy="1066800"/>
          </a:xfrm>
        </p:spPr>
        <p:txBody>
          <a:bodyPr>
            <a:normAutofit fontScale="90000"/>
          </a:bodyPr>
          <a:lstStyle/>
          <a:p>
            <a:pPr algn="ctr"/>
            <a:r>
              <a:rPr lang="en-US" sz="4900" dirty="0"/>
              <a:t>Multi-Site Study Considerations</a:t>
            </a:r>
            <a:br>
              <a:rPr lang="en-US" dirty="0"/>
            </a:b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161627A0-52BE-49C3-90CB-787EE860760A}" type="slidenum">
              <a:rPr lang="en-US" sz="1200">
                <a:solidFill>
                  <a:schemeClr val="accent1"/>
                </a:solidFill>
              </a:rPr>
              <a:pPr>
                <a:defRPr/>
              </a:pPr>
              <a:t>26</a:t>
            </a:fld>
            <a:endParaRPr lang="en-US" sz="1200" dirty="0">
              <a:solidFill>
                <a:schemeClr val="accent1"/>
              </a:solidFill>
            </a:endParaRPr>
          </a:p>
        </p:txBody>
      </p:sp>
      <p:sp>
        <p:nvSpPr>
          <p:cNvPr id="3" name="Content Placeholder 2"/>
          <p:cNvSpPr>
            <a:spLocks noGrp="1"/>
          </p:cNvSpPr>
          <p:nvPr>
            <p:ph idx="1"/>
          </p:nvPr>
        </p:nvSpPr>
        <p:spPr>
          <a:xfrm>
            <a:off x="567155" y="1439779"/>
            <a:ext cx="11356139" cy="5173803"/>
          </a:xfrm>
        </p:spPr>
        <p:txBody>
          <a:bodyPr>
            <a:noAutofit/>
          </a:bodyPr>
          <a:lstStyle/>
          <a:p>
            <a:pPr>
              <a:lnSpc>
                <a:spcPct val="100000"/>
              </a:lnSpc>
              <a:spcBef>
                <a:spcPts val="0"/>
              </a:spcBef>
              <a:spcAft>
                <a:spcPts val="600"/>
              </a:spcAft>
            </a:pPr>
            <a:r>
              <a:rPr lang="en-US" sz="3200" dirty="0">
                <a:solidFill>
                  <a:schemeClr val="tx1">
                    <a:lumMod val="75000"/>
                    <a:lumOff val="25000"/>
                  </a:schemeClr>
                </a:solidFill>
              </a:rPr>
              <a:t>In general, the Prime recipient is considered engaged in human subjects (HS) research, even when all HS research activities are done by employees of another institution</a:t>
            </a:r>
          </a:p>
          <a:p>
            <a:pPr>
              <a:lnSpc>
                <a:spcPct val="100000"/>
              </a:lnSpc>
              <a:spcBef>
                <a:spcPts val="0"/>
              </a:spcBef>
              <a:spcAft>
                <a:spcPts val="600"/>
              </a:spcAft>
            </a:pPr>
            <a:r>
              <a:rPr lang="en-US" sz="3200" b="1" dirty="0">
                <a:solidFill>
                  <a:schemeClr val="accent4"/>
                </a:solidFill>
              </a:rPr>
              <a:t>All</a:t>
            </a:r>
            <a:r>
              <a:rPr lang="en-US" sz="3200" dirty="0">
                <a:solidFill>
                  <a:schemeClr val="tx1">
                    <a:lumMod val="75000"/>
                    <a:lumOff val="25000"/>
                  </a:schemeClr>
                </a:solidFill>
              </a:rPr>
              <a:t> engaged sites must have:</a:t>
            </a:r>
          </a:p>
          <a:p>
            <a:pPr lvl="1">
              <a:lnSpc>
                <a:spcPct val="100000"/>
              </a:lnSpc>
              <a:spcBef>
                <a:spcPts val="0"/>
              </a:spcBef>
              <a:spcAft>
                <a:spcPts val="600"/>
              </a:spcAft>
              <a:buClr>
                <a:srgbClr val="00B050"/>
              </a:buClr>
            </a:pPr>
            <a:r>
              <a:rPr lang="en-US" sz="2800" dirty="0">
                <a:solidFill>
                  <a:schemeClr val="tx1">
                    <a:lumMod val="75000"/>
                    <a:lumOff val="25000"/>
                  </a:schemeClr>
                </a:solidFill>
              </a:rPr>
              <a:t>Federalwide Assurance (FWA) </a:t>
            </a:r>
          </a:p>
          <a:p>
            <a:pPr lvl="1">
              <a:lnSpc>
                <a:spcPct val="100000"/>
              </a:lnSpc>
              <a:spcBef>
                <a:spcPts val="0"/>
              </a:spcBef>
              <a:spcAft>
                <a:spcPts val="600"/>
              </a:spcAft>
              <a:buClr>
                <a:srgbClr val="00B050"/>
              </a:buClr>
            </a:pPr>
            <a:r>
              <a:rPr lang="en-US" sz="2800" dirty="0">
                <a:solidFill>
                  <a:schemeClr val="tx1">
                    <a:lumMod val="75000"/>
                    <a:lumOff val="25000"/>
                  </a:schemeClr>
                </a:solidFill>
              </a:rPr>
              <a:t>IRB Approval</a:t>
            </a:r>
          </a:p>
          <a:p>
            <a:pPr lvl="2">
              <a:lnSpc>
                <a:spcPct val="100000"/>
              </a:lnSpc>
              <a:spcBef>
                <a:spcPts val="0"/>
              </a:spcBef>
              <a:spcAft>
                <a:spcPts val="600"/>
              </a:spcAft>
              <a:buClr>
                <a:srgbClr val="00B050"/>
              </a:buClr>
            </a:pPr>
            <a:r>
              <a:rPr lang="en-US" sz="2800" dirty="0">
                <a:solidFill>
                  <a:schemeClr val="tx1">
                    <a:lumMod val="75000"/>
                    <a:lumOff val="25000"/>
                  </a:schemeClr>
                </a:solidFill>
              </a:rPr>
              <a:t>U.S. sites to rely on one IRB </a:t>
            </a:r>
            <a:r>
              <a:rPr lang="en-US" sz="2800" dirty="0"/>
              <a:t>under </a:t>
            </a:r>
            <a:r>
              <a:rPr lang="en-US" sz="2800" dirty="0">
                <a:solidFill>
                  <a:schemeClr val="accent4"/>
                </a:solidFill>
                <a:hlinkClick r:id="rId3">
                  <a:extLst>
                    <a:ext uri="{A12FA001-AC4F-418D-AE19-62706E023703}">
                      <ahyp:hlinkClr xmlns:ahyp="http://schemas.microsoft.com/office/drawing/2018/hyperlinkcolor" val="tx"/>
                    </a:ext>
                  </a:extLst>
                </a:hlinkClick>
              </a:rPr>
              <a:t>45 CFR 46.114 </a:t>
            </a:r>
            <a:endParaRPr lang="en-US" sz="2800" dirty="0">
              <a:solidFill>
                <a:schemeClr val="accent4"/>
              </a:solidFill>
            </a:endParaRPr>
          </a:p>
          <a:p>
            <a:pPr lvl="3">
              <a:lnSpc>
                <a:spcPct val="100000"/>
              </a:lnSpc>
              <a:spcBef>
                <a:spcPts val="0"/>
              </a:spcBef>
              <a:spcAft>
                <a:spcPts val="600"/>
              </a:spcAft>
              <a:buClr>
                <a:srgbClr val="00B050"/>
              </a:buClr>
            </a:pPr>
            <a:r>
              <a:rPr lang="en-US" sz="2400" dirty="0">
                <a:solidFill>
                  <a:schemeClr val="accent4"/>
                </a:solidFill>
                <a:hlinkClick r:id="rId4">
                  <a:extLst>
                    <a:ext uri="{A12FA001-AC4F-418D-AE19-62706E023703}">
                      <ahyp:hlinkClr xmlns:ahyp="http://schemas.microsoft.com/office/drawing/2018/hyperlinkcolor" val="tx"/>
                    </a:ext>
                  </a:extLst>
                </a:hlinkClick>
              </a:rPr>
              <a:t>OHRP Institutional Review Board (IRB) Authorization Agreement</a:t>
            </a:r>
            <a:endParaRPr lang="en-US" sz="2400" dirty="0">
              <a:solidFill>
                <a:schemeClr val="accent4"/>
              </a:solidFill>
            </a:endParaRPr>
          </a:p>
          <a:p>
            <a:pPr lvl="3">
              <a:lnSpc>
                <a:spcPct val="120000"/>
              </a:lnSpc>
            </a:pPr>
            <a:endParaRPr lang="en-US" sz="2400" dirty="0">
              <a:solidFill>
                <a:schemeClr val="tx1">
                  <a:lumMod val="75000"/>
                  <a:lumOff val="25000"/>
                </a:schemeClr>
              </a:solidFill>
            </a:endParaRPr>
          </a:p>
        </p:txBody>
      </p:sp>
      <p:sp>
        <p:nvSpPr>
          <p:cNvPr id="5" name="Slide Number Placeholder 3">
            <a:extLst>
              <a:ext uri="{FF2B5EF4-FFF2-40B4-BE49-F238E27FC236}">
                <a16:creationId xmlns:a16="http://schemas.microsoft.com/office/drawing/2014/main" id="{9BEC8EFA-A5A0-49E3-BC81-3D5E5B349F64}"/>
              </a:ext>
              <a:ext uri="{C183D7F6-B498-43B3-948B-1728B52AA6E4}">
                <adec:decorative xmlns:adec="http://schemas.microsoft.com/office/drawing/2017/decorative" val="1"/>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95725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17B32C8-1663-478C-AA0B-7D598C9405E1}"/>
              </a:ext>
            </a:extLst>
          </p:cNvPr>
          <p:cNvSpPr>
            <a:spLocks noGrp="1"/>
          </p:cNvSpPr>
          <p:nvPr>
            <p:ph type="sldNum" sz="quarter" idx="12"/>
          </p:nvPr>
        </p:nvSpPr>
        <p:spPr>
          <a:xfrm>
            <a:off x="10607542" y="5702719"/>
            <a:ext cx="841248" cy="528438"/>
          </a:xfrm>
        </p:spPr>
        <p:txBody>
          <a:bodyPr vert="horz" lIns="91440" tIns="45720" rIns="91440" bIns="45720" rtlCol="0" anchor="ctr">
            <a:normAutofit/>
          </a:bodyPr>
          <a:lstStyle/>
          <a:p>
            <a:pPr algn="r">
              <a:lnSpc>
                <a:spcPct val="90000"/>
              </a:lnSpc>
              <a:spcAft>
                <a:spcPts val="600"/>
              </a:spcAft>
            </a:pPr>
            <a:r>
              <a:rPr lang="en-US" sz="1100" spc="50" dirty="0">
                <a:solidFill>
                  <a:srgbClr val="FFFFFF"/>
                </a:solidFill>
                <a:latin typeface="+mn-lt"/>
                <a:ea typeface="+mn-ea"/>
                <a:cs typeface="+mn-cs"/>
              </a:rPr>
              <a:t>SLIDE</a:t>
            </a:r>
            <a:r>
              <a:rPr lang="en-US" sz="1100" spc="100" dirty="0">
                <a:solidFill>
                  <a:srgbClr val="FFFFFF"/>
                </a:solidFill>
                <a:latin typeface="+mn-lt"/>
                <a:ea typeface="+mn-ea"/>
                <a:cs typeface="+mn-cs"/>
              </a:rPr>
              <a:t> |</a:t>
            </a:r>
            <a:r>
              <a:rPr lang="en-US" sz="1100" dirty="0">
                <a:solidFill>
                  <a:srgbClr val="FFFFFF"/>
                </a:solidFill>
                <a:latin typeface="+mn-lt"/>
                <a:ea typeface="+mn-ea"/>
                <a:cs typeface="+mn-cs"/>
              </a:rPr>
              <a:t> </a:t>
            </a:r>
            <a:fld id="{A7DDB576-49B3-42E2-89EA-6E35EA8EF806}" type="slidenum">
              <a:rPr lang="en-US" sz="1100">
                <a:solidFill>
                  <a:srgbClr val="FFFFFF"/>
                </a:solidFill>
                <a:latin typeface="+mn-lt"/>
                <a:ea typeface="+mn-ea"/>
                <a:cs typeface="+mn-cs"/>
              </a:rPr>
              <a:pPr algn="r">
                <a:lnSpc>
                  <a:spcPct val="90000"/>
                </a:lnSpc>
                <a:spcAft>
                  <a:spcPts val="600"/>
                </a:spcAft>
              </a:pPr>
              <a:t>27</a:t>
            </a:fld>
            <a:endParaRPr lang="en-US" sz="1100" dirty="0">
              <a:solidFill>
                <a:srgbClr val="FFFFFF"/>
              </a:solidFill>
              <a:latin typeface="+mn-lt"/>
              <a:ea typeface="+mn-ea"/>
              <a:cs typeface="+mn-cs"/>
            </a:endParaRPr>
          </a:p>
        </p:txBody>
      </p:sp>
      <p:sp>
        <p:nvSpPr>
          <p:cNvPr id="2" name="Title 1">
            <a:extLst>
              <a:ext uri="{FF2B5EF4-FFF2-40B4-BE49-F238E27FC236}">
                <a16:creationId xmlns:a16="http://schemas.microsoft.com/office/drawing/2014/main" id="{6CE4ED18-4029-47F6-B791-5B85DEA83722}"/>
              </a:ext>
            </a:extLst>
          </p:cNvPr>
          <p:cNvSpPr>
            <a:spLocks noGrp="1"/>
          </p:cNvSpPr>
          <p:nvPr>
            <p:ph type="title"/>
          </p:nvPr>
        </p:nvSpPr>
        <p:spPr>
          <a:xfrm>
            <a:off x="1103992" y="266160"/>
            <a:ext cx="10226045" cy="987093"/>
          </a:xfrm>
        </p:spPr>
        <p:txBody>
          <a:bodyPr anchor="ctr">
            <a:noAutofit/>
          </a:bodyPr>
          <a:lstStyle/>
          <a:p>
            <a:r>
              <a:rPr lang="en-US" dirty="0"/>
              <a:t>Subaward/Pilot Project Requirements</a:t>
            </a:r>
          </a:p>
        </p:txBody>
      </p:sp>
      <p:sp>
        <p:nvSpPr>
          <p:cNvPr id="8" name="Content Placeholder 2">
            <a:extLst>
              <a:ext uri="{FF2B5EF4-FFF2-40B4-BE49-F238E27FC236}">
                <a16:creationId xmlns:a16="http://schemas.microsoft.com/office/drawing/2014/main" id="{C181652A-3139-4037-8157-1F039D0110D2}"/>
              </a:ext>
            </a:extLst>
          </p:cNvPr>
          <p:cNvSpPr>
            <a:spLocks noGrp="1"/>
          </p:cNvSpPr>
          <p:nvPr>
            <p:ph idx="1"/>
          </p:nvPr>
        </p:nvSpPr>
        <p:spPr>
          <a:xfrm>
            <a:off x="993192" y="1386550"/>
            <a:ext cx="10585250" cy="5471450"/>
          </a:xfrm>
        </p:spPr>
        <p:txBody>
          <a:bodyPr anchor="t">
            <a:noAutofit/>
          </a:bodyPr>
          <a:lstStyle/>
          <a:p>
            <a:r>
              <a:rPr lang="en-US" sz="2800" dirty="0">
                <a:latin typeface="Roboto" panose="02000000000000000000" pitchFamily="2" charset="0"/>
                <a:ea typeface="Roboto" panose="02000000000000000000" pitchFamily="2" charset="0"/>
              </a:rPr>
              <a:t>Obtain IRB approval before involving participants in nonexempt human subjects research activities</a:t>
            </a:r>
          </a:p>
          <a:p>
            <a:pPr lvl="1">
              <a:buClr>
                <a:srgbClr val="00B050"/>
              </a:buClr>
            </a:pPr>
            <a:r>
              <a:rPr lang="en-US" sz="2800" dirty="0">
                <a:latin typeface="Roboto" panose="02000000000000000000" pitchFamily="2" charset="0"/>
                <a:ea typeface="Roboto" panose="02000000000000000000" pitchFamily="2" charset="0"/>
              </a:rPr>
              <a:t>Note: Single IRB requirements may apply</a:t>
            </a:r>
          </a:p>
          <a:p>
            <a:r>
              <a:rPr lang="en-US" sz="2800" dirty="0">
                <a:latin typeface="Roboto" panose="02000000000000000000" pitchFamily="2" charset="0"/>
                <a:ea typeface="Roboto" panose="02000000000000000000" pitchFamily="2" charset="0"/>
              </a:rPr>
              <a:t>Recipient institution will submit progress reports that include relevant information on pilot projects, subawardee activities</a:t>
            </a:r>
          </a:p>
          <a:p>
            <a:pPr marL="0" indent="0">
              <a:buNone/>
            </a:pPr>
            <a:endParaRPr lang="en-US" sz="2800" i="1" dirty="0">
              <a:solidFill>
                <a:schemeClr val="accent4"/>
              </a:solidFill>
              <a:latin typeface="Roboto" panose="02000000000000000000" pitchFamily="2" charset="0"/>
              <a:ea typeface="Roboto" panose="02000000000000000000" pitchFamily="2" charset="0"/>
            </a:endParaRPr>
          </a:p>
          <a:p>
            <a:pPr marL="0" indent="0">
              <a:buNone/>
            </a:pPr>
            <a:r>
              <a:rPr lang="en-US" sz="2800" i="1" dirty="0">
                <a:solidFill>
                  <a:schemeClr val="accent4"/>
                </a:solidFill>
                <a:latin typeface="Roboto" panose="02000000000000000000" pitchFamily="2" charset="0"/>
                <a:ea typeface="Roboto" panose="02000000000000000000" pitchFamily="2" charset="0"/>
              </a:rPr>
              <a:t>Note</a:t>
            </a:r>
            <a:r>
              <a:rPr lang="en-US" sz="2800" dirty="0">
                <a:latin typeface="Roboto" panose="02000000000000000000" pitchFamily="2" charset="0"/>
                <a:ea typeface="Roboto" panose="02000000000000000000" pitchFamily="2" charset="0"/>
              </a:rPr>
              <a:t>: All applicable NIH policies and regulations apply to subawards and pilot projects (e.g., for nonexempt research involving human subjects, regulations at 45 CFR 46 and NIH Certificate of Confidentiality Policy apply)</a:t>
            </a:r>
          </a:p>
          <a:p>
            <a:pPr marL="0" indent="0">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0290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a:xfrm>
            <a:off x="838200" y="233362"/>
            <a:ext cx="10515600" cy="1325563"/>
          </a:xfrm>
        </p:spPr>
        <p:txBody>
          <a:bodyPr/>
          <a:lstStyle/>
          <a:p>
            <a:r>
              <a:rPr lang="en-US" dirty="0"/>
              <a:t>Objective 3</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solidFill>
                  <a:schemeClr val="accent3"/>
                </a:solidFill>
                <a:ea typeface="Roboto" panose="020B0604020202020204" charset="0"/>
              </a:rPr>
              <a:t>Identify NIH policies pertaining to research involving human subjects </a:t>
            </a:r>
          </a:p>
          <a:p>
            <a:pPr fontAlgn="ctr">
              <a:buClr>
                <a:srgbClr val="00B050"/>
              </a:buClr>
            </a:pPr>
            <a:r>
              <a:rPr lang="en-US" sz="2800" dirty="0">
                <a:solidFill>
                  <a:schemeClr val="accent3"/>
                </a:solidFill>
                <a:ea typeface="Roboto" panose="020B0604020202020204" charset="0"/>
              </a:rPr>
              <a:t>Review considerations when applying to NIH for award that will support research involving human subjects</a:t>
            </a:r>
          </a:p>
          <a:p>
            <a:pPr lvl="0" fontAlgn="ctr">
              <a:buClr>
                <a:srgbClr val="00B050"/>
              </a:buClr>
            </a:pPr>
            <a:r>
              <a:rPr lang="en-US" sz="2800" b="1"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0930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19E8AC-F51E-4AA5-BD45-A35E8551A6C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29</a:t>
            </a:fld>
            <a:endParaRPr lang="en-US" dirty="0">
              <a:latin typeface="Roboto black" panose="02000000000000000000" pitchFamily="2" charset="0"/>
              <a:ea typeface="Roboto black" panose="02000000000000000000" pitchFamily="2" charset="0"/>
            </a:endParaRPr>
          </a:p>
        </p:txBody>
      </p:sp>
      <p:sp>
        <p:nvSpPr>
          <p:cNvPr id="2" name="Title 1">
            <a:extLst>
              <a:ext uri="{FF2B5EF4-FFF2-40B4-BE49-F238E27FC236}">
                <a16:creationId xmlns:a16="http://schemas.microsoft.com/office/drawing/2014/main" id="{F548EB49-21F3-4B0E-B8A2-BD9DAC61A3B7}"/>
              </a:ext>
            </a:extLst>
          </p:cNvPr>
          <p:cNvSpPr>
            <a:spLocks noGrp="1"/>
          </p:cNvSpPr>
          <p:nvPr>
            <p:ph type="title"/>
          </p:nvPr>
        </p:nvSpPr>
        <p:spPr>
          <a:xfrm>
            <a:off x="838200" y="136525"/>
            <a:ext cx="10515600" cy="1143635"/>
          </a:xfrm>
        </p:spPr>
        <p:txBody>
          <a:bodyPr>
            <a:noAutofit/>
          </a:bodyPr>
          <a:lstStyle/>
          <a:p>
            <a:r>
              <a:rPr lang="en-US" dirty="0"/>
              <a:t>Decision Tool: Am I Doing Human Subjects Research</a:t>
            </a:r>
          </a:p>
        </p:txBody>
      </p:sp>
      <p:pic>
        <p:nvPicPr>
          <p:cNvPr id="5" name="Content Placeholder 4" descr="NIH website with Decision Tool: Am I doing Human Subjects Research Question One">
            <a:extLst>
              <a:ext uri="{FF2B5EF4-FFF2-40B4-BE49-F238E27FC236}">
                <a16:creationId xmlns:a16="http://schemas.microsoft.com/office/drawing/2014/main" id="{E2EE1ABE-4DD2-42EB-A6E5-382F8BF22B9C}"/>
              </a:ext>
            </a:extLst>
          </p:cNvPr>
          <p:cNvPicPr>
            <a:picLocks noGrp="1" noChangeAspect="1"/>
          </p:cNvPicPr>
          <p:nvPr>
            <p:ph idx="1"/>
          </p:nvPr>
        </p:nvPicPr>
        <p:blipFill>
          <a:blip r:embed="rId3"/>
          <a:stretch>
            <a:fillRect/>
          </a:stretch>
        </p:blipFill>
        <p:spPr>
          <a:xfrm>
            <a:off x="1309475" y="1415424"/>
            <a:ext cx="10386973" cy="4557359"/>
          </a:xfrm>
          <a:prstGeom prst="rect">
            <a:avLst/>
          </a:prstGeom>
        </p:spPr>
      </p:pic>
      <p:sp>
        <p:nvSpPr>
          <p:cNvPr id="3" name="TextBox 2">
            <a:extLst>
              <a:ext uri="{FF2B5EF4-FFF2-40B4-BE49-F238E27FC236}">
                <a16:creationId xmlns:a16="http://schemas.microsoft.com/office/drawing/2014/main" id="{203D11E2-A5E8-440A-A6C5-0FC7F7A596F7}"/>
              </a:ext>
            </a:extLst>
          </p:cNvPr>
          <p:cNvSpPr txBox="1"/>
          <p:nvPr/>
        </p:nvSpPr>
        <p:spPr>
          <a:xfrm>
            <a:off x="1673157" y="6048758"/>
            <a:ext cx="7975068" cy="523220"/>
          </a:xfrm>
          <a:prstGeom prst="rect">
            <a:avLst/>
          </a:prstGeom>
          <a:noFill/>
        </p:spPr>
        <p:txBody>
          <a:bodyPr wrap="none" rtlCol="0">
            <a:spAutoFit/>
          </a:bodyPr>
          <a:lstStyle/>
          <a:p>
            <a:r>
              <a:rPr lang="en-US" sz="2800" dirty="0">
                <a:hlinkClick r:id="rId4"/>
              </a:rPr>
              <a:t>Decision Tool: Am I Doing Human Subjects Research? </a:t>
            </a:r>
            <a:endParaRPr lang="en-US" sz="2800" dirty="0"/>
          </a:p>
        </p:txBody>
      </p:sp>
    </p:spTree>
    <p:extLst>
      <p:ext uri="{BB962C8B-B14F-4D97-AF65-F5344CB8AC3E}">
        <p14:creationId xmlns:p14="http://schemas.microsoft.com/office/powerpoint/2010/main" val="26610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 1</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buClr>
                <a:srgbClr val="00B050"/>
              </a:buClr>
            </a:pPr>
            <a:r>
              <a:rPr lang="en-US" sz="2800" b="1" dirty="0">
                <a:ea typeface="Roboto" panose="020B0604020202020204" charset="0"/>
              </a:rPr>
              <a:t>Identify NIH policies pertaining to research involving human subjects </a:t>
            </a:r>
          </a:p>
          <a:p>
            <a:pPr fontAlgn="ctr">
              <a:buClr>
                <a:srgbClr val="00B050"/>
              </a:buClr>
            </a:pPr>
            <a:r>
              <a:rPr lang="en-US" sz="2800" dirty="0">
                <a:solidFill>
                  <a:schemeClr val="bg2">
                    <a:lumMod val="75000"/>
                  </a:schemeClr>
                </a:solidFill>
                <a:ea typeface="Roboto" panose="020B0604020202020204" charset="0"/>
              </a:rPr>
              <a:t>Review considerations when applying to NIH for award that will support research involving human subjects</a:t>
            </a:r>
          </a:p>
          <a:p>
            <a:pPr lvl="0" fontAlgn="ctr"/>
            <a:r>
              <a:rPr lang="en-US" sz="2800" dirty="0">
                <a:solidFill>
                  <a:schemeClr val="bg2">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235085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4A401431-4566-4205-8F2C-F1171B39584C}"/>
              </a:ext>
            </a:extLst>
          </p:cNvPr>
          <p:cNvSpPr txBox="1">
            <a:spLocks/>
          </p:cNvSpPr>
          <p:nvPr/>
        </p:nvSpPr>
        <p:spPr>
          <a:xfrm>
            <a:off x="297266" y="6441417"/>
            <a:ext cx="1278985" cy="3140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pc="5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chemeClr val="accent4"/>
                </a:solidFill>
                <a:latin typeface="Roboto black" panose="02000000000000000000" pitchFamily="2" charset="0"/>
                <a:ea typeface="Roboto black" panose="02000000000000000000" pitchFamily="2" charset="0"/>
              </a:rPr>
              <a:pPr>
                <a:lnSpc>
                  <a:spcPct val="90000"/>
                </a:lnSpc>
                <a:spcAft>
                  <a:spcPts val="600"/>
                </a:spcAft>
              </a:pPr>
              <a:t>30</a:t>
            </a:fld>
            <a:endParaRPr lang="en-US" dirty="0">
              <a:solidFill>
                <a:schemeClr val="accent4"/>
              </a:solidFill>
              <a:latin typeface="Roboto black" panose="02000000000000000000" pitchFamily="2" charset="0"/>
              <a:ea typeface="Roboto black" panose="02000000000000000000" pitchFamily="2" charset="0"/>
            </a:endParaRPr>
          </a:p>
        </p:txBody>
      </p:sp>
      <p:sp>
        <p:nvSpPr>
          <p:cNvPr id="6" name="Title 5">
            <a:extLst>
              <a:ext uri="{FF2B5EF4-FFF2-40B4-BE49-F238E27FC236}">
                <a16:creationId xmlns:a16="http://schemas.microsoft.com/office/drawing/2014/main" id="{96C4857F-190B-49E5-9BAC-FFF9ED58A680}"/>
              </a:ext>
            </a:extLst>
          </p:cNvPr>
          <p:cNvSpPr>
            <a:spLocks noGrp="1"/>
          </p:cNvSpPr>
          <p:nvPr>
            <p:ph type="title"/>
          </p:nvPr>
        </p:nvSpPr>
        <p:spPr>
          <a:xfrm>
            <a:off x="297266" y="175038"/>
            <a:ext cx="11605146" cy="1454051"/>
          </a:xfrm>
        </p:spPr>
        <p:txBody>
          <a:bodyPr>
            <a:normAutofit/>
          </a:bodyPr>
          <a:lstStyle/>
          <a:p>
            <a:r>
              <a:rPr lang="en-US" dirty="0">
                <a:solidFill>
                  <a:schemeClr val="accent1"/>
                </a:solidFill>
              </a:rPr>
              <a:t>Resources: Human Subjects Protections</a:t>
            </a:r>
          </a:p>
        </p:txBody>
      </p:sp>
      <p:sp>
        <p:nvSpPr>
          <p:cNvPr id="7" name="Content Placeholder 6">
            <a:extLst>
              <a:ext uri="{FF2B5EF4-FFF2-40B4-BE49-F238E27FC236}">
                <a16:creationId xmlns:a16="http://schemas.microsoft.com/office/drawing/2014/main" id="{70931E16-5EA4-4076-AF10-9ED57F3917C8}"/>
              </a:ext>
            </a:extLst>
          </p:cNvPr>
          <p:cNvSpPr>
            <a:spLocks noGrp="1"/>
          </p:cNvSpPr>
          <p:nvPr>
            <p:ph idx="1"/>
          </p:nvPr>
        </p:nvSpPr>
        <p:spPr>
          <a:xfrm>
            <a:off x="3644531" y="1489454"/>
            <a:ext cx="7960615" cy="4891281"/>
          </a:xfrm>
        </p:spPr>
        <p:txBody>
          <a:bodyPr anchor="ctr">
            <a:normAutofit/>
          </a:bodyPr>
          <a:lstStyle/>
          <a:p>
            <a:pPr>
              <a:lnSpc>
                <a:spcPct val="100000"/>
              </a:lnSpc>
              <a:spcBef>
                <a:spcPts val="600"/>
              </a:spcBef>
              <a:spcAft>
                <a:spcPts val="1800"/>
              </a:spcAft>
            </a:pPr>
            <a:r>
              <a:rPr lang="en-US" sz="3200" dirty="0">
                <a:solidFill>
                  <a:schemeClr val="accent4"/>
                </a:solidFill>
                <a:ea typeface="Roboto" panose="020B0604020202020204" charset="0"/>
                <a:hlinkClick r:id="rId3">
                  <a:extLst>
                    <a:ext uri="{A12FA001-AC4F-418D-AE19-62706E023703}">
                      <ahyp:hlinkClr xmlns:ahyp="http://schemas.microsoft.com/office/drawing/2018/hyperlinkcolor" val="tx"/>
                    </a:ext>
                  </a:extLst>
                </a:hlinkClick>
              </a:rPr>
              <a:t>NIH Human Subjects Research Home Page</a:t>
            </a:r>
            <a:endParaRPr lang="en-US" sz="3200" dirty="0">
              <a:solidFill>
                <a:schemeClr val="accent4"/>
              </a:solidFill>
              <a:ea typeface="Roboto" panose="020B0604020202020204" charset="0"/>
            </a:endParaRPr>
          </a:p>
          <a:p>
            <a:pPr>
              <a:lnSpc>
                <a:spcPct val="100000"/>
              </a:lnSpc>
              <a:spcBef>
                <a:spcPts val="600"/>
              </a:spcBef>
              <a:spcAft>
                <a:spcPts val="1800"/>
              </a:spcAft>
            </a:pPr>
            <a:r>
              <a:rPr lang="en-US" sz="3200" dirty="0">
                <a:solidFill>
                  <a:schemeClr val="accent4"/>
                </a:solidFill>
                <a:ea typeface="Roboto" panose="020B0604020202020204" charset="0"/>
                <a:hlinkClick r:id="rId4">
                  <a:extLst>
                    <a:ext uri="{A12FA001-AC4F-418D-AE19-62706E023703}">
                      <ahyp:hlinkClr xmlns:ahyp="http://schemas.microsoft.com/office/drawing/2018/hyperlinkcolor" val="tx"/>
                    </a:ext>
                  </a:extLst>
                </a:hlinkClick>
              </a:rPr>
              <a:t>Office for Human Research Protections (OHRP) Home Page</a:t>
            </a:r>
            <a:endParaRPr lang="en-US" sz="3200" dirty="0">
              <a:solidFill>
                <a:schemeClr val="accent4"/>
              </a:solidFill>
              <a:ea typeface="Roboto" panose="020B0604020202020204" charset="0"/>
            </a:endParaRPr>
          </a:p>
          <a:p>
            <a:pPr>
              <a:lnSpc>
                <a:spcPct val="100000"/>
              </a:lnSpc>
              <a:spcBef>
                <a:spcPts val="600"/>
              </a:spcBef>
              <a:spcAft>
                <a:spcPts val="1800"/>
              </a:spcAft>
            </a:pPr>
            <a:r>
              <a:rPr lang="en-US" sz="3200" dirty="0">
                <a:solidFill>
                  <a:schemeClr val="accent4"/>
                </a:solidFill>
                <a:ea typeface="Roboto" panose="020B0604020202020204" charset="0"/>
                <a:hlinkClick r:id="rId5">
                  <a:extLst>
                    <a:ext uri="{A12FA001-AC4F-418D-AE19-62706E023703}">
                      <ahyp:hlinkClr xmlns:ahyp="http://schemas.microsoft.com/office/drawing/2018/hyperlinkcolor" val="tx"/>
                    </a:ext>
                  </a:extLst>
                </a:hlinkClick>
              </a:rPr>
              <a:t>Resources: Human Subjects Protections, Inclusion, and Clinical Trials</a:t>
            </a:r>
            <a:endParaRPr lang="en-US" sz="3200" dirty="0">
              <a:solidFill>
                <a:schemeClr val="accent4"/>
              </a:solidFill>
              <a:ea typeface="Roboto" panose="020B0604020202020204" charset="0"/>
            </a:endParaRPr>
          </a:p>
          <a:p>
            <a:pPr>
              <a:lnSpc>
                <a:spcPct val="120000"/>
              </a:lnSpc>
              <a:spcBef>
                <a:spcPts val="600"/>
              </a:spcBef>
              <a:spcAft>
                <a:spcPts val="1800"/>
              </a:spcAft>
            </a:pPr>
            <a:endParaRPr lang="en-US" sz="2000" dirty="0">
              <a:solidFill>
                <a:schemeClr val="accent1"/>
              </a:solidFill>
            </a:endParaRPr>
          </a:p>
        </p:txBody>
      </p:sp>
      <p:pic>
        <p:nvPicPr>
          <p:cNvPr id="11" name="Graphic 10">
            <a:extLst>
              <a:ext uri="{FF2B5EF4-FFF2-40B4-BE49-F238E27FC236}">
                <a16:creationId xmlns:a16="http://schemas.microsoft.com/office/drawing/2014/main" id="{D8A2784A-4DB7-4D4E-8107-5ABFD789C73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254" y="1629089"/>
            <a:ext cx="3620021" cy="3620021"/>
          </a:xfrm>
          <a:prstGeom prst="rect">
            <a:avLst/>
          </a:prstGeom>
        </p:spPr>
      </p:pic>
    </p:spTree>
    <p:extLst>
      <p:ext uri="{BB962C8B-B14F-4D97-AF65-F5344CB8AC3E}">
        <p14:creationId xmlns:p14="http://schemas.microsoft.com/office/powerpoint/2010/main" val="3092414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207C-92CC-4F4B-BD06-49F21C86A7A8}"/>
              </a:ext>
            </a:extLst>
          </p:cNvPr>
          <p:cNvSpPr>
            <a:spLocks noGrp="1"/>
          </p:cNvSpPr>
          <p:nvPr>
            <p:ph type="title"/>
          </p:nvPr>
        </p:nvSpPr>
        <p:spPr>
          <a:xfrm>
            <a:off x="1030713" y="3071021"/>
            <a:ext cx="4805996" cy="1297115"/>
          </a:xfrm>
        </p:spPr>
        <p:txBody>
          <a:bodyPr vert="horz" lIns="91440" tIns="45720" rIns="91440" bIns="45720" rtlCol="0" anchor="t">
            <a:normAutofit/>
          </a:bodyPr>
          <a:lstStyle/>
          <a:p>
            <a:r>
              <a:rPr lang="en-US" sz="5400" dirty="0">
                <a:solidFill>
                  <a:schemeClr val="accent1"/>
                </a:solidFill>
              </a:rPr>
              <a:t>Questions</a:t>
            </a:r>
          </a:p>
        </p:txBody>
      </p:sp>
      <p:pic>
        <p:nvPicPr>
          <p:cNvPr id="8" name="Graphic 7">
            <a:extLst>
              <a:ext uri="{FF2B5EF4-FFF2-40B4-BE49-F238E27FC236}">
                <a16:creationId xmlns:a16="http://schemas.microsoft.com/office/drawing/2014/main" id="{015670E2-684D-48F3-ABA3-9C42284745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3559" y="1774979"/>
            <a:ext cx="4141760" cy="4141760"/>
          </a:xfrm>
          <a:prstGeom prst="rect">
            <a:avLst/>
          </a:prstGeom>
        </p:spPr>
      </p:pic>
      <p:sp>
        <p:nvSpPr>
          <p:cNvPr id="4" name="Slide Number Placeholder 3">
            <a:extLst>
              <a:ext uri="{FF2B5EF4-FFF2-40B4-BE49-F238E27FC236}">
                <a16:creationId xmlns:a16="http://schemas.microsoft.com/office/drawing/2014/main" id="{3DB32793-0706-47C9-8A74-C0AC9B003068}"/>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b="1" spc="50" dirty="0">
                <a:solidFill>
                  <a:srgbClr val="898989"/>
                </a:solidFill>
                <a:latin typeface="+mn-lt"/>
                <a:ea typeface="+mn-ea"/>
                <a:cs typeface="+mn-cs"/>
              </a:rPr>
              <a:t>SLIDE</a:t>
            </a:r>
            <a:r>
              <a:rPr lang="en-US" b="1" spc="100" dirty="0">
                <a:solidFill>
                  <a:srgbClr val="898989"/>
                </a:solidFill>
                <a:latin typeface="+mn-lt"/>
                <a:ea typeface="+mn-ea"/>
                <a:cs typeface="+mn-cs"/>
              </a:rPr>
              <a:t> |</a:t>
            </a:r>
            <a:r>
              <a:rPr lang="en-US" b="1"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31</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381977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F70AA-DED9-4BBE-A47F-A50B25A2F7F7}"/>
              </a:ext>
            </a:extLst>
          </p:cNvPr>
          <p:cNvSpPr>
            <a:spLocks noGrp="1"/>
          </p:cNvSpPr>
          <p:nvPr>
            <p:ph type="sldNum" sz="quarter" idx="12"/>
          </p:nvPr>
        </p:nvSpPr>
        <p:spPr/>
        <p:txBody>
          <a:bodyPr/>
          <a:lstStyle/>
          <a:p>
            <a:fld id="{4E145064-9D3C-45D4-9025-07C0526170CE}" type="slidenum">
              <a:rPr lang="en-US" smtClean="0"/>
              <a:pPr/>
              <a:t>4</a:t>
            </a:fld>
            <a:endParaRPr lang="en-US" dirty="0"/>
          </a:p>
        </p:txBody>
      </p:sp>
      <p:sp>
        <p:nvSpPr>
          <p:cNvPr id="6" name="Title 5">
            <a:extLst>
              <a:ext uri="{FF2B5EF4-FFF2-40B4-BE49-F238E27FC236}">
                <a16:creationId xmlns:a16="http://schemas.microsoft.com/office/drawing/2014/main" id="{2BB02D86-2AB0-4FBE-9C7D-9E1A5B3FAD02}"/>
              </a:ext>
            </a:extLst>
          </p:cNvPr>
          <p:cNvSpPr>
            <a:spLocks noGrp="1"/>
          </p:cNvSpPr>
          <p:nvPr>
            <p:ph type="title"/>
          </p:nvPr>
        </p:nvSpPr>
        <p:spPr>
          <a:xfrm>
            <a:off x="378668" y="255163"/>
            <a:ext cx="9679305" cy="770251"/>
          </a:xfrm>
        </p:spPr>
        <p:txBody>
          <a:bodyPr/>
          <a:lstStyle/>
          <a:p>
            <a:r>
              <a:rPr lang="en-US" dirty="0"/>
              <a:t>Human Subjects Research Policies</a:t>
            </a:r>
          </a:p>
        </p:txBody>
      </p:sp>
      <p:sp>
        <p:nvSpPr>
          <p:cNvPr id="3" name="Flowchart: Connector 2" descr="There are many human subjects research policies at NIH. ">
            <a:extLst>
              <a:ext uri="{FF2B5EF4-FFF2-40B4-BE49-F238E27FC236}">
                <a16:creationId xmlns:a16="http://schemas.microsoft.com/office/drawing/2014/main" id="{00165B22-F0E2-4E8A-A24D-E2E9B717BF9D}"/>
              </a:ext>
            </a:extLst>
          </p:cNvPr>
          <p:cNvSpPr/>
          <p:nvPr/>
        </p:nvSpPr>
        <p:spPr>
          <a:xfrm>
            <a:off x="5298043" y="2941372"/>
            <a:ext cx="1595914" cy="1464396"/>
          </a:xfrm>
          <a:prstGeom prst="flowChartConnector">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Human Subjects Research</a:t>
            </a:r>
          </a:p>
        </p:txBody>
      </p:sp>
      <p:sp>
        <p:nvSpPr>
          <p:cNvPr id="7" name="Rectangle 6" descr="human subjects education">
            <a:extLst>
              <a:ext uri="{FF2B5EF4-FFF2-40B4-BE49-F238E27FC236}">
                <a16:creationId xmlns:a16="http://schemas.microsoft.com/office/drawing/2014/main" id="{2B614BB4-42A8-4AF2-8000-322F6298F2AD}"/>
              </a:ext>
            </a:extLst>
          </p:cNvPr>
          <p:cNvSpPr/>
          <p:nvPr/>
        </p:nvSpPr>
        <p:spPr>
          <a:xfrm>
            <a:off x="3258098" y="5422262"/>
            <a:ext cx="1470659"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Subjects Education</a:t>
            </a:r>
          </a:p>
        </p:txBody>
      </p:sp>
      <p:sp>
        <p:nvSpPr>
          <p:cNvPr id="12" name="Rectangle 11" descr="certificates of confidentiality">
            <a:extLst>
              <a:ext uri="{FF2B5EF4-FFF2-40B4-BE49-F238E27FC236}">
                <a16:creationId xmlns:a16="http://schemas.microsoft.com/office/drawing/2014/main" id="{8F835612-72B2-4527-BDC5-B5DBF4E019D1}"/>
              </a:ext>
            </a:extLst>
          </p:cNvPr>
          <p:cNvSpPr/>
          <p:nvPr/>
        </p:nvSpPr>
        <p:spPr>
          <a:xfrm>
            <a:off x="5197549" y="1099487"/>
            <a:ext cx="175517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Certificates of Confidentiality</a:t>
            </a:r>
          </a:p>
        </p:txBody>
      </p:sp>
      <p:sp>
        <p:nvSpPr>
          <p:cNvPr id="33" name="Rectangle 32" descr="human fetal tissue">
            <a:extLst>
              <a:ext uri="{FF2B5EF4-FFF2-40B4-BE49-F238E27FC236}">
                <a16:creationId xmlns:a16="http://schemas.microsoft.com/office/drawing/2014/main" id="{4F3C9959-CD7B-4F48-933A-89888F12354D}"/>
              </a:ext>
            </a:extLst>
          </p:cNvPr>
          <p:cNvSpPr/>
          <p:nvPr/>
        </p:nvSpPr>
        <p:spPr>
          <a:xfrm>
            <a:off x="7653937" y="5391078"/>
            <a:ext cx="1283970" cy="976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Single IRB</a:t>
            </a:r>
          </a:p>
        </p:txBody>
      </p:sp>
      <p:sp>
        <p:nvSpPr>
          <p:cNvPr id="42" name="Rectangle 41" descr="human subjects education">
            <a:extLst>
              <a:ext uri="{FF2B5EF4-FFF2-40B4-BE49-F238E27FC236}">
                <a16:creationId xmlns:a16="http://schemas.microsoft.com/office/drawing/2014/main" id="{3FF3CB9E-A871-4224-AC2B-0DD7A8CAD991}"/>
              </a:ext>
            </a:extLst>
          </p:cNvPr>
          <p:cNvSpPr/>
          <p:nvPr/>
        </p:nvSpPr>
        <p:spPr>
          <a:xfrm>
            <a:off x="1005842" y="3425226"/>
            <a:ext cx="1470659"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Delayed Onset Award</a:t>
            </a:r>
          </a:p>
        </p:txBody>
      </p:sp>
      <p:sp>
        <p:nvSpPr>
          <p:cNvPr id="15" name="Rectangle 14" descr="human fetal tissue">
            <a:extLst>
              <a:ext uri="{FF2B5EF4-FFF2-40B4-BE49-F238E27FC236}">
                <a16:creationId xmlns:a16="http://schemas.microsoft.com/office/drawing/2014/main" id="{BB81A973-3716-4786-A8F5-1ABD3FEE9184}"/>
              </a:ext>
            </a:extLst>
          </p:cNvPr>
          <p:cNvSpPr/>
          <p:nvPr/>
        </p:nvSpPr>
        <p:spPr>
          <a:xfrm>
            <a:off x="9902188" y="3349911"/>
            <a:ext cx="1283970" cy="976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Fetal Tissue</a:t>
            </a:r>
          </a:p>
        </p:txBody>
      </p:sp>
      <p:sp>
        <p:nvSpPr>
          <p:cNvPr id="13" name="Rectangle 12" descr="inclusion across the lifespan">
            <a:extLst>
              <a:ext uri="{FF2B5EF4-FFF2-40B4-BE49-F238E27FC236}">
                <a16:creationId xmlns:a16="http://schemas.microsoft.com/office/drawing/2014/main" id="{78608760-A261-4C5F-871B-0C87C0A122F5}"/>
              </a:ext>
            </a:extLst>
          </p:cNvPr>
          <p:cNvSpPr/>
          <p:nvPr/>
        </p:nvSpPr>
        <p:spPr>
          <a:xfrm>
            <a:off x="1870937" y="1370589"/>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a:t>
            </a:r>
            <a:r>
              <a:rPr lang="en-US" sz="2000" b="1" dirty="0"/>
              <a:t> </a:t>
            </a:r>
            <a:r>
              <a:rPr lang="en-US" sz="2000" b="1" dirty="0">
                <a:solidFill>
                  <a:schemeClr val="tx1"/>
                </a:solidFill>
              </a:rPr>
              <a:t>Policies</a:t>
            </a:r>
            <a:endParaRPr lang="en-US" sz="2000" b="1" dirty="0"/>
          </a:p>
        </p:txBody>
      </p:sp>
      <p:sp>
        <p:nvSpPr>
          <p:cNvPr id="10" name="Rectangle 9" descr="clinical trials policies">
            <a:extLst>
              <a:ext uri="{FF2B5EF4-FFF2-40B4-BE49-F238E27FC236}">
                <a16:creationId xmlns:a16="http://schemas.microsoft.com/office/drawing/2014/main" id="{00919164-C448-4071-8F85-15E5983C100B}"/>
              </a:ext>
            </a:extLst>
          </p:cNvPr>
          <p:cNvSpPr/>
          <p:nvPr/>
        </p:nvSpPr>
        <p:spPr>
          <a:xfrm>
            <a:off x="8647634" y="1370589"/>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Clinical</a:t>
            </a:r>
            <a:r>
              <a:rPr lang="en-US" sz="2000" b="1" dirty="0"/>
              <a:t> </a:t>
            </a:r>
            <a:r>
              <a:rPr lang="en-US" sz="2000" b="1" dirty="0">
                <a:solidFill>
                  <a:schemeClr val="tx1"/>
                </a:solidFill>
              </a:rPr>
              <a:t>Trials</a:t>
            </a:r>
            <a:r>
              <a:rPr lang="en-US" sz="2000" b="1" dirty="0"/>
              <a:t> </a:t>
            </a:r>
            <a:r>
              <a:rPr lang="en-US" sz="2000" b="1" dirty="0">
                <a:solidFill>
                  <a:schemeClr val="tx1"/>
                </a:solidFill>
              </a:rPr>
              <a:t>Policies</a:t>
            </a:r>
          </a:p>
        </p:txBody>
      </p:sp>
      <p:cxnSp>
        <p:nvCxnSpPr>
          <p:cNvPr id="28" name="Straight Connector 27">
            <a:extLst>
              <a:ext uri="{FF2B5EF4-FFF2-40B4-BE49-F238E27FC236}">
                <a16:creationId xmlns:a16="http://schemas.microsoft.com/office/drawing/2014/main" id="{0EFC10E8-49A0-4600-80AA-3430D76DF3A5}"/>
              </a:ext>
              <a:ext uri="{C183D7F6-B498-43B3-948B-1728B52AA6E4}">
                <adec:decorative xmlns:adec="http://schemas.microsoft.com/office/drawing/2017/decorative" val="1"/>
              </a:ext>
            </a:extLst>
          </p:cNvPr>
          <p:cNvCxnSpPr>
            <a:cxnSpLocks/>
            <a:stCxn id="15" idx="1"/>
            <a:endCxn id="3" idx="6"/>
          </p:cNvCxnSpPr>
          <p:nvPr/>
        </p:nvCxnSpPr>
        <p:spPr>
          <a:xfrm flipH="1" flipV="1">
            <a:off x="6893957" y="3673570"/>
            <a:ext cx="3008231" cy="164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194000-B2F0-4915-AC91-31F69F47489A}"/>
              </a:ext>
              <a:ext uri="{C183D7F6-B498-43B3-948B-1728B52AA6E4}">
                <adec:decorative xmlns:adec="http://schemas.microsoft.com/office/drawing/2017/decorative" val="1"/>
              </a:ext>
            </a:extLst>
          </p:cNvPr>
          <p:cNvCxnSpPr>
            <a:cxnSpLocks/>
            <a:stCxn id="13" idx="3"/>
            <a:endCxn id="3" idx="1"/>
          </p:cNvCxnSpPr>
          <p:nvPr/>
        </p:nvCxnSpPr>
        <p:spPr>
          <a:xfrm>
            <a:off x="3341597" y="1827789"/>
            <a:ext cx="2190162" cy="1328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D7BB9F-4231-4902-BFCE-4F11811EA947}"/>
              </a:ext>
              <a:ext uri="{C183D7F6-B498-43B3-948B-1728B52AA6E4}">
                <adec:decorative xmlns:adec="http://schemas.microsoft.com/office/drawing/2017/decorative" val="1"/>
              </a:ext>
            </a:extLst>
          </p:cNvPr>
          <p:cNvCxnSpPr>
            <a:cxnSpLocks/>
            <a:stCxn id="12" idx="2"/>
            <a:endCxn id="3" idx="0"/>
          </p:cNvCxnSpPr>
          <p:nvPr/>
        </p:nvCxnSpPr>
        <p:spPr>
          <a:xfrm>
            <a:off x="6075136" y="2013887"/>
            <a:ext cx="20864" cy="92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DD3239-62D2-4D91-A671-13E058E9B518}"/>
              </a:ext>
              <a:ext uri="{C183D7F6-B498-43B3-948B-1728B52AA6E4}">
                <adec:decorative xmlns:adec="http://schemas.microsoft.com/office/drawing/2017/decorative" val="1"/>
              </a:ext>
            </a:extLst>
          </p:cNvPr>
          <p:cNvCxnSpPr>
            <a:cxnSpLocks/>
            <a:stCxn id="10" idx="1"/>
            <a:endCxn id="3" idx="7"/>
          </p:cNvCxnSpPr>
          <p:nvPr/>
        </p:nvCxnSpPr>
        <p:spPr>
          <a:xfrm flipH="1">
            <a:off x="6660241" y="1827789"/>
            <a:ext cx="1987393" cy="1328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7ACF79-1E39-45A1-93D2-A8F68FA8F1DA}"/>
              </a:ext>
              <a:ext uri="{C183D7F6-B498-43B3-948B-1728B52AA6E4}">
                <adec:decorative xmlns:adec="http://schemas.microsoft.com/office/drawing/2017/decorative" val="1"/>
              </a:ext>
            </a:extLst>
          </p:cNvPr>
          <p:cNvCxnSpPr>
            <a:cxnSpLocks/>
            <a:stCxn id="7" idx="0"/>
            <a:endCxn id="3" idx="3"/>
          </p:cNvCxnSpPr>
          <p:nvPr/>
        </p:nvCxnSpPr>
        <p:spPr>
          <a:xfrm flipV="1">
            <a:off x="3993428" y="4191312"/>
            <a:ext cx="1538331" cy="123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C6B3FD-FED2-468A-AE9A-BFC44C92B48C}"/>
              </a:ext>
              <a:ext uri="{C183D7F6-B498-43B3-948B-1728B52AA6E4}">
                <adec:decorative xmlns:adec="http://schemas.microsoft.com/office/drawing/2017/decorative" val="1"/>
              </a:ext>
            </a:extLst>
          </p:cNvPr>
          <p:cNvCxnSpPr>
            <a:cxnSpLocks/>
            <a:stCxn id="33" idx="0"/>
            <a:endCxn id="3" idx="5"/>
          </p:cNvCxnSpPr>
          <p:nvPr/>
        </p:nvCxnSpPr>
        <p:spPr>
          <a:xfrm flipH="1" flipV="1">
            <a:off x="6660241" y="4191312"/>
            <a:ext cx="1635681" cy="1199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FD04D7-2C0B-4D32-A64F-3777CCF24F6F}"/>
              </a:ext>
              <a:ext uri="{C183D7F6-B498-43B3-948B-1728B52AA6E4}">
                <adec:decorative xmlns:adec="http://schemas.microsoft.com/office/drawing/2017/decorative" val="1"/>
              </a:ext>
            </a:extLst>
          </p:cNvPr>
          <p:cNvCxnSpPr>
            <a:cxnSpLocks/>
            <a:stCxn id="42" idx="3"/>
            <a:endCxn id="3" idx="2"/>
          </p:cNvCxnSpPr>
          <p:nvPr/>
        </p:nvCxnSpPr>
        <p:spPr>
          <a:xfrm flipV="1">
            <a:off x="2476501" y="3673570"/>
            <a:ext cx="2821542" cy="2088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74B-9315-4F4F-BA34-51B7819D8159}"/>
              </a:ext>
            </a:extLst>
          </p:cNvPr>
          <p:cNvSpPr>
            <a:spLocks noGrp="1"/>
          </p:cNvSpPr>
          <p:nvPr>
            <p:ph type="title"/>
          </p:nvPr>
        </p:nvSpPr>
        <p:spPr>
          <a:xfrm>
            <a:off x="400098" y="320675"/>
            <a:ext cx="10619874" cy="1325563"/>
          </a:xfrm>
        </p:spPr>
        <p:txBody>
          <a:bodyPr/>
          <a:lstStyle/>
          <a:p>
            <a:r>
              <a:rPr lang="en-US" dirty="0"/>
              <a:t>When do NIH Human Subjects Policies Apply?</a:t>
            </a:r>
          </a:p>
        </p:txBody>
      </p:sp>
      <p:sp>
        <p:nvSpPr>
          <p:cNvPr id="3" name="Content Placeholder 2">
            <a:extLst>
              <a:ext uri="{FF2B5EF4-FFF2-40B4-BE49-F238E27FC236}">
                <a16:creationId xmlns:a16="http://schemas.microsoft.com/office/drawing/2014/main" id="{D39ED4CB-6582-42D4-9661-10E497237348}"/>
              </a:ext>
            </a:extLst>
          </p:cNvPr>
          <p:cNvSpPr>
            <a:spLocks noGrp="1"/>
          </p:cNvSpPr>
          <p:nvPr>
            <p:ph idx="1"/>
          </p:nvPr>
        </p:nvSpPr>
        <p:spPr/>
        <p:txBody>
          <a:bodyPr>
            <a:normAutofit/>
          </a:bodyPr>
          <a:lstStyle/>
          <a:p>
            <a:pPr>
              <a:spcBef>
                <a:spcPts val="1200"/>
              </a:spcBef>
            </a:pPr>
            <a:r>
              <a:rPr lang="en-US" sz="3200" dirty="0"/>
              <a:t>Research activities that involve Human Subjects (HS)</a:t>
            </a:r>
          </a:p>
          <a:p>
            <a:pPr lvl="1">
              <a:spcBef>
                <a:spcPts val="1200"/>
              </a:spcBef>
              <a:buClr>
                <a:srgbClr val="00B050"/>
              </a:buClr>
            </a:pPr>
            <a:r>
              <a:rPr lang="en-US" sz="2800" dirty="0"/>
              <a:t>Human subjects defined in the </a:t>
            </a:r>
            <a:r>
              <a:rPr lang="en-US" sz="2800" b="1" dirty="0">
                <a:solidFill>
                  <a:schemeClr val="accent4"/>
                </a:solidFill>
              </a:rPr>
              <a:t>Common Rule</a:t>
            </a:r>
          </a:p>
          <a:p>
            <a:pPr lvl="1">
              <a:spcBef>
                <a:spcPts val="1200"/>
              </a:spcBef>
              <a:buClr>
                <a:srgbClr val="00B050"/>
              </a:buClr>
            </a:pPr>
            <a:r>
              <a:rPr lang="en-US" sz="2800" dirty="0"/>
              <a:t>Some HS policies apply to </a:t>
            </a:r>
            <a:r>
              <a:rPr lang="en-US" sz="2800" b="1" dirty="0">
                <a:solidFill>
                  <a:schemeClr val="accent4"/>
                </a:solidFill>
              </a:rPr>
              <a:t>clinical research </a:t>
            </a:r>
            <a:r>
              <a:rPr lang="en-US" sz="2800" dirty="0"/>
              <a:t>(e.g., Inclusion) </a:t>
            </a:r>
          </a:p>
          <a:p>
            <a:pPr lvl="1">
              <a:spcBef>
                <a:spcPts val="1200"/>
              </a:spcBef>
              <a:buClr>
                <a:srgbClr val="00B050"/>
              </a:buClr>
            </a:pPr>
            <a:r>
              <a:rPr lang="en-US" sz="2800" dirty="0"/>
              <a:t>Some HS policies apply only to </a:t>
            </a:r>
            <a:r>
              <a:rPr lang="en-US" sz="2800" b="1" dirty="0">
                <a:solidFill>
                  <a:schemeClr val="accent4"/>
                </a:solidFill>
              </a:rPr>
              <a:t>clinical trials </a:t>
            </a:r>
            <a:r>
              <a:rPr lang="en-US" sz="2800" dirty="0"/>
              <a:t>(e.g., Data and Safety Monitoring)</a:t>
            </a:r>
          </a:p>
          <a:p>
            <a:pPr>
              <a:spcBef>
                <a:spcPts val="1200"/>
              </a:spcBef>
            </a:pPr>
            <a:r>
              <a:rPr lang="en-US" sz="3200" dirty="0"/>
              <a:t>NIH policies complementary or in addition to the Common Rule</a:t>
            </a:r>
          </a:p>
          <a:p>
            <a:endParaRPr lang="en-US" dirty="0"/>
          </a:p>
        </p:txBody>
      </p:sp>
      <p:sp>
        <p:nvSpPr>
          <p:cNvPr id="4" name="Slide Number Placeholder 3">
            <a:extLst>
              <a:ext uri="{FF2B5EF4-FFF2-40B4-BE49-F238E27FC236}">
                <a16:creationId xmlns:a16="http://schemas.microsoft.com/office/drawing/2014/main" id="{F4476C17-4CB5-4977-BB2D-1A593D0B36EB}"/>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404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7F55-7437-4AD3-91D3-AD61008D4897}"/>
              </a:ext>
            </a:extLst>
          </p:cNvPr>
          <p:cNvSpPr>
            <a:spLocks noGrp="1"/>
          </p:cNvSpPr>
          <p:nvPr>
            <p:ph type="title"/>
          </p:nvPr>
        </p:nvSpPr>
        <p:spPr>
          <a:xfrm>
            <a:off x="462451" y="208548"/>
            <a:ext cx="10976811" cy="1325563"/>
          </a:xfrm>
        </p:spPr>
        <p:txBody>
          <a:bodyPr>
            <a:normAutofit/>
          </a:bodyPr>
          <a:lstStyle/>
          <a:p>
            <a:r>
              <a:rPr lang="en-US" dirty="0"/>
              <a:t>Required Education In the Protection </a:t>
            </a:r>
            <a:br>
              <a:rPr lang="en-US" dirty="0"/>
            </a:br>
            <a:r>
              <a:rPr lang="en-US" dirty="0"/>
              <a:t>of Human Research Participants</a:t>
            </a:r>
          </a:p>
        </p:txBody>
      </p:sp>
      <p:sp>
        <p:nvSpPr>
          <p:cNvPr id="4" name="Slide Number Placeholder 3">
            <a:extLst>
              <a:ext uri="{FF2B5EF4-FFF2-40B4-BE49-F238E27FC236}">
                <a16:creationId xmlns:a16="http://schemas.microsoft.com/office/drawing/2014/main" id="{B279FF60-57D6-45A9-9966-7608B196932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17148F70-A9F9-4928-A63E-F206C6FF480B}"/>
              </a:ext>
            </a:extLst>
          </p:cNvPr>
          <p:cNvSpPr txBox="1"/>
          <p:nvPr/>
        </p:nvSpPr>
        <p:spPr>
          <a:xfrm>
            <a:off x="1120344" y="1844125"/>
            <a:ext cx="9733703"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4"/>
                </a:solidFill>
                <a:latin typeface="Roboto" panose="02000000000000000000" pitchFamily="2" charset="0"/>
                <a:ea typeface="Roboto" panose="02000000000000000000" pitchFamily="2" charset="0"/>
              </a:rPr>
              <a:t>All key personnel </a:t>
            </a:r>
            <a:r>
              <a:rPr lang="en-US" sz="3200" dirty="0">
                <a:latin typeface="Roboto" panose="02000000000000000000" pitchFamily="2" charset="0"/>
                <a:ea typeface="Roboto" panose="02000000000000000000" pitchFamily="2" charset="0"/>
              </a:rPr>
              <a:t>must have education on the protection of human research participants:</a:t>
            </a:r>
          </a:p>
          <a:p>
            <a:pPr marL="742950" lvl="1" indent="-285750">
              <a:buClr>
                <a:srgbClr val="00B050"/>
              </a:buClr>
              <a:buFont typeface="Arial" panose="020B0604020202020204" pitchFamily="34" charset="0"/>
              <a:buChar char="•"/>
            </a:pPr>
            <a:r>
              <a:rPr lang="en-US" sz="3200" dirty="0">
                <a:latin typeface="Roboto" panose="02000000000000000000" pitchFamily="2" charset="0"/>
                <a:ea typeface="Roboto" panose="02000000000000000000" pitchFamily="2" charset="0"/>
              </a:rPr>
              <a:t>Individuals responsible for design and conduct of the research</a:t>
            </a:r>
          </a:p>
          <a:p>
            <a:pPr marL="742950" lvl="1" indent="-285750">
              <a:buClr>
                <a:srgbClr val="00B050"/>
              </a:buClr>
              <a:buFont typeface="Arial" panose="020B0604020202020204" pitchFamily="34" charset="0"/>
              <a:buChar char="•"/>
            </a:pPr>
            <a:r>
              <a:rPr lang="en-US" sz="3200" dirty="0">
                <a:latin typeface="Roboto" panose="02000000000000000000" pitchFamily="2" charset="0"/>
                <a:ea typeface="Roboto" panose="02000000000000000000" pitchFamily="2" charset="0"/>
              </a:rPr>
              <a:t>Also applies to key personnel at performance sites </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rPr>
              <a:t>No mandated course or content</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rPr>
              <a:t>One-time training</a:t>
            </a:r>
          </a:p>
        </p:txBody>
      </p:sp>
      <p:sp>
        <p:nvSpPr>
          <p:cNvPr id="7" name="Rectangle: Rounded Corners 6" descr="Guide Notices #NOT-OD-00-039 was published on June 5, 2000. Guide Notice #NOT-OD-11-061 was Published September 5, 2001. Both these guide notices are available on the NIH website. ">
            <a:extLst>
              <a:ext uri="{FF2B5EF4-FFF2-40B4-BE49-F238E27FC236}">
                <a16:creationId xmlns:a16="http://schemas.microsoft.com/office/drawing/2014/main" id="{FAC0402F-FE03-4302-987C-6FEC50EF133D}"/>
              </a:ext>
            </a:extLst>
          </p:cNvPr>
          <p:cNvSpPr/>
          <p:nvPr/>
        </p:nvSpPr>
        <p:spPr>
          <a:xfrm>
            <a:off x="7835141" y="4441205"/>
            <a:ext cx="3979869" cy="1325564"/>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NOT-OD-00-039</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NOT-OD-11-061</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5, 2000  &amp;  September 5, 2001</a:t>
            </a:r>
          </a:p>
        </p:txBody>
      </p:sp>
    </p:spTree>
    <p:extLst>
      <p:ext uri="{BB962C8B-B14F-4D97-AF65-F5344CB8AC3E}">
        <p14:creationId xmlns:p14="http://schemas.microsoft.com/office/powerpoint/2010/main" val="337096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36786" y="214565"/>
            <a:ext cx="11755213" cy="1143000"/>
          </a:xfrm>
        </p:spPr>
        <p:txBody>
          <a:bodyPr>
            <a:noAutofit/>
          </a:bodyPr>
          <a:lstStyle/>
          <a:p>
            <a:pPr>
              <a:defRPr/>
            </a:pPr>
            <a:r>
              <a:rPr lang="en-US" dirty="0"/>
              <a:t>Certificates of Confidentiality (C</a:t>
            </a:r>
            <a:r>
              <a:rPr lang="en-US" cap="none" dirty="0"/>
              <a:t>o</a:t>
            </a:r>
            <a:r>
              <a:rPr lang="en-US" dirty="0"/>
              <a:t>C) </a:t>
            </a:r>
            <a:r>
              <a:rPr lang="en-US" sz="3600" dirty="0"/>
              <a:t>(1 of 2)</a:t>
            </a:r>
          </a:p>
        </p:txBody>
      </p:sp>
      <p:sp>
        <p:nvSpPr>
          <p:cNvPr id="8" name="Slide Number Placeholder 3">
            <a:extLst>
              <a:ext uri="{FF2B5EF4-FFF2-40B4-BE49-F238E27FC236}">
                <a16:creationId xmlns:a16="http://schemas.microsoft.com/office/drawing/2014/main" id="{371196F8-B07D-472C-A917-7DC85E7A2F1F}"/>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a:t>
            </a:fld>
            <a:endParaRPr lang="en-US" dirty="0">
              <a:latin typeface="Roboto black" panose="02000000000000000000" pitchFamily="2" charset="0"/>
              <a:ea typeface="Roboto black" panose="02000000000000000000" pitchFamily="2" charset="0"/>
            </a:endParaRPr>
          </a:p>
        </p:txBody>
      </p:sp>
      <p:sp>
        <p:nvSpPr>
          <p:cNvPr id="3" name="Content Placeholder 2">
            <a:extLst>
              <a:ext uri="{FF2B5EF4-FFF2-40B4-BE49-F238E27FC236}">
                <a16:creationId xmlns:a16="http://schemas.microsoft.com/office/drawing/2014/main" id="{A025D109-9F22-4CE1-84A2-1F1DE5F13576}"/>
              </a:ext>
            </a:extLst>
          </p:cNvPr>
          <p:cNvSpPr>
            <a:spLocks noGrp="1"/>
          </p:cNvSpPr>
          <p:nvPr>
            <p:ph idx="1"/>
          </p:nvPr>
        </p:nvSpPr>
        <p:spPr>
          <a:xfrm>
            <a:off x="600959" y="1252895"/>
            <a:ext cx="10514346" cy="4971720"/>
          </a:xfrm>
        </p:spPr>
        <p:txBody>
          <a:bodyPr>
            <a:normAutofit fontScale="92500" lnSpcReduction="20000"/>
          </a:bodyPr>
          <a:lstStyle/>
          <a:p>
            <a:pPr>
              <a:lnSpc>
                <a:spcPct val="120000"/>
              </a:lnSpc>
              <a:spcBef>
                <a:spcPts val="0"/>
              </a:spcBef>
              <a:spcAft>
                <a:spcPts val="600"/>
              </a:spcAft>
            </a:pPr>
            <a:r>
              <a:rPr lang="en-US" sz="3200" dirty="0"/>
              <a:t>Applicable NIH research ongoing or awarded as of December 13, 2016 is deemed to be issued a Certificate</a:t>
            </a:r>
          </a:p>
          <a:p>
            <a:pPr>
              <a:lnSpc>
                <a:spcPct val="120000"/>
              </a:lnSpc>
              <a:spcBef>
                <a:spcPts val="0"/>
              </a:spcBef>
              <a:spcAft>
                <a:spcPts val="600"/>
              </a:spcAft>
            </a:pPr>
            <a:r>
              <a:rPr lang="en-US" sz="3200" dirty="0"/>
              <a:t>CoCs protect “covered information” (e.g., identifiable, sensitive information)</a:t>
            </a:r>
          </a:p>
          <a:p>
            <a:pPr lvl="1">
              <a:lnSpc>
                <a:spcPct val="100000"/>
              </a:lnSpc>
              <a:spcBef>
                <a:spcPts val="0"/>
              </a:spcBef>
              <a:spcAft>
                <a:spcPts val="600"/>
              </a:spcAft>
              <a:buClr>
                <a:srgbClr val="00B050"/>
              </a:buClr>
            </a:pPr>
            <a:r>
              <a:rPr lang="en-US" sz="3000" dirty="0"/>
              <a:t>Names or any information, documents, or biospecimens </a:t>
            </a:r>
          </a:p>
          <a:p>
            <a:pPr lvl="1">
              <a:lnSpc>
                <a:spcPct val="100000"/>
              </a:lnSpc>
              <a:spcBef>
                <a:spcPts val="0"/>
              </a:spcBef>
              <a:spcAft>
                <a:spcPts val="600"/>
              </a:spcAft>
              <a:buClr>
                <a:srgbClr val="00B050"/>
              </a:buClr>
            </a:pPr>
            <a:r>
              <a:rPr lang="en-US" sz="3000" dirty="0"/>
              <a:t>If there is a small risk that covered information can be combined with other data to determine individual’s identity</a:t>
            </a:r>
          </a:p>
          <a:p>
            <a:pPr>
              <a:lnSpc>
                <a:spcPct val="120000"/>
              </a:lnSpc>
              <a:spcBef>
                <a:spcPts val="0"/>
              </a:spcBef>
              <a:spcAft>
                <a:spcPts val="600"/>
              </a:spcAft>
            </a:pPr>
            <a:r>
              <a:rPr lang="en-US" sz="3200" dirty="0"/>
              <a:t>CoC applies to all copies of the data</a:t>
            </a:r>
          </a:p>
          <a:p>
            <a:pPr lvl="1">
              <a:lnSpc>
                <a:spcPct val="100000"/>
              </a:lnSpc>
              <a:spcBef>
                <a:spcPts val="0"/>
              </a:spcBef>
              <a:spcAft>
                <a:spcPts val="600"/>
              </a:spcAft>
              <a:buClr>
                <a:srgbClr val="00B050"/>
              </a:buClr>
            </a:pPr>
            <a:r>
              <a:rPr lang="en-US" sz="3000" dirty="0"/>
              <a:t>Secondary researchers must also uphold CoC protections</a:t>
            </a:r>
          </a:p>
          <a:p>
            <a:pPr>
              <a:lnSpc>
                <a:spcPct val="120000"/>
              </a:lnSpc>
              <a:spcBef>
                <a:spcPts val="0"/>
              </a:spcBef>
              <a:spcAft>
                <a:spcPts val="600"/>
              </a:spcAft>
            </a:pPr>
            <a:r>
              <a:rPr lang="en-US" sz="3200" dirty="0"/>
              <a:t>Covered information protected in perpetuity</a:t>
            </a:r>
          </a:p>
          <a:p>
            <a:pPr>
              <a:lnSpc>
                <a:spcPct val="120000"/>
              </a:lnSpc>
              <a:spcBef>
                <a:spcPts val="0"/>
              </a:spcBef>
            </a:pPr>
            <a:endParaRPr lang="en-US" sz="3000" dirty="0"/>
          </a:p>
          <a:p>
            <a:pPr lvl="1">
              <a:lnSpc>
                <a:spcPct val="110000"/>
              </a:lnSpc>
            </a:pPr>
            <a:endParaRPr lang="en-US" sz="2800" dirty="0"/>
          </a:p>
          <a:p>
            <a:endParaRPr lang="en-US" dirty="0"/>
          </a:p>
        </p:txBody>
      </p:sp>
      <p:pic>
        <p:nvPicPr>
          <p:cNvPr id="1032" name="Picture 8" descr="Certificate of confidentiality shield logo">
            <a:extLst>
              <a:ext uri="{FF2B5EF4-FFF2-40B4-BE49-F238E27FC236}">
                <a16:creationId xmlns:a16="http://schemas.microsoft.com/office/drawing/2014/main" id="{9DE9D544-1B5B-43B6-B70E-E8E50370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680" y="2147747"/>
            <a:ext cx="1944319" cy="141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6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0F2B-0E64-40E1-89ED-65B3DBE01B99}"/>
              </a:ext>
            </a:extLst>
          </p:cNvPr>
          <p:cNvSpPr>
            <a:spLocks noGrp="1"/>
          </p:cNvSpPr>
          <p:nvPr>
            <p:ph type="title"/>
          </p:nvPr>
        </p:nvSpPr>
        <p:spPr>
          <a:xfrm>
            <a:off x="561931" y="140563"/>
            <a:ext cx="11725072" cy="1325563"/>
          </a:xfrm>
        </p:spPr>
        <p:txBody>
          <a:bodyPr/>
          <a:lstStyle/>
          <a:p>
            <a:r>
              <a:rPr lang="en-US" dirty="0"/>
              <a:t>Certificates of Confidentiality (CoC) </a:t>
            </a:r>
            <a:r>
              <a:rPr lang="en-US" sz="3600" dirty="0"/>
              <a:t>(2 of 2)</a:t>
            </a:r>
          </a:p>
        </p:txBody>
      </p:sp>
      <p:sp>
        <p:nvSpPr>
          <p:cNvPr id="4" name="Slide Number Placeholder 3">
            <a:extLst>
              <a:ext uri="{FF2B5EF4-FFF2-40B4-BE49-F238E27FC236}">
                <a16:creationId xmlns:a16="http://schemas.microsoft.com/office/drawing/2014/main" id="{99C22FD8-8BCF-4AF8-A94F-BB2CBB963563}"/>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sp>
        <p:nvSpPr>
          <p:cNvPr id="5" name="Content Placeholder 2">
            <a:extLst>
              <a:ext uri="{FF2B5EF4-FFF2-40B4-BE49-F238E27FC236}">
                <a16:creationId xmlns:a16="http://schemas.microsoft.com/office/drawing/2014/main" id="{D6720E81-803E-48DC-AA38-39BB5A8CFCBB}"/>
              </a:ext>
              <a:ext uri="{C183D7F6-B498-43B3-948B-1728B52AA6E4}">
                <adec:decorative xmlns:adec="http://schemas.microsoft.com/office/drawing/2017/decorative" val="1"/>
              </a:ext>
            </a:extLst>
          </p:cNvPr>
          <p:cNvSpPr>
            <a:spLocks noGrp="1"/>
          </p:cNvSpPr>
          <p:nvPr>
            <p:ph idx="1"/>
          </p:nvPr>
        </p:nvSpPr>
        <p:spPr>
          <a:xfrm>
            <a:off x="-104354" y="1690688"/>
            <a:ext cx="9982200" cy="4351338"/>
          </a:xfrm>
        </p:spPr>
        <p:txBody>
          <a:bodyPr>
            <a:noAutofit/>
          </a:bodyPr>
          <a:lstStyle/>
          <a:p>
            <a:pPr lvl="2"/>
            <a:endParaRPr lang="en-US" sz="2400" dirty="0"/>
          </a:p>
          <a:p>
            <a:pPr lvl="2"/>
            <a:endParaRPr lang="en-US" sz="2400" dirty="0"/>
          </a:p>
          <a:p>
            <a:pPr marL="914400" lvl="2" indent="0">
              <a:buNone/>
            </a:pPr>
            <a:endParaRPr lang="en-US" sz="2400" dirty="0"/>
          </a:p>
          <a:p>
            <a:pPr marL="914400" lvl="2" indent="0">
              <a:buNone/>
            </a:pPr>
            <a:endParaRPr lang="en-US" sz="2400" dirty="0"/>
          </a:p>
        </p:txBody>
      </p:sp>
      <p:sp>
        <p:nvSpPr>
          <p:cNvPr id="6" name="Rectangle: Rounded Corners 5" descr="Guide Notice #NOT-OD-17-109 was Published on September 7, 2017 and is available on the NIH website.">
            <a:extLst>
              <a:ext uri="{FF2B5EF4-FFF2-40B4-BE49-F238E27FC236}">
                <a16:creationId xmlns:a16="http://schemas.microsoft.com/office/drawing/2014/main" id="{B7AC81CF-9A86-4F3A-BAB5-6F8120E7AB52}"/>
              </a:ext>
            </a:extLst>
          </p:cNvPr>
          <p:cNvSpPr/>
          <p:nvPr/>
        </p:nvSpPr>
        <p:spPr>
          <a:xfrm>
            <a:off x="9341362" y="4796362"/>
            <a:ext cx="2479040" cy="1402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 Notice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NOT-OD-17-109</a:t>
            </a:r>
            <a:endParaRPr lang="en-US" dirty="0">
              <a:solidFill>
                <a:schemeClr val="bg1"/>
              </a:solidFill>
            </a:endParaRPr>
          </a:p>
          <a:p>
            <a:pPr algn="ctr"/>
            <a:r>
              <a:rPr lang="en-US" i="1" dirty="0">
                <a:solidFill>
                  <a:schemeClr val="bg1"/>
                </a:solidFill>
              </a:rPr>
              <a:t>Published </a:t>
            </a:r>
          </a:p>
          <a:p>
            <a:pPr algn="ctr"/>
            <a:r>
              <a:rPr lang="en-US" dirty="0">
                <a:solidFill>
                  <a:schemeClr val="bg1"/>
                </a:solidFill>
              </a:rPr>
              <a:t>September 7, 2017</a:t>
            </a:r>
          </a:p>
        </p:txBody>
      </p:sp>
      <p:sp>
        <p:nvSpPr>
          <p:cNvPr id="7" name="TextBox 6">
            <a:extLst>
              <a:ext uri="{FF2B5EF4-FFF2-40B4-BE49-F238E27FC236}">
                <a16:creationId xmlns:a16="http://schemas.microsoft.com/office/drawing/2014/main" id="{585140E4-710B-44C6-99E6-CBC37EBE5F1A}"/>
              </a:ext>
            </a:extLst>
          </p:cNvPr>
          <p:cNvSpPr txBox="1"/>
          <p:nvPr/>
        </p:nvSpPr>
        <p:spPr>
          <a:xfrm>
            <a:off x="879763" y="1059002"/>
            <a:ext cx="10627427" cy="5331460"/>
          </a:xfrm>
          <a:prstGeom prst="rect">
            <a:avLst/>
          </a:prstGeom>
          <a:noFill/>
        </p:spPr>
        <p:txBody>
          <a:bodyPr wrap="square">
            <a:spAutoFit/>
          </a:bodyPr>
          <a:lstStyle/>
          <a:p>
            <a:pPr>
              <a:lnSpc>
                <a:spcPct val="120000"/>
              </a:lnSpc>
              <a:spcBef>
                <a:spcPts val="0"/>
              </a:spcBef>
            </a:pPr>
            <a:r>
              <a:rPr lang="en-US" sz="3000" b="1" dirty="0">
                <a:solidFill>
                  <a:schemeClr val="accent4"/>
                </a:solidFill>
                <a:latin typeface="Roboto" panose="02000000000000000000" pitchFamily="2" charset="0"/>
                <a:ea typeface="Roboto" panose="02000000000000000000" pitchFamily="2" charset="0"/>
              </a:rPr>
              <a:t>Must not disclose identifiable, sensitive information </a:t>
            </a:r>
            <a:r>
              <a:rPr lang="en-US" sz="3000" dirty="0">
                <a:latin typeface="Roboto" panose="02000000000000000000" pitchFamily="2" charset="0"/>
                <a:ea typeface="Roboto" panose="02000000000000000000" pitchFamily="2" charset="0"/>
              </a:rPr>
              <a:t>:</a:t>
            </a:r>
          </a:p>
          <a:p>
            <a:pPr marL="914400" lvl="1" indent="-457200">
              <a:lnSpc>
                <a:spcPct val="120000"/>
              </a:lnSpc>
              <a:spcBef>
                <a:spcPts val="0"/>
              </a:spcBef>
              <a:buClr>
                <a:srgbClr val="00B050"/>
              </a:buClr>
              <a:buFont typeface="Arial" panose="020B0604020202020204" pitchFamily="34" charset="0"/>
              <a:buChar char="•"/>
            </a:pPr>
            <a:r>
              <a:rPr lang="en-US" sz="2800" dirty="0">
                <a:latin typeface="Roboto" panose="02000000000000000000" pitchFamily="2" charset="0"/>
                <a:ea typeface="Roboto" panose="02000000000000000000" pitchFamily="2" charset="0"/>
              </a:rPr>
              <a:t>In any Federal, State, or local civil, criminal, administrative, legislative, or other proceeding</a:t>
            </a:r>
          </a:p>
          <a:p>
            <a:pPr marL="914400" lvl="1" indent="-457200">
              <a:lnSpc>
                <a:spcPct val="120000"/>
              </a:lnSpc>
              <a:spcBef>
                <a:spcPts val="0"/>
              </a:spcBef>
              <a:buClr>
                <a:srgbClr val="00B050"/>
              </a:buClr>
              <a:buFont typeface="Arial" panose="020B0604020202020204" pitchFamily="34" charset="0"/>
              <a:buChar char="•"/>
            </a:pPr>
            <a:r>
              <a:rPr lang="en-US" sz="2800" dirty="0">
                <a:latin typeface="Roboto" panose="02000000000000000000" pitchFamily="2" charset="0"/>
                <a:ea typeface="Roboto" panose="02000000000000000000" pitchFamily="2" charset="0"/>
              </a:rPr>
              <a:t>To any other person not connected with the research</a:t>
            </a:r>
          </a:p>
          <a:p>
            <a:pPr>
              <a:lnSpc>
                <a:spcPct val="120000"/>
              </a:lnSpc>
              <a:spcBef>
                <a:spcPts val="0"/>
              </a:spcBef>
            </a:pPr>
            <a:r>
              <a:rPr lang="en-US" sz="3000" dirty="0">
                <a:latin typeface="Roboto" panose="02000000000000000000" pitchFamily="2" charset="0"/>
                <a:ea typeface="Roboto" panose="02000000000000000000" pitchFamily="2" charset="0"/>
              </a:rPr>
              <a:t>Disclosure permitted </a:t>
            </a:r>
            <a:r>
              <a:rPr lang="en-US" sz="3000" b="1" dirty="0">
                <a:solidFill>
                  <a:schemeClr val="accent4"/>
                </a:solidFill>
                <a:latin typeface="Roboto" panose="02000000000000000000" pitchFamily="2" charset="0"/>
                <a:ea typeface="Roboto" panose="02000000000000000000" pitchFamily="2" charset="0"/>
              </a:rPr>
              <a:t>only</a:t>
            </a:r>
            <a:r>
              <a:rPr lang="en-US" sz="3000" dirty="0">
                <a:latin typeface="Roboto" panose="02000000000000000000" pitchFamily="2" charset="0"/>
                <a:ea typeface="Roboto" panose="02000000000000000000" pitchFamily="2" charset="0"/>
              </a:rPr>
              <a:t> when:</a:t>
            </a:r>
          </a:p>
          <a:p>
            <a:pPr marL="914400" lvl="1" indent="-457200">
              <a:lnSpc>
                <a:spcPct val="120000"/>
              </a:lnSpc>
              <a:buClr>
                <a:srgbClr val="00B050"/>
              </a:buClr>
              <a:buFont typeface="Arial" panose="020B0604020202020204" pitchFamily="34" charset="0"/>
              <a:buChar char="•"/>
            </a:pPr>
            <a:r>
              <a:rPr lang="en-US" sz="2800" dirty="0">
                <a:latin typeface="Roboto" panose="02000000000000000000" pitchFamily="2" charset="0"/>
                <a:ea typeface="Roboto" panose="02000000000000000000" pitchFamily="2" charset="0"/>
              </a:rPr>
              <a:t>Required by other Federal, State, or local laws</a:t>
            </a:r>
            <a:r>
              <a:rPr lang="en-US" sz="2800" dirty="0">
                <a:solidFill>
                  <a:srgbClr val="FF0000"/>
                </a:solidFill>
                <a:latin typeface="Roboto" panose="02000000000000000000" pitchFamily="2" charset="0"/>
                <a:ea typeface="Roboto" panose="02000000000000000000" pitchFamily="2" charset="0"/>
              </a:rPr>
              <a:t>* </a:t>
            </a:r>
            <a:r>
              <a:rPr lang="en-US" sz="2800" dirty="0">
                <a:latin typeface="Roboto" panose="02000000000000000000" pitchFamily="2" charset="0"/>
                <a:ea typeface="Roboto" panose="02000000000000000000" pitchFamily="2" charset="0"/>
              </a:rPr>
              <a:t>(e.g., reporting child or elder abuse, mandatory disease reporting)</a:t>
            </a:r>
          </a:p>
          <a:p>
            <a:pPr marL="914400" lvl="1" indent="-457200">
              <a:lnSpc>
                <a:spcPct val="120000"/>
              </a:lnSpc>
              <a:buClr>
                <a:srgbClr val="00B050"/>
              </a:buClr>
              <a:buFont typeface="Arial" panose="020B0604020202020204" pitchFamily="34" charset="0"/>
              <a:buChar char="•"/>
            </a:pPr>
            <a:r>
              <a:rPr lang="en-US" sz="2800" dirty="0">
                <a:latin typeface="Roboto" panose="02000000000000000000" pitchFamily="2" charset="0"/>
                <a:ea typeface="Roboto" panose="02000000000000000000" pitchFamily="2" charset="0"/>
              </a:rPr>
              <a:t>With participants’ consent</a:t>
            </a:r>
          </a:p>
          <a:p>
            <a:pPr marL="914400" lvl="1" indent="-457200">
              <a:lnSpc>
                <a:spcPct val="120000"/>
              </a:lnSpc>
              <a:buClr>
                <a:srgbClr val="00B050"/>
              </a:buClr>
              <a:buFont typeface="Arial" panose="020B0604020202020204" pitchFamily="34" charset="0"/>
              <a:buChar char="•"/>
            </a:pPr>
            <a:r>
              <a:rPr lang="en-US" sz="2800" dirty="0">
                <a:latin typeface="Roboto" panose="02000000000000000000" pitchFamily="2" charset="0"/>
                <a:ea typeface="Roboto" panose="02000000000000000000" pitchFamily="2" charset="0"/>
              </a:rPr>
              <a:t>For other scientific research</a:t>
            </a:r>
          </a:p>
          <a:p>
            <a:pPr lvl="1">
              <a:lnSpc>
                <a:spcPct val="120000"/>
              </a:lnSpc>
              <a:buClr>
                <a:srgbClr val="00B050"/>
              </a:buClr>
            </a:pPr>
            <a:r>
              <a:rPr lang="en-US" sz="2400" dirty="0">
                <a:solidFill>
                  <a:srgbClr val="FF0000"/>
                </a:solidFill>
                <a:latin typeface="Roboto" panose="02000000000000000000" pitchFamily="2" charset="0"/>
                <a:ea typeface="Roboto" panose="02000000000000000000" pitchFamily="2" charset="0"/>
              </a:rPr>
              <a:t>*</a:t>
            </a:r>
            <a:r>
              <a:rPr lang="en-US" sz="2400" dirty="0">
                <a:latin typeface="Roboto" panose="02000000000000000000" pitchFamily="2" charset="0"/>
                <a:ea typeface="Roboto" panose="02000000000000000000" pitchFamily="2" charset="0"/>
              </a:rPr>
              <a:t>Disclosure </a:t>
            </a:r>
            <a:r>
              <a:rPr lang="en-US" sz="2400" b="1" dirty="0">
                <a:solidFill>
                  <a:schemeClr val="accent4"/>
                </a:solidFill>
                <a:latin typeface="Roboto" panose="02000000000000000000" pitchFamily="2" charset="0"/>
                <a:ea typeface="Roboto" panose="02000000000000000000" pitchFamily="2" charset="0"/>
              </a:rPr>
              <a:t>must</a:t>
            </a:r>
            <a:r>
              <a:rPr lang="en-US" sz="2400" dirty="0">
                <a:latin typeface="Roboto" panose="02000000000000000000" pitchFamily="2" charset="0"/>
                <a:ea typeface="Roboto" panose="02000000000000000000" pitchFamily="2" charset="0"/>
              </a:rPr>
              <a:t> be done when required by other laws</a:t>
            </a:r>
          </a:p>
        </p:txBody>
      </p:sp>
    </p:spTree>
    <p:extLst>
      <p:ext uri="{BB962C8B-B14F-4D97-AF65-F5344CB8AC3E}">
        <p14:creationId xmlns:p14="http://schemas.microsoft.com/office/powerpoint/2010/main" val="338506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9B36A2-17CE-4D7A-94A1-685E1CDA9594}"/>
              </a:ext>
            </a:extLst>
          </p:cNvPr>
          <p:cNvSpPr>
            <a:spLocks noGrp="1"/>
          </p:cNvSpPr>
          <p:nvPr>
            <p:ph type="sldNum" sz="quarter" idx="10"/>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000"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61627A0-52BE-49C3-90CB-787EE860760A}" type="slidenum">
              <a:rPr lang="en-US" smtClean="0"/>
              <a:pPr>
                <a:defRPr/>
              </a:pPr>
              <a:t>9</a:t>
            </a:fld>
            <a:endParaRPr lang="en-US" dirty="0">
              <a:solidFill>
                <a:srgbClr val="20558A"/>
              </a:solidFill>
            </a:endParaRPr>
          </a:p>
        </p:txBody>
      </p:sp>
      <p:sp>
        <p:nvSpPr>
          <p:cNvPr id="2" name="Title 1">
            <a:extLst>
              <a:ext uri="{FF2B5EF4-FFF2-40B4-BE49-F238E27FC236}">
                <a16:creationId xmlns:a16="http://schemas.microsoft.com/office/drawing/2014/main" id="{1B25A1C1-F086-4917-8B0D-15358A47EB64}"/>
              </a:ext>
            </a:extLst>
          </p:cNvPr>
          <p:cNvSpPr>
            <a:spLocks noGrp="1"/>
          </p:cNvSpPr>
          <p:nvPr>
            <p:ph type="title"/>
          </p:nvPr>
        </p:nvSpPr>
        <p:spPr>
          <a:xfrm>
            <a:off x="838200" y="119273"/>
            <a:ext cx="10515600" cy="1325563"/>
          </a:xfrm>
        </p:spPr>
        <p:txBody>
          <a:bodyPr>
            <a:normAutofit/>
          </a:bodyPr>
          <a:lstStyle/>
          <a:p>
            <a:r>
              <a:rPr lang="en-US" dirty="0"/>
              <a:t>Single IRB Requirement</a:t>
            </a:r>
          </a:p>
        </p:txBody>
      </p:sp>
      <p:sp>
        <p:nvSpPr>
          <p:cNvPr id="3" name="Content Placeholder 2">
            <a:extLst>
              <a:ext uri="{FF2B5EF4-FFF2-40B4-BE49-F238E27FC236}">
                <a16:creationId xmlns:a16="http://schemas.microsoft.com/office/drawing/2014/main" id="{0803346B-C83E-4B1F-986E-2E5B4613C6F6}"/>
              </a:ext>
            </a:extLst>
          </p:cNvPr>
          <p:cNvSpPr>
            <a:spLocks noGrp="1"/>
          </p:cNvSpPr>
          <p:nvPr>
            <p:ph idx="1"/>
          </p:nvPr>
        </p:nvSpPr>
        <p:spPr>
          <a:xfrm>
            <a:off x="488701" y="1675159"/>
            <a:ext cx="10721605" cy="4826835"/>
          </a:xfrm>
        </p:spPr>
        <p:txBody>
          <a:bodyPr>
            <a:normAutofit/>
          </a:bodyPr>
          <a:lstStyle/>
          <a:p>
            <a:pPr marL="0" lvl="1" indent="0">
              <a:spcBef>
                <a:spcPts val="1000"/>
              </a:spcBef>
              <a:buClr>
                <a:schemeClr val="tx1"/>
              </a:buClr>
              <a:buNone/>
            </a:pPr>
            <a:r>
              <a:rPr lang="en-US" sz="3200" dirty="0">
                <a:solidFill>
                  <a:schemeClr val="accent4"/>
                </a:solidFill>
              </a:rPr>
              <a:t>NIH sIRB Policy</a:t>
            </a:r>
          </a:p>
          <a:p>
            <a:pPr marL="457200" lvl="1" indent="-457200">
              <a:spcBef>
                <a:spcPts val="1000"/>
              </a:spcBef>
              <a:buClr>
                <a:srgbClr val="00B050"/>
              </a:buClr>
            </a:pPr>
            <a:r>
              <a:rPr lang="en-US" sz="2800" dirty="0"/>
              <a:t>Nonexempt human subjects research studies with more than one domestic site are expected to use a single IRB </a:t>
            </a:r>
            <a:endParaRPr lang="en-US" sz="3200" dirty="0">
              <a:solidFill>
                <a:srgbClr val="002774"/>
              </a:solidFill>
            </a:endParaRPr>
          </a:p>
          <a:p>
            <a:pPr marL="0" indent="0">
              <a:buNone/>
            </a:pPr>
            <a:r>
              <a:rPr lang="en-US" sz="3200" dirty="0">
                <a:solidFill>
                  <a:schemeClr val="accent4"/>
                </a:solidFill>
              </a:rPr>
              <a:t>Revised Common Rule Cooperative Research Provision at 45 CFR 46.114(b)</a:t>
            </a:r>
          </a:p>
          <a:p>
            <a:pPr marL="457200" lvl="1" indent="-457200">
              <a:spcBef>
                <a:spcPts val="1000"/>
              </a:spcBef>
              <a:buClr>
                <a:srgbClr val="00B050"/>
              </a:buClr>
            </a:pPr>
            <a:r>
              <a:rPr lang="en-US" sz="2800" dirty="0"/>
              <a:t>All cooperative research projects are expected to abide by the cooperative research provision, when applicable </a:t>
            </a:r>
          </a:p>
          <a:p>
            <a:pPr marL="0" lvl="1" indent="0">
              <a:spcBef>
                <a:spcPts val="1000"/>
              </a:spcBef>
              <a:buClr>
                <a:schemeClr val="tx1"/>
              </a:buClr>
              <a:buNone/>
            </a:pPr>
            <a:endParaRPr lang="en-US" sz="2200" dirty="0">
              <a:solidFill>
                <a:srgbClr val="002774"/>
              </a:solidFill>
            </a:endParaRPr>
          </a:p>
          <a:p>
            <a:pPr marL="0" indent="0">
              <a:buNone/>
            </a:pPr>
            <a:endParaRPr lang="en-US" sz="3200" dirty="0">
              <a:solidFill>
                <a:srgbClr val="002774"/>
              </a:solidFill>
            </a:endParaRPr>
          </a:p>
          <a:p>
            <a:pPr marL="0" indent="0">
              <a:buNone/>
            </a:pPr>
            <a:endParaRPr lang="en-US" sz="3000" dirty="0">
              <a:solidFill>
                <a:srgbClr val="002774"/>
              </a:solidFill>
            </a:endParaRPr>
          </a:p>
        </p:txBody>
      </p:sp>
      <p:sp>
        <p:nvSpPr>
          <p:cNvPr id="6" name="Rectangle: Rounded Corners 5" descr="Guide Notices #NOT-OD-19-128 and #NOT-OD-19-137 were Published July 26, 2019 and &amp; August 23, 2019, respectively, and are available on the NIH website">
            <a:extLst>
              <a:ext uri="{FF2B5EF4-FFF2-40B4-BE49-F238E27FC236}">
                <a16:creationId xmlns:a16="http://schemas.microsoft.com/office/drawing/2014/main" id="{A71E1AF0-47A9-4EF9-8370-DAE4079525AA}"/>
              </a:ext>
            </a:extLst>
          </p:cNvPr>
          <p:cNvSpPr/>
          <p:nvPr/>
        </p:nvSpPr>
        <p:spPr>
          <a:xfrm>
            <a:off x="7914903" y="1094006"/>
            <a:ext cx="3988040" cy="1162305"/>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NOT-OD-16-094</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NOT-OD-20-058</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21, 2016 &amp; January 22, 2020</a:t>
            </a:r>
          </a:p>
        </p:txBody>
      </p:sp>
    </p:spTree>
    <p:extLst>
      <p:ext uri="{BB962C8B-B14F-4D97-AF65-F5344CB8AC3E}">
        <p14:creationId xmlns:p14="http://schemas.microsoft.com/office/powerpoint/2010/main" val="1608359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89212-0EE5-4CF4-A9D7-A11421D8C2B4}">
  <ds:schemaRefs>
    <ds:schemaRef ds:uri="http://purl.org/dc/terms/"/>
    <ds:schemaRef ds:uri="http://schemas.microsoft.com/office/2006/documentManagement/types"/>
    <ds:schemaRef ds:uri="9c26b516-99a2-46e9-9f5e-24cd0ed530a5"/>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989998f2-a2b7-4b44-82b6-b98408f16ef8"/>
    <ds:schemaRef ds:uri="http://www.w3.org/XML/1998/namespace"/>
    <ds:schemaRef ds:uri="http://purl.org/dc/dcmitype/"/>
  </ds:schemaRefs>
</ds:datastoreItem>
</file>

<file path=customXml/itemProps2.xml><?xml version="1.0" encoding="utf-8"?>
<ds:datastoreItem xmlns:ds="http://schemas.openxmlformats.org/officeDocument/2006/customXml" ds:itemID="{10D8602D-F32D-492F-9E06-70FC473F4869}">
  <ds:schemaRefs>
    <ds:schemaRef ds:uri="http://schemas.microsoft.com/sharepoint/v3/contenttype/forms"/>
  </ds:schemaRefs>
</ds:datastoreItem>
</file>

<file path=customXml/itemProps3.xml><?xml version="1.0" encoding="utf-8"?>
<ds:datastoreItem xmlns:ds="http://schemas.openxmlformats.org/officeDocument/2006/customXml" ds:itemID="{813D9D53-C5E2-4629-84E7-FE3786002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39788</TotalTime>
  <Words>2328</Words>
  <Application>Microsoft Office PowerPoint</Application>
  <PresentationFormat>Widescreen</PresentationFormat>
  <Paragraphs>275</Paragraphs>
  <Slides>31</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Calibri</vt:lpstr>
      <vt:lpstr>Open Sans ExtraBold</vt:lpstr>
      <vt:lpstr>Arial</vt:lpstr>
      <vt:lpstr>Open Sans</vt:lpstr>
      <vt:lpstr>Calibri Light</vt:lpstr>
      <vt:lpstr>Roboto black</vt:lpstr>
      <vt:lpstr>Open Sans Light</vt:lpstr>
      <vt:lpstr>Roboto light</vt:lpstr>
      <vt:lpstr>Roboto black</vt:lpstr>
      <vt:lpstr>Helvetica</vt:lpstr>
      <vt:lpstr>Helvetica Neue</vt:lpstr>
      <vt:lpstr>Roboto</vt:lpstr>
      <vt:lpstr>Office Theme</vt:lpstr>
      <vt:lpstr>NIH Virtual Grants Conference –  PreCon Workshop Human Subjects Research:  Policies, Clinical Trials, and Inclusion   An Overview of NIH Policies  on Human Subjects</vt:lpstr>
      <vt:lpstr>Objectives</vt:lpstr>
      <vt:lpstr>Objective 1</vt:lpstr>
      <vt:lpstr>Human Subjects Research Policies</vt:lpstr>
      <vt:lpstr>When do NIH Human Subjects Policies Apply?</vt:lpstr>
      <vt:lpstr>Required Education In the Protection  of Human Research Participants</vt:lpstr>
      <vt:lpstr>Certificates of Confidentiality (CoC) (1 of 2)</vt:lpstr>
      <vt:lpstr>Certificates of Confidentiality (CoC) (2 of 2)</vt:lpstr>
      <vt:lpstr>Single IRB Requirement</vt:lpstr>
      <vt:lpstr>NIH Requirement for Delayed Onset Research (1 of 2)</vt:lpstr>
      <vt:lpstr>NIH Requirement for Delayed Onset Research (2 of 2)</vt:lpstr>
      <vt:lpstr>Human Fetal Tissue (HFT)</vt:lpstr>
      <vt:lpstr>Polling question 1: True or False? </vt:lpstr>
      <vt:lpstr>Polling question 1: The correct response is True  </vt:lpstr>
      <vt:lpstr>Polling question 2: True or False? </vt:lpstr>
      <vt:lpstr>Polling question 2: The correct response is False</vt:lpstr>
      <vt:lpstr>Polling question 3: Under the CoC Policy, an investigator may release a participant’s identifiable, sensitive information: </vt:lpstr>
      <vt:lpstr>Polling question 3: The correct response is B</vt:lpstr>
      <vt:lpstr>Objective 2</vt:lpstr>
      <vt:lpstr>Evaluation of Applications and Proposals</vt:lpstr>
      <vt:lpstr>Plan Protection of Human Subjects (1 of 2)</vt:lpstr>
      <vt:lpstr>Plan Protection of Human Subjects  (2 of 2)</vt:lpstr>
      <vt:lpstr>Considerations and Issues with Planned Protections</vt:lpstr>
      <vt:lpstr>Just-in-Time Information for Grants Involving Human Subjects</vt:lpstr>
      <vt:lpstr>Exemption 5 Research</vt:lpstr>
      <vt:lpstr>Multi-Site Study Considerations </vt:lpstr>
      <vt:lpstr>Subaward/Pilot Project Requirements</vt:lpstr>
      <vt:lpstr>Objective 3</vt:lpstr>
      <vt:lpstr>Decision Tool: Am I Doing Human Subjects Research</vt:lpstr>
      <vt:lpstr>Resources: Human Subjects Protections</vt:lpstr>
      <vt:lpstr>Questions</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Regionals Presentation on Human Subjects, Clinical Trials, and Inclusion</dc:title>
  <dc:subject>NIH Regionals Presentation on Human Subjects, Clinical Trials, and Inclusion</dc:subject>
  <dc:creator>Kathy Chen</dc:creator>
  <cp:keywords>NIH regionals, human subjects, clinical trials, inclusion</cp:keywords>
  <dc:description>This document was built to meet Section 508c standards.</dc:description>
  <cp:lastModifiedBy>Dwyer, Cynthia (NIH/OD) [E]</cp:lastModifiedBy>
  <cp:revision>457</cp:revision>
  <dcterms:created xsi:type="dcterms:W3CDTF">2017-11-13T14:56:05Z</dcterms:created>
  <dcterms:modified xsi:type="dcterms:W3CDTF">2022-12-05T03:34:46Z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D22FB651-98F1-4739-87DE-22D0CA90BC28</vt:lpwstr>
  </property>
  <property fmtid="{D5CDD505-2E9C-101B-9397-08002B2CF9AE}" pid="4" name="ArticulatePath">
    <vt:lpwstr>https://rippleeffect.sharepoint.com/projects/active/OER/CTComms/2_SlideDeck/New OER Templates/OER_template3</vt:lpwstr>
  </property>
  <property fmtid="{D5CDD505-2E9C-101B-9397-08002B2CF9AE}" pid="5" name="Language">
    <vt:lpwstr>English</vt:lpwstr>
  </property>
  <property fmtid="{D5CDD505-2E9C-101B-9397-08002B2CF9AE}" pid="6" name="MediaServiceImageTags">
    <vt:lpwstr/>
  </property>
</Properties>
</file>