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830" r:id="rId5"/>
    <p:sldMasterId id="2147483856" r:id="rId6"/>
  </p:sldMasterIdLst>
  <p:notesMasterIdLst>
    <p:notesMasterId r:id="rId41"/>
  </p:notesMasterIdLst>
  <p:handoutMasterIdLst>
    <p:handoutMasterId r:id="rId42"/>
  </p:handoutMasterIdLst>
  <p:sldIdLst>
    <p:sldId id="308" r:id="rId7"/>
    <p:sldId id="2684" r:id="rId8"/>
    <p:sldId id="2661" r:id="rId9"/>
    <p:sldId id="2663" r:id="rId10"/>
    <p:sldId id="2664" r:id="rId11"/>
    <p:sldId id="2665" r:id="rId12"/>
    <p:sldId id="2669" r:id="rId13"/>
    <p:sldId id="2670" r:id="rId14"/>
    <p:sldId id="2671" r:id="rId15"/>
    <p:sldId id="2672" r:id="rId16"/>
    <p:sldId id="2673" r:id="rId17"/>
    <p:sldId id="2674" r:id="rId18"/>
    <p:sldId id="2675" r:id="rId19"/>
    <p:sldId id="2676" r:id="rId20"/>
    <p:sldId id="2677" r:id="rId21"/>
    <p:sldId id="2678" r:id="rId22"/>
    <p:sldId id="2679" r:id="rId23"/>
    <p:sldId id="2680" r:id="rId24"/>
    <p:sldId id="2681" r:id="rId25"/>
    <p:sldId id="2662" r:id="rId26"/>
    <p:sldId id="1899" r:id="rId27"/>
    <p:sldId id="320" r:id="rId28"/>
    <p:sldId id="469" r:id="rId29"/>
    <p:sldId id="279" r:id="rId30"/>
    <p:sldId id="261" r:id="rId31"/>
    <p:sldId id="651" r:id="rId32"/>
    <p:sldId id="333" r:id="rId33"/>
    <p:sldId id="1278" r:id="rId34"/>
    <p:sldId id="457" r:id="rId35"/>
    <p:sldId id="2660" r:id="rId36"/>
    <p:sldId id="2659" r:id="rId37"/>
    <p:sldId id="2683" r:id="rId38"/>
    <p:sldId id="2668" r:id="rId39"/>
    <p:sldId id="1958" r:id="rId4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hir, Nastaran (NIH/NCI) [E]" initials="ZN([" lastIdx="2" clrIdx="0">
    <p:extLst>
      <p:ext uri="{19B8F6BF-5375-455C-9EA6-DF929625EA0E}">
        <p15:presenceInfo xmlns:p15="http://schemas.microsoft.com/office/powerpoint/2012/main" userId="S::zahirn@nih.gov::aea4688c-a4c5-4bae-bfb3-4646c5e132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DF6"/>
    <a:srgbClr val="FFFFCC"/>
    <a:srgbClr val="000000"/>
    <a:srgbClr val="606060"/>
    <a:srgbClr val="7F7F7F"/>
    <a:srgbClr val="6C6C6C"/>
    <a:srgbClr val="E8E8E8"/>
    <a:srgbClr val="F2F2F2"/>
    <a:srgbClr val="4C4C4C"/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82395" autoAdjust="0"/>
  </p:normalViewPr>
  <p:slideViewPr>
    <p:cSldViewPr snapToGrid="0" snapToObjects="1">
      <p:cViewPr varScale="1">
        <p:scale>
          <a:sx n="124" d="100"/>
          <a:sy n="124" d="100"/>
        </p:scale>
        <p:origin x="1104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9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4" d="100"/>
        <a:sy n="114" d="100"/>
      </p:scale>
      <p:origin x="0" y="-6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242618-1F17-4FB4-9692-D01B1AE3E5B5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953208-2137-40DF-94BB-CA925348C0E3}">
      <dgm:prSet phldrT="[Text]"/>
      <dgm:spPr>
        <a:xfrm>
          <a:off x="152399" y="2277"/>
          <a:ext cx="2740152" cy="995585"/>
        </a:xfrm>
        <a:prstGeom prst="roundRect">
          <a:avLst/>
        </a:prstGeom>
        <a:solidFill>
          <a:schemeClr val="tx2"/>
        </a:solidFill>
      </dgm:spPr>
      <dgm:t>
        <a:bodyPr/>
        <a:lstStyle/>
        <a:p>
          <a:pPr>
            <a:buNone/>
          </a:pPr>
          <a:r>
            <a:rPr lang="en-US" dirty="0">
              <a:solidFill>
                <a:schemeClr val="bg1"/>
              </a:solidFill>
              <a:latin typeface="Arial"/>
              <a:ea typeface="+mn-ea"/>
              <a:cs typeface="+mn-cs"/>
            </a:rPr>
            <a:t>Clinical Research</a:t>
          </a:r>
        </a:p>
      </dgm:t>
    </dgm:pt>
    <dgm:pt modelId="{72444092-E127-4CFE-8F93-62137A9FAFE4}" type="parTrans" cxnId="{2FBB07DF-4769-4B70-A952-0F70D324985A}">
      <dgm:prSet/>
      <dgm:spPr/>
      <dgm:t>
        <a:bodyPr/>
        <a:lstStyle/>
        <a:p>
          <a:endParaRPr lang="en-US"/>
        </a:p>
      </dgm:t>
    </dgm:pt>
    <dgm:pt modelId="{19E1C09C-9927-4B60-BB92-253B623C72FF}" type="sibTrans" cxnId="{2FBB07DF-4769-4B70-A952-0F70D324985A}">
      <dgm:prSet/>
      <dgm:spPr/>
      <dgm:t>
        <a:bodyPr/>
        <a:lstStyle/>
        <a:p>
          <a:endParaRPr lang="en-US"/>
        </a:p>
      </dgm:t>
    </dgm:pt>
    <dgm:pt modelId="{79C8847B-FFA4-44B9-8518-31966EA2FC4D}">
      <dgm:prSet phldrT="[Text]"/>
      <dgm:spPr>
        <a:xfrm rot="5400000">
          <a:off x="5200941" y="-2206554"/>
          <a:ext cx="796468" cy="5413248"/>
        </a:xfrm>
        <a:prstGeom prst="round2SameRect">
          <a:avLst/>
        </a:prstGeom>
        <a:solidFill>
          <a:schemeClr val="tx2">
            <a:alpha val="30000"/>
          </a:schemeClr>
        </a:solidFill>
      </dgm:spPr>
      <dgm:t>
        <a:bodyPr/>
        <a:lstStyle/>
        <a:p>
          <a:pPr>
            <a:buChar char="•"/>
          </a:pPr>
          <a:r>
            <a:rPr lang="en-US" dirty="0">
              <a:solidFill>
                <a:schemeClr val="tx1"/>
              </a:solidFill>
              <a:latin typeface="Arial"/>
              <a:ea typeface="+mn-ea"/>
              <a:cs typeface="+mn-cs"/>
            </a:rPr>
            <a:t>Patient-oriented research conducted with human subjects or materials of human origin (including cognitive phenomenon) on the causes and consequences of disease in humans</a:t>
          </a:r>
        </a:p>
      </dgm:t>
    </dgm:pt>
    <dgm:pt modelId="{4C960239-7804-4217-AE1B-8B8142F8E4A0}" type="parTrans" cxnId="{984E2D92-21B1-4558-A749-B11869F23AC5}">
      <dgm:prSet/>
      <dgm:spPr/>
      <dgm:t>
        <a:bodyPr/>
        <a:lstStyle/>
        <a:p>
          <a:endParaRPr lang="en-US"/>
        </a:p>
      </dgm:t>
    </dgm:pt>
    <dgm:pt modelId="{EB07B4A9-DC20-41AE-BB27-F41955090BDE}" type="sibTrans" cxnId="{984E2D92-21B1-4558-A749-B11869F23AC5}">
      <dgm:prSet/>
      <dgm:spPr/>
      <dgm:t>
        <a:bodyPr/>
        <a:lstStyle/>
        <a:p>
          <a:endParaRPr lang="en-US"/>
        </a:p>
      </dgm:t>
    </dgm:pt>
    <dgm:pt modelId="{A27D2E3B-8346-4B5B-9415-E0EB684EF86B}">
      <dgm:prSet phldrT="[Text]"/>
      <dgm:spPr>
        <a:xfrm>
          <a:off x="152399" y="1047642"/>
          <a:ext cx="2740152" cy="995585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en-US" dirty="0">
              <a:latin typeface="Arial"/>
              <a:ea typeface="+mn-ea"/>
              <a:cs typeface="+mn-cs"/>
            </a:rPr>
            <a:t>Pediatric Research</a:t>
          </a:r>
        </a:p>
      </dgm:t>
    </dgm:pt>
    <dgm:pt modelId="{0E72C68D-8B3B-49AC-BBC2-958B2E6A9515}" type="parTrans" cxnId="{11FFE2C3-CEC8-4FD8-8A1A-D4C633BBF2AB}">
      <dgm:prSet/>
      <dgm:spPr/>
      <dgm:t>
        <a:bodyPr/>
        <a:lstStyle/>
        <a:p>
          <a:endParaRPr lang="en-US"/>
        </a:p>
      </dgm:t>
    </dgm:pt>
    <dgm:pt modelId="{11D611F4-8702-463E-96D9-E4CDE9FD6350}" type="sibTrans" cxnId="{11FFE2C3-CEC8-4FD8-8A1A-D4C633BBF2AB}">
      <dgm:prSet/>
      <dgm:spPr/>
      <dgm:t>
        <a:bodyPr/>
        <a:lstStyle/>
        <a:p>
          <a:endParaRPr lang="en-US"/>
        </a:p>
      </dgm:t>
    </dgm:pt>
    <dgm:pt modelId="{CC62F6D4-CCC5-4959-BEFA-E1A102A20639}">
      <dgm:prSet phldrT="[Text]"/>
      <dgm:spPr>
        <a:xfrm rot="5400000">
          <a:off x="5200941" y="-1161189"/>
          <a:ext cx="796468" cy="5413248"/>
        </a:xfrm>
        <a:prstGeom prst="round2SameRect">
          <a:avLst/>
        </a:prstGeom>
        <a:solidFill>
          <a:schemeClr val="accent3">
            <a:alpha val="30000"/>
          </a:schemeClr>
        </a:solidFill>
      </dgm:spPr>
      <dgm:t>
        <a:bodyPr/>
        <a:lstStyle/>
        <a:p>
          <a:pPr>
            <a:buChar char="•"/>
          </a:pPr>
          <a:r>
            <a:rPr lang="en-US" dirty="0">
              <a:solidFill>
                <a:schemeClr val="tx1"/>
              </a:solidFill>
              <a:latin typeface="Arial"/>
              <a:ea typeface="+mn-ea"/>
              <a:cs typeface="+mn-cs"/>
            </a:rPr>
            <a:t>Research related to diseases or disorders in children</a:t>
          </a:r>
        </a:p>
      </dgm:t>
    </dgm:pt>
    <dgm:pt modelId="{9EAF202F-DC5D-4E71-8D2B-5C195EF0FF4C}" type="parTrans" cxnId="{2E26646A-FC82-4BF0-9B50-17FFE5737A15}">
      <dgm:prSet/>
      <dgm:spPr/>
      <dgm:t>
        <a:bodyPr/>
        <a:lstStyle/>
        <a:p>
          <a:endParaRPr lang="en-US"/>
        </a:p>
      </dgm:t>
    </dgm:pt>
    <dgm:pt modelId="{2630CA29-5048-4BB2-B48A-14FC9300997C}" type="sibTrans" cxnId="{2E26646A-FC82-4BF0-9B50-17FFE5737A15}">
      <dgm:prSet/>
      <dgm:spPr/>
      <dgm:t>
        <a:bodyPr/>
        <a:lstStyle/>
        <a:p>
          <a:endParaRPr lang="en-US"/>
        </a:p>
      </dgm:t>
    </dgm:pt>
    <dgm:pt modelId="{F2038EAD-8E2F-44C5-BD91-F8A32BEC2D32}">
      <dgm:prSet phldrT="[Text]"/>
      <dgm:spPr>
        <a:xfrm>
          <a:off x="152399" y="2093007"/>
          <a:ext cx="2687352" cy="995585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en-US" dirty="0">
              <a:latin typeface="Arial"/>
              <a:ea typeface="+mn-ea"/>
              <a:cs typeface="+mn-cs"/>
            </a:rPr>
            <a:t>Health Disparities Research</a:t>
          </a:r>
        </a:p>
      </dgm:t>
    </dgm:pt>
    <dgm:pt modelId="{0FF6D1A2-1C6C-4053-92D1-950A6A6EFE81}" type="parTrans" cxnId="{530D6410-0B6D-404D-83AE-7E2472DF2AF5}">
      <dgm:prSet/>
      <dgm:spPr/>
      <dgm:t>
        <a:bodyPr/>
        <a:lstStyle/>
        <a:p>
          <a:endParaRPr lang="en-US"/>
        </a:p>
      </dgm:t>
    </dgm:pt>
    <dgm:pt modelId="{40ACB2EF-C14E-464C-9E4D-0BB6AE9E9CF4}" type="sibTrans" cxnId="{530D6410-0B6D-404D-83AE-7E2472DF2AF5}">
      <dgm:prSet/>
      <dgm:spPr/>
      <dgm:t>
        <a:bodyPr/>
        <a:lstStyle/>
        <a:p>
          <a:endParaRPr lang="en-US"/>
        </a:p>
      </dgm:t>
    </dgm:pt>
    <dgm:pt modelId="{1D4EAF9C-5759-46C5-AD6B-DEA3D0CC6C2F}">
      <dgm:prSet phldrT="[Text]"/>
      <dgm:spPr>
        <a:xfrm rot="5400000">
          <a:off x="5200941" y="1974906"/>
          <a:ext cx="796468" cy="5413248"/>
        </a:xfrm>
        <a:prstGeom prst="round2SameRect">
          <a:avLst/>
        </a:prstGeom>
        <a:solidFill>
          <a:schemeClr val="accent1">
            <a:alpha val="30000"/>
          </a:schemeClr>
        </a:solidFill>
      </dgm:spPr>
      <dgm:t>
        <a:bodyPr/>
        <a:lstStyle/>
        <a:p>
          <a:pPr>
            <a:buChar char="•"/>
          </a:pPr>
          <a:r>
            <a:rPr lang="en-US" dirty="0">
              <a:solidFill>
                <a:schemeClr val="tx1"/>
              </a:solidFill>
              <a:latin typeface="Arial"/>
              <a:ea typeface="+mn-ea"/>
              <a:cs typeface="+mn-cs"/>
            </a:rPr>
            <a:t>Same as Clinical Research LRP</a:t>
          </a:r>
        </a:p>
      </dgm:t>
    </dgm:pt>
    <dgm:pt modelId="{71DA31B9-BEE2-48BB-88FC-688ED9E323E9}" type="parTrans" cxnId="{1B75A4A4-61B6-42C4-B8AC-96B742174443}">
      <dgm:prSet/>
      <dgm:spPr/>
      <dgm:t>
        <a:bodyPr/>
        <a:lstStyle/>
        <a:p>
          <a:endParaRPr lang="en-US"/>
        </a:p>
      </dgm:t>
    </dgm:pt>
    <dgm:pt modelId="{C2445FCF-3455-4617-9AC2-7C6F9B088047}" type="sibTrans" cxnId="{1B75A4A4-61B6-42C4-B8AC-96B742174443}">
      <dgm:prSet/>
      <dgm:spPr/>
      <dgm:t>
        <a:bodyPr/>
        <a:lstStyle/>
        <a:p>
          <a:endParaRPr lang="en-US"/>
        </a:p>
      </dgm:t>
    </dgm:pt>
    <dgm:pt modelId="{90EFBD40-D3D0-4F39-925A-811290707E25}">
      <dgm:prSet phldrT="[Text]"/>
      <dgm:spPr>
        <a:xfrm>
          <a:off x="152399" y="3138372"/>
          <a:ext cx="2687352" cy="995585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en-US" dirty="0">
              <a:latin typeface="Arial"/>
              <a:ea typeface="+mn-ea"/>
              <a:cs typeface="+mn-cs"/>
            </a:rPr>
            <a:t>Contraception &amp; Infertility Research</a:t>
          </a:r>
        </a:p>
      </dgm:t>
    </dgm:pt>
    <dgm:pt modelId="{7A20A0AD-400E-4399-8E0B-53F1B27C91B4}" type="parTrans" cxnId="{92589D13-7597-46C9-946B-91F3FA593D01}">
      <dgm:prSet/>
      <dgm:spPr/>
      <dgm:t>
        <a:bodyPr/>
        <a:lstStyle/>
        <a:p>
          <a:endParaRPr lang="en-US"/>
        </a:p>
      </dgm:t>
    </dgm:pt>
    <dgm:pt modelId="{6E4753D4-C464-4EFD-99A1-6E2F39F99B27}" type="sibTrans" cxnId="{92589D13-7597-46C9-946B-91F3FA593D01}">
      <dgm:prSet/>
      <dgm:spPr/>
      <dgm:t>
        <a:bodyPr/>
        <a:lstStyle/>
        <a:p>
          <a:endParaRPr lang="en-US"/>
        </a:p>
      </dgm:t>
    </dgm:pt>
    <dgm:pt modelId="{5441A205-3F94-4FC7-817F-C03CB728382E}">
      <dgm:prSet phldrT="[Text]"/>
      <dgm:spPr>
        <a:xfrm>
          <a:off x="152399" y="4183737"/>
          <a:ext cx="2740152" cy="995585"/>
        </a:xfrm>
        <a:prstGeom prst="roundRect">
          <a:avLst/>
        </a:prstGeom>
        <a:solidFill>
          <a:schemeClr val="accent1"/>
        </a:solidFill>
      </dgm:spPr>
      <dgm:t>
        <a:bodyPr/>
        <a:lstStyle/>
        <a:p>
          <a:pPr>
            <a:buNone/>
          </a:pPr>
          <a:r>
            <a:rPr lang="en-US" dirty="0">
              <a:solidFill>
                <a:schemeClr val="bg1"/>
              </a:solidFill>
              <a:latin typeface="Arial"/>
              <a:ea typeface="+mn-ea"/>
              <a:cs typeface="+mn-cs"/>
            </a:rPr>
            <a:t>Clinical Disadvantaged Backgrounds</a:t>
          </a:r>
        </a:p>
      </dgm:t>
    </dgm:pt>
    <dgm:pt modelId="{52EE8E7D-58DD-422D-9B31-8546127C0EEC}" type="parTrans" cxnId="{B473795A-673C-494E-AEC0-CD5EA0CB7E9E}">
      <dgm:prSet/>
      <dgm:spPr/>
      <dgm:t>
        <a:bodyPr/>
        <a:lstStyle/>
        <a:p>
          <a:endParaRPr lang="en-US"/>
        </a:p>
      </dgm:t>
    </dgm:pt>
    <dgm:pt modelId="{A34AB9F3-0248-49FF-BCF8-08D854383310}" type="sibTrans" cxnId="{B473795A-673C-494E-AEC0-CD5EA0CB7E9E}">
      <dgm:prSet/>
      <dgm:spPr/>
      <dgm:t>
        <a:bodyPr/>
        <a:lstStyle/>
        <a:p>
          <a:endParaRPr lang="en-US"/>
        </a:p>
      </dgm:t>
    </dgm:pt>
    <dgm:pt modelId="{BCA5262A-40F9-4A08-BC15-5D7AC75D1D07}">
      <dgm:prSet phldrT="[Text]"/>
      <dgm:spPr>
        <a:xfrm rot="5400000">
          <a:off x="5148142" y="-115824"/>
          <a:ext cx="796468" cy="5413248"/>
        </a:xfrm>
        <a:prstGeom prst="round2SameRect">
          <a:avLst/>
        </a:prstGeom>
        <a:solidFill>
          <a:schemeClr val="accent4">
            <a:alpha val="30000"/>
          </a:schemeClr>
        </a:solidFill>
      </dgm:spPr>
      <dgm:t>
        <a:bodyPr/>
        <a:lstStyle/>
        <a:p>
          <a:pPr>
            <a:buChar char="•"/>
          </a:pPr>
          <a:r>
            <a:rPr lang="en-US" dirty="0">
              <a:solidFill>
                <a:schemeClr val="tx1"/>
              </a:solidFill>
              <a:latin typeface="Arial"/>
              <a:ea typeface="+mn-ea"/>
              <a:cs typeface="+mn-cs"/>
            </a:rPr>
            <a:t>Research focusing on minority and other health disparity populations</a:t>
          </a:r>
        </a:p>
      </dgm:t>
    </dgm:pt>
    <dgm:pt modelId="{B9DEDE77-8F55-4C51-BE36-21A520C45112}" type="parTrans" cxnId="{0B72CBE1-8972-4EB9-8058-17C24EA5C831}">
      <dgm:prSet/>
      <dgm:spPr/>
      <dgm:t>
        <a:bodyPr/>
        <a:lstStyle/>
        <a:p>
          <a:endParaRPr lang="en-US"/>
        </a:p>
      </dgm:t>
    </dgm:pt>
    <dgm:pt modelId="{DCDDC80D-73E2-422B-A8C1-6FE0FE89363B}" type="sibTrans" cxnId="{0B72CBE1-8972-4EB9-8058-17C24EA5C831}">
      <dgm:prSet/>
      <dgm:spPr/>
      <dgm:t>
        <a:bodyPr/>
        <a:lstStyle/>
        <a:p>
          <a:endParaRPr lang="en-US"/>
        </a:p>
      </dgm:t>
    </dgm:pt>
    <dgm:pt modelId="{B0ECCEEC-5056-44A6-B806-8BC94DCEF820}">
      <dgm:prSet phldrT="[Text]"/>
      <dgm:spPr>
        <a:xfrm rot="5400000">
          <a:off x="5148142" y="929541"/>
          <a:ext cx="796468" cy="5413248"/>
        </a:xfrm>
        <a:prstGeom prst="round2SameRect">
          <a:avLst/>
        </a:prstGeom>
        <a:solidFill>
          <a:schemeClr val="accent5">
            <a:alpha val="30000"/>
          </a:schemeClr>
        </a:solidFill>
      </dgm:spPr>
      <dgm:t>
        <a:bodyPr/>
        <a:lstStyle/>
        <a:p>
          <a:pPr>
            <a:buChar char="•"/>
          </a:pPr>
          <a:r>
            <a:rPr lang="en-US" dirty="0">
              <a:solidFill>
                <a:schemeClr val="tx1"/>
              </a:solidFill>
              <a:latin typeface="Arial"/>
              <a:ea typeface="+mn-ea"/>
              <a:cs typeface="+mn-cs"/>
            </a:rPr>
            <a:t>Research focusing on conditions impacting ability to conceive or bear children and provide new or improved methods of preventing pregnancy</a:t>
          </a:r>
        </a:p>
      </dgm:t>
    </dgm:pt>
    <dgm:pt modelId="{790D5483-CB36-4417-8686-5DF30224E716}" type="parTrans" cxnId="{2C4D36EA-3E5C-4E57-A166-69CC1EDD60EE}">
      <dgm:prSet/>
      <dgm:spPr/>
      <dgm:t>
        <a:bodyPr/>
        <a:lstStyle/>
        <a:p>
          <a:endParaRPr lang="en-US"/>
        </a:p>
      </dgm:t>
    </dgm:pt>
    <dgm:pt modelId="{EA70A3CC-A165-49DF-90DB-3936E915AEC2}" type="sibTrans" cxnId="{2C4D36EA-3E5C-4E57-A166-69CC1EDD60EE}">
      <dgm:prSet/>
      <dgm:spPr/>
      <dgm:t>
        <a:bodyPr/>
        <a:lstStyle/>
        <a:p>
          <a:endParaRPr lang="en-US"/>
        </a:p>
      </dgm:t>
    </dgm:pt>
    <dgm:pt modelId="{63759A94-3EE1-4A35-A155-AFDDCC17616B}">
      <dgm:prSet phldrT="[Text]"/>
      <dgm:spPr>
        <a:xfrm rot="5400000">
          <a:off x="5200941" y="-1161189"/>
          <a:ext cx="796468" cy="5413248"/>
        </a:xfrm>
        <a:prstGeom prst="round2SameRect">
          <a:avLst/>
        </a:prstGeom>
        <a:solidFill>
          <a:schemeClr val="accent3">
            <a:alpha val="30000"/>
          </a:schemeClr>
        </a:solidFill>
      </dgm:spPr>
      <dgm:t>
        <a:bodyPr/>
        <a:lstStyle/>
        <a:p>
          <a:pPr>
            <a:buChar char="•"/>
          </a:pPr>
          <a:r>
            <a:rPr lang="en-US" dirty="0">
              <a:solidFill>
                <a:schemeClr val="tx1"/>
              </a:solidFill>
              <a:latin typeface="Arial"/>
              <a:ea typeface="+mn-ea"/>
              <a:cs typeface="+mn-cs"/>
            </a:rPr>
            <a:t>Basic research allowed</a:t>
          </a:r>
        </a:p>
      </dgm:t>
    </dgm:pt>
    <dgm:pt modelId="{B2CE0412-DDBF-4F91-885B-FA6145A225C9}" type="parTrans" cxnId="{7C1D4B40-6196-49B1-AA28-6FD6F5D90509}">
      <dgm:prSet/>
      <dgm:spPr/>
      <dgm:t>
        <a:bodyPr/>
        <a:lstStyle/>
        <a:p>
          <a:endParaRPr lang="en-US"/>
        </a:p>
      </dgm:t>
    </dgm:pt>
    <dgm:pt modelId="{613C4B38-7A30-440F-A125-0F097404EF53}" type="sibTrans" cxnId="{7C1D4B40-6196-49B1-AA28-6FD6F5D90509}">
      <dgm:prSet/>
      <dgm:spPr/>
      <dgm:t>
        <a:bodyPr/>
        <a:lstStyle/>
        <a:p>
          <a:endParaRPr lang="en-US"/>
        </a:p>
      </dgm:t>
    </dgm:pt>
    <dgm:pt modelId="{96AA1A56-C30D-44D7-A008-56CC7A25041F}">
      <dgm:prSet phldrT="[Text]"/>
      <dgm:spPr>
        <a:xfrm rot="5400000">
          <a:off x="5148142" y="-115824"/>
          <a:ext cx="796468" cy="5413248"/>
        </a:xfrm>
        <a:prstGeom prst="round2SameRect">
          <a:avLst/>
        </a:prstGeom>
        <a:solidFill>
          <a:schemeClr val="accent4">
            <a:alpha val="30000"/>
          </a:schemeClr>
        </a:solidFill>
      </dgm:spPr>
      <dgm:t>
        <a:bodyPr/>
        <a:lstStyle/>
        <a:p>
          <a:pPr>
            <a:buChar char="•"/>
          </a:pPr>
          <a:r>
            <a:rPr lang="en-US" dirty="0">
              <a:solidFill>
                <a:schemeClr val="tx1"/>
              </a:solidFill>
              <a:latin typeface="Arial"/>
              <a:ea typeface="+mn-ea"/>
              <a:cs typeface="+mn-cs"/>
            </a:rPr>
            <a:t>Basic, clinical, social and behavioral research allowed</a:t>
          </a:r>
        </a:p>
      </dgm:t>
    </dgm:pt>
    <dgm:pt modelId="{53F283B1-9C5A-4873-97CC-99D575FDA28D}" type="parTrans" cxnId="{EB8EF554-270B-409D-955E-2714B1F3F457}">
      <dgm:prSet/>
      <dgm:spPr/>
      <dgm:t>
        <a:bodyPr/>
        <a:lstStyle/>
        <a:p>
          <a:endParaRPr lang="en-US"/>
        </a:p>
      </dgm:t>
    </dgm:pt>
    <dgm:pt modelId="{FD225BE4-4366-406D-891F-290738CA21A3}" type="sibTrans" cxnId="{EB8EF554-270B-409D-955E-2714B1F3F457}">
      <dgm:prSet/>
      <dgm:spPr/>
      <dgm:t>
        <a:bodyPr/>
        <a:lstStyle/>
        <a:p>
          <a:endParaRPr lang="en-US"/>
        </a:p>
      </dgm:t>
    </dgm:pt>
    <dgm:pt modelId="{0151A759-FE30-4810-BA76-A8BC3A891E1A}">
      <dgm:prSet phldrT="[Text]"/>
      <dgm:spPr>
        <a:xfrm rot="5400000">
          <a:off x="5200941" y="1974906"/>
          <a:ext cx="796468" cy="5413248"/>
        </a:xfrm>
        <a:prstGeom prst="round2SameRect">
          <a:avLst/>
        </a:prstGeom>
        <a:solidFill>
          <a:schemeClr val="accent1">
            <a:alpha val="30000"/>
          </a:schemeClr>
        </a:solidFill>
      </dgm:spPr>
      <dgm:t>
        <a:bodyPr/>
        <a:lstStyle/>
        <a:p>
          <a:pPr>
            <a:buChar char="•"/>
          </a:pPr>
          <a:r>
            <a:rPr lang="en-US" dirty="0">
              <a:solidFill>
                <a:schemeClr val="tx1"/>
              </a:solidFill>
              <a:latin typeface="Arial"/>
              <a:ea typeface="+mn-ea"/>
              <a:cs typeface="+mn-cs"/>
            </a:rPr>
            <a:t>Available to clinical researchers from verifiable disadvantaged backgrounds</a:t>
          </a:r>
        </a:p>
      </dgm:t>
    </dgm:pt>
    <dgm:pt modelId="{21840C2F-7CEE-4B04-A3B5-4E95EA5E9980}" type="parTrans" cxnId="{0A765788-CB63-468B-8460-0FDC34244000}">
      <dgm:prSet/>
      <dgm:spPr/>
      <dgm:t>
        <a:bodyPr/>
        <a:lstStyle/>
        <a:p>
          <a:endParaRPr lang="en-US"/>
        </a:p>
      </dgm:t>
    </dgm:pt>
    <dgm:pt modelId="{01D40FA3-D971-468C-9B43-62B057013B46}" type="sibTrans" cxnId="{0A765788-CB63-468B-8460-0FDC34244000}">
      <dgm:prSet/>
      <dgm:spPr/>
      <dgm:t>
        <a:bodyPr/>
        <a:lstStyle/>
        <a:p>
          <a:endParaRPr lang="en-US"/>
        </a:p>
      </dgm:t>
    </dgm:pt>
    <dgm:pt modelId="{B7D81A0A-0929-4DF6-BE63-DD5280508B8E}">
      <dgm:prSet phldrT="[Text]"/>
      <dgm:spPr>
        <a:xfrm rot="5400000">
          <a:off x="5148142" y="929541"/>
          <a:ext cx="796468" cy="5413248"/>
        </a:xfrm>
        <a:prstGeom prst="round2SameRect">
          <a:avLst/>
        </a:prstGeom>
        <a:solidFill>
          <a:schemeClr val="accent5">
            <a:alpha val="30000"/>
          </a:schemeClr>
        </a:solidFill>
      </dgm:spPr>
      <dgm:t>
        <a:bodyPr/>
        <a:lstStyle/>
        <a:p>
          <a:pPr>
            <a:buChar char="•"/>
          </a:pPr>
          <a:r>
            <a:rPr lang="en-US" dirty="0">
              <a:solidFill>
                <a:schemeClr val="tx1"/>
              </a:solidFill>
              <a:latin typeface="Arial"/>
              <a:ea typeface="+mn-ea"/>
              <a:cs typeface="+mn-cs"/>
            </a:rPr>
            <a:t>Applications reviewed by Eunice Kennedy Shriver NICHD</a:t>
          </a:r>
        </a:p>
      </dgm:t>
    </dgm:pt>
    <dgm:pt modelId="{B98837B6-8A7C-4334-80CE-2E10687399E2}" type="parTrans" cxnId="{18CA8C05-CE00-4AC1-B11F-6915D2372F34}">
      <dgm:prSet/>
      <dgm:spPr/>
      <dgm:t>
        <a:bodyPr/>
        <a:lstStyle/>
        <a:p>
          <a:endParaRPr lang="en-US"/>
        </a:p>
      </dgm:t>
    </dgm:pt>
    <dgm:pt modelId="{6536BCE7-BAC8-4B76-A5FF-D9ABBF9666B6}" type="sibTrans" cxnId="{18CA8C05-CE00-4AC1-B11F-6915D2372F34}">
      <dgm:prSet/>
      <dgm:spPr/>
      <dgm:t>
        <a:bodyPr/>
        <a:lstStyle/>
        <a:p>
          <a:endParaRPr lang="en-US"/>
        </a:p>
      </dgm:t>
    </dgm:pt>
    <dgm:pt modelId="{C09C7AFC-216C-41FE-837B-F0D80A902D7F}">
      <dgm:prSet phldrT="[Text]"/>
      <dgm:spPr>
        <a:xfrm rot="5400000">
          <a:off x="5200941" y="1974906"/>
          <a:ext cx="796468" cy="5413248"/>
        </a:xfrm>
        <a:prstGeom prst="round2SameRect">
          <a:avLst/>
        </a:prstGeom>
        <a:solidFill>
          <a:schemeClr val="accent1">
            <a:alpha val="30000"/>
          </a:schemeClr>
        </a:solidFill>
      </dgm:spPr>
      <dgm:t>
        <a:bodyPr/>
        <a:lstStyle/>
        <a:p>
          <a:pPr>
            <a:buChar char="•"/>
          </a:pPr>
          <a:r>
            <a:rPr lang="en-US" dirty="0">
              <a:solidFill>
                <a:schemeClr val="tx1"/>
              </a:solidFill>
              <a:latin typeface="Arial"/>
              <a:ea typeface="+mn-ea"/>
              <a:cs typeface="+mn-cs"/>
            </a:rPr>
            <a:t>Applications reviewed by NIMHD</a:t>
          </a:r>
        </a:p>
      </dgm:t>
    </dgm:pt>
    <dgm:pt modelId="{6D882820-EE62-4424-A4D3-725BA8B6A374}" type="parTrans" cxnId="{3E82D135-6A52-408D-8C24-4A7A230CA61A}">
      <dgm:prSet/>
      <dgm:spPr/>
      <dgm:t>
        <a:bodyPr/>
        <a:lstStyle/>
        <a:p>
          <a:endParaRPr lang="en-US"/>
        </a:p>
      </dgm:t>
    </dgm:pt>
    <dgm:pt modelId="{4FF1DBDF-447F-477A-8E49-44D3E6EFCBF3}" type="sibTrans" cxnId="{3E82D135-6A52-408D-8C24-4A7A230CA61A}">
      <dgm:prSet/>
      <dgm:spPr/>
      <dgm:t>
        <a:bodyPr/>
        <a:lstStyle/>
        <a:p>
          <a:endParaRPr lang="en-US"/>
        </a:p>
      </dgm:t>
    </dgm:pt>
    <dgm:pt modelId="{097019F0-3382-451C-9E7F-E6741B0F9F7E}">
      <dgm:prSet phldrT="[Text]" custT="1"/>
      <dgm:spPr>
        <a:xfrm>
          <a:off x="152399" y="4183737"/>
          <a:ext cx="2740152" cy="995585"/>
        </a:xfrm>
        <a:solidFill>
          <a:schemeClr val="accent2"/>
        </a:solidFill>
      </dgm:spPr>
      <dgm:t>
        <a:bodyPr/>
        <a:lstStyle/>
        <a:p>
          <a:pPr>
            <a:buNone/>
          </a:pPr>
          <a:r>
            <a:rPr lang="en-US" sz="1400" dirty="0">
              <a:solidFill>
                <a:schemeClr val="tx1"/>
              </a:solidFill>
              <a:latin typeface="Arial"/>
              <a:ea typeface="+mn-ea"/>
              <a:cs typeface="+mn-cs"/>
            </a:rPr>
            <a:t>Research in Emerging Areas Critical to Human Health (REACH)</a:t>
          </a:r>
        </a:p>
      </dgm:t>
    </dgm:pt>
    <dgm:pt modelId="{5704CB3D-D451-48C2-B008-6866B71AA18E}" type="parTrans" cxnId="{8DDCDE5A-B530-4854-A018-0FEB96179DB3}">
      <dgm:prSet/>
      <dgm:spPr/>
      <dgm:t>
        <a:bodyPr/>
        <a:lstStyle/>
        <a:p>
          <a:endParaRPr lang="en-US"/>
        </a:p>
      </dgm:t>
    </dgm:pt>
    <dgm:pt modelId="{078D040D-463D-4B71-840B-755CEA19262D}" type="sibTrans" cxnId="{8DDCDE5A-B530-4854-A018-0FEB96179DB3}">
      <dgm:prSet/>
      <dgm:spPr/>
      <dgm:t>
        <a:bodyPr/>
        <a:lstStyle/>
        <a:p>
          <a:endParaRPr lang="en-US"/>
        </a:p>
      </dgm:t>
    </dgm:pt>
    <dgm:pt modelId="{A9E2550A-B23E-4C4E-BBD5-64B6C3CFC4C2}">
      <dgm:prSet phldrT="[Text]"/>
      <dgm:spPr>
        <a:xfrm>
          <a:off x="152399" y="4183737"/>
          <a:ext cx="2740152" cy="995585"/>
        </a:xfrm>
        <a:solidFill>
          <a:schemeClr val="accent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chemeClr val="tx1"/>
              </a:solidFill>
              <a:latin typeface="Arial"/>
              <a:ea typeface="+mn-ea"/>
              <a:cs typeface="+mn-cs"/>
            </a:rPr>
            <a:t>Available beginning September 2021 to recruit and retain researchers pursuing major opportunities or gaps in emerging areas of human health</a:t>
          </a:r>
        </a:p>
      </dgm:t>
    </dgm:pt>
    <dgm:pt modelId="{AE6EAAEA-E2F3-44F0-82D6-B2732B41EEAC}" type="parTrans" cxnId="{92F87720-1EC0-4B03-A6B8-06254479614A}">
      <dgm:prSet/>
      <dgm:spPr/>
      <dgm:t>
        <a:bodyPr/>
        <a:lstStyle/>
        <a:p>
          <a:endParaRPr lang="en-US"/>
        </a:p>
      </dgm:t>
    </dgm:pt>
    <dgm:pt modelId="{520FDAA2-BE89-4658-A968-36321493C599}" type="sibTrans" cxnId="{92F87720-1EC0-4B03-A6B8-06254479614A}">
      <dgm:prSet/>
      <dgm:spPr/>
      <dgm:t>
        <a:bodyPr/>
        <a:lstStyle/>
        <a:p>
          <a:endParaRPr lang="en-US"/>
        </a:p>
      </dgm:t>
    </dgm:pt>
    <dgm:pt modelId="{D971612D-035E-4956-80BA-96C376DF9A0C}">
      <dgm:prSet phldrT="[Text]"/>
      <dgm:spPr>
        <a:xfrm>
          <a:off x="152399" y="4183737"/>
          <a:ext cx="2740152" cy="995585"/>
        </a:xfrm>
        <a:solidFill>
          <a:schemeClr val="accent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chemeClr val="tx1"/>
              </a:solidFill>
              <a:latin typeface="Arial"/>
              <a:ea typeface="+mn-ea"/>
              <a:cs typeface="+mn-cs"/>
            </a:rPr>
            <a:t>NIH ICs determine gap/emerging areas of research priority areas</a:t>
          </a:r>
        </a:p>
      </dgm:t>
    </dgm:pt>
    <dgm:pt modelId="{E70CFA59-535F-4D08-9EB2-4E9EACEE8F32}" type="parTrans" cxnId="{AA704D9F-B172-435D-B5B4-DB7E7EE328E4}">
      <dgm:prSet/>
      <dgm:spPr/>
      <dgm:t>
        <a:bodyPr/>
        <a:lstStyle/>
        <a:p>
          <a:endParaRPr lang="en-US"/>
        </a:p>
      </dgm:t>
    </dgm:pt>
    <dgm:pt modelId="{85BC0FB8-7A88-4CBB-85E2-D0357371EE73}" type="sibTrans" cxnId="{AA704D9F-B172-435D-B5B4-DB7E7EE328E4}">
      <dgm:prSet/>
      <dgm:spPr/>
      <dgm:t>
        <a:bodyPr/>
        <a:lstStyle/>
        <a:p>
          <a:endParaRPr lang="en-US"/>
        </a:p>
      </dgm:t>
    </dgm:pt>
    <dgm:pt modelId="{E102F1D3-EC3C-405B-82EE-7C8B35002A6B}" type="pres">
      <dgm:prSet presAssocID="{9B242618-1F17-4FB4-9692-D01B1AE3E5B5}" presName="Name0" presStyleCnt="0">
        <dgm:presLayoutVars>
          <dgm:dir/>
          <dgm:animLvl val="lvl"/>
          <dgm:resizeHandles val="exact"/>
        </dgm:presLayoutVars>
      </dgm:prSet>
      <dgm:spPr/>
    </dgm:pt>
    <dgm:pt modelId="{AB607434-6A3C-4339-89B0-951277251751}" type="pres">
      <dgm:prSet presAssocID="{CA953208-2137-40DF-94BB-CA925348C0E3}" presName="linNode" presStyleCnt="0"/>
      <dgm:spPr/>
    </dgm:pt>
    <dgm:pt modelId="{9F116616-7F2A-4455-BC07-9F437CB38692}" type="pres">
      <dgm:prSet presAssocID="{CA953208-2137-40DF-94BB-CA925348C0E3}" presName="parentText" presStyleLbl="node1" presStyleIdx="0" presStyleCnt="6" custScaleX="89990">
        <dgm:presLayoutVars>
          <dgm:chMax val="1"/>
          <dgm:bulletEnabled val="1"/>
        </dgm:presLayoutVars>
      </dgm:prSet>
      <dgm:spPr/>
    </dgm:pt>
    <dgm:pt modelId="{D9A9D5F7-C639-40EE-89BB-B87D654D5708}" type="pres">
      <dgm:prSet presAssocID="{CA953208-2137-40DF-94BB-CA925348C0E3}" presName="descendantText" presStyleLbl="alignAccFollowNode1" presStyleIdx="0" presStyleCnt="6">
        <dgm:presLayoutVars>
          <dgm:bulletEnabled val="1"/>
        </dgm:presLayoutVars>
      </dgm:prSet>
      <dgm:spPr/>
    </dgm:pt>
    <dgm:pt modelId="{19743F30-B2BB-4161-8C78-D86595006FA7}" type="pres">
      <dgm:prSet presAssocID="{19E1C09C-9927-4B60-BB92-253B623C72FF}" presName="sp" presStyleCnt="0"/>
      <dgm:spPr/>
    </dgm:pt>
    <dgm:pt modelId="{0FDB61F2-F6CB-4D12-8496-2E9298448FC0}" type="pres">
      <dgm:prSet presAssocID="{A27D2E3B-8346-4B5B-9415-E0EB684EF86B}" presName="linNode" presStyleCnt="0"/>
      <dgm:spPr/>
    </dgm:pt>
    <dgm:pt modelId="{2257BB84-38F3-4814-BB2D-DA8C91972CB3}" type="pres">
      <dgm:prSet presAssocID="{A27D2E3B-8346-4B5B-9415-E0EB684EF86B}" presName="parentText" presStyleLbl="node1" presStyleIdx="1" presStyleCnt="6" custScaleX="89990">
        <dgm:presLayoutVars>
          <dgm:chMax val="1"/>
          <dgm:bulletEnabled val="1"/>
        </dgm:presLayoutVars>
      </dgm:prSet>
      <dgm:spPr/>
    </dgm:pt>
    <dgm:pt modelId="{0D960784-5FC5-41A9-B59B-161AB779602D}" type="pres">
      <dgm:prSet presAssocID="{A27D2E3B-8346-4B5B-9415-E0EB684EF86B}" presName="descendantText" presStyleLbl="alignAccFollowNode1" presStyleIdx="1" presStyleCnt="6">
        <dgm:presLayoutVars>
          <dgm:bulletEnabled val="1"/>
        </dgm:presLayoutVars>
      </dgm:prSet>
      <dgm:spPr/>
    </dgm:pt>
    <dgm:pt modelId="{56B47EEE-F57F-4F03-8B30-C236905CB92B}" type="pres">
      <dgm:prSet presAssocID="{11D611F4-8702-463E-96D9-E4CDE9FD6350}" presName="sp" presStyleCnt="0"/>
      <dgm:spPr/>
    </dgm:pt>
    <dgm:pt modelId="{1F197C62-F963-4FE7-9380-54B831DC33EA}" type="pres">
      <dgm:prSet presAssocID="{F2038EAD-8E2F-44C5-BD91-F8A32BEC2D32}" presName="linNode" presStyleCnt="0"/>
      <dgm:spPr/>
    </dgm:pt>
    <dgm:pt modelId="{DCB1B56E-5AAB-4DA2-8061-4AB2CE28F777}" type="pres">
      <dgm:prSet presAssocID="{F2038EAD-8E2F-44C5-BD91-F8A32BEC2D32}" presName="parentText" presStyleLbl="node1" presStyleIdx="2" presStyleCnt="6" custScaleX="88256">
        <dgm:presLayoutVars>
          <dgm:chMax val="1"/>
          <dgm:bulletEnabled val="1"/>
        </dgm:presLayoutVars>
      </dgm:prSet>
      <dgm:spPr/>
    </dgm:pt>
    <dgm:pt modelId="{636E29C5-A374-4C3E-AC2E-05793811CDB4}" type="pres">
      <dgm:prSet presAssocID="{F2038EAD-8E2F-44C5-BD91-F8A32BEC2D32}" presName="descendantText" presStyleLbl="alignAccFollowNode1" presStyleIdx="2" presStyleCnt="6">
        <dgm:presLayoutVars>
          <dgm:bulletEnabled val="1"/>
        </dgm:presLayoutVars>
      </dgm:prSet>
      <dgm:spPr/>
    </dgm:pt>
    <dgm:pt modelId="{23F02C7E-9977-40DA-87F4-6CB81B25AAB4}" type="pres">
      <dgm:prSet presAssocID="{40ACB2EF-C14E-464C-9E4D-0BB6AE9E9CF4}" presName="sp" presStyleCnt="0"/>
      <dgm:spPr/>
    </dgm:pt>
    <dgm:pt modelId="{E173E3EF-85FF-43D8-98CE-ADBDFC16CA13}" type="pres">
      <dgm:prSet presAssocID="{90EFBD40-D3D0-4F39-925A-811290707E25}" presName="linNode" presStyleCnt="0"/>
      <dgm:spPr/>
    </dgm:pt>
    <dgm:pt modelId="{EF2B7CE0-1CA3-4EDE-9DC3-84E14EA4003C}" type="pres">
      <dgm:prSet presAssocID="{90EFBD40-D3D0-4F39-925A-811290707E25}" presName="parentText" presStyleLbl="node1" presStyleIdx="3" presStyleCnt="6" custScaleX="88256">
        <dgm:presLayoutVars>
          <dgm:chMax val="1"/>
          <dgm:bulletEnabled val="1"/>
        </dgm:presLayoutVars>
      </dgm:prSet>
      <dgm:spPr/>
    </dgm:pt>
    <dgm:pt modelId="{DA142816-E950-42E4-8C66-1ECE515E68D1}" type="pres">
      <dgm:prSet presAssocID="{90EFBD40-D3D0-4F39-925A-811290707E25}" presName="descendantText" presStyleLbl="alignAccFollowNode1" presStyleIdx="3" presStyleCnt="6">
        <dgm:presLayoutVars>
          <dgm:bulletEnabled val="1"/>
        </dgm:presLayoutVars>
      </dgm:prSet>
      <dgm:spPr/>
    </dgm:pt>
    <dgm:pt modelId="{A8FF5DA1-B801-4B1D-A878-9A9B72F59A9F}" type="pres">
      <dgm:prSet presAssocID="{6E4753D4-C464-4EFD-99A1-6E2F39F99B27}" presName="sp" presStyleCnt="0"/>
      <dgm:spPr/>
    </dgm:pt>
    <dgm:pt modelId="{438256C9-710A-4D0E-A7A3-D80393A31E76}" type="pres">
      <dgm:prSet presAssocID="{5441A205-3F94-4FC7-817F-C03CB728382E}" presName="linNode" presStyleCnt="0"/>
      <dgm:spPr/>
    </dgm:pt>
    <dgm:pt modelId="{903A4910-7450-488D-88C7-9E0AEDF00D5E}" type="pres">
      <dgm:prSet presAssocID="{5441A205-3F94-4FC7-817F-C03CB728382E}" presName="parentText" presStyleLbl="node1" presStyleIdx="4" presStyleCnt="6" custScaleX="89990">
        <dgm:presLayoutVars>
          <dgm:chMax val="1"/>
          <dgm:bulletEnabled val="1"/>
        </dgm:presLayoutVars>
      </dgm:prSet>
      <dgm:spPr/>
    </dgm:pt>
    <dgm:pt modelId="{9AFF20FC-27CB-4E01-9786-A2A50D987478}" type="pres">
      <dgm:prSet presAssocID="{5441A205-3F94-4FC7-817F-C03CB728382E}" presName="descendantText" presStyleLbl="alignAccFollowNode1" presStyleIdx="4" presStyleCnt="6">
        <dgm:presLayoutVars>
          <dgm:bulletEnabled val="1"/>
        </dgm:presLayoutVars>
      </dgm:prSet>
      <dgm:spPr/>
    </dgm:pt>
    <dgm:pt modelId="{E4F8A998-ACD9-4B36-8356-6EF9D1176F5F}" type="pres">
      <dgm:prSet presAssocID="{A34AB9F3-0248-49FF-BCF8-08D854383310}" presName="sp" presStyleCnt="0"/>
      <dgm:spPr/>
    </dgm:pt>
    <dgm:pt modelId="{E83C1F94-06B9-4C7D-9AC9-0394F47DF7C2}" type="pres">
      <dgm:prSet presAssocID="{097019F0-3382-451C-9E7F-E6741B0F9F7E}" presName="linNode" presStyleCnt="0"/>
      <dgm:spPr/>
    </dgm:pt>
    <dgm:pt modelId="{51D06032-9DBF-4B87-B0FC-46643A8F76D3}" type="pres">
      <dgm:prSet presAssocID="{097019F0-3382-451C-9E7F-E6741B0F9F7E}" presName="parentText" presStyleLbl="node1" presStyleIdx="5" presStyleCnt="6" custScaleX="89990" custLinFactNeighborY="-4060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841E8091-8160-446A-9384-989DD3D746F0}" type="pres">
      <dgm:prSet presAssocID="{097019F0-3382-451C-9E7F-E6741B0F9F7E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490A7C01-CD37-4E78-AB3F-F00C40460D86}" type="presOf" srcId="{A27D2E3B-8346-4B5B-9415-E0EB684EF86B}" destId="{2257BB84-38F3-4814-BB2D-DA8C91972CB3}" srcOrd="0" destOrd="0" presId="urn:microsoft.com/office/officeart/2005/8/layout/vList5"/>
    <dgm:cxn modelId="{18CA8C05-CE00-4AC1-B11F-6915D2372F34}" srcId="{90EFBD40-D3D0-4F39-925A-811290707E25}" destId="{B7D81A0A-0929-4DF6-BE63-DD5280508B8E}" srcOrd="1" destOrd="0" parTransId="{B98837B6-8A7C-4334-80CE-2E10687399E2}" sibTransId="{6536BCE7-BAC8-4B76-A5FF-D9ABBF9666B6}"/>
    <dgm:cxn modelId="{530D6410-0B6D-404D-83AE-7E2472DF2AF5}" srcId="{9B242618-1F17-4FB4-9692-D01B1AE3E5B5}" destId="{F2038EAD-8E2F-44C5-BD91-F8A32BEC2D32}" srcOrd="2" destOrd="0" parTransId="{0FF6D1A2-1C6C-4053-92D1-950A6A6EFE81}" sibTransId="{40ACB2EF-C14E-464C-9E4D-0BB6AE9E9CF4}"/>
    <dgm:cxn modelId="{92589D13-7597-46C9-946B-91F3FA593D01}" srcId="{9B242618-1F17-4FB4-9692-D01B1AE3E5B5}" destId="{90EFBD40-D3D0-4F39-925A-811290707E25}" srcOrd="3" destOrd="0" parTransId="{7A20A0AD-400E-4399-8E0B-53F1B27C91B4}" sibTransId="{6E4753D4-C464-4EFD-99A1-6E2F39F99B27}"/>
    <dgm:cxn modelId="{92F87720-1EC0-4B03-A6B8-06254479614A}" srcId="{097019F0-3382-451C-9E7F-E6741B0F9F7E}" destId="{A9E2550A-B23E-4C4E-BBD5-64B6C3CFC4C2}" srcOrd="0" destOrd="0" parTransId="{AE6EAAEA-E2F3-44F0-82D6-B2732B41EEAC}" sibTransId="{520FDAA2-BE89-4658-A968-36321493C599}"/>
    <dgm:cxn modelId="{59AFC721-09B5-4224-9C2E-42F7E7840C13}" type="presOf" srcId="{79C8847B-FFA4-44B9-8518-31966EA2FC4D}" destId="{D9A9D5F7-C639-40EE-89BB-B87D654D5708}" srcOrd="0" destOrd="0" presId="urn:microsoft.com/office/officeart/2005/8/layout/vList5"/>
    <dgm:cxn modelId="{DD4DE424-A8E7-4461-97AD-7351AFBD1EA8}" type="presOf" srcId="{63759A94-3EE1-4A35-A155-AFDDCC17616B}" destId="{0D960784-5FC5-41A9-B59B-161AB779602D}" srcOrd="0" destOrd="1" presId="urn:microsoft.com/office/officeart/2005/8/layout/vList5"/>
    <dgm:cxn modelId="{38CC8C28-E605-41F5-B4EF-E88E24BD356A}" type="presOf" srcId="{C09C7AFC-216C-41FE-837B-F0D80A902D7F}" destId="{9AFF20FC-27CB-4E01-9786-A2A50D987478}" srcOrd="0" destOrd="2" presId="urn:microsoft.com/office/officeart/2005/8/layout/vList5"/>
    <dgm:cxn modelId="{54A4102A-1511-4212-819D-5BAAE67787BF}" type="presOf" srcId="{CC62F6D4-CCC5-4959-BEFA-E1A102A20639}" destId="{0D960784-5FC5-41A9-B59B-161AB779602D}" srcOrd="0" destOrd="0" presId="urn:microsoft.com/office/officeart/2005/8/layout/vList5"/>
    <dgm:cxn modelId="{3E82D135-6A52-408D-8C24-4A7A230CA61A}" srcId="{5441A205-3F94-4FC7-817F-C03CB728382E}" destId="{C09C7AFC-216C-41FE-837B-F0D80A902D7F}" srcOrd="2" destOrd="0" parTransId="{6D882820-EE62-4424-A4D3-725BA8B6A374}" sibTransId="{4FF1DBDF-447F-477A-8E49-44D3E6EFCBF3}"/>
    <dgm:cxn modelId="{E61F6F39-12E7-4C22-985C-42ACF81AA986}" type="presOf" srcId="{0151A759-FE30-4810-BA76-A8BC3A891E1A}" destId="{9AFF20FC-27CB-4E01-9786-A2A50D987478}" srcOrd="0" destOrd="1" presId="urn:microsoft.com/office/officeart/2005/8/layout/vList5"/>
    <dgm:cxn modelId="{7C1D4B40-6196-49B1-AA28-6FD6F5D90509}" srcId="{A27D2E3B-8346-4B5B-9415-E0EB684EF86B}" destId="{63759A94-3EE1-4A35-A155-AFDDCC17616B}" srcOrd="1" destOrd="0" parTransId="{B2CE0412-DDBF-4F91-885B-FA6145A225C9}" sibTransId="{613C4B38-7A30-440F-A125-0F097404EF53}"/>
    <dgm:cxn modelId="{2E26646A-FC82-4BF0-9B50-17FFE5737A15}" srcId="{A27D2E3B-8346-4B5B-9415-E0EB684EF86B}" destId="{CC62F6D4-CCC5-4959-BEFA-E1A102A20639}" srcOrd="0" destOrd="0" parTransId="{9EAF202F-DC5D-4E71-8D2B-5C195EF0FF4C}" sibTransId="{2630CA29-5048-4BB2-B48A-14FC9300997C}"/>
    <dgm:cxn modelId="{C6B7034C-C32B-45EF-9BBE-3D777B50B414}" type="presOf" srcId="{96AA1A56-C30D-44D7-A008-56CC7A25041F}" destId="{636E29C5-A374-4C3E-AC2E-05793811CDB4}" srcOrd="0" destOrd="1" presId="urn:microsoft.com/office/officeart/2005/8/layout/vList5"/>
    <dgm:cxn modelId="{BBB4D072-225E-4BF2-9BD2-8686B511E927}" type="presOf" srcId="{5441A205-3F94-4FC7-817F-C03CB728382E}" destId="{903A4910-7450-488D-88C7-9E0AEDF00D5E}" srcOrd="0" destOrd="0" presId="urn:microsoft.com/office/officeart/2005/8/layout/vList5"/>
    <dgm:cxn modelId="{EB8EF554-270B-409D-955E-2714B1F3F457}" srcId="{F2038EAD-8E2F-44C5-BD91-F8A32BEC2D32}" destId="{96AA1A56-C30D-44D7-A008-56CC7A25041F}" srcOrd="1" destOrd="0" parTransId="{53F283B1-9C5A-4873-97CC-99D575FDA28D}" sibTransId="{FD225BE4-4366-406D-891F-290738CA21A3}"/>
    <dgm:cxn modelId="{FFD6127A-D438-4F69-9AF7-2A69CB1A0827}" type="presOf" srcId="{1D4EAF9C-5759-46C5-AD6B-DEA3D0CC6C2F}" destId="{9AFF20FC-27CB-4E01-9786-A2A50D987478}" srcOrd="0" destOrd="0" presId="urn:microsoft.com/office/officeart/2005/8/layout/vList5"/>
    <dgm:cxn modelId="{B473795A-673C-494E-AEC0-CD5EA0CB7E9E}" srcId="{9B242618-1F17-4FB4-9692-D01B1AE3E5B5}" destId="{5441A205-3F94-4FC7-817F-C03CB728382E}" srcOrd="4" destOrd="0" parTransId="{52EE8E7D-58DD-422D-9B31-8546127C0EEC}" sibTransId="{A34AB9F3-0248-49FF-BCF8-08D854383310}"/>
    <dgm:cxn modelId="{8DDCDE5A-B530-4854-A018-0FEB96179DB3}" srcId="{9B242618-1F17-4FB4-9692-D01B1AE3E5B5}" destId="{097019F0-3382-451C-9E7F-E6741B0F9F7E}" srcOrd="5" destOrd="0" parTransId="{5704CB3D-D451-48C2-B008-6866B71AA18E}" sibTransId="{078D040D-463D-4B71-840B-755CEA19262D}"/>
    <dgm:cxn modelId="{60817A7D-6407-45AB-9494-B45476873087}" type="presOf" srcId="{CA953208-2137-40DF-94BB-CA925348C0E3}" destId="{9F116616-7F2A-4455-BC07-9F437CB38692}" srcOrd="0" destOrd="0" presId="urn:microsoft.com/office/officeart/2005/8/layout/vList5"/>
    <dgm:cxn modelId="{F547C383-DECF-4AA7-9648-55AA6CABA6DE}" type="presOf" srcId="{A9E2550A-B23E-4C4E-BBD5-64B6C3CFC4C2}" destId="{841E8091-8160-446A-9384-989DD3D746F0}" srcOrd="0" destOrd="0" presId="urn:microsoft.com/office/officeart/2005/8/layout/vList5"/>
    <dgm:cxn modelId="{0A765788-CB63-468B-8460-0FDC34244000}" srcId="{5441A205-3F94-4FC7-817F-C03CB728382E}" destId="{0151A759-FE30-4810-BA76-A8BC3A891E1A}" srcOrd="1" destOrd="0" parTransId="{21840C2F-7CEE-4B04-A3B5-4E95EA5E9980}" sibTransId="{01D40FA3-D971-468C-9B43-62B057013B46}"/>
    <dgm:cxn modelId="{984E2D92-21B1-4558-A749-B11869F23AC5}" srcId="{CA953208-2137-40DF-94BB-CA925348C0E3}" destId="{79C8847B-FFA4-44B9-8518-31966EA2FC4D}" srcOrd="0" destOrd="0" parTransId="{4C960239-7804-4217-AE1B-8B8142F8E4A0}" sibTransId="{EB07B4A9-DC20-41AE-BB27-F41955090BDE}"/>
    <dgm:cxn modelId="{22685095-7A1F-485F-A753-5ECE01F6C038}" type="presOf" srcId="{F2038EAD-8E2F-44C5-BD91-F8A32BEC2D32}" destId="{DCB1B56E-5AAB-4DA2-8061-4AB2CE28F777}" srcOrd="0" destOrd="0" presId="urn:microsoft.com/office/officeart/2005/8/layout/vList5"/>
    <dgm:cxn modelId="{AA704D9F-B172-435D-B5B4-DB7E7EE328E4}" srcId="{097019F0-3382-451C-9E7F-E6741B0F9F7E}" destId="{D971612D-035E-4956-80BA-96C376DF9A0C}" srcOrd="1" destOrd="0" parTransId="{E70CFA59-535F-4D08-9EB2-4E9EACEE8F32}" sibTransId="{85BC0FB8-7A88-4CBB-85E2-D0357371EE73}"/>
    <dgm:cxn modelId="{0E997FA3-C3FA-405A-A05D-ADBCC950303A}" type="presOf" srcId="{097019F0-3382-451C-9E7F-E6741B0F9F7E}" destId="{51D06032-9DBF-4B87-B0FC-46643A8F76D3}" srcOrd="0" destOrd="0" presId="urn:microsoft.com/office/officeart/2005/8/layout/vList5"/>
    <dgm:cxn modelId="{1B75A4A4-61B6-42C4-B8AC-96B742174443}" srcId="{5441A205-3F94-4FC7-817F-C03CB728382E}" destId="{1D4EAF9C-5759-46C5-AD6B-DEA3D0CC6C2F}" srcOrd="0" destOrd="0" parTransId="{71DA31B9-BEE2-48BB-88FC-688ED9E323E9}" sibTransId="{C2445FCF-3455-4617-9AC2-7C6F9B088047}"/>
    <dgm:cxn modelId="{DBF6DCAF-2124-4AFB-8A89-D433266EC3AE}" type="presOf" srcId="{90EFBD40-D3D0-4F39-925A-811290707E25}" destId="{EF2B7CE0-1CA3-4EDE-9DC3-84E14EA4003C}" srcOrd="0" destOrd="0" presId="urn:microsoft.com/office/officeart/2005/8/layout/vList5"/>
    <dgm:cxn modelId="{11FFE2C3-CEC8-4FD8-8A1A-D4C633BBF2AB}" srcId="{9B242618-1F17-4FB4-9692-D01B1AE3E5B5}" destId="{A27D2E3B-8346-4B5B-9415-E0EB684EF86B}" srcOrd="1" destOrd="0" parTransId="{0E72C68D-8B3B-49AC-BBC2-958B2E6A9515}" sibTransId="{11D611F4-8702-463E-96D9-E4CDE9FD6350}"/>
    <dgm:cxn modelId="{A60486D0-E8E3-4FFB-A184-9F744CD5B2C6}" type="presOf" srcId="{9B242618-1F17-4FB4-9692-D01B1AE3E5B5}" destId="{E102F1D3-EC3C-405B-82EE-7C8B35002A6B}" srcOrd="0" destOrd="0" presId="urn:microsoft.com/office/officeart/2005/8/layout/vList5"/>
    <dgm:cxn modelId="{406742D2-15A0-4569-9447-F23543AF99F5}" type="presOf" srcId="{B0ECCEEC-5056-44A6-B806-8BC94DCEF820}" destId="{DA142816-E950-42E4-8C66-1ECE515E68D1}" srcOrd="0" destOrd="0" presId="urn:microsoft.com/office/officeart/2005/8/layout/vList5"/>
    <dgm:cxn modelId="{EB946BD5-B4BA-4DA4-AB30-BF40B3AD75E0}" type="presOf" srcId="{B7D81A0A-0929-4DF6-BE63-DD5280508B8E}" destId="{DA142816-E950-42E4-8C66-1ECE515E68D1}" srcOrd="0" destOrd="1" presId="urn:microsoft.com/office/officeart/2005/8/layout/vList5"/>
    <dgm:cxn modelId="{2FBB07DF-4769-4B70-A952-0F70D324985A}" srcId="{9B242618-1F17-4FB4-9692-D01B1AE3E5B5}" destId="{CA953208-2137-40DF-94BB-CA925348C0E3}" srcOrd="0" destOrd="0" parTransId="{72444092-E127-4CFE-8F93-62137A9FAFE4}" sibTransId="{19E1C09C-9927-4B60-BB92-253B623C72FF}"/>
    <dgm:cxn modelId="{0B72CBE1-8972-4EB9-8058-17C24EA5C831}" srcId="{F2038EAD-8E2F-44C5-BD91-F8A32BEC2D32}" destId="{BCA5262A-40F9-4A08-BC15-5D7AC75D1D07}" srcOrd="0" destOrd="0" parTransId="{B9DEDE77-8F55-4C51-BE36-21A520C45112}" sibTransId="{DCDDC80D-73E2-422B-A8C1-6FE0FE89363B}"/>
    <dgm:cxn modelId="{E75660E9-1408-4D18-963A-50BE478573C7}" type="presOf" srcId="{D971612D-035E-4956-80BA-96C376DF9A0C}" destId="{841E8091-8160-446A-9384-989DD3D746F0}" srcOrd="0" destOrd="1" presId="urn:microsoft.com/office/officeart/2005/8/layout/vList5"/>
    <dgm:cxn modelId="{2C4D36EA-3E5C-4E57-A166-69CC1EDD60EE}" srcId="{90EFBD40-D3D0-4F39-925A-811290707E25}" destId="{B0ECCEEC-5056-44A6-B806-8BC94DCEF820}" srcOrd="0" destOrd="0" parTransId="{790D5483-CB36-4417-8686-5DF30224E716}" sibTransId="{EA70A3CC-A165-49DF-90DB-3936E915AEC2}"/>
    <dgm:cxn modelId="{4611F7ED-CEFE-4B67-81BA-9F0B3EC685E7}" type="presOf" srcId="{BCA5262A-40F9-4A08-BC15-5D7AC75D1D07}" destId="{636E29C5-A374-4C3E-AC2E-05793811CDB4}" srcOrd="0" destOrd="0" presId="urn:microsoft.com/office/officeart/2005/8/layout/vList5"/>
    <dgm:cxn modelId="{F130C01D-C03C-4C47-896B-2320614E50B8}" type="presParOf" srcId="{E102F1D3-EC3C-405B-82EE-7C8B35002A6B}" destId="{AB607434-6A3C-4339-89B0-951277251751}" srcOrd="0" destOrd="0" presId="urn:microsoft.com/office/officeart/2005/8/layout/vList5"/>
    <dgm:cxn modelId="{348CE507-1E46-47C1-A0F9-76FCDCBE7606}" type="presParOf" srcId="{AB607434-6A3C-4339-89B0-951277251751}" destId="{9F116616-7F2A-4455-BC07-9F437CB38692}" srcOrd="0" destOrd="0" presId="urn:microsoft.com/office/officeart/2005/8/layout/vList5"/>
    <dgm:cxn modelId="{A1F8BEF7-B266-4A0B-90EC-DBB5A1B15F23}" type="presParOf" srcId="{AB607434-6A3C-4339-89B0-951277251751}" destId="{D9A9D5F7-C639-40EE-89BB-B87D654D5708}" srcOrd="1" destOrd="0" presId="urn:microsoft.com/office/officeart/2005/8/layout/vList5"/>
    <dgm:cxn modelId="{514A8F6F-3925-49C6-BB90-1F78274CF1BD}" type="presParOf" srcId="{E102F1D3-EC3C-405B-82EE-7C8B35002A6B}" destId="{19743F30-B2BB-4161-8C78-D86595006FA7}" srcOrd="1" destOrd="0" presId="urn:microsoft.com/office/officeart/2005/8/layout/vList5"/>
    <dgm:cxn modelId="{F81117BE-CC5C-4968-9CDC-4CCC10263ACA}" type="presParOf" srcId="{E102F1D3-EC3C-405B-82EE-7C8B35002A6B}" destId="{0FDB61F2-F6CB-4D12-8496-2E9298448FC0}" srcOrd="2" destOrd="0" presId="urn:microsoft.com/office/officeart/2005/8/layout/vList5"/>
    <dgm:cxn modelId="{801AE3F3-0D6D-4C2C-9993-08925C8C2038}" type="presParOf" srcId="{0FDB61F2-F6CB-4D12-8496-2E9298448FC0}" destId="{2257BB84-38F3-4814-BB2D-DA8C91972CB3}" srcOrd="0" destOrd="0" presId="urn:microsoft.com/office/officeart/2005/8/layout/vList5"/>
    <dgm:cxn modelId="{B34260B0-62DB-4876-B400-7B619DB9A12B}" type="presParOf" srcId="{0FDB61F2-F6CB-4D12-8496-2E9298448FC0}" destId="{0D960784-5FC5-41A9-B59B-161AB779602D}" srcOrd="1" destOrd="0" presId="urn:microsoft.com/office/officeart/2005/8/layout/vList5"/>
    <dgm:cxn modelId="{5AF93DD9-23B4-41EF-90A9-1315EF2F3EB9}" type="presParOf" srcId="{E102F1D3-EC3C-405B-82EE-7C8B35002A6B}" destId="{56B47EEE-F57F-4F03-8B30-C236905CB92B}" srcOrd="3" destOrd="0" presId="urn:microsoft.com/office/officeart/2005/8/layout/vList5"/>
    <dgm:cxn modelId="{204364A9-93D7-4632-92BB-B6F741F8B67C}" type="presParOf" srcId="{E102F1D3-EC3C-405B-82EE-7C8B35002A6B}" destId="{1F197C62-F963-4FE7-9380-54B831DC33EA}" srcOrd="4" destOrd="0" presId="urn:microsoft.com/office/officeart/2005/8/layout/vList5"/>
    <dgm:cxn modelId="{D9000DEB-E132-47D5-860A-FB9737C32480}" type="presParOf" srcId="{1F197C62-F963-4FE7-9380-54B831DC33EA}" destId="{DCB1B56E-5AAB-4DA2-8061-4AB2CE28F777}" srcOrd="0" destOrd="0" presId="urn:microsoft.com/office/officeart/2005/8/layout/vList5"/>
    <dgm:cxn modelId="{935ACC81-C5DB-4BBF-B900-F9EB1C72A933}" type="presParOf" srcId="{1F197C62-F963-4FE7-9380-54B831DC33EA}" destId="{636E29C5-A374-4C3E-AC2E-05793811CDB4}" srcOrd="1" destOrd="0" presId="urn:microsoft.com/office/officeart/2005/8/layout/vList5"/>
    <dgm:cxn modelId="{C5EAE563-8A72-4CFC-8E91-A1917840EBFA}" type="presParOf" srcId="{E102F1D3-EC3C-405B-82EE-7C8B35002A6B}" destId="{23F02C7E-9977-40DA-87F4-6CB81B25AAB4}" srcOrd="5" destOrd="0" presId="urn:microsoft.com/office/officeart/2005/8/layout/vList5"/>
    <dgm:cxn modelId="{E27052E0-453B-43CE-94FF-1A677848E00B}" type="presParOf" srcId="{E102F1D3-EC3C-405B-82EE-7C8B35002A6B}" destId="{E173E3EF-85FF-43D8-98CE-ADBDFC16CA13}" srcOrd="6" destOrd="0" presId="urn:microsoft.com/office/officeart/2005/8/layout/vList5"/>
    <dgm:cxn modelId="{8D6898CA-B2EF-44D4-A4A3-8205E7ABC7AA}" type="presParOf" srcId="{E173E3EF-85FF-43D8-98CE-ADBDFC16CA13}" destId="{EF2B7CE0-1CA3-4EDE-9DC3-84E14EA4003C}" srcOrd="0" destOrd="0" presId="urn:microsoft.com/office/officeart/2005/8/layout/vList5"/>
    <dgm:cxn modelId="{407FA80B-6EC6-408D-8BE4-D66397F2D9B6}" type="presParOf" srcId="{E173E3EF-85FF-43D8-98CE-ADBDFC16CA13}" destId="{DA142816-E950-42E4-8C66-1ECE515E68D1}" srcOrd="1" destOrd="0" presId="urn:microsoft.com/office/officeart/2005/8/layout/vList5"/>
    <dgm:cxn modelId="{336D6A00-E1F6-4983-BB25-4D64E2748919}" type="presParOf" srcId="{E102F1D3-EC3C-405B-82EE-7C8B35002A6B}" destId="{A8FF5DA1-B801-4B1D-A878-9A9B72F59A9F}" srcOrd="7" destOrd="0" presId="urn:microsoft.com/office/officeart/2005/8/layout/vList5"/>
    <dgm:cxn modelId="{CB709304-6333-45FB-A80D-B97672C8601E}" type="presParOf" srcId="{E102F1D3-EC3C-405B-82EE-7C8B35002A6B}" destId="{438256C9-710A-4D0E-A7A3-D80393A31E76}" srcOrd="8" destOrd="0" presId="urn:microsoft.com/office/officeart/2005/8/layout/vList5"/>
    <dgm:cxn modelId="{1D84AF56-D2EE-4536-A2B7-617497DAE016}" type="presParOf" srcId="{438256C9-710A-4D0E-A7A3-D80393A31E76}" destId="{903A4910-7450-488D-88C7-9E0AEDF00D5E}" srcOrd="0" destOrd="0" presId="urn:microsoft.com/office/officeart/2005/8/layout/vList5"/>
    <dgm:cxn modelId="{C3AA8D53-D261-48E9-802B-188B63CCCEF3}" type="presParOf" srcId="{438256C9-710A-4D0E-A7A3-D80393A31E76}" destId="{9AFF20FC-27CB-4E01-9786-A2A50D987478}" srcOrd="1" destOrd="0" presId="urn:microsoft.com/office/officeart/2005/8/layout/vList5"/>
    <dgm:cxn modelId="{2AEAABE1-6952-4359-9962-1BD29A372919}" type="presParOf" srcId="{E102F1D3-EC3C-405B-82EE-7C8B35002A6B}" destId="{E4F8A998-ACD9-4B36-8356-6EF9D1176F5F}" srcOrd="9" destOrd="0" presId="urn:microsoft.com/office/officeart/2005/8/layout/vList5"/>
    <dgm:cxn modelId="{BEAB24E1-F021-440C-B4A7-A303105CB7C7}" type="presParOf" srcId="{E102F1D3-EC3C-405B-82EE-7C8B35002A6B}" destId="{E83C1F94-06B9-4C7D-9AC9-0394F47DF7C2}" srcOrd="10" destOrd="0" presId="urn:microsoft.com/office/officeart/2005/8/layout/vList5"/>
    <dgm:cxn modelId="{B65FE236-C186-435C-B345-987621ECA51D}" type="presParOf" srcId="{E83C1F94-06B9-4C7D-9AC9-0394F47DF7C2}" destId="{51D06032-9DBF-4B87-B0FC-46643A8F76D3}" srcOrd="0" destOrd="0" presId="urn:microsoft.com/office/officeart/2005/8/layout/vList5"/>
    <dgm:cxn modelId="{1A005823-9393-41EC-ADED-8F890A21292E}" type="presParOf" srcId="{E83C1F94-06B9-4C7D-9AC9-0394F47DF7C2}" destId="{841E8091-8160-446A-9384-989DD3D746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9D5F7-C639-40EE-89BB-B87D654D5708}">
      <dsp:nvSpPr>
        <dsp:cNvPr id="0" name=""/>
        <dsp:cNvSpPr/>
      </dsp:nvSpPr>
      <dsp:spPr>
        <a:xfrm rot="5400000">
          <a:off x="4189958" y="-1822294"/>
          <a:ext cx="526966" cy="4305559"/>
        </a:xfrm>
        <a:prstGeom prst="round2SameRect">
          <a:avLst/>
        </a:prstGeom>
        <a:solidFill>
          <a:schemeClr val="tx2">
            <a:alpha val="3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Patient-oriented research conducted with human subjects or materials of human origin (including cognitive phenomenon) on the causes and consequences of disease in humans</a:t>
          </a:r>
        </a:p>
      </dsp:txBody>
      <dsp:txXfrm rot="-5400000">
        <a:off x="2300662" y="92726"/>
        <a:ext cx="4279835" cy="475518"/>
      </dsp:txXfrm>
    </dsp:sp>
    <dsp:sp modelId="{9F116616-7F2A-4455-BC07-9F437CB38692}">
      <dsp:nvSpPr>
        <dsp:cNvPr id="0" name=""/>
        <dsp:cNvSpPr/>
      </dsp:nvSpPr>
      <dsp:spPr>
        <a:xfrm>
          <a:off x="121214" y="1131"/>
          <a:ext cx="2179447" cy="658708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  <a:latin typeface="Arial"/>
              <a:ea typeface="+mn-ea"/>
              <a:cs typeface="+mn-cs"/>
            </a:rPr>
            <a:t>Clinical Research</a:t>
          </a:r>
        </a:p>
      </dsp:txBody>
      <dsp:txXfrm>
        <a:off x="153369" y="33286"/>
        <a:ext cx="2115137" cy="594398"/>
      </dsp:txXfrm>
    </dsp:sp>
    <dsp:sp modelId="{0D960784-5FC5-41A9-B59B-161AB779602D}">
      <dsp:nvSpPr>
        <dsp:cNvPr id="0" name=""/>
        <dsp:cNvSpPr/>
      </dsp:nvSpPr>
      <dsp:spPr>
        <a:xfrm rot="5400000">
          <a:off x="4189958" y="-1130650"/>
          <a:ext cx="526966" cy="4305559"/>
        </a:xfrm>
        <a:prstGeom prst="round2SameRect">
          <a:avLst/>
        </a:prstGeom>
        <a:solidFill>
          <a:schemeClr val="accent3">
            <a:alpha val="3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Research related to diseases or disorders in children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Basic research allowed</a:t>
          </a:r>
        </a:p>
      </dsp:txBody>
      <dsp:txXfrm rot="-5400000">
        <a:off x="2300662" y="784370"/>
        <a:ext cx="4279835" cy="475518"/>
      </dsp:txXfrm>
    </dsp:sp>
    <dsp:sp modelId="{2257BB84-38F3-4814-BB2D-DA8C91972CB3}">
      <dsp:nvSpPr>
        <dsp:cNvPr id="0" name=""/>
        <dsp:cNvSpPr/>
      </dsp:nvSpPr>
      <dsp:spPr>
        <a:xfrm>
          <a:off x="121214" y="692775"/>
          <a:ext cx="2179447" cy="65870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/>
              <a:ea typeface="+mn-ea"/>
              <a:cs typeface="+mn-cs"/>
            </a:rPr>
            <a:t>Pediatric Research</a:t>
          </a:r>
        </a:p>
      </dsp:txBody>
      <dsp:txXfrm>
        <a:off x="153369" y="724930"/>
        <a:ext cx="2115137" cy="594398"/>
      </dsp:txXfrm>
    </dsp:sp>
    <dsp:sp modelId="{636E29C5-A374-4C3E-AC2E-05793811CDB4}">
      <dsp:nvSpPr>
        <dsp:cNvPr id="0" name=""/>
        <dsp:cNvSpPr/>
      </dsp:nvSpPr>
      <dsp:spPr>
        <a:xfrm rot="5400000">
          <a:off x="4147963" y="-439006"/>
          <a:ext cx="526966" cy="4305559"/>
        </a:xfrm>
        <a:prstGeom prst="round2SameRect">
          <a:avLst/>
        </a:prstGeom>
        <a:solidFill>
          <a:schemeClr val="accent4">
            <a:alpha val="3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Research focusing on minority and other health disparity populations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Basic, clinical, social and behavioral research allowed</a:t>
          </a:r>
        </a:p>
      </dsp:txBody>
      <dsp:txXfrm rot="-5400000">
        <a:off x="2258667" y="1476014"/>
        <a:ext cx="4279835" cy="475518"/>
      </dsp:txXfrm>
    </dsp:sp>
    <dsp:sp modelId="{DCB1B56E-5AAB-4DA2-8061-4AB2CE28F777}">
      <dsp:nvSpPr>
        <dsp:cNvPr id="0" name=""/>
        <dsp:cNvSpPr/>
      </dsp:nvSpPr>
      <dsp:spPr>
        <a:xfrm>
          <a:off x="121214" y="1384419"/>
          <a:ext cx="2137452" cy="6587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/>
              <a:ea typeface="+mn-ea"/>
              <a:cs typeface="+mn-cs"/>
            </a:rPr>
            <a:t>Health Disparities Research</a:t>
          </a:r>
        </a:p>
      </dsp:txBody>
      <dsp:txXfrm>
        <a:off x="153369" y="1416574"/>
        <a:ext cx="2073142" cy="594398"/>
      </dsp:txXfrm>
    </dsp:sp>
    <dsp:sp modelId="{DA142816-E950-42E4-8C66-1ECE515E68D1}">
      <dsp:nvSpPr>
        <dsp:cNvPr id="0" name=""/>
        <dsp:cNvSpPr/>
      </dsp:nvSpPr>
      <dsp:spPr>
        <a:xfrm rot="5400000">
          <a:off x="4147963" y="252637"/>
          <a:ext cx="526966" cy="4305559"/>
        </a:xfrm>
        <a:prstGeom prst="round2SameRect">
          <a:avLst/>
        </a:prstGeom>
        <a:solidFill>
          <a:schemeClr val="accent5">
            <a:alpha val="3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Research focusing on conditions impacting ability to conceive or bear children and provide new or improved methods of preventing pregnancy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Applications reviewed by Eunice Kennedy Shriver NICHD</a:t>
          </a:r>
        </a:p>
      </dsp:txBody>
      <dsp:txXfrm rot="-5400000">
        <a:off x="2258667" y="2167657"/>
        <a:ext cx="4279835" cy="475518"/>
      </dsp:txXfrm>
    </dsp:sp>
    <dsp:sp modelId="{EF2B7CE0-1CA3-4EDE-9DC3-84E14EA4003C}">
      <dsp:nvSpPr>
        <dsp:cNvPr id="0" name=""/>
        <dsp:cNvSpPr/>
      </dsp:nvSpPr>
      <dsp:spPr>
        <a:xfrm>
          <a:off x="121214" y="2076063"/>
          <a:ext cx="2137452" cy="65870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/>
              <a:ea typeface="+mn-ea"/>
              <a:cs typeface="+mn-cs"/>
            </a:rPr>
            <a:t>Contraception &amp; Infertility Research</a:t>
          </a:r>
        </a:p>
      </dsp:txBody>
      <dsp:txXfrm>
        <a:off x="153369" y="2108218"/>
        <a:ext cx="2073142" cy="594398"/>
      </dsp:txXfrm>
    </dsp:sp>
    <dsp:sp modelId="{9AFF20FC-27CB-4E01-9786-A2A50D987478}">
      <dsp:nvSpPr>
        <dsp:cNvPr id="0" name=""/>
        <dsp:cNvSpPr/>
      </dsp:nvSpPr>
      <dsp:spPr>
        <a:xfrm rot="5400000">
          <a:off x="4189958" y="944281"/>
          <a:ext cx="526966" cy="4305559"/>
        </a:xfrm>
        <a:prstGeom prst="round2SameRect">
          <a:avLst/>
        </a:prstGeom>
        <a:solidFill>
          <a:schemeClr val="accent1">
            <a:alpha val="3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Same as Clinical Research LRP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Available to clinical researchers from verifiable disadvantaged backgrounds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Applications reviewed by NIMHD</a:t>
          </a:r>
        </a:p>
      </dsp:txBody>
      <dsp:txXfrm rot="-5400000">
        <a:off x="2300662" y="2859301"/>
        <a:ext cx="4279835" cy="475518"/>
      </dsp:txXfrm>
    </dsp:sp>
    <dsp:sp modelId="{903A4910-7450-488D-88C7-9E0AEDF00D5E}">
      <dsp:nvSpPr>
        <dsp:cNvPr id="0" name=""/>
        <dsp:cNvSpPr/>
      </dsp:nvSpPr>
      <dsp:spPr>
        <a:xfrm>
          <a:off x="121214" y="2767707"/>
          <a:ext cx="2179447" cy="658708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  <a:latin typeface="Arial"/>
              <a:ea typeface="+mn-ea"/>
              <a:cs typeface="+mn-cs"/>
            </a:rPr>
            <a:t>Clinical Disadvantaged Backgrounds</a:t>
          </a:r>
        </a:p>
      </dsp:txBody>
      <dsp:txXfrm>
        <a:off x="153369" y="2799862"/>
        <a:ext cx="2115137" cy="594398"/>
      </dsp:txXfrm>
    </dsp:sp>
    <dsp:sp modelId="{841E8091-8160-446A-9384-989DD3D746F0}">
      <dsp:nvSpPr>
        <dsp:cNvPr id="0" name=""/>
        <dsp:cNvSpPr/>
      </dsp:nvSpPr>
      <dsp:spPr>
        <a:xfrm rot="5400000">
          <a:off x="4189958" y="1635925"/>
          <a:ext cx="526966" cy="4305559"/>
        </a:xfrm>
        <a:prstGeom prst="round2SameRect">
          <a:avLst/>
        </a:prstGeom>
        <a:solidFill>
          <a:schemeClr val="accent2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9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Available beginning September 2021 to recruit and retain researchers pursuing major opportunities or gaps in emerging areas of human health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9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NIH ICs determine gap/emerging areas of research priority areas</a:t>
          </a:r>
        </a:p>
      </dsp:txBody>
      <dsp:txXfrm rot="-5400000">
        <a:off x="2300662" y="3550945"/>
        <a:ext cx="4279835" cy="475518"/>
      </dsp:txXfrm>
    </dsp:sp>
    <dsp:sp modelId="{51D06032-9DBF-4B87-B0FC-46643A8F76D3}">
      <dsp:nvSpPr>
        <dsp:cNvPr id="0" name=""/>
        <dsp:cNvSpPr/>
      </dsp:nvSpPr>
      <dsp:spPr>
        <a:xfrm>
          <a:off x="121214" y="3432607"/>
          <a:ext cx="2179447" cy="658708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Research in Emerging Areas Critical to Human Health (REACH)</a:t>
          </a:r>
        </a:p>
      </dsp:txBody>
      <dsp:txXfrm>
        <a:off x="153369" y="3464762"/>
        <a:ext cx="2115137" cy="594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9F3A4-7CE6-7D4B-82F4-AAB0A89D24A0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AD1B-1BAA-D548-ACF0-7463C0C7D0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8062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3C395-96D9-3549-B668-03A5D401BEEB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59DD9-C07A-0F4A-BE38-5AFB42BB2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053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06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E2464-C0F3-4324-ACEA-6FAF0D7B5D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191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DA8B2-CC24-4216-93D6-7077A45C8D1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948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71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20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60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2282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33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DA8B2-CC24-4216-93D6-7077A45C8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84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350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2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75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126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04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AEFEB-137D-41A1-8EDA-A4ADF5A11E0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708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3D035-2907-4B65-B936-B06947EC279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093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E2464-C0F3-4324-ACEA-6FAF0D7B5D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43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12"/>
          <p:cNvSpPr>
            <a:spLocks noChangeAspect="1"/>
          </p:cNvSpPr>
          <p:nvPr userDrawn="1"/>
        </p:nvSpPr>
        <p:spPr>
          <a:xfrm>
            <a:off x="1177110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entagon 13"/>
          <p:cNvSpPr>
            <a:spLocks noChangeAspect="1"/>
          </p:cNvSpPr>
          <p:nvPr userDrawn="1"/>
        </p:nvSpPr>
        <p:spPr>
          <a:xfrm>
            <a:off x="10624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28725"/>
            <a:ext cx="7772400" cy="1370882"/>
          </a:xfrm>
        </p:spPr>
        <p:txBody>
          <a:bodyPr lIns="0" tIns="0" rIns="0" bIns="0" anchor="b">
            <a:noAutofit/>
          </a:bodyPr>
          <a:lstStyle>
            <a:lvl1pPr algn="r">
              <a:defRPr sz="2800" b="0" i="0">
                <a:solidFill>
                  <a:srgbClr val="123E5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74620"/>
            <a:ext cx="7772400" cy="514782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400" b="0" i="1" spc="100">
                <a:solidFill>
                  <a:schemeClr val="accent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 </a:t>
            </a:r>
          </a:p>
        </p:txBody>
      </p:sp>
      <p:pic>
        <p:nvPicPr>
          <p:cNvPr id="12" name="Picture 11" descr="NCI-Logo-Color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282743"/>
            <a:ext cx="3993515" cy="3810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4297680"/>
            <a:ext cx="2286000" cy="356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200" smtClean="0"/>
            </a:lvl1pPr>
          </a:lstStyle>
          <a:p>
            <a:pPr>
              <a:defRPr/>
            </a:pPr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47467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550981" y="1069975"/>
            <a:ext cx="4108387" cy="360045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320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550981" y="1069975"/>
            <a:ext cx="4108387" cy="360045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747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14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17762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57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07219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 userDrawn="1"/>
        </p:nvSpPr>
        <p:spPr>
          <a:xfrm>
            <a:off x="0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entagon 10"/>
          <p:cNvSpPr/>
          <p:nvPr userDrawn="1"/>
        </p:nvSpPr>
        <p:spPr>
          <a:xfrm>
            <a:off x="0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1996889" y="4356100"/>
            <a:ext cx="51867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606060"/>
                </a:solidFill>
                <a:latin typeface="Arial" charset="0"/>
              </a:rPr>
              <a:t>www.cancer.gov                 www.cancer.gov/espanol</a:t>
            </a:r>
          </a:p>
        </p:txBody>
      </p:sp>
      <p:pic>
        <p:nvPicPr>
          <p:cNvPr id="12" name="Picture 11" descr="HHS_NIH_NCI RGB_Logos_Lockup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72" y="1967858"/>
            <a:ext cx="3463392" cy="115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12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— Footer">
  <p:cSld name="1_One Column — Foot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93776" y="311658"/>
            <a:ext cx="8165592" cy="317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123E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2"/>
                </a:solidFill>
                <a:latin typeface="NTR"/>
                <a:ea typeface="NTR"/>
                <a:cs typeface="NTR"/>
                <a:sym typeface="NTR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2"/>
                </a:solidFill>
                <a:latin typeface="NTR"/>
                <a:ea typeface="NTR"/>
                <a:cs typeface="NTR"/>
                <a:sym typeface="NTR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2"/>
                </a:solidFill>
                <a:latin typeface="NTR"/>
                <a:ea typeface="NTR"/>
                <a:cs typeface="NTR"/>
                <a:sym typeface="NTR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2"/>
                </a:solidFill>
                <a:latin typeface="NTR"/>
                <a:ea typeface="NTR"/>
                <a:cs typeface="NTR"/>
                <a:sym typeface="NTR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2"/>
                </a:solidFill>
                <a:latin typeface="NTR"/>
                <a:ea typeface="NTR"/>
                <a:cs typeface="NTR"/>
                <a:sym typeface="NTR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2"/>
                </a:solidFill>
                <a:latin typeface="NTR"/>
                <a:ea typeface="NTR"/>
                <a:cs typeface="NTR"/>
                <a:sym typeface="NTR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2"/>
                </a:solidFill>
                <a:latin typeface="NTR"/>
                <a:ea typeface="NTR"/>
                <a:cs typeface="NTR"/>
                <a:sym typeface="NTR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2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/>
          <p:nvPr/>
        </p:nvSpPr>
        <p:spPr>
          <a:xfrm>
            <a:off x="8647113" y="4864608"/>
            <a:ext cx="307975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1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3" descr="NCI-Logo-Gray-Knock-NEW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4864608"/>
            <a:ext cx="1916888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93776" y="1069975"/>
            <a:ext cx="8165592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583346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EFEE-5400-4941-ACBE-1062ED7D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D085F-A54F-4BB1-A84B-7713FD8E0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9346A-1D5E-4B53-9C0B-6EA00041C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A2A4-4BD9-4502-8759-8B7D8E5A6D4E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4B015-C3F8-4091-9FF0-BF53097CD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65448-172C-4376-BE3C-EE4216403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AA67-3E46-41D5-80C9-C053A2F2E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28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79304B-8512-4108-B2D2-4A678BA40656}"/>
              </a:ext>
            </a:extLst>
          </p:cNvPr>
          <p:cNvSpPr/>
          <p:nvPr userDrawn="1"/>
        </p:nvSpPr>
        <p:spPr>
          <a:xfrm>
            <a:off x="1143" y="4869180"/>
            <a:ext cx="9141714" cy="274320"/>
          </a:xfrm>
          <a:prstGeom prst="rect">
            <a:avLst/>
          </a:prstGeom>
          <a:solidFill>
            <a:srgbClr val="005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9BBC7-B656-43D7-BA74-D6C2AA6A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69657"/>
            <a:ext cx="3086101" cy="273844"/>
          </a:xfrm>
        </p:spPr>
        <p:txBody>
          <a:bodyPr/>
          <a:lstStyle>
            <a:lvl1pPr algn="ctr">
              <a:defRPr sz="1011"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commonfund.nih.gov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EC6D5-F08D-4EEF-8B28-9E354E801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5391" y="4869657"/>
            <a:ext cx="2057400" cy="273844"/>
          </a:xfrm>
        </p:spPr>
        <p:txBody>
          <a:bodyPr/>
          <a:lstStyle>
            <a:lvl1pPr>
              <a:defRPr sz="1011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Slide </a:t>
            </a:r>
            <a:fld id="{61FD3BFF-EC0F-4B74-8DFF-F2CDAFF00E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BF439-A079-4397-AC37-80B859E6C3BF}"/>
              </a:ext>
            </a:extLst>
          </p:cNvPr>
          <p:cNvSpPr/>
          <p:nvPr userDrawn="1"/>
        </p:nvSpPr>
        <p:spPr>
          <a:xfrm>
            <a:off x="1143" y="1"/>
            <a:ext cx="9141714" cy="857250"/>
          </a:xfrm>
          <a:prstGeom prst="rect">
            <a:avLst/>
          </a:prstGeom>
          <a:solidFill>
            <a:srgbClr val="005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ABAC019-17F9-478E-BB7A-50CF61CA2DE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954091" y="-88718"/>
            <a:ext cx="1072529" cy="891540"/>
            <a:chOff x="3214110" y="2507916"/>
            <a:chExt cx="1575582" cy="13097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342A8E8-71ED-4C88-BCB2-57739D631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953"/>
            <a:stretch/>
          </p:blipFill>
          <p:spPr>
            <a:xfrm>
              <a:off x="3214110" y="2507916"/>
              <a:ext cx="1386025" cy="126187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8D9DA55-50AF-471C-BF78-27943D2F1D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44" t="59866" r="3220" b="18951"/>
            <a:stretch/>
          </p:blipFill>
          <p:spPr>
            <a:xfrm>
              <a:off x="3214110" y="3550334"/>
              <a:ext cx="1575582" cy="267286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2C0FAB70-B7D2-4E63-86C1-0A756C920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17" y="1"/>
            <a:ext cx="7578639" cy="85725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09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 userDrawn="1"/>
        </p:nvSpPr>
        <p:spPr>
          <a:xfrm>
            <a:off x="1177110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entagon 12"/>
          <p:cNvSpPr>
            <a:spLocks noChangeAspect="1"/>
          </p:cNvSpPr>
          <p:nvPr userDrawn="1"/>
        </p:nvSpPr>
        <p:spPr>
          <a:xfrm>
            <a:off x="10624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1371600"/>
            <a:ext cx="3017520" cy="1371600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240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9" name="Picture 8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34256" y="0"/>
            <a:ext cx="4297680" cy="5148072"/>
          </a:xfrm>
        </p:spPr>
        <p:txBody>
          <a:bodyPr anchor="ctr"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i="1">
                <a:solidFill>
                  <a:srgbClr val="000000"/>
                </a:solidFill>
              </a:defRPr>
            </a:lvl1pPr>
            <a:lvl2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1900" i="1" kern="120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</a:lstStyle>
          <a:p>
            <a:r>
              <a:rPr lang="en-US" dirty="0"/>
              <a:t>Agenda Item 1</a:t>
            </a:r>
          </a:p>
          <a:p>
            <a:pPr lvl="1"/>
            <a:r>
              <a:rPr lang="en-US" dirty="0"/>
              <a:t>Agenda Item 1a</a:t>
            </a:r>
          </a:p>
          <a:p>
            <a:pPr lvl="1"/>
            <a:r>
              <a:rPr lang="en-US" dirty="0"/>
              <a:t>Agenda Item 1b</a:t>
            </a:r>
          </a:p>
          <a:p>
            <a:r>
              <a:rPr lang="en-US" dirty="0"/>
              <a:t>Agenda Item 2</a:t>
            </a:r>
          </a:p>
          <a:p>
            <a:pPr lvl="1"/>
            <a:r>
              <a:rPr lang="en-US" dirty="0"/>
              <a:t>Agenda Item 2a</a:t>
            </a:r>
          </a:p>
          <a:p>
            <a:pPr lvl="1"/>
            <a:r>
              <a:rPr lang="en-US" dirty="0"/>
              <a:t>Agenda Item 2b</a:t>
            </a:r>
          </a:p>
          <a:p>
            <a:r>
              <a:rPr lang="en-US" dirty="0"/>
              <a:t>Agenda Item 3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3a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3b</a:t>
            </a:r>
          </a:p>
        </p:txBody>
      </p:sp>
    </p:spTree>
    <p:extLst>
      <p:ext uri="{BB962C8B-B14F-4D97-AF65-F5344CB8AC3E}">
        <p14:creationId xmlns:p14="http://schemas.microsoft.com/office/powerpoint/2010/main" val="985284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/>
          <p:cNvSpPr>
            <a:spLocks noChangeAspect="1"/>
          </p:cNvSpPr>
          <p:nvPr userDrawn="1"/>
        </p:nvSpPr>
        <p:spPr>
          <a:xfrm>
            <a:off x="1166486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5656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entagon 14"/>
          <p:cNvSpPr>
            <a:spLocks noChangeAspect="1"/>
          </p:cNvSpPr>
          <p:nvPr userDrawn="1"/>
        </p:nvSpPr>
        <p:spPr>
          <a:xfrm>
            <a:off x="0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4C4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 flipV="1">
            <a:off x="0" y="3776472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28725"/>
            <a:ext cx="7772400" cy="1370882"/>
          </a:xfrm>
        </p:spPr>
        <p:txBody>
          <a:bodyPr lIns="0" tIns="0" rIns="0" bIns="0" anchor="b">
            <a:noAutofit/>
          </a:bodyPr>
          <a:lstStyle>
            <a:lvl1pPr algn="r">
              <a:defRPr sz="28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74620"/>
            <a:ext cx="7772400" cy="514782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400" b="0" i="1" spc="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 </a:t>
            </a:r>
          </a:p>
        </p:txBody>
      </p:sp>
      <p:pic>
        <p:nvPicPr>
          <p:cNvPr id="10" name="Picture 9" descr="NCI-Logo-Color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282743"/>
            <a:ext cx="3993515" cy="381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4294717"/>
            <a:ext cx="2286000" cy="356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000000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3275686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 userDrawn="1"/>
        </p:nvSpPr>
        <p:spPr>
          <a:xfrm>
            <a:off x="1177110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entagon 12"/>
          <p:cNvSpPr>
            <a:spLocks noChangeAspect="1"/>
          </p:cNvSpPr>
          <p:nvPr userDrawn="1"/>
        </p:nvSpPr>
        <p:spPr>
          <a:xfrm>
            <a:off x="10624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1371600"/>
            <a:ext cx="3017520" cy="1371600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240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9" name="Picture 8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34256" y="0"/>
            <a:ext cx="4297680" cy="5148072"/>
          </a:xfrm>
        </p:spPr>
        <p:txBody>
          <a:bodyPr anchor="ctr"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i="1">
                <a:solidFill>
                  <a:srgbClr val="000000"/>
                </a:solidFill>
              </a:defRPr>
            </a:lvl1pPr>
            <a:lvl2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1900" i="1" kern="120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</a:lstStyle>
          <a:p>
            <a:r>
              <a:rPr lang="en-US" dirty="0"/>
              <a:t>Agenda Item 1</a:t>
            </a:r>
          </a:p>
          <a:p>
            <a:pPr lvl="1"/>
            <a:r>
              <a:rPr lang="en-US" dirty="0"/>
              <a:t>Agenda Item 1a</a:t>
            </a:r>
          </a:p>
          <a:p>
            <a:pPr lvl="1"/>
            <a:r>
              <a:rPr lang="en-US" dirty="0"/>
              <a:t>Agenda Item 1b</a:t>
            </a:r>
          </a:p>
          <a:p>
            <a:r>
              <a:rPr lang="en-US" dirty="0"/>
              <a:t>Agenda Item 2</a:t>
            </a:r>
          </a:p>
          <a:p>
            <a:pPr lvl="1"/>
            <a:r>
              <a:rPr lang="en-US" dirty="0"/>
              <a:t>Agenda Item 2a</a:t>
            </a:r>
          </a:p>
          <a:p>
            <a:pPr lvl="1"/>
            <a:r>
              <a:rPr lang="en-US" dirty="0"/>
              <a:t>Agenda Item 2b</a:t>
            </a:r>
          </a:p>
          <a:p>
            <a:r>
              <a:rPr lang="en-US" dirty="0"/>
              <a:t>Agenda Item 3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3a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3b</a:t>
            </a:r>
          </a:p>
        </p:txBody>
      </p:sp>
    </p:spTree>
    <p:extLst>
      <p:ext uri="{BB962C8B-B14F-4D97-AF65-F5344CB8AC3E}">
        <p14:creationId xmlns:p14="http://schemas.microsoft.com/office/powerpoint/2010/main" val="2481367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 userDrawn="1"/>
        </p:nvSpPr>
        <p:spPr>
          <a:xfrm>
            <a:off x="1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5656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entagon 8"/>
          <p:cNvSpPr/>
          <p:nvPr userDrawn="1"/>
        </p:nvSpPr>
        <p:spPr>
          <a:xfrm>
            <a:off x="1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4C4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29000" y="1817370"/>
            <a:ext cx="5029199" cy="1371600"/>
          </a:xfrm>
        </p:spPr>
        <p:txBody>
          <a:bodyPr lIns="0" tIns="0" rIns="0" bIns="0" anchor="b">
            <a:noAutofit/>
          </a:bodyPr>
          <a:lstStyle>
            <a:lvl1pPr algn="r">
              <a:defRPr sz="2800" spc="-80">
                <a:solidFill>
                  <a:schemeClr val="bg1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8999" y="3257550"/>
            <a:ext cx="5022892" cy="51435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 b="0" i="1" spc="100">
                <a:solidFill>
                  <a:srgbClr val="FFFFFF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12" name="Picture 11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864608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36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Break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>
            <a:spLocks noChangeAspect="1"/>
          </p:cNvSpPr>
          <p:nvPr userDrawn="1"/>
        </p:nvSpPr>
        <p:spPr>
          <a:xfrm>
            <a:off x="1523357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5656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entagon 9"/>
          <p:cNvSpPr>
            <a:spLocks noChangeAspect="1"/>
          </p:cNvSpPr>
          <p:nvPr userDrawn="1"/>
        </p:nvSpPr>
        <p:spPr>
          <a:xfrm>
            <a:off x="0" y="0"/>
            <a:ext cx="3228985" cy="5148072"/>
          </a:xfrm>
          <a:prstGeom prst="homePlate">
            <a:avLst>
              <a:gd name="adj" fmla="val 32357"/>
            </a:avLst>
          </a:prstGeom>
          <a:solidFill>
            <a:srgbClr val="4C4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95471" y="1817370"/>
            <a:ext cx="4062728" cy="1371600"/>
          </a:xfrm>
        </p:spPr>
        <p:txBody>
          <a:bodyPr lIns="0" tIns="0" rIns="0" bIns="0" anchor="b">
            <a:noAutofit/>
          </a:bodyPr>
          <a:lstStyle>
            <a:lvl1pPr algn="r">
              <a:defRPr sz="2800" spc="-80">
                <a:solidFill>
                  <a:srgbClr val="BB0E3D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5471" y="3257550"/>
            <a:ext cx="4056420" cy="51435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 b="0" i="1" spc="100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1" name="Picture 10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864608"/>
            <a:ext cx="1916887" cy="182880"/>
          </a:xfrm>
          <a:prstGeom prst="rect">
            <a:avLst/>
          </a:prstGeom>
        </p:spPr>
      </p:pic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11212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>
            <a:off x="0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5656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entagon 6"/>
          <p:cNvSpPr/>
          <p:nvPr userDrawn="1"/>
        </p:nvSpPr>
        <p:spPr>
          <a:xfrm>
            <a:off x="0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4C4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371600"/>
            <a:ext cx="7772400" cy="24003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 i="1" baseline="0">
                <a:solidFill>
                  <a:srgbClr val="FFFFFF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 dirty="0"/>
              <a:t>Vision Quote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fugit </a:t>
            </a:r>
            <a:r>
              <a:rPr lang="en-US" dirty="0" err="1"/>
              <a:t>liberavisse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nec</a:t>
            </a:r>
            <a:r>
              <a:rPr lang="en-US" dirty="0"/>
              <a:t> at.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elaboraret</a:t>
            </a:r>
            <a:r>
              <a:rPr lang="en-US" dirty="0"/>
              <a:t> </a:t>
            </a:r>
            <a:r>
              <a:rPr lang="en-US" dirty="0" err="1"/>
              <a:t>conclusionemque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eam</a:t>
            </a:r>
            <a:r>
              <a:rPr lang="en-US" dirty="0"/>
              <a:t> id. Quo ex </a:t>
            </a:r>
            <a:r>
              <a:rPr lang="en-US" dirty="0" err="1"/>
              <a:t>laboramus</a:t>
            </a:r>
            <a:r>
              <a:rPr lang="en-US" dirty="0"/>
              <a:t> </a:t>
            </a:r>
            <a:r>
              <a:rPr lang="en-US" dirty="0" err="1"/>
              <a:t>accommodare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his </a:t>
            </a:r>
            <a:r>
              <a:rPr lang="en-US" dirty="0" err="1"/>
              <a:t>falli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. </a:t>
            </a:r>
            <a:r>
              <a:rPr lang="en-US" dirty="0" err="1"/>
              <a:t>Illud</a:t>
            </a:r>
            <a:r>
              <a:rPr lang="en-US" dirty="0"/>
              <a:t> postulant </a:t>
            </a:r>
            <a:br>
              <a:rPr lang="en-US" dirty="0"/>
            </a:br>
            <a:r>
              <a:rPr lang="en-US" dirty="0" err="1"/>
              <a:t>adversarium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his.”</a:t>
            </a: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10" name="Picture 9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864608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56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8165592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73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8165592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4021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4108387" cy="360045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213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4108387" cy="360045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04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550981" y="1069975"/>
            <a:ext cx="4108387" cy="360045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95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>
            <a:off x="0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entagon 12"/>
          <p:cNvSpPr/>
          <p:nvPr userDrawn="1"/>
        </p:nvSpPr>
        <p:spPr>
          <a:xfrm>
            <a:off x="0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29000" y="1817370"/>
            <a:ext cx="5029199" cy="1371600"/>
          </a:xfrm>
        </p:spPr>
        <p:txBody>
          <a:bodyPr lIns="0" tIns="0" rIns="0" bIns="0" anchor="b">
            <a:noAutofit/>
          </a:bodyPr>
          <a:lstStyle>
            <a:lvl1pPr algn="r">
              <a:defRPr sz="2800" spc="-8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8999" y="3257550"/>
            <a:ext cx="5022892" cy="51435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 b="0" i="1" spc="100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15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550981" y="1069975"/>
            <a:ext cx="4108387" cy="360045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4957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66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40941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7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688124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>
            <a:off x="0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5656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entagon 7"/>
          <p:cNvSpPr/>
          <p:nvPr userDrawn="1"/>
        </p:nvSpPr>
        <p:spPr>
          <a:xfrm>
            <a:off x="0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4C4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1996889" y="4356100"/>
            <a:ext cx="51867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www.cancer.gov                 www.cancer.gov/espanol</a:t>
            </a:r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2994026" y="2148840"/>
            <a:ext cx="3163776" cy="813435"/>
            <a:chOff x="2333626" y="1990725"/>
            <a:chExt cx="4519680" cy="1162050"/>
          </a:xfrm>
        </p:grpSpPr>
        <p:pic>
          <p:nvPicPr>
            <p:cNvPr id="12" name="Picture 11" descr="NCI-Logo-Stack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5" y="2133600"/>
              <a:ext cx="3119501" cy="852170"/>
            </a:xfrm>
            <a:prstGeom prst="rect">
              <a:avLst/>
            </a:prstGeom>
          </p:spPr>
        </p:pic>
        <p:pic>
          <p:nvPicPr>
            <p:cNvPr id="13" name="Picture 12" descr="4_hhs_logo_white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626" y="1990725"/>
              <a:ext cx="1162050" cy="1162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4947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3EE5-0DDB-42AD-B250-18A4D540927D}" type="datetime1">
              <a:rPr lang="en-US" smtClean="0"/>
              <a:t>6/1/2023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C208-AE13-B04B-B554-16DFD7ABBF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835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12"/>
          <p:cNvSpPr>
            <a:spLocks noChangeAspect="1"/>
          </p:cNvSpPr>
          <p:nvPr userDrawn="1"/>
        </p:nvSpPr>
        <p:spPr>
          <a:xfrm>
            <a:off x="1177110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entagon 13"/>
          <p:cNvSpPr>
            <a:spLocks noChangeAspect="1"/>
          </p:cNvSpPr>
          <p:nvPr userDrawn="1"/>
        </p:nvSpPr>
        <p:spPr>
          <a:xfrm>
            <a:off x="10624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28725"/>
            <a:ext cx="7772400" cy="1370882"/>
          </a:xfrm>
        </p:spPr>
        <p:txBody>
          <a:bodyPr lIns="0" tIns="0" rIns="0" bIns="0" anchor="b">
            <a:noAutofit/>
          </a:bodyPr>
          <a:lstStyle>
            <a:lvl1pPr algn="r">
              <a:defRPr sz="2800" b="0" i="0">
                <a:solidFill>
                  <a:srgbClr val="123E5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Title of the presentation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74620"/>
            <a:ext cx="7772400" cy="514782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400" b="0" i="1" spc="100">
                <a:solidFill>
                  <a:schemeClr val="accent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goes here </a:t>
            </a:r>
          </a:p>
        </p:txBody>
      </p:sp>
      <p:pic>
        <p:nvPicPr>
          <p:cNvPr id="12" name="Picture 11" descr="NCI-Logo-Color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282743"/>
            <a:ext cx="3993515" cy="3810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4297680"/>
            <a:ext cx="2286000" cy="356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200" smtClean="0"/>
            </a:lvl1pPr>
          </a:lstStyle>
          <a:p>
            <a:pPr>
              <a:defRPr/>
            </a:pPr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5322606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 userDrawn="1"/>
        </p:nvSpPr>
        <p:spPr>
          <a:xfrm>
            <a:off x="0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Pentagon 10"/>
          <p:cNvSpPr/>
          <p:nvPr userDrawn="1"/>
        </p:nvSpPr>
        <p:spPr>
          <a:xfrm>
            <a:off x="1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1989770" y="4356100"/>
            <a:ext cx="5200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606060"/>
                </a:solidFill>
                <a:latin typeface="Arial" charset="0"/>
              </a:rPr>
              <a:t>www.cancer.gov                 www.cancer.gov/espanol</a:t>
            </a:r>
          </a:p>
        </p:txBody>
      </p:sp>
      <p:pic>
        <p:nvPicPr>
          <p:cNvPr id="12" name="Picture 11" descr="HHS_NIH_NCI RGB_Logos_Lockup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72" y="1967859"/>
            <a:ext cx="3463392" cy="115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76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>
            <a:off x="0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entagon 12"/>
          <p:cNvSpPr/>
          <p:nvPr userDrawn="1"/>
        </p:nvSpPr>
        <p:spPr>
          <a:xfrm>
            <a:off x="0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29000" y="1817370"/>
            <a:ext cx="5029199" cy="1371600"/>
          </a:xfrm>
        </p:spPr>
        <p:txBody>
          <a:bodyPr lIns="0" tIns="0" rIns="0" bIns="0" anchor="b">
            <a:noAutofit/>
          </a:bodyPr>
          <a:lstStyle>
            <a:lvl1pPr algn="r">
              <a:defRPr sz="2800" spc="-8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8999" y="3257550"/>
            <a:ext cx="5022892" cy="51435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 b="0" i="1" spc="100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goes here</a:t>
            </a: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17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>
            <a:spLocks noChangeAspect="1"/>
          </p:cNvSpPr>
          <p:nvPr userDrawn="1"/>
        </p:nvSpPr>
        <p:spPr>
          <a:xfrm>
            <a:off x="1523357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entagon 9"/>
          <p:cNvSpPr>
            <a:spLocks noChangeAspect="1"/>
          </p:cNvSpPr>
          <p:nvPr userDrawn="1"/>
        </p:nvSpPr>
        <p:spPr>
          <a:xfrm>
            <a:off x="0" y="0"/>
            <a:ext cx="3228985" cy="5148072"/>
          </a:xfrm>
          <a:prstGeom prst="homePlate">
            <a:avLst>
              <a:gd name="adj" fmla="val 32357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95471" y="1817370"/>
            <a:ext cx="4062728" cy="1371600"/>
          </a:xfrm>
        </p:spPr>
        <p:txBody>
          <a:bodyPr lIns="0" tIns="0" rIns="0" bIns="0" anchor="b">
            <a:noAutofit/>
          </a:bodyPr>
          <a:lstStyle>
            <a:lvl1pPr algn="r">
              <a:defRPr sz="2800" spc="-80">
                <a:solidFill>
                  <a:srgbClr val="BB0E3D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5471" y="3257550"/>
            <a:ext cx="4056420" cy="51435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 b="0" i="1" spc="100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3" name="Picture 12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933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992B-C285-4C41-9E03-4B62C0081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228" y="1390260"/>
            <a:ext cx="7585544" cy="1372840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54B2-72F5-454F-90AB-EF70B9400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228" y="2869480"/>
            <a:ext cx="7585544" cy="1241822"/>
          </a:xfrm>
        </p:spPr>
        <p:txBody>
          <a:bodyPr/>
          <a:lstStyle>
            <a:lvl1pPr marL="0" indent="0" algn="ctr">
              <a:buNone/>
              <a:defRPr sz="180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7B4A5-B4BA-4B1F-917E-C242B34C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FEE6-D5CA-49FA-B4E7-B721CE941418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DAF78-F3AC-4301-AEE3-61AC99BFF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DA4F9-8DCB-4FDB-AD03-661B12DD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65A9-FC78-43A3-8AB4-BFB1BBE894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682177-DEA6-4CC1-91B7-4D1A9C2C16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41" y="516714"/>
            <a:ext cx="2822720" cy="435170"/>
          </a:xfrm>
          <a:prstGeom prst="rect">
            <a:avLst/>
          </a:prstGeom>
          <a:ln w="76200"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D9E23EF-3602-42EA-8439-C3640B2E8CBA}"/>
              </a:ext>
            </a:extLst>
          </p:cNvPr>
          <p:cNvSpPr/>
          <p:nvPr userDrawn="1"/>
        </p:nvSpPr>
        <p:spPr>
          <a:xfrm rot="5400000" flipH="1">
            <a:off x="4536219" y="-4548146"/>
            <a:ext cx="89453" cy="91857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580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992B-C285-4C41-9E03-4B62C0081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228" y="1390260"/>
            <a:ext cx="7585544" cy="1372840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54B2-72F5-454F-90AB-EF70B9400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228" y="2869480"/>
            <a:ext cx="7585544" cy="1241822"/>
          </a:xfrm>
        </p:spPr>
        <p:txBody>
          <a:bodyPr/>
          <a:lstStyle>
            <a:lvl1pPr marL="0" indent="0" algn="ctr">
              <a:buNone/>
              <a:defRPr sz="180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7B4A5-B4BA-4B1F-917E-C242B34C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FEE6-D5CA-49FA-B4E7-B721CE941418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DAF78-F3AC-4301-AEE3-61AC99BFF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DA4F9-8DCB-4FDB-AD03-661B12DD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65A9-FC78-43A3-8AB4-BFB1BBE894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682177-DEA6-4CC1-91B7-4D1A9C2C16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1" y="4549678"/>
            <a:ext cx="2822720" cy="435170"/>
          </a:xfrm>
          <a:prstGeom prst="rect">
            <a:avLst/>
          </a:prstGeom>
          <a:ln w="76200"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D9E23EF-3602-42EA-8439-C3640B2E8CBA}"/>
              </a:ext>
            </a:extLst>
          </p:cNvPr>
          <p:cNvSpPr/>
          <p:nvPr userDrawn="1"/>
        </p:nvSpPr>
        <p:spPr>
          <a:xfrm rot="5400000" flipH="1">
            <a:off x="4536219" y="-4548146"/>
            <a:ext cx="89453" cy="91857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87284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992B-C285-4C41-9E03-4B62C0081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228" y="1390260"/>
            <a:ext cx="7585544" cy="1372840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54B2-72F5-454F-90AB-EF70B9400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228" y="2869480"/>
            <a:ext cx="7585544" cy="1241822"/>
          </a:xfrm>
        </p:spPr>
        <p:txBody>
          <a:bodyPr/>
          <a:lstStyle>
            <a:lvl1pPr marL="0" indent="0" algn="ctr">
              <a:buNone/>
              <a:defRPr sz="180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7B4A5-B4BA-4B1F-917E-C242B34C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FEE6-D5CA-49FA-B4E7-B721CE941418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DAF78-F3AC-4301-AEE3-61AC99BFF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DA4F9-8DCB-4FDB-AD03-661B12DD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65A9-FC78-43A3-8AB4-BFB1BBE894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9E23EF-3602-42EA-8439-C3640B2E8CBA}"/>
              </a:ext>
            </a:extLst>
          </p:cNvPr>
          <p:cNvSpPr/>
          <p:nvPr userDrawn="1"/>
        </p:nvSpPr>
        <p:spPr>
          <a:xfrm rot="5400000" flipH="1">
            <a:off x="4536219" y="-4548146"/>
            <a:ext cx="89453" cy="91857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43233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22C6C-B9F2-4054-A063-D7951589B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95CD4-29E3-40F9-9F26-683A43B63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1033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0B8682-79B2-4D95-A726-3E52A99370FE}"/>
              </a:ext>
            </a:extLst>
          </p:cNvPr>
          <p:cNvSpPr/>
          <p:nvPr userDrawn="1"/>
        </p:nvSpPr>
        <p:spPr>
          <a:xfrm rot="5400000" flipV="1">
            <a:off x="-63031" y="722168"/>
            <a:ext cx="1046375" cy="453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89F8BC-EB1D-49D5-A945-E2BA2A76C1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492" y="4645580"/>
            <a:ext cx="2064249" cy="318239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987373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61E7-3BB4-47E5-899F-95508ED89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622AE-7E52-435B-B087-F2157CF47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1310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DE05B-86E9-4086-B251-BC0F05FA5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1310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FA0F8-FC41-4BED-BA42-19A81813D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FEE6-D5CA-49FA-B4E7-B721CE941418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63058-F6E3-4250-AD2F-801E277B5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BFBBA-D6F9-48A3-ABFB-B5359778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65A9-FC78-43A3-8AB4-BFB1BBE894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26DC41-B1B6-45FF-AA15-EE95A405D35D}"/>
              </a:ext>
            </a:extLst>
          </p:cNvPr>
          <p:cNvSpPr/>
          <p:nvPr userDrawn="1"/>
        </p:nvSpPr>
        <p:spPr>
          <a:xfrm rot="5400000" flipV="1">
            <a:off x="-63031" y="722168"/>
            <a:ext cx="1046375" cy="453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600ECC-A1F6-4636-83B0-ECA83845B1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492" y="4645580"/>
            <a:ext cx="2064249" cy="318239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28129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992B-C285-4C41-9E03-4B62C0081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173" y="1111711"/>
            <a:ext cx="7585544" cy="628175"/>
          </a:xfrm>
        </p:spPr>
        <p:txBody>
          <a:bodyPr anchor="b">
            <a:normAutofit/>
          </a:bodyPr>
          <a:lstStyle>
            <a:lvl1pPr algn="ctr">
              <a:defRPr sz="4500" b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7B4A5-B4BA-4B1F-917E-C242B34C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FEE6-D5CA-49FA-B4E7-B721CE941418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DAF78-F3AC-4301-AEE3-61AC99BFF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DA4F9-8DCB-4FDB-AD03-661B12DD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65A9-FC78-43A3-8AB4-BFB1BBE894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70F524-B236-4B33-B68E-D96504BB31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585" y="417689"/>
            <a:ext cx="2822720" cy="435170"/>
          </a:xfrm>
          <a:prstGeom prst="rect">
            <a:avLst/>
          </a:prstGeom>
          <a:ln w="76200"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5F7503-7CBA-43FA-9627-51D6C40B25D2}"/>
              </a:ext>
            </a:extLst>
          </p:cNvPr>
          <p:cNvSpPr/>
          <p:nvPr userDrawn="1"/>
        </p:nvSpPr>
        <p:spPr>
          <a:xfrm rot="5400000" flipH="1">
            <a:off x="4536219" y="-4548146"/>
            <a:ext cx="89453" cy="91857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6DAD94-69BF-4DEE-BA54-7A81CC8DC9ED}"/>
              </a:ext>
            </a:extLst>
          </p:cNvPr>
          <p:cNvCxnSpPr/>
          <p:nvPr userDrawn="1"/>
        </p:nvCxnSpPr>
        <p:spPr>
          <a:xfrm>
            <a:off x="628650" y="1774709"/>
            <a:ext cx="78867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00732" y="2211263"/>
            <a:ext cx="6942535" cy="2406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16635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— Footer">
  <p:cSld name="One Column — Foot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93776" y="311659"/>
            <a:ext cx="8165592" cy="317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123E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2"/>
                </a:solidFill>
                <a:latin typeface="NTR"/>
                <a:ea typeface="NTR"/>
                <a:cs typeface="NTR"/>
                <a:sym typeface="NTR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2"/>
                </a:solidFill>
                <a:latin typeface="NTR"/>
                <a:ea typeface="NTR"/>
                <a:cs typeface="NTR"/>
                <a:sym typeface="NTR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2"/>
                </a:solidFill>
                <a:latin typeface="NTR"/>
                <a:ea typeface="NTR"/>
                <a:cs typeface="NTR"/>
                <a:sym typeface="NTR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2"/>
                </a:solidFill>
                <a:latin typeface="NTR"/>
                <a:ea typeface="NTR"/>
                <a:cs typeface="NTR"/>
                <a:sym typeface="NTR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2"/>
                </a:solidFill>
                <a:latin typeface="NTR"/>
                <a:ea typeface="NTR"/>
                <a:cs typeface="NTR"/>
                <a:sym typeface="NTR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2"/>
                </a:solidFill>
                <a:latin typeface="NTR"/>
                <a:ea typeface="NTR"/>
                <a:cs typeface="NTR"/>
                <a:sym typeface="NTR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2"/>
                </a:solidFill>
                <a:latin typeface="NTR"/>
                <a:ea typeface="NTR"/>
                <a:cs typeface="NTR"/>
                <a:sym typeface="NTR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2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/>
          <p:nvPr/>
        </p:nvSpPr>
        <p:spPr>
          <a:xfrm>
            <a:off x="8647114" y="4864608"/>
            <a:ext cx="307975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1000" b="1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3" descr="NCI-Logo-Gray-Knock-NEW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1" y="4864608"/>
            <a:ext cx="1916888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93776" y="1069975"/>
            <a:ext cx="8165592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marR="0" lvl="0" indent="-35559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4924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42892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36542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30192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5559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5559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5559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5559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9699676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305800" cy="482150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732235"/>
            <a:ext cx="8305800" cy="37719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800">
                <a:latin typeface="Arial" pitchFamily="34" charset="0"/>
                <a:cs typeface="Arial" pitchFamily="34" charset="0"/>
              </a:defRPr>
            </a:lvl1pPr>
            <a:lvl2pPr marL="557213" indent="-214313"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2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1" y="4767264"/>
            <a:ext cx="516901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348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79304B-8512-4108-B2D2-4A678BA40656}"/>
              </a:ext>
            </a:extLst>
          </p:cNvPr>
          <p:cNvSpPr/>
          <p:nvPr userDrawn="1"/>
        </p:nvSpPr>
        <p:spPr>
          <a:xfrm>
            <a:off x="1143" y="4869180"/>
            <a:ext cx="9141714" cy="274320"/>
          </a:xfrm>
          <a:prstGeom prst="rect">
            <a:avLst/>
          </a:prstGeom>
          <a:solidFill>
            <a:srgbClr val="005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9BBC7-B656-43D7-BA74-D6C2AA6A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69657"/>
            <a:ext cx="3086101" cy="273844"/>
          </a:xfrm>
        </p:spPr>
        <p:txBody>
          <a:bodyPr/>
          <a:lstStyle>
            <a:lvl1pPr algn="ctr">
              <a:defRPr sz="1011"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commonfund.nih.gov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EC6D5-F08D-4EEF-8B28-9E354E801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5391" y="4869657"/>
            <a:ext cx="2057400" cy="273844"/>
          </a:xfrm>
        </p:spPr>
        <p:txBody>
          <a:bodyPr/>
          <a:lstStyle>
            <a:lvl1pPr>
              <a:defRPr sz="1011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Slide </a:t>
            </a:r>
            <a:fld id="{61FD3BFF-EC0F-4B74-8DFF-F2CDAFF00E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BF439-A079-4397-AC37-80B859E6C3BF}"/>
              </a:ext>
            </a:extLst>
          </p:cNvPr>
          <p:cNvSpPr/>
          <p:nvPr userDrawn="1"/>
        </p:nvSpPr>
        <p:spPr>
          <a:xfrm>
            <a:off x="1143" y="1"/>
            <a:ext cx="9141714" cy="857250"/>
          </a:xfrm>
          <a:prstGeom prst="rect">
            <a:avLst/>
          </a:prstGeom>
          <a:solidFill>
            <a:srgbClr val="005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ABAC019-17F9-478E-BB7A-50CF61CA2DE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954091" y="-88718"/>
            <a:ext cx="1072529" cy="891540"/>
            <a:chOff x="3214110" y="2507916"/>
            <a:chExt cx="1575582" cy="13097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342A8E8-71ED-4C88-BCB2-57739D631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953"/>
            <a:stretch/>
          </p:blipFill>
          <p:spPr>
            <a:xfrm>
              <a:off x="3214110" y="2507916"/>
              <a:ext cx="1386025" cy="126187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8D9DA55-50AF-471C-BF78-27943D2F1D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44" t="59866" r="3220" b="18951"/>
            <a:stretch/>
          </p:blipFill>
          <p:spPr>
            <a:xfrm>
              <a:off x="3214110" y="3550334"/>
              <a:ext cx="1575582" cy="267286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2C0FAB70-B7D2-4E63-86C1-0A756C920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17" y="1"/>
            <a:ext cx="7578639" cy="85725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94957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umn Lef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60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5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864608"/>
            <a:ext cx="1916888" cy="1828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8" y="1069975"/>
            <a:ext cx="4108387" cy="360045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762057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50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>
            <a:off x="0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entagon 4"/>
          <p:cNvSpPr/>
          <p:nvPr userDrawn="1"/>
        </p:nvSpPr>
        <p:spPr>
          <a:xfrm>
            <a:off x="0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371600"/>
            <a:ext cx="7772400" cy="24003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 i="1" baseline="0">
                <a:solidFill>
                  <a:srgbClr val="123E57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 dirty="0"/>
              <a:t>Vision Quote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fugit </a:t>
            </a:r>
            <a:r>
              <a:rPr lang="en-US" dirty="0" err="1"/>
              <a:t>liberavisse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nec</a:t>
            </a:r>
            <a:r>
              <a:rPr lang="en-US" dirty="0"/>
              <a:t> at.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elaboraret</a:t>
            </a:r>
            <a:r>
              <a:rPr lang="en-US" dirty="0"/>
              <a:t> </a:t>
            </a:r>
            <a:r>
              <a:rPr lang="en-US" dirty="0" err="1"/>
              <a:t>conclusionemque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eam</a:t>
            </a:r>
            <a:r>
              <a:rPr lang="en-US" dirty="0"/>
              <a:t> id. Quo ex </a:t>
            </a:r>
            <a:r>
              <a:rPr lang="en-US" dirty="0" err="1"/>
              <a:t>laboramus</a:t>
            </a:r>
            <a:r>
              <a:rPr lang="en-US" dirty="0"/>
              <a:t> </a:t>
            </a:r>
            <a:r>
              <a:rPr lang="en-US" dirty="0" err="1"/>
              <a:t>accommodare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his </a:t>
            </a:r>
            <a:r>
              <a:rPr lang="en-US" dirty="0" err="1"/>
              <a:t>falli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. </a:t>
            </a:r>
            <a:r>
              <a:rPr lang="en-US" dirty="0" err="1"/>
              <a:t>Illud</a:t>
            </a:r>
            <a:r>
              <a:rPr lang="en-US" dirty="0"/>
              <a:t> postulant </a:t>
            </a:r>
            <a:br>
              <a:rPr lang="en-US" dirty="0"/>
            </a:br>
            <a:r>
              <a:rPr lang="en-US" dirty="0" err="1"/>
              <a:t>adversarium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his.”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8" name="Picture 7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8165592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6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8165592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448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4108387" cy="360045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9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4108387" cy="360045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6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2654"/>
            <a:ext cx="82296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378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en-US" sz="900" smtClean="0"/>
            </a:lvl1pPr>
          </a:lstStyle>
          <a:p>
            <a:pPr>
              <a:defRPr/>
            </a:pPr>
            <a:r>
              <a:rPr lang="en-US" dirty="0"/>
              <a:t>INSERT DATE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6C6C6C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 i="0" smtClean="0">
                <a:solidFill>
                  <a:srgbClr val="6C6C6C"/>
                </a:solidFill>
                <a:latin typeface="+mn-lt"/>
                <a:ea typeface="+mn-ea"/>
                <a:cs typeface="Sapient Centro Slab"/>
              </a:defRPr>
            </a:lvl1pPr>
          </a:lstStyle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755" r:id="rId2"/>
    <p:sldLayoutId id="2147483826" r:id="rId3"/>
    <p:sldLayoutId id="2147483827" r:id="rId4"/>
    <p:sldLayoutId id="2147483828" r:id="rId5"/>
    <p:sldLayoutId id="2147483770" r:id="rId6"/>
    <p:sldLayoutId id="2147483810" r:id="rId7"/>
    <p:sldLayoutId id="2147483771" r:id="rId8"/>
    <p:sldLayoutId id="2147483812" r:id="rId9"/>
    <p:sldLayoutId id="2147483772" r:id="rId10"/>
    <p:sldLayoutId id="2147483813" r:id="rId11"/>
    <p:sldLayoutId id="2147483773" r:id="rId12"/>
    <p:sldLayoutId id="2147483814" r:id="rId13"/>
    <p:sldLayoutId id="2147483763" r:id="rId14"/>
    <p:sldLayoutId id="2147483807" r:id="rId15"/>
    <p:sldLayoutId id="2147483829" r:id="rId16"/>
    <p:sldLayoutId id="2147483851" r:id="rId17"/>
    <p:sldLayoutId id="2147483854" r:id="rId18"/>
    <p:sldLayoutId id="2147483855" r:id="rId19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0" kern="1200">
          <a:solidFill>
            <a:srgbClr val="123E57"/>
          </a:solidFill>
          <a:latin typeface="+mj-lt"/>
          <a:ea typeface="ＭＳ Ｐゴシック" charset="0"/>
          <a:cs typeface="SapientSans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2286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1pPr>
      <a:lvl2pPr marL="4572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9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2pPr>
      <a:lvl3pPr marL="6858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8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3pPr>
      <a:lvl4pPr marL="9144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7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4pPr>
      <a:lvl5pPr marL="11430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6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2654"/>
            <a:ext cx="82296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378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6C6C6C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r>
              <a:rPr lang="en-US" dirty="0"/>
              <a:t>INSERT DATE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6C6C6C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 i="0" smtClean="0">
                <a:solidFill>
                  <a:srgbClr val="6C6C6C"/>
                </a:solidFill>
                <a:latin typeface="+mn-lt"/>
                <a:ea typeface="+mn-ea"/>
                <a:cs typeface="Sapient Centro Slab"/>
              </a:defRPr>
            </a:lvl1pPr>
          </a:lstStyle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0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0" kern="1200">
          <a:solidFill>
            <a:srgbClr val="123E57"/>
          </a:solidFill>
          <a:latin typeface="+mj-lt"/>
          <a:ea typeface="ＭＳ Ｐゴシック" charset="0"/>
          <a:cs typeface="SapientSans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2286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1pPr>
      <a:lvl2pPr marL="4572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9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2pPr>
      <a:lvl3pPr marL="6858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8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3pPr>
      <a:lvl4pPr marL="9144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7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4pPr>
      <a:lvl5pPr marL="11430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6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27741C-C5E1-417F-BC73-E70788C8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208F6-FC7D-4812-91D1-757A74445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4C9D4-482C-4A91-81C7-042165CD4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FEE6-D5CA-49FA-B4E7-B721CE941418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809C2-7843-4B79-9AB2-0B68E5B9A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A542E-0E53-4D2B-9ED0-5F76D54DA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265A9-FC78-43A3-8AB4-BFB1BBE894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0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training.nih.gov/career-path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grants.nih.gov/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er.nih.gov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contacts/Diversity-Supp_contact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commonfund.nih.gov/highrisk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fund.nih.gov/highris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lrp.nih.gov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3.png"/><Relationship Id="rId14" Type="http://schemas.openxmlformats.org/officeDocument/2006/relationships/hyperlink" Target="https://www.lrp.nih.gov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csr.nih.gov/ForReviewers/BecomeAReviewer/ECR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rants.nih.gov/policy/early-stage/index.htm" TargetMode="External"/><Relationship Id="rId5" Type="http://schemas.openxmlformats.org/officeDocument/2006/relationships/hyperlink" Target="https://deainfo.nci.nih.gov/grantspolicies/finalfundltr.htm" TargetMode="External"/><Relationship Id="rId4" Type="http://schemas.openxmlformats.org/officeDocument/2006/relationships/hyperlink" Target="https://grants.nih.gov/policy/early-investigators/list-smaller-grants.ht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notice-files/NOT-OD-21-052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rants.nih.gov/grants/guide/notice-files/NOT-OD-21-106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era.nih.gov/common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hyperlink" Target="https://era.nih.gov/erahelp/ESIE_ext/Default.htm#cshid=4" TargetMode="External"/><Relationship Id="rId4" Type="http://schemas.openxmlformats.org/officeDocument/2006/relationships/hyperlink" Target="https://nexus.od.nih.gov/all/2020/04/09/can-esi-status-be-extended-due-to-disruptions-from-covid-19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grants.nih.gov/grants/policy/harassment.htm" TargetMode="External"/><Relationship Id="rId3" Type="http://schemas.openxmlformats.org/officeDocument/2006/relationships/hyperlink" Target="https://nexus.od.nih.gov/all/2019/06/14/how-to-notify-nih-about-a-concern-that-sexual-harassment-is-affecting-an-nih-funded-activity-at-a-grantee-institution/" TargetMode="External"/><Relationship Id="rId7" Type="http://schemas.openxmlformats.org/officeDocument/2006/relationships/hyperlink" Target="https://nexus.od.nih.gov/all/tag/anti-sexual-harassmen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2.png"/><Relationship Id="rId5" Type="http://schemas.openxmlformats.org/officeDocument/2006/relationships/hyperlink" Target="https://public.era.nih.gov/shape/public/index.era" TargetMode="External"/><Relationship Id="rId4" Type="http://schemas.openxmlformats.org/officeDocument/2006/relationships/hyperlink" Target="mailto:GranteeHarassment@od.nih.gov" TargetMode="External"/><Relationship Id="rId9" Type="http://schemas.openxmlformats.org/officeDocument/2006/relationships/hyperlink" Target="https://www.nap.edu/catalog/24994/sexual-harassment-of-women-climate-culture-and-consequences-in-academic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nas.zahir@nih.go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Relationship Id="rId5" Type="http://schemas.openxmlformats.org/officeDocument/2006/relationships/hyperlink" Target="https://www.nih.gov/grants-funding" TargetMode="Externa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578" y="1684939"/>
            <a:ext cx="7498843" cy="1589791"/>
          </a:xfrm>
        </p:spPr>
        <p:txBody>
          <a:bodyPr/>
          <a:lstStyle/>
          <a:p>
            <a:pPr algn="l"/>
            <a:r>
              <a:rPr lang="en-US" dirty="0"/>
              <a:t>After Your First Award: Next Steps in Your Journey with NIH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26287" y="4418829"/>
            <a:ext cx="2286000" cy="356616"/>
          </a:xfrm>
        </p:spPr>
        <p:txBody>
          <a:bodyPr/>
          <a:lstStyle/>
          <a:p>
            <a:pPr>
              <a:defRPr/>
            </a:pPr>
            <a:r>
              <a:rPr lang="en-US" dirty="0"/>
              <a:t>NIH Virtual Seminar</a:t>
            </a:r>
          </a:p>
          <a:p>
            <a:pPr>
              <a:defRPr/>
            </a:pPr>
            <a:r>
              <a:rPr lang="en-US" dirty="0"/>
              <a:t>November 3, 2021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12667DD-A3A1-4355-84EA-50D3A3D43875}"/>
              </a:ext>
            </a:extLst>
          </p:cNvPr>
          <p:cNvSpPr txBox="1">
            <a:spLocks/>
          </p:cNvSpPr>
          <p:nvPr/>
        </p:nvSpPr>
        <p:spPr bwMode="auto">
          <a:xfrm>
            <a:off x="-854807" y="3502181"/>
            <a:ext cx="9067094" cy="60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r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None/>
              <a:defRPr sz="1400" b="0" i="1" kern="1200" spc="100">
                <a:solidFill>
                  <a:schemeClr val="accent3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SapientCentroSlab-Light"/>
              </a:defRPr>
            </a:lvl2pPr>
            <a:lvl3pPr marL="914400" indent="0" algn="ctr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SapientCentroSlab-Light"/>
              </a:defRPr>
            </a:lvl3pPr>
            <a:lvl4pPr marL="1371600" indent="0" algn="ctr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SapientCentroSlab-Light"/>
              </a:defRPr>
            </a:lvl4pPr>
            <a:lvl5pPr marL="1828800" indent="0" algn="ctr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SapientCentroSlab-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600" b="1" dirty="0">
                <a:ea typeface="ＭＳ Ｐゴシック"/>
              </a:rPr>
              <a:t>Nastaran (Nas) Zahir, PhD</a:t>
            </a:r>
          </a:p>
          <a:p>
            <a:pPr>
              <a:spcAft>
                <a:spcPts val="0"/>
              </a:spcAft>
            </a:pPr>
            <a:r>
              <a:rPr lang="en-US" sz="1600" dirty="0">
                <a:ea typeface="ＭＳ Ｐゴシック"/>
              </a:rPr>
              <a:t>Chief, Cancer Training Branch, Center for Cancer Training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0ED632-99A6-4570-9262-5CC214403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50232" y="-3270"/>
            <a:ext cx="6493768" cy="1828800"/>
            <a:chOff x="2650232" y="-3270"/>
            <a:chExt cx="6493768" cy="18288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82F7E2-9CD0-4E2C-A7AD-8921708571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7200" y="0"/>
              <a:ext cx="6146800" cy="1457488"/>
            </a:xfrm>
            <a:prstGeom prst="rect">
              <a:avLst/>
            </a:prstGeom>
          </p:spPr>
        </p:pic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C9D158F7-C11D-4C7F-A219-7E978992BA24}"/>
                </a:ext>
              </a:extLst>
            </p:cNvPr>
            <p:cNvSpPr/>
            <p:nvPr/>
          </p:nvSpPr>
          <p:spPr>
            <a:xfrm rot="20886102" flipH="1">
              <a:off x="2650232" y="-3270"/>
              <a:ext cx="867239" cy="1828800"/>
            </a:xfrm>
            <a:prstGeom prst="parallelogram">
              <a:avLst>
                <a:gd name="adj" fmla="val 29230"/>
              </a:avLst>
            </a:prstGeom>
            <a:solidFill>
              <a:srgbClr val="F2F2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1492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 from the NIH research training website Career Path tab. &quot;NIH programs help to prepare the skilled, creative and diverse biomedical research workforce of tomorrow.">
            <a:extLst>
              <a:ext uri="{FF2B5EF4-FFF2-40B4-BE49-F238E27FC236}">
                <a16:creationId xmlns:a16="http://schemas.microsoft.com/office/drawing/2014/main" id="{D6548037-9E22-4F62-B917-B81902CE9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08" y="629053"/>
            <a:ext cx="7295213" cy="42555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85EE9-5405-4202-8173-3F26E09EC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right for your stage?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3B1CD0-6B3A-4B1A-A57A-C5283345EA7B}"/>
              </a:ext>
            </a:extLst>
          </p:cNvPr>
          <p:cNvSpPr txBox="1"/>
          <p:nvPr/>
        </p:nvSpPr>
        <p:spPr>
          <a:xfrm>
            <a:off x="2972150" y="4797735"/>
            <a:ext cx="2788882" cy="254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5" i="1" dirty="0">
                <a:solidFill>
                  <a:srgbClr val="454443"/>
                </a:solidFill>
                <a:latin typeface="Arial"/>
                <a:cs typeface="Arial"/>
                <a:hlinkClick r:id="rId3"/>
              </a:rPr>
              <a:t>https://researchtraining.nih.gov/career-path</a:t>
            </a:r>
            <a:r>
              <a:rPr lang="en-US" sz="1055" i="1" dirty="0">
                <a:solidFill>
                  <a:srgbClr val="454443"/>
                </a:solidFill>
                <a:latin typeface="Arial"/>
                <a:cs typeface="Arial"/>
              </a:rPr>
              <a:t> </a:t>
            </a:r>
            <a:endParaRPr lang="en-US" sz="633" i="1" dirty="0">
              <a:solidFill>
                <a:srgbClr val="45444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573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2DC9E-7201-4EED-B01B-6824FE8D7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an appropriate path for funding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C2245F-7412-44FB-977F-CCE51BCC4265}"/>
              </a:ext>
            </a:extLst>
          </p:cNvPr>
          <p:cNvSpPr/>
          <p:nvPr/>
        </p:nvSpPr>
        <p:spPr>
          <a:xfrm>
            <a:off x="5831834" y="3844266"/>
            <a:ext cx="949176" cy="324301"/>
          </a:xfrm>
          <a:prstGeom prst="rect">
            <a:avLst/>
          </a:prstGeom>
          <a:solidFill>
            <a:srgbClr val="0170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5" b="1" dirty="0">
                <a:latin typeface="Arial" panose="020B0604020202020204" pitchFamily="34" charset="0"/>
                <a:cs typeface="Arial" panose="020B0604020202020204" pitchFamily="34" charset="0"/>
              </a:rPr>
              <a:t>R03 or R21</a:t>
            </a:r>
          </a:p>
        </p:txBody>
      </p:sp>
      <p:pic>
        <p:nvPicPr>
          <p:cNvPr id="4" name="Picture 3" descr="flow diagram showing what NIH grants to choose based on career stage and amount of preliminary data.">
            <a:extLst>
              <a:ext uri="{FF2B5EF4-FFF2-40B4-BE49-F238E27FC236}">
                <a16:creationId xmlns:a16="http://schemas.microsoft.com/office/drawing/2014/main" id="{4BBBC7CC-3EED-43F9-AED2-9AB1D12A8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12" y="699427"/>
            <a:ext cx="5518483" cy="41324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76545A-4213-485F-ADCE-94B2D0720F8D}"/>
              </a:ext>
            </a:extLst>
          </p:cNvPr>
          <p:cNvSpPr/>
          <p:nvPr/>
        </p:nvSpPr>
        <p:spPr>
          <a:xfrm>
            <a:off x="5532383" y="4130466"/>
            <a:ext cx="1051560" cy="324301"/>
          </a:xfrm>
          <a:prstGeom prst="rect">
            <a:avLst/>
          </a:prstGeom>
          <a:solidFill>
            <a:srgbClr val="0170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R21/R03</a:t>
            </a:r>
          </a:p>
        </p:txBody>
      </p:sp>
    </p:spTree>
    <p:extLst>
      <p:ext uri="{BB962C8B-B14F-4D97-AF65-F5344CB8AC3E}">
        <p14:creationId xmlns:p14="http://schemas.microsoft.com/office/powerpoint/2010/main" val="26150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17570-8D8F-4A96-A53E-866B8F6E9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Already have an R01? Which path to choose next?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6C9EB2-20D2-4E3A-B86A-6699A3EF9A90}"/>
              </a:ext>
            </a:extLst>
          </p:cNvPr>
          <p:cNvSpPr txBox="1">
            <a:spLocks/>
          </p:cNvSpPr>
          <p:nvPr/>
        </p:nvSpPr>
        <p:spPr bwMode="auto">
          <a:xfrm>
            <a:off x="1593586" y="955148"/>
            <a:ext cx="2978415" cy="348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123E57"/>
                </a:solidFill>
                <a:latin typeface="+mj-lt"/>
                <a:ea typeface="ＭＳ Ｐゴシック" charset="0"/>
                <a:cs typeface="SapientSansBol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9pPr>
          </a:lstStyle>
          <a:p>
            <a:r>
              <a:rPr lang="en-US" sz="2850" b="1" dirty="0">
                <a:solidFill>
                  <a:srgbClr val="006A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Competing Renewal </a:t>
            </a:r>
            <a:br>
              <a:rPr lang="en-US" sz="2850" b="1" dirty="0">
                <a:solidFill>
                  <a:srgbClr val="006A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en-US" sz="2850" b="1" dirty="0">
                <a:solidFill>
                  <a:srgbClr val="006A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850" b="1" dirty="0">
                <a:solidFill>
                  <a:srgbClr val="006A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vs.</a:t>
            </a:r>
            <a:br>
              <a:rPr lang="en-US" sz="2850" b="1" dirty="0">
                <a:solidFill>
                  <a:srgbClr val="006A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en-US" sz="2850" b="1" dirty="0">
                <a:solidFill>
                  <a:srgbClr val="006A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850" b="1" dirty="0">
                <a:solidFill>
                  <a:srgbClr val="006A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Application? </a:t>
            </a:r>
            <a:endParaRPr lang="en-US" sz="2850" dirty="0"/>
          </a:p>
          <a:p>
            <a:endParaRPr lang="en-US" sz="3166" dirty="0"/>
          </a:p>
        </p:txBody>
      </p:sp>
      <p:pic>
        <p:nvPicPr>
          <p:cNvPr id="4" name="Picture 2" descr="person walking on path that bisects like an arbor">
            <a:extLst>
              <a:ext uri="{FF2B5EF4-FFF2-40B4-BE49-F238E27FC236}">
                <a16:creationId xmlns:a16="http://schemas.microsoft.com/office/drawing/2014/main" id="{8240F094-E86C-47C0-8854-AC8D7477A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04" y="875020"/>
            <a:ext cx="2373655" cy="356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34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27AA6-0BAA-435C-8750-1EC4DD00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Funding: Selecting the right opportunity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9CA183-53EB-4A94-A9E5-4CD39B7ECF64}"/>
              </a:ext>
            </a:extLst>
          </p:cNvPr>
          <p:cNvSpPr txBox="1"/>
          <p:nvPr/>
        </p:nvSpPr>
        <p:spPr>
          <a:xfrm>
            <a:off x="3571316" y="4714411"/>
            <a:ext cx="1796476" cy="254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5" i="1" dirty="0">
                <a:solidFill>
                  <a:srgbClr val="454443"/>
                </a:solidFill>
                <a:latin typeface="Arial"/>
                <a:cs typeface="Arial"/>
                <a:hlinkClick r:id="rId2"/>
              </a:rPr>
              <a:t>https://www.grants.nih.gov/</a:t>
            </a:r>
            <a:r>
              <a:rPr lang="en-US" sz="1055" i="1" dirty="0">
                <a:solidFill>
                  <a:srgbClr val="454443"/>
                </a:solidFill>
                <a:latin typeface="Arial"/>
                <a:cs typeface="Arial"/>
              </a:rPr>
              <a:t> </a:t>
            </a:r>
            <a:endParaRPr lang="en-US" sz="633" i="1" dirty="0">
              <a:solidFill>
                <a:srgbClr val="454443"/>
              </a:solidFill>
              <a:latin typeface="Arial"/>
              <a:cs typeface="Arial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EA2F7F6-6BF6-4A06-B42E-26F57764F2DC}"/>
              </a:ext>
            </a:extLst>
          </p:cNvPr>
          <p:cNvSpPr txBox="1">
            <a:spLocks/>
          </p:cNvSpPr>
          <p:nvPr/>
        </p:nvSpPr>
        <p:spPr>
          <a:xfrm>
            <a:off x="1525147" y="927221"/>
            <a:ext cx="6303215" cy="459029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1pPr>
            <a:lvl2pPr marL="4572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9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  <a:lvl3pPr marL="6858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8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3pPr>
            <a:lvl4pPr marL="9144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7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4pPr>
            <a:lvl5pPr marL="11430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A36672"/>
                </a:solidFill>
              </a:rPr>
              <a:t>Finding Funding Opportunity Announcements (FOAs)</a:t>
            </a:r>
          </a:p>
        </p:txBody>
      </p:sp>
      <p:pic>
        <p:nvPicPr>
          <p:cNvPr id="9" name="Picture 8" descr="Image from NIH Grants &amp; Funding Webpage where one can go to find NIH funding.">
            <a:extLst>
              <a:ext uri="{FF2B5EF4-FFF2-40B4-BE49-F238E27FC236}">
                <a16:creationId xmlns:a16="http://schemas.microsoft.com/office/drawing/2014/main" id="{5ABA5FC6-C12B-41DA-A0A6-4C16FD686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367" y="1380743"/>
            <a:ext cx="5541265" cy="2845906"/>
          </a:xfrm>
          <a:prstGeom prst="rect">
            <a:avLst/>
          </a:prstGeom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37B915EB-41C2-419D-AB3F-F25DA22C6AF8}"/>
              </a:ext>
            </a:extLst>
          </p:cNvPr>
          <p:cNvSpPr/>
          <p:nvPr/>
        </p:nvSpPr>
        <p:spPr>
          <a:xfrm>
            <a:off x="2954807" y="4202949"/>
            <a:ext cx="3029493" cy="367588"/>
          </a:xfrm>
          <a:prstGeom prst="flowChartAlternateProcess">
            <a:avLst/>
          </a:prstGeom>
          <a:solidFill>
            <a:srgbClr val="A366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 dirty="0">
              <a:solidFill>
                <a:srgbClr val="3361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Moving away from PAs to NOSIs</a:t>
            </a:r>
          </a:p>
          <a:p>
            <a:pPr algn="ctr"/>
            <a:endParaRPr lang="en-US" sz="15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2E4E01-4DEC-4526-9B87-91BFA6CDB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34481" y="2803696"/>
            <a:ext cx="1654385" cy="367588"/>
          </a:xfrm>
          <a:prstGeom prst="ellipse">
            <a:avLst/>
          </a:prstGeom>
          <a:noFill/>
          <a:ln w="60325">
            <a:solidFill>
              <a:srgbClr val="A3667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939652-B2AA-4F64-9605-A64A54118EBC}"/>
              </a:ext>
            </a:extLst>
          </p:cNvPr>
          <p:cNvSpPr txBox="1"/>
          <p:nvPr/>
        </p:nvSpPr>
        <p:spPr>
          <a:xfrm>
            <a:off x="6829662" y="4631787"/>
            <a:ext cx="1784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PA: program announcement</a:t>
            </a:r>
          </a:p>
          <a:p>
            <a:r>
              <a:rPr lang="en-US" sz="1000" dirty="0"/>
              <a:t>NOSI: notice of special interest</a:t>
            </a:r>
          </a:p>
        </p:txBody>
      </p:sp>
    </p:spTree>
    <p:extLst>
      <p:ext uri="{BB962C8B-B14F-4D97-AF65-F5344CB8AC3E}">
        <p14:creationId xmlns:p14="http://schemas.microsoft.com/office/powerpoint/2010/main" val="2756259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033C9-651A-46BD-A390-63B8CA4F3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Contacts &amp; Mentors</a:t>
            </a:r>
          </a:p>
        </p:txBody>
      </p:sp>
      <p:pic>
        <p:nvPicPr>
          <p:cNvPr id="6" name="Picture 5" descr="Image from NIH RePORTER website showing the search fields and highlighting the Matchmaker tool.">
            <a:extLst>
              <a:ext uri="{FF2B5EF4-FFF2-40B4-BE49-F238E27FC236}">
                <a16:creationId xmlns:a16="http://schemas.microsoft.com/office/drawing/2014/main" id="{262F1811-D425-452C-981F-70BCE683F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05" y="759812"/>
            <a:ext cx="7365092" cy="40720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C9CFCA-5620-4025-8158-6496D1222315}"/>
              </a:ext>
            </a:extLst>
          </p:cNvPr>
          <p:cNvSpPr txBox="1"/>
          <p:nvPr/>
        </p:nvSpPr>
        <p:spPr>
          <a:xfrm>
            <a:off x="3690398" y="4831842"/>
            <a:ext cx="1650959" cy="254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5" i="1" dirty="0">
                <a:solidFill>
                  <a:srgbClr val="454443"/>
                </a:solidFill>
                <a:latin typeface="Arial"/>
                <a:cs typeface="Arial"/>
                <a:hlinkClick r:id="rId3"/>
              </a:rPr>
              <a:t>https://reporter.nih.gov/</a:t>
            </a:r>
            <a:r>
              <a:rPr lang="en-US" sz="1055" i="1" dirty="0">
                <a:solidFill>
                  <a:srgbClr val="454443"/>
                </a:solidFill>
                <a:latin typeface="Arial"/>
                <a:cs typeface="Arial"/>
              </a:rPr>
              <a:t> </a:t>
            </a:r>
            <a:endParaRPr lang="en-US" sz="633" i="1" dirty="0">
              <a:solidFill>
                <a:srgbClr val="454443"/>
              </a:solidFill>
              <a:latin typeface="Arial"/>
              <a:cs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EDA621-2F25-4EEA-8AD0-CE78BD62C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10715" y="3039592"/>
            <a:ext cx="1582858" cy="687376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458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FC222-F943-478C-A328-120FF642E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Foster Your Network</a:t>
            </a:r>
          </a:p>
        </p:txBody>
      </p:sp>
      <p:pic>
        <p:nvPicPr>
          <p:cNvPr id="6" name="Picture 5" descr="People talking">
            <a:extLst>
              <a:ext uri="{FF2B5EF4-FFF2-40B4-BE49-F238E27FC236}">
                <a16:creationId xmlns:a16="http://schemas.microsoft.com/office/drawing/2014/main" id="{B219CC03-BCF9-4E47-90C1-58FE7FDC2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426" y="1620217"/>
            <a:ext cx="5146641" cy="3211625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F026CCB-299B-49DC-96EE-49E83D5C1BB6}"/>
              </a:ext>
            </a:extLst>
          </p:cNvPr>
          <p:cNvSpPr txBox="1">
            <a:spLocks/>
          </p:cNvSpPr>
          <p:nvPr/>
        </p:nvSpPr>
        <p:spPr>
          <a:xfrm>
            <a:off x="1764991" y="770823"/>
            <a:ext cx="5553886" cy="1120152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1pPr>
            <a:lvl2pPr marL="4572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9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  <a:lvl3pPr marL="6858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8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3pPr>
            <a:lvl4pPr marL="9144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7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4pPr>
            <a:lvl5pPr marL="11430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581" indent="-301581">
              <a:buFont typeface="Courier New" panose="02070309020205020404" pitchFamily="49" charset="0"/>
              <a:buChar char="o"/>
            </a:pPr>
            <a:r>
              <a:rPr lang="en-US" dirty="0"/>
              <a:t>Your friends may become your collaborators</a:t>
            </a:r>
          </a:p>
          <a:p>
            <a:pPr marL="301581" indent="-301581">
              <a:buFont typeface="Courier New" panose="02070309020205020404" pitchFamily="49" charset="0"/>
              <a:buChar char="o"/>
            </a:pPr>
            <a:r>
              <a:rPr lang="en-US" dirty="0"/>
              <a:t>Science is a small world</a:t>
            </a:r>
          </a:p>
          <a:p>
            <a:pPr marL="301581" indent="-301581">
              <a:buFont typeface="Courier New" panose="02070309020205020404" pitchFamily="49" charset="0"/>
              <a:buChar char="o"/>
            </a:pPr>
            <a:r>
              <a:rPr lang="en-US" dirty="0"/>
              <a:t>Don’t burn bridges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90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952CC-3B25-488D-A024-09DBE27D9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Side Note About Mentors</a:t>
            </a:r>
          </a:p>
        </p:txBody>
      </p:sp>
      <p:sp>
        <p:nvSpPr>
          <p:cNvPr id="3" name="Text Placeholder 1" descr="Picture of one person helping another person clumb up a mountain across a drop off." title="Mentor">
            <a:extLst>
              <a:ext uri="{FF2B5EF4-FFF2-40B4-BE49-F238E27FC236}">
                <a16:creationId xmlns:a16="http://schemas.microsoft.com/office/drawing/2014/main" id="{0AEB1F94-E1F3-489E-AEA8-7DC083CBE172}"/>
              </a:ext>
            </a:extLst>
          </p:cNvPr>
          <p:cNvSpPr txBox="1">
            <a:spLocks/>
          </p:cNvSpPr>
          <p:nvPr/>
        </p:nvSpPr>
        <p:spPr>
          <a:xfrm>
            <a:off x="489696" y="838466"/>
            <a:ext cx="8276018" cy="3314690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1pPr>
            <a:lvl2pPr marL="4572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9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  <a:lvl3pPr marL="6858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8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3pPr>
            <a:lvl4pPr marL="9144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7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4pPr>
            <a:lvl5pPr marL="11430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 don’t all find good formal mentors</a:t>
            </a:r>
          </a:p>
          <a:p>
            <a:pPr marL="228600" lvl="1" indent="0"/>
            <a:r>
              <a:rPr lang="en-US" dirty="0"/>
              <a:t> mentors can be informal (family, friends, colleagues, program staff)</a:t>
            </a:r>
          </a:p>
          <a:p>
            <a:pPr marL="0" indent="0">
              <a:buNone/>
            </a:pPr>
            <a:endParaRPr lang="en-US" sz="1266" dirty="0"/>
          </a:p>
          <a:p>
            <a:r>
              <a:rPr lang="en-US" dirty="0"/>
              <a:t>Good mentors </a:t>
            </a:r>
          </a:p>
          <a:p>
            <a:pPr marL="301581" indent="-301581">
              <a:buFont typeface="Courier New" panose="02070309020205020404" pitchFamily="49" charset="0"/>
              <a:buChar char="o"/>
            </a:pPr>
            <a:r>
              <a:rPr lang="en-US" dirty="0"/>
              <a:t>your best interests</a:t>
            </a:r>
          </a:p>
          <a:p>
            <a:pPr marL="301581" indent="-301581">
              <a:buFont typeface="Courier New" panose="02070309020205020404" pitchFamily="49" charset="0"/>
              <a:buChar char="o"/>
            </a:pPr>
            <a:r>
              <a:rPr lang="en-US" dirty="0"/>
              <a:t>successful</a:t>
            </a:r>
          </a:p>
          <a:p>
            <a:pPr marL="301581" indent="-301581">
              <a:buFont typeface="Courier New" panose="02070309020205020404" pitchFamily="49" charset="0"/>
              <a:buChar char="o"/>
            </a:pPr>
            <a:r>
              <a:rPr lang="en-US" dirty="0"/>
              <a:t>honest</a:t>
            </a:r>
          </a:p>
          <a:p>
            <a:pPr marL="301581" indent="-301581">
              <a:buFont typeface="Courier New" panose="02070309020205020404" pitchFamily="49" charset="0"/>
              <a:buChar char="o"/>
            </a:pPr>
            <a:r>
              <a:rPr lang="en-US" dirty="0"/>
              <a:t>good communicators </a:t>
            </a:r>
          </a:p>
          <a:p>
            <a:endParaRPr lang="en-US" sz="1055" dirty="0"/>
          </a:p>
        </p:txBody>
      </p:sp>
      <p:pic>
        <p:nvPicPr>
          <p:cNvPr id="4" name="Picture 3" descr="picture of person helping another climb a mountain">
            <a:extLst>
              <a:ext uri="{FF2B5EF4-FFF2-40B4-BE49-F238E27FC236}">
                <a16:creationId xmlns:a16="http://schemas.microsoft.com/office/drawing/2014/main" id="{18E6A090-F7DD-4B5C-A890-3EB6C9F345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48" t="9925" b="6720"/>
          <a:stretch/>
        </p:blipFill>
        <p:spPr>
          <a:xfrm>
            <a:off x="4099034" y="1950242"/>
            <a:ext cx="3564668" cy="18902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DF3052-0EA5-436F-B306-32A3BE0007EC}"/>
              </a:ext>
            </a:extLst>
          </p:cNvPr>
          <p:cNvSpPr txBox="1"/>
          <p:nvPr/>
        </p:nvSpPr>
        <p:spPr>
          <a:xfrm>
            <a:off x="1708404" y="4153156"/>
            <a:ext cx="583525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254" indent="-257254" algn="ctr">
              <a:spcBef>
                <a:spcPct val="20000"/>
              </a:spcBef>
            </a:pPr>
            <a:r>
              <a:rPr lang="en-US" sz="1900" b="1" dirty="0">
                <a:solidFill>
                  <a:srgbClr val="006A94"/>
                </a:solidFill>
                <a:latin typeface="Arial"/>
                <a:cs typeface="Arial"/>
              </a:rPr>
              <a:t>Ask around – </a:t>
            </a:r>
            <a:r>
              <a:rPr lang="en-US" sz="1900" dirty="0">
                <a:solidFill>
                  <a:srgbClr val="006A94"/>
                </a:solidFill>
                <a:latin typeface="Arial"/>
                <a:cs typeface="Arial"/>
              </a:rPr>
              <a:t>who believes mentoring is important?</a:t>
            </a:r>
          </a:p>
        </p:txBody>
      </p:sp>
    </p:spTree>
    <p:extLst>
      <p:ext uri="{BB962C8B-B14F-4D97-AF65-F5344CB8AC3E}">
        <p14:creationId xmlns:p14="http://schemas.microsoft.com/office/powerpoint/2010/main" val="314342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9B14-67B9-48A2-87E3-A50DB0AA0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741149-DC33-412D-B2AB-BEC41EB39C08}"/>
              </a:ext>
            </a:extLst>
          </p:cNvPr>
          <p:cNvSpPr txBox="1"/>
          <p:nvPr/>
        </p:nvSpPr>
        <p:spPr>
          <a:xfrm>
            <a:off x="1961350" y="3711400"/>
            <a:ext cx="5221302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254" indent="-257254" algn="ctr">
              <a:spcBef>
                <a:spcPct val="20000"/>
              </a:spcBef>
            </a:pPr>
            <a:r>
              <a:rPr lang="en-US" sz="2533" b="1" dirty="0">
                <a:solidFill>
                  <a:srgbClr val="006A94"/>
                </a:solidFill>
                <a:latin typeface="Arial"/>
                <a:cs typeface="Arial"/>
              </a:rPr>
              <a:t>Be careful about former mentors</a:t>
            </a:r>
          </a:p>
        </p:txBody>
      </p:sp>
      <p:pic>
        <p:nvPicPr>
          <p:cNvPr id="4" name="Picture 3" descr="hands of different skin colorts touching" title="Collaborators">
            <a:extLst>
              <a:ext uri="{FF2B5EF4-FFF2-40B4-BE49-F238E27FC236}">
                <a16:creationId xmlns:a16="http://schemas.microsoft.com/office/drawing/2014/main" id="{20069AD8-BDAC-48ED-9205-96C6A742E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2" r="17616"/>
          <a:stretch/>
        </p:blipFill>
        <p:spPr>
          <a:xfrm>
            <a:off x="5379478" y="1188119"/>
            <a:ext cx="2061949" cy="2146109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E41925D-A442-4189-8CBF-D4376A8ED8EC}"/>
              </a:ext>
            </a:extLst>
          </p:cNvPr>
          <p:cNvSpPr txBox="1">
            <a:spLocks/>
          </p:cNvSpPr>
          <p:nvPr/>
        </p:nvSpPr>
        <p:spPr>
          <a:xfrm>
            <a:off x="707842" y="983635"/>
            <a:ext cx="4527323" cy="2172191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1pPr>
            <a:lvl2pPr marL="4572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9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  <a:lvl3pPr marL="6858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8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3pPr>
            <a:lvl4pPr marL="9144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7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4pPr>
            <a:lvl5pPr marL="11430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 clear about the relationship</a:t>
            </a:r>
          </a:p>
          <a:p>
            <a:pPr marL="301581" indent="-301581">
              <a:buFont typeface="Courier New" panose="02070309020205020404" pitchFamily="49" charset="0"/>
              <a:buChar char="o"/>
            </a:pPr>
            <a:r>
              <a:rPr lang="en-US" dirty="0"/>
              <a:t>maximize your network</a:t>
            </a:r>
          </a:p>
          <a:p>
            <a:pPr marL="301581" indent="-301581">
              <a:buFont typeface="Courier New" panose="02070309020205020404" pitchFamily="49" charset="0"/>
              <a:buChar char="o"/>
            </a:pPr>
            <a:r>
              <a:rPr lang="en-US" dirty="0"/>
              <a:t>chose people you respect </a:t>
            </a:r>
          </a:p>
          <a:p>
            <a:pPr marL="301581" indent="-301581">
              <a:buFont typeface="Courier New" panose="02070309020205020404" pitchFamily="49" charset="0"/>
              <a:buChar char="o"/>
            </a:pPr>
            <a:r>
              <a:rPr lang="en-US" dirty="0"/>
              <a:t>put it in writing</a:t>
            </a:r>
          </a:p>
          <a:p>
            <a:pPr marL="301581" indent="-301581">
              <a:buFont typeface="Courier New" panose="02070309020205020404" pitchFamily="49" charset="0"/>
              <a:buChar char="o"/>
            </a:pPr>
            <a:r>
              <a:rPr lang="en-US" dirty="0"/>
              <a:t>authorship agreement</a:t>
            </a:r>
          </a:p>
          <a:p>
            <a:pPr marL="301581" indent="-301581">
              <a:buFont typeface="Courier New" panose="02070309020205020404" pitchFamily="49" charset="0"/>
              <a:buChar char="o"/>
            </a:pPr>
            <a:r>
              <a:rPr lang="en-US" dirty="0"/>
              <a:t>clear boundaries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087B-6381-44BF-91F3-40854E131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Staff: Choose Your People</a:t>
            </a:r>
          </a:p>
        </p:txBody>
      </p:sp>
      <p:pic>
        <p:nvPicPr>
          <p:cNvPr id="3" name="Picture 2" descr="chili pepper cut up into different levels of experience ">
            <a:extLst>
              <a:ext uri="{FF2B5EF4-FFF2-40B4-BE49-F238E27FC236}">
                <a16:creationId xmlns:a16="http://schemas.microsoft.com/office/drawing/2014/main" id="{7BEA3CF4-B7DA-4AA1-8B2B-A7AD476D83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94" b="21151"/>
          <a:stretch/>
        </p:blipFill>
        <p:spPr>
          <a:xfrm rot="16200000">
            <a:off x="5426104" y="1846550"/>
            <a:ext cx="3809467" cy="1450400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3C3AF-1A8F-4CCC-B3CE-86E573C16F31}"/>
              </a:ext>
            </a:extLst>
          </p:cNvPr>
          <p:cNvSpPr txBox="1"/>
          <p:nvPr/>
        </p:nvSpPr>
        <p:spPr>
          <a:xfrm>
            <a:off x="2246609" y="4123201"/>
            <a:ext cx="4650781" cy="44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54" indent="-257254" algn="ctr">
              <a:spcBef>
                <a:spcPct val="20000"/>
              </a:spcBef>
            </a:pPr>
            <a:r>
              <a:rPr lang="en-US" sz="2322" b="1" dirty="0">
                <a:solidFill>
                  <a:srgbClr val="006A94"/>
                </a:solidFill>
                <a:latin typeface="Arial"/>
                <a:cs typeface="Arial"/>
              </a:rPr>
              <a:t>Consider active recruiting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BE56528-2FA4-42D8-B03C-7AA1D2112962}"/>
              </a:ext>
            </a:extLst>
          </p:cNvPr>
          <p:cNvSpPr txBox="1">
            <a:spLocks/>
          </p:cNvSpPr>
          <p:nvPr/>
        </p:nvSpPr>
        <p:spPr>
          <a:xfrm>
            <a:off x="794583" y="953585"/>
            <a:ext cx="5984589" cy="2742943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1pPr>
            <a:lvl2pPr marL="4572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9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  <a:lvl3pPr marL="6858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8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3pPr>
            <a:lvl4pPr marL="9144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7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4pPr>
            <a:lvl5pPr marL="11430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Who do you need?  </a:t>
            </a:r>
          </a:p>
          <a:p>
            <a:endParaRPr lang="en-US" sz="739" dirty="0"/>
          </a:p>
          <a:p>
            <a:pPr marL="301581" indent="-301581">
              <a:buFont typeface="Courier New" panose="02070309020205020404" pitchFamily="49" charset="0"/>
              <a:buChar char="o"/>
            </a:pPr>
            <a:r>
              <a:rPr lang="en-US" dirty="0"/>
              <a:t>	Technician – Do you know exactly what science you want to do? </a:t>
            </a:r>
          </a:p>
          <a:p>
            <a:pPr marL="301581" indent="-301581">
              <a:buFont typeface="Courier New" panose="02070309020205020404" pitchFamily="49" charset="0"/>
              <a:buChar char="o"/>
            </a:pPr>
            <a:r>
              <a:rPr lang="en-US" dirty="0"/>
              <a:t>	Student – Do you have time to dedicate to mentorship?</a:t>
            </a:r>
          </a:p>
          <a:p>
            <a:pPr marL="301581" indent="-301581">
              <a:buFont typeface="Courier New" panose="02070309020205020404" pitchFamily="49" charset="0"/>
              <a:buChar char="o"/>
            </a:pPr>
            <a:r>
              <a:rPr lang="en-US" dirty="0"/>
              <a:t>	Postdoc – Do you have enough projects to share ownership of ideas?</a:t>
            </a:r>
            <a:endParaRPr lang="en-US" sz="950" dirty="0"/>
          </a:p>
        </p:txBody>
      </p:sp>
    </p:spTree>
    <p:extLst>
      <p:ext uri="{BB962C8B-B14F-4D97-AF65-F5344CB8AC3E}">
        <p14:creationId xmlns:p14="http://schemas.microsoft.com/office/powerpoint/2010/main" val="335626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A0C61-37F4-4584-83A0-F56F3CBE5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Resources</a:t>
            </a:r>
          </a:p>
        </p:txBody>
      </p:sp>
      <p:pic>
        <p:nvPicPr>
          <p:cNvPr id="3" name="Picture 2" descr="white mouse walking on test tubes">
            <a:extLst>
              <a:ext uri="{FF2B5EF4-FFF2-40B4-BE49-F238E27FC236}">
                <a16:creationId xmlns:a16="http://schemas.microsoft.com/office/drawing/2014/main" id="{0F8CB8BE-50C1-455B-9479-84B2271A1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5676" y="3246939"/>
            <a:ext cx="1693145" cy="1192990"/>
          </a:xfrm>
          <a:prstGeom prst="rect">
            <a:avLst/>
          </a:prstGeom>
        </p:spPr>
      </p:pic>
      <p:pic>
        <p:nvPicPr>
          <p:cNvPr id="4" name="Picture 3" descr="graduated cylinders and erlenmeyer flasks filled with colorful liquids">
            <a:extLst>
              <a:ext uri="{FF2B5EF4-FFF2-40B4-BE49-F238E27FC236}">
                <a16:creationId xmlns:a16="http://schemas.microsoft.com/office/drawing/2014/main" id="{CD5A4635-67C3-4337-B094-4DEEB7EB6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579" y="1453241"/>
            <a:ext cx="1675339" cy="1675339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00D5F4A-ADE9-4867-8F39-64BAA211CE4C}"/>
              </a:ext>
            </a:extLst>
          </p:cNvPr>
          <p:cNvSpPr txBox="1">
            <a:spLocks/>
          </p:cNvSpPr>
          <p:nvPr/>
        </p:nvSpPr>
        <p:spPr>
          <a:xfrm>
            <a:off x="1630524" y="1802351"/>
            <a:ext cx="3839089" cy="2838553"/>
          </a:xfrm>
          <a:prstGeom prst="rect">
            <a:avLst/>
          </a:prstGeom>
        </p:spPr>
        <p:txBody>
          <a:bodyPr vert="horz"/>
          <a:lstStyle>
            <a:lvl1pPr marL="487501" indent="-487501" algn="ctr" defTabSz="650001" rtl="0" eaLnBrk="1" latinLnBrk="0" hangingPunct="1">
              <a:spcBef>
                <a:spcPct val="20000"/>
              </a:spcBef>
              <a:buFontTx/>
              <a:buNone/>
              <a:defRPr sz="3600" b="1" kern="1200">
                <a:solidFill>
                  <a:srgbClr val="006A94"/>
                </a:solidFill>
                <a:latin typeface="Arial"/>
                <a:ea typeface="+mn-ea"/>
                <a:cs typeface="Arial"/>
              </a:defRPr>
            </a:lvl1pPr>
            <a:lvl2pPr marL="1056252" indent="-406251" algn="l" defTabSz="650001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003" indent="-325001" algn="l" defTabSz="650001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004" indent="-325001" algn="l" defTabSz="65000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006" indent="-325001" algn="l" defTabSz="650001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007" indent="-325001" algn="l" defTabSz="65000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008" indent="-325001" algn="l" defTabSz="65000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5009" indent="-325001" algn="l" defTabSz="65000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5011" indent="-325001" algn="l" defTabSz="65000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581" indent="-301581" algn="l">
              <a:buFont typeface="Courier New" panose="02070309020205020404" pitchFamily="49" charset="0"/>
              <a:buChar char="o"/>
            </a:pPr>
            <a:r>
              <a:rPr lang="en-US" sz="1900" dirty="0"/>
              <a:t>Equipment/Resources</a:t>
            </a:r>
            <a:r>
              <a:rPr lang="en-US" sz="1900" b="0" dirty="0"/>
              <a:t> – can you share or buy second hand or are there public resources? </a:t>
            </a:r>
          </a:p>
          <a:p>
            <a:pPr marL="301581" indent="-301581" algn="l">
              <a:buFont typeface="Courier New" panose="02070309020205020404" pitchFamily="49" charset="0"/>
              <a:buChar char="o"/>
            </a:pPr>
            <a:r>
              <a:rPr lang="en-US" sz="1900" dirty="0"/>
              <a:t>Subjects</a:t>
            </a:r>
            <a:r>
              <a:rPr lang="en-US" sz="1900" b="0" dirty="0"/>
              <a:t> – animal models may be available if they were funded by NIH. Secondary analysis? </a:t>
            </a:r>
          </a:p>
          <a:p>
            <a:pPr marL="301581" indent="-301581" algn="l">
              <a:buFont typeface="Courier New" panose="02070309020205020404" pitchFamily="49" charset="0"/>
              <a:buChar char="o"/>
            </a:pPr>
            <a:r>
              <a:rPr lang="en-US" sz="1900" dirty="0"/>
              <a:t>Techniques</a:t>
            </a:r>
            <a:r>
              <a:rPr lang="en-US" sz="1900" b="0" dirty="0"/>
              <a:t> – is there a class or another group to learn from?</a:t>
            </a:r>
          </a:p>
          <a:p>
            <a:endParaRPr lang="en-US" sz="1900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E343F98-57DA-4380-8E33-E032E0B58AC3}"/>
              </a:ext>
            </a:extLst>
          </p:cNvPr>
          <p:cNvSpPr txBox="1">
            <a:spLocks/>
          </p:cNvSpPr>
          <p:nvPr/>
        </p:nvSpPr>
        <p:spPr>
          <a:xfrm>
            <a:off x="1630524" y="766176"/>
            <a:ext cx="5890492" cy="687066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1pPr>
            <a:lvl2pPr marL="4572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9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  <a:lvl3pPr marL="6858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8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3pPr>
            <a:lvl4pPr marL="9144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7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4pPr>
            <a:lvl5pPr marL="11430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Do you need equipment, resources, subjects, or techniques to get where you want to go?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61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5CDE-95DC-405A-AC48-AC20995C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the National Cancer Institute</a:t>
            </a:r>
          </a:p>
        </p:txBody>
      </p:sp>
      <p:pic>
        <p:nvPicPr>
          <p:cNvPr id="3" name="Picture 2" title="NCI Org Chart">
            <a:extLst>
              <a:ext uri="{FF2B5EF4-FFF2-40B4-BE49-F238E27FC236}">
                <a16:creationId xmlns:a16="http://schemas.microsoft.com/office/drawing/2014/main" id="{24F9CAC3-4D31-460D-A0DB-66F3EADD4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724" y="765959"/>
            <a:ext cx="6579028" cy="40127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62B513-72BD-4E47-867C-0805BDDB80E2}"/>
              </a:ext>
            </a:extLst>
          </p:cNvPr>
          <p:cNvSpPr txBox="1"/>
          <p:nvPr/>
        </p:nvSpPr>
        <p:spPr>
          <a:xfrm>
            <a:off x="4998703" y="1349694"/>
            <a:ext cx="1989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accent4">
                    <a:lumMod val="25000"/>
                  </a:schemeClr>
                </a:solidFill>
                <a:latin typeface="+mj-lt"/>
              </a:rPr>
              <a:t>Director:</a:t>
            </a:r>
          </a:p>
          <a:p>
            <a:r>
              <a:rPr lang="en-US" sz="1000" b="1" dirty="0">
                <a:solidFill>
                  <a:schemeClr val="accent4">
                    <a:lumMod val="25000"/>
                  </a:schemeClr>
                </a:solidFill>
                <a:latin typeface="+mj-lt"/>
              </a:rPr>
              <a:t>Norman “Ned” Sharpless, MD</a:t>
            </a:r>
          </a:p>
        </p:txBody>
      </p:sp>
      <p:pic>
        <p:nvPicPr>
          <p:cNvPr id="5" name="Picture 2" descr="https://www.cancer.gov/PublishedContent/Images/images/nci/director/sharpless-article.__v20059140.jpg" title="NCI Director Norman &quot;Ned&quot; Sharpless">
            <a:extLst>
              <a:ext uri="{FF2B5EF4-FFF2-40B4-BE49-F238E27FC236}">
                <a16:creationId xmlns:a16="http://schemas.microsoft.com/office/drawing/2014/main" id="{9D3C64E5-6DC7-4FDF-BF36-559DED929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627" y="1287939"/>
            <a:ext cx="555076" cy="52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05F9A4-4284-4DB5-B881-A056CEB14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83649" y="3090215"/>
            <a:ext cx="1033154" cy="61884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57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69076-EDC5-43C5-A441-DC7F7DB82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Funding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B3FF6E2-6ED6-494D-8CB2-7228DBAED5DB}"/>
              </a:ext>
            </a:extLst>
          </p:cNvPr>
          <p:cNvSpPr txBox="1">
            <a:spLocks/>
          </p:cNvSpPr>
          <p:nvPr/>
        </p:nvSpPr>
        <p:spPr>
          <a:xfrm>
            <a:off x="2317574" y="845460"/>
            <a:ext cx="5207985" cy="4058077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1pPr>
            <a:lvl2pPr marL="4572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9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  <a:lvl3pPr marL="6858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8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3pPr>
            <a:lvl4pPr marL="9144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7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4pPr>
            <a:lvl5pPr marL="11430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Diversity supplements: to improve the diversity of the research workforce by supporting and recruiting students, postdocs, and eligible investigators from groups that are underrepresented in health-related research.</a:t>
            </a:r>
            <a:endParaRPr lang="en-US" sz="950" dirty="0"/>
          </a:p>
          <a:p>
            <a:r>
              <a:rPr lang="en-US" dirty="0"/>
              <a:t>Administrative supplements: to meet unforeseen increased costs within the scope of the approved award. And opportunities to extend research area of your project.</a:t>
            </a:r>
            <a:endParaRPr lang="en-US" sz="950" dirty="0"/>
          </a:p>
          <a:p>
            <a:r>
              <a:rPr lang="en-US" dirty="0"/>
              <a:t>Private foundations</a:t>
            </a:r>
          </a:p>
        </p:txBody>
      </p:sp>
      <p:pic>
        <p:nvPicPr>
          <p:cNvPr id="4" name="Picture 8" descr="green dollar sign">
            <a:extLst>
              <a:ext uri="{FF2B5EF4-FFF2-40B4-BE49-F238E27FC236}">
                <a16:creationId xmlns:a16="http://schemas.microsoft.com/office/drawing/2014/main" id="{E7CC9F77-AEB6-4AA1-9E65-DC1AD209A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382" y="957754"/>
            <a:ext cx="861192" cy="13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332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Supplements to Promote Diversity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B2007B-5BAC-4E87-A4F2-D2A2ECE3C7E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177404" indent="-177404" eaLnBrk="0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364B68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Administrative supplements to existing NIH research grants (e.g., R,P,U) - high school to faculty level</a:t>
            </a:r>
          </a:p>
          <a:p>
            <a:pPr marL="177404" indent="-177404" eaLnBrk="0" hangingPunct="0">
              <a:spcBef>
                <a:spcPct val="35000"/>
              </a:spcBef>
              <a:spcAft>
                <a:spcPct val="0"/>
              </a:spcAft>
              <a:buClr>
                <a:srgbClr val="364B68"/>
              </a:buClr>
              <a:buFontTx/>
              <a:buChar char="•"/>
            </a:pPr>
            <a:r>
              <a:rPr lang="en-US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Supplements provide salary and fringe benefits; funds for supplies and travel </a:t>
            </a:r>
          </a:p>
          <a:p>
            <a:pPr marL="177404" indent="-177404" eaLnBrk="0" hangingPunct="0">
              <a:spcBef>
                <a:spcPct val="35000"/>
              </a:spcBef>
              <a:spcAft>
                <a:spcPct val="0"/>
              </a:spcAft>
              <a:buClr>
                <a:srgbClr val="364B68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Sets up mentoring relationships with </a:t>
            </a:r>
            <a:r>
              <a:rPr lang="en-US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individual development plans</a:t>
            </a:r>
          </a:p>
          <a:p>
            <a:pPr marL="177404" indent="-177404" eaLnBrk="0" hangingPunct="0">
              <a:spcBef>
                <a:spcPct val="35000"/>
              </a:spcBef>
              <a:spcAft>
                <a:spcPct val="0"/>
              </a:spcAft>
              <a:buClr>
                <a:srgbClr val="364B68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Typically </a:t>
            </a: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1-3</a:t>
            </a:r>
            <a:r>
              <a:rPr lang="en-US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years </a:t>
            </a:r>
            <a:r>
              <a:rPr lang="en-US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of funding to allow the supplement awardee to gain the research experience, preliminary data, and other requirements to develop an application for other avenues of NIH funding. </a:t>
            </a:r>
          </a:p>
          <a:p>
            <a:pPr marL="177404" indent="-177404" eaLnBrk="0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364B68"/>
              </a:buClr>
              <a:buFontTx/>
              <a:buChar char="•"/>
            </a:pPr>
            <a:r>
              <a:rPr lang="en-US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Feeder program for our Diversity Fs and Ks</a:t>
            </a:r>
          </a:p>
          <a:p>
            <a:pPr marL="177404" indent="-177404" eaLnBrk="0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364B68"/>
              </a:buClr>
              <a:buFontTx/>
              <a:buChar char="•"/>
            </a:pPr>
            <a:endParaRPr lang="en-US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0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364B68"/>
              </a:buClr>
              <a:buNone/>
            </a:pPr>
            <a:r>
              <a:rPr lang="en-US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IC Specific Contacts and Information</a:t>
            </a:r>
            <a:endParaRPr lang="en-US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26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1D83-368A-4898-B99D-33136B8D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535"/>
            <a:ext cx="8178800" cy="60579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accent3"/>
                </a:solidFill>
              </a:rPr>
              <a:t>NIH Common Fund High-Risk, High-Reward Research Program for Outstanding Scientists at All Career Stages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4D0FA45-BE3D-4C64-8315-F745CE2DC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7801"/>
            <a:ext cx="8229600" cy="39459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High-Risk, High-Reward Research program supports </a:t>
            </a:r>
            <a:r>
              <a:rPr lang="en-US" sz="1200" b="1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exceptionally creative scientists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pursuing </a:t>
            </a:r>
            <a:r>
              <a:rPr lang="en-US" sz="1200" b="1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highly innovative research with the potential for broad impact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in biomedical, behavioral, or social sciences within the NIH mission. Preliminary data are not required. The program's four constituent NIH Director's awards provide a diverse set of funding opportunities. See the individual award websites for more information and application help.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17" descr="Four NIH Common Fund High Risk High Reward Research Programs. The NIH Director's (1) Pioneer Award (2) New Innovator Award (3) Transformative Research Award and (4) Early Independence Award.">
            <a:extLst>
              <a:ext uri="{FF2B5EF4-FFF2-40B4-BE49-F238E27FC236}">
                <a16:creationId xmlns:a16="http://schemas.microsoft.com/office/drawing/2014/main" id="{A83AD0B6-8764-41A9-A067-204A8A47B71E}"/>
              </a:ext>
            </a:extLst>
          </p:cNvPr>
          <p:cNvGrpSpPr/>
          <p:nvPr/>
        </p:nvGrpSpPr>
        <p:grpSpPr>
          <a:xfrm>
            <a:off x="150435" y="1876455"/>
            <a:ext cx="8920398" cy="2662436"/>
            <a:chOff x="150435" y="1876455"/>
            <a:chExt cx="8920398" cy="26624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DA75A1-FB46-4318-9969-600BDBA25F58}"/>
                </a:ext>
              </a:extLst>
            </p:cNvPr>
            <p:cNvSpPr/>
            <p:nvPr/>
          </p:nvSpPr>
          <p:spPr>
            <a:xfrm>
              <a:off x="4711415" y="1876455"/>
              <a:ext cx="2188420" cy="2662436"/>
            </a:xfrm>
            <a:prstGeom prst="rect">
              <a:avLst/>
            </a:prstGeom>
            <a:solidFill>
              <a:srgbClr val="ECEDF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8A06CC2-B021-423B-8A6A-EB7DEF5662DD}"/>
                </a:ext>
              </a:extLst>
            </p:cNvPr>
            <p:cNvSpPr/>
            <p:nvPr/>
          </p:nvSpPr>
          <p:spPr>
            <a:xfrm>
              <a:off x="2397092" y="1882787"/>
              <a:ext cx="2235762" cy="2656104"/>
            </a:xfrm>
            <a:prstGeom prst="rect">
              <a:avLst/>
            </a:prstGeom>
            <a:solidFill>
              <a:srgbClr val="ECEDF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F65E88B-D190-4982-B6E4-B2DA37FC4DE4}"/>
                </a:ext>
              </a:extLst>
            </p:cNvPr>
            <p:cNvSpPr/>
            <p:nvPr/>
          </p:nvSpPr>
          <p:spPr>
            <a:xfrm>
              <a:off x="150435" y="1882787"/>
              <a:ext cx="2157680" cy="2656104"/>
            </a:xfrm>
            <a:prstGeom prst="rect">
              <a:avLst/>
            </a:prstGeom>
            <a:solidFill>
              <a:srgbClr val="ECEDF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D2955D-6EF2-4339-85AE-4851A9A46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435" y="1876455"/>
              <a:ext cx="2157681" cy="21875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50E4540-F3BC-4B55-A13A-9D18F9112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88325" y="1876455"/>
              <a:ext cx="2244529" cy="220358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1D8EFE4-09C7-4039-9FF1-4BA1246CA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1832" y="1882787"/>
              <a:ext cx="2146136" cy="237987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0C61CF1-B5BD-4803-A7BC-B12A42B71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66919" y="1882787"/>
              <a:ext cx="2103914" cy="2656104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E1B7409-C66E-45EC-9982-41404DA482ED}"/>
              </a:ext>
            </a:extLst>
          </p:cNvPr>
          <p:cNvSpPr txBox="1"/>
          <p:nvPr/>
        </p:nvSpPr>
        <p:spPr>
          <a:xfrm>
            <a:off x="3477790" y="4791844"/>
            <a:ext cx="2188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6"/>
              </a:rPr>
              <a:t>https://commonfund.nih.gov/highrisk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4800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E7C9E4-D79C-4093-B3F8-C68E5D604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69657"/>
            <a:ext cx="3086100" cy="273844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commonfund.nih.gov/highrisk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16381-2BC3-4C3F-8E05-ACAF7AAA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1FD3BFF-EC0F-4B74-8DFF-F2CDAFF00EC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2CA555-F1F6-467F-BB7A-5FF9EA497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/>
              <a:t>NIH Common Fund High-Risk, High-Reward Research Program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9D928F-B17A-4966-B8AD-AD69E2F79D36}"/>
              </a:ext>
            </a:extLst>
          </p:cNvPr>
          <p:cNvSpPr txBox="1">
            <a:spLocks/>
          </p:cNvSpPr>
          <p:nvPr/>
        </p:nvSpPr>
        <p:spPr>
          <a:xfrm>
            <a:off x="246417" y="1000791"/>
            <a:ext cx="8736374" cy="34967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500" dirty="0">
                <a:cs typeface="Helvetica" panose="020B0604020202020204" pitchFamily="34" charset="0"/>
              </a:rPr>
              <a:t>Created to </a:t>
            </a:r>
            <a:r>
              <a:rPr lang="en-US" sz="1500" b="1" dirty="0">
                <a:cs typeface="Helvetica" panose="020B0604020202020204" pitchFamily="34" charset="0"/>
              </a:rPr>
              <a:t>spur scientific leaps</a:t>
            </a:r>
            <a:r>
              <a:rPr lang="en-US" sz="1500" dirty="0">
                <a:cs typeface="Helvetica" panose="020B0604020202020204" pitchFamily="34" charset="0"/>
              </a:rPr>
              <a:t> by taking substantial, calculated research risks with commensurate payoffs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500" dirty="0">
                <a:cs typeface="Helvetica" panose="020B0604020202020204" pitchFamily="34" charset="0"/>
              </a:rPr>
              <a:t>Scientists from diverse scientific areas, institutions, and backgrounds are </a:t>
            </a:r>
            <a:r>
              <a:rPr lang="en-US" sz="1500" b="1" dirty="0">
                <a:cs typeface="Helvetica" panose="020B0604020202020204" pitchFamily="34" charset="0"/>
              </a:rPr>
              <a:t>strongly encouraged </a:t>
            </a:r>
            <a:r>
              <a:rPr lang="en-US" sz="1500" dirty="0">
                <a:cs typeface="Helvetica" panose="020B0604020202020204" pitchFamily="34" charset="0"/>
              </a:rPr>
              <a:t>to apply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500" b="1" dirty="0">
                <a:cs typeface="Helvetica" panose="020B0604020202020204" pitchFamily="34" charset="0"/>
              </a:rPr>
              <a:t>Annual</a:t>
            </a:r>
            <a:r>
              <a:rPr lang="en-US" sz="1500" dirty="0">
                <a:cs typeface="Helvetica" panose="020B0604020202020204" pitchFamily="34" charset="0"/>
              </a:rPr>
              <a:t> funding opportunities (receipt dates usually August/September)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500" dirty="0">
                <a:cs typeface="Helvetica" panose="020B0604020202020204" pitchFamily="34" charset="0"/>
              </a:rPr>
              <a:t>Focus is on </a:t>
            </a:r>
            <a:r>
              <a:rPr lang="en-US" sz="1500" b="1" dirty="0">
                <a:cs typeface="Helvetica" panose="020B0604020202020204" pitchFamily="34" charset="0"/>
              </a:rPr>
              <a:t>innovation and potential impact</a:t>
            </a:r>
            <a:endParaRPr lang="en-US" sz="1500" dirty="0"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500" b="1" dirty="0">
                <a:cs typeface="Helvetica" panose="020B0604020202020204" pitchFamily="34" charset="0"/>
              </a:rPr>
              <a:t>No preliminary data or detailed experimental plan </a:t>
            </a:r>
            <a:r>
              <a:rPr lang="en-US" sz="1500" dirty="0">
                <a:cs typeface="Helvetica" panose="020B0604020202020204" pitchFamily="34" charset="0"/>
              </a:rPr>
              <a:t>needed (really)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500" dirty="0">
                <a:cs typeface="Helvetica" panose="020B0604020202020204" pitchFamily="34" charset="0"/>
              </a:rPr>
              <a:t>Underlying logic must be compelling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500" dirty="0">
                <a:cs typeface="Helvetica" panose="020B0604020202020204" pitchFamily="34" charset="0"/>
              </a:rPr>
              <a:t>More information is available at</a:t>
            </a:r>
            <a:r>
              <a:rPr lang="en-US" sz="1500" b="1" dirty="0">
                <a:cs typeface="Helvetica" panose="020B0604020202020204" pitchFamily="34" charset="0"/>
              </a:rPr>
              <a:t> </a:t>
            </a:r>
            <a:r>
              <a:rPr lang="en-US" sz="1500" b="1" dirty="0">
                <a:cs typeface="Helvetica" panose="020B0604020202020204" pitchFamily="34" charset="0"/>
                <a:hlinkClick r:id="rId3"/>
              </a:rPr>
              <a:t>https://commonfund.nih.gov/highrisk</a:t>
            </a:r>
            <a:r>
              <a:rPr lang="en-US" sz="1500" b="1" dirty="0">
                <a:cs typeface="Helvetica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500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59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03326-17A9-4925-975E-DB0049C72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342455"/>
            <a:ext cx="4085304" cy="901793"/>
          </a:xfrm>
        </p:spPr>
        <p:txBody>
          <a:bodyPr>
            <a:noAutofit/>
          </a:bodyPr>
          <a:lstStyle/>
          <a:p>
            <a:r>
              <a:rPr lang="en-US" sz="2800" b="1" dirty="0"/>
              <a:t>NIH Loan Repayment Program (LRP)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59887C0-C421-4349-BCA5-59F7F17B7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3480" y="625064"/>
            <a:ext cx="3326752" cy="38909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AD1D90-F657-48E7-B173-5BEAF97A7EEF}"/>
              </a:ext>
            </a:extLst>
          </p:cNvPr>
          <p:cNvSpPr/>
          <p:nvPr/>
        </p:nvSpPr>
        <p:spPr>
          <a:xfrm>
            <a:off x="486696" y="1407404"/>
            <a:ext cx="3698458" cy="465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2-year Research Commitment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11317C-F577-4ADE-8C8D-2A8A5DA96C69}"/>
              </a:ext>
            </a:extLst>
          </p:cNvPr>
          <p:cNvSpPr/>
          <p:nvPr/>
        </p:nvSpPr>
        <p:spPr>
          <a:xfrm>
            <a:off x="486697" y="2687199"/>
            <a:ext cx="3708114" cy="4655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New: ASSIST and REACH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C14DBA-5A22-437B-8435-D898EFBB2610}"/>
              </a:ext>
            </a:extLst>
          </p:cNvPr>
          <p:cNvSpPr/>
          <p:nvPr/>
        </p:nvSpPr>
        <p:spPr>
          <a:xfrm>
            <a:off x="486697" y="3303940"/>
            <a:ext cx="3688801" cy="4655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LRP Resources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8575D5-AA89-47B8-95D0-51DAA30B971C}"/>
              </a:ext>
            </a:extLst>
          </p:cNvPr>
          <p:cNvSpPr/>
          <p:nvPr/>
        </p:nvSpPr>
        <p:spPr>
          <a:xfrm>
            <a:off x="486697" y="2058509"/>
            <a:ext cx="3708114" cy="4655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Up to $50,000/year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A2E6BE-C2AD-4EAB-840B-85E0876ACFD4}"/>
              </a:ext>
            </a:extLst>
          </p:cNvPr>
          <p:cNvSpPr/>
          <p:nvPr/>
        </p:nvSpPr>
        <p:spPr>
          <a:xfrm>
            <a:off x="486697" y="3919009"/>
            <a:ext cx="3708114" cy="901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153"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Arial"/>
              </a:rPr>
              <a:t>Extramural LRP</a:t>
            </a:r>
          </a:p>
          <a:p>
            <a:pPr marL="82153"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Arial"/>
              </a:rPr>
              <a:t>Application Deadline </a:t>
            </a:r>
          </a:p>
          <a:p>
            <a:pPr marL="82153"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Arial"/>
              </a:rPr>
              <a:t>November 18, 2021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D61285C-F3E6-441B-989E-773AF036D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9308" y="3840481"/>
            <a:ext cx="2880360" cy="1187048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5F6C1C-A197-43F6-B1A1-FA732838CDA8}"/>
              </a:ext>
            </a:extLst>
          </p:cNvPr>
          <p:cNvSpPr txBox="1"/>
          <p:nvPr/>
        </p:nvSpPr>
        <p:spPr>
          <a:xfrm>
            <a:off x="3676311" y="4853893"/>
            <a:ext cx="1791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https://www.lrp.nih.gov/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8955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A8A2B-6D0B-4933-8365-250D003F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0274"/>
            <a:ext cx="7886700" cy="617822"/>
          </a:xfrm>
        </p:spPr>
        <p:txBody>
          <a:bodyPr>
            <a:normAutofit fontScale="90000"/>
          </a:bodyPr>
          <a:lstStyle/>
          <a:p>
            <a:r>
              <a:rPr lang="en-US" sz="3000" b="1" dirty="0"/>
              <a:t>LRP Subcategories</a:t>
            </a:r>
            <a:br>
              <a:rPr lang="en-US" b="1" dirty="0"/>
            </a:br>
            <a:r>
              <a:rPr lang="en-US" sz="1500" b="1" dirty="0"/>
              <a:t>For individuals conducting research at non-profit institutions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C67D45-0949-4362-8A20-5D630A8DD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13855" y="804940"/>
            <a:ext cx="6727437" cy="4119191"/>
            <a:chOff x="964741" y="1280529"/>
            <a:chExt cx="8458200" cy="4872266"/>
          </a:xfrm>
        </p:grpSpPr>
        <p:graphicFrame>
          <p:nvGraphicFramePr>
            <p:cNvPr id="5" name="Diagram 4" descr="Descriptions of the six subcategories for the NIH loan replacement program. Research in (1) clinical (2) pediatric (3) health disparities (4) contraception&amp; infertility (5) clinical disadvantaged backgrounds and (6) emerging areas critical to human health.">
              <a:extLst>
                <a:ext uri="{FF2B5EF4-FFF2-40B4-BE49-F238E27FC236}">
                  <a16:creationId xmlns:a16="http://schemas.microsoft.com/office/drawing/2014/main" id="{7559D700-20EE-43ED-B218-E2D0D4FBB25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38553797"/>
                </p:ext>
              </p:extLst>
            </p:nvPr>
          </p:nvGraphicFramePr>
          <p:xfrm>
            <a:off x="964741" y="1280529"/>
            <a:ext cx="8458200" cy="48722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6" name="Picture 2" descr="Clinical Research icon">
              <a:extLst>
                <a:ext uri="{FF2B5EF4-FFF2-40B4-BE49-F238E27FC236}">
                  <a16:creationId xmlns:a16="http://schemas.microsoft.com/office/drawing/2014/main" id="{055F6C78-FE86-4EBE-A124-CCC42AA8D4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050" y="1693080"/>
              <a:ext cx="232347" cy="33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Pediatric Research icon">
              <a:extLst>
                <a:ext uri="{FF2B5EF4-FFF2-40B4-BE49-F238E27FC236}">
                  <a16:creationId xmlns:a16="http://schemas.microsoft.com/office/drawing/2014/main" id="{9756CDBC-E89E-499B-AEFA-4C2FD59A90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316" y="2513810"/>
              <a:ext cx="238416" cy="343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ealth Disparities Research icon">
              <a:extLst>
                <a:ext uri="{FF2B5EF4-FFF2-40B4-BE49-F238E27FC236}">
                  <a16:creationId xmlns:a16="http://schemas.microsoft.com/office/drawing/2014/main" id="{7EA31CC6-D8DC-4233-9AEA-CB66516C5C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692" y="3295474"/>
              <a:ext cx="238416" cy="343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ontraception and Infertility Research icon">
              <a:extLst>
                <a:ext uri="{FF2B5EF4-FFF2-40B4-BE49-F238E27FC236}">
                  <a16:creationId xmlns:a16="http://schemas.microsoft.com/office/drawing/2014/main" id="{A779F75D-7E1F-448A-9009-8B4439EB1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845" y="4189977"/>
              <a:ext cx="192022" cy="276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linical Research for Individuals from Disadvantaged Backgrounds icon">
              <a:extLst>
                <a:ext uri="{FF2B5EF4-FFF2-40B4-BE49-F238E27FC236}">
                  <a16:creationId xmlns:a16="http://schemas.microsoft.com/office/drawing/2014/main" id="{E689EBB0-621B-4EA8-8DC9-4E69D608DB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280" y="4988034"/>
              <a:ext cx="252032" cy="276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4AAEEAB-05C0-4844-BE1D-9FDB387E6E91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00" y="4655667"/>
            <a:ext cx="212053" cy="2110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607590-9213-4561-AA0E-C7821101B763}"/>
              </a:ext>
            </a:extLst>
          </p:cNvPr>
          <p:cNvSpPr txBox="1"/>
          <p:nvPr/>
        </p:nvSpPr>
        <p:spPr>
          <a:xfrm>
            <a:off x="3676311" y="4853893"/>
            <a:ext cx="1791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14"/>
              </a:rPr>
              <a:t>https://www.lrp.nih.gov/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3136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CE4D1D4-1761-4D79-AD22-0452A31F3909}"/>
              </a:ext>
            </a:extLst>
          </p:cNvPr>
          <p:cNvSpPr/>
          <p:nvPr/>
        </p:nvSpPr>
        <p:spPr>
          <a:xfrm>
            <a:off x="3768438" y="4986788"/>
            <a:ext cx="4946740" cy="19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75" dirty="0"/>
              <a:t>Image from: https://nexus.jefferson.edu/science-and-technology/black-in-neuro-a-week-of-community-building-in-the-neurosciences/ </a:t>
            </a:r>
          </a:p>
        </p:txBody>
      </p:sp>
      <p:grpSp>
        <p:nvGrpSpPr>
          <p:cNvPr id="39" name="Group 38" descr="Image showing the flow of NIH application ideation, submission, review, and award.">
            <a:extLst>
              <a:ext uri="{FF2B5EF4-FFF2-40B4-BE49-F238E27FC236}">
                <a16:creationId xmlns:a16="http://schemas.microsoft.com/office/drawing/2014/main" id="{EEC9D0BE-1FB6-4742-A2FA-01FD6947FEDD}"/>
              </a:ext>
            </a:extLst>
          </p:cNvPr>
          <p:cNvGrpSpPr/>
          <p:nvPr/>
        </p:nvGrpSpPr>
        <p:grpSpPr>
          <a:xfrm>
            <a:off x="568037" y="653329"/>
            <a:ext cx="8365570" cy="4288884"/>
            <a:chOff x="223982" y="400050"/>
            <a:chExt cx="11154093" cy="5718512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4BF81CDC-1EAD-48A4-ACFE-62A58BD49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437" y="857250"/>
              <a:ext cx="4267200" cy="457200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5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Center for Scientific Review</a:t>
              </a:r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2349560E-06BB-460A-879E-6BB32E107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3436" y="1924050"/>
              <a:ext cx="5704639" cy="433642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5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Study Section: </a:t>
              </a:r>
              <a:r>
                <a:rPr lang="en-US" sz="1500" b="1" dirty="0">
                  <a:solidFill>
                    <a:srgbClr val="FFFF00"/>
                  </a:solidFill>
                  <a:latin typeface="Arial" charset="0"/>
                  <a:cs typeface="Arial" charset="0"/>
                </a:rPr>
                <a:t>Scientific Review Officer (SRO) </a:t>
              </a: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555F74E7-A23F-4635-853E-91A8774B2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437" y="2990850"/>
              <a:ext cx="4267200" cy="457200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5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Institute: </a:t>
              </a:r>
              <a:r>
                <a:rPr lang="en-US" sz="1500" b="1" dirty="0">
                  <a:solidFill>
                    <a:srgbClr val="FFFF00"/>
                  </a:solidFill>
                  <a:latin typeface="Arial" charset="0"/>
                  <a:cs typeface="Arial" charset="0"/>
                </a:rPr>
                <a:t>Program Officer </a:t>
              </a:r>
              <a:r>
                <a:rPr lang="en-US" sz="1500" b="1" dirty="0">
                  <a:solidFill>
                    <a:srgbClr val="FFFF00"/>
                  </a:solidFill>
                  <a:latin typeface="+mj-lt"/>
                </a:rPr>
                <a:t>(PO)</a:t>
              </a: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0657B561-EFC0-4AD0-A3F6-FD7BD8BB1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437" y="4038600"/>
              <a:ext cx="4267200" cy="457200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5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Advisory Councils and Boards</a:t>
              </a:r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0A13D2E7-8394-4C27-A6B1-77E2AEA04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437" y="5048250"/>
              <a:ext cx="4267200" cy="457200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5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Institute Director</a:t>
              </a:r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5E8951D5-396D-439A-A1D5-826E7DE6A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8686" y="1390650"/>
              <a:ext cx="218002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b="1" dirty="0">
                  <a:latin typeface="Arial" charset="0"/>
                </a:rPr>
                <a:t> </a:t>
              </a:r>
              <a:r>
                <a:rPr lang="en-US" sz="1500" b="1" dirty="0">
                  <a:latin typeface="Arial" charset="0"/>
                </a:rPr>
                <a:t>Assign to SS</a:t>
              </a:r>
              <a:r>
                <a:rPr lang="en-US" b="1" dirty="0">
                  <a:latin typeface="Arial" charset="0"/>
                </a:rPr>
                <a:t>    </a:t>
              </a: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CD165AA2-40D9-4AF1-B873-021619A69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5342" y="2442843"/>
              <a:ext cx="223336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b="1" dirty="0">
                  <a:latin typeface="Arial" charset="0"/>
                </a:rPr>
                <a:t>      </a:t>
              </a:r>
              <a:r>
                <a:rPr lang="en-US" sz="1500" b="1" dirty="0">
                  <a:latin typeface="Arial" charset="0"/>
                </a:rPr>
                <a:t>Review for </a:t>
              </a: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BA7AAB7E-FD2B-44B1-8D44-BB81A7C4D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8755" y="3508394"/>
              <a:ext cx="236652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eaLnBrk="0" hangingPunct="0">
                <a:defRPr/>
              </a:pPr>
              <a:r>
                <a:rPr lang="en-US" b="1" dirty="0">
                  <a:latin typeface="Arial" charset="0"/>
                </a:rPr>
                <a:t>    </a:t>
              </a:r>
              <a:r>
                <a:rPr lang="en-US" sz="1500" b="1" dirty="0">
                  <a:latin typeface="Arial" charset="0"/>
                </a:rPr>
                <a:t>Programmatic</a:t>
              </a: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8D499393-C115-4EB5-822C-3A5D7DDF3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7241" y="4542778"/>
              <a:ext cx="513892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b="1" dirty="0">
                  <a:latin typeface="Arial" charset="0"/>
                </a:rPr>
                <a:t> </a:t>
              </a:r>
              <a:r>
                <a:rPr lang="en-US" sz="1500" b="1" dirty="0">
                  <a:latin typeface="Arial" charset="0"/>
                </a:rPr>
                <a:t>2</a:t>
              </a:r>
              <a:r>
                <a:rPr lang="en-US" sz="1500" b="1" baseline="30000" dirty="0">
                  <a:latin typeface="Arial" charset="0"/>
                </a:rPr>
                <a:t>nd</a:t>
              </a:r>
              <a:r>
                <a:rPr lang="en-US" sz="1500" b="1" dirty="0">
                  <a:latin typeface="Arial" charset="0"/>
                </a:rPr>
                <a:t> Level Review      Recommendations</a:t>
              </a:r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800A7E03-A37A-4534-B39D-C8102AD109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837" y="1466850"/>
              <a:ext cx="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73EF98A9-A8D9-4EBB-8196-3301B7AC12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837" y="2533650"/>
              <a:ext cx="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11D8C241-3B74-4F61-9B73-EAD0152B67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837" y="3552825"/>
              <a:ext cx="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61E5E476-4D4F-48CC-AE86-23721D6399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837" y="4591050"/>
              <a:ext cx="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Line 19">
              <a:extLst>
                <a:ext uri="{FF2B5EF4-FFF2-40B4-BE49-F238E27FC236}">
                  <a16:creationId xmlns:a16="http://schemas.microsoft.com/office/drawing/2014/main" id="{E2FE9146-86F3-42E8-91D8-B44D72A3A5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57132" y="5461192"/>
              <a:ext cx="533400" cy="2159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 Box 20">
              <a:extLst>
                <a:ext uri="{FF2B5EF4-FFF2-40B4-BE49-F238E27FC236}">
                  <a16:creationId xmlns:a16="http://schemas.microsoft.com/office/drawing/2014/main" id="{C513EBD6-998B-48FB-A490-BB519ED925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4445" y="4605192"/>
              <a:ext cx="2947327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1500" b="1" dirty="0">
                  <a:latin typeface="Arial" pitchFamily="34" charset="0"/>
                  <a:cs typeface="Arial" pitchFamily="34" charset="0"/>
                </a:rPr>
                <a:t>Allocates </a:t>
              </a:r>
            </a:p>
            <a:p>
              <a:pPr eaLnBrk="0" hangingPunct="0">
                <a:defRPr/>
              </a:pPr>
              <a:r>
                <a:rPr lang="en-US" sz="1500" b="1" dirty="0">
                  <a:latin typeface="Arial" pitchFamily="34" charset="0"/>
                  <a:cs typeface="Arial" pitchFamily="34" charset="0"/>
                </a:rPr>
                <a:t>Funds to Institution</a:t>
              </a:r>
            </a:p>
          </p:txBody>
        </p:sp>
        <p:sp>
          <p:nvSpPr>
            <p:cNvPr id="20" name="Line 21">
              <a:extLst>
                <a:ext uri="{FF2B5EF4-FFF2-40B4-BE49-F238E27FC236}">
                  <a16:creationId xmlns:a16="http://schemas.microsoft.com/office/drawing/2014/main" id="{DAA5507D-091A-4DE5-B1E0-AEC891ABD0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78211" y="4820146"/>
              <a:ext cx="6096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Text Box 22">
              <a:extLst>
                <a:ext uri="{FF2B5EF4-FFF2-40B4-BE49-F238E27FC236}">
                  <a16:creationId xmlns:a16="http://schemas.microsoft.com/office/drawing/2014/main" id="{5A7B149E-A214-4A29-93CB-442ED2836C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217" y="1752581"/>
              <a:ext cx="3320041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500" b="1" dirty="0">
                  <a:latin typeface="Arial" charset="0"/>
                  <a:cs typeface="Arial" charset="0"/>
                </a:rPr>
                <a:t>Investigator Initiates</a:t>
              </a:r>
            </a:p>
            <a:p>
              <a:pPr algn="ctr" eaLnBrk="0" hangingPunct="0"/>
              <a:r>
                <a:rPr lang="en-US" sz="1500" b="1" dirty="0">
                  <a:latin typeface="Arial" charset="0"/>
                  <a:cs typeface="Arial" charset="0"/>
                </a:rPr>
                <a:t>Research Idea</a:t>
              </a:r>
            </a:p>
          </p:txBody>
        </p:sp>
        <p:sp>
          <p:nvSpPr>
            <p:cNvPr id="22" name="Line 23">
              <a:extLst>
                <a:ext uri="{FF2B5EF4-FFF2-40B4-BE49-F238E27FC236}">
                  <a16:creationId xmlns:a16="http://schemas.microsoft.com/office/drawing/2014/main" id="{CC48804C-4A02-4BA5-9D35-D62CCD4812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5710" y="2548128"/>
              <a:ext cx="609600" cy="304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7879D323-C834-4E5E-AAED-46DC028AB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3575" y="1657550"/>
              <a:ext cx="1864613" cy="1354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1500" b="1" dirty="0">
                  <a:latin typeface="Arial" charset="0"/>
                </a:rPr>
                <a:t>Institution Submits</a:t>
              </a:r>
            </a:p>
            <a:p>
              <a:pPr eaLnBrk="0" hangingPunct="0">
                <a:defRPr/>
              </a:pPr>
              <a:r>
                <a:rPr lang="en-US" sz="1500" b="1" dirty="0">
                  <a:latin typeface="Arial" charset="0"/>
                </a:rPr>
                <a:t>Application </a:t>
              </a:r>
            </a:p>
            <a:p>
              <a:pPr eaLnBrk="0" hangingPunct="0">
                <a:defRPr/>
              </a:pPr>
              <a:r>
                <a:rPr lang="en-US" sz="1500" b="1" dirty="0">
                  <a:latin typeface="Arial" charset="0"/>
                </a:rPr>
                <a:t>to NIH</a:t>
              </a:r>
            </a:p>
          </p:txBody>
        </p:sp>
        <p:sp>
          <p:nvSpPr>
            <p:cNvPr id="24" name="Line 25">
              <a:extLst>
                <a:ext uri="{FF2B5EF4-FFF2-40B4-BE49-F238E27FC236}">
                  <a16:creationId xmlns:a16="http://schemas.microsoft.com/office/drawing/2014/main" id="{AD8DE3A8-AC63-47EF-A401-DECC72DE4C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40037" y="1543050"/>
              <a:ext cx="533400" cy="304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6EE893-B5C2-4A6D-8756-F84641B0D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3959" y="1416963"/>
              <a:ext cx="295411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500" b="1" dirty="0">
                  <a:latin typeface="Arial" charset="0"/>
                  <a:cs typeface="Arial" charset="0"/>
                </a:rPr>
                <a:t>Assign to Institute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1F3BFD-B827-461B-A875-4C1A8547C8C4}"/>
                </a:ext>
              </a:extLst>
            </p:cNvPr>
            <p:cNvSpPr txBox="1"/>
            <p:nvPr/>
          </p:nvSpPr>
          <p:spPr>
            <a:xfrm>
              <a:off x="6929519" y="5472954"/>
              <a:ext cx="2593017" cy="492443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b="1" dirty="0">
                  <a:latin typeface="Arial" charset="0"/>
                </a:rPr>
                <a:t> </a:t>
              </a:r>
              <a:r>
                <a:rPr lang="en-US" sz="1500" b="1" dirty="0">
                  <a:latin typeface="Arial" charset="0"/>
                </a:rPr>
                <a:t>Approves Funding</a:t>
              </a:r>
              <a:endParaRPr lang="en-US" sz="1500" dirty="0"/>
            </a:p>
          </p:txBody>
        </p:sp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86BE1DFA-F87A-46DB-A8B0-75D202209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967" y="5273122"/>
              <a:ext cx="2791835" cy="845440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500" b="1" dirty="0">
                  <a:solidFill>
                    <a:srgbClr val="FFFF00"/>
                  </a:solidFill>
                  <a:latin typeface="Arial" charset="0"/>
                  <a:cs typeface="Arial" charset="0"/>
                </a:rPr>
                <a:t>Grants Management</a:t>
              </a:r>
            </a:p>
            <a:p>
              <a:pPr algn="ctr" eaLnBrk="0" hangingPunct="0"/>
              <a:r>
                <a:rPr lang="en-US" sz="1500" b="1" dirty="0">
                  <a:solidFill>
                    <a:srgbClr val="FFFF00"/>
                  </a:solidFill>
                  <a:latin typeface="Arial" charset="0"/>
                  <a:cs typeface="Arial" charset="0"/>
                </a:rPr>
                <a:t>Specialist (GMS)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F590F0-33CB-4E84-B7E9-44DD9B80764E}"/>
                </a:ext>
              </a:extLst>
            </p:cNvPr>
            <p:cNvSpPr txBox="1"/>
            <p:nvPr/>
          </p:nvSpPr>
          <p:spPr>
            <a:xfrm>
              <a:off x="1277797" y="4435632"/>
              <a:ext cx="1428169" cy="738664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500" b="1" dirty="0">
                  <a:latin typeface="Arial" pitchFamily="34" charset="0"/>
                  <a:cs typeface="Arial" pitchFamily="34" charset="0"/>
                </a:rPr>
                <a:t>Conducts</a:t>
              </a:r>
            </a:p>
            <a:p>
              <a:pPr eaLnBrk="0" hangingPunct="0">
                <a:defRPr/>
              </a:pPr>
              <a:r>
                <a:rPr lang="en-US" sz="1500" b="1" dirty="0">
                  <a:latin typeface="Arial" pitchFamily="34" charset="0"/>
                  <a:cs typeface="Arial" pitchFamily="34" charset="0"/>
                </a:rPr>
                <a:t>Research</a:t>
              </a:r>
            </a:p>
          </p:txBody>
        </p:sp>
        <p:pic>
          <p:nvPicPr>
            <p:cNvPr id="1026" name="Picture 2" descr="Black in Neuro – A Week of Community Building in the Neurosciences — The  Nexus">
              <a:extLst>
                <a:ext uri="{FF2B5EF4-FFF2-40B4-BE49-F238E27FC236}">
                  <a16:creationId xmlns:a16="http://schemas.microsoft.com/office/drawing/2014/main" id="{7017EFE8-58E1-4207-A838-BCD6B206BA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04"/>
            <a:stretch/>
          </p:blipFill>
          <p:spPr bwMode="auto">
            <a:xfrm>
              <a:off x="996447" y="2468414"/>
              <a:ext cx="1932710" cy="195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8B6EB4A-14DD-4F03-9EB0-79003E46A555}"/>
                </a:ext>
              </a:extLst>
            </p:cNvPr>
            <p:cNvSpPr/>
            <p:nvPr/>
          </p:nvSpPr>
          <p:spPr>
            <a:xfrm>
              <a:off x="8208391" y="2518467"/>
              <a:ext cx="206937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b="1" dirty="0">
                  <a:latin typeface="Arial" charset="0"/>
                </a:rPr>
                <a:t>Scientific Merit</a:t>
              </a:r>
              <a:endParaRPr lang="en-US" sz="15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121896B-4CC4-449E-BD0C-96BE7F4FE58C}"/>
                </a:ext>
              </a:extLst>
            </p:cNvPr>
            <p:cNvSpPr/>
            <p:nvPr/>
          </p:nvSpPr>
          <p:spPr>
            <a:xfrm>
              <a:off x="8208391" y="3576505"/>
              <a:ext cx="211211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b="1" dirty="0">
                  <a:latin typeface="Arial" charset="0"/>
                </a:rPr>
                <a:t>Considerations</a:t>
              </a:r>
              <a:endParaRPr lang="en-US" sz="1500" dirty="0"/>
            </a:p>
          </p:txBody>
        </p:sp>
        <p:sp>
          <p:nvSpPr>
            <p:cNvPr id="41" name="Rectangle 7">
              <a:extLst>
                <a:ext uri="{FF2B5EF4-FFF2-40B4-BE49-F238E27FC236}">
                  <a16:creationId xmlns:a16="http://schemas.microsoft.com/office/drawing/2014/main" id="{7A4997E8-3472-4765-97B8-4980B96B8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82" y="400050"/>
              <a:ext cx="4267200" cy="457200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5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Institute: </a:t>
              </a:r>
              <a:r>
                <a:rPr lang="en-US" sz="1500" b="1" dirty="0">
                  <a:solidFill>
                    <a:srgbClr val="FFFF00"/>
                  </a:solidFill>
                  <a:latin typeface="Arial" charset="0"/>
                  <a:cs typeface="Arial" charset="0"/>
                </a:rPr>
                <a:t>Program Officer (PO)</a:t>
              </a:r>
              <a:r>
                <a:rPr lang="en-US" sz="1500" b="1" dirty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</a:p>
          </p:txBody>
        </p:sp>
      </p:grpSp>
      <p:sp>
        <p:nvSpPr>
          <p:cNvPr id="48" name="Arrow: Left-Right 47">
            <a:extLst>
              <a:ext uri="{FF2B5EF4-FFF2-40B4-BE49-F238E27FC236}">
                <a16:creationId xmlns:a16="http://schemas.microsoft.com/office/drawing/2014/main" id="{5841949F-BD07-4D38-B27A-AD57B16F6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618441" y="1272893"/>
            <a:ext cx="507422" cy="25000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89592BAC-8341-4104-9C18-E71197C5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82" y="82175"/>
            <a:ext cx="8165592" cy="430842"/>
          </a:xfrm>
        </p:spPr>
        <p:txBody>
          <a:bodyPr/>
          <a:lstStyle/>
          <a:p>
            <a:r>
              <a:rPr lang="en-US" altLang="en-US" dirty="0">
                <a:solidFill>
                  <a:schemeClr val="accent3"/>
                </a:solidFill>
              </a:rPr>
              <a:t>NIH Grants Lifecycle: Who to talk with and when</a:t>
            </a:r>
            <a:endParaRPr lang="en-US" sz="1600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78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8FD1C-D8BE-4AD2-9284-A45BE19A3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54" y="128518"/>
            <a:ext cx="6343650" cy="231582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accent3"/>
                </a:solidFill>
              </a:rPr>
              <a:t>NIH Early Career Reviewer Program</a:t>
            </a:r>
          </a:p>
        </p:txBody>
      </p:sp>
      <p:pic>
        <p:nvPicPr>
          <p:cNvPr id="6" name="Content Placeholder 5" descr="Early Career Reviewer (ECR) Program">
            <a:extLst>
              <a:ext uri="{FF2B5EF4-FFF2-40B4-BE49-F238E27FC236}">
                <a16:creationId xmlns:a16="http://schemas.microsoft.com/office/drawing/2014/main" id="{10A16101-C9A7-43E3-A6F0-05A8B1F54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630"/>
          <a:stretch/>
        </p:blipFill>
        <p:spPr>
          <a:xfrm>
            <a:off x="1747336" y="566750"/>
            <a:ext cx="5649327" cy="31028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2A2D01-1EEC-4870-9662-53B4A41B3DD9}"/>
              </a:ext>
            </a:extLst>
          </p:cNvPr>
          <p:cNvSpPr txBox="1"/>
          <p:nvPr/>
        </p:nvSpPr>
        <p:spPr>
          <a:xfrm>
            <a:off x="1695578" y="3876208"/>
            <a:ext cx="6029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 this Program NOT for post-docs nor tenured (Associate) professors</a:t>
            </a:r>
          </a:p>
          <a:p>
            <a:r>
              <a:rPr lang="en-US" sz="1600" dirty="0"/>
              <a:t>- geared towards applicants who have received a Summary Statement </a:t>
            </a:r>
          </a:p>
          <a:p>
            <a:r>
              <a:rPr lang="en-US" sz="1600" dirty="0"/>
              <a:t>already but not yet secured an Award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4ADDA4-2913-48C5-814D-584851059913}"/>
              </a:ext>
            </a:extLst>
          </p:cNvPr>
          <p:cNvSpPr txBox="1"/>
          <p:nvPr/>
        </p:nvSpPr>
        <p:spPr>
          <a:xfrm>
            <a:off x="2152395" y="4707205"/>
            <a:ext cx="483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  <a:hlinkClick r:id="rId3"/>
              </a:rPr>
              <a:t>https://public.csr.nih.gov/ForReviewers/BecomeAReviewer/ECR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1464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young people through a magnifying glass.">
            <a:extLst>
              <a:ext uri="{FF2B5EF4-FFF2-40B4-BE49-F238E27FC236}">
                <a16:creationId xmlns:a16="http://schemas.microsoft.com/office/drawing/2014/main" id="{3143A149-3ECE-4B5C-A697-FA2D3DBC7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849" y="-283221"/>
            <a:ext cx="3295147" cy="2203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132D6A-B96D-448B-937B-DBCFC13F9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NIH Early Stage Investigator (ESI)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299BA-F7C8-4776-867A-0552FEC860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6185" y="1569855"/>
            <a:ext cx="7547826" cy="24119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/>
              <a:t>An NIH ESI is a New Investigator who has completed their terminal degree or medical residency (or the equivalent and whichever date is later) </a:t>
            </a:r>
            <a:r>
              <a:rPr lang="en-US" dirty="0">
                <a:solidFill>
                  <a:schemeClr val="accent1"/>
                </a:solidFill>
              </a:rPr>
              <a:t>within the past ten years </a:t>
            </a:r>
            <a:r>
              <a:rPr lang="en-US" dirty="0"/>
              <a:t>and has not yet been awarded a substantial, competing NIH research grant.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Some NIH Institutes offer a payline bump for ESIs</a:t>
            </a:r>
          </a:p>
          <a:p>
            <a:pPr lvl="1"/>
            <a:r>
              <a:rPr lang="en-US" sz="1700" dirty="0"/>
              <a:t>NCI Established Investigator R01 Payline (FY21): 11</a:t>
            </a:r>
            <a:r>
              <a:rPr lang="en-US" sz="1700" baseline="30000" dirty="0"/>
              <a:t>th</a:t>
            </a:r>
            <a:r>
              <a:rPr lang="en-US" sz="1700" dirty="0"/>
              <a:t> percentile </a:t>
            </a:r>
          </a:p>
          <a:p>
            <a:pPr lvl="1"/>
            <a:r>
              <a:rPr lang="en-US" sz="1700" dirty="0"/>
              <a:t>NCI ESI R01 Payline (FY21): </a:t>
            </a:r>
            <a:r>
              <a:rPr lang="en-US" sz="1700" b="1" dirty="0"/>
              <a:t>16</a:t>
            </a:r>
            <a:r>
              <a:rPr lang="en-US" sz="1700" b="1" baseline="30000" dirty="0"/>
              <a:t>th</a:t>
            </a:r>
            <a:r>
              <a:rPr lang="en-US" sz="1700" b="1" dirty="0"/>
              <a:t> percentile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E7FC64-C26C-4536-9EB6-CA5C716494DC}"/>
              </a:ext>
            </a:extLst>
          </p:cNvPr>
          <p:cNvSpPr txBox="1"/>
          <p:nvPr/>
        </p:nvSpPr>
        <p:spPr>
          <a:xfrm>
            <a:off x="2295448" y="4525030"/>
            <a:ext cx="7131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NIH ESI policy: </a:t>
            </a:r>
            <a:r>
              <a:rPr lang="en-US" sz="1400" dirty="0">
                <a:hlinkClick r:id="rId4"/>
              </a:rPr>
              <a:t>https://grants.nih.gov/policy/early-investigators/list-smaller-grants.htm</a:t>
            </a:r>
            <a:endParaRPr lang="en-US" sz="1400" dirty="0"/>
          </a:p>
          <a:p>
            <a:r>
              <a:rPr lang="en-US" sz="1400" dirty="0"/>
              <a:t>NCI funding policy: </a:t>
            </a:r>
            <a:r>
              <a:rPr lang="en-US" sz="1400" dirty="0">
                <a:hlinkClick r:id="rId5"/>
              </a:rPr>
              <a:t>https://deainfo.nci.nih.gov/grantspolicies/finalfundltr.htm</a:t>
            </a:r>
            <a:r>
              <a:rPr lang="en-US" sz="1400" dirty="0"/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C1E132-74BE-4A1E-ADC5-98DFD41C0FE4}"/>
              </a:ext>
            </a:extLst>
          </p:cNvPr>
          <p:cNvSpPr txBox="1"/>
          <p:nvPr/>
        </p:nvSpPr>
        <p:spPr>
          <a:xfrm>
            <a:off x="2295448" y="4319422"/>
            <a:ext cx="54571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NIH ESI definition: </a:t>
            </a:r>
            <a:r>
              <a:rPr lang="en-US" sz="1400" dirty="0">
                <a:hlinkClick r:id="rId6"/>
              </a:rPr>
              <a:t>https://grants.nih.gov/policy/early-stage/index.htm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71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10742" y="880943"/>
            <a:ext cx="8380104" cy="3552025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1pPr>
            <a:lvl2pPr marL="4572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9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  <a:lvl3pPr marL="6858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8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3pPr>
            <a:lvl4pPr marL="9144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7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4pPr>
            <a:lvl5pPr marL="11430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hlinkClick r:id="rId3"/>
              </a:rPr>
              <a:t>NOT-OD-21-052</a:t>
            </a:r>
            <a:r>
              <a:rPr lang="en-US" sz="1800" dirty="0"/>
              <a:t>: Requesting Extensions for Early Career Scientists Whose Career Trajectories Have Been Significantly Impacted by COVID-19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700" dirty="0"/>
              <a:t>Eligible Candidates: Active NCI-Funded “F” and “K” Awardees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700" dirty="0"/>
              <a:t>FY21: Cancer Training Branch funded 14 extensions totaling $770K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hlinkClick r:id="rId4"/>
              </a:rPr>
              <a:t>NOT-OD-21-106</a:t>
            </a:r>
            <a:r>
              <a:rPr lang="en-US" sz="1800" dirty="0"/>
              <a:t>: Temporary Extension of Eligibility for the NIH K99/R00 Pathway to Independence Award During the COVID-19 Pandemic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700" dirty="0"/>
              <a:t>I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ndividuals whose final due date eligibility based on a 48 month eligibility window was either the June/July 2021 or October/November 2021 will have a 2 cycle extension of eligibility (to February/March 2022 and June/July, 2022, respectively).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333333"/>
                </a:solidFill>
                <a:latin typeface="Helvetica" panose="020B0604020202020204" pitchFamily="34" charset="0"/>
              </a:rPr>
              <a:t>Multiple extensions for events occurring during the same time period are not permitted.</a:t>
            </a:r>
            <a:endParaRPr lang="en-US" sz="18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54BD20-A301-4443-B9B6-D62403FA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42" y="275326"/>
            <a:ext cx="8618746" cy="419824"/>
          </a:xfrm>
        </p:spPr>
        <p:txBody>
          <a:bodyPr/>
          <a:lstStyle/>
          <a:p>
            <a:r>
              <a:rPr lang="en-US" sz="2200" dirty="0">
                <a:solidFill>
                  <a:schemeClr val="accent3"/>
                </a:solidFill>
              </a:rPr>
              <a:t>NIH Support for Early Career Scientists Impacted by COVID-19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6805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BFF7-C03D-434A-896E-958B99F4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Got the Grant, Now What?</a:t>
            </a:r>
          </a:p>
        </p:txBody>
      </p:sp>
      <p:pic>
        <p:nvPicPr>
          <p:cNvPr id="30" name="Picture 8" descr="green dollar sign">
            <a:extLst>
              <a:ext uri="{FF2B5EF4-FFF2-40B4-BE49-F238E27FC236}">
                <a16:creationId xmlns:a16="http://schemas.microsoft.com/office/drawing/2014/main" id="{47354A5A-4E59-4812-B86B-C088EF1F2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226" y="1022968"/>
            <a:ext cx="848284" cy="135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lit lightbulb">
            <a:extLst>
              <a:ext uri="{FF2B5EF4-FFF2-40B4-BE49-F238E27FC236}">
                <a16:creationId xmlns:a16="http://schemas.microsoft.com/office/drawing/2014/main" id="{B4A74743-2724-4608-89A5-013F64C68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370" y="2732491"/>
            <a:ext cx="1294605" cy="172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rrow: Curved Left 28" descr="curved arrow pointing from people on a mountain to light bulb">
            <a:extLst>
              <a:ext uri="{FF2B5EF4-FFF2-40B4-BE49-F238E27FC236}">
                <a16:creationId xmlns:a16="http://schemas.microsoft.com/office/drawing/2014/main" id="{7B530F0D-C441-411A-B1B3-64F9147BD2D8}"/>
              </a:ext>
            </a:extLst>
          </p:cNvPr>
          <p:cNvSpPr/>
          <p:nvPr/>
        </p:nvSpPr>
        <p:spPr>
          <a:xfrm>
            <a:off x="5730114" y="1156980"/>
            <a:ext cx="2025679" cy="2945773"/>
          </a:xfrm>
          <a:prstGeom prst="curvedLeftArrow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Arrow: Right 30" descr="arrow with the word leadership pointing to the right">
            <a:extLst>
              <a:ext uri="{FF2B5EF4-FFF2-40B4-BE49-F238E27FC236}">
                <a16:creationId xmlns:a16="http://schemas.microsoft.com/office/drawing/2014/main" id="{7BA5E3A2-C70F-41AF-9D36-498BFAC3CFF2}"/>
              </a:ext>
            </a:extLst>
          </p:cNvPr>
          <p:cNvSpPr/>
          <p:nvPr/>
        </p:nvSpPr>
        <p:spPr>
          <a:xfrm>
            <a:off x="2615185" y="1156979"/>
            <a:ext cx="1994186" cy="108562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11" b="1" dirty="0"/>
              <a:t>Leadership</a:t>
            </a:r>
          </a:p>
        </p:txBody>
      </p:sp>
      <p:pic>
        <p:nvPicPr>
          <p:cNvPr id="32" name="Picture 10" descr="Three people at the top of a mountain with thier arms in the air. ">
            <a:extLst>
              <a:ext uri="{FF2B5EF4-FFF2-40B4-BE49-F238E27FC236}">
                <a16:creationId xmlns:a16="http://schemas.microsoft.com/office/drawing/2014/main" id="{57EC10D0-4BE4-455C-8893-A28F89088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84" y="973802"/>
            <a:ext cx="2323162" cy="145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4 arrows indicating a cycle process">
            <a:extLst>
              <a:ext uri="{FF2B5EF4-FFF2-40B4-BE49-F238E27FC236}">
                <a16:creationId xmlns:a16="http://schemas.microsoft.com/office/drawing/2014/main" id="{A0B23214-C2B6-43E9-BA7A-A9898F1B4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7" r="13646"/>
          <a:stretch/>
        </p:blipFill>
        <p:spPr bwMode="auto">
          <a:xfrm>
            <a:off x="1453086" y="2796747"/>
            <a:ext cx="2128850" cy="159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Arrow: Left 33" descr="arrow pointing left">
            <a:extLst>
              <a:ext uri="{FF2B5EF4-FFF2-40B4-BE49-F238E27FC236}">
                <a16:creationId xmlns:a16="http://schemas.microsoft.com/office/drawing/2014/main" id="{151F182C-4E2E-4D44-B392-2AA0A97B1486}"/>
              </a:ext>
            </a:extLst>
          </p:cNvPr>
          <p:cNvSpPr/>
          <p:nvPr/>
        </p:nvSpPr>
        <p:spPr>
          <a:xfrm>
            <a:off x="3553965" y="3082794"/>
            <a:ext cx="1055404" cy="1025536"/>
          </a:xfrm>
          <a:prstGeom prst="leftArrow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18" descr="nih logo">
            <a:extLst>
              <a:ext uri="{FF2B5EF4-FFF2-40B4-BE49-F238E27FC236}">
                <a16:creationId xmlns:a16="http://schemas.microsoft.com/office/drawing/2014/main" id="{459932EE-8B90-4F26-A7F2-77B2EC240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19002" r="2883" b="18121"/>
          <a:stretch/>
        </p:blipFill>
        <p:spPr bwMode="auto">
          <a:xfrm>
            <a:off x="2141748" y="3356844"/>
            <a:ext cx="600591" cy="477437"/>
          </a:xfrm>
          <a:prstGeom prst="homePlate">
            <a:avLst>
              <a:gd name="adj" fmla="val 19613"/>
            </a:avLst>
          </a:prstGeom>
          <a:noFill/>
          <a:scene3d>
            <a:camera prst="orthographicFront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08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32D6A-B96D-448B-937B-DBCFC13F9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04" y="103331"/>
            <a:ext cx="8165592" cy="83913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/>
              <a:t>Has your research productivity been impacted by COVID-19 during your ESI period?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299BA-F7C8-4776-867A-0552FEC860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5488" y="1161143"/>
            <a:ext cx="8165592" cy="3497943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Submit a request for an extension to your NIH ESI status. Describe the nature of the disruption to your research in the request.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NIH will consider requests to extend the ESI status period for reasons that can include the following, as determined on a case-by-case basis at the sole discretion of NIH.</a:t>
            </a:r>
          </a:p>
          <a:p>
            <a:pPr lvl="2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Medical concerns</a:t>
            </a:r>
          </a:p>
          <a:p>
            <a:pPr lvl="2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Disability</a:t>
            </a:r>
          </a:p>
          <a:p>
            <a:pPr lvl="2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Family care responsibilities</a:t>
            </a:r>
          </a:p>
          <a:p>
            <a:pPr lvl="2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Natural disasters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Active duty military service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Submit an ESI Extension Request using link found in the Education section of the PI's Personal Profile in </a:t>
            </a:r>
            <a:r>
              <a:rPr lang="en-US" sz="1800" u="sng" dirty="0">
                <a:solidFill>
                  <a:srgbClr val="DC143C"/>
                </a:solidFill>
                <a:effectLst/>
                <a:latin typeface="+mj-lt"/>
                <a:ea typeface="Calibri" panose="020F0502020204030204" pitchFamily="34" charset="0"/>
                <a:hlinkClick r:id="rId3"/>
              </a:rPr>
              <a:t>eRA Commons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r>
              <a:rPr lang="en-US" sz="1800" dirty="0">
                <a:solidFill>
                  <a:srgbClr val="DC143C"/>
                </a:solidFill>
                <a:effectLst/>
                <a:latin typeface="+mj-lt"/>
                <a:ea typeface="Calibri" panose="020F0502020204030204" pitchFamily="34" charset="0"/>
              </a:rPr>
              <a:t> 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1A5476-6FD5-415C-9D81-2E7305AC13AD}"/>
              </a:ext>
            </a:extLst>
          </p:cNvPr>
          <p:cNvSpPr txBox="1"/>
          <p:nvPr/>
        </p:nvSpPr>
        <p:spPr>
          <a:xfrm>
            <a:off x="2364906" y="4725271"/>
            <a:ext cx="64742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hlinkClick r:id="rId4"/>
              </a:rPr>
              <a:t>https://nexus.od.nih.gov/all/2020/04/09/can-esi-status-be-extended-due-to-disruptions-from-covid-19/</a:t>
            </a:r>
            <a:r>
              <a:rPr lang="en-US" sz="10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hlinkClick r:id="rId5"/>
              </a:rPr>
              <a:t>https://era.nih.gov/erahelp/ESIE_ext/Default.htm#cshid=4</a:t>
            </a:r>
            <a:r>
              <a:rPr lang="en-US" sz="1000" dirty="0"/>
              <a:t> </a:t>
            </a:r>
          </a:p>
        </p:txBody>
      </p:sp>
      <p:pic>
        <p:nvPicPr>
          <p:cNvPr id="4" name="Picture 3" descr="Image of SARS-CoV-2 virus with spike proteins.">
            <a:extLst>
              <a:ext uri="{FF2B5EF4-FFF2-40B4-BE49-F238E27FC236}">
                <a16:creationId xmlns:a16="http://schemas.microsoft.com/office/drawing/2014/main" id="{5A578196-4DCD-4CE6-870C-B060B9A1CA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6518" y="2427611"/>
            <a:ext cx="1390098" cy="1341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74008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37CB8-3710-4D35-84D7-311E7013C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47" y="229762"/>
            <a:ext cx="8165592" cy="500538"/>
          </a:xfrm>
        </p:spPr>
        <p:txBody>
          <a:bodyPr/>
          <a:lstStyle/>
          <a:p>
            <a:r>
              <a:rPr lang="en-US" sz="2200" dirty="0"/>
              <a:t>NIH Anti-Harassment Policy – Current 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6963D-FDD8-4BAA-9BBC-D751F33D9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446" y="1825486"/>
            <a:ext cx="8165592" cy="2702371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US" sz="1600" b="1" dirty="0"/>
              <a:t>Demonstrating accountability and transparency</a:t>
            </a:r>
          </a:p>
          <a:p>
            <a:pPr marL="688975" lvl="1" indent="-173038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500" dirty="0"/>
              <a:t>A clear message to institutions that NIH funds and researchers who lead the research that sexual harassment is unacceptable.</a:t>
            </a:r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US" sz="1600" b="1" dirty="0"/>
              <a:t>Clarifying expectations </a:t>
            </a:r>
            <a:r>
              <a:rPr lang="en-US" sz="1600" dirty="0"/>
              <a:t>for institutions and investigators to ensure safe workplace</a:t>
            </a:r>
          </a:p>
          <a:p>
            <a:pPr marL="688975" lvl="1" indent="-173038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500" dirty="0"/>
              <a:t>Read more on the 6/14/2019 “</a:t>
            </a:r>
            <a:r>
              <a:rPr lang="en-US" sz="1500" dirty="0">
                <a:hlinkClick r:id="rId3"/>
              </a:rPr>
              <a:t>Open Mike</a:t>
            </a:r>
            <a:r>
              <a:rPr lang="en-US" sz="1500" dirty="0"/>
              <a:t>” blog</a:t>
            </a:r>
          </a:p>
          <a:p>
            <a:pPr marL="460375" indent="-346075"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b="1" dirty="0"/>
              <a:t>Providing clear channels of communication </a:t>
            </a:r>
            <a:r>
              <a:rPr lang="en-US" sz="1600" dirty="0"/>
              <a:t>to the NIH</a:t>
            </a:r>
          </a:p>
          <a:p>
            <a:pPr marL="688975" lvl="1" indent="-173038">
              <a:spcBef>
                <a:spcPts val="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500" dirty="0"/>
              <a:t>For concerns related to harassment affecting NIH-funded research, a confidential email can be sent to: </a:t>
            </a:r>
            <a:r>
              <a:rPr lang="en-US" sz="1500" dirty="0">
                <a:hlinkClick r:id="rId4"/>
              </a:rPr>
              <a:t>GranteeHarassment@od.nih.gov</a:t>
            </a:r>
            <a:r>
              <a:rPr lang="en-US" sz="1500" dirty="0"/>
              <a:t> or call (301) 480-6701 or use the confidential webform: </a:t>
            </a:r>
            <a:r>
              <a:rPr lang="en-US" sz="1500" dirty="0">
                <a:hlinkClick r:id="rId5"/>
              </a:rPr>
              <a:t>https://public.era.nih.gov/shape/public/index.era</a:t>
            </a:r>
            <a:endParaRPr lang="en-US" sz="1500" dirty="0"/>
          </a:p>
        </p:txBody>
      </p:sp>
      <p:pic>
        <p:nvPicPr>
          <p:cNvPr id="5" name="Picture 4" descr="Image stating Harassment Doesn't Work Here.">
            <a:extLst>
              <a:ext uri="{FF2B5EF4-FFF2-40B4-BE49-F238E27FC236}">
                <a16:creationId xmlns:a16="http://schemas.microsoft.com/office/drawing/2014/main" id="{ED2B55FE-2930-4039-AB39-001BBB74DC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61" r="8093" b="2555"/>
          <a:stretch/>
        </p:blipFill>
        <p:spPr>
          <a:xfrm>
            <a:off x="7557370" y="154087"/>
            <a:ext cx="1372183" cy="1671399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1C8B57-2300-4D5C-9EF5-234B8855AD05}"/>
              </a:ext>
            </a:extLst>
          </p:cNvPr>
          <p:cNvSpPr txBox="1"/>
          <p:nvPr/>
        </p:nvSpPr>
        <p:spPr>
          <a:xfrm>
            <a:off x="2686050" y="4668033"/>
            <a:ext cx="34498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hlinkClick r:id="rId7"/>
              </a:rPr>
              <a:t>https://nexus.od.nih.gov/all/tag/anti-sexual-harassment/</a:t>
            </a: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hlinkClick r:id="rId8"/>
              </a:rPr>
              <a:t>https://grants.nih.gov/grants/policy/harassment.htm</a:t>
            </a:r>
            <a:r>
              <a:rPr lang="en-US" sz="1000" dirty="0"/>
              <a:t> </a:t>
            </a:r>
            <a:endParaRPr lang="en-US" sz="12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830033-BF53-4F58-8A7E-2622CB37B827}"/>
              </a:ext>
            </a:extLst>
          </p:cNvPr>
          <p:cNvSpPr txBox="1">
            <a:spLocks/>
          </p:cNvSpPr>
          <p:nvPr/>
        </p:nvSpPr>
        <p:spPr bwMode="auto">
          <a:xfrm>
            <a:off x="160784" y="737288"/>
            <a:ext cx="7141537" cy="116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marL="457200" marR="0" lvl="0" indent="-35560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defTabSz="457200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sz="19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defTabSz="457200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defTabSz="457200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▪"/>
              <a:defRPr sz="17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defTabSz="457200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 indent="0">
              <a:buFont typeface="Noto Sans Symbols"/>
              <a:buNone/>
            </a:pPr>
            <a:r>
              <a:rPr lang="en-US" sz="1600" dirty="0"/>
              <a:t>The 2018 </a:t>
            </a:r>
            <a:r>
              <a:rPr lang="en-US" sz="1600" dirty="0">
                <a:hlinkClick r:id="rId9"/>
              </a:rPr>
              <a:t>National Academies report on sexual harassment of women in science</a:t>
            </a:r>
            <a:r>
              <a:rPr lang="en-US" sz="1600" dirty="0"/>
              <a:t> found that “</a:t>
            </a:r>
            <a:r>
              <a:rPr lang="en-US" sz="1600" i="1" dirty="0"/>
              <a:t>federal agencies may be perpetuating the problem of sexual harassment</a:t>
            </a:r>
            <a:r>
              <a:rPr lang="en-US" sz="1600" dirty="0"/>
              <a:t>.” The NIH Director stated concern that NIH has been part of the problem. Thus, the NIH is working on: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2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1C073-24C1-42A7-AA52-46922563C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Points</a:t>
            </a:r>
          </a:p>
        </p:txBody>
      </p:sp>
      <p:pic>
        <p:nvPicPr>
          <p:cNvPr id="3" name="Picture 2" descr="a hand holding a smart phone">
            <a:extLst>
              <a:ext uri="{FF2B5EF4-FFF2-40B4-BE49-F238E27FC236}">
                <a16:creationId xmlns:a16="http://schemas.microsoft.com/office/drawing/2014/main" id="{6A76961B-4E1F-4CA0-AED8-7A23B6134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4"/>
          <a:stretch/>
        </p:blipFill>
        <p:spPr bwMode="auto">
          <a:xfrm>
            <a:off x="4895872" y="2749493"/>
            <a:ext cx="2871907" cy="226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5A4C51-FA2E-426E-8BD4-548B0FB286A0}"/>
              </a:ext>
            </a:extLst>
          </p:cNvPr>
          <p:cNvSpPr txBox="1"/>
          <p:nvPr/>
        </p:nvSpPr>
        <p:spPr>
          <a:xfrm>
            <a:off x="2637315" y="3443779"/>
            <a:ext cx="1572867" cy="871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33" dirty="0">
                <a:solidFill>
                  <a:schemeClr val="accent1"/>
                </a:solidFill>
                <a:latin typeface="Arial"/>
                <a:cs typeface="Arial"/>
              </a:rPr>
              <a:t>Secret to </a:t>
            </a:r>
          </a:p>
          <a:p>
            <a:pPr algn="ctr"/>
            <a:r>
              <a:rPr lang="en-US" sz="2533" dirty="0">
                <a:solidFill>
                  <a:schemeClr val="accent1"/>
                </a:solidFill>
                <a:latin typeface="Arial"/>
                <a:cs typeface="Arial"/>
              </a:rPr>
              <a:t>success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640793D-E6A4-4864-8429-DD997270580D}"/>
              </a:ext>
            </a:extLst>
          </p:cNvPr>
          <p:cNvSpPr txBox="1">
            <a:spLocks/>
          </p:cNvSpPr>
          <p:nvPr/>
        </p:nvSpPr>
        <p:spPr>
          <a:xfrm>
            <a:off x="1148265" y="827816"/>
            <a:ext cx="5890492" cy="1866328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1pPr>
            <a:lvl2pPr marL="4572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9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  <a:lvl3pPr marL="6858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8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3pPr>
            <a:lvl4pPr marL="9144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7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4pPr>
            <a:lvl5pPr marL="11430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581" indent="-301581">
              <a:buFont typeface="Courier New" panose="02070309020205020404" pitchFamily="49" charset="0"/>
              <a:buChar char="o"/>
            </a:pPr>
            <a:r>
              <a:rPr lang="en-US" dirty="0"/>
              <a:t>Learn the rules</a:t>
            </a:r>
          </a:p>
          <a:p>
            <a:pPr marL="301581" indent="-301581">
              <a:buFont typeface="Courier New" panose="02070309020205020404" pitchFamily="49" charset="0"/>
              <a:buChar char="o"/>
            </a:pPr>
            <a:r>
              <a:rPr lang="en-US" dirty="0"/>
              <a:t>Cultivate relationships with program staff</a:t>
            </a:r>
          </a:p>
          <a:p>
            <a:pPr marL="301581" indent="-301581">
              <a:buFont typeface="Courier New" panose="02070309020205020404" pitchFamily="49" charset="0"/>
              <a:buChar char="o"/>
            </a:pPr>
            <a:r>
              <a:rPr lang="en-US" dirty="0"/>
              <a:t>If a Program Officer isn’t helpful, find one who is</a:t>
            </a:r>
          </a:p>
          <a:p>
            <a:pPr marL="301581" indent="-301581">
              <a:buFont typeface="Courier New" panose="02070309020205020404" pitchFamily="49" charset="0"/>
              <a:buChar char="o"/>
            </a:pPr>
            <a:r>
              <a:rPr lang="en-US" dirty="0"/>
              <a:t>Take progress reports seriously</a:t>
            </a:r>
          </a:p>
          <a:p>
            <a:pPr marL="301581" indent="-301581">
              <a:buFont typeface="Courier New" panose="02070309020205020404" pitchFamily="49" charset="0"/>
              <a:buChar char="o"/>
            </a:pPr>
            <a:r>
              <a:rPr lang="en-US" dirty="0"/>
              <a:t>Be a good colleague, collaborator, and mentor.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DA030-8BAB-4B7F-A445-A85D1FB8FE92}"/>
              </a:ext>
            </a:extLst>
          </p:cNvPr>
          <p:cNvSpPr txBox="1"/>
          <p:nvPr/>
        </p:nvSpPr>
        <p:spPr>
          <a:xfrm rot="19981666">
            <a:off x="6216546" y="4102388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D9F2FF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NIH</a:t>
            </a:r>
          </a:p>
        </p:txBody>
      </p:sp>
    </p:spTree>
    <p:extLst>
      <p:ext uri="{BB962C8B-B14F-4D97-AF65-F5344CB8AC3E}">
        <p14:creationId xmlns:p14="http://schemas.microsoft.com/office/powerpoint/2010/main" val="1655284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2746D-1D9F-4720-9D9D-C7360436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C3786-E9B0-49DF-9A36-FD2B8689DC6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3775" y="1069975"/>
            <a:ext cx="7927981" cy="360045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Papyrus" panose="03070502060502030205" pitchFamily="66" charset="0"/>
              </a:rPr>
              <a:t>Special thanks </a:t>
            </a:r>
            <a:r>
              <a:rPr lang="en-US" dirty="0">
                <a:latin typeface="Papyrus" panose="03070502060502030205" pitchFamily="66" charset="0"/>
              </a:rPr>
              <a:t>to Anita Bechtholt for sharing her slides from previous year’s presentations. Many slides here were adapted from her talk.</a:t>
            </a:r>
          </a:p>
        </p:txBody>
      </p:sp>
    </p:spTree>
    <p:extLst>
      <p:ext uri="{BB962C8B-B14F-4D97-AF65-F5344CB8AC3E}">
        <p14:creationId xmlns:p14="http://schemas.microsoft.com/office/powerpoint/2010/main" val="1036023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descr="Image of HHS, NIH, and NCI Logos">
            <a:extLst>
              <a:ext uri="{FF2B5EF4-FFF2-40B4-BE49-F238E27FC236}">
                <a16:creationId xmlns:a16="http://schemas.microsoft.com/office/drawing/2014/main" id="{EAD1DD0F-C0D6-48C1-9259-E18D02F93D4C}"/>
              </a:ext>
            </a:extLst>
          </p:cNvPr>
          <p:cNvGrpSpPr/>
          <p:nvPr/>
        </p:nvGrpSpPr>
        <p:grpSpPr>
          <a:xfrm>
            <a:off x="1277571" y="83834"/>
            <a:ext cx="7866429" cy="3927739"/>
            <a:chOff x="1277571" y="83834"/>
            <a:chExt cx="7866429" cy="392773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6F52BD2-09D5-41E8-A7DC-FA8C06522BFD}"/>
                </a:ext>
              </a:extLst>
            </p:cNvPr>
            <p:cNvGrpSpPr/>
            <p:nvPr/>
          </p:nvGrpSpPr>
          <p:grpSpPr>
            <a:xfrm>
              <a:off x="1765759" y="83834"/>
              <a:ext cx="7378241" cy="2071372"/>
              <a:chOff x="1765759" y="83834"/>
              <a:chExt cx="7378241" cy="2071372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1A604B-6DB5-4CD2-980D-0EA180B866B4}"/>
                  </a:ext>
                </a:extLst>
              </p:cNvPr>
              <p:cNvSpPr txBox="1"/>
              <p:nvPr/>
            </p:nvSpPr>
            <p:spPr>
              <a:xfrm>
                <a:off x="1765759" y="582101"/>
                <a:ext cx="4940726" cy="103874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06060"/>
                    </a:solidFill>
                    <a:effectLst/>
                    <a:uLnTx/>
                    <a:uFillTx/>
                    <a:latin typeface="Papyrus"/>
                    <a:ea typeface="ＭＳ Ｐゴシック" charset="0"/>
                    <a:cs typeface="+mn-cs"/>
                  </a:rPr>
                  <a:t>Thank you for your attention</a:t>
                </a: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06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</a:rPr>
                  <a:t>Email: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06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  <a:hlinkClick r:id="rId3"/>
                  </a:rPr>
                  <a:t>nas.zahir@nih.gov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06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06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</a:rPr>
                  <a:t>Twitter: @nas_zahir</a:t>
                </a: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C864F6B6-4FEB-47F2-9A74-2F4FAC5E6592}"/>
                  </a:ext>
                </a:extLst>
              </p:cNvPr>
              <p:cNvGrpSpPr/>
              <p:nvPr/>
            </p:nvGrpSpPr>
            <p:grpSpPr>
              <a:xfrm>
                <a:off x="7194427" y="83834"/>
                <a:ext cx="1949573" cy="2071372"/>
                <a:chOff x="7194427" y="83834"/>
                <a:chExt cx="1949573" cy="2071372"/>
              </a:xfrm>
            </p:grpSpPr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7199DAF-7576-4333-8382-2C2D31091EEB}"/>
                    </a:ext>
                  </a:extLst>
                </p:cNvPr>
                <p:cNvSpPr txBox="1"/>
                <p:nvPr/>
              </p:nvSpPr>
              <p:spPr>
                <a:xfrm>
                  <a:off x="7194427" y="677878"/>
                  <a:ext cx="1949573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B0E3D"/>
                      </a:solidFill>
                      <a:effectLst/>
                      <a:uLnTx/>
                      <a:uFillTx/>
                      <a:latin typeface="Calibri" charset="0"/>
                      <a:ea typeface="ＭＳ Ｐゴシック" charset="0"/>
                    </a:rPr>
                    <a:t>Follow </a:t>
                  </a:r>
                  <a:r>
                    <a:rPr lang="en-US" b="1" dirty="0">
                      <a:solidFill>
                        <a:srgbClr val="BB0E3D"/>
                      </a:solidFill>
                    </a:rPr>
                    <a:t>NIH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B0E3D"/>
                    </a:solidFill>
                    <a:effectLst/>
                    <a:uLnTx/>
                    <a:uFillTx/>
                    <a:latin typeface="Calibri" charset="0"/>
                    <a:ea typeface="ＭＳ Ｐゴシック" charset="0"/>
                  </a:endParaRPr>
                </a:p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06060"/>
                      </a:solidFill>
                      <a:effectLst/>
                      <a:uLnTx/>
                      <a:uFillTx/>
                      <a:latin typeface="Calibri" charset="0"/>
                      <a:ea typeface="ＭＳ Ｐゴシック" charset="0"/>
                    </a:rPr>
                    <a:t>@NIH</a:t>
                  </a:r>
                </a:p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06060"/>
                      </a:solidFill>
                      <a:effectLst/>
                      <a:uLnTx/>
                      <a:uFillTx/>
                      <a:latin typeface="Calibri" charset="0"/>
                      <a:ea typeface="ＭＳ Ｐゴシック" charset="0"/>
                    </a:rPr>
                    <a:t>@NIHfunding</a:t>
                  </a:r>
                </a:p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06060"/>
                      </a:solidFill>
                      <a:effectLst/>
                      <a:uLnTx/>
                      <a:uFillTx/>
                      <a:latin typeface="Calibri" charset="0"/>
                      <a:ea typeface="ＭＳ Ｐゴシック" charset="0"/>
                    </a:rPr>
                    <a:t>@NIHgrants</a:t>
                  </a:r>
                </a:p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06060"/>
                    </a:solidFill>
                    <a:effectLst/>
                    <a:uLnTx/>
                    <a:uFillTx/>
                    <a:latin typeface="Calibri" charset="0"/>
                    <a:ea typeface="ＭＳ Ｐゴシック" charset="0"/>
                  </a:endParaRPr>
                </a:p>
              </p:txBody>
            </p:sp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D777D99C-816F-4BA8-B083-A059B9F8AE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58027" y="83834"/>
                  <a:ext cx="807123" cy="784614"/>
                </a:xfrm>
                <a:prstGeom prst="rect">
                  <a:avLst/>
                </a:prstGeom>
              </p:spPr>
            </p:pic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16ADDA-374D-4B0B-B925-819947B5AC88}"/>
                </a:ext>
              </a:extLst>
            </p:cNvPr>
            <p:cNvSpPr txBox="1"/>
            <p:nvPr/>
          </p:nvSpPr>
          <p:spPr>
            <a:xfrm>
              <a:off x="1277571" y="3365242"/>
              <a:ext cx="658885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latin typeface="Calibri" charset="0"/>
                  <a:ea typeface="ＭＳ Ｐゴシック" charset="0"/>
                </a:rPr>
                <a:t>See </a:t>
              </a:r>
              <a:r>
                <a:rPr lang="en-US" dirty="0">
                  <a:solidFill>
                    <a:srgbClr val="606060"/>
                  </a:solidFill>
                </a:rPr>
                <a:t>NIH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latin typeface="Calibri" charset="0"/>
                  <a:ea typeface="ＭＳ Ｐゴシック" charset="0"/>
                </a:rPr>
                <a:t> website for more information </a:t>
              </a:r>
              <a:r>
                <a:rPr lang="en-US" dirty="0">
                  <a:solidFill>
                    <a:srgbClr val="606060"/>
                  </a:solidFill>
                </a:rPr>
                <a:t>on grants and funding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hlinkClick r:id="rId5"/>
                </a:rPr>
                <a:t>https://www.nih.gov/grants-funding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606060"/>
                  </a:solidFill>
                  <a:effectLst/>
                  <a:uLnTx/>
                  <a:uFillTx/>
                  <a:latin typeface="Calibri" charset="0"/>
                  <a:ea typeface="ＭＳ Ｐゴシック" charset="0"/>
                </a:rPr>
                <a:t> </a:t>
              </a: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1528FDE0-7B3F-4158-9907-770D254607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346249"/>
            <a:ext cx="8229600" cy="346249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Contacts Slide</a:t>
            </a:r>
          </a:p>
        </p:txBody>
      </p:sp>
    </p:spTree>
    <p:extLst>
      <p:ext uri="{BB962C8B-B14F-4D97-AF65-F5344CB8AC3E}">
        <p14:creationId xmlns:p14="http://schemas.microsoft.com/office/powerpoint/2010/main" val="193445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93F96-3286-452B-B329-BA4DE3E56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Seek Leadership Training</a:t>
            </a:r>
          </a:p>
        </p:txBody>
      </p:sp>
      <p:pic>
        <p:nvPicPr>
          <p:cNvPr id="3" name="Picture 2" descr="cover of book &quot;At the Helm&quot; by Kathy Barker">
            <a:extLst>
              <a:ext uri="{FF2B5EF4-FFF2-40B4-BE49-F238E27FC236}">
                <a16:creationId xmlns:a16="http://schemas.microsoft.com/office/drawing/2014/main" id="{12CE34AA-48C6-4763-A074-F143F1903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942" y="840301"/>
            <a:ext cx="2653441" cy="355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78E4-BE6B-42F0-9C93-FD5DD5D8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a Leadership Philosophy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AD8028-154A-448C-8AE6-F16C07840AD3}"/>
              </a:ext>
            </a:extLst>
          </p:cNvPr>
          <p:cNvSpPr txBox="1"/>
          <p:nvPr/>
        </p:nvSpPr>
        <p:spPr>
          <a:xfrm>
            <a:off x="2311605" y="4159395"/>
            <a:ext cx="4520789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254" indent="-257254" algn="ctr">
              <a:spcBef>
                <a:spcPct val="20000"/>
              </a:spcBef>
            </a:pPr>
            <a:r>
              <a:rPr lang="en-US" sz="2533" b="1" dirty="0">
                <a:solidFill>
                  <a:srgbClr val="006A94"/>
                </a:solidFill>
                <a:latin typeface="Arial"/>
                <a:cs typeface="Arial"/>
              </a:rPr>
              <a:t>What are your core values? </a:t>
            </a:r>
          </a:p>
        </p:txBody>
      </p:sp>
      <p:pic>
        <p:nvPicPr>
          <p:cNvPr id="7" name="Picture 6" descr="stack of books spelling out the word leader from the letters of the words intelligent, honest, creative, confident, driven, and courageous. ">
            <a:extLst>
              <a:ext uri="{FF2B5EF4-FFF2-40B4-BE49-F238E27FC236}">
                <a16:creationId xmlns:a16="http://schemas.microsoft.com/office/drawing/2014/main" id="{A3A4E8F0-5E3C-4B14-878E-CDAC8E22D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006" y="1172324"/>
            <a:ext cx="2374908" cy="2209013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5685F30-4A5B-429C-88BB-6FB4B0578EDA}"/>
              </a:ext>
            </a:extLst>
          </p:cNvPr>
          <p:cNvSpPr txBox="1">
            <a:spLocks/>
          </p:cNvSpPr>
          <p:nvPr/>
        </p:nvSpPr>
        <p:spPr>
          <a:xfrm>
            <a:off x="1655881" y="1012570"/>
            <a:ext cx="5553886" cy="2528523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1pPr>
            <a:lvl2pPr marL="4572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9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  <a:lvl3pPr marL="6858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8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3pPr>
            <a:lvl4pPr marL="9144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7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4pPr>
            <a:lvl5pPr marL="11430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kind of leader do you want to be? </a:t>
            </a:r>
          </a:p>
          <a:p>
            <a:pPr marL="301581" indent="-301581">
              <a:buFont typeface="Courier New" panose="02070309020205020404" pitchFamily="49" charset="0"/>
              <a:buChar char="o"/>
            </a:pPr>
            <a:r>
              <a:rPr lang="en-US" dirty="0"/>
              <a:t>Authentic</a:t>
            </a:r>
          </a:p>
          <a:p>
            <a:pPr marL="301581" indent="-301581">
              <a:buFont typeface="Courier New" panose="02070309020205020404" pitchFamily="49" charset="0"/>
              <a:buChar char="o"/>
            </a:pPr>
            <a:r>
              <a:rPr lang="en-US" dirty="0"/>
              <a:t>Positive energy</a:t>
            </a:r>
          </a:p>
          <a:p>
            <a:pPr marL="301581" indent="-301581">
              <a:buFont typeface="Courier New" panose="02070309020205020404" pitchFamily="49" charset="0"/>
              <a:buChar char="o"/>
            </a:pPr>
            <a:r>
              <a:rPr lang="en-US" dirty="0"/>
              <a:t>Accountability</a:t>
            </a:r>
          </a:p>
          <a:p>
            <a:pPr marL="301581" indent="-301581">
              <a:buFont typeface="Courier New" panose="02070309020205020404" pitchFamily="49" charset="0"/>
              <a:buChar char="o"/>
            </a:pPr>
            <a:r>
              <a:rPr lang="en-US" dirty="0"/>
              <a:t>Decisive</a:t>
            </a:r>
          </a:p>
          <a:p>
            <a:pPr marL="301581" indent="-301581">
              <a:buFont typeface="Courier New" panose="02070309020205020404" pitchFamily="49" charset="0"/>
              <a:buChar char="o"/>
            </a:pPr>
            <a:r>
              <a:rPr lang="en-US" dirty="0"/>
              <a:t>Listen and follow through</a:t>
            </a:r>
          </a:p>
          <a:p>
            <a:pPr marL="301581" indent="-301581">
              <a:buFont typeface="Courier New" panose="02070309020205020404" pitchFamily="49" charset="0"/>
              <a:buChar char="o"/>
            </a:pPr>
            <a:r>
              <a:rPr lang="en-US" dirty="0"/>
              <a:t>Visionary (goal focused, willing to risk)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2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F98A-9153-4805-AFA2-E166C7430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 Good Mentor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3A9557-5CB5-4EB6-B142-523BB2EADDB3}"/>
              </a:ext>
            </a:extLst>
          </p:cNvPr>
          <p:cNvSpPr txBox="1"/>
          <p:nvPr/>
        </p:nvSpPr>
        <p:spPr>
          <a:xfrm>
            <a:off x="1683239" y="4368831"/>
            <a:ext cx="5514651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254" indent="-257254" algn="ctr">
              <a:spcBef>
                <a:spcPct val="20000"/>
              </a:spcBef>
            </a:pPr>
            <a:r>
              <a:rPr lang="en-US" sz="2533" b="1" dirty="0">
                <a:solidFill>
                  <a:srgbClr val="006A94"/>
                </a:solidFill>
                <a:latin typeface="Arial"/>
                <a:cs typeface="Arial"/>
              </a:rPr>
              <a:t>How could you have been helped?</a:t>
            </a:r>
          </a:p>
        </p:txBody>
      </p:sp>
      <p:pic>
        <p:nvPicPr>
          <p:cNvPr id="4" name="Picture 3" descr="sign post with the words support, help, advice, guidance, and assistance all pointing in different directions. ">
            <a:extLst>
              <a:ext uri="{FF2B5EF4-FFF2-40B4-BE49-F238E27FC236}">
                <a16:creationId xmlns:a16="http://schemas.microsoft.com/office/drawing/2014/main" id="{F4F338C1-4CC9-438F-B275-A463E71544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9" r="14940"/>
          <a:stretch/>
        </p:blipFill>
        <p:spPr>
          <a:xfrm>
            <a:off x="4368106" y="1116828"/>
            <a:ext cx="2829784" cy="2329509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0F3C7B4-52F6-4B0F-A027-3923990B0735}"/>
              </a:ext>
            </a:extLst>
          </p:cNvPr>
          <p:cNvSpPr txBox="1">
            <a:spLocks/>
          </p:cNvSpPr>
          <p:nvPr/>
        </p:nvSpPr>
        <p:spPr>
          <a:xfrm>
            <a:off x="1394501" y="846499"/>
            <a:ext cx="2726184" cy="3304885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1pPr>
            <a:lvl2pPr marL="4572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9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  <a:lvl3pPr marL="6858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8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3pPr>
            <a:lvl4pPr marL="9144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7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4pPr>
            <a:lvl5pPr marL="11430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581" indent="-301581">
              <a:buFont typeface="Courier New" panose="02070309020205020404" pitchFamily="49" charset="0"/>
              <a:buChar char="o"/>
            </a:pPr>
            <a:r>
              <a:rPr lang="en-US" dirty="0"/>
              <a:t>Emulate yours</a:t>
            </a:r>
          </a:p>
          <a:p>
            <a:pPr marL="301581" indent="-301581">
              <a:buFont typeface="Courier New" panose="02070309020205020404" pitchFamily="49" charset="0"/>
              <a:buChar char="o"/>
            </a:pPr>
            <a:r>
              <a:rPr lang="en-US" dirty="0"/>
              <a:t>Suggest direction</a:t>
            </a:r>
          </a:p>
          <a:p>
            <a:pPr marL="301581" indent="-301581">
              <a:buFont typeface="Courier New" panose="02070309020205020404" pitchFamily="49" charset="0"/>
              <a:buChar char="o"/>
            </a:pPr>
            <a:r>
              <a:rPr lang="en-US" dirty="0"/>
              <a:t>Provide feedback and praise</a:t>
            </a:r>
          </a:p>
          <a:p>
            <a:pPr marL="301581" indent="-301581">
              <a:buFont typeface="Courier New" panose="02070309020205020404" pitchFamily="49" charset="0"/>
              <a:buChar char="o"/>
            </a:pPr>
            <a:r>
              <a:rPr lang="en-US" dirty="0"/>
              <a:t>Consider the needs of the individual</a:t>
            </a:r>
          </a:p>
          <a:p>
            <a:pPr marL="301581" indent="-301581">
              <a:buFont typeface="Courier New" panose="02070309020205020404" pitchFamily="49" charset="0"/>
              <a:buChar char="o"/>
            </a:pPr>
            <a:r>
              <a:rPr lang="en-US" dirty="0"/>
              <a:t>Look for growth opportunities</a:t>
            </a:r>
          </a:p>
          <a:p>
            <a:pPr marL="301581" indent="-301581">
              <a:buFont typeface="Courier New" panose="02070309020205020404" pitchFamily="49" charset="0"/>
              <a:buChar char="o"/>
            </a:pPr>
            <a:r>
              <a:rPr lang="en-US" dirty="0"/>
              <a:t>Don’t be equals</a:t>
            </a:r>
          </a:p>
          <a:p>
            <a:pPr marL="301581" indent="-301581">
              <a:buFont typeface="Courier New" panose="02070309020205020404" pitchFamily="49" charset="0"/>
              <a:buChar char="o"/>
            </a:pPr>
            <a:endParaRPr lang="en-US" dirty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8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5FB1-5554-48DD-A13D-65641FD90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Reports</a:t>
            </a:r>
          </a:p>
        </p:txBody>
      </p:sp>
      <p:pic>
        <p:nvPicPr>
          <p:cNvPr id="4" name="Picture 2" descr="chalkboard with a hand drawing a staircase and an arrow pointing up the stairs">
            <a:extLst>
              <a:ext uri="{FF2B5EF4-FFF2-40B4-BE49-F238E27FC236}">
                <a16:creationId xmlns:a16="http://schemas.microsoft.com/office/drawing/2014/main" id="{A3C26144-10DD-4A6F-88BB-7A15D71C9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68" y="927009"/>
            <a:ext cx="5119061" cy="266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B8DEA9-7B71-4B68-A711-FA8EC143386B}"/>
              </a:ext>
            </a:extLst>
          </p:cNvPr>
          <p:cNvSpPr txBox="1"/>
          <p:nvPr/>
        </p:nvSpPr>
        <p:spPr>
          <a:xfrm>
            <a:off x="2704084" y="3890816"/>
            <a:ext cx="3735831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254" indent="-257254" algn="ctr">
              <a:spcBef>
                <a:spcPct val="20000"/>
              </a:spcBef>
            </a:pPr>
            <a:r>
              <a:rPr lang="en-US" sz="2533" b="1" dirty="0">
                <a:solidFill>
                  <a:srgbClr val="006A94"/>
                </a:solidFill>
                <a:latin typeface="Arial"/>
                <a:cs typeface="Arial"/>
              </a:rPr>
              <a:t>We really do read them</a:t>
            </a:r>
          </a:p>
        </p:txBody>
      </p:sp>
    </p:spTree>
    <p:extLst>
      <p:ext uri="{BB962C8B-B14F-4D97-AF65-F5344CB8AC3E}">
        <p14:creationId xmlns:p14="http://schemas.microsoft.com/office/powerpoint/2010/main" val="103935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480AA-2E35-4D2C-A5AE-2D6BB9C01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 Results?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AF761FB-B632-4780-92F0-442A4F7E7D4E}"/>
              </a:ext>
            </a:extLst>
          </p:cNvPr>
          <p:cNvSpPr txBox="1">
            <a:spLocks/>
          </p:cNvSpPr>
          <p:nvPr/>
        </p:nvSpPr>
        <p:spPr>
          <a:xfrm>
            <a:off x="2618891" y="1158200"/>
            <a:ext cx="4726382" cy="493824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1pPr>
            <a:lvl2pPr marL="4572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9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  <a:lvl3pPr marL="6858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8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3pPr>
            <a:lvl4pPr marL="9144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7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4pPr>
            <a:lvl5pPr marL="11430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b="1" dirty="0">
                <a:solidFill>
                  <a:srgbClr val="0070C0"/>
                </a:solidFill>
              </a:rPr>
              <a:t>Where do the data lead? </a:t>
            </a:r>
          </a:p>
          <a:p>
            <a:endParaRPr lang="en-US" sz="25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lightbulb with a brain inside it">
            <a:extLst>
              <a:ext uri="{FF2B5EF4-FFF2-40B4-BE49-F238E27FC236}">
                <a16:creationId xmlns:a16="http://schemas.microsoft.com/office/drawing/2014/main" id="{B9381607-8168-4176-A3A7-D8C9A75F4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85" y="1844260"/>
            <a:ext cx="2872588" cy="191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 path through a valley">
            <a:extLst>
              <a:ext uri="{FF2B5EF4-FFF2-40B4-BE49-F238E27FC236}">
                <a16:creationId xmlns:a16="http://schemas.microsoft.com/office/drawing/2014/main" id="{AA5F5E93-0426-439E-81C8-CA0693D0B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3"/>
          <a:stretch/>
        </p:blipFill>
        <p:spPr bwMode="auto">
          <a:xfrm>
            <a:off x="1673491" y="1844260"/>
            <a:ext cx="2799193" cy="191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63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7CFF0-5F9A-4C27-B3B0-BBE91352C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get there?</a:t>
            </a:r>
          </a:p>
        </p:txBody>
      </p:sp>
      <p:pic>
        <p:nvPicPr>
          <p:cNvPr id="3" name="Picture 2" descr="compas pointing toward success instead of north" title="compass">
            <a:extLst>
              <a:ext uri="{FF2B5EF4-FFF2-40B4-BE49-F238E27FC236}">
                <a16:creationId xmlns:a16="http://schemas.microsoft.com/office/drawing/2014/main" id="{07DE8BED-BAD1-4719-A85E-76AE7F8BE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286" y="1507790"/>
            <a:ext cx="2734748" cy="2726867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E33781E-CAAF-46CB-881A-C79F9083D452}"/>
              </a:ext>
            </a:extLst>
          </p:cNvPr>
          <p:cNvSpPr txBox="1">
            <a:spLocks/>
          </p:cNvSpPr>
          <p:nvPr/>
        </p:nvSpPr>
        <p:spPr>
          <a:xfrm>
            <a:off x="2130122" y="1287778"/>
            <a:ext cx="2366203" cy="3150572"/>
          </a:xfrm>
          <a:prstGeom prst="rect">
            <a:avLst/>
          </a:prstGeom>
        </p:spPr>
        <p:txBody>
          <a:bodyPr vert="horz"/>
          <a:lstStyle>
            <a:lvl1pPr marL="487501" indent="-487501" algn="ctr" defTabSz="650001" rtl="0" eaLnBrk="1" latinLnBrk="0" hangingPunct="1">
              <a:spcBef>
                <a:spcPct val="20000"/>
              </a:spcBef>
              <a:buFontTx/>
              <a:buNone/>
              <a:defRPr sz="3600" b="1" kern="1200">
                <a:solidFill>
                  <a:srgbClr val="006A94"/>
                </a:solidFill>
                <a:latin typeface="Arial"/>
                <a:ea typeface="+mn-ea"/>
                <a:cs typeface="Arial"/>
              </a:defRPr>
            </a:lvl1pPr>
            <a:lvl2pPr marL="1056252" indent="-406251" algn="l" defTabSz="650001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003" indent="-325001" algn="l" defTabSz="650001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004" indent="-325001" algn="l" defTabSz="65000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006" indent="-325001" algn="l" defTabSz="650001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007" indent="-325001" algn="l" defTabSz="65000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008" indent="-325001" algn="l" defTabSz="65000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5009" indent="-325001" algn="l" defTabSz="65000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5011" indent="-325001" algn="l" defTabSz="65000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950" dirty="0"/>
          </a:p>
          <a:p>
            <a:pPr algn="l"/>
            <a:r>
              <a:rPr lang="en-US" sz="1900" b="0" u="sng" dirty="0"/>
              <a:t>Do you need: </a:t>
            </a:r>
          </a:p>
          <a:p>
            <a:pPr marL="301581" indent="-301581" algn="l">
              <a:buFont typeface="Courier New" panose="02070309020205020404" pitchFamily="49" charset="0"/>
              <a:buChar char="o"/>
            </a:pPr>
            <a:r>
              <a:rPr lang="en-US" sz="1900" b="0" dirty="0"/>
              <a:t>Funding</a:t>
            </a:r>
          </a:p>
          <a:p>
            <a:pPr marL="301581" indent="-301581" algn="l">
              <a:buFont typeface="Courier New" panose="02070309020205020404" pitchFamily="49" charset="0"/>
              <a:buChar char="o"/>
            </a:pPr>
            <a:r>
              <a:rPr lang="en-US" sz="1900" b="0" dirty="0"/>
              <a:t>Collaborators</a:t>
            </a:r>
          </a:p>
          <a:p>
            <a:pPr marL="301581" indent="-301581" algn="l">
              <a:buFont typeface="Courier New" panose="02070309020205020404" pitchFamily="49" charset="0"/>
              <a:buChar char="o"/>
            </a:pPr>
            <a:r>
              <a:rPr lang="en-US" sz="1900" b="0" dirty="0"/>
              <a:t>Staff</a:t>
            </a:r>
          </a:p>
          <a:p>
            <a:pPr marL="301581" indent="-301581" algn="l">
              <a:buFont typeface="Courier New" panose="02070309020205020404" pitchFamily="49" charset="0"/>
              <a:buChar char="o"/>
            </a:pPr>
            <a:r>
              <a:rPr lang="en-US" sz="1900" b="0" dirty="0"/>
              <a:t>Equipment</a:t>
            </a:r>
          </a:p>
          <a:p>
            <a:pPr marL="301581" indent="-301581" algn="l">
              <a:buFont typeface="Courier New" panose="02070309020205020404" pitchFamily="49" charset="0"/>
              <a:buChar char="o"/>
            </a:pPr>
            <a:r>
              <a:rPr lang="en-US" sz="1900" b="0" dirty="0"/>
              <a:t>Resources	</a:t>
            </a:r>
          </a:p>
          <a:p>
            <a:endParaRPr lang="en-US" sz="190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D18F77B-F4FB-4F62-BBB2-7321BD18B410}"/>
              </a:ext>
            </a:extLst>
          </p:cNvPr>
          <p:cNvSpPr txBox="1">
            <a:spLocks/>
          </p:cNvSpPr>
          <p:nvPr/>
        </p:nvSpPr>
        <p:spPr>
          <a:xfrm>
            <a:off x="1640576" y="959179"/>
            <a:ext cx="5890492" cy="817092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1pPr>
            <a:lvl2pPr marL="4572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9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  <a:lvl3pPr marL="6858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8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3pPr>
            <a:lvl4pPr marL="9144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7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4pPr>
            <a:lvl5pPr marL="11430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11" dirty="0"/>
              <a:t>Chart your course</a:t>
            </a:r>
          </a:p>
          <a:p>
            <a:endParaRPr lang="en-US" sz="95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67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CI PPT Template 16x9 WHITE">
  <a:themeElements>
    <a:clrScheme name="NCI Colors Theme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CI PPT Template 16x9 WHITE_1" id="{80BC95C9-546A-1742-9E81-7B7FC4BDED68}" vid="{FF72EE4D-C201-1F46-B925-D27B00B4EEA1}"/>
    </a:ext>
  </a:extLst>
</a:theme>
</file>

<file path=ppt/theme/theme2.xml><?xml version="1.0" encoding="utf-8"?>
<a:theme xmlns:a="http://schemas.openxmlformats.org/drawingml/2006/main" name="NCI PPT Template 16x9 GRAY">
  <a:themeElements>
    <a:clrScheme name="Custom 3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002DE325B4434C8407F2BB379023F4" ma:contentTypeVersion="13" ma:contentTypeDescription="Create a new document." ma:contentTypeScope="" ma:versionID="476e873166ae8478b0d17a674a725b4a">
  <xsd:schema xmlns:xsd="http://www.w3.org/2001/XMLSchema" xmlns:xs="http://www.w3.org/2001/XMLSchema" xmlns:p="http://schemas.microsoft.com/office/2006/metadata/properties" xmlns:ns2="64948b15-7def-430b-8648-1feb819ee410" xmlns:ns3="6bc68b66-932e-422c-b9b0-23fd53127af9" targetNamespace="http://schemas.microsoft.com/office/2006/metadata/properties" ma:root="true" ma:fieldsID="427813e36bbbb4baf921046a170b8e90" ns2:_="" ns3:_="">
    <xsd:import namespace="64948b15-7def-430b-8648-1feb819ee410"/>
    <xsd:import namespace="6bc68b66-932e-422c-b9b0-23fd53127a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48b15-7def-430b-8648-1feb819ee41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68b66-932e-422c-b9b0-23fd53127a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AFCCCE-F5E5-4FDD-901A-DC0910FC15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C591B-F947-4D69-AFD8-6C86B7BDF0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948b15-7def-430b-8648-1feb819ee410"/>
    <ds:schemaRef ds:uri="6bc68b66-932e-422c-b9b0-23fd53127a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B818C0-A4BA-4C1C-9E27-ED03DD3B7FE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NCI PPT Template 16x9 WHITE</Template>
  <TotalTime>15785</TotalTime>
  <Words>1912</Words>
  <Application>Microsoft Office PowerPoint</Application>
  <PresentationFormat>On-screen Show (16:9)</PresentationFormat>
  <Paragraphs>252</Paragraphs>
  <Slides>34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50" baseType="lpstr">
      <vt:lpstr>Arial</vt:lpstr>
      <vt:lpstr>Calibri</vt:lpstr>
      <vt:lpstr>Calibri Light</vt:lpstr>
      <vt:lpstr>Courier New</vt:lpstr>
      <vt:lpstr>Helvetica</vt:lpstr>
      <vt:lpstr>Mongolian Baiti</vt:lpstr>
      <vt:lpstr>Noto Sans Symbols</vt:lpstr>
      <vt:lpstr>NTR</vt:lpstr>
      <vt:lpstr>Papyrus</vt:lpstr>
      <vt:lpstr>SapientCentroSlab-Light</vt:lpstr>
      <vt:lpstr>Tahoma</vt:lpstr>
      <vt:lpstr>Times New Roman</vt:lpstr>
      <vt:lpstr>Wingdings</vt:lpstr>
      <vt:lpstr>NCI PPT Template 16x9 WHITE</vt:lpstr>
      <vt:lpstr>NCI PPT Template 16x9 GRAY</vt:lpstr>
      <vt:lpstr>Office Theme</vt:lpstr>
      <vt:lpstr>After Your First Award: Next Steps in Your Journey with NIH</vt:lpstr>
      <vt:lpstr>Organization of the National Cancer Institute</vt:lpstr>
      <vt:lpstr>You Got the Grant, Now What?</vt:lpstr>
      <vt:lpstr>Seek Leadership Training</vt:lpstr>
      <vt:lpstr>Develop a Leadership Philosophy</vt:lpstr>
      <vt:lpstr>Be a Good Mentor</vt:lpstr>
      <vt:lpstr>Progress Reports</vt:lpstr>
      <vt:lpstr>Got Results?</vt:lpstr>
      <vt:lpstr>How do you get there?</vt:lpstr>
      <vt:lpstr>What is right for your stage?</vt:lpstr>
      <vt:lpstr>Choosing an appropriate path for funding</vt:lpstr>
      <vt:lpstr>Already have an R01? Which path to choose next?</vt:lpstr>
      <vt:lpstr>Funding: Selecting the right opportunity</vt:lpstr>
      <vt:lpstr>Finding Contacts &amp; Mentors</vt:lpstr>
      <vt:lpstr>Foster Your Network</vt:lpstr>
      <vt:lpstr>A Side Note About Mentors</vt:lpstr>
      <vt:lpstr>Collaborators</vt:lpstr>
      <vt:lpstr>Staff: Choose Your People</vt:lpstr>
      <vt:lpstr>Physical Resources</vt:lpstr>
      <vt:lpstr>Additional Funding</vt:lpstr>
      <vt:lpstr>Research Supplements to Promote Diversity</vt:lpstr>
      <vt:lpstr>NIH Common Fund High-Risk, High-Reward Research Program for Outstanding Scientists at All Career Stages</vt:lpstr>
      <vt:lpstr>NIH Common Fund High-Risk, High-Reward Research Program</vt:lpstr>
      <vt:lpstr>NIH Loan Repayment Program (LRP)</vt:lpstr>
      <vt:lpstr>LRP Subcategories For individuals conducting research at non-profit institutions</vt:lpstr>
      <vt:lpstr>NIH Grants Lifecycle: Who to talk with and when</vt:lpstr>
      <vt:lpstr>NIH Early Career Reviewer Program</vt:lpstr>
      <vt:lpstr>NIH Early Stage Investigator (ESI)</vt:lpstr>
      <vt:lpstr>NIH Support for Early Career Scientists Impacted by COVID-19</vt:lpstr>
      <vt:lpstr>Has your research productivity been impacted by COVID-19 during your ESI period?</vt:lpstr>
      <vt:lpstr>NIH Anti-Harassment Policy – Current Actions</vt:lpstr>
      <vt:lpstr>Final Points</vt:lpstr>
      <vt:lpstr>Acknowledgements</vt:lpstr>
      <vt:lpstr>Contacts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 Your First Award: Next Steps in Your Journey with NIH</dc:title>
  <dc:creator>Bogler, Oliver (NIH/NCI) [E]</dc:creator>
  <cp:lastModifiedBy>Dorsey, Michael (NIH/OD) [E]</cp:lastModifiedBy>
  <cp:revision>19</cp:revision>
  <dcterms:created xsi:type="dcterms:W3CDTF">2020-01-29T15:45:12Z</dcterms:created>
  <dcterms:modified xsi:type="dcterms:W3CDTF">2023-06-01T18:03:10Z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LatestUserAccountName">
    <vt:lpwstr>ctompk</vt:lpwstr>
  </property>
  <property fmtid="{D5CDD505-2E9C-101B-9397-08002B2CF9AE}" pid="3" name="Offisync_UpdateToken">
    <vt:lpwstr>6</vt:lpwstr>
  </property>
  <property fmtid="{D5CDD505-2E9C-101B-9397-08002B2CF9AE}" pid="4" name="Jive_VersionGuid">
    <vt:lpwstr>52528687-c425-4c02-aa36-9dee618be8dc</vt:lpwstr>
  </property>
  <property fmtid="{D5CDD505-2E9C-101B-9397-08002B2CF9AE}" pid="5" name="Offisync_ProviderInitializationData">
    <vt:lpwstr>https://vox.sapient.com</vt:lpwstr>
  </property>
  <property fmtid="{D5CDD505-2E9C-101B-9397-08002B2CF9AE}" pid="6" name="Offisync_ServerID">
    <vt:lpwstr>2a760b3e-54a5-418b-9dd9-555cd32dea45</vt:lpwstr>
  </property>
  <property fmtid="{D5CDD505-2E9C-101B-9397-08002B2CF9AE}" pid="7" name="Offisync_UniqueId">
    <vt:lpwstr>79519</vt:lpwstr>
  </property>
  <property fmtid="{D5CDD505-2E9C-101B-9397-08002B2CF9AE}" pid="8" name="ContentTypeId">
    <vt:lpwstr>0x0101005E002DE325B4434C8407F2BB379023F4</vt:lpwstr>
  </property>
</Properties>
</file>