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  <p:sldMasterId id="2147483670" r:id="rId5"/>
    <p:sldMasterId id="2147483677" r:id="rId6"/>
  </p:sldMasterIdLst>
  <p:notesMasterIdLst>
    <p:notesMasterId r:id="rId11"/>
  </p:notesMasterIdLst>
  <p:sldIdLst>
    <p:sldId id="1904" r:id="rId7"/>
    <p:sldId id="2109" r:id="rId8"/>
    <p:sldId id="2110" r:id="rId9"/>
    <p:sldId id="29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5" autoAdjust="0"/>
    <p:restoredTop sz="86385" autoAdjust="0"/>
  </p:normalViewPr>
  <p:slideViewPr>
    <p:cSldViewPr snapToGrid="0">
      <p:cViewPr varScale="1">
        <p:scale>
          <a:sx n="78" d="100"/>
          <a:sy n="78" d="100"/>
        </p:scale>
        <p:origin x="120" y="5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59993-5719-4D89-BDD3-077AAB3D300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B2A96-CA8A-4D58-BFBB-9663B99F4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75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6AEFEB-137D-41A1-8EDA-A4ADF5A11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218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6AEFEB-137D-41A1-8EDA-A4ADF5A11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788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6AEFEB-137D-41A1-8EDA-A4ADF5A11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8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97817" y="0"/>
            <a:ext cx="4194183" cy="160735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482167" y="6468846"/>
            <a:ext cx="15240" cy="93345"/>
          </a:xfrm>
          <a:custGeom>
            <a:avLst/>
            <a:gdLst/>
            <a:ahLst/>
            <a:cxnLst/>
            <a:rect l="l" t="t" r="r" b="b"/>
            <a:pathLst>
              <a:path w="15240" h="93345">
                <a:moveTo>
                  <a:pt x="14990" y="93136"/>
                </a:moveTo>
                <a:lnTo>
                  <a:pt x="0" y="93136"/>
                </a:lnTo>
                <a:lnTo>
                  <a:pt x="0" y="0"/>
                </a:lnTo>
                <a:lnTo>
                  <a:pt x="14990" y="0"/>
                </a:lnTo>
                <a:lnTo>
                  <a:pt x="14990" y="93136"/>
                </a:lnTo>
                <a:close/>
              </a:path>
            </a:pathLst>
          </a:custGeom>
          <a:solidFill>
            <a:srgbClr val="5C5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55371" y="6468846"/>
            <a:ext cx="358314" cy="9507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69119" y="6351455"/>
            <a:ext cx="1746117" cy="33374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584200" y="6172200"/>
            <a:ext cx="11026775" cy="0"/>
          </a:xfrm>
          <a:custGeom>
            <a:avLst/>
            <a:gdLst/>
            <a:ahLst/>
            <a:cxnLst/>
            <a:rect l="l" t="t" r="r" b="b"/>
            <a:pathLst>
              <a:path w="11026775">
                <a:moveTo>
                  <a:pt x="0" y="0"/>
                </a:moveTo>
                <a:lnTo>
                  <a:pt x="11026394" y="0"/>
                </a:lnTo>
              </a:path>
            </a:pathLst>
          </a:custGeom>
          <a:ln w="9525">
            <a:solidFill>
              <a:srgbClr val="0D34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920" y="0"/>
            <a:ext cx="12070080" cy="22148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25810" y="2360415"/>
            <a:ext cx="8140379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1">
                <a:solidFill>
                  <a:srgbClr val="21212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D345B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50" dirty="0"/>
              <a:t>The</a:t>
            </a:r>
            <a:r>
              <a:rPr spc="20" dirty="0"/>
              <a:t> </a:t>
            </a:r>
            <a:r>
              <a:rPr spc="-10" dirty="0"/>
              <a:t>NIH</a:t>
            </a:r>
            <a:r>
              <a:rPr spc="-50" dirty="0"/>
              <a:t> </a:t>
            </a:r>
            <a:r>
              <a:rPr spc="-5" dirty="0"/>
              <a:t>UNITE</a:t>
            </a:r>
            <a:r>
              <a:rPr spc="-55" dirty="0"/>
              <a:t> </a:t>
            </a:r>
            <a:r>
              <a:rPr dirty="0"/>
              <a:t>Initiative</a:t>
            </a:r>
            <a:r>
              <a:rPr spc="-65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spc="-20" dirty="0"/>
              <a:t>Strengthen</a:t>
            </a:r>
            <a:r>
              <a:rPr spc="-5" dirty="0"/>
              <a:t> </a:t>
            </a:r>
            <a:r>
              <a:rPr spc="-20" dirty="0"/>
              <a:t>Diversity,</a:t>
            </a:r>
            <a:r>
              <a:rPr dirty="0"/>
              <a:t> </a:t>
            </a:r>
            <a:r>
              <a:rPr spc="-25" dirty="0"/>
              <a:t>Equity,</a:t>
            </a:r>
            <a:r>
              <a:rPr spc="-85" dirty="0"/>
              <a:t> </a:t>
            </a:r>
            <a:r>
              <a:rPr dirty="0"/>
              <a:t>and</a:t>
            </a:r>
            <a:r>
              <a:rPr spc="-10" dirty="0"/>
              <a:t> Inclusion:</a:t>
            </a:r>
            <a:r>
              <a:rPr spc="-20" dirty="0"/>
              <a:t> </a:t>
            </a:r>
            <a:r>
              <a:rPr spc="-40" dirty="0"/>
              <a:t>Together,</a:t>
            </a:r>
            <a:r>
              <a:rPr dirty="0"/>
              <a:t> </a:t>
            </a:r>
            <a:r>
              <a:rPr spc="-25" dirty="0"/>
              <a:t>We’re</a:t>
            </a:r>
            <a:r>
              <a:rPr spc="-65" dirty="0"/>
              <a:t> </a:t>
            </a:r>
            <a:r>
              <a:rPr spc="-15" dirty="0"/>
              <a:t>Stronger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D345B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nih.gov/ending-structural-racism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298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D345B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50" dirty="0"/>
              <a:t>The</a:t>
            </a:r>
            <a:r>
              <a:rPr spc="20" dirty="0"/>
              <a:t> </a:t>
            </a:r>
            <a:r>
              <a:rPr spc="-10" dirty="0"/>
              <a:t>NIH</a:t>
            </a:r>
            <a:r>
              <a:rPr spc="-50" dirty="0"/>
              <a:t> </a:t>
            </a:r>
            <a:r>
              <a:rPr spc="-5" dirty="0"/>
              <a:t>UNITE</a:t>
            </a:r>
            <a:r>
              <a:rPr spc="-55" dirty="0"/>
              <a:t> </a:t>
            </a:r>
            <a:r>
              <a:rPr dirty="0"/>
              <a:t>Initiative</a:t>
            </a:r>
            <a:r>
              <a:rPr spc="-65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spc="-20" dirty="0"/>
              <a:t>Strengthen</a:t>
            </a:r>
            <a:r>
              <a:rPr spc="-5" dirty="0"/>
              <a:t> </a:t>
            </a:r>
            <a:r>
              <a:rPr spc="-20" dirty="0"/>
              <a:t>Diversity,</a:t>
            </a:r>
            <a:r>
              <a:rPr dirty="0"/>
              <a:t> </a:t>
            </a:r>
            <a:r>
              <a:rPr spc="-25" dirty="0"/>
              <a:t>Equity,</a:t>
            </a:r>
            <a:r>
              <a:rPr spc="-85" dirty="0"/>
              <a:t> </a:t>
            </a:r>
            <a:r>
              <a:rPr dirty="0"/>
              <a:t>and</a:t>
            </a:r>
            <a:r>
              <a:rPr spc="-10" dirty="0"/>
              <a:t> Inclusion:</a:t>
            </a:r>
            <a:r>
              <a:rPr spc="-20" dirty="0"/>
              <a:t> </a:t>
            </a:r>
            <a:r>
              <a:rPr spc="-40" dirty="0"/>
              <a:t>Together,</a:t>
            </a:r>
            <a:r>
              <a:rPr dirty="0"/>
              <a:t> </a:t>
            </a:r>
            <a:r>
              <a:rPr spc="-25" dirty="0"/>
              <a:t>We’re</a:t>
            </a:r>
            <a:r>
              <a:rPr spc="-65" dirty="0"/>
              <a:t> </a:t>
            </a:r>
            <a:r>
              <a:rPr spc="-15" dirty="0"/>
              <a:t>Stronger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D345B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nih.gov/ending-structural-racism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8560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D345B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50" dirty="0"/>
              <a:t>The</a:t>
            </a:r>
            <a:r>
              <a:rPr spc="20" dirty="0"/>
              <a:t> </a:t>
            </a:r>
            <a:r>
              <a:rPr spc="-10" dirty="0"/>
              <a:t>NIH</a:t>
            </a:r>
            <a:r>
              <a:rPr spc="-50" dirty="0"/>
              <a:t> </a:t>
            </a:r>
            <a:r>
              <a:rPr spc="-5" dirty="0"/>
              <a:t>UNITE</a:t>
            </a:r>
            <a:r>
              <a:rPr spc="-55" dirty="0"/>
              <a:t> </a:t>
            </a:r>
            <a:r>
              <a:rPr dirty="0"/>
              <a:t>Initiative</a:t>
            </a:r>
            <a:r>
              <a:rPr spc="-65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spc="-20" dirty="0"/>
              <a:t>Strengthen</a:t>
            </a:r>
            <a:r>
              <a:rPr spc="-5" dirty="0"/>
              <a:t> </a:t>
            </a:r>
            <a:r>
              <a:rPr spc="-20" dirty="0"/>
              <a:t>Diversity,</a:t>
            </a:r>
            <a:r>
              <a:rPr dirty="0"/>
              <a:t> </a:t>
            </a:r>
            <a:r>
              <a:rPr spc="-25" dirty="0"/>
              <a:t>Equity,</a:t>
            </a:r>
            <a:r>
              <a:rPr spc="-85" dirty="0"/>
              <a:t> </a:t>
            </a:r>
            <a:r>
              <a:rPr dirty="0"/>
              <a:t>and</a:t>
            </a:r>
            <a:r>
              <a:rPr spc="-10" dirty="0"/>
              <a:t> Inclusion:</a:t>
            </a:r>
            <a:r>
              <a:rPr spc="-20" dirty="0"/>
              <a:t> </a:t>
            </a:r>
            <a:r>
              <a:rPr spc="-40" dirty="0"/>
              <a:t>Together,</a:t>
            </a:r>
            <a:r>
              <a:rPr dirty="0"/>
              <a:t> </a:t>
            </a:r>
            <a:r>
              <a:rPr spc="-25" dirty="0"/>
              <a:t>We’re</a:t>
            </a:r>
            <a:r>
              <a:rPr spc="-65" dirty="0"/>
              <a:t> </a:t>
            </a:r>
            <a:r>
              <a:rPr spc="-15" dirty="0"/>
              <a:t>Stronger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D345B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nih.gov/ending-structural-racism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9501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D345B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50" dirty="0"/>
              <a:t>The</a:t>
            </a:r>
            <a:r>
              <a:rPr spc="20" dirty="0"/>
              <a:t> </a:t>
            </a:r>
            <a:r>
              <a:rPr spc="-10" dirty="0"/>
              <a:t>NIH</a:t>
            </a:r>
            <a:r>
              <a:rPr spc="-50" dirty="0"/>
              <a:t> </a:t>
            </a:r>
            <a:r>
              <a:rPr spc="-5" dirty="0"/>
              <a:t>UNITE</a:t>
            </a:r>
            <a:r>
              <a:rPr spc="-55" dirty="0"/>
              <a:t> </a:t>
            </a:r>
            <a:r>
              <a:rPr dirty="0"/>
              <a:t>Initiative</a:t>
            </a:r>
            <a:r>
              <a:rPr spc="-65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spc="-20" dirty="0"/>
              <a:t>Strengthen</a:t>
            </a:r>
            <a:r>
              <a:rPr spc="-5" dirty="0"/>
              <a:t> </a:t>
            </a:r>
            <a:r>
              <a:rPr spc="-20" dirty="0"/>
              <a:t>Diversity,</a:t>
            </a:r>
            <a:r>
              <a:rPr dirty="0"/>
              <a:t> </a:t>
            </a:r>
            <a:r>
              <a:rPr spc="-25" dirty="0"/>
              <a:t>Equity,</a:t>
            </a:r>
            <a:r>
              <a:rPr spc="-85" dirty="0"/>
              <a:t> </a:t>
            </a:r>
            <a:r>
              <a:rPr dirty="0"/>
              <a:t>and</a:t>
            </a:r>
            <a:r>
              <a:rPr spc="-10" dirty="0"/>
              <a:t> Inclusion:</a:t>
            </a:r>
            <a:r>
              <a:rPr spc="-20" dirty="0"/>
              <a:t> </a:t>
            </a:r>
            <a:r>
              <a:rPr spc="-40" dirty="0"/>
              <a:t>Together,</a:t>
            </a:r>
            <a:r>
              <a:rPr dirty="0"/>
              <a:t> </a:t>
            </a:r>
            <a:r>
              <a:rPr spc="-25" dirty="0"/>
              <a:t>We’re</a:t>
            </a:r>
            <a:r>
              <a:rPr spc="-65" dirty="0"/>
              <a:t> </a:t>
            </a:r>
            <a:r>
              <a:rPr spc="-15" dirty="0"/>
              <a:t>Stronger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D345B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nih.gov/ending-structural-racism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879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97817" y="0"/>
            <a:ext cx="4194183" cy="160735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482167" y="6468846"/>
            <a:ext cx="15240" cy="93345"/>
          </a:xfrm>
          <a:custGeom>
            <a:avLst/>
            <a:gdLst/>
            <a:ahLst/>
            <a:cxnLst/>
            <a:rect l="l" t="t" r="r" b="b"/>
            <a:pathLst>
              <a:path w="15240" h="93345">
                <a:moveTo>
                  <a:pt x="14990" y="93136"/>
                </a:moveTo>
                <a:lnTo>
                  <a:pt x="0" y="93136"/>
                </a:lnTo>
                <a:lnTo>
                  <a:pt x="0" y="0"/>
                </a:lnTo>
                <a:lnTo>
                  <a:pt x="14990" y="0"/>
                </a:lnTo>
                <a:lnTo>
                  <a:pt x="14990" y="93136"/>
                </a:lnTo>
                <a:close/>
              </a:path>
            </a:pathLst>
          </a:custGeom>
          <a:solidFill>
            <a:srgbClr val="5C5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55371" y="6468846"/>
            <a:ext cx="358314" cy="9507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69119" y="6351455"/>
            <a:ext cx="1746117" cy="33374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584200" y="6172200"/>
            <a:ext cx="11026775" cy="0"/>
          </a:xfrm>
          <a:custGeom>
            <a:avLst/>
            <a:gdLst/>
            <a:ahLst/>
            <a:cxnLst/>
            <a:rect l="l" t="t" r="r" b="b"/>
            <a:pathLst>
              <a:path w="11026775">
                <a:moveTo>
                  <a:pt x="0" y="0"/>
                </a:moveTo>
                <a:lnTo>
                  <a:pt x="11026394" y="0"/>
                </a:lnTo>
              </a:path>
            </a:pathLst>
          </a:custGeom>
          <a:ln w="9525">
            <a:solidFill>
              <a:srgbClr val="0D34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920" y="0"/>
            <a:ext cx="12070080" cy="22148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D345B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50" dirty="0"/>
              <a:t>The</a:t>
            </a:r>
            <a:r>
              <a:rPr spc="20" dirty="0"/>
              <a:t> </a:t>
            </a:r>
            <a:r>
              <a:rPr spc="-10" dirty="0"/>
              <a:t>NIH</a:t>
            </a:r>
            <a:r>
              <a:rPr spc="-50" dirty="0"/>
              <a:t> </a:t>
            </a:r>
            <a:r>
              <a:rPr spc="-5" dirty="0"/>
              <a:t>UNITE</a:t>
            </a:r>
            <a:r>
              <a:rPr spc="-55" dirty="0"/>
              <a:t> </a:t>
            </a:r>
            <a:r>
              <a:rPr dirty="0"/>
              <a:t>Initiative</a:t>
            </a:r>
            <a:r>
              <a:rPr spc="-65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spc="-20" dirty="0"/>
              <a:t>Strengthen</a:t>
            </a:r>
            <a:r>
              <a:rPr spc="-5" dirty="0"/>
              <a:t> </a:t>
            </a:r>
            <a:r>
              <a:rPr spc="-20" dirty="0"/>
              <a:t>Diversity,</a:t>
            </a:r>
            <a:r>
              <a:rPr dirty="0"/>
              <a:t> </a:t>
            </a:r>
            <a:r>
              <a:rPr spc="-25" dirty="0"/>
              <a:t>Equity,</a:t>
            </a:r>
            <a:r>
              <a:rPr spc="-85" dirty="0"/>
              <a:t> </a:t>
            </a:r>
            <a:r>
              <a:rPr dirty="0"/>
              <a:t>and</a:t>
            </a:r>
            <a:r>
              <a:rPr spc="-10" dirty="0"/>
              <a:t> Inclusion:</a:t>
            </a:r>
            <a:r>
              <a:rPr spc="-20" dirty="0"/>
              <a:t> </a:t>
            </a:r>
            <a:r>
              <a:rPr spc="-40" dirty="0"/>
              <a:t>Together,</a:t>
            </a:r>
            <a:r>
              <a:rPr dirty="0"/>
              <a:t> </a:t>
            </a:r>
            <a:r>
              <a:rPr spc="-25" dirty="0"/>
              <a:t>We’re</a:t>
            </a:r>
            <a:r>
              <a:rPr spc="-65" dirty="0"/>
              <a:t> </a:t>
            </a:r>
            <a:r>
              <a:rPr spc="-15" dirty="0"/>
              <a:t>Stronger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D345B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nih.gov/ending-structural-racism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622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992B-C285-4C41-9E03-4B62C0081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971" y="1853680"/>
            <a:ext cx="10114058" cy="1830453"/>
          </a:xfrm>
        </p:spPr>
        <p:txBody>
          <a:bodyPr anchor="b">
            <a:noAutofit/>
          </a:bodyPr>
          <a:lstStyle>
            <a:lvl1pPr algn="ctr">
              <a:defRPr sz="6000"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54B2-72F5-454F-90AB-EF70B9400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8971" y="3825973"/>
            <a:ext cx="10114058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7B4A5-B4BA-4B1F-917E-C242B34C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FEE6-D5CA-49FA-B4E7-B721CE94141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DAF78-F3AC-4301-AEE3-61AC99BFF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DA4F9-8DCB-4FDB-AD03-661B12DD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65A9-FC78-43A3-8AB4-BFB1BBE8946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682177-DEA6-4CC1-91B7-4D1A9C2C16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60" y="6066237"/>
            <a:ext cx="3763627" cy="580226"/>
          </a:xfrm>
          <a:prstGeom prst="rect">
            <a:avLst/>
          </a:prstGeom>
          <a:ln w="76200"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D9E23EF-3602-42EA-8439-C3640B2E8CBA}"/>
              </a:ext>
            </a:extLst>
          </p:cNvPr>
          <p:cNvSpPr/>
          <p:nvPr userDrawn="1"/>
        </p:nvSpPr>
        <p:spPr>
          <a:xfrm rot="5400000" flipH="1">
            <a:off x="6048292" y="-6064194"/>
            <a:ext cx="119270" cy="122476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9338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992B-C285-4C41-9E03-4B62C0081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971" y="1853680"/>
            <a:ext cx="10114058" cy="1830453"/>
          </a:xfrm>
        </p:spPr>
        <p:txBody>
          <a:bodyPr anchor="b">
            <a:noAutofit/>
          </a:bodyPr>
          <a:lstStyle>
            <a:lvl1pPr algn="ctr">
              <a:defRPr sz="6000"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54B2-72F5-454F-90AB-EF70B9400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8971" y="3825973"/>
            <a:ext cx="10114058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7B4A5-B4BA-4B1F-917E-C242B34C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FEE6-D5CA-49FA-B4E7-B721CE94141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DAF78-F3AC-4301-AEE3-61AC99BFF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DA4F9-8DCB-4FDB-AD03-661B12DD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65A9-FC78-43A3-8AB4-BFB1BBE8946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682177-DEA6-4CC1-91B7-4D1A9C2C16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87" y="688952"/>
            <a:ext cx="3763627" cy="580226"/>
          </a:xfrm>
          <a:prstGeom prst="rect">
            <a:avLst/>
          </a:prstGeom>
          <a:ln w="76200"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D9E23EF-3602-42EA-8439-C3640B2E8CBA}"/>
              </a:ext>
            </a:extLst>
          </p:cNvPr>
          <p:cNvSpPr/>
          <p:nvPr userDrawn="1"/>
        </p:nvSpPr>
        <p:spPr>
          <a:xfrm rot="5400000" flipH="1">
            <a:off x="6048292" y="-6064194"/>
            <a:ext cx="119270" cy="122476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093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992B-C285-4C41-9E03-4B62C0081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971" y="1853680"/>
            <a:ext cx="10114058" cy="1830453"/>
          </a:xfrm>
        </p:spPr>
        <p:txBody>
          <a:bodyPr anchor="b">
            <a:noAutofit/>
          </a:bodyPr>
          <a:lstStyle>
            <a:lvl1pPr algn="ctr">
              <a:defRPr sz="6000"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54B2-72F5-454F-90AB-EF70B9400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8971" y="3825973"/>
            <a:ext cx="10114058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7B4A5-B4BA-4B1F-917E-C242B34C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FEE6-D5CA-49FA-B4E7-B721CE94141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DAF78-F3AC-4301-AEE3-61AC99BFF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DA4F9-8DCB-4FDB-AD03-661B12DD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65A9-FC78-43A3-8AB4-BFB1BBE8946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682177-DEA6-4CC1-91B7-4D1A9C2C16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60" y="6066237"/>
            <a:ext cx="3763627" cy="580226"/>
          </a:xfrm>
          <a:prstGeom prst="rect">
            <a:avLst/>
          </a:prstGeom>
          <a:ln w="76200"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D9E23EF-3602-42EA-8439-C3640B2E8CBA}"/>
              </a:ext>
            </a:extLst>
          </p:cNvPr>
          <p:cNvSpPr/>
          <p:nvPr userDrawn="1"/>
        </p:nvSpPr>
        <p:spPr>
          <a:xfrm rot="5400000" flipH="1">
            <a:off x="6048292" y="-6064194"/>
            <a:ext cx="119270" cy="122476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7117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992B-C285-4C41-9E03-4B62C0081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971" y="1853680"/>
            <a:ext cx="10114058" cy="1830453"/>
          </a:xfrm>
        </p:spPr>
        <p:txBody>
          <a:bodyPr anchor="b">
            <a:noAutofit/>
          </a:bodyPr>
          <a:lstStyle>
            <a:lvl1pPr algn="ctr">
              <a:defRPr sz="6000"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54B2-72F5-454F-90AB-EF70B9400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8971" y="3825973"/>
            <a:ext cx="10114058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7B4A5-B4BA-4B1F-917E-C242B34C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FEE6-D5CA-49FA-B4E7-B721CE94141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DAF78-F3AC-4301-AEE3-61AC99BFF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DA4F9-8DCB-4FDB-AD03-661B12DD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65A9-FC78-43A3-8AB4-BFB1BBE8946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9E23EF-3602-42EA-8439-C3640B2E8CBA}"/>
              </a:ext>
            </a:extLst>
          </p:cNvPr>
          <p:cNvSpPr/>
          <p:nvPr userDrawn="1"/>
        </p:nvSpPr>
        <p:spPr>
          <a:xfrm rot="5400000" flipH="1">
            <a:off x="6048292" y="-6064194"/>
            <a:ext cx="119270" cy="122476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468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22C6C-B9F2-4054-A063-D7951589B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95CD4-29E3-40F9-9F26-683A43B63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37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0B8682-79B2-4D95-A726-3E52A99370FE}"/>
              </a:ext>
            </a:extLst>
          </p:cNvPr>
          <p:cNvSpPr/>
          <p:nvPr userDrawn="1"/>
        </p:nvSpPr>
        <p:spPr>
          <a:xfrm rot="5400000" flipV="1">
            <a:off x="-84042" y="962890"/>
            <a:ext cx="1395167" cy="604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89F8BC-EB1D-49D5-A945-E2BA2A76C1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3" y="6194107"/>
            <a:ext cx="2752332" cy="424318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7895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61E7-3BB4-47E5-899F-95508ED89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622AE-7E52-435B-B087-F2157CF47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7470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DE05B-86E9-4086-B251-BC0F05FA5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747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FA0F8-FC41-4BED-BA42-19A81813D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FEE6-D5CA-49FA-B4E7-B721CE94141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63058-F6E3-4250-AD2F-801E277B5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BFBBA-D6F9-48A3-ABFB-B5359778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65A9-FC78-43A3-8AB4-BFB1BBE894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26DC41-B1B6-45FF-AA15-EE95A405D35D}"/>
              </a:ext>
            </a:extLst>
          </p:cNvPr>
          <p:cNvSpPr/>
          <p:nvPr userDrawn="1"/>
        </p:nvSpPr>
        <p:spPr>
          <a:xfrm rot="5400000" flipV="1">
            <a:off x="-84042" y="962890"/>
            <a:ext cx="1395167" cy="604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600ECC-A1F6-4636-83B0-ECA83845B1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3" y="6194107"/>
            <a:ext cx="2752332" cy="424318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91616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992B-C285-4C41-9E03-4B62C0081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898" y="1482281"/>
            <a:ext cx="10114058" cy="837566"/>
          </a:xfrm>
        </p:spPr>
        <p:txBody>
          <a:bodyPr anchor="b">
            <a:normAutofit/>
          </a:bodyPr>
          <a:lstStyle>
            <a:lvl1pPr algn="ctr">
              <a:defRPr sz="6000" b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7B4A5-B4BA-4B1F-917E-C242B34C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FEE6-D5CA-49FA-B4E7-B721CE94141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DAF78-F3AC-4301-AEE3-61AC99BFF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DA4F9-8DCB-4FDB-AD03-661B12DD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65A9-FC78-43A3-8AB4-BFB1BBE894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70F524-B236-4B33-B68E-D96504BB31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113" y="556919"/>
            <a:ext cx="3763627" cy="580226"/>
          </a:xfrm>
          <a:prstGeom prst="rect">
            <a:avLst/>
          </a:prstGeom>
          <a:ln w="76200"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5F7503-7CBA-43FA-9627-51D6C40B25D2}"/>
              </a:ext>
            </a:extLst>
          </p:cNvPr>
          <p:cNvSpPr/>
          <p:nvPr userDrawn="1"/>
        </p:nvSpPr>
        <p:spPr>
          <a:xfrm rot="5400000" flipH="1">
            <a:off x="6048292" y="-6064194"/>
            <a:ext cx="119270" cy="122476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6DAD94-69BF-4DEE-BA54-7A81CC8DC9ED}"/>
              </a:ext>
            </a:extLst>
          </p:cNvPr>
          <p:cNvCxnSpPr/>
          <p:nvPr userDrawn="1"/>
        </p:nvCxnSpPr>
        <p:spPr>
          <a:xfrm>
            <a:off x="838200" y="2366278"/>
            <a:ext cx="105156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67642" y="2948350"/>
            <a:ext cx="9256713" cy="3208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1562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bg>
      <p:bgPr>
        <a:gradFill rotWithShape="0">
          <a:gsLst>
            <a:gs pos="0">
              <a:schemeClr val="bg1"/>
            </a:gs>
            <a:gs pos="100000">
              <a:schemeClr val="bg1"/>
            </a:gs>
          </a:gsLst>
          <a:lin ang="44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FAAE57-725D-479E-A884-59E7CC9099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100" y="1419225"/>
            <a:ext cx="11498263" cy="4752975"/>
          </a:xfrm>
          <a:prstGeom prst="rect">
            <a:avLst/>
          </a:prstGeom>
        </p:spPr>
        <p:txBody>
          <a:bodyPr/>
          <a:lstStyle>
            <a:lvl1pPr marL="225425" indent="-225425">
              <a:buClrTx/>
              <a:buFont typeface="Arial" panose="020B0604020202020204" pitchFamily="34" charset="0"/>
              <a:buChar char="•"/>
              <a:defRPr sz="2800"/>
            </a:lvl1pPr>
            <a:lvl2pPr marL="568325" indent="-228600">
              <a:buClrTx/>
              <a:buFont typeface="Arial" panose="020B0604020202020204" pitchFamily="34" charset="0"/>
              <a:buChar char="•"/>
              <a:defRPr sz="2400"/>
            </a:lvl2pPr>
            <a:lvl3pPr marL="912813" indent="-163513">
              <a:buClrTx/>
              <a:buFont typeface="Arial" panose="020B0604020202020204" pitchFamily="34" charset="0"/>
              <a:buChar char="•"/>
              <a:defRPr sz="2000"/>
            </a:lvl3pPr>
            <a:lvl4pPr marL="1079500" indent="0">
              <a:buClrTx/>
              <a:buFont typeface="Arial" panose="020B0604020202020204" pitchFamily="34" charset="0"/>
              <a:buNone/>
              <a:defRPr/>
            </a:lvl4pPr>
            <a:lvl5pPr marL="1547813" indent="-176213">
              <a:buClrTx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90909" y="290512"/>
            <a:ext cx="11499454" cy="74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CA9AA3-CDB9-4BB0-B7B8-AABE65F53F92}"/>
              </a:ext>
            </a:extLst>
          </p:cNvPr>
          <p:cNvSpPr/>
          <p:nvPr userDrawn="1"/>
        </p:nvSpPr>
        <p:spPr>
          <a:xfrm rot="5400000" flipH="1">
            <a:off x="5972559" y="-4648762"/>
            <a:ext cx="137160" cy="114994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b="0" i="0" spc="30" baseline="0" dirty="0" err="1">
              <a:solidFill>
                <a:schemeClr val="tx1"/>
              </a:solidFill>
              <a:ea typeface="Neue Haas Grotesk Display Std 55 Roman" charset="0"/>
              <a:cs typeface="Neue Haas Grotesk Display Std 55 Roman" charset="0"/>
            </a:endParaRPr>
          </a:p>
        </p:txBody>
      </p:sp>
      <p:pic>
        <p:nvPicPr>
          <p:cNvPr id="9" name="Picture 8" descr="Image result for nimh nih logo png">
            <a:extLst>
              <a:ext uri="{FF2B5EF4-FFF2-40B4-BE49-F238E27FC236}">
                <a16:creationId xmlns:a16="http://schemas.microsoft.com/office/drawing/2014/main" id="{7AD256C2-E780-4BC8-A9BB-84C8A46907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543" y="6335775"/>
            <a:ext cx="1314493" cy="34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A3D58C5-51AF-43AD-B05C-4BEBFACBC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024" y="6402455"/>
            <a:ext cx="405456" cy="214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fld id="{14DA8466-51B6-440F-8995-3D5918D9C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7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10744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09600" y="976313"/>
            <a:ext cx="11074400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34387" y="6356351"/>
            <a:ext cx="6892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9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11/1/2021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97817" y="0"/>
            <a:ext cx="4194183" cy="160735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482167" y="6468846"/>
            <a:ext cx="15240" cy="93345"/>
          </a:xfrm>
          <a:custGeom>
            <a:avLst/>
            <a:gdLst/>
            <a:ahLst/>
            <a:cxnLst/>
            <a:rect l="l" t="t" r="r" b="b"/>
            <a:pathLst>
              <a:path w="15240" h="93345">
                <a:moveTo>
                  <a:pt x="14990" y="93136"/>
                </a:moveTo>
                <a:lnTo>
                  <a:pt x="0" y="93136"/>
                </a:lnTo>
                <a:lnTo>
                  <a:pt x="0" y="0"/>
                </a:lnTo>
                <a:lnTo>
                  <a:pt x="14990" y="0"/>
                </a:lnTo>
                <a:lnTo>
                  <a:pt x="14990" y="93136"/>
                </a:lnTo>
                <a:close/>
              </a:path>
            </a:pathLst>
          </a:custGeom>
          <a:solidFill>
            <a:srgbClr val="5C5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55371" y="6468846"/>
            <a:ext cx="358314" cy="9507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469119" y="6351455"/>
            <a:ext cx="1746117" cy="33374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584200" y="6172200"/>
            <a:ext cx="11026775" cy="0"/>
          </a:xfrm>
          <a:custGeom>
            <a:avLst/>
            <a:gdLst/>
            <a:ahLst/>
            <a:cxnLst/>
            <a:rect l="l" t="t" r="r" b="b"/>
            <a:pathLst>
              <a:path w="11026775">
                <a:moveTo>
                  <a:pt x="0" y="0"/>
                </a:moveTo>
                <a:lnTo>
                  <a:pt x="11026394" y="0"/>
                </a:lnTo>
              </a:path>
            </a:pathLst>
          </a:custGeom>
          <a:ln w="9525">
            <a:solidFill>
              <a:srgbClr val="0D34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1550" y="20486"/>
            <a:ext cx="10868898" cy="1141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718439"/>
            <a:ext cx="10815319" cy="434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089887" y="6438728"/>
            <a:ext cx="575754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D345B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50" dirty="0"/>
              <a:t>The</a:t>
            </a:r>
            <a:r>
              <a:rPr spc="20" dirty="0"/>
              <a:t> </a:t>
            </a:r>
            <a:r>
              <a:rPr spc="-10" dirty="0"/>
              <a:t>NIH</a:t>
            </a:r>
            <a:r>
              <a:rPr spc="-50" dirty="0"/>
              <a:t> </a:t>
            </a:r>
            <a:r>
              <a:rPr spc="-5" dirty="0"/>
              <a:t>UNITE</a:t>
            </a:r>
            <a:r>
              <a:rPr spc="-55" dirty="0"/>
              <a:t> </a:t>
            </a:r>
            <a:r>
              <a:rPr dirty="0"/>
              <a:t>Initiative</a:t>
            </a:r>
            <a:r>
              <a:rPr spc="-65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spc="-20" dirty="0"/>
              <a:t>Strengthen</a:t>
            </a:r>
            <a:r>
              <a:rPr spc="-5" dirty="0"/>
              <a:t> </a:t>
            </a:r>
            <a:r>
              <a:rPr spc="-20" dirty="0"/>
              <a:t>Diversity,</a:t>
            </a:r>
            <a:r>
              <a:rPr dirty="0"/>
              <a:t> </a:t>
            </a:r>
            <a:r>
              <a:rPr spc="-25" dirty="0"/>
              <a:t>Equity,</a:t>
            </a:r>
            <a:r>
              <a:rPr spc="-85" dirty="0"/>
              <a:t> </a:t>
            </a:r>
            <a:r>
              <a:rPr dirty="0"/>
              <a:t>and</a:t>
            </a:r>
            <a:r>
              <a:rPr spc="-10" dirty="0"/>
              <a:t> Inclusion:</a:t>
            </a:r>
            <a:r>
              <a:rPr spc="-20" dirty="0"/>
              <a:t> </a:t>
            </a:r>
            <a:r>
              <a:rPr spc="-40" dirty="0"/>
              <a:t>Together,</a:t>
            </a:r>
            <a:r>
              <a:rPr dirty="0"/>
              <a:t> </a:t>
            </a:r>
            <a:r>
              <a:rPr spc="-25" dirty="0"/>
              <a:t>We’re</a:t>
            </a:r>
            <a:r>
              <a:rPr spc="-65" dirty="0"/>
              <a:t> </a:t>
            </a:r>
            <a:r>
              <a:rPr spc="-15" dirty="0"/>
              <a:t>Stronger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83725" y="6437528"/>
            <a:ext cx="201548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D345B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nih.gov/ending-structural-racism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340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27741C-C5E1-417F-BC73-E70788C8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208F6-FC7D-4812-91D1-757A74445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4C9D4-482C-4A91-81C7-042165CD4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FEE6-D5CA-49FA-B4E7-B721CE94141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809C2-7843-4B79-9AB2-0B68E5B9A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A542E-0E53-4D2B-9ED0-5F76D54DA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265A9-FC78-43A3-8AB4-BFB1BBE89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3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lauer@nih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hyperlink" Target="mailto:marie.Bernard@nih.gov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ra.nih.gov/erahelp/ESIE_ext/Default.htm#cshid=4" TargetMode="External"/><Relationship Id="rId13" Type="http://schemas.openxmlformats.org/officeDocument/2006/relationships/hyperlink" Target="https://reporter.nih.gov/" TargetMode="External"/><Relationship Id="rId18" Type="http://schemas.openxmlformats.org/officeDocument/2006/relationships/image" Target="../media/image13.png"/><Relationship Id="rId3" Type="http://schemas.openxmlformats.org/officeDocument/2006/relationships/hyperlink" Target="https://diversity.nih.gov/" TargetMode="External"/><Relationship Id="rId7" Type="http://schemas.openxmlformats.org/officeDocument/2006/relationships/hyperlink" Target="https://grants.nih.gov/faqs#/early-investigators.htm" TargetMode="External"/><Relationship Id="rId12" Type="http://schemas.openxmlformats.org/officeDocument/2006/relationships/hyperlink" Target="https://nexus.od.nih.gov/all/2021/07/12/data-on-implementing-nihs-next-generation-researchers-initiative/" TargetMode="Externa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researchtraining.nih.gov/career/early-career" TargetMode="External"/><Relationship Id="rId11" Type="http://schemas.openxmlformats.org/officeDocument/2006/relationships/hyperlink" Target="https://grants.nih.gov/grants/guide/notice-files/NOT-OD-21-052.html" TargetMode="External"/><Relationship Id="rId5" Type="http://schemas.openxmlformats.org/officeDocument/2006/relationships/hyperlink" Target="https://grants.nih.gov/policy/early-investigators/index.htm" TargetMode="External"/><Relationship Id="rId15" Type="http://schemas.openxmlformats.org/officeDocument/2006/relationships/image" Target="../media/image10.png"/><Relationship Id="rId10" Type="http://schemas.openxmlformats.org/officeDocument/2006/relationships/hyperlink" Target="https://nexus.od.nih.gov/all/2020/04/09/can-esi-status-be-extended-due-to-disruptions-from-covid-19/" TargetMode="External"/><Relationship Id="rId19" Type="http://schemas.openxmlformats.org/officeDocument/2006/relationships/image" Target="../media/image14.png"/><Relationship Id="rId4" Type="http://schemas.openxmlformats.org/officeDocument/2006/relationships/hyperlink" Target="https://grants.nih.gov/ngri.htm" TargetMode="External"/><Relationship Id="rId9" Type="http://schemas.openxmlformats.org/officeDocument/2006/relationships/hyperlink" Target="https://www.youtube.com/watch?v=2Fr9gN7cymQ&amp;feature=youtu.be" TargetMode="External"/><Relationship Id="rId14" Type="http://schemas.openxmlformats.org/officeDocument/2006/relationships/hyperlink" Target="https://reporter.nih.gov/matchmake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leadership/interview-leadership-is-both-art-and-science-16844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582BA-E4B3-4CE7-95BA-46AC60689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634" y="516560"/>
            <a:ext cx="9713039" cy="2384758"/>
          </a:xfrm>
        </p:spPr>
        <p:txBody>
          <a:bodyPr anchor="t"/>
          <a:lstStyle/>
          <a:p>
            <a:pPr algn="l"/>
            <a:r>
              <a:rPr lang="en-US" sz="4800" dirty="0">
                <a:solidFill>
                  <a:schemeClr val="tx2"/>
                </a:solidFill>
              </a:rPr>
              <a:t>NIH Next Generation Research Initiative:  Training Future Biomedical Researchers</a:t>
            </a:r>
            <a:r>
              <a:rPr lang="en-US" sz="4800" dirty="0">
                <a:solidFill>
                  <a:schemeClr val="bg1"/>
                </a:solidFill>
              </a:rPr>
              <a:t> Biomedical Researchers</a:t>
            </a:r>
          </a:p>
        </p:txBody>
      </p:sp>
      <p:grpSp>
        <p:nvGrpSpPr>
          <p:cNvPr id="5" name="Group 4" descr="Image showing the main clinical trial initiatives. " title="Clinical Trial Initiatives"/>
          <p:cNvGrpSpPr/>
          <p:nvPr/>
        </p:nvGrpSpPr>
        <p:grpSpPr>
          <a:xfrm>
            <a:off x="5278154" y="3053545"/>
            <a:ext cx="6626179" cy="3652987"/>
            <a:chOff x="-171485" y="1471379"/>
            <a:chExt cx="6572021" cy="3912626"/>
          </a:xfrm>
        </p:grpSpPr>
        <p:sp>
          <p:nvSpPr>
            <p:cNvPr id="6" name="Hexagon 5"/>
            <p:cNvSpPr>
              <a:spLocks/>
            </p:cNvSpPr>
            <p:nvPr/>
          </p:nvSpPr>
          <p:spPr>
            <a:xfrm>
              <a:off x="-171485" y="2301543"/>
              <a:ext cx="1813853" cy="1478881"/>
            </a:xfrm>
            <a:prstGeom prst="hexagon">
              <a:avLst/>
            </a:prstGeom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Training</a:t>
              </a:r>
            </a:p>
          </p:txBody>
        </p:sp>
        <p:sp>
          <p:nvSpPr>
            <p:cNvPr id="7" name="Hexagon 6"/>
            <p:cNvSpPr/>
            <p:nvPr/>
          </p:nvSpPr>
          <p:spPr>
            <a:xfrm>
              <a:off x="1415658" y="3070414"/>
              <a:ext cx="1813853" cy="1477927"/>
            </a:xfrm>
            <a:prstGeom prst="hexagon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Mentorship</a:t>
              </a:r>
              <a:endPara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Hexagon 7"/>
            <p:cNvSpPr/>
            <p:nvPr/>
          </p:nvSpPr>
          <p:spPr>
            <a:xfrm>
              <a:off x="4586683" y="3074959"/>
              <a:ext cx="1813853" cy="1477927"/>
            </a:xfrm>
            <a:prstGeom prst="hexagon">
              <a:avLst/>
            </a:prstGeom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Support</a:t>
              </a:r>
            </a:p>
          </p:txBody>
        </p:sp>
        <p:sp>
          <p:nvSpPr>
            <p:cNvPr id="9" name="Hexagon 8"/>
            <p:cNvSpPr/>
            <p:nvPr/>
          </p:nvSpPr>
          <p:spPr>
            <a:xfrm>
              <a:off x="4586683" y="1471379"/>
              <a:ext cx="1813853" cy="1477927"/>
            </a:xfrm>
            <a:prstGeom prst="hexagon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Transition</a:t>
              </a:r>
            </a:p>
          </p:txBody>
        </p:sp>
        <p:sp>
          <p:nvSpPr>
            <p:cNvPr id="10" name="Hexagon 9"/>
            <p:cNvSpPr/>
            <p:nvPr/>
          </p:nvSpPr>
          <p:spPr>
            <a:xfrm>
              <a:off x="3002801" y="2302497"/>
              <a:ext cx="1813853" cy="1477927"/>
            </a:xfrm>
            <a:prstGeom prst="hexagon">
              <a:avLst/>
            </a:prstGeom>
            <a:noFill/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Navigation</a:t>
              </a:r>
            </a:p>
          </p:txBody>
        </p:sp>
        <p:sp>
          <p:nvSpPr>
            <p:cNvPr id="11" name="Hexagon 10"/>
            <p:cNvSpPr/>
            <p:nvPr/>
          </p:nvSpPr>
          <p:spPr>
            <a:xfrm>
              <a:off x="3002801" y="3906078"/>
              <a:ext cx="1813853" cy="1477927"/>
            </a:xfrm>
            <a:prstGeom prst="hexagon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Funding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46843E1-EA19-4F09-A4B3-7C406B9A87C0}"/>
              </a:ext>
            </a:extLst>
          </p:cNvPr>
          <p:cNvSpPr txBox="1"/>
          <p:nvPr/>
        </p:nvSpPr>
        <p:spPr>
          <a:xfrm>
            <a:off x="287667" y="2901318"/>
            <a:ext cx="6139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After Hours Conversation Live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407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BF584C-81E6-6448-889E-1FCB46DB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1530690"/>
            <a:ext cx="3535680" cy="379662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Panelists</a:t>
            </a:r>
          </a:p>
        </p:txBody>
      </p:sp>
      <p:grpSp>
        <p:nvGrpSpPr>
          <p:cNvPr id="2" name="Group 1" descr="Michael Lauer, M.D. &#10;Deputy Director for Extramural Research&#10;michael.lauer@nih.gov &#10;">
            <a:extLst>
              <a:ext uri="{FF2B5EF4-FFF2-40B4-BE49-F238E27FC236}">
                <a16:creationId xmlns:a16="http://schemas.microsoft.com/office/drawing/2014/main" id="{08FFFD10-E539-456E-B1CB-28F5CDE880F0}"/>
              </a:ext>
            </a:extLst>
          </p:cNvPr>
          <p:cNvGrpSpPr/>
          <p:nvPr/>
        </p:nvGrpSpPr>
        <p:grpSpPr>
          <a:xfrm>
            <a:off x="4928322" y="1690688"/>
            <a:ext cx="2914887" cy="3677172"/>
            <a:chOff x="2139402" y="1792380"/>
            <a:chExt cx="2914887" cy="367717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9F95B6-6218-43C9-8908-69B189E381AC}"/>
                </a:ext>
              </a:extLst>
            </p:cNvPr>
            <p:cNvSpPr txBox="1"/>
            <p:nvPr/>
          </p:nvSpPr>
          <p:spPr>
            <a:xfrm>
              <a:off x="2139402" y="4269223"/>
              <a:ext cx="29148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Michael Lauer, M.D. </a:t>
              </a:r>
            </a:p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Deputy Director for Extramural Research</a:t>
              </a:r>
            </a:p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  <a:hlinkClick r:id="rId3"/>
                </a:rPr>
                <a:t>michael.lauer@nih.gov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7657D71-E60C-4152-9EBD-14C538D2A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7442" y="1792380"/>
              <a:ext cx="1684693" cy="2261856"/>
            </a:xfrm>
            <a:prstGeom prst="rect">
              <a:avLst/>
            </a:prstGeom>
          </p:spPr>
        </p:pic>
      </p:grpSp>
      <p:grpSp>
        <p:nvGrpSpPr>
          <p:cNvPr id="8" name="Group 7" descr="Marie Bernard, M.D.&#10;Chief Officer for Scientific &#10;Workforce Diversity&#10;marie.bernard@nih.gov&#10;">
            <a:extLst>
              <a:ext uri="{FF2B5EF4-FFF2-40B4-BE49-F238E27FC236}">
                <a16:creationId xmlns:a16="http://schemas.microsoft.com/office/drawing/2014/main" id="{692732F3-427C-4C2B-83A6-7D5FDD56E06E}"/>
              </a:ext>
            </a:extLst>
          </p:cNvPr>
          <p:cNvGrpSpPr/>
          <p:nvPr/>
        </p:nvGrpSpPr>
        <p:grpSpPr>
          <a:xfrm>
            <a:off x="8139867" y="1690688"/>
            <a:ext cx="2971800" cy="3671386"/>
            <a:chOff x="609600" y="2100943"/>
            <a:chExt cx="2971800" cy="36713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56B7EDB-4AD5-4857-9AEF-92AE6EAAF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8785" y="2100943"/>
              <a:ext cx="1548721" cy="226185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DB1A83-DE6E-470A-A7B1-35C436AA5D4E}"/>
                </a:ext>
              </a:extLst>
            </p:cNvPr>
            <p:cNvSpPr txBox="1"/>
            <p:nvPr/>
          </p:nvSpPr>
          <p:spPr>
            <a:xfrm>
              <a:off x="609600" y="4572000"/>
              <a:ext cx="2971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Marie Bernard, M.D.</a:t>
              </a:r>
            </a:p>
            <a:p>
              <a:pPr fontAlgn="ctr"/>
              <a:r>
                <a:rPr lang="en-US" b="0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Chief Officer for Scientific </a:t>
              </a:r>
            </a:p>
            <a:p>
              <a:pPr fontAlgn="ctr"/>
              <a:r>
                <a:rPr lang="en-US" b="0" i="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Workforce Diversity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fontAlgn="ctr"/>
              <a:r>
                <a:rPr lang="en-US" u="sng" dirty="0">
                  <a:latin typeface="Calibri" panose="020F0502020204030204" pitchFamily="34" charset="0"/>
                  <a:cs typeface="Calibri" panose="020F0502020204030204" pitchFamily="34" charset="0"/>
                  <a:hlinkClick r:id="rId6"/>
                </a:rPr>
                <a:t>marie.bernard@nih.gov</a:t>
              </a:r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810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DD2EB9-A214-4332-86CE-9D62A0F98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"/>
            <a:ext cx="7117080" cy="105124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Important Resources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1F4F8D-980C-4542-9344-B2D4673A573F}"/>
              </a:ext>
            </a:extLst>
          </p:cNvPr>
          <p:cNvSpPr txBox="1">
            <a:spLocks/>
          </p:cNvSpPr>
          <p:nvPr/>
        </p:nvSpPr>
        <p:spPr>
          <a:xfrm>
            <a:off x="723402" y="2660901"/>
            <a:ext cx="7772400" cy="2642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Scientific Workforce Diversity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71B9E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https://diversity.nih.gov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NGRI Website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71B9E4"/>
              </a:buClr>
              <a:buFont typeface="Courier New" panose="02070309020205020404" pitchFamily="49" charset="0"/>
              <a:buChar char="o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https://grants.nih.gov/ngri.htm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NGRI Policies Impacting Early Career Investigators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71B9E4"/>
              </a:buClr>
              <a:buFont typeface="Courier New" panose="02070309020205020404" pitchFamily="49" charset="0"/>
              <a:buChar char="o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https://grants.nih.gov/policy/early-investigators/index.htm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Programs for Early Career Investigators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71B9E4"/>
              </a:buClr>
              <a:buFont typeface="Courier New" panose="02070309020205020404" pitchFamily="49" charset="0"/>
              <a:buChar char="o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https://researchtraining.nih.gov/career/early-career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FAQs: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https://grants.nih.gov/faqs#/early-investigators.htm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Information on ESI Extension Requests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71B9E4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https://era.nih.gov/erahelp/ESIE_ext/Default.htm#cshid=4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1" algn="l" defTabSz="457200" rtl="0" eaLnBrk="1" fontAlgn="auto" latinLnBrk="0" hangingPunct="1">
              <a:spcBef>
                <a:spcPts val="0"/>
              </a:spcBef>
              <a:spcAft>
                <a:spcPts val="300"/>
              </a:spcAft>
              <a:buClr>
                <a:srgbClr val="71B9E4"/>
              </a:buClr>
              <a:buSzPct val="92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https://www.youtube.com/watch?v=2Fr9gN7cymQ&amp;feature=youtu.be</a:t>
            </a:r>
            <a:endParaRPr kumimoji="0" lang="en-US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71B9E4"/>
              </a:buClr>
              <a:buFont typeface="Courier New" panose="02070309020205020404" pitchFamily="49" charset="0"/>
              <a:buChar char="o"/>
              <a:defRPr/>
            </a:pPr>
            <a:r>
              <a:rPr lang="en-US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Instructions: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Early-Stage Investigator Program Overview (nih.gov)</a:t>
            </a:r>
            <a:endParaRPr lang="en-US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1B9E4"/>
              </a:buClr>
              <a:defRPr/>
            </a:pPr>
            <a:r>
              <a:rPr 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COVID-related Extensions</a:t>
            </a:r>
            <a:endParaRPr lang="en-US" sz="1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71B9E4"/>
              </a:buClr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NOT-OD-21-052: Reminder Requesting Extensions for Early Career Scientists Whose Career Trajectories Have Been Significantly Impacted by COVID-19 (nih.gov)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71B9E4"/>
              </a:buClr>
              <a:buFont typeface="Courier New" panose="02070309020205020404" pitchFamily="49" charset="0"/>
              <a:buChar char="o"/>
              <a:defRPr/>
            </a:pPr>
            <a:r>
              <a:rPr lang="en-US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https://nexus.od.nih.gov/all/2020/04/09/can-esi-status-be-extended-due-to-disruptions-from-covid-19/</a:t>
            </a:r>
            <a:endParaRPr lang="en-US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Nexus Blog </a:t>
            </a:r>
            <a:r>
              <a:rPr lang="en-US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71B9E4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Data on Implementing NIH’s Next Generation Researchers Initiative – NIH Extramural Nexus</a:t>
            </a:r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 Reporter &amp; Matchmaker Tool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71B9E4"/>
              </a:buClr>
              <a:buFont typeface="Courier New" panose="02070309020205020404" pitchFamily="49" charset="0"/>
              <a:buChar char="o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https://reporter.nih.gov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http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s://reporter.nih.gov/matchmaker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1B9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Scientific Workforce Diversity website">
            <a:extLst>
              <a:ext uri="{FF2B5EF4-FFF2-40B4-BE49-F238E27FC236}">
                <a16:creationId xmlns:a16="http://schemas.microsoft.com/office/drawing/2014/main" id="{6CF2A5FC-D168-4F4F-8381-9C2BD989C6B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95530" y="731376"/>
            <a:ext cx="3257426" cy="1975390"/>
          </a:xfrm>
          <a:prstGeom prst="rect">
            <a:avLst/>
          </a:prstGeom>
        </p:spPr>
      </p:pic>
      <p:pic>
        <p:nvPicPr>
          <p:cNvPr id="15" name="Picture 14" descr="Early Stage Investigator infographic">
            <a:extLst>
              <a:ext uri="{FF2B5EF4-FFF2-40B4-BE49-F238E27FC236}">
                <a16:creationId xmlns:a16="http://schemas.microsoft.com/office/drawing/2014/main" id="{1D680AB9-A752-4CE3-944F-C0DFF63ADE3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96550" y="333859"/>
            <a:ext cx="2416600" cy="1857286"/>
          </a:xfrm>
          <a:prstGeom prst="rect">
            <a:avLst/>
          </a:prstGeom>
        </p:spPr>
      </p:pic>
      <p:pic>
        <p:nvPicPr>
          <p:cNvPr id="20" name="Picture 19" descr="Early Stage Investigator Policies page">
            <a:extLst>
              <a:ext uri="{FF2B5EF4-FFF2-40B4-BE49-F238E27FC236}">
                <a16:creationId xmlns:a16="http://schemas.microsoft.com/office/drawing/2014/main" id="{334F1492-8E04-4A46-8F87-95CBE24D223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47309" y="2465632"/>
            <a:ext cx="3053146" cy="2047777"/>
          </a:xfrm>
          <a:prstGeom prst="rect">
            <a:avLst/>
          </a:prstGeom>
        </p:spPr>
      </p:pic>
      <p:pic>
        <p:nvPicPr>
          <p:cNvPr id="18" name="Picture 17" descr="RePORTER tool">
            <a:extLst>
              <a:ext uri="{FF2B5EF4-FFF2-40B4-BE49-F238E27FC236}">
                <a16:creationId xmlns:a16="http://schemas.microsoft.com/office/drawing/2014/main" id="{E18DCB79-89EF-4EAA-B678-5E6C201D58E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52683" y="2886911"/>
            <a:ext cx="2760467" cy="1857285"/>
          </a:xfrm>
          <a:prstGeom prst="rect">
            <a:avLst/>
          </a:prstGeom>
        </p:spPr>
      </p:pic>
      <p:pic>
        <p:nvPicPr>
          <p:cNvPr id="16" name="Picture 15" descr="RePORTER Matchmaker tool">
            <a:extLst>
              <a:ext uri="{FF2B5EF4-FFF2-40B4-BE49-F238E27FC236}">
                <a16:creationId xmlns:a16="http://schemas.microsoft.com/office/drawing/2014/main" id="{F30C0797-DC3D-4C98-B7B4-550A2E2B3D8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95802" y="4749538"/>
            <a:ext cx="2509010" cy="1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8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D3C82-16DE-4300-AFEE-2B807DC1D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-1188720"/>
            <a:ext cx="11029616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Q&amp;A</a:t>
            </a:r>
          </a:p>
        </p:txBody>
      </p:sp>
      <p:pic>
        <p:nvPicPr>
          <p:cNvPr id="5" name="Picture 4" descr="Q&amp;A">
            <a:extLst>
              <a:ext uri="{FF2B5EF4-FFF2-40B4-BE49-F238E27FC236}">
                <a16:creationId xmlns:a16="http://schemas.microsoft.com/office/drawing/2014/main" id="{ECE478CF-CB5F-4AB2-82A7-E0586440F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71800" y="1871662"/>
            <a:ext cx="6667500" cy="375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151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6bc68b66-932e-422c-b9b0-23fd53127af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002DE325B4434C8407F2BB379023F4" ma:contentTypeVersion="13" ma:contentTypeDescription="Create a new document." ma:contentTypeScope="" ma:versionID="476e873166ae8478b0d17a674a725b4a">
  <xsd:schema xmlns:xsd="http://www.w3.org/2001/XMLSchema" xmlns:xs="http://www.w3.org/2001/XMLSchema" xmlns:p="http://schemas.microsoft.com/office/2006/metadata/properties" xmlns:ns2="64948b15-7def-430b-8648-1feb819ee410" xmlns:ns3="6bc68b66-932e-422c-b9b0-23fd53127af9" targetNamespace="http://schemas.microsoft.com/office/2006/metadata/properties" ma:root="true" ma:fieldsID="427813e36bbbb4baf921046a170b8e90" ns2:_="" ns3:_="">
    <xsd:import namespace="64948b15-7def-430b-8648-1feb819ee410"/>
    <xsd:import namespace="6bc68b66-932e-422c-b9b0-23fd53127a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48b15-7def-430b-8648-1feb819ee41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68b66-932e-422c-b9b0-23fd53127a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D2D995-20F0-4C14-BF62-1248AB4B484D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3786A08-017B-40CA-9BFE-00956968CE33}"/>
</file>

<file path=docProps/app.xml><?xml version="1.0" encoding="utf-8"?>
<Properties xmlns="http://schemas.openxmlformats.org/officeDocument/2006/extended-properties" xmlns:vt="http://schemas.openxmlformats.org/officeDocument/2006/docPropsVTypes">
  <Template>{E387560A-3F7B-48F5-9F2E-1B9F6CED07E2}tf67061901_win32</Template>
  <TotalTime>0</TotalTime>
  <Words>279</Words>
  <Application>Microsoft Office PowerPoint</Application>
  <PresentationFormat>Widescreen</PresentationFormat>
  <Paragraphs>41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Courier New</vt:lpstr>
      <vt:lpstr>Franklin Gothic Book</vt:lpstr>
      <vt:lpstr>Franklin Gothic Demi</vt:lpstr>
      <vt:lpstr>Wingdings 2</vt:lpstr>
      <vt:lpstr>DividendVTI</vt:lpstr>
      <vt:lpstr>Office Theme</vt:lpstr>
      <vt:lpstr>1_Office Theme</vt:lpstr>
      <vt:lpstr>NIH Next Generation Research Initiative:  Training Future Biomedical Researchers Biomedical Researchers</vt:lpstr>
      <vt:lpstr>Panelists</vt:lpstr>
      <vt:lpstr>Important Resources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2020-10-28T14:54:42Z</dcterms:created>
  <dcterms:modified xsi:type="dcterms:W3CDTF">2021-11-01T14:13:00Z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0x0101005E002DE325B4434C8407F2BB379023F4</vt:lpwstr>
  </property>
</Properties>
</file>