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media/image36.jpg" ContentType="image/jpeg"/>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ppt/tags/tag2.xml" ContentType="application/vnd.openxmlformats-officedocument.presentationml.tags+xml"/>
  <Override PartName="/ppt/tags/tag1.xml" ContentType="application/vnd.openxmlformats-officedocument.presentationml.tag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1904" r:id="rId2"/>
    <p:sldId id="1906" r:id="rId3"/>
    <p:sldId id="1905"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1908" r:id="rId31"/>
    <p:sldId id="290" r:id="rId32"/>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5" autoAdjust="0"/>
  </p:normalViewPr>
  <p:slideViewPr>
    <p:cSldViewPr>
      <p:cViewPr varScale="1">
        <p:scale>
          <a:sx n="98" d="100"/>
          <a:sy n="98" d="100"/>
        </p:scale>
        <p:origin x="276" y="90"/>
      </p:cViewPr>
      <p:guideLst>
        <p:guide orient="horz" pos="2880"/>
        <p:guide pos="2160"/>
      </p:guideLst>
    </p:cSldViewPr>
  </p:slideViewPr>
  <p:outlineViewPr>
    <p:cViewPr>
      <p:scale>
        <a:sx n="33" d="100"/>
        <a:sy n="33" d="100"/>
      </p:scale>
      <p:origin x="0" y="-27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79F15F9-CC69-4CF8-AF6E-F034CC08E887}" type="datetimeFigureOut">
              <a:rPr lang="en-US" smtClean="0"/>
              <a:t>11/1/2021</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2331A92-1AEB-45C2-AABF-B94C9B8F265B}" type="slidenum">
              <a:rPr lang="en-US" smtClean="0"/>
              <a:t>‹#›</a:t>
            </a:fld>
            <a:endParaRPr lang="en-US"/>
          </a:p>
        </p:txBody>
      </p:sp>
    </p:spTree>
    <p:extLst>
      <p:ext uri="{BB962C8B-B14F-4D97-AF65-F5344CB8AC3E}">
        <p14:creationId xmlns:p14="http://schemas.microsoft.com/office/powerpoint/2010/main" val="52601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6AEFEB-137D-41A1-8EDA-A4ADF5A11E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21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31A92-1AEB-45C2-AABF-B94C9B8F265B}" type="slidenum">
              <a:rPr lang="en-US" smtClean="0"/>
              <a:t>23</a:t>
            </a:fld>
            <a:endParaRPr lang="en-US"/>
          </a:p>
        </p:txBody>
      </p:sp>
    </p:spTree>
    <p:extLst>
      <p:ext uri="{BB962C8B-B14F-4D97-AF65-F5344CB8AC3E}">
        <p14:creationId xmlns:p14="http://schemas.microsoft.com/office/powerpoint/2010/main" val="931953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7997817" y="0"/>
            <a:ext cx="4194183" cy="1607359"/>
          </a:xfrm>
          <a:prstGeom prst="rect">
            <a:avLst/>
          </a:prstGeom>
        </p:spPr>
      </p:pic>
      <p:sp>
        <p:nvSpPr>
          <p:cNvPr id="17" name="bg object 17"/>
          <p:cNvSpPr/>
          <p:nvPr/>
        </p:nvSpPr>
        <p:spPr>
          <a:xfrm>
            <a:off x="10482167" y="6468846"/>
            <a:ext cx="15240" cy="93345"/>
          </a:xfrm>
          <a:custGeom>
            <a:avLst/>
            <a:gdLst/>
            <a:ahLst/>
            <a:cxnLst/>
            <a:rect l="l" t="t" r="r" b="b"/>
            <a:pathLst>
              <a:path w="15240" h="93345">
                <a:moveTo>
                  <a:pt x="14990" y="93136"/>
                </a:moveTo>
                <a:lnTo>
                  <a:pt x="0" y="93136"/>
                </a:lnTo>
                <a:lnTo>
                  <a:pt x="0" y="0"/>
                </a:lnTo>
                <a:lnTo>
                  <a:pt x="14990" y="0"/>
                </a:lnTo>
                <a:lnTo>
                  <a:pt x="14990" y="93136"/>
                </a:lnTo>
                <a:close/>
              </a:path>
            </a:pathLst>
          </a:custGeom>
          <a:solidFill>
            <a:srgbClr val="5C5E66"/>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11255371" y="6468846"/>
            <a:ext cx="358314" cy="95077"/>
          </a:xfrm>
          <a:prstGeom prst="rect">
            <a:avLst/>
          </a:prstGeom>
        </p:spPr>
      </p:pic>
      <p:pic>
        <p:nvPicPr>
          <p:cNvPr id="19" name="bg object 19"/>
          <p:cNvPicPr/>
          <p:nvPr/>
        </p:nvPicPr>
        <p:blipFill>
          <a:blip r:embed="rId4" cstate="print"/>
          <a:stretch>
            <a:fillRect/>
          </a:stretch>
        </p:blipFill>
        <p:spPr>
          <a:xfrm>
            <a:off x="9469119" y="6351455"/>
            <a:ext cx="1746117" cy="333740"/>
          </a:xfrm>
          <a:prstGeom prst="rect">
            <a:avLst/>
          </a:prstGeom>
        </p:spPr>
      </p:pic>
      <p:sp>
        <p:nvSpPr>
          <p:cNvPr id="20" name="bg object 20"/>
          <p:cNvSpPr/>
          <p:nvPr/>
        </p:nvSpPr>
        <p:spPr>
          <a:xfrm>
            <a:off x="584200" y="6172200"/>
            <a:ext cx="11026775" cy="0"/>
          </a:xfrm>
          <a:custGeom>
            <a:avLst/>
            <a:gdLst/>
            <a:ahLst/>
            <a:cxnLst/>
            <a:rect l="l" t="t" r="r" b="b"/>
            <a:pathLst>
              <a:path w="11026775">
                <a:moveTo>
                  <a:pt x="0" y="0"/>
                </a:moveTo>
                <a:lnTo>
                  <a:pt x="11026394" y="0"/>
                </a:lnTo>
              </a:path>
            </a:pathLst>
          </a:custGeom>
          <a:ln w="9525">
            <a:solidFill>
              <a:srgbClr val="0D345B"/>
            </a:solidFill>
          </a:ln>
        </p:spPr>
        <p:txBody>
          <a:bodyPr wrap="square" lIns="0" tIns="0" rIns="0" bIns="0" rtlCol="0"/>
          <a:lstStyle/>
          <a:p>
            <a:endParaRPr/>
          </a:p>
        </p:txBody>
      </p:sp>
      <p:pic>
        <p:nvPicPr>
          <p:cNvPr id="21" name="bg object 21"/>
          <p:cNvPicPr/>
          <p:nvPr/>
        </p:nvPicPr>
        <p:blipFill>
          <a:blip r:embed="rId5" cstate="print"/>
          <a:stretch>
            <a:fillRect/>
          </a:stretch>
        </p:blipFill>
        <p:spPr>
          <a:xfrm>
            <a:off x="121920" y="0"/>
            <a:ext cx="12070080" cy="2214867"/>
          </a:xfrm>
          <a:prstGeom prst="rect">
            <a:avLst/>
          </a:prstGeom>
        </p:spPr>
      </p:pic>
      <p:sp>
        <p:nvSpPr>
          <p:cNvPr id="2" name="Holder 2"/>
          <p:cNvSpPr>
            <a:spLocks noGrp="1"/>
          </p:cNvSpPr>
          <p:nvPr>
            <p:ph type="ctrTitle"/>
          </p:nvPr>
        </p:nvSpPr>
        <p:spPr>
          <a:xfrm>
            <a:off x="2025810" y="2360415"/>
            <a:ext cx="8140379" cy="1244600"/>
          </a:xfrm>
          <a:prstGeom prst="rect">
            <a:avLst/>
          </a:prstGeom>
        </p:spPr>
        <p:txBody>
          <a:bodyPr wrap="square" lIns="0" tIns="0" rIns="0" bIns="0">
            <a:spAutoFit/>
          </a:bodyPr>
          <a:lstStyle>
            <a:lvl1pPr>
              <a:defRPr sz="4000" b="0" i="1">
                <a:solidFill>
                  <a:srgbClr val="21212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0D345B"/>
                </a:solidFill>
                <a:latin typeface="Calibri Light"/>
                <a:cs typeface="Calibri Light"/>
              </a:defRPr>
            </a:lvl1p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
        <p:nvSpPr>
          <p:cNvPr id="5" name="Holder 5"/>
          <p:cNvSpPr>
            <a:spLocks noGrp="1"/>
          </p:cNvSpPr>
          <p:nvPr>
            <p:ph type="dt" sz="half" idx="6"/>
          </p:nvPr>
        </p:nvSpPr>
        <p:spPr/>
        <p:txBody>
          <a:bodyPr lIns="0" tIns="0" rIns="0" bIns="0"/>
          <a:lstStyle>
            <a:lvl1pPr>
              <a:defRPr sz="1200" b="0" i="0">
                <a:solidFill>
                  <a:srgbClr val="0D345B"/>
                </a:solidFill>
                <a:latin typeface="Calibri Light"/>
                <a:cs typeface="Calibri Light"/>
              </a:defRPr>
            </a:lvl1pPr>
          </a:lstStyle>
          <a:p>
            <a:pPr marL="12700">
              <a:lnSpc>
                <a:spcPts val="1240"/>
              </a:lnSpc>
            </a:pPr>
            <a:r>
              <a:rPr spc="-10" dirty="0"/>
              <a:t>nih.gov/ending-structural-racism</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0D345B"/>
                </a:solidFill>
                <a:latin typeface="Calibri Light"/>
                <a:cs typeface="Calibri Light"/>
              </a:defRPr>
            </a:lvl1p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
        <p:nvSpPr>
          <p:cNvPr id="5" name="Holder 5"/>
          <p:cNvSpPr>
            <a:spLocks noGrp="1"/>
          </p:cNvSpPr>
          <p:nvPr>
            <p:ph type="dt" sz="half" idx="6"/>
          </p:nvPr>
        </p:nvSpPr>
        <p:spPr/>
        <p:txBody>
          <a:bodyPr lIns="0" tIns="0" rIns="0" bIns="0"/>
          <a:lstStyle>
            <a:lvl1pPr>
              <a:defRPr sz="1200" b="0" i="0">
                <a:solidFill>
                  <a:srgbClr val="0D345B"/>
                </a:solidFill>
                <a:latin typeface="Calibri Light"/>
                <a:cs typeface="Calibri Light"/>
              </a:defRPr>
            </a:lvl1pPr>
          </a:lstStyle>
          <a:p>
            <a:pPr marL="12700">
              <a:lnSpc>
                <a:spcPts val="1240"/>
              </a:lnSpc>
            </a:pPr>
            <a:r>
              <a:rPr spc="-10" dirty="0"/>
              <a:t>nih.gov/ending-structural-racism</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0D345B"/>
                </a:solidFill>
                <a:latin typeface="Calibri Light"/>
                <a:cs typeface="Calibri Light"/>
              </a:defRPr>
            </a:lvl1p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
        <p:nvSpPr>
          <p:cNvPr id="6" name="Holder 6"/>
          <p:cNvSpPr>
            <a:spLocks noGrp="1"/>
          </p:cNvSpPr>
          <p:nvPr>
            <p:ph type="dt" sz="half" idx="6"/>
          </p:nvPr>
        </p:nvSpPr>
        <p:spPr/>
        <p:txBody>
          <a:bodyPr lIns="0" tIns="0" rIns="0" bIns="0"/>
          <a:lstStyle>
            <a:lvl1pPr>
              <a:defRPr sz="1200" b="0" i="0">
                <a:solidFill>
                  <a:srgbClr val="0D345B"/>
                </a:solidFill>
                <a:latin typeface="Calibri Light"/>
                <a:cs typeface="Calibri Light"/>
              </a:defRPr>
            </a:lvl1pPr>
          </a:lstStyle>
          <a:p>
            <a:pPr marL="12700">
              <a:lnSpc>
                <a:spcPts val="1240"/>
              </a:lnSpc>
            </a:pPr>
            <a:r>
              <a:rPr spc="-10" dirty="0"/>
              <a:t>nih.gov/ending-structural-racism</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0D345B"/>
                </a:solidFill>
                <a:latin typeface="Calibri Light"/>
                <a:cs typeface="Calibri Light"/>
              </a:defRPr>
            </a:lvl1p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
        <p:nvSpPr>
          <p:cNvPr id="4" name="Holder 4"/>
          <p:cNvSpPr>
            <a:spLocks noGrp="1"/>
          </p:cNvSpPr>
          <p:nvPr>
            <p:ph type="dt" sz="half" idx="6"/>
          </p:nvPr>
        </p:nvSpPr>
        <p:spPr/>
        <p:txBody>
          <a:bodyPr lIns="0" tIns="0" rIns="0" bIns="0"/>
          <a:lstStyle>
            <a:lvl1pPr>
              <a:defRPr sz="1200" b="0" i="0">
                <a:solidFill>
                  <a:srgbClr val="0D345B"/>
                </a:solidFill>
                <a:latin typeface="Calibri Light"/>
                <a:cs typeface="Calibri Light"/>
              </a:defRPr>
            </a:lvl1pPr>
          </a:lstStyle>
          <a:p>
            <a:pPr marL="12700">
              <a:lnSpc>
                <a:spcPts val="1240"/>
              </a:lnSpc>
            </a:pPr>
            <a:r>
              <a:rPr spc="-10" dirty="0"/>
              <a:t>nih.gov/ending-structural-racism</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7997817" y="0"/>
            <a:ext cx="4194183" cy="1607359"/>
          </a:xfrm>
          <a:prstGeom prst="rect">
            <a:avLst/>
          </a:prstGeom>
        </p:spPr>
      </p:pic>
      <p:sp>
        <p:nvSpPr>
          <p:cNvPr id="17" name="bg object 17"/>
          <p:cNvSpPr/>
          <p:nvPr/>
        </p:nvSpPr>
        <p:spPr>
          <a:xfrm>
            <a:off x="10482167" y="6468846"/>
            <a:ext cx="15240" cy="93345"/>
          </a:xfrm>
          <a:custGeom>
            <a:avLst/>
            <a:gdLst/>
            <a:ahLst/>
            <a:cxnLst/>
            <a:rect l="l" t="t" r="r" b="b"/>
            <a:pathLst>
              <a:path w="15240" h="93345">
                <a:moveTo>
                  <a:pt x="14990" y="93136"/>
                </a:moveTo>
                <a:lnTo>
                  <a:pt x="0" y="93136"/>
                </a:lnTo>
                <a:lnTo>
                  <a:pt x="0" y="0"/>
                </a:lnTo>
                <a:lnTo>
                  <a:pt x="14990" y="0"/>
                </a:lnTo>
                <a:lnTo>
                  <a:pt x="14990" y="93136"/>
                </a:lnTo>
                <a:close/>
              </a:path>
            </a:pathLst>
          </a:custGeom>
          <a:solidFill>
            <a:srgbClr val="5C5E66"/>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11255371" y="6468846"/>
            <a:ext cx="358314" cy="95077"/>
          </a:xfrm>
          <a:prstGeom prst="rect">
            <a:avLst/>
          </a:prstGeom>
        </p:spPr>
      </p:pic>
      <p:pic>
        <p:nvPicPr>
          <p:cNvPr id="19" name="bg object 19"/>
          <p:cNvPicPr/>
          <p:nvPr/>
        </p:nvPicPr>
        <p:blipFill>
          <a:blip r:embed="rId4" cstate="print"/>
          <a:stretch>
            <a:fillRect/>
          </a:stretch>
        </p:blipFill>
        <p:spPr>
          <a:xfrm>
            <a:off x="9469119" y="6351455"/>
            <a:ext cx="1746117" cy="333740"/>
          </a:xfrm>
          <a:prstGeom prst="rect">
            <a:avLst/>
          </a:prstGeom>
        </p:spPr>
      </p:pic>
      <p:sp>
        <p:nvSpPr>
          <p:cNvPr id="20" name="bg object 20"/>
          <p:cNvSpPr/>
          <p:nvPr/>
        </p:nvSpPr>
        <p:spPr>
          <a:xfrm>
            <a:off x="584200" y="6172200"/>
            <a:ext cx="11026775" cy="0"/>
          </a:xfrm>
          <a:custGeom>
            <a:avLst/>
            <a:gdLst/>
            <a:ahLst/>
            <a:cxnLst/>
            <a:rect l="l" t="t" r="r" b="b"/>
            <a:pathLst>
              <a:path w="11026775">
                <a:moveTo>
                  <a:pt x="0" y="0"/>
                </a:moveTo>
                <a:lnTo>
                  <a:pt x="11026394" y="0"/>
                </a:lnTo>
              </a:path>
            </a:pathLst>
          </a:custGeom>
          <a:ln w="9525">
            <a:solidFill>
              <a:srgbClr val="0D345B"/>
            </a:solidFill>
          </a:ln>
        </p:spPr>
        <p:txBody>
          <a:bodyPr wrap="square" lIns="0" tIns="0" rIns="0" bIns="0" rtlCol="0"/>
          <a:lstStyle/>
          <a:p>
            <a:endParaRPr/>
          </a:p>
        </p:txBody>
      </p:sp>
      <p:pic>
        <p:nvPicPr>
          <p:cNvPr id="21" name="bg object 21"/>
          <p:cNvPicPr/>
          <p:nvPr/>
        </p:nvPicPr>
        <p:blipFill>
          <a:blip r:embed="rId5" cstate="print"/>
          <a:stretch>
            <a:fillRect/>
          </a:stretch>
        </p:blipFill>
        <p:spPr>
          <a:xfrm>
            <a:off x="121920" y="0"/>
            <a:ext cx="12070080" cy="2214867"/>
          </a:xfrm>
          <a:prstGeom prst="rect">
            <a:avLst/>
          </a:prstGeom>
        </p:spPr>
      </p:pic>
      <p:sp>
        <p:nvSpPr>
          <p:cNvPr id="2" name="Holder 2"/>
          <p:cNvSpPr>
            <a:spLocks noGrp="1"/>
          </p:cNvSpPr>
          <p:nvPr>
            <p:ph type="ftr" sz="quarter" idx="5"/>
          </p:nvPr>
        </p:nvSpPr>
        <p:spPr/>
        <p:txBody>
          <a:bodyPr lIns="0" tIns="0" rIns="0" bIns="0"/>
          <a:lstStyle>
            <a:lvl1pPr>
              <a:defRPr sz="1200" b="0" i="0">
                <a:solidFill>
                  <a:srgbClr val="0D345B"/>
                </a:solidFill>
                <a:latin typeface="Calibri Light"/>
                <a:cs typeface="Calibri Light"/>
              </a:defRPr>
            </a:lvl1p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
        <p:nvSpPr>
          <p:cNvPr id="3" name="Holder 3"/>
          <p:cNvSpPr>
            <a:spLocks noGrp="1"/>
          </p:cNvSpPr>
          <p:nvPr>
            <p:ph type="dt" sz="half" idx="6"/>
          </p:nvPr>
        </p:nvSpPr>
        <p:spPr/>
        <p:txBody>
          <a:bodyPr lIns="0" tIns="0" rIns="0" bIns="0"/>
          <a:lstStyle>
            <a:lvl1pPr>
              <a:defRPr sz="1200" b="0" i="0">
                <a:solidFill>
                  <a:srgbClr val="0D345B"/>
                </a:solidFill>
                <a:latin typeface="Calibri Light"/>
                <a:cs typeface="Calibri Light"/>
              </a:defRPr>
            </a:lvl1pPr>
          </a:lstStyle>
          <a:p>
            <a:pPr marL="12700">
              <a:lnSpc>
                <a:spcPts val="1240"/>
              </a:lnSpc>
            </a:pPr>
            <a:r>
              <a:rPr spc="-10" dirty="0"/>
              <a:t>nih.gov/ending-structural-racism</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992B-C285-4C41-9E03-4B62C0081E3E}"/>
              </a:ext>
            </a:extLst>
          </p:cNvPr>
          <p:cNvSpPr>
            <a:spLocks noGrp="1"/>
          </p:cNvSpPr>
          <p:nvPr>
            <p:ph type="ctrTitle"/>
          </p:nvPr>
        </p:nvSpPr>
        <p:spPr>
          <a:xfrm>
            <a:off x="1038971" y="1853680"/>
            <a:ext cx="10114058" cy="1830453"/>
          </a:xfrm>
        </p:spPr>
        <p:txBody>
          <a:bodyPr anchor="b">
            <a:noAutofit/>
          </a:bodyPr>
          <a:lstStyle>
            <a:lvl1pPr algn="ctr">
              <a:defRPr sz="6000" b="1">
                <a:solidFill>
                  <a:schemeClr val="accent6"/>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BBE954B2-72F5-454F-90AB-EF70B9400CD1}"/>
              </a:ext>
            </a:extLst>
          </p:cNvPr>
          <p:cNvSpPr>
            <a:spLocks noGrp="1"/>
          </p:cNvSpPr>
          <p:nvPr>
            <p:ph type="subTitle" idx="1"/>
          </p:nvPr>
        </p:nvSpPr>
        <p:spPr>
          <a:xfrm>
            <a:off x="1038971" y="3825973"/>
            <a:ext cx="10114058"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DD7B4A5-B4BA-4B1F-917E-C242B34C2DC4}"/>
              </a:ext>
            </a:extLst>
          </p:cNvPr>
          <p:cNvSpPr>
            <a:spLocks noGrp="1"/>
          </p:cNvSpPr>
          <p:nvPr>
            <p:ph type="dt" sz="half" idx="10"/>
          </p:nvPr>
        </p:nvSpPr>
        <p:spPr/>
        <p:txBody>
          <a:bodyPr/>
          <a:lstStyle/>
          <a:p>
            <a:fld id="{B2FCFEE6-D5CA-49FA-B4E7-B721CE941418}" type="datetimeFigureOut">
              <a:rPr lang="en-US" smtClean="0"/>
              <a:t>11/1/2021</a:t>
            </a:fld>
            <a:endParaRPr lang="en-US"/>
          </a:p>
        </p:txBody>
      </p:sp>
      <p:sp>
        <p:nvSpPr>
          <p:cNvPr id="5" name="Footer Placeholder 4">
            <a:extLst>
              <a:ext uri="{FF2B5EF4-FFF2-40B4-BE49-F238E27FC236}">
                <a16:creationId xmlns:a16="http://schemas.microsoft.com/office/drawing/2014/main" id="{A7EDAF78-F3AC-4301-AEE3-61AC99BFF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A4F9-8DCB-4FDB-AD03-661B12DD9C7B}"/>
              </a:ext>
            </a:extLst>
          </p:cNvPr>
          <p:cNvSpPr>
            <a:spLocks noGrp="1"/>
          </p:cNvSpPr>
          <p:nvPr>
            <p:ph type="sldNum" sz="quarter" idx="12"/>
          </p:nvPr>
        </p:nvSpPr>
        <p:spPr/>
        <p:txBody>
          <a:bodyPr/>
          <a:lstStyle/>
          <a:p>
            <a:fld id="{29B265A9-FC78-43A3-8AB4-BFB1BBE89465}" type="slidenum">
              <a:rPr lang="en-US" smtClean="0"/>
              <a:t>‹#›</a:t>
            </a:fld>
            <a:endParaRPr lang="en-US"/>
          </a:p>
        </p:txBody>
      </p:sp>
      <p:pic>
        <p:nvPicPr>
          <p:cNvPr id="15" name="Picture 14">
            <a:extLst>
              <a:ext uri="{FF2B5EF4-FFF2-40B4-BE49-F238E27FC236}">
                <a16:creationId xmlns:a16="http://schemas.microsoft.com/office/drawing/2014/main" id="{09682177-DEA6-4CC1-91B7-4D1A9C2C16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5760" y="6066237"/>
            <a:ext cx="3763627" cy="580226"/>
          </a:xfrm>
          <a:prstGeom prst="rect">
            <a:avLst/>
          </a:prstGeom>
          <a:ln w="76200">
            <a:noFill/>
          </a:ln>
        </p:spPr>
      </p:pic>
      <p:sp>
        <p:nvSpPr>
          <p:cNvPr id="16" name="Rectangle 15">
            <a:extLst>
              <a:ext uri="{FF2B5EF4-FFF2-40B4-BE49-F238E27FC236}">
                <a16:creationId xmlns:a16="http://schemas.microsoft.com/office/drawing/2014/main" id="{DD9E23EF-3602-42EA-8439-C3640B2E8CBA}"/>
              </a:ext>
            </a:extLst>
          </p:cNvPr>
          <p:cNvSpPr/>
          <p:nvPr userDrawn="1"/>
        </p:nvSpPr>
        <p:spPr>
          <a:xfrm rot="5400000" flipH="1">
            <a:off x="6048292" y="-6064194"/>
            <a:ext cx="119270" cy="122476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08772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7997817" y="0"/>
            <a:ext cx="4194183" cy="1607359"/>
          </a:xfrm>
          <a:prstGeom prst="rect">
            <a:avLst/>
          </a:prstGeom>
        </p:spPr>
      </p:pic>
      <p:sp>
        <p:nvSpPr>
          <p:cNvPr id="17" name="bg object 17"/>
          <p:cNvSpPr/>
          <p:nvPr/>
        </p:nvSpPr>
        <p:spPr>
          <a:xfrm>
            <a:off x="10482167" y="6468846"/>
            <a:ext cx="15240" cy="93345"/>
          </a:xfrm>
          <a:custGeom>
            <a:avLst/>
            <a:gdLst/>
            <a:ahLst/>
            <a:cxnLst/>
            <a:rect l="l" t="t" r="r" b="b"/>
            <a:pathLst>
              <a:path w="15240" h="93345">
                <a:moveTo>
                  <a:pt x="14990" y="93136"/>
                </a:moveTo>
                <a:lnTo>
                  <a:pt x="0" y="93136"/>
                </a:lnTo>
                <a:lnTo>
                  <a:pt x="0" y="0"/>
                </a:lnTo>
                <a:lnTo>
                  <a:pt x="14990" y="0"/>
                </a:lnTo>
                <a:lnTo>
                  <a:pt x="14990" y="93136"/>
                </a:lnTo>
                <a:close/>
              </a:path>
            </a:pathLst>
          </a:custGeom>
          <a:solidFill>
            <a:srgbClr val="5C5E66"/>
          </a:solidFill>
        </p:spPr>
        <p:txBody>
          <a:bodyPr wrap="square" lIns="0" tIns="0" rIns="0" bIns="0" rtlCol="0"/>
          <a:lstStyle/>
          <a:p>
            <a:endParaRPr/>
          </a:p>
        </p:txBody>
      </p:sp>
      <p:pic>
        <p:nvPicPr>
          <p:cNvPr id="18" name="bg object 18"/>
          <p:cNvPicPr/>
          <p:nvPr/>
        </p:nvPicPr>
        <p:blipFill>
          <a:blip r:embed="rId9" cstate="print"/>
          <a:stretch>
            <a:fillRect/>
          </a:stretch>
        </p:blipFill>
        <p:spPr>
          <a:xfrm>
            <a:off x="11255371" y="6468846"/>
            <a:ext cx="358314" cy="95077"/>
          </a:xfrm>
          <a:prstGeom prst="rect">
            <a:avLst/>
          </a:prstGeom>
        </p:spPr>
      </p:pic>
      <p:pic>
        <p:nvPicPr>
          <p:cNvPr id="19" name="bg object 19"/>
          <p:cNvPicPr/>
          <p:nvPr/>
        </p:nvPicPr>
        <p:blipFill>
          <a:blip r:embed="rId10" cstate="print"/>
          <a:stretch>
            <a:fillRect/>
          </a:stretch>
        </p:blipFill>
        <p:spPr>
          <a:xfrm>
            <a:off x="9469119" y="6351455"/>
            <a:ext cx="1746117" cy="333740"/>
          </a:xfrm>
          <a:prstGeom prst="rect">
            <a:avLst/>
          </a:prstGeom>
        </p:spPr>
      </p:pic>
      <p:sp>
        <p:nvSpPr>
          <p:cNvPr id="20" name="bg object 20"/>
          <p:cNvSpPr/>
          <p:nvPr/>
        </p:nvSpPr>
        <p:spPr>
          <a:xfrm>
            <a:off x="584200" y="6172200"/>
            <a:ext cx="11026775" cy="0"/>
          </a:xfrm>
          <a:custGeom>
            <a:avLst/>
            <a:gdLst/>
            <a:ahLst/>
            <a:cxnLst/>
            <a:rect l="l" t="t" r="r" b="b"/>
            <a:pathLst>
              <a:path w="11026775">
                <a:moveTo>
                  <a:pt x="0" y="0"/>
                </a:moveTo>
                <a:lnTo>
                  <a:pt x="11026394" y="0"/>
                </a:lnTo>
              </a:path>
            </a:pathLst>
          </a:custGeom>
          <a:ln w="9525">
            <a:solidFill>
              <a:srgbClr val="0D345B"/>
            </a:solidFill>
          </a:ln>
        </p:spPr>
        <p:txBody>
          <a:bodyPr wrap="square" lIns="0" tIns="0" rIns="0" bIns="0" rtlCol="0"/>
          <a:lstStyle/>
          <a:p>
            <a:endParaRPr/>
          </a:p>
        </p:txBody>
      </p:sp>
      <p:sp>
        <p:nvSpPr>
          <p:cNvPr id="2" name="Holder 2"/>
          <p:cNvSpPr>
            <a:spLocks noGrp="1"/>
          </p:cNvSpPr>
          <p:nvPr>
            <p:ph type="title"/>
          </p:nvPr>
        </p:nvSpPr>
        <p:spPr>
          <a:xfrm>
            <a:off x="661550" y="20486"/>
            <a:ext cx="10868898" cy="1141095"/>
          </a:xfrm>
          <a:prstGeom prst="rect">
            <a:avLst/>
          </a:prstGeom>
        </p:spPr>
        <p:txBody>
          <a:bodyPr wrap="square" lIns="0" tIns="0" rIns="0" bIns="0">
            <a:spAutoFit/>
          </a:bodyPr>
          <a:lstStyle>
            <a:lvl1pPr>
              <a:defRPr sz="3200" b="1" i="0">
                <a:solidFill>
                  <a:schemeClr val="bg1"/>
                </a:solidFill>
                <a:latin typeface="Arial"/>
                <a:cs typeface="Arial"/>
              </a:defRPr>
            </a:lvl1pPr>
          </a:lstStyle>
          <a:p>
            <a:endParaRPr/>
          </a:p>
        </p:txBody>
      </p:sp>
      <p:sp>
        <p:nvSpPr>
          <p:cNvPr id="3" name="Holder 3"/>
          <p:cNvSpPr>
            <a:spLocks noGrp="1"/>
          </p:cNvSpPr>
          <p:nvPr>
            <p:ph type="body" idx="1"/>
          </p:nvPr>
        </p:nvSpPr>
        <p:spPr>
          <a:xfrm>
            <a:off x="688340" y="1718439"/>
            <a:ext cx="10815319" cy="434403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089887" y="6438728"/>
            <a:ext cx="5757545" cy="177800"/>
          </a:xfrm>
          <a:prstGeom prst="rect">
            <a:avLst/>
          </a:prstGeom>
        </p:spPr>
        <p:txBody>
          <a:bodyPr wrap="square" lIns="0" tIns="0" rIns="0" bIns="0">
            <a:spAutoFit/>
          </a:bodyPr>
          <a:lstStyle>
            <a:lvl1pPr>
              <a:defRPr sz="1200" b="0" i="0">
                <a:solidFill>
                  <a:srgbClr val="0D345B"/>
                </a:solidFill>
                <a:latin typeface="Calibri Light"/>
                <a:cs typeface="Calibri Light"/>
              </a:defRPr>
            </a:lvl1p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
        <p:nvSpPr>
          <p:cNvPr id="5" name="Holder 5"/>
          <p:cNvSpPr>
            <a:spLocks noGrp="1"/>
          </p:cNvSpPr>
          <p:nvPr>
            <p:ph type="dt" sz="half" idx="6"/>
          </p:nvPr>
        </p:nvSpPr>
        <p:spPr>
          <a:xfrm>
            <a:off x="583725" y="6437528"/>
            <a:ext cx="2015489" cy="177800"/>
          </a:xfrm>
          <a:prstGeom prst="rect">
            <a:avLst/>
          </a:prstGeom>
        </p:spPr>
        <p:txBody>
          <a:bodyPr wrap="square" lIns="0" tIns="0" rIns="0" bIns="0">
            <a:spAutoFit/>
          </a:bodyPr>
          <a:lstStyle>
            <a:lvl1pPr>
              <a:defRPr sz="1200" b="0" i="0">
                <a:solidFill>
                  <a:srgbClr val="0D345B"/>
                </a:solidFill>
                <a:latin typeface="Calibri Light"/>
                <a:cs typeface="Calibri Light"/>
              </a:defRPr>
            </a:lvl1pPr>
          </a:lstStyle>
          <a:p>
            <a:pPr marL="12700">
              <a:lnSpc>
                <a:spcPts val="1240"/>
              </a:lnSpc>
            </a:pPr>
            <a:r>
              <a:rPr spc="-10" dirty="0"/>
              <a:t>nih.gov/ending-structural-racism</a:t>
            </a:r>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report.nih.gov/sites/report/files/docs/NIH_Principal_Investigators_by_Gender_Race_Ethnicity_and_Disability_2016-2020_02_23_2021_PDF.pdf"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edi.nih.gov/people/res"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diversity.nih.gov/"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hyperlink" Target="http://www.diversity.nih.gov/" TargetMode="Externa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diversity.nih.gov/" TargetMode="Externa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cell.com/cell/fulltext/S0092-8674(21)00631-0" TargetMode="External"/><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1.jpg"/><Relationship Id="rId4" Type="http://schemas.openxmlformats.org/officeDocument/2006/relationships/image" Target="../media/image29.pn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hyperlink" Target="mailto:marie.Bernard@nih.gov" TargetMode="External"/><Relationship Id="rId7" Type="http://schemas.openxmlformats.org/officeDocument/2006/relationships/hyperlink" Target="mailto:jon.orsch@nih.gov" TargetMode="Externa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mailto:Alfred.johnson@nih.gov"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nih.gov/ending-structural-racism/unite" TargetMode="External"/><Relationship Id="rId1" Type="http://schemas.openxmlformats.org/officeDocument/2006/relationships/slideLayout" Target="../slideLayouts/slideLayout1.xml"/><Relationship Id="rId5" Type="http://schemas.openxmlformats.org/officeDocument/2006/relationships/hyperlink" Target="https://www.nih.gov/ending-structural-racism" TargetMode="Externa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hyperlink" Target="https://www.peoplematters.in/article/leadership/interview-leadership-is-both-art-and-science-16844"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ih.gov/ending-structural-racism"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582BA-E4B3-4CE7-95BA-46AC606896E3}"/>
              </a:ext>
            </a:extLst>
          </p:cNvPr>
          <p:cNvSpPr>
            <a:spLocks noGrp="1"/>
          </p:cNvSpPr>
          <p:nvPr>
            <p:ph type="ctrTitle"/>
          </p:nvPr>
        </p:nvSpPr>
        <p:spPr>
          <a:xfrm>
            <a:off x="362494" y="516560"/>
            <a:ext cx="9713039" cy="1794971"/>
          </a:xfrm>
        </p:spPr>
        <p:txBody>
          <a:bodyPr anchor="t"/>
          <a:lstStyle/>
          <a:p>
            <a:pPr algn="l">
              <a:spcBef>
                <a:spcPts val="2400"/>
              </a:spcBef>
              <a:spcAft>
                <a:spcPts val="1800"/>
              </a:spcAft>
            </a:pPr>
            <a:r>
              <a:rPr lang="en-US" sz="5400" dirty="0">
                <a:solidFill>
                  <a:srgbClr val="1E548E"/>
                </a:solidFill>
                <a:latin typeface="+mj-lt"/>
              </a:rPr>
              <a:t>NIH &amp; You: </a:t>
            </a:r>
            <a:br>
              <a:rPr lang="en-US" sz="5400" dirty="0">
                <a:solidFill>
                  <a:srgbClr val="1E548E"/>
                </a:solidFill>
                <a:latin typeface="+mj-lt"/>
              </a:rPr>
            </a:br>
            <a:r>
              <a:rPr lang="en-US" sz="5400" dirty="0">
                <a:solidFill>
                  <a:srgbClr val="1E548E"/>
                </a:solidFill>
                <a:latin typeface="+mj-lt"/>
              </a:rPr>
              <a:t>Working to UNITE the Extramural Research Community</a:t>
            </a:r>
            <a:endParaRPr lang="en-US" sz="5400" b="0" dirty="0">
              <a:solidFill>
                <a:srgbClr val="70AD47"/>
              </a:solidFill>
              <a:latin typeface="+mj-lt"/>
            </a:endParaRPr>
          </a:p>
        </p:txBody>
      </p:sp>
      <p:grpSp>
        <p:nvGrpSpPr>
          <p:cNvPr id="5" name="Group 4" descr="Image showing the main clinical trial initiatives. " title="Clinical Trial Initiatives"/>
          <p:cNvGrpSpPr/>
          <p:nvPr/>
        </p:nvGrpSpPr>
        <p:grpSpPr>
          <a:xfrm>
            <a:off x="5278154" y="3053545"/>
            <a:ext cx="6626179" cy="3652987"/>
            <a:chOff x="-171485" y="1471379"/>
            <a:chExt cx="6572021" cy="3912626"/>
          </a:xfrm>
        </p:grpSpPr>
        <p:sp>
          <p:nvSpPr>
            <p:cNvPr id="6" name="Hexagon 5"/>
            <p:cNvSpPr>
              <a:spLocks/>
            </p:cNvSpPr>
            <p:nvPr/>
          </p:nvSpPr>
          <p:spPr>
            <a:xfrm>
              <a:off x="-171485" y="2301543"/>
              <a:ext cx="1813853" cy="1478881"/>
            </a:xfrm>
            <a:prstGeom prst="hexagon">
              <a:avLst/>
            </a:prstGeom>
            <a:ln w="571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Training</a:t>
              </a:r>
            </a:p>
          </p:txBody>
        </p:sp>
        <p:sp>
          <p:nvSpPr>
            <p:cNvPr id="7" name="Hexagon 6"/>
            <p:cNvSpPr/>
            <p:nvPr/>
          </p:nvSpPr>
          <p:spPr>
            <a:xfrm>
              <a:off x="1415658" y="3070414"/>
              <a:ext cx="1813853" cy="1477927"/>
            </a:xfrm>
            <a:prstGeom prst="hexagon">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Mentorship</a:t>
              </a:r>
              <a:endParaRPr kumimoji="0" lang="en-US" sz="1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 name="Hexagon 7"/>
            <p:cNvSpPr/>
            <p:nvPr/>
          </p:nvSpPr>
          <p:spPr>
            <a:xfrm>
              <a:off x="4586683" y="3074959"/>
              <a:ext cx="1813853" cy="1477927"/>
            </a:xfrm>
            <a:prstGeom prst="hexagon">
              <a:avLst/>
            </a:prstGeom>
            <a:ln w="57150"/>
          </p:spPr>
          <p:style>
            <a:lnRef idx="2">
              <a:schemeClr val="accent5"/>
            </a:lnRef>
            <a:fillRef idx="1">
              <a:schemeClr val="lt1"/>
            </a:fillRef>
            <a:effectRef idx="0">
              <a:schemeClr val="accent5"/>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Support</a:t>
              </a:r>
            </a:p>
          </p:txBody>
        </p:sp>
        <p:sp>
          <p:nvSpPr>
            <p:cNvPr id="9" name="Hexagon 8"/>
            <p:cNvSpPr/>
            <p:nvPr/>
          </p:nvSpPr>
          <p:spPr>
            <a:xfrm>
              <a:off x="4586683" y="1471379"/>
              <a:ext cx="1813853" cy="1477927"/>
            </a:xfrm>
            <a:prstGeom prst="hexagon">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Transition</a:t>
              </a:r>
            </a:p>
          </p:txBody>
        </p:sp>
        <p:sp>
          <p:nvSpPr>
            <p:cNvPr id="10" name="Hexagon 9"/>
            <p:cNvSpPr/>
            <p:nvPr/>
          </p:nvSpPr>
          <p:spPr>
            <a:xfrm>
              <a:off x="3002801" y="2302497"/>
              <a:ext cx="1813853" cy="1477927"/>
            </a:xfrm>
            <a:prstGeom prst="hexagon">
              <a:avLst/>
            </a:prstGeom>
            <a:noFill/>
            <a:ln w="57150"/>
          </p:spPr>
          <p:style>
            <a:lnRef idx="2">
              <a:schemeClr val="accent5"/>
            </a:lnRef>
            <a:fillRef idx="1">
              <a:schemeClr val="lt1"/>
            </a:fillRef>
            <a:effectRef idx="0">
              <a:schemeClr val="accent5"/>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Navigation</a:t>
              </a:r>
            </a:p>
          </p:txBody>
        </p:sp>
        <p:sp>
          <p:nvSpPr>
            <p:cNvPr id="11" name="Hexagon 10"/>
            <p:cNvSpPr/>
            <p:nvPr/>
          </p:nvSpPr>
          <p:spPr>
            <a:xfrm>
              <a:off x="3002801" y="3906078"/>
              <a:ext cx="1813853" cy="1477927"/>
            </a:xfrm>
            <a:prstGeom prst="hexagon">
              <a:avLst/>
            </a:prstGeom>
            <a:ln w="57150"/>
          </p:spPr>
          <p:style>
            <a:lnRef idx="2">
              <a:schemeClr val="accent1"/>
            </a:lnRef>
            <a:fillRef idx="1">
              <a:schemeClr val="lt1"/>
            </a:fillRef>
            <a:effectRef idx="0">
              <a:schemeClr val="accent1"/>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Funding</a:t>
              </a:r>
            </a:p>
          </p:txBody>
        </p:sp>
      </p:grpSp>
      <p:sp>
        <p:nvSpPr>
          <p:cNvPr id="13" name="TextBox 12">
            <a:extLst>
              <a:ext uri="{FF2B5EF4-FFF2-40B4-BE49-F238E27FC236}">
                <a16:creationId xmlns:a16="http://schemas.microsoft.com/office/drawing/2014/main" id="{646843E1-EA19-4F09-A4B3-7C406B9A87C0}"/>
              </a:ext>
            </a:extLst>
          </p:cNvPr>
          <p:cNvSpPr txBox="1"/>
          <p:nvPr/>
        </p:nvSpPr>
        <p:spPr>
          <a:xfrm>
            <a:off x="395151" y="3012699"/>
            <a:ext cx="6139542" cy="646331"/>
          </a:xfrm>
          <a:prstGeom prst="rect">
            <a:avLst/>
          </a:prstGeom>
          <a:noFill/>
        </p:spPr>
        <p:txBody>
          <a:bodyPr wrap="square">
            <a:spAutoFit/>
          </a:bodyPr>
          <a:lstStyle/>
          <a:p>
            <a:r>
              <a:rPr lang="en-US" sz="3600" b="1" i="1" dirty="0">
                <a:solidFill>
                  <a:srgbClr val="70AD47"/>
                </a:solidFill>
              </a:rPr>
              <a:t>After Hours Conversation Live</a:t>
            </a:r>
            <a:endParaRPr lang="en-US" sz="3600" b="1" dirty="0"/>
          </a:p>
        </p:txBody>
      </p:sp>
    </p:spTree>
    <p:custDataLst>
      <p:tags r:id="rId1"/>
    </p:custDataLst>
    <p:extLst>
      <p:ext uri="{BB962C8B-B14F-4D97-AF65-F5344CB8AC3E}">
        <p14:creationId xmlns:p14="http://schemas.microsoft.com/office/powerpoint/2010/main" val="2914074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9469119" y="6351455"/>
            <a:ext cx="2145030" cy="334010"/>
            <a:chOff x="9469119" y="6351455"/>
            <a:chExt cx="2145030" cy="334010"/>
          </a:xfrm>
        </p:grpSpPr>
        <p:pic>
          <p:nvPicPr>
            <p:cNvPr id="4" name="object 4"/>
            <p:cNvPicPr/>
            <p:nvPr/>
          </p:nvPicPr>
          <p:blipFill>
            <a:blip r:embed="rId2" cstate="print"/>
            <a:stretch>
              <a:fillRect/>
            </a:stretch>
          </p:blipFill>
          <p:spPr>
            <a:xfrm>
              <a:off x="11255371" y="6468846"/>
              <a:ext cx="358314" cy="95077"/>
            </a:xfrm>
            <a:prstGeom prst="rect">
              <a:avLst/>
            </a:prstGeom>
          </p:spPr>
        </p:pic>
        <p:pic>
          <p:nvPicPr>
            <p:cNvPr id="5" name="object 5"/>
            <p:cNvPicPr/>
            <p:nvPr/>
          </p:nvPicPr>
          <p:blipFill>
            <a:blip r:embed="rId3" cstate="print"/>
            <a:stretch>
              <a:fillRect/>
            </a:stretch>
          </p:blipFill>
          <p:spPr>
            <a:xfrm>
              <a:off x="9469119" y="6351455"/>
              <a:ext cx="1746117" cy="333740"/>
            </a:xfrm>
            <a:prstGeom prst="rect">
              <a:avLst/>
            </a:prstGeom>
          </p:spPr>
        </p:pic>
      </p:grpSp>
      <p:sp>
        <p:nvSpPr>
          <p:cNvPr id="29" name="object 29"/>
          <p:cNvSpPr txBox="1">
            <a:spLocks noGrp="1"/>
          </p:cNvSpPr>
          <p:nvPr>
            <p:ph type="title"/>
          </p:nvPr>
        </p:nvSpPr>
        <p:spPr>
          <a:prstGeom prst="rect">
            <a:avLst/>
          </a:prstGeom>
        </p:spPr>
        <p:txBody>
          <a:bodyPr vert="horz" wrap="square" lIns="0" tIns="63500" rIns="0" bIns="0" rtlCol="0">
            <a:spAutoFit/>
          </a:bodyPr>
          <a:lstStyle/>
          <a:p>
            <a:pPr marL="18415" marR="5080">
              <a:lnSpc>
                <a:spcPts val="2800"/>
              </a:lnSpc>
              <a:spcBef>
                <a:spcPts val="500"/>
              </a:spcBef>
            </a:pPr>
            <a:r>
              <a:rPr sz="2650" spc="10" dirty="0">
                <a:solidFill>
                  <a:srgbClr val="0D345B"/>
                </a:solidFill>
                <a:latin typeface="Calibri"/>
                <a:cs typeface="Calibri"/>
              </a:rPr>
              <a:t>R01eq</a:t>
            </a:r>
            <a:r>
              <a:rPr sz="2650" spc="-254" dirty="0">
                <a:solidFill>
                  <a:srgbClr val="0D345B"/>
                </a:solidFill>
                <a:latin typeface="Calibri"/>
                <a:cs typeface="Calibri"/>
              </a:rPr>
              <a:t> </a:t>
            </a:r>
            <a:r>
              <a:rPr sz="2650" spc="-10" dirty="0">
                <a:solidFill>
                  <a:srgbClr val="0D345B"/>
                </a:solidFill>
                <a:latin typeface="Calibri"/>
                <a:cs typeface="Calibri"/>
              </a:rPr>
              <a:t>Applicants</a:t>
            </a:r>
            <a:r>
              <a:rPr sz="2650" spc="-210" dirty="0">
                <a:solidFill>
                  <a:srgbClr val="0D345B"/>
                </a:solidFill>
                <a:latin typeface="Calibri"/>
                <a:cs typeface="Calibri"/>
              </a:rPr>
              <a:t> </a:t>
            </a:r>
            <a:r>
              <a:rPr sz="2650" spc="-10" dirty="0">
                <a:solidFill>
                  <a:srgbClr val="0D345B"/>
                </a:solidFill>
                <a:latin typeface="Calibri"/>
                <a:cs typeface="Calibri"/>
              </a:rPr>
              <a:t>and</a:t>
            </a:r>
            <a:r>
              <a:rPr sz="2650" spc="-15" dirty="0">
                <a:solidFill>
                  <a:srgbClr val="0D345B"/>
                </a:solidFill>
                <a:latin typeface="Calibri"/>
                <a:cs typeface="Calibri"/>
              </a:rPr>
              <a:t> </a:t>
            </a:r>
            <a:r>
              <a:rPr sz="2650" dirty="0">
                <a:solidFill>
                  <a:srgbClr val="0D345B"/>
                </a:solidFill>
                <a:latin typeface="Calibri"/>
                <a:cs typeface="Calibri"/>
              </a:rPr>
              <a:t>Funding</a:t>
            </a:r>
            <a:r>
              <a:rPr sz="2650" spc="-250" dirty="0">
                <a:solidFill>
                  <a:srgbClr val="0D345B"/>
                </a:solidFill>
                <a:latin typeface="Calibri"/>
                <a:cs typeface="Calibri"/>
              </a:rPr>
              <a:t> </a:t>
            </a:r>
            <a:r>
              <a:rPr sz="2650" spc="-10" dirty="0">
                <a:solidFill>
                  <a:srgbClr val="0D345B"/>
                </a:solidFill>
                <a:latin typeface="Calibri"/>
                <a:cs typeface="Calibri"/>
              </a:rPr>
              <a:t>Rates</a:t>
            </a:r>
            <a:r>
              <a:rPr sz="2650" spc="-125" dirty="0">
                <a:solidFill>
                  <a:srgbClr val="0D345B"/>
                </a:solidFill>
                <a:latin typeface="Calibri"/>
                <a:cs typeface="Calibri"/>
              </a:rPr>
              <a:t> </a:t>
            </a:r>
            <a:r>
              <a:rPr sz="2650" spc="-25" dirty="0">
                <a:solidFill>
                  <a:srgbClr val="0D345B"/>
                </a:solidFill>
                <a:latin typeface="Calibri"/>
                <a:cs typeface="Calibri"/>
              </a:rPr>
              <a:t>Type</a:t>
            </a:r>
            <a:r>
              <a:rPr sz="2650" spc="-85" dirty="0">
                <a:solidFill>
                  <a:srgbClr val="0D345B"/>
                </a:solidFill>
                <a:latin typeface="Calibri"/>
                <a:cs typeface="Calibri"/>
              </a:rPr>
              <a:t> </a:t>
            </a:r>
            <a:r>
              <a:rPr sz="2650" spc="-10" dirty="0">
                <a:solidFill>
                  <a:srgbClr val="0D345B"/>
                </a:solidFill>
                <a:latin typeface="Calibri"/>
                <a:cs typeface="Calibri"/>
              </a:rPr>
              <a:t>1</a:t>
            </a:r>
            <a:r>
              <a:rPr sz="2650" spc="-90" dirty="0">
                <a:solidFill>
                  <a:srgbClr val="0D345B"/>
                </a:solidFill>
                <a:latin typeface="Calibri"/>
                <a:cs typeface="Calibri"/>
              </a:rPr>
              <a:t> </a:t>
            </a:r>
            <a:r>
              <a:rPr sz="2650" spc="-10" dirty="0">
                <a:solidFill>
                  <a:srgbClr val="0D345B"/>
                </a:solidFill>
                <a:latin typeface="Calibri"/>
                <a:cs typeface="Calibri"/>
              </a:rPr>
              <a:t>and</a:t>
            </a:r>
            <a:r>
              <a:rPr sz="2650" spc="-15" dirty="0">
                <a:solidFill>
                  <a:srgbClr val="0D345B"/>
                </a:solidFill>
                <a:latin typeface="Calibri"/>
                <a:cs typeface="Calibri"/>
              </a:rPr>
              <a:t> </a:t>
            </a:r>
            <a:r>
              <a:rPr sz="2650" spc="-25" dirty="0">
                <a:solidFill>
                  <a:srgbClr val="0D345B"/>
                </a:solidFill>
                <a:latin typeface="Calibri"/>
                <a:cs typeface="Calibri"/>
              </a:rPr>
              <a:t>Type</a:t>
            </a:r>
            <a:r>
              <a:rPr sz="2650" spc="-80" dirty="0">
                <a:solidFill>
                  <a:srgbClr val="0D345B"/>
                </a:solidFill>
                <a:latin typeface="Calibri"/>
                <a:cs typeface="Calibri"/>
              </a:rPr>
              <a:t> </a:t>
            </a:r>
            <a:r>
              <a:rPr sz="2650" spc="5" dirty="0">
                <a:solidFill>
                  <a:srgbClr val="0D345B"/>
                </a:solidFill>
                <a:latin typeface="Calibri"/>
                <a:cs typeface="Calibri"/>
              </a:rPr>
              <a:t>2:</a:t>
            </a:r>
            <a:r>
              <a:rPr sz="2650" spc="-125" dirty="0">
                <a:solidFill>
                  <a:srgbClr val="0D345B"/>
                </a:solidFill>
                <a:latin typeface="Calibri"/>
                <a:cs typeface="Calibri"/>
              </a:rPr>
              <a:t> </a:t>
            </a:r>
            <a:r>
              <a:rPr sz="2650" dirty="0">
                <a:solidFill>
                  <a:srgbClr val="0D345B"/>
                </a:solidFill>
                <a:latin typeface="Calibri"/>
                <a:cs typeface="Calibri"/>
              </a:rPr>
              <a:t>FY2013</a:t>
            </a:r>
            <a:r>
              <a:rPr sz="2650" spc="-175" dirty="0">
                <a:solidFill>
                  <a:srgbClr val="0D345B"/>
                </a:solidFill>
                <a:latin typeface="Calibri"/>
                <a:cs typeface="Calibri"/>
              </a:rPr>
              <a:t> </a:t>
            </a:r>
            <a:r>
              <a:rPr sz="2650" spc="-10" dirty="0">
                <a:solidFill>
                  <a:srgbClr val="0D345B"/>
                </a:solidFill>
                <a:latin typeface="Calibri"/>
                <a:cs typeface="Calibri"/>
              </a:rPr>
              <a:t>and</a:t>
            </a:r>
            <a:r>
              <a:rPr sz="2650" spc="-90" dirty="0">
                <a:solidFill>
                  <a:srgbClr val="0D345B"/>
                </a:solidFill>
                <a:latin typeface="Calibri"/>
                <a:cs typeface="Calibri"/>
              </a:rPr>
              <a:t> </a:t>
            </a:r>
            <a:r>
              <a:rPr sz="2650" dirty="0">
                <a:solidFill>
                  <a:srgbClr val="0D345B"/>
                </a:solidFill>
                <a:latin typeface="Calibri"/>
                <a:cs typeface="Calibri"/>
              </a:rPr>
              <a:t>FY2020</a:t>
            </a:r>
            <a:r>
              <a:rPr sz="2650" spc="-175" dirty="0">
                <a:solidFill>
                  <a:srgbClr val="0D345B"/>
                </a:solidFill>
                <a:latin typeface="Calibri"/>
                <a:cs typeface="Calibri"/>
              </a:rPr>
              <a:t> </a:t>
            </a:r>
            <a:r>
              <a:rPr sz="2650" spc="-10" dirty="0">
                <a:solidFill>
                  <a:srgbClr val="0D345B"/>
                </a:solidFill>
                <a:latin typeface="Calibri"/>
                <a:cs typeface="Calibri"/>
              </a:rPr>
              <a:t>(by </a:t>
            </a:r>
            <a:r>
              <a:rPr sz="2650" spc="-585" dirty="0">
                <a:solidFill>
                  <a:srgbClr val="0D345B"/>
                </a:solidFill>
                <a:latin typeface="Calibri"/>
                <a:cs typeface="Calibri"/>
              </a:rPr>
              <a:t> </a:t>
            </a:r>
            <a:r>
              <a:rPr sz="2650" spc="-10" dirty="0">
                <a:solidFill>
                  <a:srgbClr val="0D345B"/>
                </a:solidFill>
                <a:latin typeface="Calibri"/>
                <a:cs typeface="Calibri"/>
              </a:rPr>
              <a:t>Race/Ethnicity)</a:t>
            </a:r>
            <a:endParaRPr sz="2650" dirty="0">
              <a:latin typeface="Calibri"/>
              <a:cs typeface="Calibri"/>
            </a:endParaRPr>
          </a:p>
          <a:p>
            <a:pPr marL="1242060">
              <a:lnSpc>
                <a:spcPct val="100000"/>
              </a:lnSpc>
              <a:spcBef>
                <a:spcPts val="380"/>
              </a:spcBef>
            </a:pPr>
            <a:r>
              <a:rPr sz="2000" spc="-25" dirty="0">
                <a:solidFill>
                  <a:srgbClr val="000000"/>
                </a:solidFill>
              </a:rPr>
              <a:t>Number</a:t>
            </a:r>
            <a:r>
              <a:rPr sz="2000" spc="75" dirty="0">
                <a:solidFill>
                  <a:srgbClr val="000000"/>
                </a:solidFill>
              </a:rPr>
              <a:t> </a:t>
            </a:r>
            <a:r>
              <a:rPr sz="2000" spc="-15" dirty="0">
                <a:solidFill>
                  <a:srgbClr val="000000"/>
                </a:solidFill>
              </a:rPr>
              <a:t>of</a:t>
            </a:r>
            <a:r>
              <a:rPr sz="2000" spc="-45" dirty="0">
                <a:solidFill>
                  <a:srgbClr val="000000"/>
                </a:solidFill>
              </a:rPr>
              <a:t> </a:t>
            </a:r>
            <a:r>
              <a:rPr sz="2000" spc="-20" dirty="0">
                <a:solidFill>
                  <a:srgbClr val="000000"/>
                </a:solidFill>
              </a:rPr>
              <a:t>Applicants</a:t>
            </a:r>
            <a:endParaRPr sz="2000" dirty="0"/>
          </a:p>
        </p:txBody>
      </p:sp>
      <p:sp>
        <p:nvSpPr>
          <p:cNvPr id="65" name="object 65"/>
          <p:cNvSpPr txBox="1"/>
          <p:nvPr/>
        </p:nvSpPr>
        <p:spPr>
          <a:xfrm>
            <a:off x="10157419" y="5962365"/>
            <a:ext cx="1590040" cy="196215"/>
          </a:xfrm>
          <a:prstGeom prst="rect">
            <a:avLst/>
          </a:prstGeom>
        </p:spPr>
        <p:txBody>
          <a:bodyPr vert="horz" wrap="square" lIns="0" tIns="15240" rIns="0" bIns="0" rtlCol="0">
            <a:spAutoFit/>
          </a:bodyPr>
          <a:lstStyle/>
          <a:p>
            <a:pPr marL="12700">
              <a:lnSpc>
                <a:spcPct val="100000"/>
              </a:lnSpc>
              <a:spcBef>
                <a:spcPts val="120"/>
              </a:spcBef>
            </a:pPr>
            <a:r>
              <a:rPr sz="1100" spc="5" dirty="0">
                <a:latin typeface="Arial"/>
                <a:cs typeface="Arial"/>
              </a:rPr>
              <a:t>*</a:t>
            </a:r>
            <a:r>
              <a:rPr sz="1100" spc="-40" dirty="0">
                <a:latin typeface="Arial"/>
                <a:cs typeface="Arial"/>
              </a:rPr>
              <a:t> </a:t>
            </a:r>
            <a:r>
              <a:rPr sz="1100" spc="-35" dirty="0">
                <a:latin typeface="Arial"/>
                <a:cs typeface="Arial"/>
              </a:rPr>
              <a:t>No</a:t>
            </a:r>
            <a:r>
              <a:rPr sz="1100" spc="10" dirty="0">
                <a:latin typeface="Arial"/>
                <a:cs typeface="Arial"/>
              </a:rPr>
              <a:t> </a:t>
            </a:r>
            <a:r>
              <a:rPr sz="1100" dirty="0">
                <a:latin typeface="Arial"/>
                <a:cs typeface="Arial"/>
              </a:rPr>
              <a:t>Awarded</a:t>
            </a:r>
            <a:r>
              <a:rPr sz="1100" spc="15" dirty="0">
                <a:latin typeface="Arial"/>
                <a:cs typeface="Arial"/>
              </a:rPr>
              <a:t> </a:t>
            </a:r>
            <a:r>
              <a:rPr sz="1100" spc="10" dirty="0">
                <a:latin typeface="Arial"/>
                <a:cs typeface="Arial"/>
              </a:rPr>
              <a:t>Applicants</a:t>
            </a:r>
            <a:endParaRPr sz="1100">
              <a:latin typeface="Arial"/>
              <a:cs typeface="Arial"/>
            </a:endParaRPr>
          </a:p>
        </p:txBody>
      </p:sp>
      <p:grpSp>
        <p:nvGrpSpPr>
          <p:cNvPr id="72" name="Group 71" descr="graph showing R01eq Applicants FY2013 and FY2020 (by  Race/Ethnicity).">
            <a:extLst>
              <a:ext uri="{FF2B5EF4-FFF2-40B4-BE49-F238E27FC236}">
                <a16:creationId xmlns:a16="http://schemas.microsoft.com/office/drawing/2014/main" id="{0BF18AB1-596B-4DA0-AEDC-0D4D8BF54F2B}"/>
              </a:ext>
            </a:extLst>
          </p:cNvPr>
          <p:cNvGrpSpPr/>
          <p:nvPr/>
        </p:nvGrpSpPr>
        <p:grpSpPr>
          <a:xfrm>
            <a:off x="86598" y="1200119"/>
            <a:ext cx="11524377" cy="5027960"/>
            <a:chOff x="86598" y="1200119"/>
            <a:chExt cx="11524377" cy="5027960"/>
          </a:xfrm>
        </p:grpSpPr>
        <p:grpSp>
          <p:nvGrpSpPr>
            <p:cNvPr id="6" name="object 6"/>
            <p:cNvGrpSpPr/>
            <p:nvPr/>
          </p:nvGrpSpPr>
          <p:grpSpPr>
            <a:xfrm>
              <a:off x="584200" y="5974079"/>
              <a:ext cx="11026775" cy="254000"/>
              <a:chOff x="584200" y="5974079"/>
              <a:chExt cx="11026775" cy="254000"/>
            </a:xfrm>
          </p:grpSpPr>
          <p:sp>
            <p:nvSpPr>
              <p:cNvPr id="7" name="object 7"/>
              <p:cNvSpPr/>
              <p:nvPr/>
            </p:nvSpPr>
            <p:spPr>
              <a:xfrm>
                <a:off x="584200" y="6172199"/>
                <a:ext cx="11026775" cy="0"/>
              </a:xfrm>
              <a:custGeom>
                <a:avLst/>
                <a:gdLst/>
                <a:ahLst/>
                <a:cxnLst/>
                <a:rect l="l" t="t" r="r" b="b"/>
                <a:pathLst>
                  <a:path w="11026775">
                    <a:moveTo>
                      <a:pt x="0" y="0"/>
                    </a:moveTo>
                    <a:lnTo>
                      <a:pt x="11026394" y="0"/>
                    </a:lnTo>
                  </a:path>
                </a:pathLst>
              </a:custGeom>
              <a:ln w="9525">
                <a:solidFill>
                  <a:srgbClr val="0D345B"/>
                </a:solidFill>
              </a:ln>
            </p:spPr>
            <p:txBody>
              <a:bodyPr wrap="square" lIns="0" tIns="0" rIns="0" bIns="0" rtlCol="0"/>
              <a:lstStyle/>
              <a:p>
                <a:endParaRPr/>
              </a:p>
            </p:txBody>
          </p:sp>
          <p:pic>
            <p:nvPicPr>
              <p:cNvPr id="8" name="object 8"/>
              <p:cNvPicPr/>
              <p:nvPr/>
            </p:nvPicPr>
            <p:blipFill>
              <a:blip r:embed="rId4" cstate="print"/>
              <a:stretch>
                <a:fillRect/>
              </a:stretch>
            </p:blipFill>
            <p:spPr>
              <a:xfrm>
                <a:off x="3525520" y="5974079"/>
                <a:ext cx="5232399" cy="253999"/>
              </a:xfrm>
              <a:prstGeom prst="rect">
                <a:avLst/>
              </a:prstGeom>
            </p:spPr>
          </p:pic>
        </p:grpSp>
        <p:grpSp>
          <p:nvGrpSpPr>
            <p:cNvPr id="2" name="Group 1">
              <a:extLst>
                <a:ext uri="{FF2B5EF4-FFF2-40B4-BE49-F238E27FC236}">
                  <a16:creationId xmlns:a16="http://schemas.microsoft.com/office/drawing/2014/main" id="{AB9921E4-807E-46C8-9836-ADCEF1571846}"/>
                </a:ext>
              </a:extLst>
            </p:cNvPr>
            <p:cNvGrpSpPr/>
            <p:nvPr/>
          </p:nvGrpSpPr>
          <p:grpSpPr>
            <a:xfrm>
              <a:off x="86598" y="1200119"/>
              <a:ext cx="7903343" cy="4726606"/>
              <a:chOff x="86598" y="1200119"/>
              <a:chExt cx="7903343" cy="4726606"/>
            </a:xfrm>
          </p:grpSpPr>
          <p:grpSp>
            <p:nvGrpSpPr>
              <p:cNvPr id="9" name="object 9"/>
              <p:cNvGrpSpPr/>
              <p:nvPr/>
            </p:nvGrpSpPr>
            <p:grpSpPr>
              <a:xfrm>
                <a:off x="3058477" y="1463357"/>
                <a:ext cx="2783205" cy="4216400"/>
                <a:chOff x="3058477" y="1463357"/>
                <a:chExt cx="2783205" cy="4216400"/>
              </a:xfrm>
            </p:grpSpPr>
            <p:sp>
              <p:nvSpPr>
                <p:cNvPr id="10" name="object 10"/>
                <p:cNvSpPr/>
                <p:nvPr/>
              </p:nvSpPr>
              <p:spPr>
                <a:xfrm>
                  <a:off x="3063239" y="5674360"/>
                  <a:ext cx="523240" cy="0"/>
                </a:xfrm>
                <a:custGeom>
                  <a:avLst/>
                  <a:gdLst/>
                  <a:ahLst/>
                  <a:cxnLst/>
                  <a:rect l="l" t="t" r="r" b="b"/>
                  <a:pathLst>
                    <a:path w="523239">
                      <a:moveTo>
                        <a:pt x="0" y="0"/>
                      </a:moveTo>
                      <a:lnTo>
                        <a:pt x="523239" y="0"/>
                      </a:lnTo>
                    </a:path>
                  </a:pathLst>
                </a:custGeom>
                <a:ln w="9525">
                  <a:solidFill>
                    <a:srgbClr val="DAE2F3"/>
                  </a:solidFill>
                </a:ln>
              </p:spPr>
              <p:txBody>
                <a:bodyPr wrap="square" lIns="0" tIns="0" rIns="0" bIns="0" rtlCol="0"/>
                <a:lstStyle/>
                <a:p>
                  <a:endParaRPr/>
                </a:p>
              </p:txBody>
            </p:sp>
            <p:sp>
              <p:nvSpPr>
                <p:cNvPr id="11" name="object 11"/>
                <p:cNvSpPr/>
                <p:nvPr/>
              </p:nvSpPr>
              <p:spPr>
                <a:xfrm>
                  <a:off x="3119119" y="5659119"/>
                  <a:ext cx="355600" cy="20320"/>
                </a:xfrm>
                <a:custGeom>
                  <a:avLst/>
                  <a:gdLst/>
                  <a:ahLst/>
                  <a:cxnLst/>
                  <a:rect l="l" t="t" r="r" b="b"/>
                  <a:pathLst>
                    <a:path w="355600" h="20320">
                      <a:moveTo>
                        <a:pt x="355600" y="0"/>
                      </a:moveTo>
                      <a:lnTo>
                        <a:pt x="0" y="0"/>
                      </a:lnTo>
                      <a:lnTo>
                        <a:pt x="0" y="20319"/>
                      </a:lnTo>
                      <a:lnTo>
                        <a:pt x="355600" y="20319"/>
                      </a:lnTo>
                      <a:lnTo>
                        <a:pt x="355600" y="0"/>
                      </a:lnTo>
                      <a:close/>
                    </a:path>
                  </a:pathLst>
                </a:custGeom>
                <a:solidFill>
                  <a:srgbClr val="6F2F9F"/>
                </a:solidFill>
              </p:spPr>
              <p:txBody>
                <a:bodyPr wrap="square" lIns="0" tIns="0" rIns="0" bIns="0" rtlCol="0"/>
                <a:lstStyle/>
                <a:p>
                  <a:endParaRPr/>
                </a:p>
              </p:txBody>
            </p:sp>
            <p:sp>
              <p:nvSpPr>
                <p:cNvPr id="12" name="object 12"/>
                <p:cNvSpPr/>
                <p:nvPr/>
              </p:nvSpPr>
              <p:spPr>
                <a:xfrm>
                  <a:off x="3931919" y="5674360"/>
                  <a:ext cx="579120" cy="0"/>
                </a:xfrm>
                <a:custGeom>
                  <a:avLst/>
                  <a:gdLst/>
                  <a:ahLst/>
                  <a:cxnLst/>
                  <a:rect l="l" t="t" r="r" b="b"/>
                  <a:pathLst>
                    <a:path w="579120">
                      <a:moveTo>
                        <a:pt x="0" y="0"/>
                      </a:moveTo>
                      <a:lnTo>
                        <a:pt x="579120" y="0"/>
                      </a:lnTo>
                    </a:path>
                  </a:pathLst>
                </a:custGeom>
                <a:ln w="9525">
                  <a:solidFill>
                    <a:srgbClr val="DAE2F3"/>
                  </a:solidFill>
                </a:ln>
              </p:spPr>
              <p:txBody>
                <a:bodyPr wrap="square" lIns="0" tIns="0" rIns="0" bIns="0" rtlCol="0"/>
                <a:lstStyle/>
                <a:p>
                  <a:endParaRPr/>
                </a:p>
              </p:txBody>
            </p:sp>
            <p:sp>
              <p:nvSpPr>
                <p:cNvPr id="13" name="object 13"/>
                <p:cNvSpPr/>
                <p:nvPr/>
              </p:nvSpPr>
              <p:spPr>
                <a:xfrm>
                  <a:off x="3586479" y="5527040"/>
                  <a:ext cx="345440" cy="152400"/>
                </a:xfrm>
                <a:custGeom>
                  <a:avLst/>
                  <a:gdLst/>
                  <a:ahLst/>
                  <a:cxnLst/>
                  <a:rect l="l" t="t" r="r" b="b"/>
                  <a:pathLst>
                    <a:path w="345439" h="152400">
                      <a:moveTo>
                        <a:pt x="345439" y="0"/>
                      </a:moveTo>
                      <a:lnTo>
                        <a:pt x="0" y="0"/>
                      </a:lnTo>
                      <a:lnTo>
                        <a:pt x="0" y="152400"/>
                      </a:lnTo>
                      <a:lnTo>
                        <a:pt x="345439" y="152400"/>
                      </a:lnTo>
                      <a:lnTo>
                        <a:pt x="345439" y="0"/>
                      </a:lnTo>
                      <a:close/>
                    </a:path>
                  </a:pathLst>
                </a:custGeom>
                <a:solidFill>
                  <a:srgbClr val="C00000"/>
                </a:solidFill>
              </p:spPr>
              <p:txBody>
                <a:bodyPr wrap="square" lIns="0" tIns="0" rIns="0" bIns="0" rtlCol="0"/>
                <a:lstStyle/>
                <a:p>
                  <a:endParaRPr/>
                </a:p>
              </p:txBody>
            </p:sp>
            <p:sp>
              <p:nvSpPr>
                <p:cNvPr id="14" name="object 14"/>
                <p:cNvSpPr/>
                <p:nvPr/>
              </p:nvSpPr>
              <p:spPr>
                <a:xfrm>
                  <a:off x="4043679" y="5669279"/>
                  <a:ext cx="355600" cy="10160"/>
                </a:xfrm>
                <a:custGeom>
                  <a:avLst/>
                  <a:gdLst/>
                  <a:ahLst/>
                  <a:cxnLst/>
                  <a:rect l="l" t="t" r="r" b="b"/>
                  <a:pathLst>
                    <a:path w="355600" h="10160">
                      <a:moveTo>
                        <a:pt x="355600" y="0"/>
                      </a:moveTo>
                      <a:lnTo>
                        <a:pt x="0" y="0"/>
                      </a:lnTo>
                      <a:lnTo>
                        <a:pt x="0" y="10160"/>
                      </a:lnTo>
                      <a:lnTo>
                        <a:pt x="355600" y="10160"/>
                      </a:lnTo>
                      <a:lnTo>
                        <a:pt x="355600" y="0"/>
                      </a:lnTo>
                      <a:close/>
                    </a:path>
                  </a:pathLst>
                </a:custGeom>
                <a:solidFill>
                  <a:srgbClr val="9999FF"/>
                </a:solidFill>
              </p:spPr>
              <p:txBody>
                <a:bodyPr wrap="square" lIns="0" tIns="0" rIns="0" bIns="0" rtlCol="0"/>
                <a:lstStyle/>
                <a:p>
                  <a:endParaRPr/>
                </a:p>
              </p:txBody>
            </p:sp>
            <p:sp>
              <p:nvSpPr>
                <p:cNvPr id="15" name="object 15"/>
                <p:cNvSpPr/>
                <p:nvPr/>
              </p:nvSpPr>
              <p:spPr>
                <a:xfrm>
                  <a:off x="4856479" y="5674360"/>
                  <a:ext cx="111760" cy="0"/>
                </a:xfrm>
                <a:custGeom>
                  <a:avLst/>
                  <a:gdLst/>
                  <a:ahLst/>
                  <a:cxnLst/>
                  <a:rect l="l" t="t" r="r" b="b"/>
                  <a:pathLst>
                    <a:path w="111760">
                      <a:moveTo>
                        <a:pt x="0" y="0"/>
                      </a:moveTo>
                      <a:lnTo>
                        <a:pt x="111760" y="0"/>
                      </a:lnTo>
                    </a:path>
                  </a:pathLst>
                </a:custGeom>
                <a:ln w="9525">
                  <a:solidFill>
                    <a:srgbClr val="DAE2F3"/>
                  </a:solidFill>
                </a:ln>
              </p:spPr>
              <p:txBody>
                <a:bodyPr wrap="square" lIns="0" tIns="0" rIns="0" bIns="0" rtlCol="0"/>
                <a:lstStyle/>
                <a:p>
                  <a:endParaRPr/>
                </a:p>
              </p:txBody>
            </p:sp>
            <p:sp>
              <p:nvSpPr>
                <p:cNvPr id="16" name="object 16"/>
                <p:cNvSpPr/>
                <p:nvPr/>
              </p:nvSpPr>
              <p:spPr>
                <a:xfrm>
                  <a:off x="5323839" y="5671978"/>
                  <a:ext cx="513080" cy="5080"/>
                </a:xfrm>
                <a:custGeom>
                  <a:avLst/>
                  <a:gdLst/>
                  <a:ahLst/>
                  <a:cxnLst/>
                  <a:rect l="l" t="t" r="r" b="b"/>
                  <a:pathLst>
                    <a:path w="513079" h="5079">
                      <a:moveTo>
                        <a:pt x="0" y="0"/>
                      </a:moveTo>
                      <a:lnTo>
                        <a:pt x="513080" y="0"/>
                      </a:lnTo>
                    </a:path>
                    <a:path w="513079" h="5079">
                      <a:moveTo>
                        <a:pt x="0" y="4762"/>
                      </a:moveTo>
                      <a:lnTo>
                        <a:pt x="513080" y="4762"/>
                      </a:lnTo>
                    </a:path>
                  </a:pathLst>
                </a:custGeom>
                <a:ln w="4762">
                  <a:solidFill>
                    <a:srgbClr val="DAE2F3"/>
                  </a:solidFill>
                </a:ln>
              </p:spPr>
              <p:txBody>
                <a:bodyPr wrap="square" lIns="0" tIns="0" rIns="0" bIns="0" rtlCol="0"/>
                <a:lstStyle/>
                <a:p>
                  <a:endParaRPr/>
                </a:p>
              </p:txBody>
            </p:sp>
            <p:sp>
              <p:nvSpPr>
                <p:cNvPr id="17" name="object 17"/>
                <p:cNvSpPr/>
                <p:nvPr/>
              </p:nvSpPr>
              <p:spPr>
                <a:xfrm>
                  <a:off x="3063239" y="3987799"/>
                  <a:ext cx="2367280" cy="1270000"/>
                </a:xfrm>
                <a:custGeom>
                  <a:avLst/>
                  <a:gdLst/>
                  <a:ahLst/>
                  <a:cxnLst/>
                  <a:rect l="l" t="t" r="r" b="b"/>
                  <a:pathLst>
                    <a:path w="2367279" h="1270000">
                      <a:moveTo>
                        <a:pt x="0" y="1270000"/>
                      </a:moveTo>
                      <a:lnTo>
                        <a:pt x="1905000" y="1270000"/>
                      </a:lnTo>
                    </a:path>
                    <a:path w="2367279" h="1270000">
                      <a:moveTo>
                        <a:pt x="2260600" y="1270000"/>
                      </a:moveTo>
                      <a:lnTo>
                        <a:pt x="2367280" y="1270000"/>
                      </a:lnTo>
                    </a:path>
                    <a:path w="2367279" h="1270000">
                      <a:moveTo>
                        <a:pt x="0" y="843279"/>
                      </a:moveTo>
                      <a:lnTo>
                        <a:pt x="1905000" y="843279"/>
                      </a:lnTo>
                    </a:path>
                    <a:path w="2367279" h="1270000">
                      <a:moveTo>
                        <a:pt x="2260600" y="843279"/>
                      </a:moveTo>
                      <a:lnTo>
                        <a:pt x="2367280" y="843279"/>
                      </a:lnTo>
                    </a:path>
                    <a:path w="2367279" h="1270000">
                      <a:moveTo>
                        <a:pt x="0" y="426719"/>
                      </a:moveTo>
                      <a:lnTo>
                        <a:pt x="1905000" y="426719"/>
                      </a:lnTo>
                    </a:path>
                    <a:path w="2367279" h="1270000">
                      <a:moveTo>
                        <a:pt x="2260600" y="426719"/>
                      </a:moveTo>
                      <a:lnTo>
                        <a:pt x="2367280" y="426719"/>
                      </a:lnTo>
                    </a:path>
                    <a:path w="2367279" h="1270000">
                      <a:moveTo>
                        <a:pt x="0" y="0"/>
                      </a:moveTo>
                      <a:lnTo>
                        <a:pt x="2367280" y="0"/>
                      </a:lnTo>
                    </a:path>
                  </a:pathLst>
                </a:custGeom>
                <a:ln w="9525">
                  <a:solidFill>
                    <a:srgbClr val="DAE2F3"/>
                  </a:solidFill>
                </a:ln>
              </p:spPr>
              <p:txBody>
                <a:bodyPr wrap="square" lIns="0" tIns="0" rIns="0" bIns="0" rtlCol="0"/>
                <a:lstStyle/>
                <a:p>
                  <a:endParaRPr/>
                </a:p>
              </p:txBody>
            </p:sp>
            <p:sp>
              <p:nvSpPr>
                <p:cNvPr id="18" name="object 18"/>
                <p:cNvSpPr/>
                <p:nvPr/>
              </p:nvSpPr>
              <p:spPr>
                <a:xfrm>
                  <a:off x="4968239" y="4033519"/>
                  <a:ext cx="355600" cy="1645920"/>
                </a:xfrm>
                <a:custGeom>
                  <a:avLst/>
                  <a:gdLst/>
                  <a:ahLst/>
                  <a:cxnLst/>
                  <a:rect l="l" t="t" r="r" b="b"/>
                  <a:pathLst>
                    <a:path w="355600" h="1645920">
                      <a:moveTo>
                        <a:pt x="355600" y="0"/>
                      </a:moveTo>
                      <a:lnTo>
                        <a:pt x="0" y="0"/>
                      </a:lnTo>
                      <a:lnTo>
                        <a:pt x="0" y="1645919"/>
                      </a:lnTo>
                      <a:lnTo>
                        <a:pt x="355600" y="1645919"/>
                      </a:lnTo>
                      <a:lnTo>
                        <a:pt x="355600" y="0"/>
                      </a:lnTo>
                      <a:close/>
                    </a:path>
                  </a:pathLst>
                </a:custGeom>
                <a:solidFill>
                  <a:srgbClr val="BEBEBE"/>
                </a:solidFill>
              </p:spPr>
              <p:txBody>
                <a:bodyPr wrap="square" lIns="0" tIns="0" rIns="0" bIns="0" rtlCol="0"/>
                <a:lstStyle/>
                <a:p>
                  <a:endParaRPr/>
                </a:p>
              </p:txBody>
            </p:sp>
            <p:sp>
              <p:nvSpPr>
                <p:cNvPr id="19" name="object 19"/>
                <p:cNvSpPr/>
                <p:nvPr/>
              </p:nvSpPr>
              <p:spPr>
                <a:xfrm>
                  <a:off x="3063239" y="1884679"/>
                  <a:ext cx="2773680" cy="3373120"/>
                </a:xfrm>
                <a:custGeom>
                  <a:avLst/>
                  <a:gdLst/>
                  <a:ahLst/>
                  <a:cxnLst/>
                  <a:rect l="l" t="t" r="r" b="b"/>
                  <a:pathLst>
                    <a:path w="2773679" h="3373120">
                      <a:moveTo>
                        <a:pt x="2722880" y="3373119"/>
                      </a:moveTo>
                      <a:lnTo>
                        <a:pt x="2773680" y="3373119"/>
                      </a:lnTo>
                    </a:path>
                    <a:path w="2773679" h="3373120">
                      <a:moveTo>
                        <a:pt x="2722880" y="2946399"/>
                      </a:moveTo>
                      <a:lnTo>
                        <a:pt x="2773680" y="2946399"/>
                      </a:lnTo>
                    </a:path>
                    <a:path w="2773679" h="3373120">
                      <a:moveTo>
                        <a:pt x="2722880" y="2529839"/>
                      </a:moveTo>
                      <a:lnTo>
                        <a:pt x="2773680" y="2529839"/>
                      </a:lnTo>
                    </a:path>
                    <a:path w="2773679" h="3373120">
                      <a:moveTo>
                        <a:pt x="2722880" y="2103119"/>
                      </a:moveTo>
                      <a:lnTo>
                        <a:pt x="2773680" y="2103119"/>
                      </a:lnTo>
                    </a:path>
                    <a:path w="2773679" h="3373120">
                      <a:moveTo>
                        <a:pt x="0" y="1686559"/>
                      </a:moveTo>
                      <a:lnTo>
                        <a:pt x="2367280" y="1686559"/>
                      </a:lnTo>
                    </a:path>
                    <a:path w="2773679" h="3373120">
                      <a:moveTo>
                        <a:pt x="2722880" y="1686559"/>
                      </a:moveTo>
                      <a:lnTo>
                        <a:pt x="2773680" y="1686559"/>
                      </a:lnTo>
                    </a:path>
                    <a:path w="2773679" h="3373120">
                      <a:moveTo>
                        <a:pt x="0" y="1259839"/>
                      </a:moveTo>
                      <a:lnTo>
                        <a:pt x="2367280" y="1259839"/>
                      </a:lnTo>
                    </a:path>
                    <a:path w="2773679" h="3373120">
                      <a:moveTo>
                        <a:pt x="2722880" y="1259839"/>
                      </a:moveTo>
                      <a:lnTo>
                        <a:pt x="2773680" y="1259839"/>
                      </a:lnTo>
                    </a:path>
                    <a:path w="2773679" h="3373120">
                      <a:moveTo>
                        <a:pt x="0" y="843279"/>
                      </a:moveTo>
                      <a:lnTo>
                        <a:pt x="2367280" y="843279"/>
                      </a:lnTo>
                    </a:path>
                    <a:path w="2773679" h="3373120">
                      <a:moveTo>
                        <a:pt x="2722880" y="843279"/>
                      </a:moveTo>
                      <a:lnTo>
                        <a:pt x="2773680" y="843279"/>
                      </a:lnTo>
                    </a:path>
                    <a:path w="2773679" h="3373120">
                      <a:moveTo>
                        <a:pt x="0" y="426719"/>
                      </a:moveTo>
                      <a:lnTo>
                        <a:pt x="2367280" y="426719"/>
                      </a:lnTo>
                    </a:path>
                    <a:path w="2773679" h="3373120">
                      <a:moveTo>
                        <a:pt x="2722880" y="426719"/>
                      </a:moveTo>
                      <a:lnTo>
                        <a:pt x="2773680" y="426719"/>
                      </a:lnTo>
                    </a:path>
                    <a:path w="2773679" h="3373120">
                      <a:moveTo>
                        <a:pt x="0" y="0"/>
                      </a:moveTo>
                      <a:lnTo>
                        <a:pt x="2367280" y="0"/>
                      </a:lnTo>
                    </a:path>
                    <a:path w="2773679" h="3373120">
                      <a:moveTo>
                        <a:pt x="2722880" y="0"/>
                      </a:moveTo>
                      <a:lnTo>
                        <a:pt x="2773680" y="0"/>
                      </a:lnTo>
                    </a:path>
                  </a:pathLst>
                </a:custGeom>
                <a:ln w="9525">
                  <a:solidFill>
                    <a:srgbClr val="DAE2F3"/>
                  </a:solidFill>
                </a:ln>
              </p:spPr>
              <p:txBody>
                <a:bodyPr wrap="square" lIns="0" tIns="0" rIns="0" bIns="0" rtlCol="0"/>
                <a:lstStyle/>
                <a:p>
                  <a:endParaRPr/>
                </a:p>
              </p:txBody>
            </p:sp>
            <p:sp>
              <p:nvSpPr>
                <p:cNvPr id="20" name="object 20"/>
                <p:cNvSpPr/>
                <p:nvPr/>
              </p:nvSpPr>
              <p:spPr>
                <a:xfrm>
                  <a:off x="3063239" y="1468119"/>
                  <a:ext cx="2773680" cy="0"/>
                </a:xfrm>
                <a:custGeom>
                  <a:avLst/>
                  <a:gdLst/>
                  <a:ahLst/>
                  <a:cxnLst/>
                  <a:rect l="l" t="t" r="r" b="b"/>
                  <a:pathLst>
                    <a:path w="2773679">
                      <a:moveTo>
                        <a:pt x="0" y="0"/>
                      </a:moveTo>
                      <a:lnTo>
                        <a:pt x="2773680" y="0"/>
                      </a:lnTo>
                    </a:path>
                  </a:pathLst>
                </a:custGeom>
                <a:ln w="9525">
                  <a:solidFill>
                    <a:srgbClr val="DAE2F3"/>
                  </a:solidFill>
                </a:ln>
              </p:spPr>
              <p:txBody>
                <a:bodyPr wrap="square" lIns="0" tIns="0" rIns="0" bIns="0" rtlCol="0"/>
                <a:lstStyle/>
                <a:p>
                  <a:endParaRPr/>
                </a:p>
              </p:txBody>
            </p:sp>
            <p:sp>
              <p:nvSpPr>
                <p:cNvPr id="21" name="object 21"/>
                <p:cNvSpPr/>
                <p:nvPr/>
              </p:nvSpPr>
              <p:spPr>
                <a:xfrm>
                  <a:off x="5430519" y="1478279"/>
                  <a:ext cx="355600" cy="4196080"/>
                </a:xfrm>
                <a:custGeom>
                  <a:avLst/>
                  <a:gdLst/>
                  <a:ahLst/>
                  <a:cxnLst/>
                  <a:rect l="l" t="t" r="r" b="b"/>
                  <a:pathLst>
                    <a:path w="355600" h="4196080">
                      <a:moveTo>
                        <a:pt x="355600" y="0"/>
                      </a:moveTo>
                      <a:lnTo>
                        <a:pt x="0" y="0"/>
                      </a:lnTo>
                      <a:lnTo>
                        <a:pt x="0" y="4196080"/>
                      </a:lnTo>
                      <a:lnTo>
                        <a:pt x="355600" y="4196080"/>
                      </a:lnTo>
                      <a:lnTo>
                        <a:pt x="355600" y="0"/>
                      </a:lnTo>
                      <a:close/>
                    </a:path>
                  </a:pathLst>
                </a:custGeom>
                <a:solidFill>
                  <a:srgbClr val="D1CD29"/>
                </a:solidFill>
              </p:spPr>
              <p:txBody>
                <a:bodyPr wrap="square" lIns="0" tIns="0" rIns="0" bIns="0" rtlCol="0"/>
                <a:lstStyle/>
                <a:p>
                  <a:endParaRPr/>
                </a:p>
              </p:txBody>
            </p:sp>
            <p:sp>
              <p:nvSpPr>
                <p:cNvPr id="22" name="object 22"/>
                <p:cNvSpPr/>
                <p:nvPr/>
              </p:nvSpPr>
              <p:spPr>
                <a:xfrm>
                  <a:off x="5430519" y="1478279"/>
                  <a:ext cx="355600" cy="4196080"/>
                </a:xfrm>
                <a:custGeom>
                  <a:avLst/>
                  <a:gdLst/>
                  <a:ahLst/>
                  <a:cxnLst/>
                  <a:rect l="l" t="t" r="r" b="b"/>
                  <a:pathLst>
                    <a:path w="355600" h="4196080">
                      <a:moveTo>
                        <a:pt x="0" y="0"/>
                      </a:moveTo>
                      <a:lnTo>
                        <a:pt x="355600" y="0"/>
                      </a:lnTo>
                      <a:lnTo>
                        <a:pt x="355600" y="4196080"/>
                      </a:lnTo>
                      <a:lnTo>
                        <a:pt x="0" y="4196080"/>
                      </a:lnTo>
                      <a:lnTo>
                        <a:pt x="0" y="0"/>
                      </a:lnTo>
                      <a:close/>
                    </a:path>
                  </a:pathLst>
                </a:custGeom>
                <a:ln w="6350">
                  <a:solidFill>
                    <a:srgbClr val="0D0D0D"/>
                  </a:solidFill>
                </a:ln>
              </p:spPr>
              <p:txBody>
                <a:bodyPr wrap="square" lIns="0" tIns="0" rIns="0" bIns="0" rtlCol="0"/>
                <a:lstStyle/>
                <a:p>
                  <a:endParaRPr/>
                </a:p>
              </p:txBody>
            </p:sp>
            <p:sp>
              <p:nvSpPr>
                <p:cNvPr id="23" name="object 23"/>
                <p:cNvSpPr/>
                <p:nvPr/>
              </p:nvSpPr>
              <p:spPr>
                <a:xfrm>
                  <a:off x="4511039" y="5344160"/>
                  <a:ext cx="345440" cy="335280"/>
                </a:xfrm>
                <a:custGeom>
                  <a:avLst/>
                  <a:gdLst/>
                  <a:ahLst/>
                  <a:cxnLst/>
                  <a:rect l="l" t="t" r="r" b="b"/>
                  <a:pathLst>
                    <a:path w="345439" h="335279">
                      <a:moveTo>
                        <a:pt x="345439" y="0"/>
                      </a:moveTo>
                      <a:lnTo>
                        <a:pt x="0" y="0"/>
                      </a:lnTo>
                      <a:lnTo>
                        <a:pt x="0" y="335279"/>
                      </a:lnTo>
                      <a:lnTo>
                        <a:pt x="345439" y="335279"/>
                      </a:lnTo>
                      <a:lnTo>
                        <a:pt x="345439" y="0"/>
                      </a:lnTo>
                      <a:close/>
                    </a:path>
                  </a:pathLst>
                </a:custGeom>
                <a:solidFill>
                  <a:srgbClr val="4471C4"/>
                </a:solidFill>
              </p:spPr>
              <p:txBody>
                <a:bodyPr wrap="square" lIns="0" tIns="0" rIns="0" bIns="0" rtlCol="0"/>
                <a:lstStyle/>
                <a:p>
                  <a:endParaRPr/>
                </a:p>
              </p:txBody>
            </p:sp>
          </p:grpSp>
          <p:sp>
            <p:nvSpPr>
              <p:cNvPr id="24" name="object 24"/>
              <p:cNvSpPr txBox="1"/>
              <p:nvPr/>
            </p:nvSpPr>
            <p:spPr>
              <a:xfrm>
                <a:off x="3204498" y="5421501"/>
                <a:ext cx="187960"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404040"/>
                    </a:solidFill>
                    <a:latin typeface="Arial"/>
                    <a:cs typeface="Arial"/>
                  </a:rPr>
                  <a:t>65</a:t>
                </a:r>
                <a:endParaRPr sz="1100">
                  <a:latin typeface="Arial"/>
                  <a:cs typeface="Arial"/>
                </a:endParaRPr>
              </a:p>
            </p:txBody>
          </p:sp>
          <p:sp>
            <p:nvSpPr>
              <p:cNvPr id="25" name="object 25"/>
              <p:cNvSpPr txBox="1"/>
              <p:nvPr/>
            </p:nvSpPr>
            <p:spPr>
              <a:xfrm>
                <a:off x="3625528" y="5287227"/>
                <a:ext cx="269240"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404040"/>
                    </a:solidFill>
                    <a:latin typeface="Arial"/>
                    <a:cs typeface="Arial"/>
                  </a:rPr>
                  <a:t>703</a:t>
                </a:r>
                <a:endParaRPr sz="1100">
                  <a:latin typeface="Arial"/>
                  <a:cs typeface="Arial"/>
                </a:endParaRPr>
              </a:p>
            </p:txBody>
          </p:sp>
          <p:sp>
            <p:nvSpPr>
              <p:cNvPr id="26" name="object 26"/>
              <p:cNvSpPr txBox="1"/>
              <p:nvPr/>
            </p:nvSpPr>
            <p:spPr>
              <a:xfrm>
                <a:off x="4127920" y="5429182"/>
                <a:ext cx="187960"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404040"/>
                    </a:solidFill>
                    <a:latin typeface="Arial"/>
                    <a:cs typeface="Arial"/>
                  </a:rPr>
                  <a:t>29</a:t>
                </a:r>
                <a:endParaRPr sz="1100">
                  <a:latin typeface="Arial"/>
                  <a:cs typeface="Arial"/>
                </a:endParaRPr>
              </a:p>
            </p:txBody>
          </p:sp>
          <p:sp>
            <p:nvSpPr>
              <p:cNvPr id="27" name="object 27"/>
              <p:cNvSpPr txBox="1"/>
              <p:nvPr/>
            </p:nvSpPr>
            <p:spPr>
              <a:xfrm>
                <a:off x="4488072" y="5108147"/>
                <a:ext cx="391160"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404040"/>
                    </a:solidFill>
                    <a:latin typeface="Arial"/>
                    <a:cs typeface="Arial"/>
                  </a:rPr>
                  <a:t>1</a:t>
                </a:r>
                <a:r>
                  <a:rPr sz="1100" spc="10" dirty="0">
                    <a:solidFill>
                      <a:srgbClr val="404040"/>
                    </a:solidFill>
                    <a:latin typeface="Arial"/>
                    <a:cs typeface="Arial"/>
                  </a:rPr>
                  <a:t>,</a:t>
                </a:r>
                <a:r>
                  <a:rPr sz="1100" spc="25" dirty="0">
                    <a:solidFill>
                      <a:srgbClr val="404040"/>
                    </a:solidFill>
                    <a:latin typeface="Arial"/>
                    <a:cs typeface="Arial"/>
                  </a:rPr>
                  <a:t>554</a:t>
                </a:r>
                <a:endParaRPr sz="1100">
                  <a:latin typeface="Arial"/>
                  <a:cs typeface="Arial"/>
                </a:endParaRPr>
              </a:p>
            </p:txBody>
          </p:sp>
          <p:sp>
            <p:nvSpPr>
              <p:cNvPr id="28" name="object 28"/>
              <p:cNvSpPr txBox="1"/>
              <p:nvPr/>
            </p:nvSpPr>
            <p:spPr>
              <a:xfrm>
                <a:off x="4949783" y="3794987"/>
                <a:ext cx="391160"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404040"/>
                    </a:solidFill>
                    <a:latin typeface="Arial"/>
                    <a:cs typeface="Arial"/>
                  </a:rPr>
                  <a:t>7</a:t>
                </a:r>
                <a:r>
                  <a:rPr sz="1100" spc="10" dirty="0">
                    <a:solidFill>
                      <a:srgbClr val="404040"/>
                    </a:solidFill>
                    <a:latin typeface="Arial"/>
                    <a:cs typeface="Arial"/>
                  </a:rPr>
                  <a:t>,</a:t>
                </a:r>
                <a:r>
                  <a:rPr sz="1100" spc="25" dirty="0">
                    <a:solidFill>
                      <a:srgbClr val="404040"/>
                    </a:solidFill>
                    <a:latin typeface="Arial"/>
                    <a:cs typeface="Arial"/>
                  </a:rPr>
                  <a:t>791</a:t>
                </a:r>
                <a:endParaRPr sz="1100">
                  <a:latin typeface="Arial"/>
                  <a:cs typeface="Arial"/>
                </a:endParaRPr>
              </a:p>
            </p:txBody>
          </p:sp>
          <p:grpSp>
            <p:nvGrpSpPr>
              <p:cNvPr id="30" name="object 30"/>
              <p:cNvGrpSpPr/>
              <p:nvPr/>
            </p:nvGrpSpPr>
            <p:grpSpPr>
              <a:xfrm>
                <a:off x="640397" y="1463357"/>
                <a:ext cx="2453005" cy="4216400"/>
                <a:chOff x="640397" y="1463357"/>
                <a:chExt cx="2453005" cy="4216400"/>
              </a:xfrm>
            </p:grpSpPr>
            <p:sp>
              <p:nvSpPr>
                <p:cNvPr id="31" name="object 31"/>
                <p:cNvSpPr/>
                <p:nvPr/>
              </p:nvSpPr>
              <p:spPr>
                <a:xfrm>
                  <a:off x="2641587" y="5671978"/>
                  <a:ext cx="447675" cy="5080"/>
                </a:xfrm>
                <a:custGeom>
                  <a:avLst/>
                  <a:gdLst/>
                  <a:ahLst/>
                  <a:cxnLst/>
                  <a:rect l="l" t="t" r="r" b="b"/>
                  <a:pathLst>
                    <a:path w="447675" h="5079">
                      <a:moveTo>
                        <a:pt x="0" y="0"/>
                      </a:moveTo>
                      <a:lnTo>
                        <a:pt x="447052" y="0"/>
                      </a:lnTo>
                    </a:path>
                    <a:path w="447675" h="5079">
                      <a:moveTo>
                        <a:pt x="0" y="4762"/>
                      </a:moveTo>
                      <a:lnTo>
                        <a:pt x="447052" y="4762"/>
                      </a:lnTo>
                    </a:path>
                  </a:pathLst>
                </a:custGeom>
                <a:ln w="4762">
                  <a:solidFill>
                    <a:srgbClr val="DAE2F3"/>
                  </a:solidFill>
                </a:ln>
              </p:spPr>
              <p:txBody>
                <a:bodyPr wrap="square" lIns="0" tIns="0" rIns="0" bIns="0" rtlCol="0"/>
                <a:lstStyle/>
                <a:p>
                  <a:endParaRPr/>
                </a:p>
              </p:txBody>
            </p:sp>
            <p:sp>
              <p:nvSpPr>
                <p:cNvPr id="32" name="object 32"/>
                <p:cNvSpPr/>
                <p:nvPr/>
              </p:nvSpPr>
              <p:spPr>
                <a:xfrm>
                  <a:off x="645159" y="2301239"/>
                  <a:ext cx="2443480" cy="2956560"/>
                </a:xfrm>
                <a:custGeom>
                  <a:avLst/>
                  <a:gdLst/>
                  <a:ahLst/>
                  <a:cxnLst/>
                  <a:rect l="l" t="t" r="r" b="b"/>
                  <a:pathLst>
                    <a:path w="2443480" h="2956560">
                      <a:moveTo>
                        <a:pt x="1996427" y="2956560"/>
                      </a:moveTo>
                      <a:lnTo>
                        <a:pt x="2092960" y="2956560"/>
                      </a:lnTo>
                    </a:path>
                    <a:path w="2443480" h="2956560">
                      <a:moveTo>
                        <a:pt x="2407920" y="2956560"/>
                      </a:moveTo>
                      <a:lnTo>
                        <a:pt x="2443480" y="2956560"/>
                      </a:lnTo>
                    </a:path>
                    <a:path w="2443480" h="2956560">
                      <a:moveTo>
                        <a:pt x="1996427" y="2529840"/>
                      </a:moveTo>
                      <a:lnTo>
                        <a:pt x="2092960" y="2529840"/>
                      </a:lnTo>
                    </a:path>
                    <a:path w="2443480" h="2956560">
                      <a:moveTo>
                        <a:pt x="2407920" y="2529840"/>
                      </a:moveTo>
                      <a:lnTo>
                        <a:pt x="2443480" y="2529840"/>
                      </a:lnTo>
                    </a:path>
                    <a:path w="2443480" h="2956560">
                      <a:moveTo>
                        <a:pt x="0" y="2113280"/>
                      </a:moveTo>
                      <a:lnTo>
                        <a:pt x="2092960" y="2113280"/>
                      </a:lnTo>
                    </a:path>
                    <a:path w="2443480" h="2956560">
                      <a:moveTo>
                        <a:pt x="2407920" y="2113280"/>
                      </a:moveTo>
                      <a:lnTo>
                        <a:pt x="2443480" y="2113280"/>
                      </a:lnTo>
                    </a:path>
                    <a:path w="2443480" h="2956560">
                      <a:moveTo>
                        <a:pt x="0" y="1686560"/>
                      </a:moveTo>
                      <a:lnTo>
                        <a:pt x="2092960" y="1686560"/>
                      </a:lnTo>
                    </a:path>
                    <a:path w="2443480" h="2956560">
                      <a:moveTo>
                        <a:pt x="2407920" y="1686560"/>
                      </a:moveTo>
                      <a:lnTo>
                        <a:pt x="2443480" y="1686560"/>
                      </a:lnTo>
                    </a:path>
                    <a:path w="2443480" h="2956560">
                      <a:moveTo>
                        <a:pt x="0" y="1270000"/>
                      </a:moveTo>
                      <a:lnTo>
                        <a:pt x="2092960" y="1270000"/>
                      </a:lnTo>
                    </a:path>
                    <a:path w="2443480" h="2956560">
                      <a:moveTo>
                        <a:pt x="2407920" y="1270000"/>
                      </a:moveTo>
                      <a:lnTo>
                        <a:pt x="2443480" y="1270000"/>
                      </a:lnTo>
                    </a:path>
                    <a:path w="2443480" h="2956560">
                      <a:moveTo>
                        <a:pt x="0" y="843280"/>
                      </a:moveTo>
                      <a:lnTo>
                        <a:pt x="2092960" y="843280"/>
                      </a:lnTo>
                    </a:path>
                    <a:path w="2443480" h="2956560">
                      <a:moveTo>
                        <a:pt x="2407920" y="843280"/>
                      </a:moveTo>
                      <a:lnTo>
                        <a:pt x="2443480" y="843280"/>
                      </a:lnTo>
                    </a:path>
                    <a:path w="2443480" h="2956560">
                      <a:moveTo>
                        <a:pt x="0" y="426720"/>
                      </a:moveTo>
                      <a:lnTo>
                        <a:pt x="2092960" y="426720"/>
                      </a:lnTo>
                    </a:path>
                    <a:path w="2443480" h="2956560">
                      <a:moveTo>
                        <a:pt x="2407920" y="426720"/>
                      </a:moveTo>
                      <a:lnTo>
                        <a:pt x="2443480" y="426720"/>
                      </a:lnTo>
                    </a:path>
                    <a:path w="2443480" h="2956560">
                      <a:moveTo>
                        <a:pt x="0" y="0"/>
                      </a:moveTo>
                      <a:lnTo>
                        <a:pt x="2092960" y="0"/>
                      </a:lnTo>
                    </a:path>
                    <a:path w="2443480" h="2956560">
                      <a:moveTo>
                        <a:pt x="2407920" y="0"/>
                      </a:moveTo>
                      <a:lnTo>
                        <a:pt x="2443480" y="0"/>
                      </a:lnTo>
                    </a:path>
                  </a:pathLst>
                </a:custGeom>
                <a:ln w="9525">
                  <a:solidFill>
                    <a:srgbClr val="DAE2F3"/>
                  </a:solidFill>
                </a:ln>
              </p:spPr>
              <p:txBody>
                <a:bodyPr wrap="square" lIns="0" tIns="0" rIns="0" bIns="0" rtlCol="0"/>
                <a:lstStyle/>
                <a:p>
                  <a:endParaRPr/>
                </a:p>
              </p:txBody>
            </p:sp>
            <p:sp>
              <p:nvSpPr>
                <p:cNvPr id="33" name="object 33"/>
                <p:cNvSpPr/>
                <p:nvPr/>
              </p:nvSpPr>
              <p:spPr>
                <a:xfrm>
                  <a:off x="645159" y="1468119"/>
                  <a:ext cx="2443480" cy="416559"/>
                </a:xfrm>
                <a:custGeom>
                  <a:avLst/>
                  <a:gdLst/>
                  <a:ahLst/>
                  <a:cxnLst/>
                  <a:rect l="l" t="t" r="r" b="b"/>
                  <a:pathLst>
                    <a:path w="2443480" h="416560">
                      <a:moveTo>
                        <a:pt x="0" y="416560"/>
                      </a:moveTo>
                      <a:lnTo>
                        <a:pt x="2443480" y="416560"/>
                      </a:lnTo>
                    </a:path>
                    <a:path w="2443480" h="416560">
                      <a:moveTo>
                        <a:pt x="0" y="0"/>
                      </a:moveTo>
                      <a:lnTo>
                        <a:pt x="2443480" y="0"/>
                      </a:lnTo>
                    </a:path>
                  </a:pathLst>
                </a:custGeom>
                <a:ln w="9525">
                  <a:solidFill>
                    <a:srgbClr val="DAE2F3"/>
                  </a:solidFill>
                </a:ln>
              </p:spPr>
              <p:txBody>
                <a:bodyPr wrap="square" lIns="0" tIns="0" rIns="0" bIns="0" rtlCol="0"/>
                <a:lstStyle/>
                <a:p>
                  <a:endParaRPr/>
                </a:p>
              </p:txBody>
            </p:sp>
            <p:sp>
              <p:nvSpPr>
                <p:cNvPr id="34" name="object 34"/>
                <p:cNvSpPr/>
                <p:nvPr/>
              </p:nvSpPr>
              <p:spPr>
                <a:xfrm>
                  <a:off x="645159" y="5674360"/>
                  <a:ext cx="462280" cy="0"/>
                </a:xfrm>
                <a:custGeom>
                  <a:avLst/>
                  <a:gdLst/>
                  <a:ahLst/>
                  <a:cxnLst/>
                  <a:rect l="l" t="t" r="r" b="b"/>
                  <a:pathLst>
                    <a:path w="462280">
                      <a:moveTo>
                        <a:pt x="0" y="0"/>
                      </a:moveTo>
                      <a:lnTo>
                        <a:pt x="462280" y="0"/>
                      </a:lnTo>
                    </a:path>
                  </a:pathLst>
                </a:custGeom>
                <a:ln w="9525">
                  <a:solidFill>
                    <a:srgbClr val="DAE2F3"/>
                  </a:solidFill>
                </a:ln>
              </p:spPr>
              <p:txBody>
                <a:bodyPr wrap="square" lIns="0" tIns="0" rIns="0" bIns="0" rtlCol="0"/>
                <a:lstStyle/>
                <a:p>
                  <a:endParaRPr/>
                </a:p>
              </p:txBody>
            </p:sp>
            <p:sp>
              <p:nvSpPr>
                <p:cNvPr id="35" name="object 35"/>
                <p:cNvSpPr/>
                <p:nvPr/>
              </p:nvSpPr>
              <p:spPr>
                <a:xfrm>
                  <a:off x="701039" y="5669279"/>
                  <a:ext cx="304800" cy="10160"/>
                </a:xfrm>
                <a:custGeom>
                  <a:avLst/>
                  <a:gdLst/>
                  <a:ahLst/>
                  <a:cxnLst/>
                  <a:rect l="l" t="t" r="r" b="b"/>
                  <a:pathLst>
                    <a:path w="304800" h="10160">
                      <a:moveTo>
                        <a:pt x="304800" y="0"/>
                      </a:moveTo>
                      <a:lnTo>
                        <a:pt x="0" y="0"/>
                      </a:lnTo>
                      <a:lnTo>
                        <a:pt x="0" y="10160"/>
                      </a:lnTo>
                      <a:lnTo>
                        <a:pt x="304800" y="10160"/>
                      </a:lnTo>
                      <a:lnTo>
                        <a:pt x="304800" y="0"/>
                      </a:lnTo>
                      <a:close/>
                    </a:path>
                  </a:pathLst>
                </a:custGeom>
                <a:solidFill>
                  <a:srgbClr val="6F2F9F"/>
                </a:solidFill>
              </p:spPr>
              <p:txBody>
                <a:bodyPr wrap="square" lIns="0" tIns="0" rIns="0" bIns="0" rtlCol="0"/>
                <a:lstStyle/>
                <a:p>
                  <a:endParaRPr/>
                </a:p>
              </p:txBody>
            </p:sp>
            <p:sp>
              <p:nvSpPr>
                <p:cNvPr id="36" name="object 36"/>
                <p:cNvSpPr/>
                <p:nvPr/>
              </p:nvSpPr>
              <p:spPr>
                <a:xfrm>
                  <a:off x="1412240" y="5674360"/>
                  <a:ext cx="508000" cy="0"/>
                </a:xfrm>
                <a:custGeom>
                  <a:avLst/>
                  <a:gdLst/>
                  <a:ahLst/>
                  <a:cxnLst/>
                  <a:rect l="l" t="t" r="r" b="b"/>
                  <a:pathLst>
                    <a:path w="508000">
                      <a:moveTo>
                        <a:pt x="0" y="0"/>
                      </a:moveTo>
                      <a:lnTo>
                        <a:pt x="507999" y="0"/>
                      </a:lnTo>
                    </a:path>
                  </a:pathLst>
                </a:custGeom>
                <a:ln w="9525">
                  <a:solidFill>
                    <a:srgbClr val="DAE2F3"/>
                  </a:solidFill>
                </a:ln>
              </p:spPr>
              <p:txBody>
                <a:bodyPr wrap="square" lIns="0" tIns="0" rIns="0" bIns="0" rtlCol="0"/>
                <a:lstStyle/>
                <a:p>
                  <a:endParaRPr/>
                </a:p>
              </p:txBody>
            </p:sp>
            <p:sp>
              <p:nvSpPr>
                <p:cNvPr id="37" name="object 37"/>
                <p:cNvSpPr/>
                <p:nvPr/>
              </p:nvSpPr>
              <p:spPr>
                <a:xfrm>
                  <a:off x="1107440" y="5587999"/>
                  <a:ext cx="304800" cy="91440"/>
                </a:xfrm>
                <a:custGeom>
                  <a:avLst/>
                  <a:gdLst/>
                  <a:ahLst/>
                  <a:cxnLst/>
                  <a:rect l="l" t="t" r="r" b="b"/>
                  <a:pathLst>
                    <a:path w="304800" h="91439">
                      <a:moveTo>
                        <a:pt x="304800" y="0"/>
                      </a:moveTo>
                      <a:lnTo>
                        <a:pt x="0" y="0"/>
                      </a:lnTo>
                      <a:lnTo>
                        <a:pt x="0" y="91440"/>
                      </a:lnTo>
                      <a:lnTo>
                        <a:pt x="304800" y="91440"/>
                      </a:lnTo>
                      <a:lnTo>
                        <a:pt x="304800" y="0"/>
                      </a:lnTo>
                      <a:close/>
                    </a:path>
                  </a:pathLst>
                </a:custGeom>
                <a:solidFill>
                  <a:srgbClr val="C00000"/>
                </a:solidFill>
              </p:spPr>
              <p:txBody>
                <a:bodyPr wrap="square" lIns="0" tIns="0" rIns="0" bIns="0" rtlCol="0"/>
                <a:lstStyle/>
                <a:p>
                  <a:endParaRPr/>
                </a:p>
              </p:txBody>
            </p:sp>
            <p:sp>
              <p:nvSpPr>
                <p:cNvPr id="38" name="object 38"/>
                <p:cNvSpPr/>
                <p:nvPr/>
              </p:nvSpPr>
              <p:spPr>
                <a:xfrm>
                  <a:off x="1513840" y="5669279"/>
                  <a:ext cx="304800" cy="10160"/>
                </a:xfrm>
                <a:custGeom>
                  <a:avLst/>
                  <a:gdLst/>
                  <a:ahLst/>
                  <a:cxnLst/>
                  <a:rect l="l" t="t" r="r" b="b"/>
                  <a:pathLst>
                    <a:path w="304800" h="10160">
                      <a:moveTo>
                        <a:pt x="304799" y="0"/>
                      </a:moveTo>
                      <a:lnTo>
                        <a:pt x="0" y="0"/>
                      </a:lnTo>
                      <a:lnTo>
                        <a:pt x="0" y="10160"/>
                      </a:lnTo>
                      <a:lnTo>
                        <a:pt x="304799" y="10160"/>
                      </a:lnTo>
                      <a:lnTo>
                        <a:pt x="304799" y="0"/>
                      </a:lnTo>
                      <a:close/>
                    </a:path>
                  </a:pathLst>
                </a:custGeom>
                <a:solidFill>
                  <a:srgbClr val="9999FF"/>
                </a:solidFill>
              </p:spPr>
              <p:txBody>
                <a:bodyPr wrap="square" lIns="0" tIns="0" rIns="0" bIns="0" rtlCol="0"/>
                <a:lstStyle/>
                <a:p>
                  <a:endParaRPr/>
                </a:p>
              </p:txBody>
            </p:sp>
            <p:sp>
              <p:nvSpPr>
                <p:cNvPr id="39" name="object 39"/>
                <p:cNvSpPr/>
                <p:nvPr/>
              </p:nvSpPr>
              <p:spPr>
                <a:xfrm>
                  <a:off x="645159" y="4831079"/>
                  <a:ext cx="1681480" cy="843280"/>
                </a:xfrm>
                <a:custGeom>
                  <a:avLst/>
                  <a:gdLst/>
                  <a:ahLst/>
                  <a:cxnLst/>
                  <a:rect l="l" t="t" r="r" b="b"/>
                  <a:pathLst>
                    <a:path w="1681480" h="843279">
                      <a:moveTo>
                        <a:pt x="1590040" y="843280"/>
                      </a:moveTo>
                      <a:lnTo>
                        <a:pt x="1681479" y="843280"/>
                      </a:lnTo>
                    </a:path>
                    <a:path w="1681480" h="843279">
                      <a:moveTo>
                        <a:pt x="0" y="426720"/>
                      </a:moveTo>
                      <a:lnTo>
                        <a:pt x="1681479" y="426720"/>
                      </a:lnTo>
                    </a:path>
                    <a:path w="1681480" h="843279">
                      <a:moveTo>
                        <a:pt x="0" y="0"/>
                      </a:moveTo>
                      <a:lnTo>
                        <a:pt x="1681479" y="0"/>
                      </a:lnTo>
                    </a:path>
                  </a:pathLst>
                </a:custGeom>
                <a:ln w="9525">
                  <a:solidFill>
                    <a:srgbClr val="DAE2F3"/>
                  </a:solidFill>
                </a:ln>
              </p:spPr>
              <p:txBody>
                <a:bodyPr wrap="square" lIns="0" tIns="0" rIns="0" bIns="0" rtlCol="0"/>
                <a:lstStyle/>
                <a:p>
                  <a:endParaRPr/>
                </a:p>
              </p:txBody>
            </p:sp>
            <p:sp>
              <p:nvSpPr>
                <p:cNvPr id="40" name="object 40"/>
                <p:cNvSpPr/>
                <p:nvPr/>
              </p:nvSpPr>
              <p:spPr>
                <a:xfrm>
                  <a:off x="2326639" y="4571999"/>
                  <a:ext cx="314960" cy="1107440"/>
                </a:xfrm>
                <a:custGeom>
                  <a:avLst/>
                  <a:gdLst/>
                  <a:ahLst/>
                  <a:cxnLst/>
                  <a:rect l="l" t="t" r="r" b="b"/>
                  <a:pathLst>
                    <a:path w="314960" h="1107439">
                      <a:moveTo>
                        <a:pt x="314947" y="0"/>
                      </a:moveTo>
                      <a:lnTo>
                        <a:pt x="0" y="0"/>
                      </a:lnTo>
                      <a:lnTo>
                        <a:pt x="0" y="1107440"/>
                      </a:lnTo>
                      <a:lnTo>
                        <a:pt x="314947" y="1107440"/>
                      </a:lnTo>
                      <a:lnTo>
                        <a:pt x="314947" y="0"/>
                      </a:lnTo>
                      <a:close/>
                    </a:path>
                  </a:pathLst>
                </a:custGeom>
                <a:solidFill>
                  <a:srgbClr val="BEBEBE"/>
                </a:solidFill>
              </p:spPr>
              <p:txBody>
                <a:bodyPr wrap="square" lIns="0" tIns="0" rIns="0" bIns="0" rtlCol="0"/>
                <a:lstStyle/>
                <a:p>
                  <a:endParaRPr/>
                </a:p>
              </p:txBody>
            </p:sp>
            <p:sp>
              <p:nvSpPr>
                <p:cNvPr id="41" name="object 41"/>
                <p:cNvSpPr/>
                <p:nvPr/>
              </p:nvSpPr>
              <p:spPr>
                <a:xfrm>
                  <a:off x="2738120" y="2108200"/>
                  <a:ext cx="314960" cy="3566160"/>
                </a:xfrm>
                <a:custGeom>
                  <a:avLst/>
                  <a:gdLst/>
                  <a:ahLst/>
                  <a:cxnLst/>
                  <a:rect l="l" t="t" r="r" b="b"/>
                  <a:pathLst>
                    <a:path w="314960" h="3566160">
                      <a:moveTo>
                        <a:pt x="314960" y="0"/>
                      </a:moveTo>
                      <a:lnTo>
                        <a:pt x="0" y="0"/>
                      </a:lnTo>
                      <a:lnTo>
                        <a:pt x="0" y="3566160"/>
                      </a:lnTo>
                      <a:lnTo>
                        <a:pt x="314960" y="3566160"/>
                      </a:lnTo>
                      <a:lnTo>
                        <a:pt x="314960" y="0"/>
                      </a:lnTo>
                      <a:close/>
                    </a:path>
                  </a:pathLst>
                </a:custGeom>
                <a:solidFill>
                  <a:srgbClr val="D1CD29"/>
                </a:solidFill>
              </p:spPr>
              <p:txBody>
                <a:bodyPr wrap="square" lIns="0" tIns="0" rIns="0" bIns="0" rtlCol="0"/>
                <a:lstStyle/>
                <a:p>
                  <a:endParaRPr/>
                </a:p>
              </p:txBody>
            </p:sp>
            <p:sp>
              <p:nvSpPr>
                <p:cNvPr id="42" name="object 42"/>
                <p:cNvSpPr/>
                <p:nvPr/>
              </p:nvSpPr>
              <p:spPr>
                <a:xfrm>
                  <a:off x="2738120" y="2108200"/>
                  <a:ext cx="314960" cy="3566160"/>
                </a:xfrm>
                <a:custGeom>
                  <a:avLst/>
                  <a:gdLst/>
                  <a:ahLst/>
                  <a:cxnLst/>
                  <a:rect l="l" t="t" r="r" b="b"/>
                  <a:pathLst>
                    <a:path w="314960" h="3566160">
                      <a:moveTo>
                        <a:pt x="0" y="0"/>
                      </a:moveTo>
                      <a:lnTo>
                        <a:pt x="314960" y="0"/>
                      </a:lnTo>
                      <a:lnTo>
                        <a:pt x="314960" y="3566160"/>
                      </a:lnTo>
                      <a:lnTo>
                        <a:pt x="0" y="3566160"/>
                      </a:lnTo>
                      <a:lnTo>
                        <a:pt x="0" y="0"/>
                      </a:lnTo>
                      <a:close/>
                    </a:path>
                  </a:pathLst>
                </a:custGeom>
                <a:ln w="9525">
                  <a:solidFill>
                    <a:srgbClr val="404040"/>
                  </a:solidFill>
                </a:ln>
              </p:spPr>
              <p:txBody>
                <a:bodyPr wrap="square" lIns="0" tIns="0" rIns="0" bIns="0" rtlCol="0"/>
                <a:lstStyle/>
                <a:p>
                  <a:endParaRPr/>
                </a:p>
              </p:txBody>
            </p:sp>
            <p:sp>
              <p:nvSpPr>
                <p:cNvPr id="43" name="object 43"/>
                <p:cNvSpPr/>
                <p:nvPr/>
              </p:nvSpPr>
              <p:spPr>
                <a:xfrm>
                  <a:off x="1920240" y="5455919"/>
                  <a:ext cx="314960" cy="223520"/>
                </a:xfrm>
                <a:custGeom>
                  <a:avLst/>
                  <a:gdLst/>
                  <a:ahLst/>
                  <a:cxnLst/>
                  <a:rect l="l" t="t" r="r" b="b"/>
                  <a:pathLst>
                    <a:path w="314960" h="223520">
                      <a:moveTo>
                        <a:pt x="314960" y="0"/>
                      </a:moveTo>
                      <a:lnTo>
                        <a:pt x="0" y="0"/>
                      </a:lnTo>
                      <a:lnTo>
                        <a:pt x="0" y="223519"/>
                      </a:lnTo>
                      <a:lnTo>
                        <a:pt x="314960" y="223519"/>
                      </a:lnTo>
                      <a:lnTo>
                        <a:pt x="314960" y="0"/>
                      </a:lnTo>
                      <a:close/>
                    </a:path>
                  </a:pathLst>
                </a:custGeom>
                <a:solidFill>
                  <a:srgbClr val="4471C4"/>
                </a:solidFill>
              </p:spPr>
              <p:txBody>
                <a:bodyPr wrap="square" lIns="0" tIns="0" rIns="0" bIns="0" rtlCol="0"/>
                <a:lstStyle/>
                <a:p>
                  <a:endParaRPr/>
                </a:p>
              </p:txBody>
            </p:sp>
          </p:grpSp>
          <p:sp>
            <p:nvSpPr>
              <p:cNvPr id="44" name="object 44"/>
              <p:cNvSpPr txBox="1"/>
              <p:nvPr/>
            </p:nvSpPr>
            <p:spPr>
              <a:xfrm>
                <a:off x="767778" y="5432061"/>
                <a:ext cx="167640" cy="184150"/>
              </a:xfrm>
              <a:prstGeom prst="rect">
                <a:avLst/>
              </a:prstGeom>
            </p:spPr>
            <p:txBody>
              <a:bodyPr vert="horz" wrap="square" lIns="0" tIns="11430" rIns="0" bIns="0" rtlCol="0">
                <a:spAutoFit/>
              </a:bodyPr>
              <a:lstStyle/>
              <a:p>
                <a:pPr marL="12700">
                  <a:lnSpc>
                    <a:spcPct val="100000"/>
                  </a:lnSpc>
                  <a:spcBef>
                    <a:spcPts val="90"/>
                  </a:spcBef>
                </a:pPr>
                <a:r>
                  <a:rPr sz="1050" spc="-30" dirty="0">
                    <a:solidFill>
                      <a:srgbClr val="404040"/>
                    </a:solidFill>
                    <a:latin typeface="Arial"/>
                    <a:cs typeface="Arial"/>
                  </a:rPr>
                  <a:t>51</a:t>
                </a:r>
                <a:endParaRPr sz="1050">
                  <a:latin typeface="Arial"/>
                  <a:cs typeface="Arial"/>
                </a:endParaRPr>
              </a:p>
            </p:txBody>
          </p:sp>
          <p:sp>
            <p:nvSpPr>
              <p:cNvPr id="45" name="object 45"/>
              <p:cNvSpPr txBox="1"/>
              <p:nvPr/>
            </p:nvSpPr>
            <p:spPr>
              <a:xfrm>
                <a:off x="1135621" y="5353342"/>
                <a:ext cx="238760" cy="184150"/>
              </a:xfrm>
              <a:prstGeom prst="rect">
                <a:avLst/>
              </a:prstGeom>
            </p:spPr>
            <p:txBody>
              <a:bodyPr vert="horz" wrap="square" lIns="0" tIns="11430" rIns="0" bIns="0" rtlCol="0">
                <a:spAutoFit/>
              </a:bodyPr>
              <a:lstStyle/>
              <a:p>
                <a:pPr marL="12700">
                  <a:lnSpc>
                    <a:spcPct val="100000"/>
                  </a:lnSpc>
                  <a:spcBef>
                    <a:spcPts val="90"/>
                  </a:spcBef>
                </a:pPr>
                <a:r>
                  <a:rPr sz="1050" spc="-30" dirty="0">
                    <a:solidFill>
                      <a:srgbClr val="404040"/>
                    </a:solidFill>
                    <a:latin typeface="Arial"/>
                    <a:cs typeface="Arial"/>
                  </a:rPr>
                  <a:t>425</a:t>
                </a:r>
                <a:endParaRPr sz="1050">
                  <a:latin typeface="Arial"/>
                  <a:cs typeface="Arial"/>
                </a:endParaRPr>
              </a:p>
            </p:txBody>
          </p:sp>
          <p:sp>
            <p:nvSpPr>
              <p:cNvPr id="46" name="object 46"/>
              <p:cNvSpPr txBox="1"/>
              <p:nvPr/>
            </p:nvSpPr>
            <p:spPr>
              <a:xfrm>
                <a:off x="1584693" y="5439062"/>
                <a:ext cx="167640" cy="184150"/>
              </a:xfrm>
              <a:prstGeom prst="rect">
                <a:avLst/>
              </a:prstGeom>
            </p:spPr>
            <p:txBody>
              <a:bodyPr vert="horz" wrap="square" lIns="0" tIns="11430" rIns="0" bIns="0" rtlCol="0">
                <a:spAutoFit/>
              </a:bodyPr>
              <a:lstStyle/>
              <a:p>
                <a:pPr marL="12700">
                  <a:lnSpc>
                    <a:spcPct val="100000"/>
                  </a:lnSpc>
                  <a:spcBef>
                    <a:spcPts val="90"/>
                  </a:spcBef>
                </a:pPr>
                <a:r>
                  <a:rPr sz="1050" spc="-30" dirty="0">
                    <a:solidFill>
                      <a:srgbClr val="404040"/>
                    </a:solidFill>
                    <a:latin typeface="Arial"/>
                    <a:cs typeface="Arial"/>
                  </a:rPr>
                  <a:t>18</a:t>
                </a:r>
                <a:endParaRPr sz="1050">
                  <a:latin typeface="Arial"/>
                  <a:cs typeface="Arial"/>
                </a:endParaRPr>
              </a:p>
            </p:txBody>
          </p:sp>
          <p:sp>
            <p:nvSpPr>
              <p:cNvPr id="47" name="object 47"/>
              <p:cNvSpPr txBox="1"/>
              <p:nvPr/>
            </p:nvSpPr>
            <p:spPr>
              <a:xfrm>
                <a:off x="1901817" y="5225092"/>
                <a:ext cx="350520" cy="184150"/>
              </a:xfrm>
              <a:prstGeom prst="rect">
                <a:avLst/>
              </a:prstGeom>
            </p:spPr>
            <p:txBody>
              <a:bodyPr vert="horz" wrap="square" lIns="0" tIns="11430" rIns="0" bIns="0" rtlCol="0">
                <a:spAutoFit/>
              </a:bodyPr>
              <a:lstStyle/>
              <a:p>
                <a:pPr marL="12700">
                  <a:lnSpc>
                    <a:spcPct val="100000"/>
                  </a:lnSpc>
                  <a:spcBef>
                    <a:spcPts val="90"/>
                  </a:spcBef>
                </a:pPr>
                <a:r>
                  <a:rPr sz="1050" spc="-30" dirty="0">
                    <a:solidFill>
                      <a:srgbClr val="404040"/>
                    </a:solidFill>
                    <a:latin typeface="Arial"/>
                    <a:cs typeface="Arial"/>
                  </a:rPr>
                  <a:t>1</a:t>
                </a:r>
                <a:r>
                  <a:rPr sz="1050" spc="25" dirty="0">
                    <a:solidFill>
                      <a:srgbClr val="404040"/>
                    </a:solidFill>
                    <a:latin typeface="Arial"/>
                    <a:cs typeface="Arial"/>
                  </a:rPr>
                  <a:t>,</a:t>
                </a:r>
                <a:r>
                  <a:rPr sz="1050" spc="-30" dirty="0">
                    <a:solidFill>
                      <a:srgbClr val="404040"/>
                    </a:solidFill>
                    <a:latin typeface="Arial"/>
                    <a:cs typeface="Arial"/>
                  </a:rPr>
                  <a:t>034</a:t>
                </a:r>
                <a:endParaRPr sz="1050">
                  <a:latin typeface="Arial"/>
                  <a:cs typeface="Arial"/>
                </a:endParaRPr>
              </a:p>
            </p:txBody>
          </p:sp>
          <p:sp>
            <p:nvSpPr>
              <p:cNvPr id="48" name="object 48"/>
              <p:cNvSpPr txBox="1"/>
              <p:nvPr/>
            </p:nvSpPr>
            <p:spPr>
              <a:xfrm>
                <a:off x="2310340" y="4333684"/>
                <a:ext cx="350520" cy="184150"/>
              </a:xfrm>
              <a:prstGeom prst="rect">
                <a:avLst/>
              </a:prstGeom>
            </p:spPr>
            <p:txBody>
              <a:bodyPr vert="horz" wrap="square" lIns="0" tIns="11430" rIns="0" bIns="0" rtlCol="0">
                <a:spAutoFit/>
              </a:bodyPr>
              <a:lstStyle/>
              <a:p>
                <a:pPr marL="12700">
                  <a:lnSpc>
                    <a:spcPct val="100000"/>
                  </a:lnSpc>
                  <a:spcBef>
                    <a:spcPts val="90"/>
                  </a:spcBef>
                </a:pPr>
                <a:r>
                  <a:rPr sz="1050" spc="-30" dirty="0">
                    <a:solidFill>
                      <a:srgbClr val="404040"/>
                    </a:solidFill>
                    <a:latin typeface="Arial"/>
                    <a:cs typeface="Arial"/>
                  </a:rPr>
                  <a:t>5</a:t>
                </a:r>
                <a:r>
                  <a:rPr sz="1050" spc="25" dirty="0">
                    <a:solidFill>
                      <a:srgbClr val="404040"/>
                    </a:solidFill>
                    <a:latin typeface="Arial"/>
                    <a:cs typeface="Arial"/>
                  </a:rPr>
                  <a:t>,</a:t>
                </a:r>
                <a:r>
                  <a:rPr sz="1050" spc="-30" dirty="0">
                    <a:solidFill>
                      <a:srgbClr val="404040"/>
                    </a:solidFill>
                    <a:latin typeface="Arial"/>
                    <a:cs typeface="Arial"/>
                  </a:rPr>
                  <a:t>266</a:t>
                </a:r>
                <a:endParaRPr sz="1050">
                  <a:latin typeface="Arial"/>
                  <a:cs typeface="Arial"/>
                </a:endParaRPr>
              </a:p>
            </p:txBody>
          </p:sp>
          <p:sp>
            <p:nvSpPr>
              <p:cNvPr id="49" name="object 49"/>
              <p:cNvSpPr txBox="1"/>
              <p:nvPr/>
            </p:nvSpPr>
            <p:spPr>
              <a:xfrm>
                <a:off x="436224" y="5561008"/>
                <a:ext cx="104775" cy="196215"/>
              </a:xfrm>
              <a:prstGeom prst="rect">
                <a:avLst/>
              </a:prstGeom>
            </p:spPr>
            <p:txBody>
              <a:bodyPr vert="horz" wrap="square" lIns="0" tIns="15240" rIns="0" bIns="0" rtlCol="0">
                <a:spAutoFit/>
              </a:bodyPr>
              <a:lstStyle/>
              <a:p>
                <a:pPr marL="12700">
                  <a:lnSpc>
                    <a:spcPct val="100000"/>
                  </a:lnSpc>
                  <a:spcBef>
                    <a:spcPts val="120"/>
                  </a:spcBef>
                </a:pPr>
                <a:r>
                  <a:rPr sz="1100" spc="10" dirty="0">
                    <a:solidFill>
                      <a:srgbClr val="585858"/>
                    </a:solidFill>
                    <a:latin typeface="Arial"/>
                    <a:cs typeface="Arial"/>
                  </a:rPr>
                  <a:t>0</a:t>
                </a:r>
                <a:endParaRPr sz="1100">
                  <a:latin typeface="Arial"/>
                  <a:cs typeface="Arial"/>
                </a:endParaRPr>
              </a:p>
            </p:txBody>
          </p:sp>
          <p:sp>
            <p:nvSpPr>
              <p:cNvPr id="50" name="object 50"/>
              <p:cNvSpPr txBox="1"/>
              <p:nvPr/>
            </p:nvSpPr>
            <p:spPr>
              <a:xfrm>
                <a:off x="164261" y="5139693"/>
                <a:ext cx="381000"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2</a:t>
                </a:r>
                <a:r>
                  <a:rPr sz="1100" spc="-70" dirty="0">
                    <a:solidFill>
                      <a:srgbClr val="585858"/>
                    </a:solidFill>
                    <a:latin typeface="Arial"/>
                    <a:cs typeface="Arial"/>
                  </a:rPr>
                  <a:t>,</a:t>
                </a:r>
                <a:r>
                  <a:rPr sz="1100" spc="25" dirty="0">
                    <a:solidFill>
                      <a:srgbClr val="585858"/>
                    </a:solidFill>
                    <a:latin typeface="Arial"/>
                    <a:cs typeface="Arial"/>
                  </a:rPr>
                  <a:t>000</a:t>
                </a:r>
                <a:endParaRPr sz="1100">
                  <a:latin typeface="Arial"/>
                  <a:cs typeface="Arial"/>
                </a:endParaRPr>
              </a:p>
            </p:txBody>
          </p:sp>
          <p:sp>
            <p:nvSpPr>
              <p:cNvPr id="51" name="object 51"/>
              <p:cNvSpPr txBox="1"/>
              <p:nvPr/>
            </p:nvSpPr>
            <p:spPr>
              <a:xfrm>
                <a:off x="164261" y="4718379"/>
                <a:ext cx="381000"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4</a:t>
                </a:r>
                <a:r>
                  <a:rPr sz="1100" spc="-70" dirty="0">
                    <a:solidFill>
                      <a:srgbClr val="585858"/>
                    </a:solidFill>
                    <a:latin typeface="Arial"/>
                    <a:cs typeface="Arial"/>
                  </a:rPr>
                  <a:t>,</a:t>
                </a:r>
                <a:r>
                  <a:rPr sz="1100" spc="25" dirty="0">
                    <a:solidFill>
                      <a:srgbClr val="585858"/>
                    </a:solidFill>
                    <a:latin typeface="Arial"/>
                    <a:cs typeface="Arial"/>
                  </a:rPr>
                  <a:t>000</a:t>
                </a:r>
                <a:endParaRPr sz="1100">
                  <a:latin typeface="Arial"/>
                  <a:cs typeface="Arial"/>
                </a:endParaRPr>
              </a:p>
            </p:txBody>
          </p:sp>
          <p:sp>
            <p:nvSpPr>
              <p:cNvPr id="52" name="object 52"/>
              <p:cNvSpPr txBox="1"/>
              <p:nvPr/>
            </p:nvSpPr>
            <p:spPr>
              <a:xfrm>
                <a:off x="164261" y="4297064"/>
                <a:ext cx="381000"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6</a:t>
                </a:r>
                <a:r>
                  <a:rPr sz="1100" spc="-70" dirty="0">
                    <a:solidFill>
                      <a:srgbClr val="585858"/>
                    </a:solidFill>
                    <a:latin typeface="Arial"/>
                    <a:cs typeface="Arial"/>
                  </a:rPr>
                  <a:t>,</a:t>
                </a:r>
                <a:r>
                  <a:rPr sz="1100" spc="25" dirty="0">
                    <a:solidFill>
                      <a:srgbClr val="585858"/>
                    </a:solidFill>
                    <a:latin typeface="Arial"/>
                    <a:cs typeface="Arial"/>
                  </a:rPr>
                  <a:t>000</a:t>
                </a:r>
                <a:endParaRPr sz="1100">
                  <a:latin typeface="Arial"/>
                  <a:cs typeface="Arial"/>
                </a:endParaRPr>
              </a:p>
            </p:txBody>
          </p:sp>
          <p:sp>
            <p:nvSpPr>
              <p:cNvPr id="53" name="object 53"/>
              <p:cNvSpPr txBox="1"/>
              <p:nvPr/>
            </p:nvSpPr>
            <p:spPr>
              <a:xfrm>
                <a:off x="164261" y="3875749"/>
                <a:ext cx="381000"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8</a:t>
                </a:r>
                <a:r>
                  <a:rPr sz="1100" spc="-70" dirty="0">
                    <a:solidFill>
                      <a:srgbClr val="585858"/>
                    </a:solidFill>
                    <a:latin typeface="Arial"/>
                    <a:cs typeface="Arial"/>
                  </a:rPr>
                  <a:t>,</a:t>
                </a:r>
                <a:r>
                  <a:rPr sz="1100" spc="25" dirty="0">
                    <a:solidFill>
                      <a:srgbClr val="585858"/>
                    </a:solidFill>
                    <a:latin typeface="Arial"/>
                    <a:cs typeface="Arial"/>
                  </a:rPr>
                  <a:t>000</a:t>
                </a:r>
                <a:endParaRPr sz="1100">
                  <a:latin typeface="Arial"/>
                  <a:cs typeface="Arial"/>
                </a:endParaRPr>
              </a:p>
            </p:txBody>
          </p:sp>
          <p:sp>
            <p:nvSpPr>
              <p:cNvPr id="54" name="object 54"/>
              <p:cNvSpPr txBox="1"/>
              <p:nvPr/>
            </p:nvSpPr>
            <p:spPr>
              <a:xfrm>
                <a:off x="86598" y="2190489"/>
                <a:ext cx="441959" cy="1460500"/>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1</a:t>
                </a:r>
                <a:r>
                  <a:rPr sz="1100" spc="-55" dirty="0">
                    <a:solidFill>
                      <a:srgbClr val="585858"/>
                    </a:solidFill>
                    <a:latin typeface="Arial"/>
                    <a:cs typeface="Arial"/>
                  </a:rPr>
                  <a:t>6</a:t>
                </a:r>
                <a:r>
                  <a:rPr sz="1100" spc="10" dirty="0">
                    <a:solidFill>
                      <a:srgbClr val="585858"/>
                    </a:solidFill>
                    <a:latin typeface="Arial"/>
                    <a:cs typeface="Arial"/>
                  </a:rPr>
                  <a:t>,</a:t>
                </a:r>
                <a:r>
                  <a:rPr sz="1100" spc="25" dirty="0">
                    <a:solidFill>
                      <a:srgbClr val="585858"/>
                    </a:solidFill>
                    <a:latin typeface="Arial"/>
                    <a:cs typeface="Arial"/>
                  </a:rPr>
                  <a:t>0</a:t>
                </a:r>
                <a:r>
                  <a:rPr sz="1100" spc="-55" dirty="0">
                    <a:solidFill>
                      <a:srgbClr val="585858"/>
                    </a:solidFill>
                    <a:latin typeface="Arial"/>
                    <a:cs typeface="Arial"/>
                  </a:rPr>
                  <a:t>00</a:t>
                </a:r>
                <a:endParaRPr sz="1100">
                  <a:latin typeface="Arial"/>
                  <a:cs typeface="Arial"/>
                </a:endParaRPr>
              </a:p>
              <a:p>
                <a:pPr>
                  <a:lnSpc>
                    <a:spcPct val="100000"/>
                  </a:lnSpc>
                  <a:spcBef>
                    <a:spcPts val="40"/>
                  </a:spcBef>
                </a:pPr>
                <a:endParaRPr sz="1700">
                  <a:latin typeface="Arial"/>
                  <a:cs typeface="Arial"/>
                </a:endParaRPr>
              </a:p>
              <a:p>
                <a:pPr marL="12700">
                  <a:lnSpc>
                    <a:spcPct val="100000"/>
                  </a:lnSpc>
                </a:pPr>
                <a:r>
                  <a:rPr sz="1100" spc="25" dirty="0">
                    <a:solidFill>
                      <a:srgbClr val="585858"/>
                    </a:solidFill>
                    <a:latin typeface="Arial"/>
                    <a:cs typeface="Arial"/>
                  </a:rPr>
                  <a:t>1</a:t>
                </a:r>
                <a:r>
                  <a:rPr sz="1100" spc="-55" dirty="0">
                    <a:solidFill>
                      <a:srgbClr val="585858"/>
                    </a:solidFill>
                    <a:latin typeface="Arial"/>
                    <a:cs typeface="Arial"/>
                  </a:rPr>
                  <a:t>4</a:t>
                </a:r>
                <a:r>
                  <a:rPr sz="1100" spc="10" dirty="0">
                    <a:solidFill>
                      <a:srgbClr val="585858"/>
                    </a:solidFill>
                    <a:latin typeface="Arial"/>
                    <a:cs typeface="Arial"/>
                  </a:rPr>
                  <a:t>,</a:t>
                </a:r>
                <a:r>
                  <a:rPr sz="1100" spc="25" dirty="0">
                    <a:solidFill>
                      <a:srgbClr val="585858"/>
                    </a:solidFill>
                    <a:latin typeface="Arial"/>
                    <a:cs typeface="Arial"/>
                  </a:rPr>
                  <a:t>0</a:t>
                </a:r>
                <a:r>
                  <a:rPr sz="1100" spc="-55" dirty="0">
                    <a:solidFill>
                      <a:srgbClr val="585858"/>
                    </a:solidFill>
                    <a:latin typeface="Arial"/>
                    <a:cs typeface="Arial"/>
                  </a:rPr>
                  <a:t>00</a:t>
                </a:r>
                <a:endParaRPr sz="1100">
                  <a:latin typeface="Arial"/>
                  <a:cs typeface="Arial"/>
                </a:endParaRPr>
              </a:p>
              <a:p>
                <a:pPr>
                  <a:lnSpc>
                    <a:spcPct val="100000"/>
                  </a:lnSpc>
                  <a:spcBef>
                    <a:spcPts val="45"/>
                  </a:spcBef>
                </a:pPr>
                <a:endParaRPr sz="1700">
                  <a:latin typeface="Arial"/>
                  <a:cs typeface="Arial"/>
                </a:endParaRPr>
              </a:p>
              <a:p>
                <a:pPr marL="12700">
                  <a:lnSpc>
                    <a:spcPct val="100000"/>
                  </a:lnSpc>
                </a:pPr>
                <a:r>
                  <a:rPr sz="1100" spc="25" dirty="0">
                    <a:solidFill>
                      <a:srgbClr val="585858"/>
                    </a:solidFill>
                    <a:latin typeface="Arial"/>
                    <a:cs typeface="Arial"/>
                  </a:rPr>
                  <a:t>1</a:t>
                </a:r>
                <a:r>
                  <a:rPr sz="1100" spc="-55" dirty="0">
                    <a:solidFill>
                      <a:srgbClr val="585858"/>
                    </a:solidFill>
                    <a:latin typeface="Arial"/>
                    <a:cs typeface="Arial"/>
                  </a:rPr>
                  <a:t>2</a:t>
                </a:r>
                <a:r>
                  <a:rPr sz="1100" spc="10" dirty="0">
                    <a:solidFill>
                      <a:srgbClr val="585858"/>
                    </a:solidFill>
                    <a:latin typeface="Arial"/>
                    <a:cs typeface="Arial"/>
                  </a:rPr>
                  <a:t>,</a:t>
                </a:r>
                <a:r>
                  <a:rPr sz="1100" spc="25" dirty="0">
                    <a:solidFill>
                      <a:srgbClr val="585858"/>
                    </a:solidFill>
                    <a:latin typeface="Arial"/>
                    <a:cs typeface="Arial"/>
                  </a:rPr>
                  <a:t>0</a:t>
                </a:r>
                <a:r>
                  <a:rPr sz="1100" spc="-55" dirty="0">
                    <a:solidFill>
                      <a:srgbClr val="585858"/>
                    </a:solidFill>
                    <a:latin typeface="Arial"/>
                    <a:cs typeface="Arial"/>
                  </a:rPr>
                  <a:t>00</a:t>
                </a:r>
                <a:endParaRPr sz="1100">
                  <a:latin typeface="Arial"/>
                  <a:cs typeface="Arial"/>
                </a:endParaRPr>
              </a:p>
              <a:p>
                <a:pPr>
                  <a:lnSpc>
                    <a:spcPct val="100000"/>
                  </a:lnSpc>
                  <a:spcBef>
                    <a:spcPts val="40"/>
                  </a:spcBef>
                </a:pPr>
                <a:endParaRPr sz="1700">
                  <a:latin typeface="Arial"/>
                  <a:cs typeface="Arial"/>
                </a:endParaRPr>
              </a:p>
              <a:p>
                <a:pPr marL="12700">
                  <a:lnSpc>
                    <a:spcPct val="100000"/>
                  </a:lnSpc>
                </a:pPr>
                <a:r>
                  <a:rPr sz="1100" spc="25" dirty="0">
                    <a:solidFill>
                      <a:srgbClr val="585858"/>
                    </a:solidFill>
                    <a:latin typeface="Arial"/>
                    <a:cs typeface="Arial"/>
                  </a:rPr>
                  <a:t>1</a:t>
                </a:r>
                <a:r>
                  <a:rPr sz="1100" spc="-55" dirty="0">
                    <a:solidFill>
                      <a:srgbClr val="585858"/>
                    </a:solidFill>
                    <a:latin typeface="Arial"/>
                    <a:cs typeface="Arial"/>
                  </a:rPr>
                  <a:t>0</a:t>
                </a:r>
                <a:r>
                  <a:rPr sz="1100" spc="10" dirty="0">
                    <a:solidFill>
                      <a:srgbClr val="585858"/>
                    </a:solidFill>
                    <a:latin typeface="Arial"/>
                    <a:cs typeface="Arial"/>
                  </a:rPr>
                  <a:t>,</a:t>
                </a:r>
                <a:r>
                  <a:rPr sz="1100" spc="25" dirty="0">
                    <a:solidFill>
                      <a:srgbClr val="585858"/>
                    </a:solidFill>
                    <a:latin typeface="Arial"/>
                    <a:cs typeface="Arial"/>
                  </a:rPr>
                  <a:t>0</a:t>
                </a:r>
                <a:r>
                  <a:rPr sz="1100" spc="-55" dirty="0">
                    <a:solidFill>
                      <a:srgbClr val="585858"/>
                    </a:solidFill>
                    <a:latin typeface="Arial"/>
                    <a:cs typeface="Arial"/>
                  </a:rPr>
                  <a:t>00</a:t>
                </a:r>
                <a:endParaRPr sz="1100">
                  <a:latin typeface="Arial"/>
                  <a:cs typeface="Arial"/>
                </a:endParaRPr>
              </a:p>
            </p:txBody>
          </p:sp>
          <p:sp>
            <p:nvSpPr>
              <p:cNvPr id="55" name="object 55"/>
              <p:cNvSpPr txBox="1"/>
              <p:nvPr/>
            </p:nvSpPr>
            <p:spPr>
              <a:xfrm>
                <a:off x="86598" y="1769174"/>
                <a:ext cx="441959"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1</a:t>
                </a:r>
                <a:r>
                  <a:rPr sz="1100" spc="-55" dirty="0">
                    <a:solidFill>
                      <a:srgbClr val="585858"/>
                    </a:solidFill>
                    <a:latin typeface="Arial"/>
                    <a:cs typeface="Arial"/>
                  </a:rPr>
                  <a:t>8</a:t>
                </a:r>
                <a:r>
                  <a:rPr sz="1100" spc="10" dirty="0">
                    <a:solidFill>
                      <a:srgbClr val="585858"/>
                    </a:solidFill>
                    <a:latin typeface="Arial"/>
                    <a:cs typeface="Arial"/>
                  </a:rPr>
                  <a:t>,</a:t>
                </a:r>
                <a:r>
                  <a:rPr sz="1100" spc="25" dirty="0">
                    <a:solidFill>
                      <a:srgbClr val="585858"/>
                    </a:solidFill>
                    <a:latin typeface="Arial"/>
                    <a:cs typeface="Arial"/>
                  </a:rPr>
                  <a:t>0</a:t>
                </a:r>
                <a:r>
                  <a:rPr sz="1100" spc="-55" dirty="0">
                    <a:solidFill>
                      <a:srgbClr val="585858"/>
                    </a:solidFill>
                    <a:latin typeface="Arial"/>
                    <a:cs typeface="Arial"/>
                  </a:rPr>
                  <a:t>00</a:t>
                </a:r>
                <a:endParaRPr sz="1100">
                  <a:latin typeface="Arial"/>
                  <a:cs typeface="Arial"/>
                </a:endParaRPr>
              </a:p>
            </p:txBody>
          </p:sp>
          <p:sp>
            <p:nvSpPr>
              <p:cNvPr id="56" name="object 56"/>
              <p:cNvSpPr txBox="1"/>
              <p:nvPr/>
            </p:nvSpPr>
            <p:spPr>
              <a:xfrm>
                <a:off x="86598" y="1347859"/>
                <a:ext cx="441959"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2</a:t>
                </a:r>
                <a:r>
                  <a:rPr sz="1100" spc="-55" dirty="0">
                    <a:solidFill>
                      <a:srgbClr val="585858"/>
                    </a:solidFill>
                    <a:latin typeface="Arial"/>
                    <a:cs typeface="Arial"/>
                  </a:rPr>
                  <a:t>0</a:t>
                </a:r>
                <a:r>
                  <a:rPr sz="1100" spc="10" dirty="0">
                    <a:solidFill>
                      <a:srgbClr val="585858"/>
                    </a:solidFill>
                    <a:latin typeface="Arial"/>
                    <a:cs typeface="Arial"/>
                  </a:rPr>
                  <a:t>,</a:t>
                </a:r>
                <a:r>
                  <a:rPr sz="1100" spc="25" dirty="0">
                    <a:solidFill>
                      <a:srgbClr val="585858"/>
                    </a:solidFill>
                    <a:latin typeface="Arial"/>
                    <a:cs typeface="Arial"/>
                  </a:rPr>
                  <a:t>0</a:t>
                </a:r>
                <a:r>
                  <a:rPr sz="1100" spc="-55" dirty="0">
                    <a:solidFill>
                      <a:srgbClr val="585858"/>
                    </a:solidFill>
                    <a:latin typeface="Arial"/>
                    <a:cs typeface="Arial"/>
                  </a:rPr>
                  <a:t>00</a:t>
                </a:r>
                <a:endParaRPr sz="1100">
                  <a:latin typeface="Arial"/>
                  <a:cs typeface="Arial"/>
                </a:endParaRPr>
              </a:p>
            </p:txBody>
          </p:sp>
          <p:sp>
            <p:nvSpPr>
              <p:cNvPr id="57" name="object 57"/>
              <p:cNvSpPr txBox="1"/>
              <p:nvPr/>
            </p:nvSpPr>
            <p:spPr>
              <a:xfrm>
                <a:off x="1298342" y="5617823"/>
                <a:ext cx="553720" cy="306070"/>
              </a:xfrm>
              <a:prstGeom prst="rect">
                <a:avLst/>
              </a:prstGeom>
            </p:spPr>
            <p:txBody>
              <a:bodyPr vert="horz" wrap="square" lIns="0" tIns="11430" rIns="0" bIns="0" rtlCol="0">
                <a:spAutoFit/>
              </a:bodyPr>
              <a:lstStyle/>
              <a:p>
                <a:pPr marL="12700">
                  <a:lnSpc>
                    <a:spcPct val="100000"/>
                  </a:lnSpc>
                  <a:spcBef>
                    <a:spcPts val="90"/>
                  </a:spcBef>
                </a:pPr>
                <a:r>
                  <a:rPr sz="1850" b="1" spc="5" dirty="0">
                    <a:latin typeface="Arial"/>
                    <a:cs typeface="Arial"/>
                  </a:rPr>
                  <a:t>2013</a:t>
                </a:r>
                <a:endParaRPr sz="1850">
                  <a:latin typeface="Arial"/>
                  <a:cs typeface="Arial"/>
                </a:endParaRPr>
              </a:p>
            </p:txBody>
          </p:sp>
          <p:grpSp>
            <p:nvGrpSpPr>
              <p:cNvPr id="58" name="object 58"/>
              <p:cNvGrpSpPr/>
              <p:nvPr/>
            </p:nvGrpSpPr>
            <p:grpSpPr>
              <a:xfrm>
                <a:off x="620392" y="1290955"/>
                <a:ext cx="5184140" cy="4399915"/>
                <a:chOff x="620392" y="1290955"/>
                <a:chExt cx="5184140" cy="4399915"/>
              </a:xfrm>
            </p:grpSpPr>
            <p:sp>
              <p:nvSpPr>
                <p:cNvPr id="59" name="object 59"/>
                <p:cNvSpPr/>
                <p:nvPr/>
              </p:nvSpPr>
              <p:spPr>
                <a:xfrm>
                  <a:off x="640080" y="1300480"/>
                  <a:ext cx="0" cy="4368165"/>
                </a:xfrm>
                <a:custGeom>
                  <a:avLst/>
                  <a:gdLst/>
                  <a:ahLst/>
                  <a:cxnLst/>
                  <a:rect l="l" t="t" r="r" b="b"/>
                  <a:pathLst>
                    <a:path h="4368165">
                      <a:moveTo>
                        <a:pt x="0" y="0"/>
                      </a:moveTo>
                      <a:lnTo>
                        <a:pt x="0" y="4368139"/>
                      </a:lnTo>
                    </a:path>
                  </a:pathLst>
                </a:custGeom>
                <a:ln w="19050">
                  <a:solidFill>
                    <a:srgbClr val="000000"/>
                  </a:solidFill>
                </a:ln>
              </p:spPr>
              <p:txBody>
                <a:bodyPr wrap="square" lIns="0" tIns="0" rIns="0" bIns="0" rtlCol="0"/>
                <a:lstStyle/>
                <a:p>
                  <a:endParaRPr/>
                </a:p>
              </p:txBody>
            </p:sp>
            <p:sp>
              <p:nvSpPr>
                <p:cNvPr id="60" name="object 60"/>
                <p:cNvSpPr/>
                <p:nvPr/>
              </p:nvSpPr>
              <p:spPr>
                <a:xfrm>
                  <a:off x="629917" y="5669280"/>
                  <a:ext cx="5165090" cy="12065"/>
                </a:xfrm>
                <a:custGeom>
                  <a:avLst/>
                  <a:gdLst/>
                  <a:ahLst/>
                  <a:cxnLst/>
                  <a:rect l="l" t="t" r="r" b="b"/>
                  <a:pathLst>
                    <a:path w="5165090" h="12064">
                      <a:moveTo>
                        <a:pt x="5164543" y="0"/>
                      </a:moveTo>
                      <a:lnTo>
                        <a:pt x="0" y="11887"/>
                      </a:lnTo>
                    </a:path>
                  </a:pathLst>
                </a:custGeom>
                <a:ln w="19050">
                  <a:solidFill>
                    <a:srgbClr val="000000"/>
                  </a:solidFill>
                </a:ln>
              </p:spPr>
              <p:txBody>
                <a:bodyPr wrap="square" lIns="0" tIns="0" rIns="0" bIns="0" rtlCol="0"/>
                <a:lstStyle/>
                <a:p>
                  <a:endParaRPr/>
                </a:p>
              </p:txBody>
            </p:sp>
            <p:sp>
              <p:nvSpPr>
                <p:cNvPr id="61" name="object 61"/>
                <p:cNvSpPr/>
                <p:nvPr/>
              </p:nvSpPr>
              <p:spPr>
                <a:xfrm>
                  <a:off x="3093719" y="1315720"/>
                  <a:ext cx="0" cy="4368165"/>
                </a:xfrm>
                <a:custGeom>
                  <a:avLst/>
                  <a:gdLst/>
                  <a:ahLst/>
                  <a:cxnLst/>
                  <a:rect l="l" t="t" r="r" b="b"/>
                  <a:pathLst>
                    <a:path h="4368165">
                      <a:moveTo>
                        <a:pt x="0" y="0"/>
                      </a:moveTo>
                      <a:lnTo>
                        <a:pt x="0" y="4368139"/>
                      </a:lnTo>
                    </a:path>
                  </a:pathLst>
                </a:custGeom>
                <a:ln w="6350">
                  <a:solidFill>
                    <a:srgbClr val="000000"/>
                  </a:solidFill>
                </a:ln>
              </p:spPr>
              <p:txBody>
                <a:bodyPr wrap="square" lIns="0" tIns="0" rIns="0" bIns="0" rtlCol="0"/>
                <a:lstStyle/>
                <a:p>
                  <a:endParaRPr/>
                </a:p>
              </p:txBody>
            </p:sp>
          </p:grpSp>
          <p:sp>
            <p:nvSpPr>
              <p:cNvPr id="62" name="object 62"/>
              <p:cNvSpPr txBox="1"/>
              <p:nvPr/>
            </p:nvSpPr>
            <p:spPr>
              <a:xfrm>
                <a:off x="4022118" y="5620655"/>
                <a:ext cx="553720" cy="306070"/>
              </a:xfrm>
              <a:prstGeom prst="rect">
                <a:avLst/>
              </a:prstGeom>
            </p:spPr>
            <p:txBody>
              <a:bodyPr vert="horz" wrap="square" lIns="0" tIns="11430" rIns="0" bIns="0" rtlCol="0">
                <a:spAutoFit/>
              </a:bodyPr>
              <a:lstStyle/>
              <a:p>
                <a:pPr marL="12700">
                  <a:lnSpc>
                    <a:spcPct val="100000"/>
                  </a:lnSpc>
                  <a:spcBef>
                    <a:spcPts val="90"/>
                  </a:spcBef>
                </a:pPr>
                <a:r>
                  <a:rPr sz="1850" b="1" spc="5" dirty="0">
                    <a:latin typeface="Arial"/>
                    <a:cs typeface="Arial"/>
                  </a:rPr>
                  <a:t>2020</a:t>
                </a:r>
                <a:endParaRPr sz="1850">
                  <a:latin typeface="Arial"/>
                  <a:cs typeface="Arial"/>
                </a:endParaRPr>
              </a:p>
            </p:txBody>
          </p:sp>
          <p:sp>
            <p:nvSpPr>
              <p:cNvPr id="63" name="object 63"/>
              <p:cNvSpPr txBox="1"/>
              <p:nvPr/>
            </p:nvSpPr>
            <p:spPr>
              <a:xfrm>
                <a:off x="5342417" y="1200119"/>
                <a:ext cx="472440" cy="196215"/>
              </a:xfrm>
              <a:prstGeom prst="rect">
                <a:avLst/>
              </a:prstGeom>
            </p:spPr>
            <p:txBody>
              <a:bodyPr vert="horz" wrap="square" lIns="0" tIns="15240" rIns="0" bIns="0" rtlCol="0">
                <a:spAutoFit/>
              </a:bodyPr>
              <a:lstStyle/>
              <a:p>
                <a:pPr marL="12700">
                  <a:lnSpc>
                    <a:spcPct val="100000"/>
                  </a:lnSpc>
                  <a:spcBef>
                    <a:spcPts val="120"/>
                  </a:spcBef>
                </a:pPr>
                <a:r>
                  <a:rPr sz="1100" spc="25" dirty="0">
                    <a:latin typeface="Arial"/>
                    <a:cs typeface="Arial"/>
                  </a:rPr>
                  <a:t>19</a:t>
                </a:r>
                <a:r>
                  <a:rPr sz="1100" spc="10" dirty="0">
                    <a:latin typeface="Arial"/>
                    <a:cs typeface="Arial"/>
                  </a:rPr>
                  <a:t>,</a:t>
                </a:r>
                <a:r>
                  <a:rPr sz="1100" spc="25" dirty="0">
                    <a:latin typeface="Arial"/>
                    <a:cs typeface="Arial"/>
                  </a:rPr>
                  <a:t>919</a:t>
                </a:r>
                <a:endParaRPr sz="1100">
                  <a:latin typeface="Arial"/>
                  <a:cs typeface="Arial"/>
                </a:endParaRPr>
              </a:p>
            </p:txBody>
          </p:sp>
          <p:sp>
            <p:nvSpPr>
              <p:cNvPr id="64" name="object 64"/>
              <p:cNvSpPr txBox="1"/>
              <p:nvPr/>
            </p:nvSpPr>
            <p:spPr>
              <a:xfrm>
                <a:off x="7913106" y="5311337"/>
                <a:ext cx="76835" cy="184150"/>
              </a:xfrm>
              <a:prstGeom prst="rect">
                <a:avLst/>
              </a:prstGeom>
            </p:spPr>
            <p:txBody>
              <a:bodyPr vert="horz" wrap="square" lIns="0" tIns="11430" rIns="0" bIns="0" rtlCol="0">
                <a:spAutoFit/>
              </a:bodyPr>
              <a:lstStyle/>
              <a:p>
                <a:pPr marL="12700">
                  <a:lnSpc>
                    <a:spcPct val="100000"/>
                  </a:lnSpc>
                  <a:spcBef>
                    <a:spcPts val="90"/>
                  </a:spcBef>
                </a:pPr>
                <a:r>
                  <a:rPr sz="1050" spc="-5" dirty="0">
                    <a:latin typeface="Arial"/>
                    <a:cs typeface="Arial"/>
                  </a:rPr>
                  <a:t>*</a:t>
                </a:r>
                <a:endParaRPr sz="1050">
                  <a:latin typeface="Arial"/>
                  <a:cs typeface="Arial"/>
                </a:endParaRPr>
              </a:p>
            </p:txBody>
          </p:sp>
          <p:grpSp>
            <p:nvGrpSpPr>
              <p:cNvPr id="66" name="object 66"/>
              <p:cNvGrpSpPr/>
              <p:nvPr/>
            </p:nvGrpSpPr>
            <p:grpSpPr>
              <a:xfrm>
                <a:off x="985837" y="5283517"/>
                <a:ext cx="3067685" cy="263525"/>
                <a:chOff x="985837" y="5283517"/>
                <a:chExt cx="3067685" cy="263525"/>
              </a:xfrm>
            </p:grpSpPr>
            <p:sp>
              <p:nvSpPr>
                <p:cNvPr id="67" name="object 67"/>
                <p:cNvSpPr/>
                <p:nvPr/>
              </p:nvSpPr>
              <p:spPr>
                <a:xfrm>
                  <a:off x="3540760" y="5288279"/>
                  <a:ext cx="508000" cy="193040"/>
                </a:xfrm>
                <a:custGeom>
                  <a:avLst/>
                  <a:gdLst/>
                  <a:ahLst/>
                  <a:cxnLst/>
                  <a:rect l="l" t="t" r="r" b="b"/>
                  <a:pathLst>
                    <a:path w="508000" h="193039">
                      <a:moveTo>
                        <a:pt x="0" y="96520"/>
                      </a:moveTo>
                      <a:lnTo>
                        <a:pt x="34677" y="47806"/>
                      </a:lnTo>
                      <a:lnTo>
                        <a:pt x="74393" y="28271"/>
                      </a:lnTo>
                      <a:lnTo>
                        <a:pt x="125799" y="13178"/>
                      </a:lnTo>
                      <a:lnTo>
                        <a:pt x="186475" y="3448"/>
                      </a:lnTo>
                      <a:lnTo>
                        <a:pt x="254000" y="0"/>
                      </a:lnTo>
                      <a:lnTo>
                        <a:pt x="321524" y="3448"/>
                      </a:lnTo>
                      <a:lnTo>
                        <a:pt x="382200" y="13178"/>
                      </a:lnTo>
                      <a:lnTo>
                        <a:pt x="433606" y="28271"/>
                      </a:lnTo>
                      <a:lnTo>
                        <a:pt x="473322" y="47806"/>
                      </a:lnTo>
                      <a:lnTo>
                        <a:pt x="508000" y="96520"/>
                      </a:lnTo>
                      <a:lnTo>
                        <a:pt x="498927" y="122177"/>
                      </a:lnTo>
                      <a:lnTo>
                        <a:pt x="433606" y="164768"/>
                      </a:lnTo>
                      <a:lnTo>
                        <a:pt x="382200" y="179861"/>
                      </a:lnTo>
                      <a:lnTo>
                        <a:pt x="321524" y="189591"/>
                      </a:lnTo>
                      <a:lnTo>
                        <a:pt x="254000" y="193040"/>
                      </a:lnTo>
                      <a:lnTo>
                        <a:pt x="186475" y="189591"/>
                      </a:lnTo>
                      <a:lnTo>
                        <a:pt x="125799" y="179861"/>
                      </a:lnTo>
                      <a:lnTo>
                        <a:pt x="74393" y="164768"/>
                      </a:lnTo>
                      <a:lnTo>
                        <a:pt x="34677" y="145233"/>
                      </a:lnTo>
                      <a:lnTo>
                        <a:pt x="0" y="96520"/>
                      </a:lnTo>
                      <a:close/>
                    </a:path>
                  </a:pathLst>
                </a:custGeom>
                <a:ln w="9525">
                  <a:solidFill>
                    <a:srgbClr val="001F5F"/>
                  </a:solidFill>
                </a:ln>
              </p:spPr>
              <p:txBody>
                <a:bodyPr wrap="square" lIns="0" tIns="0" rIns="0" bIns="0" rtlCol="0"/>
                <a:lstStyle/>
                <a:p>
                  <a:endParaRPr/>
                </a:p>
              </p:txBody>
            </p:sp>
            <p:sp>
              <p:nvSpPr>
                <p:cNvPr id="68" name="object 68"/>
                <p:cNvSpPr/>
                <p:nvPr/>
              </p:nvSpPr>
              <p:spPr>
                <a:xfrm>
                  <a:off x="990600" y="5349239"/>
                  <a:ext cx="508000" cy="193040"/>
                </a:xfrm>
                <a:custGeom>
                  <a:avLst/>
                  <a:gdLst/>
                  <a:ahLst/>
                  <a:cxnLst/>
                  <a:rect l="l" t="t" r="r" b="b"/>
                  <a:pathLst>
                    <a:path w="508000" h="193039">
                      <a:moveTo>
                        <a:pt x="0" y="96520"/>
                      </a:moveTo>
                      <a:lnTo>
                        <a:pt x="34677" y="47806"/>
                      </a:lnTo>
                      <a:lnTo>
                        <a:pt x="74393" y="28271"/>
                      </a:lnTo>
                      <a:lnTo>
                        <a:pt x="125799" y="13178"/>
                      </a:lnTo>
                      <a:lnTo>
                        <a:pt x="186475" y="3448"/>
                      </a:lnTo>
                      <a:lnTo>
                        <a:pt x="254000" y="0"/>
                      </a:lnTo>
                      <a:lnTo>
                        <a:pt x="321524" y="3448"/>
                      </a:lnTo>
                      <a:lnTo>
                        <a:pt x="382200" y="13178"/>
                      </a:lnTo>
                      <a:lnTo>
                        <a:pt x="433606" y="28271"/>
                      </a:lnTo>
                      <a:lnTo>
                        <a:pt x="473322" y="47806"/>
                      </a:lnTo>
                      <a:lnTo>
                        <a:pt x="508000" y="96520"/>
                      </a:lnTo>
                      <a:lnTo>
                        <a:pt x="498927" y="122177"/>
                      </a:lnTo>
                      <a:lnTo>
                        <a:pt x="433606" y="164768"/>
                      </a:lnTo>
                      <a:lnTo>
                        <a:pt x="382200" y="179861"/>
                      </a:lnTo>
                      <a:lnTo>
                        <a:pt x="321524" y="189591"/>
                      </a:lnTo>
                      <a:lnTo>
                        <a:pt x="254000" y="193040"/>
                      </a:lnTo>
                      <a:lnTo>
                        <a:pt x="186475" y="189591"/>
                      </a:lnTo>
                      <a:lnTo>
                        <a:pt x="125799" y="179861"/>
                      </a:lnTo>
                      <a:lnTo>
                        <a:pt x="74393" y="164768"/>
                      </a:lnTo>
                      <a:lnTo>
                        <a:pt x="34677" y="145233"/>
                      </a:lnTo>
                      <a:lnTo>
                        <a:pt x="0" y="96520"/>
                      </a:lnTo>
                      <a:close/>
                    </a:path>
                  </a:pathLst>
                </a:custGeom>
                <a:ln w="9525">
                  <a:solidFill>
                    <a:srgbClr val="001F5F"/>
                  </a:solidFill>
                </a:ln>
              </p:spPr>
              <p:txBody>
                <a:bodyPr wrap="square" lIns="0" tIns="0" rIns="0" bIns="0" rtlCol="0"/>
                <a:lstStyle/>
                <a:p>
                  <a:endParaRPr/>
                </a:p>
              </p:txBody>
            </p:sp>
          </p:grpSp>
          <p:sp>
            <p:nvSpPr>
              <p:cNvPr id="69" name="object 69"/>
              <p:cNvSpPr txBox="1"/>
              <p:nvPr/>
            </p:nvSpPr>
            <p:spPr>
              <a:xfrm>
                <a:off x="996957" y="1515164"/>
                <a:ext cx="4158615" cy="645795"/>
              </a:xfrm>
              <a:prstGeom prst="rect">
                <a:avLst/>
              </a:prstGeom>
            </p:spPr>
            <p:txBody>
              <a:bodyPr vert="horz" wrap="square" lIns="0" tIns="40640" rIns="0" bIns="0" rtlCol="0">
                <a:spAutoFit/>
              </a:bodyPr>
              <a:lstStyle/>
              <a:p>
                <a:pPr algn="ctr">
                  <a:lnSpc>
                    <a:spcPct val="100000"/>
                  </a:lnSpc>
                  <a:spcBef>
                    <a:spcPts val="320"/>
                  </a:spcBef>
                  <a:tabLst>
                    <a:tab pos="2471420" algn="l"/>
                  </a:tabLst>
                </a:pPr>
                <a:r>
                  <a:rPr sz="1850" b="1" spc="5" dirty="0">
                    <a:latin typeface="Arial"/>
                    <a:cs typeface="Arial"/>
                  </a:rPr>
                  <a:t>1</a:t>
                </a:r>
                <a:r>
                  <a:rPr sz="1850" b="1" spc="-40" dirty="0">
                    <a:latin typeface="Arial"/>
                    <a:cs typeface="Arial"/>
                  </a:rPr>
                  <a:t>.</a:t>
                </a:r>
                <a:r>
                  <a:rPr sz="1850" b="1" spc="5" dirty="0">
                    <a:latin typeface="Arial"/>
                    <a:cs typeface="Arial"/>
                  </a:rPr>
                  <a:t>8</a:t>
                </a:r>
                <a:r>
                  <a:rPr sz="1850" b="1" spc="-10" dirty="0">
                    <a:latin typeface="Arial"/>
                    <a:cs typeface="Arial"/>
                  </a:rPr>
                  <a:t>%</a:t>
                </a:r>
                <a:r>
                  <a:rPr sz="1850" b="1" spc="-150" dirty="0">
                    <a:latin typeface="Arial"/>
                    <a:cs typeface="Arial"/>
                  </a:rPr>
                  <a:t> </a:t>
                </a:r>
                <a:r>
                  <a:rPr sz="1850" b="1" spc="20" dirty="0">
                    <a:latin typeface="Arial"/>
                    <a:cs typeface="Arial"/>
                  </a:rPr>
                  <a:t>AA</a:t>
                </a:r>
                <a:r>
                  <a:rPr sz="1850" b="1" spc="-40" dirty="0">
                    <a:latin typeface="Arial"/>
                    <a:cs typeface="Arial"/>
                  </a:rPr>
                  <a:t>/</a:t>
                </a:r>
                <a:r>
                  <a:rPr sz="1850" b="1" spc="-10" dirty="0">
                    <a:latin typeface="Arial"/>
                    <a:cs typeface="Arial"/>
                  </a:rPr>
                  <a:t>B</a:t>
                </a:r>
                <a:r>
                  <a:rPr sz="1850" b="1" dirty="0">
                    <a:latin typeface="Arial"/>
                    <a:cs typeface="Arial"/>
                  </a:rPr>
                  <a:t>	</a:t>
                </a:r>
                <a:r>
                  <a:rPr sz="1850" b="1" spc="5" dirty="0">
                    <a:latin typeface="Arial"/>
                    <a:cs typeface="Arial"/>
                  </a:rPr>
                  <a:t>2</a:t>
                </a:r>
                <a:r>
                  <a:rPr sz="1850" b="1" spc="-40" dirty="0">
                    <a:latin typeface="Arial"/>
                    <a:cs typeface="Arial"/>
                  </a:rPr>
                  <a:t>.</a:t>
                </a:r>
                <a:r>
                  <a:rPr sz="1850" b="1" spc="5" dirty="0">
                    <a:latin typeface="Arial"/>
                    <a:cs typeface="Arial"/>
                  </a:rPr>
                  <a:t>3</a:t>
                </a:r>
                <a:r>
                  <a:rPr sz="1850" b="1" spc="-10" dirty="0">
                    <a:latin typeface="Arial"/>
                    <a:cs typeface="Arial"/>
                  </a:rPr>
                  <a:t>%</a:t>
                </a:r>
                <a:r>
                  <a:rPr sz="1850" b="1" spc="-150" dirty="0">
                    <a:latin typeface="Arial"/>
                    <a:cs typeface="Arial"/>
                  </a:rPr>
                  <a:t> </a:t>
                </a:r>
                <a:r>
                  <a:rPr sz="1850" b="1" spc="20" dirty="0">
                    <a:latin typeface="Arial"/>
                    <a:cs typeface="Arial"/>
                  </a:rPr>
                  <a:t>AA</a:t>
                </a:r>
                <a:r>
                  <a:rPr sz="1850" b="1" spc="-40" dirty="0">
                    <a:latin typeface="Arial"/>
                    <a:cs typeface="Arial"/>
                  </a:rPr>
                  <a:t>/B</a:t>
                </a:r>
                <a:endParaRPr sz="1850">
                  <a:latin typeface="Arial"/>
                  <a:cs typeface="Arial"/>
                </a:endParaRPr>
              </a:p>
              <a:p>
                <a:pPr marL="12065" algn="ctr">
                  <a:lnSpc>
                    <a:spcPct val="100000"/>
                  </a:lnSpc>
                  <a:spcBef>
                    <a:spcPts val="225"/>
                  </a:spcBef>
                  <a:tabLst>
                    <a:tab pos="2484120" algn="l"/>
                  </a:tabLst>
                </a:pPr>
                <a:r>
                  <a:rPr sz="1850" b="1" spc="5" dirty="0">
                    <a:latin typeface="Arial"/>
                    <a:cs typeface="Arial"/>
                  </a:rPr>
                  <a:t>4</a:t>
                </a:r>
                <a:r>
                  <a:rPr sz="1850" b="1" spc="-40" dirty="0">
                    <a:latin typeface="Arial"/>
                    <a:cs typeface="Arial"/>
                  </a:rPr>
                  <a:t>.</a:t>
                </a:r>
                <a:r>
                  <a:rPr sz="1850" b="1" spc="5" dirty="0">
                    <a:latin typeface="Arial"/>
                    <a:cs typeface="Arial"/>
                  </a:rPr>
                  <a:t>4</a:t>
                </a:r>
                <a:r>
                  <a:rPr sz="1850" b="1" spc="-10" dirty="0">
                    <a:latin typeface="Arial"/>
                    <a:cs typeface="Arial"/>
                  </a:rPr>
                  <a:t>%</a:t>
                </a:r>
                <a:r>
                  <a:rPr sz="1850" b="1" spc="-155" dirty="0">
                    <a:latin typeface="Arial"/>
                    <a:cs typeface="Arial"/>
                  </a:rPr>
                  <a:t> </a:t>
                </a:r>
                <a:r>
                  <a:rPr sz="1850" b="1" spc="20" dirty="0">
                    <a:latin typeface="Arial"/>
                    <a:cs typeface="Arial"/>
                  </a:rPr>
                  <a:t>H</a:t>
                </a:r>
                <a:r>
                  <a:rPr sz="1850" b="1" spc="40" dirty="0">
                    <a:latin typeface="Arial"/>
                    <a:cs typeface="Arial"/>
                  </a:rPr>
                  <a:t>i</a:t>
                </a:r>
                <a:r>
                  <a:rPr sz="1850" b="1" spc="5" dirty="0">
                    <a:latin typeface="Arial"/>
                    <a:cs typeface="Arial"/>
                  </a:rPr>
                  <a:t>s</a:t>
                </a:r>
                <a:r>
                  <a:rPr sz="1850" b="1" spc="-15" dirty="0">
                    <a:latin typeface="Arial"/>
                    <a:cs typeface="Arial"/>
                  </a:rPr>
                  <a:t>p</a:t>
                </a:r>
                <a:r>
                  <a:rPr sz="1850" b="1" spc="5" dirty="0">
                    <a:latin typeface="Arial"/>
                    <a:cs typeface="Arial"/>
                  </a:rPr>
                  <a:t>a</a:t>
                </a:r>
                <a:r>
                  <a:rPr sz="1850" b="1" spc="-15" dirty="0">
                    <a:latin typeface="Arial"/>
                    <a:cs typeface="Arial"/>
                  </a:rPr>
                  <a:t>n</a:t>
                </a:r>
                <a:r>
                  <a:rPr sz="1850" b="1" spc="40" dirty="0">
                    <a:latin typeface="Arial"/>
                    <a:cs typeface="Arial"/>
                  </a:rPr>
                  <a:t>i</a:t>
                </a:r>
                <a:r>
                  <a:rPr sz="1850" b="1" spc="-10" dirty="0">
                    <a:latin typeface="Arial"/>
                    <a:cs typeface="Arial"/>
                  </a:rPr>
                  <a:t>c</a:t>
                </a:r>
                <a:r>
                  <a:rPr sz="1850" b="1" spc="-355" dirty="0">
                    <a:latin typeface="Arial"/>
                    <a:cs typeface="Arial"/>
                  </a:rPr>
                  <a:t> </a:t>
                </a:r>
                <a:r>
                  <a:rPr sz="1575" spc="-44" baseline="31746" dirty="0">
                    <a:solidFill>
                      <a:srgbClr val="404040"/>
                    </a:solidFill>
                    <a:latin typeface="Arial"/>
                    <a:cs typeface="Arial"/>
                  </a:rPr>
                  <a:t>16</a:t>
                </a:r>
                <a:r>
                  <a:rPr sz="1575" spc="37" baseline="31746" dirty="0">
                    <a:solidFill>
                      <a:srgbClr val="404040"/>
                    </a:solidFill>
                    <a:latin typeface="Arial"/>
                    <a:cs typeface="Arial"/>
                  </a:rPr>
                  <a:t>,</a:t>
                </a:r>
                <a:r>
                  <a:rPr sz="1575" spc="-44" baseline="31746" dirty="0">
                    <a:solidFill>
                      <a:srgbClr val="404040"/>
                    </a:solidFill>
                    <a:latin typeface="Arial"/>
                    <a:cs typeface="Arial"/>
                  </a:rPr>
                  <a:t>91</a:t>
                </a:r>
                <a:r>
                  <a:rPr sz="1575" spc="-15" baseline="31746" dirty="0">
                    <a:solidFill>
                      <a:srgbClr val="404040"/>
                    </a:solidFill>
                    <a:latin typeface="Arial"/>
                    <a:cs typeface="Arial"/>
                  </a:rPr>
                  <a:t>8</a:t>
                </a:r>
                <a:r>
                  <a:rPr sz="1575" baseline="31746" dirty="0">
                    <a:solidFill>
                      <a:srgbClr val="404040"/>
                    </a:solidFill>
                    <a:latin typeface="Arial"/>
                    <a:cs typeface="Arial"/>
                  </a:rPr>
                  <a:t>	</a:t>
                </a:r>
                <a:r>
                  <a:rPr sz="1850" b="1" spc="5" dirty="0">
                    <a:latin typeface="Arial"/>
                    <a:cs typeface="Arial"/>
                  </a:rPr>
                  <a:t>5</a:t>
                </a:r>
                <a:r>
                  <a:rPr sz="1850" b="1" spc="-40" dirty="0">
                    <a:latin typeface="Arial"/>
                    <a:cs typeface="Arial"/>
                  </a:rPr>
                  <a:t>.</a:t>
                </a:r>
                <a:r>
                  <a:rPr sz="1850" b="1" spc="5" dirty="0">
                    <a:latin typeface="Arial"/>
                    <a:cs typeface="Arial"/>
                  </a:rPr>
                  <a:t>2</a:t>
                </a:r>
                <a:r>
                  <a:rPr sz="1850" b="1" spc="-10" dirty="0">
                    <a:latin typeface="Arial"/>
                    <a:cs typeface="Arial"/>
                  </a:rPr>
                  <a:t>%</a:t>
                </a:r>
                <a:r>
                  <a:rPr sz="1850" b="1" spc="-155" dirty="0">
                    <a:latin typeface="Arial"/>
                    <a:cs typeface="Arial"/>
                  </a:rPr>
                  <a:t> </a:t>
                </a:r>
                <a:r>
                  <a:rPr sz="1850" b="1" spc="20" dirty="0">
                    <a:latin typeface="Arial"/>
                    <a:cs typeface="Arial"/>
                  </a:rPr>
                  <a:t>H</a:t>
                </a:r>
                <a:r>
                  <a:rPr sz="1850" b="1" spc="40" dirty="0">
                    <a:latin typeface="Arial"/>
                    <a:cs typeface="Arial"/>
                  </a:rPr>
                  <a:t>i</a:t>
                </a:r>
                <a:r>
                  <a:rPr sz="1850" b="1" spc="5" dirty="0">
                    <a:latin typeface="Arial"/>
                    <a:cs typeface="Arial"/>
                  </a:rPr>
                  <a:t>s</a:t>
                </a:r>
                <a:r>
                  <a:rPr sz="1850" b="1" spc="-15" dirty="0">
                    <a:latin typeface="Arial"/>
                    <a:cs typeface="Arial"/>
                  </a:rPr>
                  <a:t>p</a:t>
                </a:r>
                <a:r>
                  <a:rPr sz="1850" b="1" spc="5" dirty="0">
                    <a:latin typeface="Arial"/>
                    <a:cs typeface="Arial"/>
                  </a:rPr>
                  <a:t>a</a:t>
                </a:r>
                <a:r>
                  <a:rPr sz="1850" b="1" spc="-15" dirty="0">
                    <a:latin typeface="Arial"/>
                    <a:cs typeface="Arial"/>
                  </a:rPr>
                  <a:t>n</a:t>
                </a:r>
                <a:r>
                  <a:rPr sz="1850" b="1" spc="40" dirty="0">
                    <a:latin typeface="Arial"/>
                    <a:cs typeface="Arial"/>
                  </a:rPr>
                  <a:t>i</a:t>
                </a:r>
                <a:r>
                  <a:rPr sz="1850" b="1" spc="-10" dirty="0">
                    <a:latin typeface="Arial"/>
                    <a:cs typeface="Arial"/>
                  </a:rPr>
                  <a:t>c</a:t>
                </a:r>
                <a:endParaRPr sz="1850">
                  <a:latin typeface="Arial"/>
                  <a:cs typeface="Arial"/>
                </a:endParaRPr>
              </a:p>
            </p:txBody>
          </p:sp>
        </p:grpSp>
      </p:grpSp>
      <p:sp>
        <p:nvSpPr>
          <p:cNvPr id="70" name="object 70"/>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10" dirty="0"/>
              <a:t>nih.gov/ending-structural-racism</a:t>
            </a:r>
          </a:p>
        </p:txBody>
      </p:sp>
      <p:sp>
        <p:nvSpPr>
          <p:cNvPr id="71" name="object 71"/>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9469119" y="6351455"/>
            <a:ext cx="2145030" cy="334010"/>
            <a:chOff x="9469119" y="6351455"/>
            <a:chExt cx="2145030" cy="334010"/>
          </a:xfrm>
        </p:grpSpPr>
        <p:pic>
          <p:nvPicPr>
            <p:cNvPr id="4" name="object 4"/>
            <p:cNvPicPr/>
            <p:nvPr/>
          </p:nvPicPr>
          <p:blipFill>
            <a:blip r:embed="rId2" cstate="print"/>
            <a:stretch>
              <a:fillRect/>
            </a:stretch>
          </p:blipFill>
          <p:spPr>
            <a:xfrm>
              <a:off x="11255371" y="6468846"/>
              <a:ext cx="358314" cy="95077"/>
            </a:xfrm>
            <a:prstGeom prst="rect">
              <a:avLst/>
            </a:prstGeom>
          </p:spPr>
        </p:pic>
        <p:pic>
          <p:nvPicPr>
            <p:cNvPr id="5" name="object 5"/>
            <p:cNvPicPr/>
            <p:nvPr/>
          </p:nvPicPr>
          <p:blipFill>
            <a:blip r:embed="rId3" cstate="print"/>
            <a:stretch>
              <a:fillRect/>
            </a:stretch>
          </p:blipFill>
          <p:spPr>
            <a:xfrm>
              <a:off x="9469119" y="6351455"/>
              <a:ext cx="1746117" cy="333740"/>
            </a:xfrm>
            <a:prstGeom prst="rect">
              <a:avLst/>
            </a:prstGeom>
          </p:spPr>
        </p:pic>
      </p:grpSp>
      <p:grpSp>
        <p:nvGrpSpPr>
          <p:cNvPr id="151" name="Group 150" descr="graph showing R01eq Applicants FY2013 and FY2020 (by  Race/Ethnicity).">
            <a:extLst>
              <a:ext uri="{FF2B5EF4-FFF2-40B4-BE49-F238E27FC236}">
                <a16:creationId xmlns:a16="http://schemas.microsoft.com/office/drawing/2014/main" id="{21108F6B-88B6-4C60-8E3E-1CBCD8D22D0D}"/>
              </a:ext>
            </a:extLst>
          </p:cNvPr>
          <p:cNvGrpSpPr/>
          <p:nvPr/>
        </p:nvGrpSpPr>
        <p:grpSpPr>
          <a:xfrm>
            <a:off x="86598" y="830786"/>
            <a:ext cx="11524377" cy="5397293"/>
            <a:chOff x="86598" y="830786"/>
            <a:chExt cx="11524377" cy="5397293"/>
          </a:xfrm>
        </p:grpSpPr>
        <p:grpSp>
          <p:nvGrpSpPr>
            <p:cNvPr id="6" name="object 6">
              <a:extLst>
                <a:ext uri="{C183D7F6-B498-43B3-948B-1728B52AA6E4}">
                  <adec:decorative xmlns:adec="http://schemas.microsoft.com/office/drawing/2017/decorative" val="1"/>
                </a:ext>
              </a:extLst>
            </p:cNvPr>
            <p:cNvGrpSpPr/>
            <p:nvPr/>
          </p:nvGrpSpPr>
          <p:grpSpPr>
            <a:xfrm>
              <a:off x="584200" y="5974079"/>
              <a:ext cx="11026775" cy="254000"/>
              <a:chOff x="584200" y="5974079"/>
              <a:chExt cx="11026775" cy="254000"/>
            </a:xfrm>
          </p:grpSpPr>
          <p:sp>
            <p:nvSpPr>
              <p:cNvPr id="7" name="object 7"/>
              <p:cNvSpPr/>
              <p:nvPr/>
            </p:nvSpPr>
            <p:spPr>
              <a:xfrm>
                <a:off x="584200" y="6172199"/>
                <a:ext cx="11026775" cy="0"/>
              </a:xfrm>
              <a:custGeom>
                <a:avLst/>
                <a:gdLst/>
                <a:ahLst/>
                <a:cxnLst/>
                <a:rect l="l" t="t" r="r" b="b"/>
                <a:pathLst>
                  <a:path w="11026775">
                    <a:moveTo>
                      <a:pt x="0" y="0"/>
                    </a:moveTo>
                    <a:lnTo>
                      <a:pt x="11026394" y="0"/>
                    </a:lnTo>
                  </a:path>
                </a:pathLst>
              </a:custGeom>
              <a:ln w="9525">
                <a:solidFill>
                  <a:srgbClr val="0D345B"/>
                </a:solidFill>
              </a:ln>
            </p:spPr>
            <p:txBody>
              <a:bodyPr wrap="square" lIns="0" tIns="0" rIns="0" bIns="0" rtlCol="0"/>
              <a:lstStyle/>
              <a:p>
                <a:endParaRPr/>
              </a:p>
            </p:txBody>
          </p:sp>
          <p:pic>
            <p:nvPicPr>
              <p:cNvPr id="8" name="object 8"/>
              <p:cNvPicPr/>
              <p:nvPr/>
            </p:nvPicPr>
            <p:blipFill>
              <a:blip r:embed="rId4" cstate="print"/>
              <a:stretch>
                <a:fillRect/>
              </a:stretch>
            </p:blipFill>
            <p:spPr>
              <a:xfrm>
                <a:off x="3525520" y="5974079"/>
                <a:ext cx="5232399" cy="253999"/>
              </a:xfrm>
              <a:prstGeom prst="rect">
                <a:avLst/>
              </a:prstGeom>
            </p:spPr>
          </p:pic>
        </p:grpSp>
        <p:grpSp>
          <p:nvGrpSpPr>
            <p:cNvPr id="9" name="object 9"/>
            <p:cNvGrpSpPr/>
            <p:nvPr/>
          </p:nvGrpSpPr>
          <p:grpSpPr>
            <a:xfrm>
              <a:off x="3058477" y="1463357"/>
              <a:ext cx="2783205" cy="4216400"/>
              <a:chOff x="3058477" y="1463357"/>
              <a:chExt cx="2783205" cy="4216400"/>
            </a:xfrm>
          </p:grpSpPr>
          <p:sp>
            <p:nvSpPr>
              <p:cNvPr id="10" name="object 10"/>
              <p:cNvSpPr/>
              <p:nvPr/>
            </p:nvSpPr>
            <p:spPr>
              <a:xfrm>
                <a:off x="3063239" y="5674360"/>
                <a:ext cx="523240" cy="0"/>
              </a:xfrm>
              <a:custGeom>
                <a:avLst/>
                <a:gdLst/>
                <a:ahLst/>
                <a:cxnLst/>
                <a:rect l="l" t="t" r="r" b="b"/>
                <a:pathLst>
                  <a:path w="523239">
                    <a:moveTo>
                      <a:pt x="0" y="0"/>
                    </a:moveTo>
                    <a:lnTo>
                      <a:pt x="523239" y="0"/>
                    </a:lnTo>
                  </a:path>
                </a:pathLst>
              </a:custGeom>
              <a:ln w="9525">
                <a:solidFill>
                  <a:srgbClr val="DAE2F3"/>
                </a:solidFill>
              </a:ln>
            </p:spPr>
            <p:txBody>
              <a:bodyPr wrap="square" lIns="0" tIns="0" rIns="0" bIns="0" rtlCol="0"/>
              <a:lstStyle/>
              <a:p>
                <a:endParaRPr/>
              </a:p>
            </p:txBody>
          </p:sp>
          <p:sp>
            <p:nvSpPr>
              <p:cNvPr id="11" name="object 11"/>
              <p:cNvSpPr/>
              <p:nvPr/>
            </p:nvSpPr>
            <p:spPr>
              <a:xfrm>
                <a:off x="3119119" y="5659119"/>
                <a:ext cx="355600" cy="20320"/>
              </a:xfrm>
              <a:custGeom>
                <a:avLst/>
                <a:gdLst/>
                <a:ahLst/>
                <a:cxnLst/>
                <a:rect l="l" t="t" r="r" b="b"/>
                <a:pathLst>
                  <a:path w="355600" h="20320">
                    <a:moveTo>
                      <a:pt x="355600" y="0"/>
                    </a:moveTo>
                    <a:lnTo>
                      <a:pt x="0" y="0"/>
                    </a:lnTo>
                    <a:lnTo>
                      <a:pt x="0" y="20319"/>
                    </a:lnTo>
                    <a:lnTo>
                      <a:pt x="355600" y="20319"/>
                    </a:lnTo>
                    <a:lnTo>
                      <a:pt x="355600" y="0"/>
                    </a:lnTo>
                    <a:close/>
                  </a:path>
                </a:pathLst>
              </a:custGeom>
              <a:solidFill>
                <a:srgbClr val="6F2F9F"/>
              </a:solidFill>
            </p:spPr>
            <p:txBody>
              <a:bodyPr wrap="square" lIns="0" tIns="0" rIns="0" bIns="0" rtlCol="0"/>
              <a:lstStyle/>
              <a:p>
                <a:endParaRPr/>
              </a:p>
            </p:txBody>
          </p:sp>
          <p:sp>
            <p:nvSpPr>
              <p:cNvPr id="12" name="object 12"/>
              <p:cNvSpPr/>
              <p:nvPr/>
            </p:nvSpPr>
            <p:spPr>
              <a:xfrm>
                <a:off x="3931919" y="5674360"/>
                <a:ext cx="579120" cy="0"/>
              </a:xfrm>
              <a:custGeom>
                <a:avLst/>
                <a:gdLst/>
                <a:ahLst/>
                <a:cxnLst/>
                <a:rect l="l" t="t" r="r" b="b"/>
                <a:pathLst>
                  <a:path w="579120">
                    <a:moveTo>
                      <a:pt x="0" y="0"/>
                    </a:moveTo>
                    <a:lnTo>
                      <a:pt x="579120" y="0"/>
                    </a:lnTo>
                  </a:path>
                </a:pathLst>
              </a:custGeom>
              <a:ln w="9525">
                <a:solidFill>
                  <a:srgbClr val="DAE2F3"/>
                </a:solidFill>
              </a:ln>
            </p:spPr>
            <p:txBody>
              <a:bodyPr wrap="square" lIns="0" tIns="0" rIns="0" bIns="0" rtlCol="0"/>
              <a:lstStyle/>
              <a:p>
                <a:endParaRPr/>
              </a:p>
            </p:txBody>
          </p:sp>
          <p:sp>
            <p:nvSpPr>
              <p:cNvPr id="13" name="object 13"/>
              <p:cNvSpPr/>
              <p:nvPr/>
            </p:nvSpPr>
            <p:spPr>
              <a:xfrm>
                <a:off x="3586479" y="5527040"/>
                <a:ext cx="345440" cy="152400"/>
              </a:xfrm>
              <a:custGeom>
                <a:avLst/>
                <a:gdLst/>
                <a:ahLst/>
                <a:cxnLst/>
                <a:rect l="l" t="t" r="r" b="b"/>
                <a:pathLst>
                  <a:path w="345439" h="152400">
                    <a:moveTo>
                      <a:pt x="345439" y="0"/>
                    </a:moveTo>
                    <a:lnTo>
                      <a:pt x="0" y="0"/>
                    </a:lnTo>
                    <a:lnTo>
                      <a:pt x="0" y="152400"/>
                    </a:lnTo>
                    <a:lnTo>
                      <a:pt x="345439" y="152400"/>
                    </a:lnTo>
                    <a:lnTo>
                      <a:pt x="345439" y="0"/>
                    </a:lnTo>
                    <a:close/>
                  </a:path>
                </a:pathLst>
              </a:custGeom>
              <a:solidFill>
                <a:srgbClr val="C00000"/>
              </a:solidFill>
            </p:spPr>
            <p:txBody>
              <a:bodyPr wrap="square" lIns="0" tIns="0" rIns="0" bIns="0" rtlCol="0"/>
              <a:lstStyle/>
              <a:p>
                <a:endParaRPr/>
              </a:p>
            </p:txBody>
          </p:sp>
          <p:sp>
            <p:nvSpPr>
              <p:cNvPr id="14" name="object 14"/>
              <p:cNvSpPr/>
              <p:nvPr/>
            </p:nvSpPr>
            <p:spPr>
              <a:xfrm>
                <a:off x="4043679" y="5669279"/>
                <a:ext cx="355600" cy="10160"/>
              </a:xfrm>
              <a:custGeom>
                <a:avLst/>
                <a:gdLst/>
                <a:ahLst/>
                <a:cxnLst/>
                <a:rect l="l" t="t" r="r" b="b"/>
                <a:pathLst>
                  <a:path w="355600" h="10160">
                    <a:moveTo>
                      <a:pt x="355600" y="0"/>
                    </a:moveTo>
                    <a:lnTo>
                      <a:pt x="0" y="0"/>
                    </a:lnTo>
                    <a:lnTo>
                      <a:pt x="0" y="10160"/>
                    </a:lnTo>
                    <a:lnTo>
                      <a:pt x="355600" y="10160"/>
                    </a:lnTo>
                    <a:lnTo>
                      <a:pt x="355600" y="0"/>
                    </a:lnTo>
                    <a:close/>
                  </a:path>
                </a:pathLst>
              </a:custGeom>
              <a:solidFill>
                <a:srgbClr val="9999FF"/>
              </a:solidFill>
            </p:spPr>
            <p:txBody>
              <a:bodyPr wrap="square" lIns="0" tIns="0" rIns="0" bIns="0" rtlCol="0"/>
              <a:lstStyle/>
              <a:p>
                <a:endParaRPr/>
              </a:p>
            </p:txBody>
          </p:sp>
          <p:sp>
            <p:nvSpPr>
              <p:cNvPr id="15" name="object 15"/>
              <p:cNvSpPr/>
              <p:nvPr/>
            </p:nvSpPr>
            <p:spPr>
              <a:xfrm>
                <a:off x="4856479" y="5674360"/>
                <a:ext cx="111760" cy="0"/>
              </a:xfrm>
              <a:custGeom>
                <a:avLst/>
                <a:gdLst/>
                <a:ahLst/>
                <a:cxnLst/>
                <a:rect l="l" t="t" r="r" b="b"/>
                <a:pathLst>
                  <a:path w="111760">
                    <a:moveTo>
                      <a:pt x="0" y="0"/>
                    </a:moveTo>
                    <a:lnTo>
                      <a:pt x="111760" y="0"/>
                    </a:lnTo>
                  </a:path>
                </a:pathLst>
              </a:custGeom>
              <a:ln w="9525">
                <a:solidFill>
                  <a:srgbClr val="DAE2F3"/>
                </a:solidFill>
              </a:ln>
            </p:spPr>
            <p:txBody>
              <a:bodyPr wrap="square" lIns="0" tIns="0" rIns="0" bIns="0" rtlCol="0"/>
              <a:lstStyle/>
              <a:p>
                <a:endParaRPr/>
              </a:p>
            </p:txBody>
          </p:sp>
          <p:sp>
            <p:nvSpPr>
              <p:cNvPr id="16" name="object 16"/>
              <p:cNvSpPr/>
              <p:nvPr/>
            </p:nvSpPr>
            <p:spPr>
              <a:xfrm>
                <a:off x="5323839" y="5671978"/>
                <a:ext cx="513080" cy="5080"/>
              </a:xfrm>
              <a:custGeom>
                <a:avLst/>
                <a:gdLst/>
                <a:ahLst/>
                <a:cxnLst/>
                <a:rect l="l" t="t" r="r" b="b"/>
                <a:pathLst>
                  <a:path w="513079" h="5079">
                    <a:moveTo>
                      <a:pt x="0" y="0"/>
                    </a:moveTo>
                    <a:lnTo>
                      <a:pt x="513080" y="0"/>
                    </a:lnTo>
                  </a:path>
                  <a:path w="513079" h="5079">
                    <a:moveTo>
                      <a:pt x="0" y="4762"/>
                    </a:moveTo>
                    <a:lnTo>
                      <a:pt x="513080" y="4762"/>
                    </a:lnTo>
                  </a:path>
                </a:pathLst>
              </a:custGeom>
              <a:ln w="4762">
                <a:solidFill>
                  <a:srgbClr val="DAE2F3"/>
                </a:solidFill>
              </a:ln>
            </p:spPr>
            <p:txBody>
              <a:bodyPr wrap="square" lIns="0" tIns="0" rIns="0" bIns="0" rtlCol="0"/>
              <a:lstStyle/>
              <a:p>
                <a:endParaRPr/>
              </a:p>
            </p:txBody>
          </p:sp>
          <p:sp>
            <p:nvSpPr>
              <p:cNvPr id="17" name="object 17"/>
              <p:cNvSpPr/>
              <p:nvPr/>
            </p:nvSpPr>
            <p:spPr>
              <a:xfrm>
                <a:off x="3063239" y="3987799"/>
                <a:ext cx="2367280" cy="1270000"/>
              </a:xfrm>
              <a:custGeom>
                <a:avLst/>
                <a:gdLst/>
                <a:ahLst/>
                <a:cxnLst/>
                <a:rect l="l" t="t" r="r" b="b"/>
                <a:pathLst>
                  <a:path w="2367279" h="1270000">
                    <a:moveTo>
                      <a:pt x="0" y="1270000"/>
                    </a:moveTo>
                    <a:lnTo>
                      <a:pt x="1905000" y="1270000"/>
                    </a:lnTo>
                  </a:path>
                  <a:path w="2367279" h="1270000">
                    <a:moveTo>
                      <a:pt x="2260600" y="1270000"/>
                    </a:moveTo>
                    <a:lnTo>
                      <a:pt x="2367280" y="1270000"/>
                    </a:lnTo>
                  </a:path>
                  <a:path w="2367279" h="1270000">
                    <a:moveTo>
                      <a:pt x="0" y="843279"/>
                    </a:moveTo>
                    <a:lnTo>
                      <a:pt x="1905000" y="843279"/>
                    </a:lnTo>
                  </a:path>
                  <a:path w="2367279" h="1270000">
                    <a:moveTo>
                      <a:pt x="2260600" y="843279"/>
                    </a:moveTo>
                    <a:lnTo>
                      <a:pt x="2367280" y="843279"/>
                    </a:lnTo>
                  </a:path>
                  <a:path w="2367279" h="1270000">
                    <a:moveTo>
                      <a:pt x="0" y="426719"/>
                    </a:moveTo>
                    <a:lnTo>
                      <a:pt x="1905000" y="426719"/>
                    </a:lnTo>
                  </a:path>
                  <a:path w="2367279" h="1270000">
                    <a:moveTo>
                      <a:pt x="2260600" y="426719"/>
                    </a:moveTo>
                    <a:lnTo>
                      <a:pt x="2367280" y="426719"/>
                    </a:lnTo>
                  </a:path>
                  <a:path w="2367279" h="1270000">
                    <a:moveTo>
                      <a:pt x="0" y="0"/>
                    </a:moveTo>
                    <a:lnTo>
                      <a:pt x="2367280" y="0"/>
                    </a:lnTo>
                  </a:path>
                </a:pathLst>
              </a:custGeom>
              <a:ln w="9525">
                <a:solidFill>
                  <a:srgbClr val="DAE2F3"/>
                </a:solidFill>
              </a:ln>
            </p:spPr>
            <p:txBody>
              <a:bodyPr wrap="square" lIns="0" tIns="0" rIns="0" bIns="0" rtlCol="0"/>
              <a:lstStyle/>
              <a:p>
                <a:endParaRPr/>
              </a:p>
            </p:txBody>
          </p:sp>
          <p:sp>
            <p:nvSpPr>
              <p:cNvPr id="18" name="object 18"/>
              <p:cNvSpPr/>
              <p:nvPr/>
            </p:nvSpPr>
            <p:spPr>
              <a:xfrm>
                <a:off x="4968239" y="4033519"/>
                <a:ext cx="355600" cy="1645920"/>
              </a:xfrm>
              <a:custGeom>
                <a:avLst/>
                <a:gdLst/>
                <a:ahLst/>
                <a:cxnLst/>
                <a:rect l="l" t="t" r="r" b="b"/>
                <a:pathLst>
                  <a:path w="355600" h="1645920">
                    <a:moveTo>
                      <a:pt x="355600" y="0"/>
                    </a:moveTo>
                    <a:lnTo>
                      <a:pt x="0" y="0"/>
                    </a:lnTo>
                    <a:lnTo>
                      <a:pt x="0" y="1645919"/>
                    </a:lnTo>
                    <a:lnTo>
                      <a:pt x="355600" y="1645919"/>
                    </a:lnTo>
                    <a:lnTo>
                      <a:pt x="355600" y="0"/>
                    </a:lnTo>
                    <a:close/>
                  </a:path>
                </a:pathLst>
              </a:custGeom>
              <a:solidFill>
                <a:srgbClr val="BEBEBE"/>
              </a:solidFill>
            </p:spPr>
            <p:txBody>
              <a:bodyPr wrap="square" lIns="0" tIns="0" rIns="0" bIns="0" rtlCol="0"/>
              <a:lstStyle/>
              <a:p>
                <a:endParaRPr/>
              </a:p>
            </p:txBody>
          </p:sp>
          <p:sp>
            <p:nvSpPr>
              <p:cNvPr id="19" name="object 19"/>
              <p:cNvSpPr/>
              <p:nvPr/>
            </p:nvSpPr>
            <p:spPr>
              <a:xfrm>
                <a:off x="3063239" y="1884679"/>
                <a:ext cx="2773680" cy="3373120"/>
              </a:xfrm>
              <a:custGeom>
                <a:avLst/>
                <a:gdLst/>
                <a:ahLst/>
                <a:cxnLst/>
                <a:rect l="l" t="t" r="r" b="b"/>
                <a:pathLst>
                  <a:path w="2773679" h="3373120">
                    <a:moveTo>
                      <a:pt x="2722880" y="3373119"/>
                    </a:moveTo>
                    <a:lnTo>
                      <a:pt x="2773680" y="3373119"/>
                    </a:lnTo>
                  </a:path>
                  <a:path w="2773679" h="3373120">
                    <a:moveTo>
                      <a:pt x="2722880" y="2946399"/>
                    </a:moveTo>
                    <a:lnTo>
                      <a:pt x="2773680" y="2946399"/>
                    </a:lnTo>
                  </a:path>
                  <a:path w="2773679" h="3373120">
                    <a:moveTo>
                      <a:pt x="2722880" y="2529839"/>
                    </a:moveTo>
                    <a:lnTo>
                      <a:pt x="2773680" y="2529839"/>
                    </a:lnTo>
                  </a:path>
                  <a:path w="2773679" h="3373120">
                    <a:moveTo>
                      <a:pt x="2722880" y="2103119"/>
                    </a:moveTo>
                    <a:lnTo>
                      <a:pt x="2773680" y="2103119"/>
                    </a:lnTo>
                  </a:path>
                  <a:path w="2773679" h="3373120">
                    <a:moveTo>
                      <a:pt x="0" y="1686559"/>
                    </a:moveTo>
                    <a:lnTo>
                      <a:pt x="2367280" y="1686559"/>
                    </a:lnTo>
                  </a:path>
                  <a:path w="2773679" h="3373120">
                    <a:moveTo>
                      <a:pt x="2722880" y="1686559"/>
                    </a:moveTo>
                    <a:lnTo>
                      <a:pt x="2773680" y="1686559"/>
                    </a:lnTo>
                  </a:path>
                  <a:path w="2773679" h="3373120">
                    <a:moveTo>
                      <a:pt x="0" y="1259839"/>
                    </a:moveTo>
                    <a:lnTo>
                      <a:pt x="2367280" y="1259839"/>
                    </a:lnTo>
                  </a:path>
                  <a:path w="2773679" h="3373120">
                    <a:moveTo>
                      <a:pt x="2722880" y="1259839"/>
                    </a:moveTo>
                    <a:lnTo>
                      <a:pt x="2773680" y="1259839"/>
                    </a:lnTo>
                  </a:path>
                  <a:path w="2773679" h="3373120">
                    <a:moveTo>
                      <a:pt x="0" y="843279"/>
                    </a:moveTo>
                    <a:lnTo>
                      <a:pt x="2367280" y="843279"/>
                    </a:lnTo>
                  </a:path>
                  <a:path w="2773679" h="3373120">
                    <a:moveTo>
                      <a:pt x="2722880" y="843279"/>
                    </a:moveTo>
                    <a:lnTo>
                      <a:pt x="2773680" y="843279"/>
                    </a:lnTo>
                  </a:path>
                  <a:path w="2773679" h="3373120">
                    <a:moveTo>
                      <a:pt x="0" y="426719"/>
                    </a:moveTo>
                    <a:lnTo>
                      <a:pt x="2367280" y="426719"/>
                    </a:lnTo>
                  </a:path>
                  <a:path w="2773679" h="3373120">
                    <a:moveTo>
                      <a:pt x="2722880" y="426719"/>
                    </a:moveTo>
                    <a:lnTo>
                      <a:pt x="2773680" y="426719"/>
                    </a:lnTo>
                  </a:path>
                  <a:path w="2773679" h="3373120">
                    <a:moveTo>
                      <a:pt x="0" y="0"/>
                    </a:moveTo>
                    <a:lnTo>
                      <a:pt x="2367280" y="0"/>
                    </a:lnTo>
                  </a:path>
                  <a:path w="2773679" h="3373120">
                    <a:moveTo>
                      <a:pt x="2722880" y="0"/>
                    </a:moveTo>
                    <a:lnTo>
                      <a:pt x="2773680" y="0"/>
                    </a:lnTo>
                  </a:path>
                </a:pathLst>
              </a:custGeom>
              <a:ln w="9525">
                <a:solidFill>
                  <a:srgbClr val="DAE2F3"/>
                </a:solidFill>
              </a:ln>
            </p:spPr>
            <p:txBody>
              <a:bodyPr wrap="square" lIns="0" tIns="0" rIns="0" bIns="0" rtlCol="0"/>
              <a:lstStyle/>
              <a:p>
                <a:endParaRPr/>
              </a:p>
            </p:txBody>
          </p:sp>
          <p:sp>
            <p:nvSpPr>
              <p:cNvPr id="20" name="object 20"/>
              <p:cNvSpPr/>
              <p:nvPr/>
            </p:nvSpPr>
            <p:spPr>
              <a:xfrm>
                <a:off x="3063239" y="1468119"/>
                <a:ext cx="2773680" cy="0"/>
              </a:xfrm>
              <a:custGeom>
                <a:avLst/>
                <a:gdLst/>
                <a:ahLst/>
                <a:cxnLst/>
                <a:rect l="l" t="t" r="r" b="b"/>
                <a:pathLst>
                  <a:path w="2773679">
                    <a:moveTo>
                      <a:pt x="0" y="0"/>
                    </a:moveTo>
                    <a:lnTo>
                      <a:pt x="2773680" y="0"/>
                    </a:lnTo>
                  </a:path>
                </a:pathLst>
              </a:custGeom>
              <a:ln w="9525">
                <a:solidFill>
                  <a:srgbClr val="DAE2F3"/>
                </a:solidFill>
              </a:ln>
            </p:spPr>
            <p:txBody>
              <a:bodyPr wrap="square" lIns="0" tIns="0" rIns="0" bIns="0" rtlCol="0"/>
              <a:lstStyle/>
              <a:p>
                <a:endParaRPr/>
              </a:p>
            </p:txBody>
          </p:sp>
          <p:sp>
            <p:nvSpPr>
              <p:cNvPr id="21" name="object 21"/>
              <p:cNvSpPr/>
              <p:nvPr/>
            </p:nvSpPr>
            <p:spPr>
              <a:xfrm>
                <a:off x="5430519" y="1478279"/>
                <a:ext cx="355600" cy="4196080"/>
              </a:xfrm>
              <a:custGeom>
                <a:avLst/>
                <a:gdLst/>
                <a:ahLst/>
                <a:cxnLst/>
                <a:rect l="l" t="t" r="r" b="b"/>
                <a:pathLst>
                  <a:path w="355600" h="4196080">
                    <a:moveTo>
                      <a:pt x="355600" y="0"/>
                    </a:moveTo>
                    <a:lnTo>
                      <a:pt x="0" y="0"/>
                    </a:lnTo>
                    <a:lnTo>
                      <a:pt x="0" y="4196080"/>
                    </a:lnTo>
                    <a:lnTo>
                      <a:pt x="355600" y="4196080"/>
                    </a:lnTo>
                    <a:lnTo>
                      <a:pt x="355600" y="0"/>
                    </a:lnTo>
                    <a:close/>
                  </a:path>
                </a:pathLst>
              </a:custGeom>
              <a:solidFill>
                <a:srgbClr val="D1CD29"/>
              </a:solidFill>
            </p:spPr>
            <p:txBody>
              <a:bodyPr wrap="square" lIns="0" tIns="0" rIns="0" bIns="0" rtlCol="0"/>
              <a:lstStyle/>
              <a:p>
                <a:endParaRPr/>
              </a:p>
            </p:txBody>
          </p:sp>
          <p:sp>
            <p:nvSpPr>
              <p:cNvPr id="22" name="object 22"/>
              <p:cNvSpPr/>
              <p:nvPr/>
            </p:nvSpPr>
            <p:spPr>
              <a:xfrm>
                <a:off x="5430519" y="1478279"/>
                <a:ext cx="355600" cy="4196080"/>
              </a:xfrm>
              <a:custGeom>
                <a:avLst/>
                <a:gdLst/>
                <a:ahLst/>
                <a:cxnLst/>
                <a:rect l="l" t="t" r="r" b="b"/>
                <a:pathLst>
                  <a:path w="355600" h="4196080">
                    <a:moveTo>
                      <a:pt x="0" y="0"/>
                    </a:moveTo>
                    <a:lnTo>
                      <a:pt x="355600" y="0"/>
                    </a:lnTo>
                    <a:lnTo>
                      <a:pt x="355600" y="4196080"/>
                    </a:lnTo>
                    <a:lnTo>
                      <a:pt x="0" y="4196080"/>
                    </a:lnTo>
                    <a:lnTo>
                      <a:pt x="0" y="0"/>
                    </a:lnTo>
                    <a:close/>
                  </a:path>
                </a:pathLst>
              </a:custGeom>
              <a:ln w="6350">
                <a:solidFill>
                  <a:srgbClr val="0D0D0D"/>
                </a:solidFill>
              </a:ln>
            </p:spPr>
            <p:txBody>
              <a:bodyPr wrap="square" lIns="0" tIns="0" rIns="0" bIns="0" rtlCol="0"/>
              <a:lstStyle/>
              <a:p>
                <a:endParaRPr/>
              </a:p>
            </p:txBody>
          </p:sp>
          <p:sp>
            <p:nvSpPr>
              <p:cNvPr id="23" name="object 23"/>
              <p:cNvSpPr/>
              <p:nvPr/>
            </p:nvSpPr>
            <p:spPr>
              <a:xfrm>
                <a:off x="4511039" y="5344160"/>
                <a:ext cx="345440" cy="335280"/>
              </a:xfrm>
              <a:custGeom>
                <a:avLst/>
                <a:gdLst/>
                <a:ahLst/>
                <a:cxnLst/>
                <a:rect l="l" t="t" r="r" b="b"/>
                <a:pathLst>
                  <a:path w="345439" h="335279">
                    <a:moveTo>
                      <a:pt x="345439" y="0"/>
                    </a:moveTo>
                    <a:lnTo>
                      <a:pt x="0" y="0"/>
                    </a:lnTo>
                    <a:lnTo>
                      <a:pt x="0" y="335279"/>
                    </a:lnTo>
                    <a:lnTo>
                      <a:pt x="345439" y="335279"/>
                    </a:lnTo>
                    <a:lnTo>
                      <a:pt x="345439" y="0"/>
                    </a:lnTo>
                    <a:close/>
                  </a:path>
                </a:pathLst>
              </a:custGeom>
              <a:solidFill>
                <a:srgbClr val="4471C4"/>
              </a:solidFill>
            </p:spPr>
            <p:txBody>
              <a:bodyPr wrap="square" lIns="0" tIns="0" rIns="0" bIns="0" rtlCol="0"/>
              <a:lstStyle/>
              <a:p>
                <a:endParaRPr/>
              </a:p>
            </p:txBody>
          </p:sp>
        </p:grpSp>
        <p:sp>
          <p:nvSpPr>
            <p:cNvPr id="24" name="object 24"/>
            <p:cNvSpPr txBox="1"/>
            <p:nvPr/>
          </p:nvSpPr>
          <p:spPr>
            <a:xfrm>
              <a:off x="3204498" y="5421501"/>
              <a:ext cx="187960"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404040"/>
                  </a:solidFill>
                  <a:latin typeface="Arial"/>
                  <a:cs typeface="Arial"/>
                </a:rPr>
                <a:t>65</a:t>
              </a:r>
              <a:endParaRPr sz="1100">
                <a:latin typeface="Arial"/>
                <a:cs typeface="Arial"/>
              </a:endParaRPr>
            </a:p>
          </p:txBody>
        </p:sp>
        <p:sp>
          <p:nvSpPr>
            <p:cNvPr id="25" name="object 25"/>
            <p:cNvSpPr txBox="1"/>
            <p:nvPr/>
          </p:nvSpPr>
          <p:spPr>
            <a:xfrm>
              <a:off x="3625528" y="5287227"/>
              <a:ext cx="269240"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404040"/>
                  </a:solidFill>
                  <a:latin typeface="Arial"/>
                  <a:cs typeface="Arial"/>
                </a:rPr>
                <a:t>703</a:t>
              </a:r>
              <a:endParaRPr sz="1100">
                <a:latin typeface="Arial"/>
                <a:cs typeface="Arial"/>
              </a:endParaRPr>
            </a:p>
          </p:txBody>
        </p:sp>
        <p:sp>
          <p:nvSpPr>
            <p:cNvPr id="26" name="object 26"/>
            <p:cNvSpPr txBox="1"/>
            <p:nvPr/>
          </p:nvSpPr>
          <p:spPr>
            <a:xfrm>
              <a:off x="4127920" y="5429182"/>
              <a:ext cx="187960"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404040"/>
                  </a:solidFill>
                  <a:latin typeface="Arial"/>
                  <a:cs typeface="Arial"/>
                </a:rPr>
                <a:t>29</a:t>
              </a:r>
              <a:endParaRPr sz="1100">
                <a:latin typeface="Arial"/>
                <a:cs typeface="Arial"/>
              </a:endParaRPr>
            </a:p>
          </p:txBody>
        </p:sp>
        <p:sp>
          <p:nvSpPr>
            <p:cNvPr id="27" name="object 27"/>
            <p:cNvSpPr txBox="1"/>
            <p:nvPr/>
          </p:nvSpPr>
          <p:spPr>
            <a:xfrm>
              <a:off x="4488072" y="5108147"/>
              <a:ext cx="391160"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404040"/>
                  </a:solidFill>
                  <a:latin typeface="Arial"/>
                  <a:cs typeface="Arial"/>
                </a:rPr>
                <a:t>1</a:t>
              </a:r>
              <a:r>
                <a:rPr sz="1100" spc="10" dirty="0">
                  <a:solidFill>
                    <a:srgbClr val="404040"/>
                  </a:solidFill>
                  <a:latin typeface="Arial"/>
                  <a:cs typeface="Arial"/>
                </a:rPr>
                <a:t>,</a:t>
              </a:r>
              <a:r>
                <a:rPr sz="1100" spc="25" dirty="0">
                  <a:solidFill>
                    <a:srgbClr val="404040"/>
                  </a:solidFill>
                  <a:latin typeface="Arial"/>
                  <a:cs typeface="Arial"/>
                </a:rPr>
                <a:t>554</a:t>
              </a:r>
              <a:endParaRPr sz="1100">
                <a:latin typeface="Arial"/>
                <a:cs typeface="Arial"/>
              </a:endParaRPr>
            </a:p>
          </p:txBody>
        </p:sp>
        <p:sp>
          <p:nvSpPr>
            <p:cNvPr id="28" name="object 28"/>
            <p:cNvSpPr txBox="1"/>
            <p:nvPr/>
          </p:nvSpPr>
          <p:spPr>
            <a:xfrm>
              <a:off x="4949783" y="3794987"/>
              <a:ext cx="391160"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404040"/>
                  </a:solidFill>
                  <a:latin typeface="Arial"/>
                  <a:cs typeface="Arial"/>
                </a:rPr>
                <a:t>7</a:t>
              </a:r>
              <a:r>
                <a:rPr sz="1100" spc="10" dirty="0">
                  <a:solidFill>
                    <a:srgbClr val="404040"/>
                  </a:solidFill>
                  <a:latin typeface="Arial"/>
                  <a:cs typeface="Arial"/>
                </a:rPr>
                <a:t>,</a:t>
              </a:r>
              <a:r>
                <a:rPr sz="1100" spc="25" dirty="0">
                  <a:solidFill>
                    <a:srgbClr val="404040"/>
                  </a:solidFill>
                  <a:latin typeface="Arial"/>
                  <a:cs typeface="Arial"/>
                </a:rPr>
                <a:t>791</a:t>
              </a:r>
              <a:endParaRPr sz="1100">
                <a:latin typeface="Arial"/>
                <a:cs typeface="Arial"/>
              </a:endParaRPr>
            </a:p>
          </p:txBody>
        </p:sp>
        <p:grpSp>
          <p:nvGrpSpPr>
            <p:cNvPr id="29" name="object 29"/>
            <p:cNvGrpSpPr/>
            <p:nvPr/>
          </p:nvGrpSpPr>
          <p:grpSpPr>
            <a:xfrm>
              <a:off x="640397" y="1463357"/>
              <a:ext cx="2453005" cy="4216400"/>
              <a:chOff x="640397" y="1463357"/>
              <a:chExt cx="2453005" cy="4216400"/>
            </a:xfrm>
          </p:grpSpPr>
          <p:sp>
            <p:nvSpPr>
              <p:cNvPr id="30" name="object 30"/>
              <p:cNvSpPr/>
              <p:nvPr/>
            </p:nvSpPr>
            <p:spPr>
              <a:xfrm>
                <a:off x="2641587" y="5671978"/>
                <a:ext cx="447675" cy="5080"/>
              </a:xfrm>
              <a:custGeom>
                <a:avLst/>
                <a:gdLst/>
                <a:ahLst/>
                <a:cxnLst/>
                <a:rect l="l" t="t" r="r" b="b"/>
                <a:pathLst>
                  <a:path w="447675" h="5079">
                    <a:moveTo>
                      <a:pt x="0" y="0"/>
                    </a:moveTo>
                    <a:lnTo>
                      <a:pt x="447052" y="0"/>
                    </a:lnTo>
                  </a:path>
                  <a:path w="447675" h="5079">
                    <a:moveTo>
                      <a:pt x="0" y="4762"/>
                    </a:moveTo>
                    <a:lnTo>
                      <a:pt x="447052" y="4762"/>
                    </a:lnTo>
                  </a:path>
                </a:pathLst>
              </a:custGeom>
              <a:ln w="4762">
                <a:solidFill>
                  <a:srgbClr val="DAE2F3"/>
                </a:solidFill>
              </a:ln>
            </p:spPr>
            <p:txBody>
              <a:bodyPr wrap="square" lIns="0" tIns="0" rIns="0" bIns="0" rtlCol="0"/>
              <a:lstStyle/>
              <a:p>
                <a:endParaRPr/>
              </a:p>
            </p:txBody>
          </p:sp>
          <p:sp>
            <p:nvSpPr>
              <p:cNvPr id="31" name="object 31"/>
              <p:cNvSpPr/>
              <p:nvPr/>
            </p:nvSpPr>
            <p:spPr>
              <a:xfrm>
                <a:off x="645159" y="2301239"/>
                <a:ext cx="2443480" cy="2956560"/>
              </a:xfrm>
              <a:custGeom>
                <a:avLst/>
                <a:gdLst/>
                <a:ahLst/>
                <a:cxnLst/>
                <a:rect l="l" t="t" r="r" b="b"/>
                <a:pathLst>
                  <a:path w="2443480" h="2956560">
                    <a:moveTo>
                      <a:pt x="1996427" y="2956560"/>
                    </a:moveTo>
                    <a:lnTo>
                      <a:pt x="2092960" y="2956560"/>
                    </a:lnTo>
                  </a:path>
                  <a:path w="2443480" h="2956560">
                    <a:moveTo>
                      <a:pt x="2407920" y="2956560"/>
                    </a:moveTo>
                    <a:lnTo>
                      <a:pt x="2443480" y="2956560"/>
                    </a:lnTo>
                  </a:path>
                  <a:path w="2443480" h="2956560">
                    <a:moveTo>
                      <a:pt x="1996427" y="2529840"/>
                    </a:moveTo>
                    <a:lnTo>
                      <a:pt x="2092960" y="2529840"/>
                    </a:lnTo>
                  </a:path>
                  <a:path w="2443480" h="2956560">
                    <a:moveTo>
                      <a:pt x="2407920" y="2529840"/>
                    </a:moveTo>
                    <a:lnTo>
                      <a:pt x="2443480" y="2529840"/>
                    </a:lnTo>
                  </a:path>
                  <a:path w="2443480" h="2956560">
                    <a:moveTo>
                      <a:pt x="0" y="2113280"/>
                    </a:moveTo>
                    <a:lnTo>
                      <a:pt x="2092960" y="2113280"/>
                    </a:lnTo>
                  </a:path>
                  <a:path w="2443480" h="2956560">
                    <a:moveTo>
                      <a:pt x="2407920" y="2113280"/>
                    </a:moveTo>
                    <a:lnTo>
                      <a:pt x="2443480" y="2113280"/>
                    </a:lnTo>
                  </a:path>
                  <a:path w="2443480" h="2956560">
                    <a:moveTo>
                      <a:pt x="0" y="1686560"/>
                    </a:moveTo>
                    <a:lnTo>
                      <a:pt x="2092960" y="1686560"/>
                    </a:lnTo>
                  </a:path>
                  <a:path w="2443480" h="2956560">
                    <a:moveTo>
                      <a:pt x="2407920" y="1686560"/>
                    </a:moveTo>
                    <a:lnTo>
                      <a:pt x="2443480" y="1686560"/>
                    </a:lnTo>
                  </a:path>
                  <a:path w="2443480" h="2956560">
                    <a:moveTo>
                      <a:pt x="0" y="1270000"/>
                    </a:moveTo>
                    <a:lnTo>
                      <a:pt x="2092960" y="1270000"/>
                    </a:lnTo>
                  </a:path>
                  <a:path w="2443480" h="2956560">
                    <a:moveTo>
                      <a:pt x="2407920" y="1270000"/>
                    </a:moveTo>
                    <a:lnTo>
                      <a:pt x="2443480" y="1270000"/>
                    </a:lnTo>
                  </a:path>
                  <a:path w="2443480" h="2956560">
                    <a:moveTo>
                      <a:pt x="0" y="843280"/>
                    </a:moveTo>
                    <a:lnTo>
                      <a:pt x="2092960" y="843280"/>
                    </a:lnTo>
                  </a:path>
                  <a:path w="2443480" h="2956560">
                    <a:moveTo>
                      <a:pt x="2407920" y="843280"/>
                    </a:moveTo>
                    <a:lnTo>
                      <a:pt x="2443480" y="843280"/>
                    </a:lnTo>
                  </a:path>
                  <a:path w="2443480" h="2956560">
                    <a:moveTo>
                      <a:pt x="0" y="426720"/>
                    </a:moveTo>
                    <a:lnTo>
                      <a:pt x="2092960" y="426720"/>
                    </a:lnTo>
                  </a:path>
                  <a:path w="2443480" h="2956560">
                    <a:moveTo>
                      <a:pt x="2407920" y="426720"/>
                    </a:moveTo>
                    <a:lnTo>
                      <a:pt x="2443480" y="426720"/>
                    </a:lnTo>
                  </a:path>
                  <a:path w="2443480" h="2956560">
                    <a:moveTo>
                      <a:pt x="0" y="0"/>
                    </a:moveTo>
                    <a:lnTo>
                      <a:pt x="2092960" y="0"/>
                    </a:lnTo>
                  </a:path>
                  <a:path w="2443480" h="2956560">
                    <a:moveTo>
                      <a:pt x="2407920" y="0"/>
                    </a:moveTo>
                    <a:lnTo>
                      <a:pt x="2443480" y="0"/>
                    </a:lnTo>
                  </a:path>
                </a:pathLst>
              </a:custGeom>
              <a:ln w="9525">
                <a:solidFill>
                  <a:srgbClr val="DAE2F3"/>
                </a:solidFill>
              </a:ln>
            </p:spPr>
            <p:txBody>
              <a:bodyPr wrap="square" lIns="0" tIns="0" rIns="0" bIns="0" rtlCol="0"/>
              <a:lstStyle/>
              <a:p>
                <a:endParaRPr/>
              </a:p>
            </p:txBody>
          </p:sp>
          <p:sp>
            <p:nvSpPr>
              <p:cNvPr id="32" name="object 32"/>
              <p:cNvSpPr/>
              <p:nvPr/>
            </p:nvSpPr>
            <p:spPr>
              <a:xfrm>
                <a:off x="645159" y="1468119"/>
                <a:ext cx="2443480" cy="416559"/>
              </a:xfrm>
              <a:custGeom>
                <a:avLst/>
                <a:gdLst/>
                <a:ahLst/>
                <a:cxnLst/>
                <a:rect l="l" t="t" r="r" b="b"/>
                <a:pathLst>
                  <a:path w="2443480" h="416560">
                    <a:moveTo>
                      <a:pt x="0" y="416560"/>
                    </a:moveTo>
                    <a:lnTo>
                      <a:pt x="2443480" y="416560"/>
                    </a:lnTo>
                  </a:path>
                  <a:path w="2443480" h="416560">
                    <a:moveTo>
                      <a:pt x="0" y="0"/>
                    </a:moveTo>
                    <a:lnTo>
                      <a:pt x="2443480" y="0"/>
                    </a:lnTo>
                  </a:path>
                </a:pathLst>
              </a:custGeom>
              <a:ln w="9525">
                <a:solidFill>
                  <a:srgbClr val="DAE2F3"/>
                </a:solidFill>
              </a:ln>
            </p:spPr>
            <p:txBody>
              <a:bodyPr wrap="square" lIns="0" tIns="0" rIns="0" bIns="0" rtlCol="0"/>
              <a:lstStyle/>
              <a:p>
                <a:endParaRPr/>
              </a:p>
            </p:txBody>
          </p:sp>
          <p:sp>
            <p:nvSpPr>
              <p:cNvPr id="33" name="object 33"/>
              <p:cNvSpPr/>
              <p:nvPr/>
            </p:nvSpPr>
            <p:spPr>
              <a:xfrm>
                <a:off x="645159" y="5674360"/>
                <a:ext cx="462280" cy="0"/>
              </a:xfrm>
              <a:custGeom>
                <a:avLst/>
                <a:gdLst/>
                <a:ahLst/>
                <a:cxnLst/>
                <a:rect l="l" t="t" r="r" b="b"/>
                <a:pathLst>
                  <a:path w="462280">
                    <a:moveTo>
                      <a:pt x="0" y="0"/>
                    </a:moveTo>
                    <a:lnTo>
                      <a:pt x="462280" y="0"/>
                    </a:lnTo>
                  </a:path>
                </a:pathLst>
              </a:custGeom>
              <a:ln w="9525">
                <a:solidFill>
                  <a:srgbClr val="DAE2F3"/>
                </a:solidFill>
              </a:ln>
            </p:spPr>
            <p:txBody>
              <a:bodyPr wrap="square" lIns="0" tIns="0" rIns="0" bIns="0" rtlCol="0"/>
              <a:lstStyle/>
              <a:p>
                <a:endParaRPr/>
              </a:p>
            </p:txBody>
          </p:sp>
          <p:sp>
            <p:nvSpPr>
              <p:cNvPr id="34" name="object 34"/>
              <p:cNvSpPr/>
              <p:nvPr/>
            </p:nvSpPr>
            <p:spPr>
              <a:xfrm>
                <a:off x="701039" y="5669279"/>
                <a:ext cx="304800" cy="10160"/>
              </a:xfrm>
              <a:custGeom>
                <a:avLst/>
                <a:gdLst/>
                <a:ahLst/>
                <a:cxnLst/>
                <a:rect l="l" t="t" r="r" b="b"/>
                <a:pathLst>
                  <a:path w="304800" h="10160">
                    <a:moveTo>
                      <a:pt x="304800" y="0"/>
                    </a:moveTo>
                    <a:lnTo>
                      <a:pt x="0" y="0"/>
                    </a:lnTo>
                    <a:lnTo>
                      <a:pt x="0" y="10160"/>
                    </a:lnTo>
                    <a:lnTo>
                      <a:pt x="304800" y="10160"/>
                    </a:lnTo>
                    <a:lnTo>
                      <a:pt x="304800" y="0"/>
                    </a:lnTo>
                    <a:close/>
                  </a:path>
                </a:pathLst>
              </a:custGeom>
              <a:solidFill>
                <a:srgbClr val="6F2F9F"/>
              </a:solidFill>
            </p:spPr>
            <p:txBody>
              <a:bodyPr wrap="square" lIns="0" tIns="0" rIns="0" bIns="0" rtlCol="0"/>
              <a:lstStyle/>
              <a:p>
                <a:endParaRPr/>
              </a:p>
            </p:txBody>
          </p:sp>
          <p:sp>
            <p:nvSpPr>
              <p:cNvPr id="35" name="object 35"/>
              <p:cNvSpPr/>
              <p:nvPr/>
            </p:nvSpPr>
            <p:spPr>
              <a:xfrm>
                <a:off x="1412240" y="5674360"/>
                <a:ext cx="508000" cy="0"/>
              </a:xfrm>
              <a:custGeom>
                <a:avLst/>
                <a:gdLst/>
                <a:ahLst/>
                <a:cxnLst/>
                <a:rect l="l" t="t" r="r" b="b"/>
                <a:pathLst>
                  <a:path w="508000">
                    <a:moveTo>
                      <a:pt x="0" y="0"/>
                    </a:moveTo>
                    <a:lnTo>
                      <a:pt x="507999" y="0"/>
                    </a:lnTo>
                  </a:path>
                </a:pathLst>
              </a:custGeom>
              <a:ln w="9525">
                <a:solidFill>
                  <a:srgbClr val="DAE2F3"/>
                </a:solidFill>
              </a:ln>
            </p:spPr>
            <p:txBody>
              <a:bodyPr wrap="square" lIns="0" tIns="0" rIns="0" bIns="0" rtlCol="0"/>
              <a:lstStyle/>
              <a:p>
                <a:endParaRPr/>
              </a:p>
            </p:txBody>
          </p:sp>
          <p:sp>
            <p:nvSpPr>
              <p:cNvPr id="36" name="object 36"/>
              <p:cNvSpPr/>
              <p:nvPr/>
            </p:nvSpPr>
            <p:spPr>
              <a:xfrm>
                <a:off x="1107440" y="5587999"/>
                <a:ext cx="304800" cy="91440"/>
              </a:xfrm>
              <a:custGeom>
                <a:avLst/>
                <a:gdLst/>
                <a:ahLst/>
                <a:cxnLst/>
                <a:rect l="l" t="t" r="r" b="b"/>
                <a:pathLst>
                  <a:path w="304800" h="91439">
                    <a:moveTo>
                      <a:pt x="304800" y="0"/>
                    </a:moveTo>
                    <a:lnTo>
                      <a:pt x="0" y="0"/>
                    </a:lnTo>
                    <a:lnTo>
                      <a:pt x="0" y="91440"/>
                    </a:lnTo>
                    <a:lnTo>
                      <a:pt x="304800" y="91440"/>
                    </a:lnTo>
                    <a:lnTo>
                      <a:pt x="304800" y="0"/>
                    </a:lnTo>
                    <a:close/>
                  </a:path>
                </a:pathLst>
              </a:custGeom>
              <a:solidFill>
                <a:srgbClr val="C00000"/>
              </a:solidFill>
            </p:spPr>
            <p:txBody>
              <a:bodyPr wrap="square" lIns="0" tIns="0" rIns="0" bIns="0" rtlCol="0"/>
              <a:lstStyle/>
              <a:p>
                <a:endParaRPr/>
              </a:p>
            </p:txBody>
          </p:sp>
          <p:sp>
            <p:nvSpPr>
              <p:cNvPr id="37" name="object 37"/>
              <p:cNvSpPr/>
              <p:nvPr/>
            </p:nvSpPr>
            <p:spPr>
              <a:xfrm>
                <a:off x="1513840" y="5669279"/>
                <a:ext cx="304800" cy="10160"/>
              </a:xfrm>
              <a:custGeom>
                <a:avLst/>
                <a:gdLst/>
                <a:ahLst/>
                <a:cxnLst/>
                <a:rect l="l" t="t" r="r" b="b"/>
                <a:pathLst>
                  <a:path w="304800" h="10160">
                    <a:moveTo>
                      <a:pt x="304799" y="0"/>
                    </a:moveTo>
                    <a:lnTo>
                      <a:pt x="0" y="0"/>
                    </a:lnTo>
                    <a:lnTo>
                      <a:pt x="0" y="10160"/>
                    </a:lnTo>
                    <a:lnTo>
                      <a:pt x="304799" y="10160"/>
                    </a:lnTo>
                    <a:lnTo>
                      <a:pt x="304799" y="0"/>
                    </a:lnTo>
                    <a:close/>
                  </a:path>
                </a:pathLst>
              </a:custGeom>
              <a:solidFill>
                <a:srgbClr val="9999FF"/>
              </a:solidFill>
            </p:spPr>
            <p:txBody>
              <a:bodyPr wrap="square" lIns="0" tIns="0" rIns="0" bIns="0" rtlCol="0"/>
              <a:lstStyle/>
              <a:p>
                <a:endParaRPr/>
              </a:p>
            </p:txBody>
          </p:sp>
          <p:sp>
            <p:nvSpPr>
              <p:cNvPr id="38" name="object 38"/>
              <p:cNvSpPr/>
              <p:nvPr/>
            </p:nvSpPr>
            <p:spPr>
              <a:xfrm>
                <a:off x="645159" y="4831079"/>
                <a:ext cx="1681480" cy="843280"/>
              </a:xfrm>
              <a:custGeom>
                <a:avLst/>
                <a:gdLst/>
                <a:ahLst/>
                <a:cxnLst/>
                <a:rect l="l" t="t" r="r" b="b"/>
                <a:pathLst>
                  <a:path w="1681480" h="843279">
                    <a:moveTo>
                      <a:pt x="1590040" y="843280"/>
                    </a:moveTo>
                    <a:lnTo>
                      <a:pt x="1681479" y="843280"/>
                    </a:lnTo>
                  </a:path>
                  <a:path w="1681480" h="843279">
                    <a:moveTo>
                      <a:pt x="0" y="426720"/>
                    </a:moveTo>
                    <a:lnTo>
                      <a:pt x="1681479" y="426720"/>
                    </a:lnTo>
                  </a:path>
                  <a:path w="1681480" h="843279">
                    <a:moveTo>
                      <a:pt x="0" y="0"/>
                    </a:moveTo>
                    <a:lnTo>
                      <a:pt x="1681479" y="0"/>
                    </a:lnTo>
                  </a:path>
                </a:pathLst>
              </a:custGeom>
              <a:ln w="9525">
                <a:solidFill>
                  <a:srgbClr val="DAE2F3"/>
                </a:solidFill>
              </a:ln>
            </p:spPr>
            <p:txBody>
              <a:bodyPr wrap="square" lIns="0" tIns="0" rIns="0" bIns="0" rtlCol="0"/>
              <a:lstStyle/>
              <a:p>
                <a:endParaRPr/>
              </a:p>
            </p:txBody>
          </p:sp>
          <p:sp>
            <p:nvSpPr>
              <p:cNvPr id="39" name="object 39"/>
              <p:cNvSpPr/>
              <p:nvPr/>
            </p:nvSpPr>
            <p:spPr>
              <a:xfrm>
                <a:off x="2326639" y="4571999"/>
                <a:ext cx="314960" cy="1107440"/>
              </a:xfrm>
              <a:custGeom>
                <a:avLst/>
                <a:gdLst/>
                <a:ahLst/>
                <a:cxnLst/>
                <a:rect l="l" t="t" r="r" b="b"/>
                <a:pathLst>
                  <a:path w="314960" h="1107439">
                    <a:moveTo>
                      <a:pt x="314947" y="0"/>
                    </a:moveTo>
                    <a:lnTo>
                      <a:pt x="0" y="0"/>
                    </a:lnTo>
                    <a:lnTo>
                      <a:pt x="0" y="1107440"/>
                    </a:lnTo>
                    <a:lnTo>
                      <a:pt x="314947" y="1107440"/>
                    </a:lnTo>
                    <a:lnTo>
                      <a:pt x="314947" y="0"/>
                    </a:lnTo>
                    <a:close/>
                  </a:path>
                </a:pathLst>
              </a:custGeom>
              <a:solidFill>
                <a:srgbClr val="BEBEBE"/>
              </a:solidFill>
            </p:spPr>
            <p:txBody>
              <a:bodyPr wrap="square" lIns="0" tIns="0" rIns="0" bIns="0" rtlCol="0"/>
              <a:lstStyle/>
              <a:p>
                <a:endParaRPr/>
              </a:p>
            </p:txBody>
          </p:sp>
          <p:sp>
            <p:nvSpPr>
              <p:cNvPr id="40" name="object 40"/>
              <p:cNvSpPr/>
              <p:nvPr/>
            </p:nvSpPr>
            <p:spPr>
              <a:xfrm>
                <a:off x="2738120" y="2108200"/>
                <a:ext cx="314960" cy="3566160"/>
              </a:xfrm>
              <a:custGeom>
                <a:avLst/>
                <a:gdLst/>
                <a:ahLst/>
                <a:cxnLst/>
                <a:rect l="l" t="t" r="r" b="b"/>
                <a:pathLst>
                  <a:path w="314960" h="3566160">
                    <a:moveTo>
                      <a:pt x="314960" y="0"/>
                    </a:moveTo>
                    <a:lnTo>
                      <a:pt x="0" y="0"/>
                    </a:lnTo>
                    <a:lnTo>
                      <a:pt x="0" y="3566160"/>
                    </a:lnTo>
                    <a:lnTo>
                      <a:pt x="314960" y="3566160"/>
                    </a:lnTo>
                    <a:lnTo>
                      <a:pt x="314960" y="0"/>
                    </a:lnTo>
                    <a:close/>
                  </a:path>
                </a:pathLst>
              </a:custGeom>
              <a:solidFill>
                <a:srgbClr val="D1CD29"/>
              </a:solidFill>
            </p:spPr>
            <p:txBody>
              <a:bodyPr wrap="square" lIns="0" tIns="0" rIns="0" bIns="0" rtlCol="0"/>
              <a:lstStyle/>
              <a:p>
                <a:endParaRPr/>
              </a:p>
            </p:txBody>
          </p:sp>
          <p:sp>
            <p:nvSpPr>
              <p:cNvPr id="41" name="object 41"/>
              <p:cNvSpPr/>
              <p:nvPr/>
            </p:nvSpPr>
            <p:spPr>
              <a:xfrm>
                <a:off x="2738120" y="2108200"/>
                <a:ext cx="314960" cy="3566160"/>
              </a:xfrm>
              <a:custGeom>
                <a:avLst/>
                <a:gdLst/>
                <a:ahLst/>
                <a:cxnLst/>
                <a:rect l="l" t="t" r="r" b="b"/>
                <a:pathLst>
                  <a:path w="314960" h="3566160">
                    <a:moveTo>
                      <a:pt x="0" y="0"/>
                    </a:moveTo>
                    <a:lnTo>
                      <a:pt x="314960" y="0"/>
                    </a:lnTo>
                    <a:lnTo>
                      <a:pt x="314960" y="3566160"/>
                    </a:lnTo>
                    <a:lnTo>
                      <a:pt x="0" y="3566160"/>
                    </a:lnTo>
                    <a:lnTo>
                      <a:pt x="0" y="0"/>
                    </a:lnTo>
                    <a:close/>
                  </a:path>
                </a:pathLst>
              </a:custGeom>
              <a:ln w="9525">
                <a:solidFill>
                  <a:srgbClr val="404040"/>
                </a:solidFill>
              </a:ln>
            </p:spPr>
            <p:txBody>
              <a:bodyPr wrap="square" lIns="0" tIns="0" rIns="0" bIns="0" rtlCol="0"/>
              <a:lstStyle/>
              <a:p>
                <a:endParaRPr/>
              </a:p>
            </p:txBody>
          </p:sp>
          <p:sp>
            <p:nvSpPr>
              <p:cNvPr id="42" name="object 42"/>
              <p:cNvSpPr/>
              <p:nvPr/>
            </p:nvSpPr>
            <p:spPr>
              <a:xfrm>
                <a:off x="1920240" y="5455919"/>
                <a:ext cx="314960" cy="223520"/>
              </a:xfrm>
              <a:custGeom>
                <a:avLst/>
                <a:gdLst/>
                <a:ahLst/>
                <a:cxnLst/>
                <a:rect l="l" t="t" r="r" b="b"/>
                <a:pathLst>
                  <a:path w="314960" h="223520">
                    <a:moveTo>
                      <a:pt x="314960" y="0"/>
                    </a:moveTo>
                    <a:lnTo>
                      <a:pt x="0" y="0"/>
                    </a:lnTo>
                    <a:lnTo>
                      <a:pt x="0" y="223519"/>
                    </a:lnTo>
                    <a:lnTo>
                      <a:pt x="314960" y="223519"/>
                    </a:lnTo>
                    <a:lnTo>
                      <a:pt x="314960" y="0"/>
                    </a:lnTo>
                    <a:close/>
                  </a:path>
                </a:pathLst>
              </a:custGeom>
              <a:solidFill>
                <a:srgbClr val="4471C4"/>
              </a:solidFill>
            </p:spPr>
            <p:txBody>
              <a:bodyPr wrap="square" lIns="0" tIns="0" rIns="0" bIns="0" rtlCol="0"/>
              <a:lstStyle/>
              <a:p>
                <a:endParaRPr/>
              </a:p>
            </p:txBody>
          </p:sp>
        </p:grpSp>
        <p:sp>
          <p:nvSpPr>
            <p:cNvPr id="43" name="object 43"/>
            <p:cNvSpPr txBox="1"/>
            <p:nvPr/>
          </p:nvSpPr>
          <p:spPr>
            <a:xfrm>
              <a:off x="767778" y="5432061"/>
              <a:ext cx="167640" cy="184150"/>
            </a:xfrm>
            <a:prstGeom prst="rect">
              <a:avLst/>
            </a:prstGeom>
          </p:spPr>
          <p:txBody>
            <a:bodyPr vert="horz" wrap="square" lIns="0" tIns="11430" rIns="0" bIns="0" rtlCol="0">
              <a:spAutoFit/>
            </a:bodyPr>
            <a:lstStyle/>
            <a:p>
              <a:pPr marL="12700">
                <a:lnSpc>
                  <a:spcPct val="100000"/>
                </a:lnSpc>
                <a:spcBef>
                  <a:spcPts val="90"/>
                </a:spcBef>
              </a:pPr>
              <a:r>
                <a:rPr sz="1050" spc="-30" dirty="0">
                  <a:solidFill>
                    <a:srgbClr val="404040"/>
                  </a:solidFill>
                  <a:latin typeface="Arial"/>
                  <a:cs typeface="Arial"/>
                </a:rPr>
                <a:t>51</a:t>
              </a:r>
              <a:endParaRPr sz="1050">
                <a:latin typeface="Arial"/>
                <a:cs typeface="Arial"/>
              </a:endParaRPr>
            </a:p>
          </p:txBody>
        </p:sp>
        <p:sp>
          <p:nvSpPr>
            <p:cNvPr id="44" name="object 44"/>
            <p:cNvSpPr txBox="1"/>
            <p:nvPr/>
          </p:nvSpPr>
          <p:spPr>
            <a:xfrm>
              <a:off x="1135621" y="5353342"/>
              <a:ext cx="238760" cy="184150"/>
            </a:xfrm>
            <a:prstGeom prst="rect">
              <a:avLst/>
            </a:prstGeom>
          </p:spPr>
          <p:txBody>
            <a:bodyPr vert="horz" wrap="square" lIns="0" tIns="11430" rIns="0" bIns="0" rtlCol="0">
              <a:spAutoFit/>
            </a:bodyPr>
            <a:lstStyle/>
            <a:p>
              <a:pPr marL="12700">
                <a:lnSpc>
                  <a:spcPct val="100000"/>
                </a:lnSpc>
                <a:spcBef>
                  <a:spcPts val="90"/>
                </a:spcBef>
              </a:pPr>
              <a:r>
                <a:rPr sz="1050" spc="-30" dirty="0">
                  <a:solidFill>
                    <a:srgbClr val="404040"/>
                  </a:solidFill>
                  <a:latin typeface="Arial"/>
                  <a:cs typeface="Arial"/>
                </a:rPr>
                <a:t>425</a:t>
              </a:r>
              <a:endParaRPr sz="1050">
                <a:latin typeface="Arial"/>
                <a:cs typeface="Arial"/>
              </a:endParaRPr>
            </a:p>
          </p:txBody>
        </p:sp>
        <p:sp>
          <p:nvSpPr>
            <p:cNvPr id="45" name="object 45"/>
            <p:cNvSpPr txBox="1"/>
            <p:nvPr/>
          </p:nvSpPr>
          <p:spPr>
            <a:xfrm>
              <a:off x="1584693" y="5439062"/>
              <a:ext cx="167640" cy="184150"/>
            </a:xfrm>
            <a:prstGeom prst="rect">
              <a:avLst/>
            </a:prstGeom>
          </p:spPr>
          <p:txBody>
            <a:bodyPr vert="horz" wrap="square" lIns="0" tIns="11430" rIns="0" bIns="0" rtlCol="0">
              <a:spAutoFit/>
            </a:bodyPr>
            <a:lstStyle/>
            <a:p>
              <a:pPr marL="12700">
                <a:lnSpc>
                  <a:spcPct val="100000"/>
                </a:lnSpc>
                <a:spcBef>
                  <a:spcPts val="90"/>
                </a:spcBef>
              </a:pPr>
              <a:r>
                <a:rPr sz="1050" spc="-30" dirty="0">
                  <a:solidFill>
                    <a:srgbClr val="404040"/>
                  </a:solidFill>
                  <a:latin typeface="Arial"/>
                  <a:cs typeface="Arial"/>
                </a:rPr>
                <a:t>18</a:t>
              </a:r>
              <a:endParaRPr sz="1050">
                <a:latin typeface="Arial"/>
                <a:cs typeface="Arial"/>
              </a:endParaRPr>
            </a:p>
          </p:txBody>
        </p:sp>
        <p:sp>
          <p:nvSpPr>
            <p:cNvPr id="46" name="object 46"/>
            <p:cNvSpPr txBox="1"/>
            <p:nvPr/>
          </p:nvSpPr>
          <p:spPr>
            <a:xfrm>
              <a:off x="1901817" y="5225092"/>
              <a:ext cx="350520" cy="184150"/>
            </a:xfrm>
            <a:prstGeom prst="rect">
              <a:avLst/>
            </a:prstGeom>
          </p:spPr>
          <p:txBody>
            <a:bodyPr vert="horz" wrap="square" lIns="0" tIns="11430" rIns="0" bIns="0" rtlCol="0">
              <a:spAutoFit/>
            </a:bodyPr>
            <a:lstStyle/>
            <a:p>
              <a:pPr marL="12700">
                <a:lnSpc>
                  <a:spcPct val="100000"/>
                </a:lnSpc>
                <a:spcBef>
                  <a:spcPts val="90"/>
                </a:spcBef>
              </a:pPr>
              <a:r>
                <a:rPr sz="1050" spc="-30" dirty="0">
                  <a:solidFill>
                    <a:srgbClr val="404040"/>
                  </a:solidFill>
                  <a:latin typeface="Arial"/>
                  <a:cs typeface="Arial"/>
                </a:rPr>
                <a:t>1</a:t>
              </a:r>
              <a:r>
                <a:rPr sz="1050" spc="25" dirty="0">
                  <a:solidFill>
                    <a:srgbClr val="404040"/>
                  </a:solidFill>
                  <a:latin typeface="Arial"/>
                  <a:cs typeface="Arial"/>
                </a:rPr>
                <a:t>,</a:t>
              </a:r>
              <a:r>
                <a:rPr sz="1050" spc="-30" dirty="0">
                  <a:solidFill>
                    <a:srgbClr val="404040"/>
                  </a:solidFill>
                  <a:latin typeface="Arial"/>
                  <a:cs typeface="Arial"/>
                </a:rPr>
                <a:t>034</a:t>
              </a:r>
              <a:endParaRPr sz="1050">
                <a:latin typeface="Arial"/>
                <a:cs typeface="Arial"/>
              </a:endParaRPr>
            </a:p>
          </p:txBody>
        </p:sp>
        <p:sp>
          <p:nvSpPr>
            <p:cNvPr id="47" name="object 47"/>
            <p:cNvSpPr txBox="1"/>
            <p:nvPr/>
          </p:nvSpPr>
          <p:spPr>
            <a:xfrm>
              <a:off x="2310340" y="4333684"/>
              <a:ext cx="350520" cy="184150"/>
            </a:xfrm>
            <a:prstGeom prst="rect">
              <a:avLst/>
            </a:prstGeom>
          </p:spPr>
          <p:txBody>
            <a:bodyPr vert="horz" wrap="square" lIns="0" tIns="11430" rIns="0" bIns="0" rtlCol="0">
              <a:spAutoFit/>
            </a:bodyPr>
            <a:lstStyle/>
            <a:p>
              <a:pPr marL="12700">
                <a:lnSpc>
                  <a:spcPct val="100000"/>
                </a:lnSpc>
                <a:spcBef>
                  <a:spcPts val="90"/>
                </a:spcBef>
              </a:pPr>
              <a:r>
                <a:rPr sz="1050" spc="-30" dirty="0">
                  <a:solidFill>
                    <a:srgbClr val="404040"/>
                  </a:solidFill>
                  <a:latin typeface="Arial"/>
                  <a:cs typeface="Arial"/>
                </a:rPr>
                <a:t>5</a:t>
              </a:r>
              <a:r>
                <a:rPr sz="1050" spc="25" dirty="0">
                  <a:solidFill>
                    <a:srgbClr val="404040"/>
                  </a:solidFill>
                  <a:latin typeface="Arial"/>
                  <a:cs typeface="Arial"/>
                </a:rPr>
                <a:t>,</a:t>
              </a:r>
              <a:r>
                <a:rPr sz="1050" spc="-30" dirty="0">
                  <a:solidFill>
                    <a:srgbClr val="404040"/>
                  </a:solidFill>
                  <a:latin typeface="Arial"/>
                  <a:cs typeface="Arial"/>
                </a:rPr>
                <a:t>266</a:t>
              </a:r>
              <a:endParaRPr sz="1050">
                <a:latin typeface="Arial"/>
                <a:cs typeface="Arial"/>
              </a:endParaRPr>
            </a:p>
          </p:txBody>
        </p:sp>
        <p:sp>
          <p:nvSpPr>
            <p:cNvPr id="48" name="object 48"/>
            <p:cNvSpPr txBox="1"/>
            <p:nvPr/>
          </p:nvSpPr>
          <p:spPr>
            <a:xfrm>
              <a:off x="436224" y="5561008"/>
              <a:ext cx="104775" cy="196215"/>
            </a:xfrm>
            <a:prstGeom prst="rect">
              <a:avLst/>
            </a:prstGeom>
          </p:spPr>
          <p:txBody>
            <a:bodyPr vert="horz" wrap="square" lIns="0" tIns="15240" rIns="0" bIns="0" rtlCol="0">
              <a:spAutoFit/>
            </a:bodyPr>
            <a:lstStyle/>
            <a:p>
              <a:pPr marL="12700">
                <a:lnSpc>
                  <a:spcPct val="100000"/>
                </a:lnSpc>
                <a:spcBef>
                  <a:spcPts val="120"/>
                </a:spcBef>
              </a:pPr>
              <a:r>
                <a:rPr sz="1100" spc="10" dirty="0">
                  <a:solidFill>
                    <a:srgbClr val="585858"/>
                  </a:solidFill>
                  <a:latin typeface="Arial"/>
                  <a:cs typeface="Arial"/>
                </a:rPr>
                <a:t>0</a:t>
              </a:r>
              <a:endParaRPr sz="1100">
                <a:latin typeface="Arial"/>
                <a:cs typeface="Arial"/>
              </a:endParaRPr>
            </a:p>
          </p:txBody>
        </p:sp>
        <p:sp>
          <p:nvSpPr>
            <p:cNvPr id="49" name="object 49"/>
            <p:cNvSpPr txBox="1"/>
            <p:nvPr/>
          </p:nvSpPr>
          <p:spPr>
            <a:xfrm>
              <a:off x="164261" y="5139693"/>
              <a:ext cx="381000"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2</a:t>
              </a:r>
              <a:r>
                <a:rPr sz="1100" spc="-70" dirty="0">
                  <a:solidFill>
                    <a:srgbClr val="585858"/>
                  </a:solidFill>
                  <a:latin typeface="Arial"/>
                  <a:cs typeface="Arial"/>
                </a:rPr>
                <a:t>,</a:t>
              </a:r>
              <a:r>
                <a:rPr sz="1100" spc="25" dirty="0">
                  <a:solidFill>
                    <a:srgbClr val="585858"/>
                  </a:solidFill>
                  <a:latin typeface="Arial"/>
                  <a:cs typeface="Arial"/>
                </a:rPr>
                <a:t>000</a:t>
              </a:r>
              <a:endParaRPr sz="1100">
                <a:latin typeface="Arial"/>
                <a:cs typeface="Arial"/>
              </a:endParaRPr>
            </a:p>
          </p:txBody>
        </p:sp>
        <p:sp>
          <p:nvSpPr>
            <p:cNvPr id="50" name="object 50"/>
            <p:cNvSpPr txBox="1"/>
            <p:nvPr/>
          </p:nvSpPr>
          <p:spPr>
            <a:xfrm>
              <a:off x="164261" y="4718379"/>
              <a:ext cx="381000"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4</a:t>
              </a:r>
              <a:r>
                <a:rPr sz="1100" spc="-70" dirty="0">
                  <a:solidFill>
                    <a:srgbClr val="585858"/>
                  </a:solidFill>
                  <a:latin typeface="Arial"/>
                  <a:cs typeface="Arial"/>
                </a:rPr>
                <a:t>,</a:t>
              </a:r>
              <a:r>
                <a:rPr sz="1100" spc="25" dirty="0">
                  <a:solidFill>
                    <a:srgbClr val="585858"/>
                  </a:solidFill>
                  <a:latin typeface="Arial"/>
                  <a:cs typeface="Arial"/>
                </a:rPr>
                <a:t>000</a:t>
              </a:r>
              <a:endParaRPr sz="1100">
                <a:latin typeface="Arial"/>
                <a:cs typeface="Arial"/>
              </a:endParaRPr>
            </a:p>
          </p:txBody>
        </p:sp>
        <p:sp>
          <p:nvSpPr>
            <p:cNvPr id="51" name="object 51"/>
            <p:cNvSpPr txBox="1"/>
            <p:nvPr/>
          </p:nvSpPr>
          <p:spPr>
            <a:xfrm>
              <a:off x="164261" y="4297064"/>
              <a:ext cx="381000"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6</a:t>
              </a:r>
              <a:r>
                <a:rPr sz="1100" spc="-70" dirty="0">
                  <a:solidFill>
                    <a:srgbClr val="585858"/>
                  </a:solidFill>
                  <a:latin typeface="Arial"/>
                  <a:cs typeface="Arial"/>
                </a:rPr>
                <a:t>,</a:t>
              </a:r>
              <a:r>
                <a:rPr sz="1100" spc="25" dirty="0">
                  <a:solidFill>
                    <a:srgbClr val="585858"/>
                  </a:solidFill>
                  <a:latin typeface="Arial"/>
                  <a:cs typeface="Arial"/>
                </a:rPr>
                <a:t>000</a:t>
              </a:r>
              <a:endParaRPr sz="1100">
                <a:latin typeface="Arial"/>
                <a:cs typeface="Arial"/>
              </a:endParaRPr>
            </a:p>
          </p:txBody>
        </p:sp>
        <p:sp>
          <p:nvSpPr>
            <p:cNvPr id="52" name="object 52"/>
            <p:cNvSpPr txBox="1"/>
            <p:nvPr/>
          </p:nvSpPr>
          <p:spPr>
            <a:xfrm>
              <a:off x="164261" y="3875749"/>
              <a:ext cx="381000"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8</a:t>
              </a:r>
              <a:r>
                <a:rPr sz="1100" spc="-70" dirty="0">
                  <a:solidFill>
                    <a:srgbClr val="585858"/>
                  </a:solidFill>
                  <a:latin typeface="Arial"/>
                  <a:cs typeface="Arial"/>
                </a:rPr>
                <a:t>,</a:t>
              </a:r>
              <a:r>
                <a:rPr sz="1100" spc="25" dirty="0">
                  <a:solidFill>
                    <a:srgbClr val="585858"/>
                  </a:solidFill>
                  <a:latin typeface="Arial"/>
                  <a:cs typeface="Arial"/>
                </a:rPr>
                <a:t>000</a:t>
              </a:r>
              <a:endParaRPr sz="1100">
                <a:latin typeface="Arial"/>
                <a:cs typeface="Arial"/>
              </a:endParaRPr>
            </a:p>
          </p:txBody>
        </p:sp>
        <p:sp>
          <p:nvSpPr>
            <p:cNvPr id="53" name="object 53"/>
            <p:cNvSpPr txBox="1"/>
            <p:nvPr/>
          </p:nvSpPr>
          <p:spPr>
            <a:xfrm>
              <a:off x="86598" y="3454434"/>
              <a:ext cx="441959"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1</a:t>
              </a:r>
              <a:r>
                <a:rPr sz="1100" spc="-55" dirty="0">
                  <a:solidFill>
                    <a:srgbClr val="585858"/>
                  </a:solidFill>
                  <a:latin typeface="Arial"/>
                  <a:cs typeface="Arial"/>
                </a:rPr>
                <a:t>0</a:t>
              </a:r>
              <a:r>
                <a:rPr sz="1100" spc="10" dirty="0">
                  <a:solidFill>
                    <a:srgbClr val="585858"/>
                  </a:solidFill>
                  <a:latin typeface="Arial"/>
                  <a:cs typeface="Arial"/>
                </a:rPr>
                <a:t>,</a:t>
              </a:r>
              <a:r>
                <a:rPr sz="1100" spc="25" dirty="0">
                  <a:solidFill>
                    <a:srgbClr val="585858"/>
                  </a:solidFill>
                  <a:latin typeface="Arial"/>
                  <a:cs typeface="Arial"/>
                </a:rPr>
                <a:t>0</a:t>
              </a:r>
              <a:r>
                <a:rPr sz="1100" spc="-55" dirty="0">
                  <a:solidFill>
                    <a:srgbClr val="585858"/>
                  </a:solidFill>
                  <a:latin typeface="Arial"/>
                  <a:cs typeface="Arial"/>
                </a:rPr>
                <a:t>00</a:t>
              </a:r>
              <a:endParaRPr sz="1100">
                <a:latin typeface="Arial"/>
                <a:cs typeface="Arial"/>
              </a:endParaRPr>
            </a:p>
          </p:txBody>
        </p:sp>
        <p:sp>
          <p:nvSpPr>
            <p:cNvPr id="54" name="object 54"/>
            <p:cNvSpPr txBox="1"/>
            <p:nvPr/>
          </p:nvSpPr>
          <p:spPr>
            <a:xfrm>
              <a:off x="86598" y="3033119"/>
              <a:ext cx="441959"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1</a:t>
              </a:r>
              <a:r>
                <a:rPr sz="1100" spc="-55" dirty="0">
                  <a:solidFill>
                    <a:srgbClr val="585858"/>
                  </a:solidFill>
                  <a:latin typeface="Arial"/>
                  <a:cs typeface="Arial"/>
                </a:rPr>
                <a:t>2</a:t>
              </a:r>
              <a:r>
                <a:rPr sz="1100" spc="10" dirty="0">
                  <a:solidFill>
                    <a:srgbClr val="585858"/>
                  </a:solidFill>
                  <a:latin typeface="Arial"/>
                  <a:cs typeface="Arial"/>
                </a:rPr>
                <a:t>,</a:t>
              </a:r>
              <a:r>
                <a:rPr sz="1100" spc="25" dirty="0">
                  <a:solidFill>
                    <a:srgbClr val="585858"/>
                  </a:solidFill>
                  <a:latin typeface="Arial"/>
                  <a:cs typeface="Arial"/>
                </a:rPr>
                <a:t>0</a:t>
              </a:r>
              <a:r>
                <a:rPr sz="1100" spc="-55" dirty="0">
                  <a:solidFill>
                    <a:srgbClr val="585858"/>
                  </a:solidFill>
                  <a:latin typeface="Arial"/>
                  <a:cs typeface="Arial"/>
                </a:rPr>
                <a:t>00</a:t>
              </a:r>
              <a:endParaRPr sz="1100">
                <a:latin typeface="Arial"/>
                <a:cs typeface="Arial"/>
              </a:endParaRPr>
            </a:p>
          </p:txBody>
        </p:sp>
        <p:sp>
          <p:nvSpPr>
            <p:cNvPr id="55" name="object 55"/>
            <p:cNvSpPr txBox="1"/>
            <p:nvPr/>
          </p:nvSpPr>
          <p:spPr>
            <a:xfrm>
              <a:off x="86598" y="2611804"/>
              <a:ext cx="441959"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1</a:t>
              </a:r>
              <a:r>
                <a:rPr sz="1100" spc="-55" dirty="0">
                  <a:solidFill>
                    <a:srgbClr val="585858"/>
                  </a:solidFill>
                  <a:latin typeface="Arial"/>
                  <a:cs typeface="Arial"/>
                </a:rPr>
                <a:t>4</a:t>
              </a:r>
              <a:r>
                <a:rPr sz="1100" spc="10" dirty="0">
                  <a:solidFill>
                    <a:srgbClr val="585858"/>
                  </a:solidFill>
                  <a:latin typeface="Arial"/>
                  <a:cs typeface="Arial"/>
                </a:rPr>
                <a:t>,</a:t>
              </a:r>
              <a:r>
                <a:rPr sz="1100" spc="25" dirty="0">
                  <a:solidFill>
                    <a:srgbClr val="585858"/>
                  </a:solidFill>
                  <a:latin typeface="Arial"/>
                  <a:cs typeface="Arial"/>
                </a:rPr>
                <a:t>0</a:t>
              </a:r>
              <a:r>
                <a:rPr sz="1100" spc="-55" dirty="0">
                  <a:solidFill>
                    <a:srgbClr val="585858"/>
                  </a:solidFill>
                  <a:latin typeface="Arial"/>
                  <a:cs typeface="Arial"/>
                </a:rPr>
                <a:t>00</a:t>
              </a:r>
              <a:endParaRPr sz="1100">
                <a:latin typeface="Arial"/>
                <a:cs typeface="Arial"/>
              </a:endParaRPr>
            </a:p>
          </p:txBody>
        </p:sp>
        <p:sp>
          <p:nvSpPr>
            <p:cNvPr id="56" name="object 56"/>
            <p:cNvSpPr txBox="1"/>
            <p:nvPr/>
          </p:nvSpPr>
          <p:spPr>
            <a:xfrm>
              <a:off x="86598" y="2190489"/>
              <a:ext cx="441959"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1</a:t>
              </a:r>
              <a:r>
                <a:rPr sz="1100" spc="-55" dirty="0">
                  <a:solidFill>
                    <a:srgbClr val="585858"/>
                  </a:solidFill>
                  <a:latin typeface="Arial"/>
                  <a:cs typeface="Arial"/>
                </a:rPr>
                <a:t>6</a:t>
              </a:r>
              <a:r>
                <a:rPr sz="1100" spc="10" dirty="0">
                  <a:solidFill>
                    <a:srgbClr val="585858"/>
                  </a:solidFill>
                  <a:latin typeface="Arial"/>
                  <a:cs typeface="Arial"/>
                </a:rPr>
                <a:t>,</a:t>
              </a:r>
              <a:r>
                <a:rPr sz="1100" spc="25" dirty="0">
                  <a:solidFill>
                    <a:srgbClr val="585858"/>
                  </a:solidFill>
                  <a:latin typeface="Arial"/>
                  <a:cs typeface="Arial"/>
                </a:rPr>
                <a:t>0</a:t>
              </a:r>
              <a:r>
                <a:rPr sz="1100" spc="-55" dirty="0">
                  <a:solidFill>
                    <a:srgbClr val="585858"/>
                  </a:solidFill>
                  <a:latin typeface="Arial"/>
                  <a:cs typeface="Arial"/>
                </a:rPr>
                <a:t>00</a:t>
              </a:r>
              <a:endParaRPr sz="1100">
                <a:latin typeface="Arial"/>
                <a:cs typeface="Arial"/>
              </a:endParaRPr>
            </a:p>
          </p:txBody>
        </p:sp>
        <p:sp>
          <p:nvSpPr>
            <p:cNvPr id="57" name="object 57"/>
            <p:cNvSpPr txBox="1"/>
            <p:nvPr/>
          </p:nvSpPr>
          <p:spPr>
            <a:xfrm>
              <a:off x="86598" y="1769174"/>
              <a:ext cx="441959"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1</a:t>
              </a:r>
              <a:r>
                <a:rPr sz="1100" spc="-55" dirty="0">
                  <a:solidFill>
                    <a:srgbClr val="585858"/>
                  </a:solidFill>
                  <a:latin typeface="Arial"/>
                  <a:cs typeface="Arial"/>
                </a:rPr>
                <a:t>8</a:t>
              </a:r>
              <a:r>
                <a:rPr sz="1100" spc="10" dirty="0">
                  <a:solidFill>
                    <a:srgbClr val="585858"/>
                  </a:solidFill>
                  <a:latin typeface="Arial"/>
                  <a:cs typeface="Arial"/>
                </a:rPr>
                <a:t>,</a:t>
              </a:r>
              <a:r>
                <a:rPr sz="1100" spc="25" dirty="0">
                  <a:solidFill>
                    <a:srgbClr val="585858"/>
                  </a:solidFill>
                  <a:latin typeface="Arial"/>
                  <a:cs typeface="Arial"/>
                </a:rPr>
                <a:t>0</a:t>
              </a:r>
              <a:r>
                <a:rPr sz="1100" spc="-55" dirty="0">
                  <a:solidFill>
                    <a:srgbClr val="585858"/>
                  </a:solidFill>
                  <a:latin typeface="Arial"/>
                  <a:cs typeface="Arial"/>
                </a:rPr>
                <a:t>00</a:t>
              </a:r>
              <a:endParaRPr sz="1100">
                <a:latin typeface="Arial"/>
                <a:cs typeface="Arial"/>
              </a:endParaRPr>
            </a:p>
          </p:txBody>
        </p:sp>
        <p:sp>
          <p:nvSpPr>
            <p:cNvPr id="58" name="object 58"/>
            <p:cNvSpPr txBox="1"/>
            <p:nvPr/>
          </p:nvSpPr>
          <p:spPr>
            <a:xfrm>
              <a:off x="86598" y="1347859"/>
              <a:ext cx="441959"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2</a:t>
              </a:r>
              <a:r>
                <a:rPr sz="1100" spc="-55" dirty="0">
                  <a:solidFill>
                    <a:srgbClr val="585858"/>
                  </a:solidFill>
                  <a:latin typeface="Arial"/>
                  <a:cs typeface="Arial"/>
                </a:rPr>
                <a:t>0</a:t>
              </a:r>
              <a:r>
                <a:rPr sz="1100" spc="10" dirty="0">
                  <a:solidFill>
                    <a:srgbClr val="585858"/>
                  </a:solidFill>
                  <a:latin typeface="Arial"/>
                  <a:cs typeface="Arial"/>
                </a:rPr>
                <a:t>,</a:t>
              </a:r>
              <a:r>
                <a:rPr sz="1100" spc="25" dirty="0">
                  <a:solidFill>
                    <a:srgbClr val="585858"/>
                  </a:solidFill>
                  <a:latin typeface="Arial"/>
                  <a:cs typeface="Arial"/>
                </a:rPr>
                <a:t>0</a:t>
              </a:r>
              <a:r>
                <a:rPr sz="1100" spc="-55" dirty="0">
                  <a:solidFill>
                    <a:srgbClr val="585858"/>
                  </a:solidFill>
                  <a:latin typeface="Arial"/>
                  <a:cs typeface="Arial"/>
                </a:rPr>
                <a:t>00</a:t>
              </a:r>
              <a:endParaRPr sz="1100">
                <a:latin typeface="Arial"/>
                <a:cs typeface="Arial"/>
              </a:endParaRPr>
            </a:p>
          </p:txBody>
        </p:sp>
        <p:sp>
          <p:nvSpPr>
            <p:cNvPr id="59" name="object 59"/>
            <p:cNvSpPr txBox="1"/>
            <p:nvPr/>
          </p:nvSpPr>
          <p:spPr>
            <a:xfrm>
              <a:off x="1298342" y="5617823"/>
              <a:ext cx="553720" cy="306070"/>
            </a:xfrm>
            <a:prstGeom prst="rect">
              <a:avLst/>
            </a:prstGeom>
          </p:spPr>
          <p:txBody>
            <a:bodyPr vert="horz" wrap="square" lIns="0" tIns="11430" rIns="0" bIns="0" rtlCol="0">
              <a:spAutoFit/>
            </a:bodyPr>
            <a:lstStyle/>
            <a:p>
              <a:pPr marL="12700">
                <a:lnSpc>
                  <a:spcPct val="100000"/>
                </a:lnSpc>
                <a:spcBef>
                  <a:spcPts val="90"/>
                </a:spcBef>
              </a:pPr>
              <a:r>
                <a:rPr sz="1850" b="1" spc="5" dirty="0">
                  <a:latin typeface="Arial"/>
                  <a:cs typeface="Arial"/>
                </a:rPr>
                <a:t>2013</a:t>
              </a:r>
              <a:endParaRPr sz="1850">
                <a:latin typeface="Arial"/>
                <a:cs typeface="Arial"/>
              </a:endParaRPr>
            </a:p>
          </p:txBody>
        </p:sp>
        <p:grpSp>
          <p:nvGrpSpPr>
            <p:cNvPr id="60" name="object 60"/>
            <p:cNvGrpSpPr/>
            <p:nvPr/>
          </p:nvGrpSpPr>
          <p:grpSpPr>
            <a:xfrm>
              <a:off x="620392" y="1290955"/>
              <a:ext cx="5184140" cy="4399915"/>
              <a:chOff x="620392" y="1290955"/>
              <a:chExt cx="5184140" cy="4399915"/>
            </a:xfrm>
          </p:grpSpPr>
          <p:sp>
            <p:nvSpPr>
              <p:cNvPr id="61" name="object 61"/>
              <p:cNvSpPr/>
              <p:nvPr/>
            </p:nvSpPr>
            <p:spPr>
              <a:xfrm>
                <a:off x="640080" y="1300480"/>
                <a:ext cx="0" cy="4368165"/>
              </a:xfrm>
              <a:custGeom>
                <a:avLst/>
                <a:gdLst/>
                <a:ahLst/>
                <a:cxnLst/>
                <a:rect l="l" t="t" r="r" b="b"/>
                <a:pathLst>
                  <a:path h="4368165">
                    <a:moveTo>
                      <a:pt x="0" y="0"/>
                    </a:moveTo>
                    <a:lnTo>
                      <a:pt x="0" y="4368139"/>
                    </a:lnTo>
                  </a:path>
                </a:pathLst>
              </a:custGeom>
              <a:ln w="19050">
                <a:solidFill>
                  <a:srgbClr val="000000"/>
                </a:solidFill>
              </a:ln>
            </p:spPr>
            <p:txBody>
              <a:bodyPr wrap="square" lIns="0" tIns="0" rIns="0" bIns="0" rtlCol="0"/>
              <a:lstStyle/>
              <a:p>
                <a:endParaRPr/>
              </a:p>
            </p:txBody>
          </p:sp>
          <p:sp>
            <p:nvSpPr>
              <p:cNvPr id="62" name="object 62"/>
              <p:cNvSpPr/>
              <p:nvPr/>
            </p:nvSpPr>
            <p:spPr>
              <a:xfrm>
                <a:off x="629917" y="5669280"/>
                <a:ext cx="5165090" cy="12065"/>
              </a:xfrm>
              <a:custGeom>
                <a:avLst/>
                <a:gdLst/>
                <a:ahLst/>
                <a:cxnLst/>
                <a:rect l="l" t="t" r="r" b="b"/>
                <a:pathLst>
                  <a:path w="5165090" h="12064">
                    <a:moveTo>
                      <a:pt x="5164543" y="0"/>
                    </a:moveTo>
                    <a:lnTo>
                      <a:pt x="0" y="11887"/>
                    </a:lnTo>
                  </a:path>
                </a:pathLst>
              </a:custGeom>
              <a:ln w="19050">
                <a:solidFill>
                  <a:srgbClr val="000000"/>
                </a:solidFill>
              </a:ln>
            </p:spPr>
            <p:txBody>
              <a:bodyPr wrap="square" lIns="0" tIns="0" rIns="0" bIns="0" rtlCol="0"/>
              <a:lstStyle/>
              <a:p>
                <a:endParaRPr/>
              </a:p>
            </p:txBody>
          </p:sp>
          <p:sp>
            <p:nvSpPr>
              <p:cNvPr id="63" name="object 63"/>
              <p:cNvSpPr/>
              <p:nvPr/>
            </p:nvSpPr>
            <p:spPr>
              <a:xfrm>
                <a:off x="3093719" y="1315720"/>
                <a:ext cx="0" cy="4368165"/>
              </a:xfrm>
              <a:custGeom>
                <a:avLst/>
                <a:gdLst/>
                <a:ahLst/>
                <a:cxnLst/>
                <a:rect l="l" t="t" r="r" b="b"/>
                <a:pathLst>
                  <a:path h="4368165">
                    <a:moveTo>
                      <a:pt x="0" y="0"/>
                    </a:moveTo>
                    <a:lnTo>
                      <a:pt x="0" y="4368139"/>
                    </a:lnTo>
                  </a:path>
                </a:pathLst>
              </a:custGeom>
              <a:ln w="6350">
                <a:solidFill>
                  <a:srgbClr val="000000"/>
                </a:solidFill>
              </a:ln>
            </p:spPr>
            <p:txBody>
              <a:bodyPr wrap="square" lIns="0" tIns="0" rIns="0" bIns="0" rtlCol="0"/>
              <a:lstStyle/>
              <a:p>
                <a:endParaRPr/>
              </a:p>
            </p:txBody>
          </p:sp>
        </p:grpSp>
        <p:sp>
          <p:nvSpPr>
            <p:cNvPr id="120" name="object 120"/>
            <p:cNvSpPr txBox="1"/>
            <p:nvPr/>
          </p:nvSpPr>
          <p:spPr>
            <a:xfrm>
              <a:off x="4022118" y="5620655"/>
              <a:ext cx="553720" cy="306070"/>
            </a:xfrm>
            <a:prstGeom prst="rect">
              <a:avLst/>
            </a:prstGeom>
          </p:spPr>
          <p:txBody>
            <a:bodyPr vert="horz" wrap="square" lIns="0" tIns="11430" rIns="0" bIns="0" rtlCol="0">
              <a:spAutoFit/>
            </a:bodyPr>
            <a:lstStyle/>
            <a:p>
              <a:pPr marL="12700">
                <a:lnSpc>
                  <a:spcPct val="100000"/>
                </a:lnSpc>
                <a:spcBef>
                  <a:spcPts val="90"/>
                </a:spcBef>
              </a:pPr>
              <a:r>
                <a:rPr sz="1850" b="1" spc="5" dirty="0">
                  <a:latin typeface="Arial"/>
                  <a:cs typeface="Arial"/>
                </a:rPr>
                <a:t>2020</a:t>
              </a:r>
              <a:endParaRPr sz="1850">
                <a:latin typeface="Arial"/>
                <a:cs typeface="Arial"/>
              </a:endParaRPr>
            </a:p>
          </p:txBody>
        </p:sp>
        <p:sp>
          <p:nvSpPr>
            <p:cNvPr id="123" name="object 123"/>
            <p:cNvSpPr txBox="1"/>
            <p:nvPr/>
          </p:nvSpPr>
          <p:spPr>
            <a:xfrm>
              <a:off x="5342417" y="1200119"/>
              <a:ext cx="472440" cy="196215"/>
            </a:xfrm>
            <a:prstGeom prst="rect">
              <a:avLst/>
            </a:prstGeom>
          </p:spPr>
          <p:txBody>
            <a:bodyPr vert="horz" wrap="square" lIns="0" tIns="15240" rIns="0" bIns="0" rtlCol="0">
              <a:spAutoFit/>
            </a:bodyPr>
            <a:lstStyle/>
            <a:p>
              <a:pPr marL="12700">
                <a:lnSpc>
                  <a:spcPct val="100000"/>
                </a:lnSpc>
                <a:spcBef>
                  <a:spcPts val="120"/>
                </a:spcBef>
              </a:pPr>
              <a:r>
                <a:rPr sz="1100" spc="25" dirty="0">
                  <a:latin typeface="Arial"/>
                  <a:cs typeface="Arial"/>
                </a:rPr>
                <a:t>19</a:t>
              </a:r>
              <a:r>
                <a:rPr sz="1100" spc="10" dirty="0">
                  <a:latin typeface="Arial"/>
                  <a:cs typeface="Arial"/>
                </a:rPr>
                <a:t>,</a:t>
              </a:r>
              <a:r>
                <a:rPr sz="1100" spc="25" dirty="0">
                  <a:latin typeface="Arial"/>
                  <a:cs typeface="Arial"/>
                </a:rPr>
                <a:t>919</a:t>
              </a:r>
              <a:endParaRPr sz="1100">
                <a:latin typeface="Arial"/>
                <a:cs typeface="Arial"/>
              </a:endParaRPr>
            </a:p>
          </p:txBody>
        </p:sp>
        <p:grpSp>
          <p:nvGrpSpPr>
            <p:cNvPr id="141" name="object 141"/>
            <p:cNvGrpSpPr/>
            <p:nvPr/>
          </p:nvGrpSpPr>
          <p:grpSpPr>
            <a:xfrm>
              <a:off x="985837" y="5283517"/>
              <a:ext cx="3067685" cy="263525"/>
              <a:chOff x="985837" y="5283517"/>
              <a:chExt cx="3067685" cy="263525"/>
            </a:xfrm>
          </p:grpSpPr>
          <p:sp>
            <p:nvSpPr>
              <p:cNvPr id="142" name="object 142"/>
              <p:cNvSpPr/>
              <p:nvPr/>
            </p:nvSpPr>
            <p:spPr>
              <a:xfrm>
                <a:off x="3540760" y="5288279"/>
                <a:ext cx="508000" cy="193040"/>
              </a:xfrm>
              <a:custGeom>
                <a:avLst/>
                <a:gdLst/>
                <a:ahLst/>
                <a:cxnLst/>
                <a:rect l="l" t="t" r="r" b="b"/>
                <a:pathLst>
                  <a:path w="508000" h="193039">
                    <a:moveTo>
                      <a:pt x="0" y="96520"/>
                    </a:moveTo>
                    <a:lnTo>
                      <a:pt x="34677" y="47806"/>
                    </a:lnTo>
                    <a:lnTo>
                      <a:pt x="74393" y="28271"/>
                    </a:lnTo>
                    <a:lnTo>
                      <a:pt x="125799" y="13178"/>
                    </a:lnTo>
                    <a:lnTo>
                      <a:pt x="186475" y="3448"/>
                    </a:lnTo>
                    <a:lnTo>
                      <a:pt x="254000" y="0"/>
                    </a:lnTo>
                    <a:lnTo>
                      <a:pt x="321524" y="3448"/>
                    </a:lnTo>
                    <a:lnTo>
                      <a:pt x="382200" y="13178"/>
                    </a:lnTo>
                    <a:lnTo>
                      <a:pt x="433606" y="28271"/>
                    </a:lnTo>
                    <a:lnTo>
                      <a:pt x="473322" y="47806"/>
                    </a:lnTo>
                    <a:lnTo>
                      <a:pt x="508000" y="96520"/>
                    </a:lnTo>
                    <a:lnTo>
                      <a:pt x="498927" y="122177"/>
                    </a:lnTo>
                    <a:lnTo>
                      <a:pt x="433606" y="164768"/>
                    </a:lnTo>
                    <a:lnTo>
                      <a:pt x="382200" y="179861"/>
                    </a:lnTo>
                    <a:lnTo>
                      <a:pt x="321524" y="189591"/>
                    </a:lnTo>
                    <a:lnTo>
                      <a:pt x="254000" y="193040"/>
                    </a:lnTo>
                    <a:lnTo>
                      <a:pt x="186475" y="189591"/>
                    </a:lnTo>
                    <a:lnTo>
                      <a:pt x="125799" y="179861"/>
                    </a:lnTo>
                    <a:lnTo>
                      <a:pt x="74393" y="164768"/>
                    </a:lnTo>
                    <a:lnTo>
                      <a:pt x="34677" y="145233"/>
                    </a:lnTo>
                    <a:lnTo>
                      <a:pt x="0" y="96520"/>
                    </a:lnTo>
                    <a:close/>
                  </a:path>
                </a:pathLst>
              </a:custGeom>
              <a:ln w="9525">
                <a:solidFill>
                  <a:srgbClr val="001F5F"/>
                </a:solidFill>
              </a:ln>
            </p:spPr>
            <p:txBody>
              <a:bodyPr wrap="square" lIns="0" tIns="0" rIns="0" bIns="0" rtlCol="0"/>
              <a:lstStyle/>
              <a:p>
                <a:endParaRPr/>
              </a:p>
            </p:txBody>
          </p:sp>
          <p:sp>
            <p:nvSpPr>
              <p:cNvPr id="143" name="object 143"/>
              <p:cNvSpPr/>
              <p:nvPr/>
            </p:nvSpPr>
            <p:spPr>
              <a:xfrm>
                <a:off x="990600" y="5349239"/>
                <a:ext cx="508000" cy="193040"/>
              </a:xfrm>
              <a:custGeom>
                <a:avLst/>
                <a:gdLst/>
                <a:ahLst/>
                <a:cxnLst/>
                <a:rect l="l" t="t" r="r" b="b"/>
                <a:pathLst>
                  <a:path w="508000" h="193039">
                    <a:moveTo>
                      <a:pt x="0" y="96520"/>
                    </a:moveTo>
                    <a:lnTo>
                      <a:pt x="34677" y="47806"/>
                    </a:lnTo>
                    <a:lnTo>
                      <a:pt x="74393" y="28271"/>
                    </a:lnTo>
                    <a:lnTo>
                      <a:pt x="125799" y="13178"/>
                    </a:lnTo>
                    <a:lnTo>
                      <a:pt x="186475" y="3448"/>
                    </a:lnTo>
                    <a:lnTo>
                      <a:pt x="254000" y="0"/>
                    </a:lnTo>
                    <a:lnTo>
                      <a:pt x="321524" y="3448"/>
                    </a:lnTo>
                    <a:lnTo>
                      <a:pt x="382200" y="13178"/>
                    </a:lnTo>
                    <a:lnTo>
                      <a:pt x="433606" y="28271"/>
                    </a:lnTo>
                    <a:lnTo>
                      <a:pt x="473322" y="47806"/>
                    </a:lnTo>
                    <a:lnTo>
                      <a:pt x="508000" y="96520"/>
                    </a:lnTo>
                    <a:lnTo>
                      <a:pt x="498927" y="122177"/>
                    </a:lnTo>
                    <a:lnTo>
                      <a:pt x="433606" y="164768"/>
                    </a:lnTo>
                    <a:lnTo>
                      <a:pt x="382200" y="179861"/>
                    </a:lnTo>
                    <a:lnTo>
                      <a:pt x="321524" y="189591"/>
                    </a:lnTo>
                    <a:lnTo>
                      <a:pt x="254000" y="193040"/>
                    </a:lnTo>
                    <a:lnTo>
                      <a:pt x="186475" y="189591"/>
                    </a:lnTo>
                    <a:lnTo>
                      <a:pt x="125799" y="179861"/>
                    </a:lnTo>
                    <a:lnTo>
                      <a:pt x="74393" y="164768"/>
                    </a:lnTo>
                    <a:lnTo>
                      <a:pt x="34677" y="145233"/>
                    </a:lnTo>
                    <a:lnTo>
                      <a:pt x="0" y="96520"/>
                    </a:lnTo>
                    <a:close/>
                  </a:path>
                </a:pathLst>
              </a:custGeom>
              <a:ln w="9525">
                <a:solidFill>
                  <a:srgbClr val="001F5F"/>
                </a:solidFill>
              </a:ln>
            </p:spPr>
            <p:txBody>
              <a:bodyPr wrap="square" lIns="0" tIns="0" rIns="0" bIns="0" rtlCol="0"/>
              <a:lstStyle/>
              <a:p>
                <a:endParaRPr/>
              </a:p>
            </p:txBody>
          </p:sp>
        </p:grpSp>
        <p:sp>
          <p:nvSpPr>
            <p:cNvPr id="144" name="object 144"/>
            <p:cNvSpPr txBox="1"/>
            <p:nvPr/>
          </p:nvSpPr>
          <p:spPr>
            <a:xfrm>
              <a:off x="996957" y="830786"/>
              <a:ext cx="4158615" cy="1330325"/>
            </a:xfrm>
            <a:prstGeom prst="rect">
              <a:avLst/>
            </a:prstGeom>
          </p:spPr>
          <p:txBody>
            <a:bodyPr vert="horz" wrap="square" lIns="0" tIns="12700" rIns="0" bIns="0" rtlCol="0">
              <a:spAutoFit/>
            </a:bodyPr>
            <a:lstStyle/>
            <a:p>
              <a:pPr marL="266065" algn="ctr">
                <a:lnSpc>
                  <a:spcPct val="100000"/>
                </a:lnSpc>
                <a:spcBef>
                  <a:spcPts val="100"/>
                </a:spcBef>
              </a:pPr>
              <a:r>
                <a:rPr sz="2000" b="1" spc="-25" dirty="0">
                  <a:latin typeface="Arial"/>
                  <a:cs typeface="Arial"/>
                </a:rPr>
                <a:t>Number</a:t>
              </a:r>
              <a:r>
                <a:rPr sz="2000" b="1" spc="75" dirty="0">
                  <a:latin typeface="Arial"/>
                  <a:cs typeface="Arial"/>
                </a:rPr>
                <a:t> </a:t>
              </a:r>
              <a:r>
                <a:rPr sz="2000" b="1" spc="-15" dirty="0">
                  <a:latin typeface="Arial"/>
                  <a:cs typeface="Arial"/>
                </a:rPr>
                <a:t>of</a:t>
              </a:r>
              <a:r>
                <a:rPr sz="2000" b="1" spc="-45" dirty="0">
                  <a:latin typeface="Arial"/>
                  <a:cs typeface="Arial"/>
                </a:rPr>
                <a:t> </a:t>
              </a:r>
              <a:r>
                <a:rPr sz="2000" b="1" spc="-20" dirty="0">
                  <a:latin typeface="Arial"/>
                  <a:cs typeface="Arial"/>
                </a:rPr>
                <a:t>Applicants</a:t>
              </a:r>
              <a:endParaRPr sz="2000" dirty="0">
                <a:latin typeface="Arial"/>
                <a:cs typeface="Arial"/>
              </a:endParaRPr>
            </a:p>
            <a:p>
              <a:pPr>
                <a:lnSpc>
                  <a:spcPct val="100000"/>
                </a:lnSpc>
                <a:spcBef>
                  <a:spcPts val="50"/>
                </a:spcBef>
              </a:pPr>
              <a:endParaRPr sz="2750" dirty="0">
                <a:latin typeface="Arial"/>
                <a:cs typeface="Arial"/>
              </a:endParaRPr>
            </a:p>
            <a:p>
              <a:pPr algn="ctr">
                <a:lnSpc>
                  <a:spcPct val="100000"/>
                </a:lnSpc>
                <a:tabLst>
                  <a:tab pos="2471420" algn="l"/>
                </a:tabLst>
              </a:pPr>
              <a:r>
                <a:rPr sz="1850" b="1" spc="5" dirty="0">
                  <a:latin typeface="Arial"/>
                  <a:cs typeface="Arial"/>
                </a:rPr>
                <a:t>1</a:t>
              </a:r>
              <a:r>
                <a:rPr sz="1850" b="1" spc="-40" dirty="0">
                  <a:latin typeface="Arial"/>
                  <a:cs typeface="Arial"/>
                </a:rPr>
                <a:t>.</a:t>
              </a:r>
              <a:r>
                <a:rPr sz="1850" b="1" spc="5" dirty="0">
                  <a:latin typeface="Arial"/>
                  <a:cs typeface="Arial"/>
                </a:rPr>
                <a:t>8</a:t>
              </a:r>
              <a:r>
                <a:rPr sz="1850" b="1" spc="-10" dirty="0">
                  <a:latin typeface="Arial"/>
                  <a:cs typeface="Arial"/>
                </a:rPr>
                <a:t>%</a:t>
              </a:r>
              <a:r>
                <a:rPr sz="1850" b="1" spc="-150" dirty="0">
                  <a:latin typeface="Arial"/>
                  <a:cs typeface="Arial"/>
                </a:rPr>
                <a:t> </a:t>
              </a:r>
              <a:r>
                <a:rPr sz="1850" b="1" spc="20" dirty="0">
                  <a:latin typeface="Arial"/>
                  <a:cs typeface="Arial"/>
                </a:rPr>
                <a:t>AA</a:t>
              </a:r>
              <a:r>
                <a:rPr sz="1850" b="1" spc="-40" dirty="0">
                  <a:latin typeface="Arial"/>
                  <a:cs typeface="Arial"/>
                </a:rPr>
                <a:t>/</a:t>
              </a:r>
              <a:r>
                <a:rPr sz="1850" b="1" spc="-10" dirty="0">
                  <a:latin typeface="Arial"/>
                  <a:cs typeface="Arial"/>
                </a:rPr>
                <a:t>B</a:t>
              </a:r>
              <a:r>
                <a:rPr sz="1850" b="1" dirty="0">
                  <a:latin typeface="Arial"/>
                  <a:cs typeface="Arial"/>
                </a:rPr>
                <a:t>	</a:t>
              </a:r>
              <a:r>
                <a:rPr sz="1850" b="1" spc="5" dirty="0">
                  <a:latin typeface="Arial"/>
                  <a:cs typeface="Arial"/>
                </a:rPr>
                <a:t>2</a:t>
              </a:r>
              <a:r>
                <a:rPr sz="1850" b="1" spc="-40" dirty="0">
                  <a:latin typeface="Arial"/>
                  <a:cs typeface="Arial"/>
                </a:rPr>
                <a:t>.</a:t>
              </a:r>
              <a:r>
                <a:rPr sz="1850" b="1" spc="5" dirty="0">
                  <a:latin typeface="Arial"/>
                  <a:cs typeface="Arial"/>
                </a:rPr>
                <a:t>3</a:t>
              </a:r>
              <a:r>
                <a:rPr sz="1850" b="1" spc="-10" dirty="0">
                  <a:latin typeface="Arial"/>
                  <a:cs typeface="Arial"/>
                </a:rPr>
                <a:t>%</a:t>
              </a:r>
              <a:r>
                <a:rPr sz="1850" b="1" spc="-150" dirty="0">
                  <a:latin typeface="Arial"/>
                  <a:cs typeface="Arial"/>
                </a:rPr>
                <a:t> </a:t>
              </a:r>
              <a:r>
                <a:rPr sz="1850" b="1" spc="20" dirty="0">
                  <a:latin typeface="Arial"/>
                  <a:cs typeface="Arial"/>
                </a:rPr>
                <a:t>AA</a:t>
              </a:r>
              <a:r>
                <a:rPr sz="1850" b="1" spc="-40" dirty="0">
                  <a:latin typeface="Arial"/>
                  <a:cs typeface="Arial"/>
                </a:rPr>
                <a:t>/B</a:t>
              </a:r>
              <a:endParaRPr sz="1850" dirty="0">
                <a:latin typeface="Arial"/>
                <a:cs typeface="Arial"/>
              </a:endParaRPr>
            </a:p>
            <a:p>
              <a:pPr marL="12700" algn="ctr">
                <a:lnSpc>
                  <a:spcPct val="100000"/>
                </a:lnSpc>
                <a:spcBef>
                  <a:spcPts val="220"/>
                </a:spcBef>
                <a:tabLst>
                  <a:tab pos="2484120" algn="l"/>
                </a:tabLst>
              </a:pPr>
              <a:r>
                <a:rPr sz="1850" b="1" spc="5" dirty="0">
                  <a:latin typeface="Arial"/>
                  <a:cs typeface="Arial"/>
                </a:rPr>
                <a:t>4</a:t>
              </a:r>
              <a:r>
                <a:rPr sz="1850" b="1" spc="-40" dirty="0">
                  <a:latin typeface="Arial"/>
                  <a:cs typeface="Arial"/>
                </a:rPr>
                <a:t>.</a:t>
              </a:r>
              <a:r>
                <a:rPr sz="1850" b="1" spc="5" dirty="0">
                  <a:latin typeface="Arial"/>
                  <a:cs typeface="Arial"/>
                </a:rPr>
                <a:t>4</a:t>
              </a:r>
              <a:r>
                <a:rPr sz="1850" b="1" spc="-10" dirty="0">
                  <a:latin typeface="Arial"/>
                  <a:cs typeface="Arial"/>
                </a:rPr>
                <a:t>%</a:t>
              </a:r>
              <a:r>
                <a:rPr sz="1850" b="1" spc="-155" dirty="0">
                  <a:latin typeface="Arial"/>
                  <a:cs typeface="Arial"/>
                </a:rPr>
                <a:t> </a:t>
              </a:r>
              <a:r>
                <a:rPr sz="1850" b="1" spc="20" dirty="0">
                  <a:latin typeface="Arial"/>
                  <a:cs typeface="Arial"/>
                </a:rPr>
                <a:t>H</a:t>
              </a:r>
              <a:r>
                <a:rPr sz="1850" b="1" spc="40" dirty="0">
                  <a:latin typeface="Arial"/>
                  <a:cs typeface="Arial"/>
                </a:rPr>
                <a:t>i</a:t>
              </a:r>
              <a:r>
                <a:rPr sz="1850" b="1" spc="5" dirty="0">
                  <a:latin typeface="Arial"/>
                  <a:cs typeface="Arial"/>
                </a:rPr>
                <a:t>s</a:t>
              </a:r>
              <a:r>
                <a:rPr sz="1850" b="1" spc="-15" dirty="0">
                  <a:latin typeface="Arial"/>
                  <a:cs typeface="Arial"/>
                </a:rPr>
                <a:t>p</a:t>
              </a:r>
              <a:r>
                <a:rPr sz="1850" b="1" spc="5" dirty="0">
                  <a:latin typeface="Arial"/>
                  <a:cs typeface="Arial"/>
                </a:rPr>
                <a:t>a</a:t>
              </a:r>
              <a:r>
                <a:rPr sz="1850" b="1" spc="-15" dirty="0">
                  <a:latin typeface="Arial"/>
                  <a:cs typeface="Arial"/>
                </a:rPr>
                <a:t>n</a:t>
              </a:r>
              <a:r>
                <a:rPr sz="1850" b="1" spc="40" dirty="0">
                  <a:latin typeface="Arial"/>
                  <a:cs typeface="Arial"/>
                </a:rPr>
                <a:t>i</a:t>
              </a:r>
              <a:r>
                <a:rPr sz="1850" b="1" spc="-10" dirty="0">
                  <a:latin typeface="Arial"/>
                  <a:cs typeface="Arial"/>
                </a:rPr>
                <a:t>c</a:t>
              </a:r>
              <a:r>
                <a:rPr sz="1850" b="1" spc="-355" dirty="0">
                  <a:latin typeface="Arial"/>
                  <a:cs typeface="Arial"/>
                </a:rPr>
                <a:t> </a:t>
              </a:r>
              <a:r>
                <a:rPr sz="1575" spc="-44" baseline="31746" dirty="0">
                  <a:solidFill>
                    <a:srgbClr val="404040"/>
                  </a:solidFill>
                  <a:latin typeface="Arial"/>
                  <a:cs typeface="Arial"/>
                </a:rPr>
                <a:t>16</a:t>
              </a:r>
              <a:r>
                <a:rPr sz="1575" spc="37" baseline="31746" dirty="0">
                  <a:solidFill>
                    <a:srgbClr val="404040"/>
                  </a:solidFill>
                  <a:latin typeface="Arial"/>
                  <a:cs typeface="Arial"/>
                </a:rPr>
                <a:t>,</a:t>
              </a:r>
              <a:r>
                <a:rPr sz="1575" spc="-44" baseline="31746" dirty="0">
                  <a:solidFill>
                    <a:srgbClr val="404040"/>
                  </a:solidFill>
                  <a:latin typeface="Arial"/>
                  <a:cs typeface="Arial"/>
                </a:rPr>
                <a:t>91</a:t>
              </a:r>
              <a:r>
                <a:rPr sz="1575" spc="-15" baseline="31746" dirty="0">
                  <a:solidFill>
                    <a:srgbClr val="404040"/>
                  </a:solidFill>
                  <a:latin typeface="Arial"/>
                  <a:cs typeface="Arial"/>
                </a:rPr>
                <a:t>8</a:t>
              </a:r>
              <a:r>
                <a:rPr sz="1575" baseline="31746" dirty="0">
                  <a:solidFill>
                    <a:srgbClr val="404040"/>
                  </a:solidFill>
                  <a:latin typeface="Arial"/>
                  <a:cs typeface="Arial"/>
                </a:rPr>
                <a:t>	</a:t>
              </a:r>
              <a:r>
                <a:rPr sz="1850" b="1" spc="5" dirty="0">
                  <a:latin typeface="Arial"/>
                  <a:cs typeface="Arial"/>
                </a:rPr>
                <a:t>5</a:t>
              </a:r>
              <a:r>
                <a:rPr sz="1850" b="1" spc="-40" dirty="0">
                  <a:latin typeface="Arial"/>
                  <a:cs typeface="Arial"/>
                </a:rPr>
                <a:t>.</a:t>
              </a:r>
              <a:r>
                <a:rPr sz="1850" b="1" spc="5" dirty="0">
                  <a:latin typeface="Arial"/>
                  <a:cs typeface="Arial"/>
                </a:rPr>
                <a:t>2</a:t>
              </a:r>
              <a:r>
                <a:rPr sz="1850" b="1" spc="-10" dirty="0">
                  <a:latin typeface="Arial"/>
                  <a:cs typeface="Arial"/>
                </a:rPr>
                <a:t>%</a:t>
              </a:r>
              <a:r>
                <a:rPr sz="1850" b="1" spc="-155" dirty="0">
                  <a:latin typeface="Arial"/>
                  <a:cs typeface="Arial"/>
                </a:rPr>
                <a:t> </a:t>
              </a:r>
              <a:r>
                <a:rPr sz="1850" b="1" spc="20" dirty="0">
                  <a:latin typeface="Arial"/>
                  <a:cs typeface="Arial"/>
                </a:rPr>
                <a:t>H</a:t>
              </a:r>
              <a:r>
                <a:rPr sz="1850" b="1" spc="40" dirty="0">
                  <a:latin typeface="Arial"/>
                  <a:cs typeface="Arial"/>
                </a:rPr>
                <a:t>i</a:t>
              </a:r>
              <a:r>
                <a:rPr sz="1850" b="1" spc="5" dirty="0">
                  <a:latin typeface="Arial"/>
                  <a:cs typeface="Arial"/>
                </a:rPr>
                <a:t>s</a:t>
              </a:r>
              <a:r>
                <a:rPr sz="1850" b="1" spc="-15" dirty="0">
                  <a:latin typeface="Arial"/>
                  <a:cs typeface="Arial"/>
                </a:rPr>
                <a:t>p</a:t>
              </a:r>
              <a:r>
                <a:rPr sz="1850" b="1" spc="5" dirty="0">
                  <a:latin typeface="Arial"/>
                  <a:cs typeface="Arial"/>
                </a:rPr>
                <a:t>a</a:t>
              </a:r>
              <a:r>
                <a:rPr sz="1850" b="1" spc="-15" dirty="0">
                  <a:latin typeface="Arial"/>
                  <a:cs typeface="Arial"/>
                </a:rPr>
                <a:t>n</a:t>
              </a:r>
              <a:r>
                <a:rPr sz="1850" b="1" spc="40" dirty="0">
                  <a:latin typeface="Arial"/>
                  <a:cs typeface="Arial"/>
                </a:rPr>
                <a:t>i</a:t>
              </a:r>
              <a:r>
                <a:rPr sz="1850" b="1" spc="-10" dirty="0">
                  <a:latin typeface="Arial"/>
                  <a:cs typeface="Arial"/>
                </a:rPr>
                <a:t>c</a:t>
              </a:r>
              <a:endParaRPr sz="1850" dirty="0">
                <a:latin typeface="Arial"/>
                <a:cs typeface="Arial"/>
              </a:endParaRPr>
            </a:p>
          </p:txBody>
        </p:sp>
      </p:grpSp>
      <p:sp>
        <p:nvSpPr>
          <p:cNvPr id="148" name="object 148"/>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10" dirty="0"/>
              <a:t>nih.gov/ending-structural-racism</a:t>
            </a:r>
          </a:p>
        </p:txBody>
      </p:sp>
      <p:sp>
        <p:nvSpPr>
          <p:cNvPr id="149" name="object 149"/>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grpSp>
        <p:nvGrpSpPr>
          <p:cNvPr id="150" name="Group 149" descr="graph showing R01eq funding rates FY2013 and FY2020 (by  Race/Ethnicity).">
            <a:extLst>
              <a:ext uri="{FF2B5EF4-FFF2-40B4-BE49-F238E27FC236}">
                <a16:creationId xmlns:a16="http://schemas.microsoft.com/office/drawing/2014/main" id="{75666FF6-B7A1-4490-BCB9-DB99EDA83B04}"/>
              </a:ext>
            </a:extLst>
          </p:cNvPr>
          <p:cNvGrpSpPr/>
          <p:nvPr/>
        </p:nvGrpSpPr>
        <p:grpSpPr>
          <a:xfrm>
            <a:off x="6140950" y="849866"/>
            <a:ext cx="5989772" cy="5308714"/>
            <a:chOff x="6140950" y="849866"/>
            <a:chExt cx="5989772" cy="5308714"/>
          </a:xfrm>
        </p:grpSpPr>
        <p:grpSp>
          <p:nvGrpSpPr>
            <p:cNvPr id="64" name="object 64"/>
            <p:cNvGrpSpPr/>
            <p:nvPr/>
          </p:nvGrpSpPr>
          <p:grpSpPr>
            <a:xfrm>
              <a:off x="6665277" y="1432877"/>
              <a:ext cx="2666365" cy="4225925"/>
              <a:chOff x="6665277" y="1432877"/>
              <a:chExt cx="2666365" cy="4225925"/>
            </a:xfrm>
          </p:grpSpPr>
          <p:sp>
            <p:nvSpPr>
              <p:cNvPr id="65" name="object 65"/>
              <p:cNvSpPr/>
              <p:nvPr/>
            </p:nvSpPr>
            <p:spPr>
              <a:xfrm>
                <a:off x="6670040" y="5654039"/>
                <a:ext cx="2656840" cy="0"/>
              </a:xfrm>
              <a:custGeom>
                <a:avLst/>
                <a:gdLst/>
                <a:ahLst/>
                <a:cxnLst/>
                <a:rect l="l" t="t" r="r" b="b"/>
                <a:pathLst>
                  <a:path w="2656840">
                    <a:moveTo>
                      <a:pt x="0" y="0"/>
                    </a:moveTo>
                    <a:lnTo>
                      <a:pt x="2656839" y="0"/>
                    </a:lnTo>
                  </a:path>
                </a:pathLst>
              </a:custGeom>
              <a:ln w="9525">
                <a:solidFill>
                  <a:srgbClr val="DAE2F3"/>
                </a:solidFill>
              </a:ln>
            </p:spPr>
            <p:txBody>
              <a:bodyPr wrap="square" lIns="0" tIns="0" rIns="0" bIns="0" rtlCol="0"/>
              <a:lstStyle/>
              <a:p>
                <a:endParaRPr/>
              </a:p>
            </p:txBody>
          </p:sp>
          <p:sp>
            <p:nvSpPr>
              <p:cNvPr id="66" name="object 66"/>
              <p:cNvSpPr/>
              <p:nvPr/>
            </p:nvSpPr>
            <p:spPr>
              <a:xfrm>
                <a:off x="6670040" y="3540760"/>
                <a:ext cx="2656840" cy="1584960"/>
              </a:xfrm>
              <a:custGeom>
                <a:avLst/>
                <a:gdLst/>
                <a:ahLst/>
                <a:cxnLst/>
                <a:rect l="l" t="t" r="r" b="b"/>
                <a:pathLst>
                  <a:path w="2656840" h="1584960">
                    <a:moveTo>
                      <a:pt x="2169159" y="1584959"/>
                    </a:moveTo>
                    <a:lnTo>
                      <a:pt x="2275839" y="1584959"/>
                    </a:lnTo>
                  </a:path>
                  <a:path w="2656840" h="1584960">
                    <a:moveTo>
                      <a:pt x="2611119" y="1584959"/>
                    </a:moveTo>
                    <a:lnTo>
                      <a:pt x="2656839" y="1584959"/>
                    </a:lnTo>
                  </a:path>
                  <a:path w="2656840" h="1584960">
                    <a:moveTo>
                      <a:pt x="2169159" y="1056639"/>
                    </a:moveTo>
                    <a:lnTo>
                      <a:pt x="2275839" y="1056639"/>
                    </a:lnTo>
                  </a:path>
                  <a:path w="2656840" h="1584960">
                    <a:moveTo>
                      <a:pt x="2611119" y="1056639"/>
                    </a:moveTo>
                    <a:lnTo>
                      <a:pt x="2656839" y="1056639"/>
                    </a:lnTo>
                  </a:path>
                  <a:path w="2656840" h="1584960">
                    <a:moveTo>
                      <a:pt x="2169159" y="528319"/>
                    </a:moveTo>
                    <a:lnTo>
                      <a:pt x="2275839" y="528319"/>
                    </a:lnTo>
                  </a:path>
                  <a:path w="2656840" h="1584960">
                    <a:moveTo>
                      <a:pt x="2611119" y="528319"/>
                    </a:moveTo>
                    <a:lnTo>
                      <a:pt x="2656839" y="528319"/>
                    </a:lnTo>
                  </a:path>
                  <a:path w="2656840" h="1584960">
                    <a:moveTo>
                      <a:pt x="0" y="0"/>
                    </a:moveTo>
                    <a:lnTo>
                      <a:pt x="2275839" y="0"/>
                    </a:lnTo>
                  </a:path>
                  <a:path w="2656840" h="1584960">
                    <a:moveTo>
                      <a:pt x="2611119" y="0"/>
                    </a:moveTo>
                    <a:lnTo>
                      <a:pt x="2656839" y="0"/>
                    </a:lnTo>
                  </a:path>
                </a:pathLst>
              </a:custGeom>
              <a:ln w="9525">
                <a:solidFill>
                  <a:srgbClr val="DAE2F3"/>
                </a:solidFill>
              </a:ln>
            </p:spPr>
            <p:txBody>
              <a:bodyPr wrap="square" lIns="0" tIns="0" rIns="0" bIns="0" rtlCol="0"/>
              <a:lstStyle/>
              <a:p>
                <a:endParaRPr/>
              </a:p>
            </p:txBody>
          </p:sp>
          <p:sp>
            <p:nvSpPr>
              <p:cNvPr id="67" name="object 67"/>
              <p:cNvSpPr/>
              <p:nvPr/>
            </p:nvSpPr>
            <p:spPr>
              <a:xfrm>
                <a:off x="8945880" y="3347719"/>
                <a:ext cx="335280" cy="2301240"/>
              </a:xfrm>
              <a:custGeom>
                <a:avLst/>
                <a:gdLst/>
                <a:ahLst/>
                <a:cxnLst/>
                <a:rect l="l" t="t" r="r" b="b"/>
                <a:pathLst>
                  <a:path w="335279" h="2301240">
                    <a:moveTo>
                      <a:pt x="335279" y="0"/>
                    </a:moveTo>
                    <a:lnTo>
                      <a:pt x="0" y="0"/>
                    </a:lnTo>
                    <a:lnTo>
                      <a:pt x="0" y="2301240"/>
                    </a:lnTo>
                    <a:lnTo>
                      <a:pt x="335279" y="2301240"/>
                    </a:lnTo>
                    <a:lnTo>
                      <a:pt x="335279" y="0"/>
                    </a:lnTo>
                    <a:close/>
                  </a:path>
                </a:pathLst>
              </a:custGeom>
              <a:solidFill>
                <a:srgbClr val="D1CD29"/>
              </a:solidFill>
            </p:spPr>
            <p:txBody>
              <a:bodyPr wrap="square" lIns="0" tIns="0" rIns="0" bIns="0" rtlCol="0"/>
              <a:lstStyle/>
              <a:p>
                <a:endParaRPr/>
              </a:p>
            </p:txBody>
          </p:sp>
          <p:sp>
            <p:nvSpPr>
              <p:cNvPr id="68" name="object 68"/>
              <p:cNvSpPr/>
              <p:nvPr/>
            </p:nvSpPr>
            <p:spPr>
              <a:xfrm>
                <a:off x="8945880" y="3347719"/>
                <a:ext cx="335280" cy="2301240"/>
              </a:xfrm>
              <a:custGeom>
                <a:avLst/>
                <a:gdLst/>
                <a:ahLst/>
                <a:cxnLst/>
                <a:rect l="l" t="t" r="r" b="b"/>
                <a:pathLst>
                  <a:path w="335279" h="2301240">
                    <a:moveTo>
                      <a:pt x="0" y="0"/>
                    </a:moveTo>
                    <a:lnTo>
                      <a:pt x="335279" y="0"/>
                    </a:lnTo>
                    <a:lnTo>
                      <a:pt x="335279" y="2301240"/>
                    </a:lnTo>
                  </a:path>
                  <a:path w="335279" h="2301240">
                    <a:moveTo>
                      <a:pt x="0" y="2301240"/>
                    </a:moveTo>
                    <a:lnTo>
                      <a:pt x="0" y="0"/>
                    </a:lnTo>
                  </a:path>
                </a:pathLst>
              </a:custGeom>
              <a:ln w="9525">
                <a:solidFill>
                  <a:srgbClr val="000000"/>
                </a:solidFill>
              </a:ln>
            </p:spPr>
            <p:txBody>
              <a:bodyPr wrap="square" lIns="0" tIns="0" rIns="0" bIns="0" rtlCol="0"/>
              <a:lstStyle/>
              <a:p>
                <a:endParaRPr/>
              </a:p>
            </p:txBody>
          </p:sp>
          <p:sp>
            <p:nvSpPr>
              <p:cNvPr id="69" name="object 69"/>
              <p:cNvSpPr/>
              <p:nvPr/>
            </p:nvSpPr>
            <p:spPr>
              <a:xfrm>
                <a:off x="6670040" y="4069079"/>
                <a:ext cx="55880" cy="1056640"/>
              </a:xfrm>
              <a:custGeom>
                <a:avLst/>
                <a:gdLst/>
                <a:ahLst/>
                <a:cxnLst/>
                <a:rect l="l" t="t" r="r" b="b"/>
                <a:pathLst>
                  <a:path w="55879" h="1056639">
                    <a:moveTo>
                      <a:pt x="0" y="1056640"/>
                    </a:moveTo>
                    <a:lnTo>
                      <a:pt x="55879" y="1056640"/>
                    </a:lnTo>
                  </a:path>
                  <a:path w="55879" h="1056639">
                    <a:moveTo>
                      <a:pt x="0" y="528320"/>
                    </a:moveTo>
                    <a:lnTo>
                      <a:pt x="55879" y="528320"/>
                    </a:lnTo>
                  </a:path>
                  <a:path w="55879" h="1056639">
                    <a:moveTo>
                      <a:pt x="0" y="0"/>
                    </a:moveTo>
                    <a:lnTo>
                      <a:pt x="55879" y="0"/>
                    </a:lnTo>
                  </a:path>
                </a:pathLst>
              </a:custGeom>
              <a:ln w="9525">
                <a:solidFill>
                  <a:srgbClr val="DAE2F3"/>
                </a:solidFill>
              </a:ln>
            </p:spPr>
            <p:txBody>
              <a:bodyPr wrap="square" lIns="0" tIns="0" rIns="0" bIns="0" rtlCol="0"/>
              <a:lstStyle/>
              <a:p>
                <a:endParaRPr/>
              </a:p>
            </p:txBody>
          </p:sp>
          <p:sp>
            <p:nvSpPr>
              <p:cNvPr id="70" name="object 70"/>
              <p:cNvSpPr/>
              <p:nvPr/>
            </p:nvSpPr>
            <p:spPr>
              <a:xfrm>
                <a:off x="6670040" y="1437639"/>
                <a:ext cx="2656840" cy="1574800"/>
              </a:xfrm>
              <a:custGeom>
                <a:avLst/>
                <a:gdLst/>
                <a:ahLst/>
                <a:cxnLst/>
                <a:rect l="l" t="t" r="r" b="b"/>
                <a:pathLst>
                  <a:path w="2656840" h="1574800">
                    <a:moveTo>
                      <a:pt x="0" y="1574800"/>
                    </a:moveTo>
                    <a:lnTo>
                      <a:pt x="2656839" y="1574800"/>
                    </a:lnTo>
                  </a:path>
                  <a:path w="2656840" h="1574800">
                    <a:moveTo>
                      <a:pt x="0" y="1056639"/>
                    </a:moveTo>
                    <a:lnTo>
                      <a:pt x="2656839" y="1056639"/>
                    </a:lnTo>
                  </a:path>
                  <a:path w="2656840" h="1574800">
                    <a:moveTo>
                      <a:pt x="0" y="528320"/>
                    </a:moveTo>
                    <a:lnTo>
                      <a:pt x="2656839" y="528320"/>
                    </a:lnTo>
                  </a:path>
                  <a:path w="2656840" h="1574800">
                    <a:moveTo>
                      <a:pt x="0" y="0"/>
                    </a:moveTo>
                    <a:lnTo>
                      <a:pt x="2656839" y="0"/>
                    </a:lnTo>
                  </a:path>
                </a:pathLst>
              </a:custGeom>
              <a:ln w="9525">
                <a:solidFill>
                  <a:srgbClr val="DAE2F3"/>
                </a:solidFill>
              </a:ln>
            </p:spPr>
            <p:txBody>
              <a:bodyPr wrap="square" lIns="0" tIns="0" rIns="0" bIns="0" rtlCol="0"/>
              <a:lstStyle/>
              <a:p>
                <a:endParaRPr/>
              </a:p>
            </p:txBody>
          </p:sp>
          <p:sp>
            <p:nvSpPr>
              <p:cNvPr id="71" name="object 71"/>
              <p:cNvSpPr/>
              <p:nvPr/>
            </p:nvSpPr>
            <p:spPr>
              <a:xfrm>
                <a:off x="7061212" y="4069079"/>
                <a:ext cx="995680" cy="0"/>
              </a:xfrm>
              <a:custGeom>
                <a:avLst/>
                <a:gdLst/>
                <a:ahLst/>
                <a:cxnLst/>
                <a:rect l="l" t="t" r="r" b="b"/>
                <a:pathLst>
                  <a:path w="995679">
                    <a:moveTo>
                      <a:pt x="0" y="0"/>
                    </a:moveTo>
                    <a:lnTo>
                      <a:pt x="995667" y="0"/>
                    </a:lnTo>
                  </a:path>
                </a:pathLst>
              </a:custGeom>
              <a:ln w="9525">
                <a:solidFill>
                  <a:srgbClr val="DAE2F3"/>
                </a:solidFill>
              </a:ln>
            </p:spPr>
            <p:txBody>
              <a:bodyPr wrap="square" lIns="0" tIns="0" rIns="0" bIns="0" rtlCol="0"/>
              <a:lstStyle/>
              <a:p>
                <a:endParaRPr/>
              </a:p>
            </p:txBody>
          </p:sp>
        </p:grpSp>
        <p:sp>
          <p:nvSpPr>
            <p:cNvPr id="72" name="object 72">
              <a:extLst>
                <a:ext uri="{C183D7F6-B498-43B3-948B-1728B52AA6E4}">
                  <adec:decorative xmlns:adec="http://schemas.microsoft.com/office/drawing/2017/decorative" val="1"/>
                </a:ext>
              </a:extLst>
            </p:cNvPr>
            <p:cNvSpPr/>
            <p:nvPr/>
          </p:nvSpPr>
          <p:spPr>
            <a:xfrm>
              <a:off x="7061212" y="5125720"/>
              <a:ext cx="111760" cy="0"/>
            </a:xfrm>
            <a:custGeom>
              <a:avLst/>
              <a:gdLst/>
              <a:ahLst/>
              <a:cxnLst/>
              <a:rect l="l" t="t" r="r" b="b"/>
              <a:pathLst>
                <a:path w="111759">
                  <a:moveTo>
                    <a:pt x="0" y="0"/>
                  </a:moveTo>
                  <a:lnTo>
                    <a:pt x="111747" y="0"/>
                  </a:lnTo>
                </a:path>
              </a:pathLst>
            </a:custGeom>
            <a:ln w="9525">
              <a:solidFill>
                <a:srgbClr val="DAE2F3"/>
              </a:solidFill>
            </a:ln>
          </p:spPr>
          <p:txBody>
            <a:bodyPr wrap="square" lIns="0" tIns="0" rIns="0" bIns="0" rtlCol="0"/>
            <a:lstStyle/>
            <a:p>
              <a:endParaRPr/>
            </a:p>
          </p:txBody>
        </p:sp>
        <p:sp>
          <p:nvSpPr>
            <p:cNvPr id="73" name="object 73"/>
            <p:cNvSpPr/>
            <p:nvPr/>
          </p:nvSpPr>
          <p:spPr>
            <a:xfrm>
              <a:off x="7508240" y="5125720"/>
              <a:ext cx="548640" cy="0"/>
            </a:xfrm>
            <a:custGeom>
              <a:avLst/>
              <a:gdLst/>
              <a:ahLst/>
              <a:cxnLst/>
              <a:rect l="l" t="t" r="r" b="b"/>
              <a:pathLst>
                <a:path w="548640">
                  <a:moveTo>
                    <a:pt x="0" y="0"/>
                  </a:moveTo>
                  <a:lnTo>
                    <a:pt x="548640" y="0"/>
                  </a:lnTo>
                </a:path>
              </a:pathLst>
            </a:custGeom>
            <a:ln w="9525">
              <a:solidFill>
                <a:srgbClr val="DAE2F3"/>
              </a:solidFill>
            </a:ln>
          </p:spPr>
          <p:txBody>
            <a:bodyPr wrap="square" lIns="0" tIns="0" rIns="0" bIns="0" rtlCol="0"/>
            <a:lstStyle/>
            <a:p>
              <a:endParaRPr/>
            </a:p>
          </p:txBody>
        </p:sp>
        <p:sp>
          <p:nvSpPr>
            <p:cNvPr id="74" name="object 74"/>
            <p:cNvSpPr/>
            <p:nvPr/>
          </p:nvSpPr>
          <p:spPr>
            <a:xfrm>
              <a:off x="8392159" y="5125720"/>
              <a:ext cx="111760" cy="0"/>
            </a:xfrm>
            <a:custGeom>
              <a:avLst/>
              <a:gdLst/>
              <a:ahLst/>
              <a:cxnLst/>
              <a:rect l="l" t="t" r="r" b="b"/>
              <a:pathLst>
                <a:path w="111759">
                  <a:moveTo>
                    <a:pt x="0" y="0"/>
                  </a:moveTo>
                  <a:lnTo>
                    <a:pt x="111760" y="0"/>
                  </a:lnTo>
                </a:path>
              </a:pathLst>
            </a:custGeom>
            <a:ln w="9525">
              <a:solidFill>
                <a:srgbClr val="DAE2F3"/>
              </a:solidFill>
            </a:ln>
          </p:spPr>
          <p:txBody>
            <a:bodyPr wrap="square" lIns="0" tIns="0" rIns="0" bIns="0" rtlCol="0"/>
            <a:lstStyle/>
            <a:p>
              <a:endParaRPr/>
            </a:p>
          </p:txBody>
        </p:sp>
        <p:sp>
          <p:nvSpPr>
            <p:cNvPr id="75" name="object 75"/>
            <p:cNvSpPr/>
            <p:nvPr/>
          </p:nvSpPr>
          <p:spPr>
            <a:xfrm>
              <a:off x="7061212" y="4597400"/>
              <a:ext cx="111760" cy="0"/>
            </a:xfrm>
            <a:custGeom>
              <a:avLst/>
              <a:gdLst/>
              <a:ahLst/>
              <a:cxnLst/>
              <a:rect l="l" t="t" r="r" b="b"/>
              <a:pathLst>
                <a:path w="111759">
                  <a:moveTo>
                    <a:pt x="0" y="0"/>
                  </a:moveTo>
                  <a:lnTo>
                    <a:pt x="111747" y="0"/>
                  </a:lnTo>
                </a:path>
              </a:pathLst>
            </a:custGeom>
            <a:ln w="9525">
              <a:solidFill>
                <a:srgbClr val="DAE2F3"/>
              </a:solidFill>
            </a:ln>
          </p:spPr>
          <p:txBody>
            <a:bodyPr wrap="square" lIns="0" tIns="0" rIns="0" bIns="0" rtlCol="0"/>
            <a:lstStyle/>
            <a:p>
              <a:endParaRPr/>
            </a:p>
          </p:txBody>
        </p:sp>
        <p:sp>
          <p:nvSpPr>
            <p:cNvPr id="76" name="object 76"/>
            <p:cNvSpPr/>
            <p:nvPr/>
          </p:nvSpPr>
          <p:spPr>
            <a:xfrm>
              <a:off x="7508240" y="4597400"/>
              <a:ext cx="548640" cy="0"/>
            </a:xfrm>
            <a:custGeom>
              <a:avLst/>
              <a:gdLst/>
              <a:ahLst/>
              <a:cxnLst/>
              <a:rect l="l" t="t" r="r" b="b"/>
              <a:pathLst>
                <a:path w="548640">
                  <a:moveTo>
                    <a:pt x="0" y="0"/>
                  </a:moveTo>
                  <a:lnTo>
                    <a:pt x="548640" y="0"/>
                  </a:lnTo>
                </a:path>
              </a:pathLst>
            </a:custGeom>
            <a:ln w="9525">
              <a:solidFill>
                <a:srgbClr val="DAE2F3"/>
              </a:solidFill>
            </a:ln>
          </p:spPr>
          <p:txBody>
            <a:bodyPr wrap="square" lIns="0" tIns="0" rIns="0" bIns="0" rtlCol="0"/>
            <a:lstStyle/>
            <a:p>
              <a:endParaRPr/>
            </a:p>
          </p:txBody>
        </p:sp>
        <p:sp>
          <p:nvSpPr>
            <p:cNvPr id="77" name="object 77"/>
            <p:cNvSpPr/>
            <p:nvPr/>
          </p:nvSpPr>
          <p:spPr>
            <a:xfrm>
              <a:off x="8392159" y="4597400"/>
              <a:ext cx="111760" cy="0"/>
            </a:xfrm>
            <a:custGeom>
              <a:avLst/>
              <a:gdLst/>
              <a:ahLst/>
              <a:cxnLst/>
              <a:rect l="l" t="t" r="r" b="b"/>
              <a:pathLst>
                <a:path w="111759">
                  <a:moveTo>
                    <a:pt x="0" y="0"/>
                  </a:moveTo>
                  <a:lnTo>
                    <a:pt x="111760" y="0"/>
                  </a:lnTo>
                </a:path>
              </a:pathLst>
            </a:custGeom>
            <a:ln w="9525">
              <a:solidFill>
                <a:srgbClr val="DAE2F3"/>
              </a:solidFill>
            </a:ln>
          </p:spPr>
          <p:txBody>
            <a:bodyPr wrap="square" lIns="0" tIns="0" rIns="0" bIns="0" rtlCol="0"/>
            <a:lstStyle/>
            <a:p>
              <a:endParaRPr/>
            </a:p>
          </p:txBody>
        </p:sp>
        <p:sp>
          <p:nvSpPr>
            <p:cNvPr id="78" name="object 78"/>
            <p:cNvSpPr/>
            <p:nvPr/>
          </p:nvSpPr>
          <p:spPr>
            <a:xfrm>
              <a:off x="8392159" y="4069079"/>
              <a:ext cx="111760" cy="0"/>
            </a:xfrm>
            <a:custGeom>
              <a:avLst/>
              <a:gdLst/>
              <a:ahLst/>
              <a:cxnLst/>
              <a:rect l="l" t="t" r="r" b="b"/>
              <a:pathLst>
                <a:path w="111759">
                  <a:moveTo>
                    <a:pt x="0" y="0"/>
                  </a:moveTo>
                  <a:lnTo>
                    <a:pt x="111760" y="0"/>
                  </a:lnTo>
                </a:path>
              </a:pathLst>
            </a:custGeom>
            <a:ln w="9525">
              <a:solidFill>
                <a:srgbClr val="DAE2F3"/>
              </a:solidFill>
            </a:ln>
          </p:spPr>
          <p:txBody>
            <a:bodyPr wrap="square" lIns="0" tIns="0" rIns="0" bIns="0" rtlCol="0"/>
            <a:lstStyle/>
            <a:p>
              <a:endParaRPr/>
            </a:p>
          </p:txBody>
        </p:sp>
        <p:sp>
          <p:nvSpPr>
            <p:cNvPr id="79" name="object 79"/>
            <p:cNvSpPr txBox="1"/>
            <p:nvPr/>
          </p:nvSpPr>
          <p:spPr>
            <a:xfrm>
              <a:off x="6678759" y="3343705"/>
              <a:ext cx="438784"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404040"/>
                  </a:solidFill>
                  <a:latin typeface="Arial"/>
                  <a:cs typeface="Arial"/>
                </a:rPr>
                <a:t>19</a:t>
              </a:r>
              <a:r>
                <a:rPr sz="1100" spc="10" dirty="0">
                  <a:solidFill>
                    <a:srgbClr val="404040"/>
                  </a:solidFill>
                  <a:latin typeface="Arial"/>
                  <a:cs typeface="Arial"/>
                </a:rPr>
                <a:t>.</a:t>
              </a:r>
              <a:r>
                <a:rPr sz="1100" spc="25" dirty="0">
                  <a:solidFill>
                    <a:srgbClr val="404040"/>
                  </a:solidFill>
                  <a:latin typeface="Arial"/>
                  <a:cs typeface="Arial"/>
                </a:rPr>
                <a:t>6%</a:t>
              </a:r>
              <a:endParaRPr sz="1100">
                <a:latin typeface="Arial"/>
                <a:cs typeface="Arial"/>
              </a:endParaRPr>
            </a:p>
          </p:txBody>
        </p:sp>
        <p:sp>
          <p:nvSpPr>
            <p:cNvPr id="80" name="object 80"/>
            <p:cNvSpPr txBox="1"/>
            <p:nvPr/>
          </p:nvSpPr>
          <p:spPr>
            <a:xfrm>
              <a:off x="7061212" y="4120193"/>
              <a:ext cx="995680" cy="196215"/>
            </a:xfrm>
            <a:prstGeom prst="rect">
              <a:avLst/>
            </a:prstGeom>
          </p:spPr>
          <p:txBody>
            <a:bodyPr vert="horz" wrap="square" lIns="0" tIns="15240" rIns="0" bIns="0" rtlCol="0">
              <a:spAutoFit/>
            </a:bodyPr>
            <a:lstStyle/>
            <a:p>
              <a:pPr marL="74295">
                <a:lnSpc>
                  <a:spcPct val="100000"/>
                </a:lnSpc>
                <a:spcBef>
                  <a:spcPts val="120"/>
                </a:spcBef>
              </a:pPr>
              <a:r>
                <a:rPr sz="1100" spc="20" dirty="0">
                  <a:solidFill>
                    <a:srgbClr val="404040"/>
                  </a:solidFill>
                  <a:latin typeface="Arial"/>
                  <a:cs typeface="Arial"/>
                </a:rPr>
                <a:t>12.2%</a:t>
              </a:r>
              <a:endParaRPr sz="1100">
                <a:latin typeface="Arial"/>
                <a:cs typeface="Arial"/>
              </a:endParaRPr>
            </a:p>
          </p:txBody>
        </p:sp>
        <p:sp>
          <p:nvSpPr>
            <p:cNvPr id="81" name="object 81"/>
            <p:cNvSpPr txBox="1"/>
            <p:nvPr/>
          </p:nvSpPr>
          <p:spPr>
            <a:xfrm>
              <a:off x="7607729" y="5408745"/>
              <a:ext cx="357505"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404040"/>
                  </a:solidFill>
                  <a:latin typeface="Arial"/>
                  <a:cs typeface="Arial"/>
                </a:rPr>
                <a:t>0</a:t>
              </a:r>
              <a:r>
                <a:rPr sz="1100" spc="10" dirty="0">
                  <a:solidFill>
                    <a:srgbClr val="404040"/>
                  </a:solidFill>
                  <a:latin typeface="Arial"/>
                  <a:cs typeface="Arial"/>
                </a:rPr>
                <a:t>.</a:t>
              </a:r>
              <a:r>
                <a:rPr sz="1100" spc="25" dirty="0">
                  <a:solidFill>
                    <a:srgbClr val="404040"/>
                  </a:solidFill>
                  <a:latin typeface="Arial"/>
                  <a:cs typeface="Arial"/>
                </a:rPr>
                <a:t>0%</a:t>
              </a:r>
              <a:endParaRPr sz="1100">
                <a:latin typeface="Arial"/>
                <a:cs typeface="Arial"/>
              </a:endParaRPr>
            </a:p>
          </p:txBody>
        </p:sp>
        <p:sp>
          <p:nvSpPr>
            <p:cNvPr id="82" name="object 82"/>
            <p:cNvSpPr txBox="1"/>
            <p:nvPr/>
          </p:nvSpPr>
          <p:spPr>
            <a:xfrm>
              <a:off x="7985864" y="3502871"/>
              <a:ext cx="933450" cy="196215"/>
            </a:xfrm>
            <a:prstGeom prst="rect">
              <a:avLst/>
            </a:prstGeom>
          </p:spPr>
          <p:txBody>
            <a:bodyPr vert="horz" wrap="square" lIns="0" tIns="15240" rIns="0" bIns="0" rtlCol="0">
              <a:spAutoFit/>
            </a:bodyPr>
            <a:lstStyle/>
            <a:p>
              <a:pPr marL="38100">
                <a:lnSpc>
                  <a:spcPct val="100000"/>
                </a:lnSpc>
                <a:spcBef>
                  <a:spcPts val="120"/>
                </a:spcBef>
              </a:pPr>
              <a:r>
                <a:rPr sz="1650" spc="37" baseline="-17676" dirty="0">
                  <a:solidFill>
                    <a:srgbClr val="404040"/>
                  </a:solidFill>
                  <a:latin typeface="Arial"/>
                  <a:cs typeface="Arial"/>
                </a:rPr>
                <a:t>17</a:t>
              </a:r>
              <a:r>
                <a:rPr sz="1650" spc="15" baseline="-17676" dirty="0">
                  <a:solidFill>
                    <a:srgbClr val="404040"/>
                  </a:solidFill>
                  <a:latin typeface="Arial"/>
                  <a:cs typeface="Arial"/>
                </a:rPr>
                <a:t>.</a:t>
              </a:r>
              <a:r>
                <a:rPr sz="1650" spc="37" baseline="-17676" dirty="0">
                  <a:solidFill>
                    <a:srgbClr val="404040"/>
                  </a:solidFill>
                  <a:latin typeface="Arial"/>
                  <a:cs typeface="Arial"/>
                </a:rPr>
                <a:t>7</a:t>
              </a:r>
              <a:r>
                <a:rPr sz="1650" spc="22" baseline="-17676" dirty="0">
                  <a:solidFill>
                    <a:srgbClr val="404040"/>
                  </a:solidFill>
                  <a:latin typeface="Arial"/>
                  <a:cs typeface="Arial"/>
                </a:rPr>
                <a:t>%</a:t>
              </a:r>
              <a:r>
                <a:rPr sz="1650" spc="-67" baseline="-17676" dirty="0">
                  <a:solidFill>
                    <a:srgbClr val="404040"/>
                  </a:solidFill>
                  <a:latin typeface="Arial"/>
                  <a:cs typeface="Arial"/>
                </a:rPr>
                <a:t> </a:t>
              </a:r>
              <a:r>
                <a:rPr sz="1100" spc="25" dirty="0">
                  <a:solidFill>
                    <a:srgbClr val="404040"/>
                  </a:solidFill>
                  <a:latin typeface="Arial"/>
                  <a:cs typeface="Arial"/>
                </a:rPr>
                <a:t>18</a:t>
              </a:r>
              <a:r>
                <a:rPr sz="1100" spc="10" dirty="0">
                  <a:solidFill>
                    <a:srgbClr val="404040"/>
                  </a:solidFill>
                  <a:latin typeface="Arial"/>
                  <a:cs typeface="Arial"/>
                </a:rPr>
                <a:t>.</a:t>
              </a:r>
              <a:r>
                <a:rPr sz="1100" spc="25" dirty="0">
                  <a:solidFill>
                    <a:srgbClr val="404040"/>
                  </a:solidFill>
                  <a:latin typeface="Arial"/>
                  <a:cs typeface="Arial"/>
                </a:rPr>
                <a:t>1%</a:t>
              </a:r>
              <a:endParaRPr sz="1100">
                <a:latin typeface="Arial"/>
                <a:cs typeface="Arial"/>
              </a:endParaRPr>
            </a:p>
          </p:txBody>
        </p:sp>
        <p:sp>
          <p:nvSpPr>
            <p:cNvPr id="83" name="object 83"/>
            <p:cNvSpPr txBox="1"/>
            <p:nvPr/>
          </p:nvSpPr>
          <p:spPr>
            <a:xfrm>
              <a:off x="8885470" y="3110432"/>
              <a:ext cx="438784"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404040"/>
                  </a:solidFill>
                  <a:latin typeface="Arial"/>
                  <a:cs typeface="Arial"/>
                </a:rPr>
                <a:t>21</a:t>
              </a:r>
              <a:r>
                <a:rPr sz="1100" spc="10" dirty="0">
                  <a:solidFill>
                    <a:srgbClr val="404040"/>
                  </a:solidFill>
                  <a:latin typeface="Arial"/>
                  <a:cs typeface="Arial"/>
                </a:rPr>
                <a:t>.</a:t>
              </a:r>
              <a:r>
                <a:rPr sz="1100" spc="25" dirty="0">
                  <a:solidFill>
                    <a:srgbClr val="404040"/>
                  </a:solidFill>
                  <a:latin typeface="Arial"/>
                  <a:cs typeface="Arial"/>
                </a:rPr>
                <a:t>8%</a:t>
              </a:r>
              <a:endParaRPr sz="1100">
                <a:latin typeface="Arial"/>
                <a:cs typeface="Arial"/>
              </a:endParaRPr>
            </a:p>
          </p:txBody>
        </p:sp>
        <p:sp>
          <p:nvSpPr>
            <p:cNvPr id="84" name="object 84"/>
            <p:cNvSpPr txBox="1"/>
            <p:nvPr/>
          </p:nvSpPr>
          <p:spPr>
            <a:xfrm>
              <a:off x="6218613" y="5534343"/>
              <a:ext cx="347345"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0</a:t>
              </a:r>
              <a:r>
                <a:rPr sz="1100" spc="-70" dirty="0">
                  <a:solidFill>
                    <a:srgbClr val="585858"/>
                  </a:solidFill>
                  <a:latin typeface="Arial"/>
                  <a:cs typeface="Arial"/>
                </a:rPr>
                <a:t>.</a:t>
              </a:r>
              <a:r>
                <a:rPr sz="1100" spc="25" dirty="0">
                  <a:solidFill>
                    <a:srgbClr val="585858"/>
                  </a:solidFill>
                  <a:latin typeface="Arial"/>
                  <a:cs typeface="Arial"/>
                </a:rPr>
                <a:t>0%</a:t>
              </a:r>
              <a:endParaRPr sz="1100">
                <a:latin typeface="Arial"/>
                <a:cs typeface="Arial"/>
              </a:endParaRPr>
            </a:p>
          </p:txBody>
        </p:sp>
        <p:sp>
          <p:nvSpPr>
            <p:cNvPr id="85" name="object 85"/>
            <p:cNvSpPr txBox="1"/>
            <p:nvPr/>
          </p:nvSpPr>
          <p:spPr>
            <a:xfrm>
              <a:off x="6218613" y="5007771"/>
              <a:ext cx="347345"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5</a:t>
              </a:r>
              <a:r>
                <a:rPr sz="1100" spc="-70" dirty="0">
                  <a:solidFill>
                    <a:srgbClr val="585858"/>
                  </a:solidFill>
                  <a:latin typeface="Arial"/>
                  <a:cs typeface="Arial"/>
                </a:rPr>
                <a:t>.</a:t>
              </a:r>
              <a:r>
                <a:rPr sz="1100" spc="25" dirty="0">
                  <a:solidFill>
                    <a:srgbClr val="585858"/>
                  </a:solidFill>
                  <a:latin typeface="Arial"/>
                  <a:cs typeface="Arial"/>
                </a:rPr>
                <a:t>0%</a:t>
              </a:r>
              <a:endParaRPr sz="1100">
                <a:latin typeface="Arial"/>
                <a:cs typeface="Arial"/>
              </a:endParaRPr>
            </a:p>
          </p:txBody>
        </p:sp>
        <p:sp>
          <p:nvSpPr>
            <p:cNvPr id="86" name="object 86"/>
            <p:cNvSpPr txBox="1"/>
            <p:nvPr/>
          </p:nvSpPr>
          <p:spPr>
            <a:xfrm>
              <a:off x="6140950" y="4481198"/>
              <a:ext cx="428625"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1</a:t>
              </a:r>
              <a:r>
                <a:rPr sz="1100" spc="-55" dirty="0">
                  <a:solidFill>
                    <a:srgbClr val="585858"/>
                  </a:solidFill>
                  <a:latin typeface="Arial"/>
                  <a:cs typeface="Arial"/>
                </a:rPr>
                <a:t>0</a:t>
              </a:r>
              <a:r>
                <a:rPr sz="1100" spc="10" dirty="0">
                  <a:solidFill>
                    <a:srgbClr val="585858"/>
                  </a:solidFill>
                  <a:latin typeface="Arial"/>
                  <a:cs typeface="Arial"/>
                </a:rPr>
                <a:t>.</a:t>
              </a:r>
              <a:r>
                <a:rPr sz="1100" spc="25" dirty="0">
                  <a:solidFill>
                    <a:srgbClr val="585858"/>
                  </a:solidFill>
                  <a:latin typeface="Arial"/>
                  <a:cs typeface="Arial"/>
                </a:rPr>
                <a:t>0%</a:t>
              </a:r>
              <a:endParaRPr sz="1100">
                <a:latin typeface="Arial"/>
                <a:cs typeface="Arial"/>
              </a:endParaRPr>
            </a:p>
          </p:txBody>
        </p:sp>
        <p:sp>
          <p:nvSpPr>
            <p:cNvPr id="87" name="object 87"/>
            <p:cNvSpPr txBox="1"/>
            <p:nvPr/>
          </p:nvSpPr>
          <p:spPr>
            <a:xfrm>
              <a:off x="6140950" y="3954626"/>
              <a:ext cx="428625"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1</a:t>
              </a:r>
              <a:r>
                <a:rPr sz="1100" spc="-55" dirty="0">
                  <a:solidFill>
                    <a:srgbClr val="585858"/>
                  </a:solidFill>
                  <a:latin typeface="Arial"/>
                  <a:cs typeface="Arial"/>
                </a:rPr>
                <a:t>5</a:t>
              </a:r>
              <a:r>
                <a:rPr sz="1100" spc="10" dirty="0">
                  <a:solidFill>
                    <a:srgbClr val="585858"/>
                  </a:solidFill>
                  <a:latin typeface="Arial"/>
                  <a:cs typeface="Arial"/>
                </a:rPr>
                <a:t>.</a:t>
              </a:r>
              <a:r>
                <a:rPr sz="1100" spc="25" dirty="0">
                  <a:solidFill>
                    <a:srgbClr val="585858"/>
                  </a:solidFill>
                  <a:latin typeface="Arial"/>
                  <a:cs typeface="Arial"/>
                </a:rPr>
                <a:t>0%</a:t>
              </a:r>
              <a:endParaRPr sz="1100">
                <a:latin typeface="Arial"/>
                <a:cs typeface="Arial"/>
              </a:endParaRPr>
            </a:p>
          </p:txBody>
        </p:sp>
        <p:sp>
          <p:nvSpPr>
            <p:cNvPr id="88" name="object 88"/>
            <p:cNvSpPr txBox="1"/>
            <p:nvPr/>
          </p:nvSpPr>
          <p:spPr>
            <a:xfrm>
              <a:off x="6140950" y="3428053"/>
              <a:ext cx="428625"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2</a:t>
              </a:r>
              <a:r>
                <a:rPr sz="1100" spc="-55" dirty="0">
                  <a:solidFill>
                    <a:srgbClr val="585858"/>
                  </a:solidFill>
                  <a:latin typeface="Arial"/>
                  <a:cs typeface="Arial"/>
                </a:rPr>
                <a:t>0</a:t>
              </a:r>
              <a:r>
                <a:rPr sz="1100" spc="10" dirty="0">
                  <a:solidFill>
                    <a:srgbClr val="585858"/>
                  </a:solidFill>
                  <a:latin typeface="Arial"/>
                  <a:cs typeface="Arial"/>
                </a:rPr>
                <a:t>.</a:t>
              </a:r>
              <a:r>
                <a:rPr sz="1100" spc="25" dirty="0">
                  <a:solidFill>
                    <a:srgbClr val="585858"/>
                  </a:solidFill>
                  <a:latin typeface="Arial"/>
                  <a:cs typeface="Arial"/>
                </a:rPr>
                <a:t>0%</a:t>
              </a:r>
              <a:endParaRPr sz="1100">
                <a:latin typeface="Arial"/>
                <a:cs typeface="Arial"/>
              </a:endParaRPr>
            </a:p>
          </p:txBody>
        </p:sp>
        <p:sp>
          <p:nvSpPr>
            <p:cNvPr id="89" name="object 89"/>
            <p:cNvSpPr txBox="1"/>
            <p:nvPr/>
          </p:nvSpPr>
          <p:spPr>
            <a:xfrm>
              <a:off x="6140950" y="2901481"/>
              <a:ext cx="428625"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2</a:t>
              </a:r>
              <a:r>
                <a:rPr sz="1100" spc="-55" dirty="0">
                  <a:solidFill>
                    <a:srgbClr val="585858"/>
                  </a:solidFill>
                  <a:latin typeface="Arial"/>
                  <a:cs typeface="Arial"/>
                </a:rPr>
                <a:t>5</a:t>
              </a:r>
              <a:r>
                <a:rPr sz="1100" spc="10" dirty="0">
                  <a:solidFill>
                    <a:srgbClr val="585858"/>
                  </a:solidFill>
                  <a:latin typeface="Arial"/>
                  <a:cs typeface="Arial"/>
                </a:rPr>
                <a:t>.</a:t>
              </a:r>
              <a:r>
                <a:rPr sz="1100" spc="25" dirty="0">
                  <a:solidFill>
                    <a:srgbClr val="585858"/>
                  </a:solidFill>
                  <a:latin typeface="Arial"/>
                  <a:cs typeface="Arial"/>
                </a:rPr>
                <a:t>0%</a:t>
              </a:r>
              <a:endParaRPr sz="1100">
                <a:latin typeface="Arial"/>
                <a:cs typeface="Arial"/>
              </a:endParaRPr>
            </a:p>
          </p:txBody>
        </p:sp>
        <p:sp>
          <p:nvSpPr>
            <p:cNvPr id="90" name="object 90"/>
            <p:cNvSpPr txBox="1"/>
            <p:nvPr/>
          </p:nvSpPr>
          <p:spPr>
            <a:xfrm>
              <a:off x="6140950" y="2374909"/>
              <a:ext cx="428625"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3</a:t>
              </a:r>
              <a:r>
                <a:rPr sz="1100" spc="-55" dirty="0">
                  <a:solidFill>
                    <a:srgbClr val="585858"/>
                  </a:solidFill>
                  <a:latin typeface="Arial"/>
                  <a:cs typeface="Arial"/>
                </a:rPr>
                <a:t>0</a:t>
              </a:r>
              <a:r>
                <a:rPr sz="1100" spc="10" dirty="0">
                  <a:solidFill>
                    <a:srgbClr val="585858"/>
                  </a:solidFill>
                  <a:latin typeface="Arial"/>
                  <a:cs typeface="Arial"/>
                </a:rPr>
                <a:t>.</a:t>
              </a:r>
              <a:r>
                <a:rPr sz="1100" spc="25" dirty="0">
                  <a:solidFill>
                    <a:srgbClr val="585858"/>
                  </a:solidFill>
                  <a:latin typeface="Arial"/>
                  <a:cs typeface="Arial"/>
                </a:rPr>
                <a:t>0%</a:t>
              </a:r>
              <a:endParaRPr sz="1100">
                <a:latin typeface="Arial"/>
                <a:cs typeface="Arial"/>
              </a:endParaRPr>
            </a:p>
          </p:txBody>
        </p:sp>
        <p:sp>
          <p:nvSpPr>
            <p:cNvPr id="91" name="object 91"/>
            <p:cNvSpPr txBox="1"/>
            <p:nvPr/>
          </p:nvSpPr>
          <p:spPr>
            <a:xfrm>
              <a:off x="6140950" y="1848336"/>
              <a:ext cx="428625"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3</a:t>
              </a:r>
              <a:r>
                <a:rPr sz="1100" spc="-55" dirty="0">
                  <a:solidFill>
                    <a:srgbClr val="585858"/>
                  </a:solidFill>
                  <a:latin typeface="Arial"/>
                  <a:cs typeface="Arial"/>
                </a:rPr>
                <a:t>5</a:t>
              </a:r>
              <a:r>
                <a:rPr sz="1100" spc="10" dirty="0">
                  <a:solidFill>
                    <a:srgbClr val="585858"/>
                  </a:solidFill>
                  <a:latin typeface="Arial"/>
                  <a:cs typeface="Arial"/>
                </a:rPr>
                <a:t>.</a:t>
              </a:r>
              <a:r>
                <a:rPr sz="1100" spc="25" dirty="0">
                  <a:solidFill>
                    <a:srgbClr val="585858"/>
                  </a:solidFill>
                  <a:latin typeface="Arial"/>
                  <a:cs typeface="Arial"/>
                </a:rPr>
                <a:t>0%</a:t>
              </a:r>
              <a:endParaRPr sz="1100">
                <a:latin typeface="Arial"/>
                <a:cs typeface="Arial"/>
              </a:endParaRPr>
            </a:p>
          </p:txBody>
        </p:sp>
        <p:sp>
          <p:nvSpPr>
            <p:cNvPr id="92" name="object 92"/>
            <p:cNvSpPr txBox="1"/>
            <p:nvPr/>
          </p:nvSpPr>
          <p:spPr>
            <a:xfrm>
              <a:off x="6140950" y="1321764"/>
              <a:ext cx="428625"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585858"/>
                  </a:solidFill>
                  <a:latin typeface="Arial"/>
                  <a:cs typeface="Arial"/>
                </a:rPr>
                <a:t>4</a:t>
              </a:r>
              <a:r>
                <a:rPr sz="1100" spc="-55" dirty="0">
                  <a:solidFill>
                    <a:srgbClr val="585858"/>
                  </a:solidFill>
                  <a:latin typeface="Arial"/>
                  <a:cs typeface="Arial"/>
                </a:rPr>
                <a:t>0</a:t>
              </a:r>
              <a:r>
                <a:rPr sz="1100" spc="10" dirty="0">
                  <a:solidFill>
                    <a:srgbClr val="585858"/>
                  </a:solidFill>
                  <a:latin typeface="Arial"/>
                  <a:cs typeface="Arial"/>
                </a:rPr>
                <a:t>.</a:t>
              </a:r>
              <a:r>
                <a:rPr sz="1100" spc="25" dirty="0">
                  <a:solidFill>
                    <a:srgbClr val="585858"/>
                  </a:solidFill>
                  <a:latin typeface="Arial"/>
                  <a:cs typeface="Arial"/>
                </a:rPr>
                <a:t>0%</a:t>
              </a:r>
              <a:endParaRPr sz="1100">
                <a:latin typeface="Arial"/>
                <a:cs typeface="Arial"/>
              </a:endParaRPr>
            </a:p>
          </p:txBody>
        </p:sp>
        <p:sp>
          <p:nvSpPr>
            <p:cNvPr id="93" name="object 93"/>
            <p:cNvSpPr txBox="1"/>
            <p:nvPr/>
          </p:nvSpPr>
          <p:spPr>
            <a:xfrm>
              <a:off x="8535617" y="849866"/>
              <a:ext cx="1792605" cy="330200"/>
            </a:xfrm>
            <a:prstGeom prst="rect">
              <a:avLst/>
            </a:prstGeom>
          </p:spPr>
          <p:txBody>
            <a:bodyPr vert="horz" wrap="square" lIns="0" tIns="12700" rIns="0" bIns="0" rtlCol="0">
              <a:spAutoFit/>
            </a:bodyPr>
            <a:lstStyle/>
            <a:p>
              <a:pPr marL="12700">
                <a:lnSpc>
                  <a:spcPct val="100000"/>
                </a:lnSpc>
                <a:spcBef>
                  <a:spcPts val="100"/>
                </a:spcBef>
              </a:pPr>
              <a:r>
                <a:rPr sz="2000" b="1" spc="-20" dirty="0">
                  <a:latin typeface="Arial"/>
                  <a:cs typeface="Arial"/>
                </a:rPr>
                <a:t>Funding</a:t>
              </a:r>
              <a:r>
                <a:rPr sz="2000" b="1" spc="65" dirty="0">
                  <a:latin typeface="Arial"/>
                  <a:cs typeface="Arial"/>
                </a:rPr>
                <a:t> </a:t>
              </a:r>
              <a:r>
                <a:rPr sz="2000" b="1" spc="-5" dirty="0">
                  <a:latin typeface="Arial"/>
                  <a:cs typeface="Arial"/>
                </a:rPr>
                <a:t>Rates</a:t>
              </a:r>
              <a:endParaRPr sz="2000">
                <a:latin typeface="Arial"/>
                <a:cs typeface="Arial"/>
              </a:endParaRPr>
            </a:p>
          </p:txBody>
        </p:sp>
        <p:sp>
          <p:nvSpPr>
            <p:cNvPr id="94" name="object 94"/>
            <p:cNvSpPr/>
            <p:nvPr/>
          </p:nvSpPr>
          <p:spPr>
            <a:xfrm>
              <a:off x="11145519" y="5115559"/>
              <a:ext cx="111760" cy="0"/>
            </a:xfrm>
            <a:custGeom>
              <a:avLst/>
              <a:gdLst/>
              <a:ahLst/>
              <a:cxnLst/>
              <a:rect l="l" t="t" r="r" b="b"/>
              <a:pathLst>
                <a:path w="111759">
                  <a:moveTo>
                    <a:pt x="0" y="0"/>
                  </a:moveTo>
                  <a:lnTo>
                    <a:pt x="111759" y="0"/>
                  </a:lnTo>
                </a:path>
              </a:pathLst>
            </a:custGeom>
            <a:ln w="9525">
              <a:solidFill>
                <a:srgbClr val="DAE2F3"/>
              </a:solidFill>
            </a:ln>
          </p:spPr>
          <p:txBody>
            <a:bodyPr wrap="square" lIns="0" tIns="0" rIns="0" bIns="0" rtlCol="0"/>
            <a:lstStyle/>
            <a:p>
              <a:endParaRPr/>
            </a:p>
          </p:txBody>
        </p:sp>
        <p:sp>
          <p:nvSpPr>
            <p:cNvPr id="95" name="object 95"/>
            <p:cNvSpPr/>
            <p:nvPr/>
          </p:nvSpPr>
          <p:spPr>
            <a:xfrm>
              <a:off x="11145519" y="4597400"/>
              <a:ext cx="111760" cy="0"/>
            </a:xfrm>
            <a:custGeom>
              <a:avLst/>
              <a:gdLst/>
              <a:ahLst/>
              <a:cxnLst/>
              <a:rect l="l" t="t" r="r" b="b"/>
              <a:pathLst>
                <a:path w="111759">
                  <a:moveTo>
                    <a:pt x="0" y="0"/>
                  </a:moveTo>
                  <a:lnTo>
                    <a:pt x="111759" y="0"/>
                  </a:lnTo>
                </a:path>
              </a:pathLst>
            </a:custGeom>
            <a:ln w="9525">
              <a:solidFill>
                <a:srgbClr val="DAE2F3"/>
              </a:solidFill>
            </a:ln>
          </p:spPr>
          <p:txBody>
            <a:bodyPr wrap="square" lIns="0" tIns="0" rIns="0" bIns="0" rtlCol="0"/>
            <a:lstStyle/>
            <a:p>
              <a:endParaRPr/>
            </a:p>
          </p:txBody>
        </p:sp>
        <p:sp>
          <p:nvSpPr>
            <p:cNvPr id="96" name="object 96"/>
            <p:cNvSpPr/>
            <p:nvPr/>
          </p:nvSpPr>
          <p:spPr>
            <a:xfrm>
              <a:off x="11145519" y="4069079"/>
              <a:ext cx="111760" cy="0"/>
            </a:xfrm>
            <a:custGeom>
              <a:avLst/>
              <a:gdLst/>
              <a:ahLst/>
              <a:cxnLst/>
              <a:rect l="l" t="t" r="r" b="b"/>
              <a:pathLst>
                <a:path w="111759">
                  <a:moveTo>
                    <a:pt x="0" y="0"/>
                  </a:moveTo>
                  <a:lnTo>
                    <a:pt x="111759" y="0"/>
                  </a:lnTo>
                </a:path>
              </a:pathLst>
            </a:custGeom>
            <a:ln w="9525">
              <a:solidFill>
                <a:srgbClr val="DAE2F3"/>
              </a:solidFill>
            </a:ln>
          </p:spPr>
          <p:txBody>
            <a:bodyPr wrap="square" lIns="0" tIns="0" rIns="0" bIns="0" rtlCol="0"/>
            <a:lstStyle/>
            <a:p>
              <a:endParaRPr/>
            </a:p>
          </p:txBody>
        </p:sp>
        <p:sp>
          <p:nvSpPr>
            <p:cNvPr id="97" name="object 97"/>
            <p:cNvSpPr/>
            <p:nvPr/>
          </p:nvSpPr>
          <p:spPr>
            <a:xfrm>
              <a:off x="11145519" y="3540759"/>
              <a:ext cx="111760" cy="0"/>
            </a:xfrm>
            <a:custGeom>
              <a:avLst/>
              <a:gdLst/>
              <a:ahLst/>
              <a:cxnLst/>
              <a:rect l="l" t="t" r="r" b="b"/>
              <a:pathLst>
                <a:path w="111759">
                  <a:moveTo>
                    <a:pt x="0" y="0"/>
                  </a:moveTo>
                  <a:lnTo>
                    <a:pt x="111759" y="0"/>
                  </a:lnTo>
                </a:path>
              </a:pathLst>
            </a:custGeom>
            <a:ln w="9525">
              <a:solidFill>
                <a:srgbClr val="DAE2F3"/>
              </a:solidFill>
            </a:ln>
          </p:spPr>
          <p:txBody>
            <a:bodyPr wrap="square" lIns="0" tIns="0" rIns="0" bIns="0" rtlCol="0"/>
            <a:lstStyle/>
            <a:p>
              <a:endParaRPr/>
            </a:p>
          </p:txBody>
        </p:sp>
        <p:sp>
          <p:nvSpPr>
            <p:cNvPr id="98" name="object 98"/>
            <p:cNvSpPr/>
            <p:nvPr/>
          </p:nvSpPr>
          <p:spPr>
            <a:xfrm>
              <a:off x="11145519" y="3012439"/>
              <a:ext cx="111760" cy="0"/>
            </a:xfrm>
            <a:custGeom>
              <a:avLst/>
              <a:gdLst/>
              <a:ahLst/>
              <a:cxnLst/>
              <a:rect l="l" t="t" r="r" b="b"/>
              <a:pathLst>
                <a:path w="111759">
                  <a:moveTo>
                    <a:pt x="0" y="0"/>
                  </a:moveTo>
                  <a:lnTo>
                    <a:pt x="111759" y="0"/>
                  </a:lnTo>
                </a:path>
              </a:pathLst>
            </a:custGeom>
            <a:ln w="9525">
              <a:solidFill>
                <a:srgbClr val="DAE2F3"/>
              </a:solidFill>
            </a:ln>
          </p:spPr>
          <p:txBody>
            <a:bodyPr wrap="square" lIns="0" tIns="0" rIns="0" bIns="0" rtlCol="0"/>
            <a:lstStyle/>
            <a:p>
              <a:endParaRPr/>
            </a:p>
          </p:txBody>
        </p:sp>
        <p:grpSp>
          <p:nvGrpSpPr>
            <p:cNvPr id="99" name="object 99"/>
            <p:cNvGrpSpPr/>
            <p:nvPr/>
          </p:nvGrpSpPr>
          <p:grpSpPr>
            <a:xfrm>
              <a:off x="9347517" y="1432877"/>
              <a:ext cx="2783205" cy="4216400"/>
              <a:chOff x="9347517" y="1432877"/>
              <a:chExt cx="2783205" cy="4216400"/>
            </a:xfrm>
          </p:grpSpPr>
          <p:sp>
            <p:nvSpPr>
              <p:cNvPr id="100" name="object 100"/>
              <p:cNvSpPr/>
              <p:nvPr/>
            </p:nvSpPr>
            <p:spPr>
              <a:xfrm>
                <a:off x="9352280" y="2484119"/>
                <a:ext cx="2367280" cy="3159760"/>
              </a:xfrm>
              <a:custGeom>
                <a:avLst/>
                <a:gdLst/>
                <a:ahLst/>
                <a:cxnLst/>
                <a:rect l="l" t="t" r="r" b="b"/>
                <a:pathLst>
                  <a:path w="2367279" h="3159760">
                    <a:moveTo>
                      <a:pt x="0" y="3159760"/>
                    </a:moveTo>
                    <a:lnTo>
                      <a:pt x="55879" y="3159760"/>
                    </a:lnTo>
                  </a:path>
                  <a:path w="2367279" h="3159760">
                    <a:moveTo>
                      <a:pt x="0" y="2631440"/>
                    </a:moveTo>
                    <a:lnTo>
                      <a:pt x="55879" y="2631440"/>
                    </a:lnTo>
                  </a:path>
                  <a:path w="2367279" h="3159760">
                    <a:moveTo>
                      <a:pt x="0" y="2113279"/>
                    </a:moveTo>
                    <a:lnTo>
                      <a:pt x="55879" y="2113279"/>
                    </a:lnTo>
                  </a:path>
                  <a:path w="2367279" h="3159760">
                    <a:moveTo>
                      <a:pt x="0" y="1584959"/>
                    </a:moveTo>
                    <a:lnTo>
                      <a:pt x="55879" y="1584959"/>
                    </a:lnTo>
                  </a:path>
                  <a:path w="2367279" h="3159760">
                    <a:moveTo>
                      <a:pt x="0" y="1056639"/>
                    </a:moveTo>
                    <a:lnTo>
                      <a:pt x="55879" y="1056639"/>
                    </a:lnTo>
                  </a:path>
                  <a:path w="2367279" h="3159760">
                    <a:moveTo>
                      <a:pt x="0" y="528320"/>
                    </a:moveTo>
                    <a:lnTo>
                      <a:pt x="1437640" y="528320"/>
                    </a:lnTo>
                  </a:path>
                  <a:path w="2367279" h="3159760">
                    <a:moveTo>
                      <a:pt x="0" y="0"/>
                    </a:moveTo>
                    <a:lnTo>
                      <a:pt x="2367279" y="0"/>
                    </a:lnTo>
                  </a:path>
                </a:pathLst>
              </a:custGeom>
              <a:ln w="9525">
                <a:solidFill>
                  <a:srgbClr val="DAE2F3"/>
                </a:solidFill>
              </a:ln>
            </p:spPr>
            <p:txBody>
              <a:bodyPr wrap="square" lIns="0" tIns="0" rIns="0" bIns="0" rtlCol="0"/>
              <a:lstStyle/>
              <a:p>
                <a:endParaRPr/>
              </a:p>
            </p:txBody>
          </p:sp>
          <p:sp>
            <p:nvSpPr>
              <p:cNvPr id="101" name="object 101"/>
              <p:cNvSpPr/>
              <p:nvPr/>
            </p:nvSpPr>
            <p:spPr>
              <a:xfrm>
                <a:off x="11602720" y="5641498"/>
                <a:ext cx="523240" cy="5080"/>
              </a:xfrm>
              <a:custGeom>
                <a:avLst/>
                <a:gdLst/>
                <a:ahLst/>
                <a:cxnLst/>
                <a:rect l="l" t="t" r="r" b="b"/>
                <a:pathLst>
                  <a:path w="523240" h="5079">
                    <a:moveTo>
                      <a:pt x="0" y="0"/>
                    </a:moveTo>
                    <a:lnTo>
                      <a:pt x="523239" y="0"/>
                    </a:lnTo>
                  </a:path>
                  <a:path w="523240" h="5079">
                    <a:moveTo>
                      <a:pt x="0" y="4762"/>
                    </a:moveTo>
                    <a:lnTo>
                      <a:pt x="523239" y="4762"/>
                    </a:lnTo>
                  </a:path>
                </a:pathLst>
              </a:custGeom>
              <a:ln w="4762">
                <a:solidFill>
                  <a:srgbClr val="DAE2F3"/>
                </a:solidFill>
              </a:ln>
            </p:spPr>
            <p:txBody>
              <a:bodyPr wrap="square" lIns="0" tIns="0" rIns="0" bIns="0" rtlCol="0"/>
              <a:lstStyle/>
              <a:p>
                <a:endParaRPr/>
              </a:p>
            </p:txBody>
          </p:sp>
          <p:sp>
            <p:nvSpPr>
              <p:cNvPr id="102" name="object 102"/>
              <p:cNvSpPr/>
              <p:nvPr/>
            </p:nvSpPr>
            <p:spPr>
              <a:xfrm>
                <a:off x="11602720" y="2484119"/>
                <a:ext cx="523240" cy="2631440"/>
              </a:xfrm>
              <a:custGeom>
                <a:avLst/>
                <a:gdLst/>
                <a:ahLst/>
                <a:cxnLst/>
                <a:rect l="l" t="t" r="r" b="b"/>
                <a:pathLst>
                  <a:path w="523240" h="2631440">
                    <a:moveTo>
                      <a:pt x="0" y="2631440"/>
                    </a:moveTo>
                    <a:lnTo>
                      <a:pt x="116839" y="2631440"/>
                    </a:lnTo>
                  </a:path>
                  <a:path w="523240" h="2631440">
                    <a:moveTo>
                      <a:pt x="462292" y="2631440"/>
                    </a:moveTo>
                    <a:lnTo>
                      <a:pt x="523239" y="2631440"/>
                    </a:lnTo>
                  </a:path>
                  <a:path w="523240" h="2631440">
                    <a:moveTo>
                      <a:pt x="0" y="2113279"/>
                    </a:moveTo>
                    <a:lnTo>
                      <a:pt x="116839" y="2113279"/>
                    </a:lnTo>
                  </a:path>
                  <a:path w="523240" h="2631440">
                    <a:moveTo>
                      <a:pt x="462292" y="2113279"/>
                    </a:moveTo>
                    <a:lnTo>
                      <a:pt x="523239" y="2113279"/>
                    </a:lnTo>
                  </a:path>
                  <a:path w="523240" h="2631440">
                    <a:moveTo>
                      <a:pt x="0" y="1584959"/>
                    </a:moveTo>
                    <a:lnTo>
                      <a:pt x="116839" y="1584959"/>
                    </a:lnTo>
                  </a:path>
                  <a:path w="523240" h="2631440">
                    <a:moveTo>
                      <a:pt x="462292" y="1584959"/>
                    </a:moveTo>
                    <a:lnTo>
                      <a:pt x="523239" y="1584959"/>
                    </a:lnTo>
                  </a:path>
                  <a:path w="523240" h="2631440">
                    <a:moveTo>
                      <a:pt x="0" y="1056639"/>
                    </a:moveTo>
                    <a:lnTo>
                      <a:pt x="116839" y="1056639"/>
                    </a:lnTo>
                  </a:path>
                  <a:path w="523240" h="2631440">
                    <a:moveTo>
                      <a:pt x="462292" y="1056639"/>
                    </a:moveTo>
                    <a:lnTo>
                      <a:pt x="523239" y="1056639"/>
                    </a:lnTo>
                  </a:path>
                  <a:path w="523240" h="2631440">
                    <a:moveTo>
                      <a:pt x="0" y="528320"/>
                    </a:moveTo>
                    <a:lnTo>
                      <a:pt x="116839" y="528320"/>
                    </a:lnTo>
                  </a:path>
                  <a:path w="523240" h="2631440">
                    <a:moveTo>
                      <a:pt x="462292" y="528320"/>
                    </a:moveTo>
                    <a:lnTo>
                      <a:pt x="523239" y="528320"/>
                    </a:lnTo>
                  </a:path>
                  <a:path w="523240" h="2631440">
                    <a:moveTo>
                      <a:pt x="462292" y="0"/>
                    </a:moveTo>
                    <a:lnTo>
                      <a:pt x="523239" y="0"/>
                    </a:lnTo>
                  </a:path>
                </a:pathLst>
              </a:custGeom>
              <a:ln w="9525">
                <a:solidFill>
                  <a:srgbClr val="DAE2F3"/>
                </a:solidFill>
              </a:ln>
            </p:spPr>
            <p:txBody>
              <a:bodyPr wrap="square" lIns="0" tIns="0" rIns="0" bIns="0" rtlCol="0"/>
              <a:lstStyle/>
              <a:p>
                <a:endParaRPr/>
              </a:p>
            </p:txBody>
          </p:sp>
          <p:sp>
            <p:nvSpPr>
              <p:cNvPr id="103" name="object 103"/>
              <p:cNvSpPr/>
              <p:nvPr/>
            </p:nvSpPr>
            <p:spPr>
              <a:xfrm>
                <a:off x="11719560" y="2352039"/>
                <a:ext cx="346075" cy="3291840"/>
              </a:xfrm>
              <a:custGeom>
                <a:avLst/>
                <a:gdLst/>
                <a:ahLst/>
                <a:cxnLst/>
                <a:rect l="l" t="t" r="r" b="b"/>
                <a:pathLst>
                  <a:path w="346075" h="3291840">
                    <a:moveTo>
                      <a:pt x="345452" y="0"/>
                    </a:moveTo>
                    <a:lnTo>
                      <a:pt x="0" y="0"/>
                    </a:lnTo>
                    <a:lnTo>
                      <a:pt x="0" y="3291839"/>
                    </a:lnTo>
                    <a:lnTo>
                      <a:pt x="345452" y="3291839"/>
                    </a:lnTo>
                    <a:lnTo>
                      <a:pt x="345452" y="0"/>
                    </a:lnTo>
                    <a:close/>
                  </a:path>
                </a:pathLst>
              </a:custGeom>
              <a:solidFill>
                <a:srgbClr val="D1CD29"/>
              </a:solidFill>
            </p:spPr>
            <p:txBody>
              <a:bodyPr wrap="square" lIns="0" tIns="0" rIns="0" bIns="0" rtlCol="0"/>
              <a:lstStyle/>
              <a:p>
                <a:endParaRPr/>
              </a:p>
            </p:txBody>
          </p:sp>
          <p:sp>
            <p:nvSpPr>
              <p:cNvPr id="104" name="object 104"/>
              <p:cNvSpPr/>
              <p:nvPr/>
            </p:nvSpPr>
            <p:spPr>
              <a:xfrm>
                <a:off x="11719560" y="2352039"/>
                <a:ext cx="345440" cy="3291840"/>
              </a:xfrm>
              <a:custGeom>
                <a:avLst/>
                <a:gdLst/>
                <a:ahLst/>
                <a:cxnLst/>
                <a:rect l="l" t="t" r="r" b="b"/>
                <a:pathLst>
                  <a:path w="345440" h="3291840">
                    <a:moveTo>
                      <a:pt x="0" y="0"/>
                    </a:moveTo>
                    <a:lnTo>
                      <a:pt x="345440" y="0"/>
                    </a:lnTo>
                    <a:lnTo>
                      <a:pt x="345440" y="3291840"/>
                    </a:lnTo>
                    <a:lnTo>
                      <a:pt x="0" y="3291840"/>
                    </a:lnTo>
                    <a:lnTo>
                      <a:pt x="0" y="0"/>
                    </a:lnTo>
                    <a:close/>
                  </a:path>
                </a:pathLst>
              </a:custGeom>
              <a:ln w="9525">
                <a:solidFill>
                  <a:srgbClr val="0D0D0D"/>
                </a:solidFill>
              </a:ln>
            </p:spPr>
            <p:txBody>
              <a:bodyPr wrap="square" lIns="0" tIns="0" rIns="0" bIns="0" rtlCol="0"/>
              <a:lstStyle/>
              <a:p>
                <a:endParaRPr/>
              </a:p>
            </p:txBody>
          </p:sp>
          <p:sp>
            <p:nvSpPr>
              <p:cNvPr id="105" name="object 105"/>
              <p:cNvSpPr/>
              <p:nvPr/>
            </p:nvSpPr>
            <p:spPr>
              <a:xfrm>
                <a:off x="9352280" y="1437639"/>
                <a:ext cx="2773680" cy="528320"/>
              </a:xfrm>
              <a:custGeom>
                <a:avLst/>
                <a:gdLst/>
                <a:ahLst/>
                <a:cxnLst/>
                <a:rect l="l" t="t" r="r" b="b"/>
                <a:pathLst>
                  <a:path w="2773679" h="528319">
                    <a:moveTo>
                      <a:pt x="0" y="528319"/>
                    </a:moveTo>
                    <a:lnTo>
                      <a:pt x="2773680" y="528319"/>
                    </a:lnTo>
                  </a:path>
                  <a:path w="2773679" h="528319">
                    <a:moveTo>
                      <a:pt x="0" y="0"/>
                    </a:moveTo>
                    <a:lnTo>
                      <a:pt x="2773680" y="0"/>
                    </a:lnTo>
                  </a:path>
                </a:pathLst>
              </a:custGeom>
              <a:ln w="9525">
                <a:solidFill>
                  <a:srgbClr val="DAE2F3"/>
                </a:solidFill>
              </a:ln>
            </p:spPr>
            <p:txBody>
              <a:bodyPr wrap="square" lIns="0" tIns="0" rIns="0" bIns="0" rtlCol="0"/>
              <a:lstStyle/>
              <a:p>
                <a:endParaRPr/>
              </a:p>
            </p:txBody>
          </p:sp>
          <p:sp>
            <p:nvSpPr>
              <p:cNvPr id="106" name="object 106"/>
              <p:cNvSpPr/>
              <p:nvPr/>
            </p:nvSpPr>
            <p:spPr>
              <a:xfrm>
                <a:off x="9763760" y="3540760"/>
                <a:ext cx="1026160" cy="2103120"/>
              </a:xfrm>
              <a:custGeom>
                <a:avLst/>
                <a:gdLst/>
                <a:ahLst/>
                <a:cxnLst/>
                <a:rect l="l" t="t" r="r" b="b"/>
                <a:pathLst>
                  <a:path w="1026159" h="2103120">
                    <a:moveTo>
                      <a:pt x="0" y="2103120"/>
                    </a:moveTo>
                    <a:lnTo>
                      <a:pt x="111760" y="2103120"/>
                    </a:lnTo>
                  </a:path>
                  <a:path w="1026159" h="2103120">
                    <a:moveTo>
                      <a:pt x="457200" y="2103120"/>
                    </a:moveTo>
                    <a:lnTo>
                      <a:pt x="568960" y="2103120"/>
                    </a:lnTo>
                  </a:path>
                  <a:path w="1026159" h="2103120">
                    <a:moveTo>
                      <a:pt x="0" y="1574800"/>
                    </a:moveTo>
                    <a:lnTo>
                      <a:pt x="111760" y="1574800"/>
                    </a:lnTo>
                  </a:path>
                  <a:path w="1026159" h="2103120">
                    <a:moveTo>
                      <a:pt x="457200" y="1574800"/>
                    </a:moveTo>
                    <a:lnTo>
                      <a:pt x="568960" y="1574800"/>
                    </a:lnTo>
                  </a:path>
                  <a:path w="1026159" h="2103120">
                    <a:moveTo>
                      <a:pt x="0" y="1056639"/>
                    </a:moveTo>
                    <a:lnTo>
                      <a:pt x="111760" y="1056639"/>
                    </a:lnTo>
                  </a:path>
                  <a:path w="1026159" h="2103120">
                    <a:moveTo>
                      <a:pt x="457200" y="1056639"/>
                    </a:moveTo>
                    <a:lnTo>
                      <a:pt x="568960" y="1056639"/>
                    </a:lnTo>
                  </a:path>
                  <a:path w="1026159" h="2103120">
                    <a:moveTo>
                      <a:pt x="0" y="528319"/>
                    </a:moveTo>
                    <a:lnTo>
                      <a:pt x="111760" y="528319"/>
                    </a:lnTo>
                  </a:path>
                  <a:path w="1026159" h="2103120">
                    <a:moveTo>
                      <a:pt x="457200" y="528319"/>
                    </a:moveTo>
                    <a:lnTo>
                      <a:pt x="1026160" y="528319"/>
                    </a:lnTo>
                  </a:path>
                  <a:path w="1026159" h="2103120">
                    <a:moveTo>
                      <a:pt x="0" y="0"/>
                    </a:moveTo>
                    <a:lnTo>
                      <a:pt x="111760" y="0"/>
                    </a:lnTo>
                  </a:path>
                  <a:path w="1026159" h="2103120">
                    <a:moveTo>
                      <a:pt x="457200" y="0"/>
                    </a:moveTo>
                    <a:lnTo>
                      <a:pt x="1026160" y="0"/>
                    </a:lnTo>
                  </a:path>
                </a:pathLst>
              </a:custGeom>
              <a:ln w="9525">
                <a:solidFill>
                  <a:srgbClr val="DAE2F3"/>
                </a:solidFill>
              </a:ln>
            </p:spPr>
            <p:txBody>
              <a:bodyPr wrap="square" lIns="0" tIns="0" rIns="0" bIns="0" rtlCol="0"/>
              <a:lstStyle/>
              <a:p>
                <a:endParaRPr/>
              </a:p>
            </p:txBody>
          </p:sp>
          <p:sp>
            <p:nvSpPr>
              <p:cNvPr id="107" name="object 107"/>
              <p:cNvSpPr/>
              <p:nvPr/>
            </p:nvSpPr>
            <p:spPr>
              <a:xfrm>
                <a:off x="9875520" y="3159760"/>
                <a:ext cx="345440" cy="2489200"/>
              </a:xfrm>
              <a:custGeom>
                <a:avLst/>
                <a:gdLst/>
                <a:ahLst/>
                <a:cxnLst/>
                <a:rect l="l" t="t" r="r" b="b"/>
                <a:pathLst>
                  <a:path w="345440" h="2489200">
                    <a:moveTo>
                      <a:pt x="345440" y="0"/>
                    </a:moveTo>
                    <a:lnTo>
                      <a:pt x="0" y="0"/>
                    </a:lnTo>
                    <a:lnTo>
                      <a:pt x="0" y="2489200"/>
                    </a:lnTo>
                    <a:lnTo>
                      <a:pt x="345440" y="2489200"/>
                    </a:lnTo>
                    <a:lnTo>
                      <a:pt x="345440" y="0"/>
                    </a:lnTo>
                    <a:close/>
                  </a:path>
                </a:pathLst>
              </a:custGeom>
              <a:solidFill>
                <a:srgbClr val="C00000"/>
              </a:solidFill>
            </p:spPr>
            <p:txBody>
              <a:bodyPr wrap="square" lIns="0" tIns="0" rIns="0" bIns="0" rtlCol="0"/>
              <a:lstStyle/>
              <a:p>
                <a:endParaRPr/>
              </a:p>
            </p:txBody>
          </p:sp>
          <p:sp>
            <p:nvSpPr>
              <p:cNvPr id="108" name="object 108"/>
              <p:cNvSpPr/>
              <p:nvPr/>
            </p:nvSpPr>
            <p:spPr>
              <a:xfrm>
                <a:off x="10678160" y="4597400"/>
                <a:ext cx="111760" cy="1046480"/>
              </a:xfrm>
              <a:custGeom>
                <a:avLst/>
                <a:gdLst/>
                <a:ahLst/>
                <a:cxnLst/>
                <a:rect l="l" t="t" r="r" b="b"/>
                <a:pathLst>
                  <a:path w="111759" h="1046479">
                    <a:moveTo>
                      <a:pt x="0" y="1046480"/>
                    </a:moveTo>
                    <a:lnTo>
                      <a:pt x="111759" y="1046480"/>
                    </a:lnTo>
                  </a:path>
                  <a:path w="111759" h="1046479">
                    <a:moveTo>
                      <a:pt x="0" y="518160"/>
                    </a:moveTo>
                    <a:lnTo>
                      <a:pt x="111759" y="518160"/>
                    </a:lnTo>
                  </a:path>
                  <a:path w="111759" h="1046479">
                    <a:moveTo>
                      <a:pt x="0" y="0"/>
                    </a:moveTo>
                    <a:lnTo>
                      <a:pt x="111759" y="0"/>
                    </a:lnTo>
                  </a:path>
                </a:pathLst>
              </a:custGeom>
              <a:ln w="9525">
                <a:solidFill>
                  <a:srgbClr val="DAE2F3"/>
                </a:solidFill>
              </a:ln>
            </p:spPr>
            <p:txBody>
              <a:bodyPr wrap="square" lIns="0" tIns="0" rIns="0" bIns="0" rtlCol="0"/>
              <a:lstStyle/>
              <a:p>
                <a:endParaRPr/>
              </a:p>
            </p:txBody>
          </p:sp>
          <p:sp>
            <p:nvSpPr>
              <p:cNvPr id="109" name="object 109"/>
              <p:cNvSpPr/>
              <p:nvPr/>
            </p:nvSpPr>
            <p:spPr>
              <a:xfrm>
                <a:off x="10332720" y="4561839"/>
                <a:ext cx="345440" cy="1087120"/>
              </a:xfrm>
              <a:custGeom>
                <a:avLst/>
                <a:gdLst/>
                <a:ahLst/>
                <a:cxnLst/>
                <a:rect l="l" t="t" r="r" b="b"/>
                <a:pathLst>
                  <a:path w="345440" h="1087120">
                    <a:moveTo>
                      <a:pt x="345440" y="0"/>
                    </a:moveTo>
                    <a:lnTo>
                      <a:pt x="0" y="0"/>
                    </a:lnTo>
                    <a:lnTo>
                      <a:pt x="0" y="1087120"/>
                    </a:lnTo>
                    <a:lnTo>
                      <a:pt x="345440" y="1087120"/>
                    </a:lnTo>
                    <a:lnTo>
                      <a:pt x="345440" y="0"/>
                    </a:lnTo>
                    <a:close/>
                  </a:path>
                </a:pathLst>
              </a:custGeom>
              <a:solidFill>
                <a:srgbClr val="9999FF"/>
              </a:solidFill>
            </p:spPr>
            <p:txBody>
              <a:bodyPr wrap="square" lIns="0" tIns="0" rIns="0" bIns="0" rtlCol="0"/>
              <a:lstStyle/>
              <a:p>
                <a:endParaRPr/>
              </a:p>
            </p:txBody>
          </p:sp>
          <p:sp>
            <p:nvSpPr>
              <p:cNvPr id="110" name="object 110"/>
              <p:cNvSpPr/>
              <p:nvPr/>
            </p:nvSpPr>
            <p:spPr>
              <a:xfrm>
                <a:off x="11145520" y="5643880"/>
                <a:ext cx="111760" cy="0"/>
              </a:xfrm>
              <a:custGeom>
                <a:avLst/>
                <a:gdLst/>
                <a:ahLst/>
                <a:cxnLst/>
                <a:rect l="l" t="t" r="r" b="b"/>
                <a:pathLst>
                  <a:path w="111759">
                    <a:moveTo>
                      <a:pt x="0" y="0"/>
                    </a:moveTo>
                    <a:lnTo>
                      <a:pt x="111759" y="0"/>
                    </a:lnTo>
                  </a:path>
                </a:pathLst>
              </a:custGeom>
              <a:ln w="9525">
                <a:solidFill>
                  <a:srgbClr val="DAE2F3"/>
                </a:solidFill>
              </a:ln>
            </p:spPr>
            <p:txBody>
              <a:bodyPr wrap="square" lIns="0" tIns="0" rIns="0" bIns="0" rtlCol="0"/>
              <a:lstStyle/>
              <a:p>
                <a:endParaRPr/>
              </a:p>
            </p:txBody>
          </p:sp>
        </p:grpSp>
        <p:sp>
          <p:nvSpPr>
            <p:cNvPr id="111" name="object 111"/>
            <p:cNvSpPr txBox="1"/>
            <p:nvPr/>
          </p:nvSpPr>
          <p:spPr>
            <a:xfrm>
              <a:off x="9369281" y="2813984"/>
              <a:ext cx="438784"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404040"/>
                  </a:solidFill>
                  <a:latin typeface="Arial"/>
                  <a:cs typeface="Arial"/>
                </a:rPr>
                <a:t>24</a:t>
              </a:r>
              <a:r>
                <a:rPr sz="1100" spc="10" dirty="0">
                  <a:solidFill>
                    <a:srgbClr val="404040"/>
                  </a:solidFill>
                  <a:latin typeface="Arial"/>
                  <a:cs typeface="Arial"/>
                </a:rPr>
                <a:t>.</a:t>
              </a:r>
              <a:r>
                <a:rPr sz="1100" spc="25" dirty="0">
                  <a:solidFill>
                    <a:srgbClr val="404040"/>
                  </a:solidFill>
                  <a:latin typeface="Arial"/>
                  <a:cs typeface="Arial"/>
                </a:rPr>
                <a:t>6%</a:t>
              </a:r>
              <a:endParaRPr sz="1100">
                <a:latin typeface="Arial"/>
                <a:cs typeface="Arial"/>
              </a:endParaRPr>
            </a:p>
          </p:txBody>
        </p:sp>
        <p:sp>
          <p:nvSpPr>
            <p:cNvPr id="112" name="object 112"/>
            <p:cNvSpPr txBox="1"/>
            <p:nvPr/>
          </p:nvSpPr>
          <p:spPr>
            <a:xfrm>
              <a:off x="9830850" y="2919527"/>
              <a:ext cx="438784"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404040"/>
                  </a:solidFill>
                  <a:latin typeface="Arial"/>
                  <a:cs typeface="Arial"/>
                </a:rPr>
                <a:t>23</a:t>
              </a:r>
              <a:r>
                <a:rPr sz="1100" spc="10" dirty="0">
                  <a:solidFill>
                    <a:srgbClr val="404040"/>
                  </a:solidFill>
                  <a:latin typeface="Arial"/>
                  <a:cs typeface="Arial"/>
                </a:rPr>
                <a:t>.</a:t>
              </a:r>
              <a:r>
                <a:rPr sz="1100" spc="25" dirty="0">
                  <a:solidFill>
                    <a:srgbClr val="404040"/>
                  </a:solidFill>
                  <a:latin typeface="Arial"/>
                  <a:cs typeface="Arial"/>
                </a:rPr>
                <a:t>6%</a:t>
              </a:r>
              <a:endParaRPr sz="1100">
                <a:latin typeface="Arial"/>
                <a:cs typeface="Arial"/>
              </a:endParaRPr>
            </a:p>
          </p:txBody>
        </p:sp>
        <p:sp>
          <p:nvSpPr>
            <p:cNvPr id="113" name="object 113"/>
            <p:cNvSpPr txBox="1"/>
            <p:nvPr/>
          </p:nvSpPr>
          <p:spPr>
            <a:xfrm>
              <a:off x="10292419" y="4316892"/>
              <a:ext cx="438784"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404040"/>
                  </a:solidFill>
                  <a:latin typeface="Arial"/>
                  <a:cs typeface="Arial"/>
                </a:rPr>
                <a:t>10</a:t>
              </a:r>
              <a:r>
                <a:rPr sz="1100" spc="10" dirty="0">
                  <a:solidFill>
                    <a:srgbClr val="404040"/>
                  </a:solidFill>
                  <a:latin typeface="Arial"/>
                  <a:cs typeface="Arial"/>
                </a:rPr>
                <a:t>.</a:t>
              </a:r>
              <a:r>
                <a:rPr sz="1100" spc="25" dirty="0">
                  <a:solidFill>
                    <a:srgbClr val="404040"/>
                  </a:solidFill>
                  <a:latin typeface="Arial"/>
                  <a:cs typeface="Arial"/>
                </a:rPr>
                <a:t>3%</a:t>
              </a:r>
              <a:endParaRPr sz="1100">
                <a:latin typeface="Arial"/>
                <a:cs typeface="Arial"/>
              </a:endParaRPr>
            </a:p>
          </p:txBody>
        </p:sp>
        <p:sp>
          <p:nvSpPr>
            <p:cNvPr id="114" name="object 114"/>
            <p:cNvSpPr txBox="1"/>
            <p:nvPr/>
          </p:nvSpPr>
          <p:spPr>
            <a:xfrm>
              <a:off x="10753987" y="2516276"/>
              <a:ext cx="900430" cy="196215"/>
            </a:xfrm>
            <a:prstGeom prst="rect">
              <a:avLst/>
            </a:prstGeom>
          </p:spPr>
          <p:txBody>
            <a:bodyPr vert="horz" wrap="square" lIns="0" tIns="15240" rIns="0" bIns="0" rtlCol="0">
              <a:spAutoFit/>
            </a:bodyPr>
            <a:lstStyle/>
            <a:p>
              <a:pPr marL="12700">
                <a:lnSpc>
                  <a:spcPct val="100000"/>
                </a:lnSpc>
                <a:spcBef>
                  <a:spcPts val="120"/>
                </a:spcBef>
              </a:pPr>
              <a:r>
                <a:rPr sz="1650" spc="30" baseline="5050" dirty="0">
                  <a:solidFill>
                    <a:srgbClr val="404040"/>
                  </a:solidFill>
                  <a:latin typeface="Arial"/>
                  <a:cs typeface="Arial"/>
                </a:rPr>
                <a:t>27.5%</a:t>
              </a:r>
              <a:r>
                <a:rPr sz="1650" spc="52" baseline="5050" dirty="0">
                  <a:solidFill>
                    <a:srgbClr val="404040"/>
                  </a:solidFill>
                  <a:latin typeface="Arial"/>
                  <a:cs typeface="Arial"/>
                </a:rPr>
                <a:t> </a:t>
              </a:r>
              <a:r>
                <a:rPr sz="1100" spc="20" dirty="0">
                  <a:solidFill>
                    <a:srgbClr val="404040"/>
                  </a:solidFill>
                  <a:latin typeface="Arial"/>
                  <a:cs typeface="Arial"/>
                </a:rPr>
                <a:t>27.4%</a:t>
              </a:r>
              <a:endParaRPr sz="1100">
                <a:latin typeface="Arial"/>
                <a:cs typeface="Arial"/>
              </a:endParaRPr>
            </a:p>
          </p:txBody>
        </p:sp>
        <p:sp>
          <p:nvSpPr>
            <p:cNvPr id="115" name="object 115"/>
            <p:cNvSpPr txBox="1"/>
            <p:nvPr/>
          </p:nvSpPr>
          <p:spPr>
            <a:xfrm>
              <a:off x="11677125" y="2112456"/>
              <a:ext cx="438784" cy="196215"/>
            </a:xfrm>
            <a:prstGeom prst="rect">
              <a:avLst/>
            </a:prstGeom>
          </p:spPr>
          <p:txBody>
            <a:bodyPr vert="horz" wrap="square" lIns="0" tIns="15240" rIns="0" bIns="0" rtlCol="0">
              <a:spAutoFit/>
            </a:bodyPr>
            <a:lstStyle/>
            <a:p>
              <a:pPr marL="12700">
                <a:lnSpc>
                  <a:spcPct val="100000"/>
                </a:lnSpc>
                <a:spcBef>
                  <a:spcPts val="120"/>
                </a:spcBef>
              </a:pPr>
              <a:r>
                <a:rPr sz="1100" spc="25" dirty="0">
                  <a:solidFill>
                    <a:srgbClr val="404040"/>
                  </a:solidFill>
                  <a:latin typeface="Arial"/>
                  <a:cs typeface="Arial"/>
                </a:rPr>
                <a:t>31</a:t>
              </a:r>
              <a:r>
                <a:rPr sz="1100" spc="10" dirty="0">
                  <a:solidFill>
                    <a:srgbClr val="404040"/>
                  </a:solidFill>
                  <a:latin typeface="Arial"/>
                  <a:cs typeface="Arial"/>
                </a:rPr>
                <a:t>.</a:t>
              </a:r>
              <a:r>
                <a:rPr sz="1100" spc="25" dirty="0">
                  <a:solidFill>
                    <a:srgbClr val="404040"/>
                  </a:solidFill>
                  <a:latin typeface="Arial"/>
                  <a:cs typeface="Arial"/>
                </a:rPr>
                <a:t>3%</a:t>
              </a:r>
              <a:endParaRPr sz="1100">
                <a:latin typeface="Arial"/>
                <a:cs typeface="Arial"/>
              </a:endParaRPr>
            </a:p>
          </p:txBody>
        </p:sp>
        <p:grpSp>
          <p:nvGrpSpPr>
            <p:cNvPr id="116" name="object 116"/>
            <p:cNvGrpSpPr/>
            <p:nvPr/>
          </p:nvGrpSpPr>
          <p:grpSpPr>
            <a:xfrm>
              <a:off x="6645275" y="1280794"/>
              <a:ext cx="5477510" cy="4387850"/>
              <a:chOff x="6645275" y="1280794"/>
              <a:chExt cx="5477510" cy="4387850"/>
            </a:xfrm>
          </p:grpSpPr>
          <p:sp>
            <p:nvSpPr>
              <p:cNvPr id="117" name="object 117"/>
              <p:cNvSpPr/>
              <p:nvPr/>
            </p:nvSpPr>
            <p:spPr>
              <a:xfrm>
                <a:off x="6654800" y="1290319"/>
                <a:ext cx="0" cy="4368165"/>
              </a:xfrm>
              <a:custGeom>
                <a:avLst/>
                <a:gdLst/>
                <a:ahLst/>
                <a:cxnLst/>
                <a:rect l="l" t="t" r="r" b="b"/>
                <a:pathLst>
                  <a:path h="4368165">
                    <a:moveTo>
                      <a:pt x="0" y="0"/>
                    </a:moveTo>
                    <a:lnTo>
                      <a:pt x="0" y="4368139"/>
                    </a:lnTo>
                  </a:path>
                </a:pathLst>
              </a:custGeom>
              <a:ln w="19050">
                <a:solidFill>
                  <a:srgbClr val="000000"/>
                </a:solidFill>
              </a:ln>
            </p:spPr>
            <p:txBody>
              <a:bodyPr wrap="square" lIns="0" tIns="0" rIns="0" bIns="0" rtlCol="0"/>
              <a:lstStyle/>
              <a:p>
                <a:endParaRPr/>
              </a:p>
            </p:txBody>
          </p:sp>
          <p:sp>
            <p:nvSpPr>
              <p:cNvPr id="118" name="object 118"/>
              <p:cNvSpPr/>
              <p:nvPr/>
            </p:nvSpPr>
            <p:spPr>
              <a:xfrm>
                <a:off x="6654802" y="5659119"/>
                <a:ext cx="5458460" cy="0"/>
              </a:xfrm>
              <a:custGeom>
                <a:avLst/>
                <a:gdLst/>
                <a:ahLst/>
                <a:cxnLst/>
                <a:rect l="l" t="t" r="r" b="b"/>
                <a:pathLst>
                  <a:path w="5458459">
                    <a:moveTo>
                      <a:pt x="5458155" y="0"/>
                    </a:moveTo>
                    <a:lnTo>
                      <a:pt x="0" y="0"/>
                    </a:lnTo>
                  </a:path>
                </a:pathLst>
              </a:custGeom>
              <a:ln w="19050">
                <a:solidFill>
                  <a:srgbClr val="000000"/>
                </a:solidFill>
              </a:ln>
            </p:spPr>
            <p:txBody>
              <a:bodyPr wrap="square" lIns="0" tIns="0" rIns="0" bIns="0" rtlCol="0"/>
              <a:lstStyle/>
              <a:p>
                <a:endParaRPr/>
              </a:p>
            </p:txBody>
          </p:sp>
          <p:sp>
            <p:nvSpPr>
              <p:cNvPr id="119" name="object 119"/>
              <p:cNvSpPr/>
              <p:nvPr/>
            </p:nvSpPr>
            <p:spPr>
              <a:xfrm>
                <a:off x="9342120" y="1295399"/>
                <a:ext cx="0" cy="4368165"/>
              </a:xfrm>
              <a:custGeom>
                <a:avLst/>
                <a:gdLst/>
                <a:ahLst/>
                <a:cxnLst/>
                <a:rect l="l" t="t" r="r" b="b"/>
                <a:pathLst>
                  <a:path h="4368165">
                    <a:moveTo>
                      <a:pt x="0" y="0"/>
                    </a:moveTo>
                    <a:lnTo>
                      <a:pt x="0" y="4368139"/>
                    </a:lnTo>
                  </a:path>
                </a:pathLst>
              </a:custGeom>
              <a:ln w="6350">
                <a:solidFill>
                  <a:srgbClr val="000000"/>
                </a:solidFill>
              </a:ln>
            </p:spPr>
            <p:txBody>
              <a:bodyPr wrap="square" lIns="0" tIns="0" rIns="0" bIns="0" rtlCol="0"/>
              <a:lstStyle/>
              <a:p>
                <a:endParaRPr/>
              </a:p>
            </p:txBody>
          </p:sp>
        </p:grpSp>
        <p:sp>
          <p:nvSpPr>
            <p:cNvPr id="121" name="object 121"/>
            <p:cNvSpPr txBox="1"/>
            <p:nvPr/>
          </p:nvSpPr>
          <p:spPr>
            <a:xfrm>
              <a:off x="7640185" y="5590744"/>
              <a:ext cx="553720" cy="306070"/>
            </a:xfrm>
            <a:prstGeom prst="rect">
              <a:avLst/>
            </a:prstGeom>
          </p:spPr>
          <p:txBody>
            <a:bodyPr vert="horz" wrap="square" lIns="0" tIns="11430" rIns="0" bIns="0" rtlCol="0">
              <a:spAutoFit/>
            </a:bodyPr>
            <a:lstStyle/>
            <a:p>
              <a:pPr marL="12700">
                <a:lnSpc>
                  <a:spcPct val="100000"/>
                </a:lnSpc>
                <a:spcBef>
                  <a:spcPts val="90"/>
                </a:spcBef>
              </a:pPr>
              <a:r>
                <a:rPr sz="1850" b="1" spc="5" dirty="0">
                  <a:latin typeface="Arial"/>
                  <a:cs typeface="Arial"/>
                </a:rPr>
                <a:t>2013</a:t>
              </a:r>
              <a:endParaRPr sz="1850">
                <a:latin typeface="Arial"/>
                <a:cs typeface="Arial"/>
              </a:endParaRPr>
            </a:p>
          </p:txBody>
        </p:sp>
        <p:sp>
          <p:nvSpPr>
            <p:cNvPr id="122" name="object 122"/>
            <p:cNvSpPr txBox="1"/>
            <p:nvPr/>
          </p:nvSpPr>
          <p:spPr>
            <a:xfrm>
              <a:off x="10350639" y="5607569"/>
              <a:ext cx="553720" cy="306070"/>
            </a:xfrm>
            <a:prstGeom prst="rect">
              <a:avLst/>
            </a:prstGeom>
          </p:spPr>
          <p:txBody>
            <a:bodyPr vert="horz" wrap="square" lIns="0" tIns="11430" rIns="0" bIns="0" rtlCol="0">
              <a:spAutoFit/>
            </a:bodyPr>
            <a:lstStyle/>
            <a:p>
              <a:pPr marL="12700">
                <a:lnSpc>
                  <a:spcPct val="100000"/>
                </a:lnSpc>
                <a:spcBef>
                  <a:spcPts val="90"/>
                </a:spcBef>
              </a:pPr>
              <a:r>
                <a:rPr sz="1850" b="1" spc="5" dirty="0">
                  <a:latin typeface="Arial"/>
                  <a:cs typeface="Arial"/>
                </a:rPr>
                <a:t>2020</a:t>
              </a:r>
              <a:endParaRPr sz="1850">
                <a:latin typeface="Arial"/>
                <a:cs typeface="Arial"/>
              </a:endParaRPr>
            </a:p>
          </p:txBody>
        </p:sp>
        <p:sp>
          <p:nvSpPr>
            <p:cNvPr id="124" name="object 124"/>
            <p:cNvSpPr txBox="1"/>
            <p:nvPr/>
          </p:nvSpPr>
          <p:spPr>
            <a:xfrm>
              <a:off x="6725919" y="3586479"/>
              <a:ext cx="335915" cy="2062480"/>
            </a:xfrm>
            <a:prstGeom prst="rect">
              <a:avLst/>
            </a:prstGeom>
            <a:solidFill>
              <a:srgbClr val="6F2F9F"/>
            </a:solidFill>
          </p:spPr>
          <p:txBody>
            <a:bodyPr vert="horz" wrap="square" lIns="0" tIns="0" rIns="0" bIns="0" rtlCol="0">
              <a:spAutoFit/>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15"/>
                </a:spcBef>
              </a:pPr>
              <a:endParaRPr sz="1500">
                <a:latin typeface="Times New Roman"/>
                <a:cs typeface="Times New Roman"/>
              </a:endParaRPr>
            </a:p>
            <a:p>
              <a:pPr marL="52705">
                <a:lnSpc>
                  <a:spcPct val="100000"/>
                </a:lnSpc>
              </a:pPr>
              <a:r>
                <a:rPr sz="1050" b="1" spc="-45" dirty="0">
                  <a:solidFill>
                    <a:srgbClr val="FFFFFF"/>
                  </a:solidFill>
                  <a:latin typeface="Arial"/>
                  <a:cs typeface="Arial"/>
                </a:rPr>
                <a:t>N=</a:t>
              </a:r>
              <a:endParaRPr sz="1050">
                <a:latin typeface="Arial"/>
                <a:cs typeface="Arial"/>
              </a:endParaRPr>
            </a:p>
            <a:p>
              <a:pPr marL="52705">
                <a:lnSpc>
                  <a:spcPct val="100000"/>
                </a:lnSpc>
                <a:spcBef>
                  <a:spcPts val="20"/>
                </a:spcBef>
              </a:pPr>
              <a:r>
                <a:rPr sz="1050" b="1" spc="-10" dirty="0">
                  <a:solidFill>
                    <a:srgbClr val="FFFFFF"/>
                  </a:solidFill>
                  <a:latin typeface="Arial"/>
                  <a:cs typeface="Arial"/>
                </a:rPr>
                <a:t>&lt;12</a:t>
              </a:r>
              <a:endParaRPr sz="1050">
                <a:latin typeface="Arial"/>
                <a:cs typeface="Arial"/>
              </a:endParaRPr>
            </a:p>
          </p:txBody>
        </p:sp>
        <p:sp>
          <p:nvSpPr>
            <p:cNvPr id="125" name="object 125"/>
            <p:cNvSpPr txBox="1"/>
            <p:nvPr/>
          </p:nvSpPr>
          <p:spPr>
            <a:xfrm>
              <a:off x="7172959" y="4358640"/>
              <a:ext cx="335280" cy="1290320"/>
            </a:xfrm>
            <a:prstGeom prst="rect">
              <a:avLst/>
            </a:prstGeom>
            <a:solidFill>
              <a:srgbClr val="C00000"/>
            </a:solidFill>
          </p:spPr>
          <p:txBody>
            <a:bodyPr vert="horz" wrap="square" lIns="0" tIns="0" rIns="0" bIns="0" rtlCol="0">
              <a:spAutoFit/>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marL="71120" marR="91440">
                <a:lnSpc>
                  <a:spcPct val="101600"/>
                </a:lnSpc>
                <a:spcBef>
                  <a:spcPts val="775"/>
                </a:spcBef>
              </a:pPr>
              <a:r>
                <a:rPr sz="1050" b="1" spc="-40" dirty="0">
                  <a:solidFill>
                    <a:srgbClr val="FFFFFF"/>
                  </a:solidFill>
                  <a:latin typeface="Arial"/>
                  <a:cs typeface="Arial"/>
                </a:rPr>
                <a:t>N=  </a:t>
              </a:r>
              <a:r>
                <a:rPr sz="1050" b="1" spc="-30" dirty="0">
                  <a:solidFill>
                    <a:srgbClr val="FFFFFF"/>
                  </a:solidFill>
                  <a:latin typeface="Arial"/>
                  <a:cs typeface="Arial"/>
                </a:rPr>
                <a:t>52</a:t>
              </a:r>
              <a:endParaRPr sz="1050">
                <a:latin typeface="Arial"/>
                <a:cs typeface="Arial"/>
              </a:endParaRPr>
            </a:p>
          </p:txBody>
        </p:sp>
        <p:sp>
          <p:nvSpPr>
            <p:cNvPr id="126" name="object 126"/>
            <p:cNvSpPr txBox="1"/>
            <p:nvPr/>
          </p:nvSpPr>
          <p:spPr>
            <a:xfrm>
              <a:off x="8056880" y="3789692"/>
              <a:ext cx="335280" cy="1859280"/>
            </a:xfrm>
            <a:prstGeom prst="rect">
              <a:avLst/>
            </a:prstGeom>
            <a:solidFill>
              <a:srgbClr val="4471C4"/>
            </a:solidFill>
          </p:spPr>
          <p:txBody>
            <a:bodyPr vert="horz" wrap="square" lIns="0" tIns="0" rIns="0" bIns="0" rtlCol="0">
              <a:spAutoFit/>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55"/>
                </a:spcBef>
              </a:pPr>
              <a:endParaRPr sz="1100">
                <a:latin typeface="Times New Roman"/>
                <a:cs typeface="Times New Roman"/>
              </a:endParaRPr>
            </a:p>
            <a:p>
              <a:pPr marL="51435" marR="62865">
                <a:lnSpc>
                  <a:spcPct val="101600"/>
                </a:lnSpc>
              </a:pPr>
              <a:r>
                <a:rPr sz="1050" b="1" spc="-45" dirty="0">
                  <a:solidFill>
                    <a:srgbClr val="FFFFFF"/>
                  </a:solidFill>
                  <a:latin typeface="Arial"/>
                  <a:cs typeface="Arial"/>
                </a:rPr>
                <a:t>N= </a:t>
              </a:r>
              <a:r>
                <a:rPr sz="1050" b="1" spc="-40" dirty="0">
                  <a:solidFill>
                    <a:srgbClr val="FFFFFF"/>
                  </a:solidFill>
                  <a:latin typeface="Arial"/>
                  <a:cs typeface="Arial"/>
                </a:rPr>
                <a:t> </a:t>
              </a:r>
              <a:r>
                <a:rPr sz="1050" b="1" spc="-30" dirty="0">
                  <a:solidFill>
                    <a:srgbClr val="FFFFFF"/>
                  </a:solidFill>
                  <a:latin typeface="Arial"/>
                  <a:cs typeface="Arial"/>
                </a:rPr>
                <a:t>183</a:t>
              </a:r>
              <a:endParaRPr sz="1050">
                <a:latin typeface="Arial"/>
                <a:cs typeface="Arial"/>
              </a:endParaRPr>
            </a:p>
          </p:txBody>
        </p:sp>
        <p:sp>
          <p:nvSpPr>
            <p:cNvPr id="127" name="object 127"/>
            <p:cNvSpPr txBox="1"/>
            <p:nvPr/>
          </p:nvSpPr>
          <p:spPr>
            <a:xfrm>
              <a:off x="8503919" y="3738879"/>
              <a:ext cx="335280" cy="1910080"/>
            </a:xfrm>
            <a:prstGeom prst="rect">
              <a:avLst/>
            </a:prstGeom>
            <a:solidFill>
              <a:srgbClr val="BEBEBE"/>
            </a:solidFill>
          </p:spPr>
          <p:txBody>
            <a:bodyPr vert="horz" wrap="square" lIns="0" tIns="0" rIns="0" bIns="0" rtlCol="0">
              <a:spAutoFit/>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500">
                <a:latin typeface="Times New Roman"/>
                <a:cs typeface="Times New Roman"/>
              </a:endParaRPr>
            </a:p>
            <a:p>
              <a:pPr marL="66040" marR="47625">
                <a:lnSpc>
                  <a:spcPct val="101600"/>
                </a:lnSpc>
              </a:pPr>
              <a:r>
                <a:rPr sz="1050" b="1" spc="-45" dirty="0">
                  <a:solidFill>
                    <a:srgbClr val="FFFFFF"/>
                  </a:solidFill>
                  <a:latin typeface="Arial"/>
                  <a:cs typeface="Arial"/>
                </a:rPr>
                <a:t>N= </a:t>
              </a:r>
              <a:r>
                <a:rPr sz="1050" b="1" spc="-40" dirty="0">
                  <a:solidFill>
                    <a:srgbClr val="FFFFFF"/>
                  </a:solidFill>
                  <a:latin typeface="Arial"/>
                  <a:cs typeface="Arial"/>
                </a:rPr>
                <a:t> </a:t>
              </a:r>
              <a:r>
                <a:rPr sz="1050" b="1" spc="-30" dirty="0">
                  <a:solidFill>
                    <a:srgbClr val="FFFFFF"/>
                  </a:solidFill>
                  <a:latin typeface="Arial"/>
                  <a:cs typeface="Arial"/>
                </a:rPr>
                <a:t>953</a:t>
              </a:r>
              <a:endParaRPr sz="1050">
                <a:latin typeface="Arial"/>
                <a:cs typeface="Arial"/>
              </a:endParaRPr>
            </a:p>
          </p:txBody>
        </p:sp>
        <p:sp>
          <p:nvSpPr>
            <p:cNvPr id="128" name="object 128"/>
            <p:cNvSpPr txBox="1"/>
            <p:nvPr/>
          </p:nvSpPr>
          <p:spPr>
            <a:xfrm>
              <a:off x="8958122" y="4912983"/>
              <a:ext cx="309880" cy="346710"/>
            </a:xfrm>
            <a:prstGeom prst="rect">
              <a:avLst/>
            </a:prstGeom>
          </p:spPr>
          <p:txBody>
            <a:bodyPr vert="horz" wrap="square" lIns="0" tIns="8890" rIns="0" bIns="0" rtlCol="0">
              <a:spAutoFit/>
            </a:bodyPr>
            <a:lstStyle/>
            <a:p>
              <a:pPr marL="12700" marR="5080">
                <a:lnSpc>
                  <a:spcPct val="101600"/>
                </a:lnSpc>
                <a:spcBef>
                  <a:spcPts val="70"/>
                </a:spcBef>
              </a:pPr>
              <a:r>
                <a:rPr sz="1050" b="1" spc="-45" dirty="0">
                  <a:solidFill>
                    <a:srgbClr val="FFFFFF"/>
                  </a:solidFill>
                  <a:latin typeface="Arial"/>
                  <a:cs typeface="Arial"/>
                </a:rPr>
                <a:t>N= </a:t>
              </a:r>
              <a:r>
                <a:rPr sz="1050" b="1" spc="-40" dirty="0">
                  <a:solidFill>
                    <a:srgbClr val="FFFFFF"/>
                  </a:solidFill>
                  <a:latin typeface="Arial"/>
                  <a:cs typeface="Arial"/>
                </a:rPr>
                <a:t> </a:t>
              </a:r>
              <a:r>
                <a:rPr sz="1050" b="1" spc="-30" dirty="0">
                  <a:solidFill>
                    <a:srgbClr val="FFFFFF"/>
                  </a:solidFill>
                  <a:latin typeface="Arial"/>
                  <a:cs typeface="Arial"/>
                </a:rPr>
                <a:t>3692</a:t>
              </a:r>
              <a:endParaRPr sz="1050">
                <a:latin typeface="Arial"/>
                <a:cs typeface="Arial"/>
              </a:endParaRPr>
            </a:p>
          </p:txBody>
        </p:sp>
        <p:sp>
          <p:nvSpPr>
            <p:cNvPr id="129" name="object 129"/>
            <p:cNvSpPr txBox="1"/>
            <p:nvPr/>
          </p:nvSpPr>
          <p:spPr>
            <a:xfrm>
              <a:off x="9408159" y="3035306"/>
              <a:ext cx="355600" cy="2608580"/>
            </a:xfrm>
            <a:prstGeom prst="rect">
              <a:avLst/>
            </a:prstGeom>
            <a:solidFill>
              <a:srgbClr val="6F2F9F"/>
            </a:solidFill>
          </p:spPr>
          <p:txBody>
            <a:bodyPr vert="horz" wrap="square" lIns="0" tIns="0" rIns="0" bIns="0" rtlCol="0">
              <a:spAutoFit/>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35"/>
                </a:spcBef>
              </a:pPr>
              <a:endParaRPr sz="950">
                <a:latin typeface="Times New Roman"/>
                <a:cs typeface="Times New Roman"/>
              </a:endParaRPr>
            </a:p>
            <a:p>
              <a:pPr marL="76835" marR="106045">
                <a:lnSpc>
                  <a:spcPct val="101600"/>
                </a:lnSpc>
              </a:pPr>
              <a:r>
                <a:rPr sz="1050" b="1" spc="-40" dirty="0">
                  <a:solidFill>
                    <a:srgbClr val="FFFFFF"/>
                  </a:solidFill>
                  <a:latin typeface="Arial"/>
                  <a:cs typeface="Arial"/>
                </a:rPr>
                <a:t>N=  </a:t>
              </a:r>
              <a:r>
                <a:rPr sz="1050" b="1" spc="-30" dirty="0">
                  <a:solidFill>
                    <a:srgbClr val="FFFFFF"/>
                  </a:solidFill>
                  <a:latin typeface="Arial"/>
                  <a:cs typeface="Arial"/>
                </a:rPr>
                <a:t>16</a:t>
              </a:r>
              <a:endParaRPr sz="1050">
                <a:latin typeface="Arial"/>
                <a:cs typeface="Arial"/>
              </a:endParaRPr>
            </a:p>
          </p:txBody>
        </p:sp>
        <p:sp>
          <p:nvSpPr>
            <p:cNvPr id="130" name="object 130"/>
            <p:cNvSpPr txBox="1"/>
            <p:nvPr/>
          </p:nvSpPr>
          <p:spPr>
            <a:xfrm>
              <a:off x="9875519" y="3159760"/>
              <a:ext cx="345440" cy="2484120"/>
            </a:xfrm>
            <a:prstGeom prst="rect">
              <a:avLst/>
            </a:prstGeom>
            <a:solidFill>
              <a:srgbClr val="C00000"/>
            </a:solidFill>
          </p:spPr>
          <p:txBody>
            <a:bodyPr vert="horz" wrap="square" lIns="0" tIns="0" rIns="0" bIns="0" rtlCol="0">
              <a:spAutoFit/>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45"/>
                </a:spcBef>
              </a:pPr>
              <a:endParaRPr sz="1150">
                <a:latin typeface="Times New Roman"/>
                <a:cs typeface="Times New Roman"/>
              </a:endParaRPr>
            </a:p>
            <a:p>
              <a:pPr marL="38735" marR="85090">
                <a:lnSpc>
                  <a:spcPct val="101600"/>
                </a:lnSpc>
              </a:pPr>
              <a:r>
                <a:rPr sz="1050" b="1" spc="-45" dirty="0">
                  <a:solidFill>
                    <a:srgbClr val="FFFFFF"/>
                  </a:solidFill>
                  <a:latin typeface="Arial"/>
                  <a:cs typeface="Arial"/>
                </a:rPr>
                <a:t>N= </a:t>
              </a:r>
              <a:r>
                <a:rPr sz="1050" b="1" spc="-40" dirty="0">
                  <a:solidFill>
                    <a:srgbClr val="FFFFFF"/>
                  </a:solidFill>
                  <a:latin typeface="Arial"/>
                  <a:cs typeface="Arial"/>
                </a:rPr>
                <a:t> </a:t>
              </a:r>
              <a:r>
                <a:rPr sz="1050" b="1" spc="-30" dirty="0">
                  <a:solidFill>
                    <a:srgbClr val="FFFFFF"/>
                  </a:solidFill>
                  <a:latin typeface="Arial"/>
                  <a:cs typeface="Arial"/>
                </a:rPr>
                <a:t>166</a:t>
              </a:r>
              <a:endParaRPr sz="1050">
                <a:latin typeface="Arial"/>
                <a:cs typeface="Arial"/>
              </a:endParaRPr>
            </a:p>
          </p:txBody>
        </p:sp>
        <p:sp>
          <p:nvSpPr>
            <p:cNvPr id="131" name="object 131"/>
            <p:cNvSpPr txBox="1"/>
            <p:nvPr/>
          </p:nvSpPr>
          <p:spPr>
            <a:xfrm>
              <a:off x="9763759" y="4921172"/>
              <a:ext cx="1493520" cy="184150"/>
            </a:xfrm>
            <a:prstGeom prst="rect">
              <a:avLst/>
            </a:prstGeom>
          </p:spPr>
          <p:txBody>
            <a:bodyPr vert="horz" wrap="square" lIns="0" tIns="11430" rIns="0" bIns="0" rtlCol="0">
              <a:spAutoFit/>
            </a:bodyPr>
            <a:lstStyle/>
            <a:p>
              <a:pPr marR="43180" algn="ctr">
                <a:lnSpc>
                  <a:spcPct val="100000"/>
                </a:lnSpc>
                <a:spcBef>
                  <a:spcPts val="90"/>
                </a:spcBef>
              </a:pPr>
              <a:r>
                <a:rPr sz="1050" b="1" spc="-45" dirty="0">
                  <a:solidFill>
                    <a:srgbClr val="FFFFFF"/>
                  </a:solidFill>
                  <a:latin typeface="Arial"/>
                  <a:cs typeface="Arial"/>
                </a:rPr>
                <a:t>N=</a:t>
              </a:r>
              <a:endParaRPr sz="1050">
                <a:latin typeface="Arial"/>
                <a:cs typeface="Arial"/>
              </a:endParaRPr>
            </a:p>
          </p:txBody>
        </p:sp>
        <p:sp>
          <p:nvSpPr>
            <p:cNvPr id="132" name="object 132"/>
            <p:cNvSpPr txBox="1"/>
            <p:nvPr/>
          </p:nvSpPr>
          <p:spPr>
            <a:xfrm>
              <a:off x="9763759" y="5083762"/>
              <a:ext cx="1493520" cy="184150"/>
            </a:xfrm>
            <a:prstGeom prst="rect">
              <a:avLst/>
            </a:prstGeom>
          </p:spPr>
          <p:txBody>
            <a:bodyPr vert="horz" wrap="square" lIns="0" tIns="11430" rIns="0" bIns="0" rtlCol="0">
              <a:spAutoFit/>
            </a:bodyPr>
            <a:lstStyle/>
            <a:p>
              <a:pPr marL="6985" algn="ctr">
                <a:lnSpc>
                  <a:spcPct val="100000"/>
                </a:lnSpc>
                <a:spcBef>
                  <a:spcPts val="90"/>
                </a:spcBef>
              </a:pPr>
              <a:r>
                <a:rPr sz="1050" b="1" spc="-10" dirty="0">
                  <a:solidFill>
                    <a:srgbClr val="FFFFFF"/>
                  </a:solidFill>
                  <a:latin typeface="Arial"/>
                  <a:cs typeface="Arial"/>
                </a:rPr>
                <a:t>&lt;12</a:t>
              </a:r>
              <a:endParaRPr sz="1050">
                <a:latin typeface="Arial"/>
                <a:cs typeface="Arial"/>
              </a:endParaRPr>
            </a:p>
          </p:txBody>
        </p:sp>
        <p:sp>
          <p:nvSpPr>
            <p:cNvPr id="133" name="object 133"/>
            <p:cNvSpPr txBox="1"/>
            <p:nvPr/>
          </p:nvSpPr>
          <p:spPr>
            <a:xfrm>
              <a:off x="10789919" y="2748279"/>
              <a:ext cx="355600" cy="2895600"/>
            </a:xfrm>
            <a:prstGeom prst="rect">
              <a:avLst/>
            </a:prstGeom>
            <a:solidFill>
              <a:srgbClr val="4471C4"/>
            </a:solidFill>
          </p:spPr>
          <p:txBody>
            <a:bodyPr vert="horz" wrap="square" lIns="0" tIns="0" rIns="0" bIns="0" rtlCol="0">
              <a:spAutoFit/>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marL="60960" marR="73025">
                <a:lnSpc>
                  <a:spcPct val="101600"/>
                </a:lnSpc>
                <a:spcBef>
                  <a:spcPts val="750"/>
                </a:spcBef>
              </a:pPr>
              <a:r>
                <a:rPr sz="1050" b="1" spc="-45" dirty="0">
                  <a:solidFill>
                    <a:srgbClr val="FFFFFF"/>
                  </a:solidFill>
                  <a:latin typeface="Arial"/>
                  <a:cs typeface="Arial"/>
                </a:rPr>
                <a:t>N= </a:t>
              </a:r>
              <a:r>
                <a:rPr sz="1050" b="1" spc="-40" dirty="0">
                  <a:solidFill>
                    <a:srgbClr val="FFFFFF"/>
                  </a:solidFill>
                  <a:latin typeface="Arial"/>
                  <a:cs typeface="Arial"/>
                </a:rPr>
                <a:t> </a:t>
              </a:r>
              <a:r>
                <a:rPr sz="1050" b="1" spc="-30" dirty="0">
                  <a:solidFill>
                    <a:srgbClr val="FFFFFF"/>
                  </a:solidFill>
                  <a:latin typeface="Arial"/>
                  <a:cs typeface="Arial"/>
                </a:rPr>
                <a:t>428</a:t>
              </a:r>
              <a:endParaRPr sz="1050">
                <a:latin typeface="Arial"/>
                <a:cs typeface="Arial"/>
              </a:endParaRPr>
            </a:p>
          </p:txBody>
        </p:sp>
        <p:sp>
          <p:nvSpPr>
            <p:cNvPr id="134" name="object 134"/>
            <p:cNvSpPr txBox="1"/>
            <p:nvPr/>
          </p:nvSpPr>
          <p:spPr>
            <a:xfrm>
              <a:off x="11257280" y="2748279"/>
              <a:ext cx="345440" cy="2895600"/>
            </a:xfrm>
            <a:prstGeom prst="rect">
              <a:avLst/>
            </a:prstGeom>
            <a:solidFill>
              <a:srgbClr val="BEBEBE"/>
            </a:solidFill>
          </p:spPr>
          <p:txBody>
            <a:bodyPr vert="horz" wrap="square" lIns="0" tIns="0" rIns="0" bIns="0" rtlCol="0">
              <a:spAutoFit/>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marL="38735" marR="14604">
                <a:lnSpc>
                  <a:spcPct val="101600"/>
                </a:lnSpc>
                <a:spcBef>
                  <a:spcPts val="715"/>
                </a:spcBef>
              </a:pPr>
              <a:r>
                <a:rPr sz="1050" b="1" spc="-45" dirty="0">
                  <a:solidFill>
                    <a:srgbClr val="FFFFFF"/>
                  </a:solidFill>
                  <a:latin typeface="Arial"/>
                  <a:cs typeface="Arial"/>
                </a:rPr>
                <a:t>N= </a:t>
              </a:r>
              <a:r>
                <a:rPr sz="1050" b="1" spc="-40" dirty="0">
                  <a:solidFill>
                    <a:srgbClr val="FFFFFF"/>
                  </a:solidFill>
                  <a:latin typeface="Arial"/>
                  <a:cs typeface="Arial"/>
                </a:rPr>
                <a:t> </a:t>
              </a:r>
              <a:r>
                <a:rPr sz="1050" b="1" spc="-30" dirty="0">
                  <a:solidFill>
                    <a:srgbClr val="FFFFFF"/>
                  </a:solidFill>
                  <a:latin typeface="Arial"/>
                  <a:cs typeface="Arial"/>
                </a:rPr>
                <a:t>2138</a:t>
              </a:r>
              <a:endParaRPr sz="1050">
                <a:latin typeface="Arial"/>
                <a:cs typeface="Arial"/>
              </a:endParaRPr>
            </a:p>
          </p:txBody>
        </p:sp>
        <p:sp>
          <p:nvSpPr>
            <p:cNvPr id="135" name="object 135"/>
            <p:cNvSpPr txBox="1"/>
            <p:nvPr/>
          </p:nvSpPr>
          <p:spPr>
            <a:xfrm>
              <a:off x="11728104" y="4912455"/>
              <a:ext cx="309880" cy="346710"/>
            </a:xfrm>
            <a:prstGeom prst="rect">
              <a:avLst/>
            </a:prstGeom>
          </p:spPr>
          <p:txBody>
            <a:bodyPr vert="horz" wrap="square" lIns="0" tIns="8890" rIns="0" bIns="0" rtlCol="0">
              <a:spAutoFit/>
            </a:bodyPr>
            <a:lstStyle/>
            <a:p>
              <a:pPr marL="12700" marR="5080">
                <a:lnSpc>
                  <a:spcPct val="101600"/>
                </a:lnSpc>
                <a:spcBef>
                  <a:spcPts val="70"/>
                </a:spcBef>
              </a:pPr>
              <a:r>
                <a:rPr sz="1050" b="1" spc="-45" dirty="0">
                  <a:solidFill>
                    <a:srgbClr val="FFFFFF"/>
                  </a:solidFill>
                  <a:latin typeface="Arial"/>
                  <a:cs typeface="Arial"/>
                </a:rPr>
                <a:t>N= </a:t>
              </a:r>
              <a:r>
                <a:rPr sz="1050" b="1" spc="-40" dirty="0">
                  <a:solidFill>
                    <a:srgbClr val="FFFFFF"/>
                  </a:solidFill>
                  <a:latin typeface="Arial"/>
                  <a:cs typeface="Arial"/>
                </a:rPr>
                <a:t> </a:t>
              </a:r>
              <a:r>
                <a:rPr sz="1050" b="1" spc="-30" dirty="0">
                  <a:solidFill>
                    <a:srgbClr val="FFFFFF"/>
                  </a:solidFill>
                  <a:latin typeface="Arial"/>
                  <a:cs typeface="Arial"/>
                </a:rPr>
                <a:t>6230</a:t>
              </a:r>
              <a:endParaRPr sz="1050">
                <a:latin typeface="Arial"/>
                <a:cs typeface="Arial"/>
              </a:endParaRPr>
            </a:p>
          </p:txBody>
        </p:sp>
        <p:sp>
          <p:nvSpPr>
            <p:cNvPr id="136" name="object 136"/>
            <p:cNvSpPr txBox="1"/>
            <p:nvPr/>
          </p:nvSpPr>
          <p:spPr>
            <a:xfrm>
              <a:off x="7913106" y="5311337"/>
              <a:ext cx="76835" cy="184150"/>
            </a:xfrm>
            <a:prstGeom prst="rect">
              <a:avLst/>
            </a:prstGeom>
          </p:spPr>
          <p:txBody>
            <a:bodyPr vert="horz" wrap="square" lIns="0" tIns="11430" rIns="0" bIns="0" rtlCol="0">
              <a:spAutoFit/>
            </a:bodyPr>
            <a:lstStyle/>
            <a:p>
              <a:pPr marL="12700">
                <a:lnSpc>
                  <a:spcPct val="100000"/>
                </a:lnSpc>
                <a:spcBef>
                  <a:spcPts val="90"/>
                </a:spcBef>
              </a:pPr>
              <a:r>
                <a:rPr sz="1050" spc="-5" dirty="0">
                  <a:latin typeface="Arial"/>
                  <a:cs typeface="Arial"/>
                </a:rPr>
                <a:t>*</a:t>
              </a:r>
              <a:endParaRPr sz="1050">
                <a:latin typeface="Arial"/>
                <a:cs typeface="Arial"/>
              </a:endParaRPr>
            </a:p>
          </p:txBody>
        </p:sp>
        <p:sp>
          <p:nvSpPr>
            <p:cNvPr id="137" name="object 137"/>
            <p:cNvSpPr txBox="1"/>
            <p:nvPr/>
          </p:nvSpPr>
          <p:spPr>
            <a:xfrm>
              <a:off x="10157419" y="5962365"/>
              <a:ext cx="1590040" cy="196215"/>
            </a:xfrm>
            <a:prstGeom prst="rect">
              <a:avLst/>
            </a:prstGeom>
          </p:spPr>
          <p:txBody>
            <a:bodyPr vert="horz" wrap="square" lIns="0" tIns="15240" rIns="0" bIns="0" rtlCol="0">
              <a:spAutoFit/>
            </a:bodyPr>
            <a:lstStyle/>
            <a:p>
              <a:pPr marL="12700">
                <a:lnSpc>
                  <a:spcPct val="100000"/>
                </a:lnSpc>
                <a:spcBef>
                  <a:spcPts val="120"/>
                </a:spcBef>
              </a:pPr>
              <a:r>
                <a:rPr sz="1100" spc="5" dirty="0">
                  <a:latin typeface="Arial"/>
                  <a:cs typeface="Arial"/>
                </a:rPr>
                <a:t>*</a:t>
              </a:r>
              <a:r>
                <a:rPr sz="1100" spc="-40" dirty="0">
                  <a:latin typeface="Arial"/>
                  <a:cs typeface="Arial"/>
                </a:rPr>
                <a:t> </a:t>
              </a:r>
              <a:r>
                <a:rPr sz="1100" spc="-35" dirty="0">
                  <a:latin typeface="Arial"/>
                  <a:cs typeface="Arial"/>
                </a:rPr>
                <a:t>No</a:t>
              </a:r>
              <a:r>
                <a:rPr sz="1100" spc="10" dirty="0">
                  <a:latin typeface="Arial"/>
                  <a:cs typeface="Arial"/>
                </a:rPr>
                <a:t> </a:t>
              </a:r>
              <a:r>
                <a:rPr sz="1100" dirty="0">
                  <a:latin typeface="Arial"/>
                  <a:cs typeface="Arial"/>
                </a:rPr>
                <a:t>Awarded</a:t>
              </a:r>
              <a:r>
                <a:rPr sz="1100" spc="15" dirty="0">
                  <a:latin typeface="Arial"/>
                  <a:cs typeface="Arial"/>
                </a:rPr>
                <a:t> </a:t>
              </a:r>
              <a:r>
                <a:rPr sz="1100" spc="10" dirty="0">
                  <a:latin typeface="Arial"/>
                  <a:cs typeface="Arial"/>
                </a:rPr>
                <a:t>Applicants</a:t>
              </a:r>
              <a:endParaRPr sz="1100">
                <a:latin typeface="Arial"/>
                <a:cs typeface="Arial"/>
              </a:endParaRPr>
            </a:p>
          </p:txBody>
        </p:sp>
        <p:grpSp>
          <p:nvGrpSpPr>
            <p:cNvPr id="138" name="object 138"/>
            <p:cNvGrpSpPr/>
            <p:nvPr/>
          </p:nvGrpSpPr>
          <p:grpSpPr>
            <a:xfrm>
              <a:off x="7051357" y="2926397"/>
              <a:ext cx="3220085" cy="1391285"/>
              <a:chOff x="7051357" y="2926397"/>
              <a:chExt cx="3220085" cy="1391285"/>
            </a:xfrm>
          </p:grpSpPr>
          <p:sp>
            <p:nvSpPr>
              <p:cNvPr id="139" name="object 139"/>
              <p:cNvSpPr/>
              <p:nvPr/>
            </p:nvSpPr>
            <p:spPr>
              <a:xfrm>
                <a:off x="7056119" y="4119880"/>
                <a:ext cx="518159" cy="193040"/>
              </a:xfrm>
              <a:custGeom>
                <a:avLst/>
                <a:gdLst/>
                <a:ahLst/>
                <a:cxnLst/>
                <a:rect l="l" t="t" r="r" b="b"/>
                <a:pathLst>
                  <a:path w="518159" h="193039">
                    <a:moveTo>
                      <a:pt x="0" y="96520"/>
                    </a:moveTo>
                    <a:lnTo>
                      <a:pt x="35370" y="47806"/>
                    </a:lnTo>
                    <a:lnTo>
                      <a:pt x="75880" y="28271"/>
                    </a:lnTo>
                    <a:lnTo>
                      <a:pt x="128315" y="13178"/>
                    </a:lnTo>
                    <a:lnTo>
                      <a:pt x="190204" y="3448"/>
                    </a:lnTo>
                    <a:lnTo>
                      <a:pt x="259079" y="0"/>
                    </a:lnTo>
                    <a:lnTo>
                      <a:pt x="327955" y="3448"/>
                    </a:lnTo>
                    <a:lnTo>
                      <a:pt x="389844" y="13178"/>
                    </a:lnTo>
                    <a:lnTo>
                      <a:pt x="442279" y="28271"/>
                    </a:lnTo>
                    <a:lnTo>
                      <a:pt x="482789" y="47806"/>
                    </a:lnTo>
                    <a:lnTo>
                      <a:pt x="518159" y="96520"/>
                    </a:lnTo>
                    <a:lnTo>
                      <a:pt x="508905" y="122177"/>
                    </a:lnTo>
                    <a:lnTo>
                      <a:pt x="442279" y="164768"/>
                    </a:lnTo>
                    <a:lnTo>
                      <a:pt x="389844" y="179861"/>
                    </a:lnTo>
                    <a:lnTo>
                      <a:pt x="327955" y="189591"/>
                    </a:lnTo>
                    <a:lnTo>
                      <a:pt x="259079" y="193040"/>
                    </a:lnTo>
                    <a:lnTo>
                      <a:pt x="190204" y="189591"/>
                    </a:lnTo>
                    <a:lnTo>
                      <a:pt x="128315" y="179861"/>
                    </a:lnTo>
                    <a:lnTo>
                      <a:pt x="75880" y="164768"/>
                    </a:lnTo>
                    <a:lnTo>
                      <a:pt x="35370" y="145233"/>
                    </a:lnTo>
                    <a:lnTo>
                      <a:pt x="0" y="96520"/>
                    </a:lnTo>
                    <a:close/>
                  </a:path>
                </a:pathLst>
              </a:custGeom>
              <a:ln w="9525">
                <a:solidFill>
                  <a:srgbClr val="001F5F"/>
                </a:solidFill>
              </a:ln>
            </p:spPr>
            <p:txBody>
              <a:bodyPr wrap="square" lIns="0" tIns="0" rIns="0" bIns="0" rtlCol="0"/>
              <a:lstStyle/>
              <a:p>
                <a:endParaRPr/>
              </a:p>
            </p:txBody>
          </p:sp>
          <p:sp>
            <p:nvSpPr>
              <p:cNvPr id="140" name="object 140"/>
              <p:cNvSpPr/>
              <p:nvPr/>
            </p:nvSpPr>
            <p:spPr>
              <a:xfrm>
                <a:off x="9758679" y="2931160"/>
                <a:ext cx="508000" cy="193040"/>
              </a:xfrm>
              <a:custGeom>
                <a:avLst/>
                <a:gdLst/>
                <a:ahLst/>
                <a:cxnLst/>
                <a:rect l="l" t="t" r="r" b="b"/>
                <a:pathLst>
                  <a:path w="508000" h="193039">
                    <a:moveTo>
                      <a:pt x="0" y="96520"/>
                    </a:moveTo>
                    <a:lnTo>
                      <a:pt x="34677" y="47806"/>
                    </a:lnTo>
                    <a:lnTo>
                      <a:pt x="74393" y="28271"/>
                    </a:lnTo>
                    <a:lnTo>
                      <a:pt x="125799" y="13178"/>
                    </a:lnTo>
                    <a:lnTo>
                      <a:pt x="186475" y="3448"/>
                    </a:lnTo>
                    <a:lnTo>
                      <a:pt x="254000" y="0"/>
                    </a:lnTo>
                    <a:lnTo>
                      <a:pt x="321524" y="3448"/>
                    </a:lnTo>
                    <a:lnTo>
                      <a:pt x="382200" y="13178"/>
                    </a:lnTo>
                    <a:lnTo>
                      <a:pt x="433606" y="28271"/>
                    </a:lnTo>
                    <a:lnTo>
                      <a:pt x="473322" y="47806"/>
                    </a:lnTo>
                    <a:lnTo>
                      <a:pt x="508000" y="96520"/>
                    </a:lnTo>
                    <a:lnTo>
                      <a:pt x="498927" y="122177"/>
                    </a:lnTo>
                    <a:lnTo>
                      <a:pt x="433606" y="164768"/>
                    </a:lnTo>
                    <a:lnTo>
                      <a:pt x="382200" y="179861"/>
                    </a:lnTo>
                    <a:lnTo>
                      <a:pt x="321524" y="189591"/>
                    </a:lnTo>
                    <a:lnTo>
                      <a:pt x="254000" y="193040"/>
                    </a:lnTo>
                    <a:lnTo>
                      <a:pt x="186475" y="189591"/>
                    </a:lnTo>
                    <a:lnTo>
                      <a:pt x="125799" y="179861"/>
                    </a:lnTo>
                    <a:lnTo>
                      <a:pt x="74393" y="164768"/>
                    </a:lnTo>
                    <a:lnTo>
                      <a:pt x="34677" y="145233"/>
                    </a:lnTo>
                    <a:lnTo>
                      <a:pt x="0" y="96520"/>
                    </a:lnTo>
                    <a:close/>
                  </a:path>
                </a:pathLst>
              </a:custGeom>
              <a:ln w="9525">
                <a:solidFill>
                  <a:srgbClr val="001F5F"/>
                </a:solidFill>
              </a:ln>
            </p:spPr>
            <p:txBody>
              <a:bodyPr wrap="square" lIns="0" tIns="0" rIns="0" bIns="0" rtlCol="0"/>
              <a:lstStyle/>
              <a:p>
                <a:endParaRPr/>
              </a:p>
            </p:txBody>
          </p:sp>
        </p:grpSp>
        <p:sp>
          <p:nvSpPr>
            <p:cNvPr id="145" name="object 145"/>
            <p:cNvSpPr txBox="1"/>
            <p:nvPr/>
          </p:nvSpPr>
          <p:spPr>
            <a:xfrm>
              <a:off x="7190503" y="1515164"/>
              <a:ext cx="1598295" cy="645795"/>
            </a:xfrm>
            <a:prstGeom prst="rect">
              <a:avLst/>
            </a:prstGeom>
          </p:spPr>
          <p:txBody>
            <a:bodyPr vert="horz" wrap="square" lIns="0" tIns="40640" rIns="0" bIns="0" rtlCol="0">
              <a:spAutoFit/>
            </a:bodyPr>
            <a:lstStyle/>
            <a:p>
              <a:pPr marR="7620" algn="ctr">
                <a:lnSpc>
                  <a:spcPct val="100000"/>
                </a:lnSpc>
                <a:spcBef>
                  <a:spcPts val="320"/>
                </a:spcBef>
              </a:pPr>
              <a:r>
                <a:rPr sz="1850" b="1" spc="5" dirty="0">
                  <a:latin typeface="Arial"/>
                  <a:cs typeface="Arial"/>
                </a:rPr>
                <a:t>1</a:t>
              </a:r>
              <a:r>
                <a:rPr sz="1850" b="1" spc="-40" dirty="0">
                  <a:latin typeface="Arial"/>
                  <a:cs typeface="Arial"/>
                </a:rPr>
                <a:t>.</a:t>
              </a:r>
              <a:r>
                <a:rPr sz="1850" b="1" spc="5" dirty="0">
                  <a:latin typeface="Arial"/>
                  <a:cs typeface="Arial"/>
                </a:rPr>
                <a:t>1</a:t>
              </a:r>
              <a:r>
                <a:rPr sz="1850" b="1" spc="-10" dirty="0">
                  <a:latin typeface="Arial"/>
                  <a:cs typeface="Arial"/>
                </a:rPr>
                <a:t>%</a:t>
              </a:r>
              <a:r>
                <a:rPr sz="1850" b="1" spc="-150" dirty="0">
                  <a:latin typeface="Arial"/>
                  <a:cs typeface="Arial"/>
                </a:rPr>
                <a:t> </a:t>
              </a:r>
              <a:r>
                <a:rPr sz="1850" b="1" spc="20" dirty="0">
                  <a:latin typeface="Arial"/>
                  <a:cs typeface="Arial"/>
                </a:rPr>
                <a:t>AA</a:t>
              </a:r>
              <a:r>
                <a:rPr sz="1850" b="1" spc="-40" dirty="0">
                  <a:latin typeface="Arial"/>
                  <a:cs typeface="Arial"/>
                </a:rPr>
                <a:t>/B</a:t>
              </a:r>
              <a:endParaRPr sz="1850" dirty="0">
                <a:latin typeface="Arial"/>
                <a:cs typeface="Arial"/>
              </a:endParaRPr>
            </a:p>
            <a:p>
              <a:pPr algn="ctr">
                <a:lnSpc>
                  <a:spcPct val="100000"/>
                </a:lnSpc>
                <a:spcBef>
                  <a:spcPts val="225"/>
                </a:spcBef>
              </a:pPr>
              <a:r>
                <a:rPr sz="1850" b="1" spc="5" dirty="0">
                  <a:latin typeface="Arial"/>
                  <a:cs typeface="Arial"/>
                </a:rPr>
                <a:t>3</a:t>
              </a:r>
              <a:r>
                <a:rPr sz="1850" b="1" spc="-40" dirty="0">
                  <a:latin typeface="Arial"/>
                  <a:cs typeface="Arial"/>
                </a:rPr>
                <a:t>.</a:t>
              </a:r>
              <a:r>
                <a:rPr sz="1850" b="1" spc="5" dirty="0">
                  <a:latin typeface="Arial"/>
                  <a:cs typeface="Arial"/>
                </a:rPr>
                <a:t>7</a:t>
              </a:r>
              <a:r>
                <a:rPr sz="1850" b="1" spc="-10" dirty="0">
                  <a:latin typeface="Arial"/>
                  <a:cs typeface="Arial"/>
                </a:rPr>
                <a:t>%</a:t>
              </a:r>
              <a:r>
                <a:rPr sz="1850" b="1" spc="-155" dirty="0">
                  <a:latin typeface="Arial"/>
                  <a:cs typeface="Arial"/>
                </a:rPr>
                <a:t> </a:t>
              </a:r>
              <a:r>
                <a:rPr sz="1850" b="1" spc="20" dirty="0">
                  <a:latin typeface="Arial"/>
                  <a:cs typeface="Arial"/>
                </a:rPr>
                <a:t>H</a:t>
              </a:r>
              <a:r>
                <a:rPr sz="1850" b="1" spc="40" dirty="0">
                  <a:latin typeface="Arial"/>
                  <a:cs typeface="Arial"/>
                </a:rPr>
                <a:t>i</a:t>
              </a:r>
              <a:r>
                <a:rPr sz="1850" b="1" spc="5" dirty="0">
                  <a:latin typeface="Arial"/>
                  <a:cs typeface="Arial"/>
                </a:rPr>
                <a:t>s</a:t>
              </a:r>
              <a:r>
                <a:rPr sz="1850" b="1" spc="-15" dirty="0">
                  <a:latin typeface="Arial"/>
                  <a:cs typeface="Arial"/>
                </a:rPr>
                <a:t>p</a:t>
              </a:r>
              <a:r>
                <a:rPr sz="1850" b="1" spc="5" dirty="0">
                  <a:latin typeface="Arial"/>
                  <a:cs typeface="Arial"/>
                </a:rPr>
                <a:t>a</a:t>
              </a:r>
              <a:r>
                <a:rPr sz="1850" b="1" spc="-15" dirty="0">
                  <a:latin typeface="Arial"/>
                  <a:cs typeface="Arial"/>
                </a:rPr>
                <a:t>n</a:t>
              </a:r>
              <a:r>
                <a:rPr sz="1850" b="1" spc="40" dirty="0">
                  <a:latin typeface="Arial"/>
                  <a:cs typeface="Arial"/>
                </a:rPr>
                <a:t>i</a:t>
              </a:r>
              <a:r>
                <a:rPr sz="1850" b="1" spc="-10" dirty="0">
                  <a:latin typeface="Arial"/>
                  <a:cs typeface="Arial"/>
                </a:rPr>
                <a:t>c</a:t>
              </a:r>
              <a:endParaRPr sz="1850" dirty="0">
                <a:latin typeface="Arial"/>
                <a:cs typeface="Arial"/>
              </a:endParaRPr>
            </a:p>
          </p:txBody>
        </p:sp>
        <p:sp>
          <p:nvSpPr>
            <p:cNvPr id="146" name="object 146"/>
            <p:cNvSpPr txBox="1"/>
            <p:nvPr/>
          </p:nvSpPr>
          <p:spPr>
            <a:xfrm>
              <a:off x="9884133" y="1515164"/>
              <a:ext cx="1598295" cy="645795"/>
            </a:xfrm>
            <a:prstGeom prst="rect">
              <a:avLst/>
            </a:prstGeom>
          </p:spPr>
          <p:txBody>
            <a:bodyPr vert="horz" wrap="square" lIns="0" tIns="40640" rIns="0" bIns="0" rtlCol="0">
              <a:spAutoFit/>
            </a:bodyPr>
            <a:lstStyle/>
            <a:p>
              <a:pPr marR="7620" algn="ctr">
                <a:lnSpc>
                  <a:spcPct val="100000"/>
                </a:lnSpc>
                <a:spcBef>
                  <a:spcPts val="320"/>
                </a:spcBef>
              </a:pPr>
              <a:r>
                <a:rPr sz="1850" b="1" spc="5" dirty="0">
                  <a:latin typeface="Arial"/>
                  <a:cs typeface="Arial"/>
                </a:rPr>
                <a:t>1</a:t>
              </a:r>
              <a:r>
                <a:rPr sz="1850" b="1" spc="-40" dirty="0">
                  <a:latin typeface="Arial"/>
                  <a:cs typeface="Arial"/>
                </a:rPr>
                <a:t>.</a:t>
              </a:r>
              <a:r>
                <a:rPr sz="1850" b="1" spc="5" dirty="0">
                  <a:latin typeface="Arial"/>
                  <a:cs typeface="Arial"/>
                </a:rPr>
                <a:t>8</a:t>
              </a:r>
              <a:r>
                <a:rPr sz="1850" b="1" spc="-10" dirty="0">
                  <a:latin typeface="Arial"/>
                  <a:cs typeface="Arial"/>
                </a:rPr>
                <a:t>%</a:t>
              </a:r>
              <a:r>
                <a:rPr sz="1850" b="1" spc="-150" dirty="0">
                  <a:latin typeface="Arial"/>
                  <a:cs typeface="Arial"/>
                </a:rPr>
                <a:t> </a:t>
              </a:r>
              <a:r>
                <a:rPr sz="1850" b="1" spc="20" dirty="0">
                  <a:latin typeface="Arial"/>
                  <a:cs typeface="Arial"/>
                </a:rPr>
                <a:t>AA</a:t>
              </a:r>
              <a:r>
                <a:rPr sz="1850" b="1" spc="-40" dirty="0">
                  <a:latin typeface="Arial"/>
                  <a:cs typeface="Arial"/>
                </a:rPr>
                <a:t>/B</a:t>
              </a:r>
              <a:endParaRPr sz="1850">
                <a:latin typeface="Arial"/>
                <a:cs typeface="Arial"/>
              </a:endParaRPr>
            </a:p>
            <a:p>
              <a:pPr algn="ctr">
                <a:lnSpc>
                  <a:spcPct val="100000"/>
                </a:lnSpc>
                <a:spcBef>
                  <a:spcPts val="225"/>
                </a:spcBef>
              </a:pPr>
              <a:r>
                <a:rPr sz="1850" b="1" spc="5" dirty="0">
                  <a:latin typeface="Arial"/>
                  <a:cs typeface="Arial"/>
                </a:rPr>
                <a:t>4</a:t>
              </a:r>
              <a:r>
                <a:rPr sz="1850" b="1" spc="-40" dirty="0">
                  <a:latin typeface="Arial"/>
                  <a:cs typeface="Arial"/>
                </a:rPr>
                <a:t>.</a:t>
              </a:r>
              <a:r>
                <a:rPr sz="1850" b="1" spc="5" dirty="0">
                  <a:latin typeface="Arial"/>
                  <a:cs typeface="Arial"/>
                </a:rPr>
                <a:t>8</a:t>
              </a:r>
              <a:r>
                <a:rPr sz="1850" b="1" spc="-10" dirty="0">
                  <a:latin typeface="Arial"/>
                  <a:cs typeface="Arial"/>
                </a:rPr>
                <a:t>%</a:t>
              </a:r>
              <a:r>
                <a:rPr sz="1850" b="1" spc="-155" dirty="0">
                  <a:latin typeface="Arial"/>
                  <a:cs typeface="Arial"/>
                </a:rPr>
                <a:t> </a:t>
              </a:r>
              <a:r>
                <a:rPr sz="1850" b="1" spc="20" dirty="0">
                  <a:latin typeface="Arial"/>
                  <a:cs typeface="Arial"/>
                </a:rPr>
                <a:t>H</a:t>
              </a:r>
              <a:r>
                <a:rPr sz="1850" b="1" spc="40" dirty="0">
                  <a:latin typeface="Arial"/>
                  <a:cs typeface="Arial"/>
                </a:rPr>
                <a:t>i</a:t>
              </a:r>
              <a:r>
                <a:rPr sz="1850" b="1" spc="5" dirty="0">
                  <a:latin typeface="Arial"/>
                  <a:cs typeface="Arial"/>
                </a:rPr>
                <a:t>s</a:t>
              </a:r>
              <a:r>
                <a:rPr sz="1850" b="1" spc="-15" dirty="0">
                  <a:latin typeface="Arial"/>
                  <a:cs typeface="Arial"/>
                </a:rPr>
                <a:t>p</a:t>
              </a:r>
              <a:r>
                <a:rPr sz="1850" b="1" spc="5" dirty="0">
                  <a:latin typeface="Arial"/>
                  <a:cs typeface="Arial"/>
                </a:rPr>
                <a:t>a</a:t>
              </a:r>
              <a:r>
                <a:rPr sz="1850" b="1" spc="-15" dirty="0">
                  <a:latin typeface="Arial"/>
                  <a:cs typeface="Arial"/>
                </a:rPr>
                <a:t>n</a:t>
              </a:r>
              <a:r>
                <a:rPr sz="1850" b="1" spc="40" dirty="0">
                  <a:latin typeface="Arial"/>
                  <a:cs typeface="Arial"/>
                </a:rPr>
                <a:t>i</a:t>
              </a:r>
              <a:r>
                <a:rPr sz="1850" b="1" spc="-10" dirty="0">
                  <a:latin typeface="Arial"/>
                  <a:cs typeface="Arial"/>
                </a:rPr>
                <a:t>c</a:t>
              </a:r>
              <a:endParaRPr sz="1850">
                <a:latin typeface="Arial"/>
                <a:cs typeface="Arial"/>
              </a:endParaRPr>
            </a:p>
          </p:txBody>
        </p:sp>
      </p:grpSp>
      <p:sp>
        <p:nvSpPr>
          <p:cNvPr id="147" name="object 147"/>
          <p:cNvSpPr txBox="1">
            <a:spLocks noGrp="1"/>
          </p:cNvSpPr>
          <p:nvPr>
            <p:ph type="title"/>
          </p:nvPr>
        </p:nvSpPr>
        <p:spPr>
          <a:prstGeom prst="rect">
            <a:avLst/>
          </a:prstGeom>
        </p:spPr>
        <p:txBody>
          <a:bodyPr vert="horz" wrap="square" lIns="0" tIns="63500" rIns="0" bIns="0" rtlCol="0">
            <a:spAutoFit/>
          </a:bodyPr>
          <a:lstStyle/>
          <a:p>
            <a:pPr marL="18415" marR="5080">
              <a:lnSpc>
                <a:spcPts val="2800"/>
              </a:lnSpc>
              <a:spcBef>
                <a:spcPts val="500"/>
              </a:spcBef>
            </a:pPr>
            <a:r>
              <a:rPr sz="2650" spc="10" dirty="0">
                <a:solidFill>
                  <a:srgbClr val="0D345B"/>
                </a:solidFill>
                <a:latin typeface="Calibri"/>
                <a:cs typeface="Calibri"/>
              </a:rPr>
              <a:t>R01eq</a:t>
            </a:r>
            <a:r>
              <a:rPr sz="2650" spc="-254" dirty="0">
                <a:solidFill>
                  <a:srgbClr val="0D345B"/>
                </a:solidFill>
                <a:latin typeface="Calibri"/>
                <a:cs typeface="Calibri"/>
              </a:rPr>
              <a:t> </a:t>
            </a:r>
            <a:r>
              <a:rPr sz="2650" spc="-10" dirty="0">
                <a:solidFill>
                  <a:srgbClr val="0D345B"/>
                </a:solidFill>
                <a:latin typeface="Calibri"/>
                <a:cs typeface="Calibri"/>
              </a:rPr>
              <a:t>Applicants</a:t>
            </a:r>
            <a:r>
              <a:rPr sz="2650" spc="-210" dirty="0">
                <a:solidFill>
                  <a:srgbClr val="0D345B"/>
                </a:solidFill>
                <a:latin typeface="Calibri"/>
                <a:cs typeface="Calibri"/>
              </a:rPr>
              <a:t> </a:t>
            </a:r>
            <a:r>
              <a:rPr sz="2650" spc="-10" dirty="0">
                <a:solidFill>
                  <a:srgbClr val="0D345B"/>
                </a:solidFill>
                <a:latin typeface="Calibri"/>
                <a:cs typeface="Calibri"/>
              </a:rPr>
              <a:t>and</a:t>
            </a:r>
            <a:r>
              <a:rPr sz="2650" spc="-15" dirty="0">
                <a:solidFill>
                  <a:srgbClr val="0D345B"/>
                </a:solidFill>
                <a:latin typeface="Calibri"/>
                <a:cs typeface="Calibri"/>
              </a:rPr>
              <a:t> </a:t>
            </a:r>
            <a:r>
              <a:rPr sz="2650" dirty="0">
                <a:solidFill>
                  <a:srgbClr val="0D345B"/>
                </a:solidFill>
                <a:latin typeface="Calibri"/>
                <a:cs typeface="Calibri"/>
              </a:rPr>
              <a:t>Funding</a:t>
            </a:r>
            <a:r>
              <a:rPr sz="2650" spc="-250" dirty="0">
                <a:solidFill>
                  <a:srgbClr val="0D345B"/>
                </a:solidFill>
                <a:latin typeface="Calibri"/>
                <a:cs typeface="Calibri"/>
              </a:rPr>
              <a:t> </a:t>
            </a:r>
            <a:r>
              <a:rPr sz="2650" spc="-10" dirty="0">
                <a:solidFill>
                  <a:srgbClr val="0D345B"/>
                </a:solidFill>
                <a:latin typeface="Calibri"/>
                <a:cs typeface="Calibri"/>
              </a:rPr>
              <a:t>Rates</a:t>
            </a:r>
            <a:r>
              <a:rPr sz="2650" spc="-125" dirty="0">
                <a:solidFill>
                  <a:srgbClr val="0D345B"/>
                </a:solidFill>
                <a:latin typeface="Calibri"/>
                <a:cs typeface="Calibri"/>
              </a:rPr>
              <a:t> </a:t>
            </a:r>
            <a:r>
              <a:rPr sz="2650" spc="-25" dirty="0">
                <a:solidFill>
                  <a:srgbClr val="0D345B"/>
                </a:solidFill>
                <a:latin typeface="Calibri"/>
                <a:cs typeface="Calibri"/>
              </a:rPr>
              <a:t>Type</a:t>
            </a:r>
            <a:r>
              <a:rPr sz="2650" spc="-85" dirty="0">
                <a:solidFill>
                  <a:srgbClr val="0D345B"/>
                </a:solidFill>
                <a:latin typeface="Calibri"/>
                <a:cs typeface="Calibri"/>
              </a:rPr>
              <a:t> </a:t>
            </a:r>
            <a:r>
              <a:rPr sz="2650" spc="-10" dirty="0">
                <a:solidFill>
                  <a:srgbClr val="0D345B"/>
                </a:solidFill>
                <a:latin typeface="Calibri"/>
                <a:cs typeface="Calibri"/>
              </a:rPr>
              <a:t>1</a:t>
            </a:r>
            <a:r>
              <a:rPr sz="2650" spc="-90" dirty="0">
                <a:solidFill>
                  <a:srgbClr val="0D345B"/>
                </a:solidFill>
                <a:latin typeface="Calibri"/>
                <a:cs typeface="Calibri"/>
              </a:rPr>
              <a:t> </a:t>
            </a:r>
            <a:r>
              <a:rPr sz="2650" spc="-10" dirty="0">
                <a:solidFill>
                  <a:srgbClr val="0D345B"/>
                </a:solidFill>
                <a:latin typeface="Calibri"/>
                <a:cs typeface="Calibri"/>
              </a:rPr>
              <a:t>and</a:t>
            </a:r>
            <a:r>
              <a:rPr sz="2650" spc="-15" dirty="0">
                <a:solidFill>
                  <a:srgbClr val="0D345B"/>
                </a:solidFill>
                <a:latin typeface="Calibri"/>
                <a:cs typeface="Calibri"/>
              </a:rPr>
              <a:t> </a:t>
            </a:r>
            <a:r>
              <a:rPr sz="2650" spc="-25" dirty="0">
                <a:solidFill>
                  <a:srgbClr val="0D345B"/>
                </a:solidFill>
                <a:latin typeface="Calibri"/>
                <a:cs typeface="Calibri"/>
              </a:rPr>
              <a:t>Type</a:t>
            </a:r>
            <a:r>
              <a:rPr sz="2650" spc="-80" dirty="0">
                <a:solidFill>
                  <a:srgbClr val="0D345B"/>
                </a:solidFill>
                <a:latin typeface="Calibri"/>
                <a:cs typeface="Calibri"/>
              </a:rPr>
              <a:t> </a:t>
            </a:r>
            <a:r>
              <a:rPr sz="2650" spc="5" dirty="0">
                <a:solidFill>
                  <a:srgbClr val="0D345B"/>
                </a:solidFill>
                <a:latin typeface="Calibri"/>
                <a:cs typeface="Calibri"/>
              </a:rPr>
              <a:t>2:</a:t>
            </a:r>
            <a:r>
              <a:rPr sz="2650" spc="-125" dirty="0">
                <a:solidFill>
                  <a:srgbClr val="0D345B"/>
                </a:solidFill>
                <a:latin typeface="Calibri"/>
                <a:cs typeface="Calibri"/>
              </a:rPr>
              <a:t> </a:t>
            </a:r>
            <a:r>
              <a:rPr sz="2650" dirty="0">
                <a:solidFill>
                  <a:srgbClr val="0D345B"/>
                </a:solidFill>
                <a:latin typeface="Calibri"/>
                <a:cs typeface="Calibri"/>
              </a:rPr>
              <a:t>FY2013</a:t>
            </a:r>
            <a:r>
              <a:rPr sz="2650" spc="-175" dirty="0">
                <a:solidFill>
                  <a:srgbClr val="0D345B"/>
                </a:solidFill>
                <a:latin typeface="Calibri"/>
                <a:cs typeface="Calibri"/>
              </a:rPr>
              <a:t> </a:t>
            </a:r>
            <a:r>
              <a:rPr sz="2650" spc="-10" dirty="0">
                <a:solidFill>
                  <a:srgbClr val="0D345B"/>
                </a:solidFill>
                <a:latin typeface="Calibri"/>
                <a:cs typeface="Calibri"/>
              </a:rPr>
              <a:t>and</a:t>
            </a:r>
            <a:r>
              <a:rPr sz="2650" spc="-90" dirty="0">
                <a:solidFill>
                  <a:srgbClr val="0D345B"/>
                </a:solidFill>
                <a:latin typeface="Calibri"/>
                <a:cs typeface="Calibri"/>
              </a:rPr>
              <a:t> </a:t>
            </a:r>
            <a:r>
              <a:rPr sz="2650" dirty="0">
                <a:solidFill>
                  <a:srgbClr val="0D345B"/>
                </a:solidFill>
                <a:latin typeface="Calibri"/>
                <a:cs typeface="Calibri"/>
              </a:rPr>
              <a:t>FY2020</a:t>
            </a:r>
            <a:r>
              <a:rPr sz="2650" spc="-175" dirty="0">
                <a:solidFill>
                  <a:srgbClr val="0D345B"/>
                </a:solidFill>
                <a:latin typeface="Calibri"/>
                <a:cs typeface="Calibri"/>
              </a:rPr>
              <a:t> </a:t>
            </a:r>
            <a:r>
              <a:rPr sz="2650" spc="-10" dirty="0">
                <a:solidFill>
                  <a:srgbClr val="0D345B"/>
                </a:solidFill>
                <a:latin typeface="Calibri"/>
                <a:cs typeface="Calibri"/>
              </a:rPr>
              <a:t>(by </a:t>
            </a:r>
            <a:r>
              <a:rPr sz="2650" spc="-585" dirty="0">
                <a:solidFill>
                  <a:srgbClr val="0D345B"/>
                </a:solidFill>
                <a:latin typeface="Calibri"/>
                <a:cs typeface="Calibri"/>
              </a:rPr>
              <a:t> </a:t>
            </a:r>
            <a:r>
              <a:rPr sz="2650" spc="-10" dirty="0">
                <a:solidFill>
                  <a:srgbClr val="0D345B"/>
                </a:solidFill>
                <a:latin typeface="Calibri"/>
                <a:cs typeface="Calibri"/>
              </a:rPr>
              <a:t>Race/Ethnicity)</a:t>
            </a:r>
            <a:endParaRPr sz="265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93915" y="521482"/>
            <a:ext cx="6530340" cy="452120"/>
          </a:xfrm>
          <a:prstGeom prst="rect">
            <a:avLst/>
          </a:prstGeom>
        </p:spPr>
        <p:txBody>
          <a:bodyPr vert="horz" wrap="square" lIns="0" tIns="12700" rIns="0" bIns="0" rtlCol="0">
            <a:spAutoFit/>
          </a:bodyPr>
          <a:lstStyle/>
          <a:p>
            <a:pPr marL="12700">
              <a:lnSpc>
                <a:spcPct val="100000"/>
              </a:lnSpc>
              <a:spcBef>
                <a:spcPts val="100"/>
              </a:spcBef>
            </a:pPr>
            <a:r>
              <a:rPr sz="2800" spc="-30" dirty="0">
                <a:solidFill>
                  <a:srgbClr val="0D345B"/>
                </a:solidFill>
                <a:latin typeface="Calibri"/>
                <a:cs typeface="Calibri"/>
              </a:rPr>
              <a:t>I</a:t>
            </a:r>
            <a:r>
              <a:rPr sz="2800" spc="15" dirty="0">
                <a:solidFill>
                  <a:srgbClr val="0D345B"/>
                </a:solidFill>
                <a:latin typeface="Calibri"/>
                <a:cs typeface="Calibri"/>
              </a:rPr>
              <a:t>n</a:t>
            </a:r>
            <a:r>
              <a:rPr sz="2800" spc="30" dirty="0">
                <a:solidFill>
                  <a:srgbClr val="0D345B"/>
                </a:solidFill>
                <a:latin typeface="Calibri"/>
                <a:cs typeface="Calibri"/>
              </a:rPr>
              <a:t>i</a:t>
            </a:r>
            <a:r>
              <a:rPr sz="2800" spc="-15" dirty="0">
                <a:solidFill>
                  <a:srgbClr val="0D345B"/>
                </a:solidFill>
                <a:latin typeface="Calibri"/>
                <a:cs typeface="Calibri"/>
              </a:rPr>
              <a:t>t</a:t>
            </a:r>
            <a:r>
              <a:rPr sz="2800" spc="30" dirty="0">
                <a:solidFill>
                  <a:srgbClr val="0D345B"/>
                </a:solidFill>
                <a:latin typeface="Calibri"/>
                <a:cs typeface="Calibri"/>
              </a:rPr>
              <a:t>i</a:t>
            </a:r>
            <a:r>
              <a:rPr sz="2800" spc="-25" dirty="0">
                <a:solidFill>
                  <a:srgbClr val="0D345B"/>
                </a:solidFill>
                <a:latin typeface="Calibri"/>
                <a:cs typeface="Calibri"/>
              </a:rPr>
              <a:t>a</a:t>
            </a:r>
            <a:r>
              <a:rPr sz="2800" dirty="0">
                <a:solidFill>
                  <a:srgbClr val="0D345B"/>
                </a:solidFill>
                <a:latin typeface="Calibri"/>
                <a:cs typeface="Calibri"/>
              </a:rPr>
              <a:t>l</a:t>
            </a:r>
            <a:r>
              <a:rPr sz="2800" spc="-45" dirty="0">
                <a:solidFill>
                  <a:srgbClr val="0D345B"/>
                </a:solidFill>
                <a:latin typeface="Calibri"/>
                <a:cs typeface="Calibri"/>
              </a:rPr>
              <a:t> </a:t>
            </a:r>
            <a:r>
              <a:rPr sz="2800" spc="10" dirty="0">
                <a:solidFill>
                  <a:srgbClr val="0D345B"/>
                </a:solidFill>
                <a:latin typeface="Calibri"/>
                <a:cs typeface="Calibri"/>
              </a:rPr>
              <a:t>U</a:t>
            </a:r>
            <a:r>
              <a:rPr sz="2800" spc="-5" dirty="0">
                <a:solidFill>
                  <a:srgbClr val="0D345B"/>
                </a:solidFill>
                <a:latin typeface="Calibri"/>
                <a:cs typeface="Calibri"/>
              </a:rPr>
              <a:t>N</a:t>
            </a:r>
            <a:r>
              <a:rPr sz="2800" spc="-30" dirty="0">
                <a:solidFill>
                  <a:srgbClr val="0D345B"/>
                </a:solidFill>
                <a:latin typeface="Calibri"/>
                <a:cs typeface="Calibri"/>
              </a:rPr>
              <a:t>IT</a:t>
            </a:r>
            <a:r>
              <a:rPr sz="2800" dirty="0">
                <a:solidFill>
                  <a:srgbClr val="0D345B"/>
                </a:solidFill>
                <a:latin typeface="Calibri"/>
                <a:cs typeface="Calibri"/>
              </a:rPr>
              <a:t>E</a:t>
            </a:r>
            <a:r>
              <a:rPr sz="2800" spc="80" dirty="0">
                <a:solidFill>
                  <a:srgbClr val="0D345B"/>
                </a:solidFill>
                <a:latin typeface="Calibri"/>
                <a:cs typeface="Calibri"/>
              </a:rPr>
              <a:t> </a:t>
            </a:r>
            <a:r>
              <a:rPr sz="2800" spc="-60" dirty="0">
                <a:solidFill>
                  <a:srgbClr val="0D345B"/>
                </a:solidFill>
                <a:latin typeface="Calibri"/>
                <a:cs typeface="Calibri"/>
              </a:rPr>
              <a:t>R</a:t>
            </a:r>
            <a:r>
              <a:rPr sz="2800" spc="30" dirty="0">
                <a:solidFill>
                  <a:srgbClr val="0D345B"/>
                </a:solidFill>
                <a:latin typeface="Calibri"/>
                <a:cs typeface="Calibri"/>
              </a:rPr>
              <a:t>e</a:t>
            </a:r>
            <a:r>
              <a:rPr sz="2800" spc="25" dirty="0">
                <a:solidFill>
                  <a:srgbClr val="0D345B"/>
                </a:solidFill>
                <a:latin typeface="Calibri"/>
                <a:cs typeface="Calibri"/>
              </a:rPr>
              <a:t>c</a:t>
            </a:r>
            <a:r>
              <a:rPr sz="2800" spc="10" dirty="0">
                <a:solidFill>
                  <a:srgbClr val="0D345B"/>
                </a:solidFill>
                <a:latin typeface="Calibri"/>
                <a:cs typeface="Calibri"/>
              </a:rPr>
              <a:t>o</a:t>
            </a:r>
            <a:r>
              <a:rPr sz="2800" spc="-40" dirty="0">
                <a:solidFill>
                  <a:srgbClr val="0D345B"/>
                </a:solidFill>
                <a:latin typeface="Calibri"/>
                <a:cs typeface="Calibri"/>
              </a:rPr>
              <a:t>mm</a:t>
            </a:r>
            <a:r>
              <a:rPr sz="2800" spc="30" dirty="0">
                <a:solidFill>
                  <a:srgbClr val="0D345B"/>
                </a:solidFill>
                <a:latin typeface="Calibri"/>
                <a:cs typeface="Calibri"/>
              </a:rPr>
              <a:t>e</a:t>
            </a:r>
            <a:r>
              <a:rPr sz="2800" spc="15" dirty="0">
                <a:solidFill>
                  <a:srgbClr val="0D345B"/>
                </a:solidFill>
                <a:latin typeface="Calibri"/>
                <a:cs typeface="Calibri"/>
              </a:rPr>
              <a:t>nd</a:t>
            </a:r>
            <a:r>
              <a:rPr sz="2800" spc="-25" dirty="0">
                <a:solidFill>
                  <a:srgbClr val="0D345B"/>
                </a:solidFill>
                <a:latin typeface="Calibri"/>
                <a:cs typeface="Calibri"/>
              </a:rPr>
              <a:t>a</a:t>
            </a:r>
            <a:r>
              <a:rPr sz="2800" spc="-15" dirty="0">
                <a:solidFill>
                  <a:srgbClr val="0D345B"/>
                </a:solidFill>
                <a:latin typeface="Calibri"/>
                <a:cs typeface="Calibri"/>
              </a:rPr>
              <a:t>t</a:t>
            </a:r>
            <a:r>
              <a:rPr sz="2800" spc="30" dirty="0">
                <a:solidFill>
                  <a:srgbClr val="0D345B"/>
                </a:solidFill>
                <a:latin typeface="Calibri"/>
                <a:cs typeface="Calibri"/>
              </a:rPr>
              <a:t>i</a:t>
            </a:r>
            <a:r>
              <a:rPr sz="2800" spc="10" dirty="0">
                <a:solidFill>
                  <a:srgbClr val="0D345B"/>
                </a:solidFill>
                <a:latin typeface="Calibri"/>
                <a:cs typeface="Calibri"/>
              </a:rPr>
              <a:t>o</a:t>
            </a:r>
            <a:r>
              <a:rPr sz="2800" spc="15" dirty="0">
                <a:solidFill>
                  <a:srgbClr val="0D345B"/>
                </a:solidFill>
                <a:latin typeface="Calibri"/>
                <a:cs typeface="Calibri"/>
              </a:rPr>
              <a:t>n</a:t>
            </a:r>
            <a:r>
              <a:rPr sz="2800" dirty="0">
                <a:solidFill>
                  <a:srgbClr val="0D345B"/>
                </a:solidFill>
                <a:latin typeface="Calibri"/>
                <a:cs typeface="Calibri"/>
              </a:rPr>
              <a:t>s</a:t>
            </a:r>
            <a:r>
              <a:rPr sz="2800" spc="-155" dirty="0">
                <a:solidFill>
                  <a:srgbClr val="0D345B"/>
                </a:solidFill>
                <a:latin typeface="Calibri"/>
                <a:cs typeface="Calibri"/>
              </a:rPr>
              <a:t> </a:t>
            </a:r>
            <a:r>
              <a:rPr sz="2800" spc="-25" dirty="0">
                <a:solidFill>
                  <a:srgbClr val="0D345B"/>
                </a:solidFill>
                <a:latin typeface="Calibri"/>
                <a:cs typeface="Calibri"/>
              </a:rPr>
              <a:t>a</a:t>
            </a:r>
            <a:r>
              <a:rPr sz="2800" spc="15" dirty="0">
                <a:solidFill>
                  <a:srgbClr val="0D345B"/>
                </a:solidFill>
                <a:latin typeface="Calibri"/>
                <a:cs typeface="Calibri"/>
              </a:rPr>
              <a:t>n</a:t>
            </a:r>
            <a:r>
              <a:rPr sz="2800" dirty="0">
                <a:solidFill>
                  <a:srgbClr val="0D345B"/>
                </a:solidFill>
                <a:latin typeface="Calibri"/>
                <a:cs typeface="Calibri"/>
              </a:rPr>
              <a:t>d</a:t>
            </a:r>
            <a:r>
              <a:rPr sz="2800" spc="25" dirty="0">
                <a:solidFill>
                  <a:srgbClr val="0D345B"/>
                </a:solidFill>
                <a:latin typeface="Calibri"/>
                <a:cs typeface="Calibri"/>
              </a:rPr>
              <a:t> </a:t>
            </a:r>
            <a:r>
              <a:rPr sz="2800" spc="-20" dirty="0">
                <a:solidFill>
                  <a:srgbClr val="0D345B"/>
                </a:solidFill>
                <a:latin typeface="Calibri"/>
                <a:cs typeface="Calibri"/>
              </a:rPr>
              <a:t>A</a:t>
            </a:r>
            <a:r>
              <a:rPr sz="2800" spc="25" dirty="0">
                <a:solidFill>
                  <a:srgbClr val="0D345B"/>
                </a:solidFill>
                <a:latin typeface="Calibri"/>
                <a:cs typeface="Calibri"/>
              </a:rPr>
              <a:t>c</a:t>
            </a:r>
            <a:r>
              <a:rPr sz="2800" spc="-15" dirty="0">
                <a:solidFill>
                  <a:srgbClr val="0D345B"/>
                </a:solidFill>
                <a:latin typeface="Calibri"/>
                <a:cs typeface="Calibri"/>
              </a:rPr>
              <a:t>t</a:t>
            </a:r>
            <a:r>
              <a:rPr sz="2800" spc="30" dirty="0">
                <a:solidFill>
                  <a:srgbClr val="0D345B"/>
                </a:solidFill>
                <a:latin typeface="Calibri"/>
                <a:cs typeface="Calibri"/>
              </a:rPr>
              <a:t>i</a:t>
            </a:r>
            <a:r>
              <a:rPr sz="2800" spc="10" dirty="0">
                <a:solidFill>
                  <a:srgbClr val="0D345B"/>
                </a:solidFill>
                <a:latin typeface="Calibri"/>
                <a:cs typeface="Calibri"/>
              </a:rPr>
              <a:t>o</a:t>
            </a:r>
            <a:r>
              <a:rPr sz="2800" spc="15" dirty="0">
                <a:solidFill>
                  <a:srgbClr val="0D345B"/>
                </a:solidFill>
                <a:latin typeface="Calibri"/>
                <a:cs typeface="Calibri"/>
              </a:rPr>
              <a:t>ns</a:t>
            </a:r>
            <a:endParaRPr sz="2800">
              <a:latin typeface="Calibri"/>
              <a:cs typeface="Calibri"/>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10" dirty="0"/>
              <a:t>nih.gov/ending-structural-racism</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
        <p:nvSpPr>
          <p:cNvPr id="4" name="object 4"/>
          <p:cNvSpPr txBox="1"/>
          <p:nvPr/>
        </p:nvSpPr>
        <p:spPr>
          <a:xfrm>
            <a:off x="688340" y="1718439"/>
            <a:ext cx="10765155" cy="2372995"/>
          </a:xfrm>
          <a:prstGeom prst="rect">
            <a:avLst/>
          </a:prstGeom>
        </p:spPr>
        <p:txBody>
          <a:bodyPr vert="horz" wrap="square" lIns="0" tIns="48895" rIns="0" bIns="0" rtlCol="0">
            <a:spAutoFit/>
          </a:bodyPr>
          <a:lstStyle/>
          <a:p>
            <a:pPr marL="245745" marR="34290" indent="-233679">
              <a:lnSpc>
                <a:spcPts val="2640"/>
              </a:lnSpc>
              <a:spcBef>
                <a:spcPts val="385"/>
              </a:spcBef>
              <a:buFont typeface="Arial"/>
              <a:buChar char="•"/>
              <a:tabLst>
                <a:tab pos="246379" algn="l"/>
              </a:tabLst>
            </a:pPr>
            <a:r>
              <a:rPr sz="2400" b="1" spc="-10" dirty="0">
                <a:latin typeface="Calibri"/>
                <a:cs typeface="Calibri"/>
              </a:rPr>
              <a:t>Publicly</a:t>
            </a:r>
            <a:r>
              <a:rPr sz="2400" b="1" spc="80" dirty="0">
                <a:latin typeface="Calibri"/>
                <a:cs typeface="Calibri"/>
              </a:rPr>
              <a:t> </a:t>
            </a:r>
            <a:r>
              <a:rPr sz="2400" b="1" spc="-15" dirty="0">
                <a:latin typeface="Calibri"/>
                <a:cs typeface="Calibri"/>
              </a:rPr>
              <a:t>commit </a:t>
            </a:r>
            <a:r>
              <a:rPr sz="2400" b="1" spc="-20" dirty="0">
                <a:latin typeface="Calibri"/>
                <a:cs typeface="Calibri"/>
              </a:rPr>
              <a:t>to</a:t>
            </a:r>
            <a:r>
              <a:rPr sz="2400" b="1" spc="10" dirty="0">
                <a:latin typeface="Calibri"/>
                <a:cs typeface="Calibri"/>
              </a:rPr>
              <a:t> </a:t>
            </a:r>
            <a:r>
              <a:rPr sz="2400" b="1" spc="-15" dirty="0">
                <a:latin typeface="Calibri"/>
                <a:cs typeface="Calibri"/>
              </a:rPr>
              <a:t>identifying</a:t>
            </a:r>
            <a:r>
              <a:rPr sz="2400" b="1" spc="160" dirty="0">
                <a:latin typeface="Calibri"/>
                <a:cs typeface="Calibri"/>
              </a:rPr>
              <a:t> </a:t>
            </a:r>
            <a:r>
              <a:rPr sz="2400" b="1" dirty="0">
                <a:latin typeface="Calibri"/>
                <a:cs typeface="Calibri"/>
              </a:rPr>
              <a:t>and</a:t>
            </a:r>
            <a:r>
              <a:rPr sz="2400" b="1" spc="10" dirty="0">
                <a:latin typeface="Calibri"/>
                <a:cs typeface="Calibri"/>
              </a:rPr>
              <a:t> </a:t>
            </a:r>
            <a:r>
              <a:rPr sz="2400" b="1" dirty="0">
                <a:latin typeface="Calibri"/>
                <a:cs typeface="Calibri"/>
              </a:rPr>
              <a:t>correcting</a:t>
            </a:r>
            <a:r>
              <a:rPr sz="2400" b="1" spc="-165" dirty="0">
                <a:latin typeface="Calibri"/>
                <a:cs typeface="Calibri"/>
              </a:rPr>
              <a:t> </a:t>
            </a:r>
            <a:r>
              <a:rPr sz="2400" b="1" spc="-25" dirty="0">
                <a:latin typeface="Calibri"/>
                <a:cs typeface="Calibri"/>
              </a:rPr>
              <a:t>any</a:t>
            </a:r>
            <a:r>
              <a:rPr sz="2400" b="1" spc="85" dirty="0">
                <a:latin typeface="Calibri"/>
                <a:cs typeface="Calibri"/>
              </a:rPr>
              <a:t> </a:t>
            </a:r>
            <a:r>
              <a:rPr sz="2400" b="1" spc="5" dirty="0">
                <a:latin typeface="Calibri"/>
                <a:cs typeface="Calibri"/>
              </a:rPr>
              <a:t>NIH</a:t>
            </a:r>
            <a:r>
              <a:rPr sz="2400" b="1" spc="-55" dirty="0">
                <a:latin typeface="Calibri"/>
                <a:cs typeface="Calibri"/>
              </a:rPr>
              <a:t> </a:t>
            </a:r>
            <a:r>
              <a:rPr sz="2400" b="1" spc="-15" dirty="0">
                <a:latin typeface="Calibri"/>
                <a:cs typeface="Calibri"/>
              </a:rPr>
              <a:t>policies</a:t>
            </a:r>
            <a:r>
              <a:rPr sz="2400" b="1" spc="100" dirty="0">
                <a:latin typeface="Calibri"/>
                <a:cs typeface="Calibri"/>
              </a:rPr>
              <a:t> </a:t>
            </a:r>
            <a:r>
              <a:rPr sz="2400" b="1" spc="-10" dirty="0">
                <a:latin typeface="Calibri"/>
                <a:cs typeface="Calibri"/>
              </a:rPr>
              <a:t>or</a:t>
            </a:r>
            <a:r>
              <a:rPr sz="2400" b="1" spc="-35" dirty="0">
                <a:latin typeface="Calibri"/>
                <a:cs typeface="Calibri"/>
              </a:rPr>
              <a:t> </a:t>
            </a:r>
            <a:r>
              <a:rPr sz="2400" b="1" spc="-10" dirty="0">
                <a:latin typeface="Calibri"/>
                <a:cs typeface="Calibri"/>
              </a:rPr>
              <a:t>practices</a:t>
            </a:r>
            <a:r>
              <a:rPr sz="2400" b="1" spc="20" dirty="0">
                <a:latin typeface="Calibri"/>
                <a:cs typeface="Calibri"/>
              </a:rPr>
              <a:t> </a:t>
            </a:r>
            <a:r>
              <a:rPr sz="2400" b="1" spc="-10" dirty="0">
                <a:latin typeface="Calibri"/>
                <a:cs typeface="Calibri"/>
              </a:rPr>
              <a:t>that</a:t>
            </a:r>
            <a:r>
              <a:rPr sz="2400" b="1" spc="-20" dirty="0">
                <a:latin typeface="Calibri"/>
                <a:cs typeface="Calibri"/>
              </a:rPr>
              <a:t> </a:t>
            </a:r>
            <a:r>
              <a:rPr sz="2400" b="1" spc="-35" dirty="0">
                <a:latin typeface="Calibri"/>
                <a:cs typeface="Calibri"/>
              </a:rPr>
              <a:t>may </a:t>
            </a:r>
            <a:r>
              <a:rPr sz="2400" b="1" spc="-525" dirty="0">
                <a:latin typeface="Calibri"/>
                <a:cs typeface="Calibri"/>
              </a:rPr>
              <a:t> </a:t>
            </a:r>
            <a:r>
              <a:rPr sz="2400" b="1" spc="-5" dirty="0">
                <a:latin typeface="Calibri"/>
                <a:cs typeface="Calibri"/>
              </a:rPr>
              <a:t>have</a:t>
            </a:r>
            <a:r>
              <a:rPr sz="2400" b="1" spc="-75" dirty="0">
                <a:latin typeface="Calibri"/>
                <a:cs typeface="Calibri"/>
              </a:rPr>
              <a:t> </a:t>
            </a:r>
            <a:r>
              <a:rPr sz="2400" b="1" spc="-15" dirty="0">
                <a:latin typeface="Calibri"/>
                <a:cs typeface="Calibri"/>
              </a:rPr>
              <a:t>helped</a:t>
            </a:r>
            <a:r>
              <a:rPr sz="2400" b="1" spc="85" dirty="0">
                <a:latin typeface="Calibri"/>
                <a:cs typeface="Calibri"/>
              </a:rPr>
              <a:t> </a:t>
            </a:r>
            <a:r>
              <a:rPr sz="2400" b="1" spc="-20" dirty="0">
                <a:latin typeface="Calibri"/>
                <a:cs typeface="Calibri"/>
              </a:rPr>
              <a:t>to</a:t>
            </a:r>
            <a:r>
              <a:rPr sz="2400" b="1" spc="5" dirty="0">
                <a:latin typeface="Calibri"/>
                <a:cs typeface="Calibri"/>
              </a:rPr>
              <a:t> </a:t>
            </a:r>
            <a:r>
              <a:rPr sz="2400" b="1" spc="-10" dirty="0">
                <a:latin typeface="Calibri"/>
                <a:cs typeface="Calibri"/>
              </a:rPr>
              <a:t>perpetuate</a:t>
            </a:r>
            <a:r>
              <a:rPr sz="2400" b="1" spc="5" dirty="0">
                <a:latin typeface="Calibri"/>
                <a:cs typeface="Calibri"/>
              </a:rPr>
              <a:t> </a:t>
            </a:r>
            <a:r>
              <a:rPr sz="2400" b="1" spc="-10" dirty="0">
                <a:latin typeface="Calibri"/>
                <a:cs typeface="Calibri"/>
              </a:rPr>
              <a:t>structural</a:t>
            </a:r>
            <a:r>
              <a:rPr sz="2400" b="1" spc="-15" dirty="0">
                <a:latin typeface="Calibri"/>
                <a:cs typeface="Calibri"/>
              </a:rPr>
              <a:t> </a:t>
            </a:r>
            <a:r>
              <a:rPr sz="2400" b="1" spc="-10" dirty="0">
                <a:latin typeface="Calibri"/>
                <a:cs typeface="Calibri"/>
              </a:rPr>
              <a:t>racism</a:t>
            </a:r>
            <a:r>
              <a:rPr sz="2400" b="1" spc="-20" dirty="0">
                <a:latin typeface="Calibri"/>
                <a:cs typeface="Calibri"/>
              </a:rPr>
              <a:t> </a:t>
            </a:r>
            <a:r>
              <a:rPr sz="2400" b="1" dirty="0">
                <a:latin typeface="Calibri"/>
                <a:cs typeface="Calibri"/>
              </a:rPr>
              <a:t>–</a:t>
            </a:r>
            <a:r>
              <a:rPr sz="2400" b="1" spc="-50" dirty="0">
                <a:latin typeface="Calibri"/>
                <a:cs typeface="Calibri"/>
              </a:rPr>
              <a:t> </a:t>
            </a:r>
            <a:r>
              <a:rPr sz="2400" b="1" i="1" dirty="0">
                <a:solidFill>
                  <a:srgbClr val="6F2F9F"/>
                </a:solidFill>
                <a:latin typeface="Calibri"/>
                <a:cs typeface="Calibri"/>
              </a:rPr>
              <a:t>Published</a:t>
            </a:r>
            <a:r>
              <a:rPr sz="2400" b="1" i="1" spc="-50" dirty="0">
                <a:solidFill>
                  <a:srgbClr val="6F2F9F"/>
                </a:solidFill>
                <a:latin typeface="Calibri"/>
                <a:cs typeface="Calibri"/>
              </a:rPr>
              <a:t> </a:t>
            </a:r>
            <a:r>
              <a:rPr sz="2400" b="1" i="1" spc="-15" dirty="0">
                <a:solidFill>
                  <a:srgbClr val="6F2F9F"/>
                </a:solidFill>
                <a:latin typeface="Calibri"/>
                <a:cs typeface="Calibri"/>
              </a:rPr>
              <a:t>3/1/21</a:t>
            </a:r>
            <a:endParaRPr sz="2400">
              <a:latin typeface="Calibri"/>
              <a:cs typeface="Calibri"/>
            </a:endParaRPr>
          </a:p>
          <a:p>
            <a:pPr marL="246379" indent="-233679">
              <a:lnSpc>
                <a:spcPts val="2390"/>
              </a:lnSpc>
              <a:buFont typeface="Arial"/>
              <a:buChar char="•"/>
              <a:tabLst>
                <a:tab pos="246379" algn="l"/>
              </a:tabLst>
            </a:pPr>
            <a:r>
              <a:rPr sz="2400" b="1" spc="-15" dirty="0">
                <a:latin typeface="Calibri"/>
                <a:cs typeface="Calibri"/>
              </a:rPr>
              <a:t>Continue</a:t>
            </a:r>
            <a:r>
              <a:rPr sz="2400" b="1" spc="85" dirty="0">
                <a:latin typeface="Calibri"/>
                <a:cs typeface="Calibri"/>
              </a:rPr>
              <a:t> </a:t>
            </a:r>
            <a:r>
              <a:rPr sz="2400" b="1" spc="-20" dirty="0">
                <a:latin typeface="Calibri"/>
                <a:cs typeface="Calibri"/>
              </a:rPr>
              <a:t>to</a:t>
            </a:r>
            <a:r>
              <a:rPr sz="2400" b="1" spc="5" dirty="0">
                <a:latin typeface="Calibri"/>
                <a:cs typeface="Calibri"/>
              </a:rPr>
              <a:t> </a:t>
            </a:r>
            <a:r>
              <a:rPr sz="2400" b="1" spc="-10" dirty="0">
                <a:latin typeface="Calibri"/>
                <a:cs typeface="Calibri"/>
              </a:rPr>
              <a:t>aggressively</a:t>
            </a:r>
            <a:r>
              <a:rPr sz="2400" b="1" dirty="0">
                <a:latin typeface="Calibri"/>
                <a:cs typeface="Calibri"/>
              </a:rPr>
              <a:t> </a:t>
            </a:r>
            <a:r>
              <a:rPr sz="2400" b="1" spc="-20" dirty="0">
                <a:latin typeface="Calibri"/>
                <a:cs typeface="Calibri"/>
              </a:rPr>
              <a:t>implement</a:t>
            </a:r>
            <a:r>
              <a:rPr sz="2400" b="1" spc="145" dirty="0">
                <a:latin typeface="Calibri"/>
                <a:cs typeface="Calibri"/>
              </a:rPr>
              <a:t> </a:t>
            </a:r>
            <a:r>
              <a:rPr sz="2400" b="1" dirty="0">
                <a:latin typeface="Calibri"/>
                <a:cs typeface="Calibri"/>
              </a:rPr>
              <a:t>approaches</a:t>
            </a:r>
            <a:r>
              <a:rPr sz="2400" b="1" spc="-60" dirty="0">
                <a:latin typeface="Calibri"/>
                <a:cs typeface="Calibri"/>
              </a:rPr>
              <a:t> </a:t>
            </a:r>
            <a:r>
              <a:rPr sz="2400" b="1" spc="-20" dirty="0">
                <a:latin typeface="Calibri"/>
                <a:cs typeface="Calibri"/>
              </a:rPr>
              <a:t>to</a:t>
            </a:r>
            <a:r>
              <a:rPr sz="2400" b="1" spc="5" dirty="0">
                <a:latin typeface="Calibri"/>
                <a:cs typeface="Calibri"/>
              </a:rPr>
              <a:t> </a:t>
            </a:r>
            <a:r>
              <a:rPr sz="2400" b="1" dirty="0">
                <a:latin typeface="Calibri"/>
                <a:cs typeface="Calibri"/>
              </a:rPr>
              <a:t>address</a:t>
            </a:r>
            <a:r>
              <a:rPr sz="2400" b="1" spc="-55" dirty="0">
                <a:latin typeface="Calibri"/>
                <a:cs typeface="Calibri"/>
              </a:rPr>
              <a:t> </a:t>
            </a:r>
            <a:r>
              <a:rPr sz="2400" b="1" spc="-15" dirty="0">
                <a:latin typeface="Calibri"/>
                <a:cs typeface="Calibri"/>
              </a:rPr>
              <a:t>the</a:t>
            </a:r>
            <a:r>
              <a:rPr sz="2400" b="1" spc="85" dirty="0">
                <a:latin typeface="Calibri"/>
                <a:cs typeface="Calibri"/>
              </a:rPr>
              <a:t> </a:t>
            </a:r>
            <a:r>
              <a:rPr sz="2400" b="1" spc="-15" dirty="0">
                <a:latin typeface="Calibri"/>
                <a:cs typeface="Calibri"/>
              </a:rPr>
              <a:t>“Ginther</a:t>
            </a:r>
            <a:r>
              <a:rPr sz="2400" b="1" spc="40" dirty="0">
                <a:latin typeface="Calibri"/>
                <a:cs typeface="Calibri"/>
              </a:rPr>
              <a:t> </a:t>
            </a:r>
            <a:r>
              <a:rPr sz="2400" b="1" spc="-5" dirty="0">
                <a:latin typeface="Calibri"/>
                <a:cs typeface="Calibri"/>
              </a:rPr>
              <a:t>Gap”</a:t>
            </a:r>
            <a:r>
              <a:rPr sz="2400" b="1" spc="15" dirty="0">
                <a:latin typeface="Calibri"/>
                <a:cs typeface="Calibri"/>
              </a:rPr>
              <a:t> </a:t>
            </a:r>
            <a:r>
              <a:rPr sz="2400" b="1" dirty="0">
                <a:latin typeface="Calibri"/>
                <a:cs typeface="Calibri"/>
              </a:rPr>
              <a:t>and</a:t>
            </a:r>
            <a:endParaRPr sz="2400">
              <a:latin typeface="Calibri"/>
              <a:cs typeface="Calibri"/>
            </a:endParaRPr>
          </a:p>
          <a:p>
            <a:pPr marL="245745">
              <a:lnSpc>
                <a:spcPts val="2600"/>
              </a:lnSpc>
            </a:pPr>
            <a:r>
              <a:rPr sz="2400" b="1" dirty="0">
                <a:latin typeface="Calibri"/>
                <a:cs typeface="Calibri"/>
              </a:rPr>
              <a:t>enhance</a:t>
            </a:r>
            <a:r>
              <a:rPr sz="2400" b="1" spc="-5" dirty="0">
                <a:latin typeface="Calibri"/>
                <a:cs typeface="Calibri"/>
              </a:rPr>
              <a:t> </a:t>
            </a:r>
            <a:r>
              <a:rPr sz="2400" b="1" spc="-10" dirty="0">
                <a:latin typeface="Calibri"/>
                <a:cs typeface="Calibri"/>
              </a:rPr>
              <a:t>portfolio</a:t>
            </a:r>
            <a:r>
              <a:rPr sz="2400" b="1" dirty="0">
                <a:latin typeface="Calibri"/>
                <a:cs typeface="Calibri"/>
              </a:rPr>
              <a:t> </a:t>
            </a:r>
            <a:r>
              <a:rPr sz="2400" b="1" spc="-15" dirty="0">
                <a:latin typeface="Calibri"/>
                <a:cs typeface="Calibri"/>
              </a:rPr>
              <a:t>diversity</a:t>
            </a:r>
            <a:r>
              <a:rPr sz="2400" b="1" spc="-10" dirty="0">
                <a:latin typeface="Calibri"/>
                <a:cs typeface="Calibri"/>
              </a:rPr>
              <a:t> </a:t>
            </a:r>
            <a:r>
              <a:rPr sz="2400" b="1" dirty="0">
                <a:latin typeface="Calibri"/>
                <a:cs typeface="Calibri"/>
              </a:rPr>
              <a:t>-</a:t>
            </a:r>
            <a:r>
              <a:rPr sz="2400" b="1" spc="-5" dirty="0">
                <a:latin typeface="Calibri"/>
                <a:cs typeface="Calibri"/>
              </a:rPr>
              <a:t> </a:t>
            </a:r>
            <a:r>
              <a:rPr sz="2400" b="1" i="1" dirty="0">
                <a:solidFill>
                  <a:srgbClr val="6F2F9F"/>
                </a:solidFill>
                <a:latin typeface="Calibri"/>
                <a:cs typeface="Calibri"/>
              </a:rPr>
              <a:t>Ongoing</a:t>
            </a:r>
            <a:endParaRPr sz="2400">
              <a:latin typeface="Calibri"/>
              <a:cs typeface="Calibri"/>
            </a:endParaRPr>
          </a:p>
          <a:p>
            <a:pPr marL="246379" marR="5080" indent="-233679">
              <a:lnSpc>
                <a:spcPct val="90300"/>
              </a:lnSpc>
              <a:spcBef>
                <a:spcPts val="120"/>
              </a:spcBef>
              <a:buFont typeface="Arial"/>
              <a:buChar char="•"/>
              <a:tabLst>
                <a:tab pos="246379" algn="l"/>
              </a:tabLst>
            </a:pPr>
            <a:r>
              <a:rPr sz="2400" b="1" spc="5" dirty="0">
                <a:latin typeface="Calibri"/>
                <a:cs typeface="Calibri"/>
              </a:rPr>
              <a:t>Launch </a:t>
            </a:r>
            <a:r>
              <a:rPr sz="2400" b="1" dirty="0">
                <a:latin typeface="Calibri"/>
                <a:cs typeface="Calibri"/>
              </a:rPr>
              <a:t>a </a:t>
            </a:r>
            <a:r>
              <a:rPr sz="2400" b="1" spc="-15" dirty="0">
                <a:latin typeface="Calibri"/>
                <a:cs typeface="Calibri"/>
              </a:rPr>
              <a:t>multi-phased, -tiered, </a:t>
            </a:r>
            <a:r>
              <a:rPr sz="2400" b="1" dirty="0">
                <a:latin typeface="Calibri"/>
                <a:cs typeface="Calibri"/>
              </a:rPr>
              <a:t>and </a:t>
            </a:r>
            <a:r>
              <a:rPr sz="2400" b="1" spc="-20" dirty="0">
                <a:latin typeface="Calibri"/>
                <a:cs typeface="Calibri"/>
              </a:rPr>
              <a:t>-integrated Common </a:t>
            </a:r>
            <a:r>
              <a:rPr sz="2400" b="1" spc="-5" dirty="0">
                <a:latin typeface="Calibri"/>
                <a:cs typeface="Calibri"/>
              </a:rPr>
              <a:t>Fund </a:t>
            </a:r>
            <a:r>
              <a:rPr sz="2400" b="1" spc="-20" dirty="0">
                <a:latin typeface="Calibri"/>
                <a:cs typeface="Calibri"/>
              </a:rPr>
              <a:t>Initiative</a:t>
            </a:r>
            <a:r>
              <a:rPr sz="2400" b="1" spc="-15" dirty="0">
                <a:latin typeface="Calibri"/>
                <a:cs typeface="Calibri"/>
              </a:rPr>
              <a:t> </a:t>
            </a:r>
            <a:r>
              <a:rPr sz="2400" b="1" spc="5" dirty="0">
                <a:latin typeface="Calibri"/>
                <a:cs typeface="Calibri"/>
              </a:rPr>
              <a:t>focused </a:t>
            </a:r>
            <a:r>
              <a:rPr sz="2400" b="1" spc="-10" dirty="0">
                <a:latin typeface="Calibri"/>
                <a:cs typeface="Calibri"/>
              </a:rPr>
              <a:t>on </a:t>
            </a:r>
            <a:r>
              <a:rPr sz="2400" b="1" spc="-535" dirty="0">
                <a:latin typeface="Calibri"/>
                <a:cs typeface="Calibri"/>
              </a:rPr>
              <a:t> </a:t>
            </a:r>
            <a:r>
              <a:rPr sz="2400" b="1" spc="-10" dirty="0">
                <a:latin typeface="Calibri"/>
                <a:cs typeface="Calibri"/>
              </a:rPr>
              <a:t>transformative </a:t>
            </a:r>
            <a:r>
              <a:rPr sz="2400" b="1" spc="-15" dirty="0">
                <a:latin typeface="Calibri"/>
                <a:cs typeface="Calibri"/>
              </a:rPr>
              <a:t>health disparities </a:t>
            </a:r>
            <a:r>
              <a:rPr sz="2400" b="1" spc="5" dirty="0">
                <a:latin typeface="Calibri"/>
                <a:cs typeface="Calibri"/>
              </a:rPr>
              <a:t>research </a:t>
            </a:r>
            <a:r>
              <a:rPr sz="2400" b="1" spc="-20" dirty="0">
                <a:latin typeface="Calibri"/>
                <a:cs typeface="Calibri"/>
              </a:rPr>
              <a:t>initiatives</a:t>
            </a:r>
            <a:r>
              <a:rPr sz="2400" b="1" spc="-15" dirty="0">
                <a:latin typeface="Calibri"/>
                <a:cs typeface="Calibri"/>
              </a:rPr>
              <a:t> </a:t>
            </a:r>
            <a:r>
              <a:rPr sz="2400" b="1" spc="-20" dirty="0">
                <a:latin typeface="Calibri"/>
                <a:cs typeface="Calibri"/>
              </a:rPr>
              <a:t>to </a:t>
            </a:r>
            <a:r>
              <a:rPr sz="2400" b="1" spc="5" dirty="0">
                <a:latin typeface="Calibri"/>
                <a:cs typeface="Calibri"/>
              </a:rPr>
              <a:t>reduce </a:t>
            </a:r>
            <a:r>
              <a:rPr sz="2400" b="1" spc="-15" dirty="0">
                <a:latin typeface="Calibri"/>
                <a:cs typeface="Calibri"/>
              </a:rPr>
              <a:t>health </a:t>
            </a:r>
            <a:r>
              <a:rPr sz="2400" b="1" spc="-10" dirty="0">
                <a:latin typeface="Calibri"/>
                <a:cs typeface="Calibri"/>
              </a:rPr>
              <a:t>disparities/ </a:t>
            </a:r>
            <a:r>
              <a:rPr sz="2400" b="1" spc="-5" dirty="0">
                <a:latin typeface="Calibri"/>
                <a:cs typeface="Calibri"/>
              </a:rPr>
              <a:t> </a:t>
            </a:r>
            <a:r>
              <a:rPr sz="2400" b="1" spc="-20" dirty="0">
                <a:latin typeface="Calibri"/>
                <a:cs typeface="Calibri"/>
              </a:rPr>
              <a:t>inequities</a:t>
            </a:r>
            <a:endParaRPr sz="24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121920" y="0"/>
            <a:ext cx="12070080" cy="2214867"/>
          </a:xfrm>
          <a:prstGeom prst="rect">
            <a:avLst/>
          </a:prstGeom>
        </p:spPr>
      </p:pic>
      <p:sp>
        <p:nvSpPr>
          <p:cNvPr id="3" name="object 3"/>
          <p:cNvSpPr txBox="1"/>
          <p:nvPr/>
        </p:nvSpPr>
        <p:spPr>
          <a:xfrm>
            <a:off x="518793" y="1983908"/>
            <a:ext cx="10941685" cy="3804920"/>
          </a:xfrm>
          <a:prstGeom prst="rect">
            <a:avLst/>
          </a:prstGeom>
        </p:spPr>
        <p:txBody>
          <a:bodyPr vert="horz" wrap="square" lIns="0" tIns="12700" rIns="0" bIns="0" rtlCol="0">
            <a:spAutoFit/>
          </a:bodyPr>
          <a:lstStyle/>
          <a:p>
            <a:pPr marL="225425" marR="5080" indent="10160">
              <a:lnSpc>
                <a:spcPct val="100000"/>
              </a:lnSpc>
              <a:spcBef>
                <a:spcPts val="100"/>
              </a:spcBef>
            </a:pPr>
            <a:r>
              <a:rPr sz="2800" b="1" spc="-30" dirty="0">
                <a:latin typeface="Arial"/>
                <a:cs typeface="Arial"/>
              </a:rPr>
              <a:t>NIH</a:t>
            </a:r>
            <a:r>
              <a:rPr sz="2800" b="1" spc="75" dirty="0">
                <a:latin typeface="Arial"/>
                <a:cs typeface="Arial"/>
              </a:rPr>
              <a:t> </a:t>
            </a:r>
            <a:r>
              <a:rPr sz="2800" b="1" spc="-20" dirty="0">
                <a:latin typeface="Arial"/>
                <a:cs typeface="Arial"/>
              </a:rPr>
              <a:t>Common</a:t>
            </a:r>
            <a:r>
              <a:rPr sz="2800" b="1" spc="65" dirty="0">
                <a:latin typeface="Arial"/>
                <a:cs typeface="Arial"/>
              </a:rPr>
              <a:t> </a:t>
            </a:r>
            <a:r>
              <a:rPr sz="2800" b="1" spc="-70" dirty="0">
                <a:latin typeface="Arial"/>
                <a:cs typeface="Arial"/>
              </a:rPr>
              <a:t>Fund</a:t>
            </a:r>
            <a:r>
              <a:rPr sz="2800" b="1" spc="310" dirty="0">
                <a:latin typeface="Arial"/>
                <a:cs typeface="Arial"/>
              </a:rPr>
              <a:t> </a:t>
            </a:r>
            <a:r>
              <a:rPr sz="2800" b="1" spc="-35" dirty="0">
                <a:latin typeface="Arial"/>
                <a:cs typeface="Arial"/>
              </a:rPr>
              <a:t>Transformative</a:t>
            </a:r>
            <a:r>
              <a:rPr sz="2800" b="1" spc="295" dirty="0">
                <a:latin typeface="Arial"/>
                <a:cs typeface="Arial"/>
              </a:rPr>
              <a:t> </a:t>
            </a:r>
            <a:r>
              <a:rPr sz="2800" b="1" spc="-25" dirty="0">
                <a:latin typeface="Arial"/>
                <a:cs typeface="Arial"/>
              </a:rPr>
              <a:t>Research</a:t>
            </a:r>
            <a:r>
              <a:rPr sz="2800" b="1" spc="150" dirty="0">
                <a:latin typeface="Arial"/>
                <a:cs typeface="Arial"/>
              </a:rPr>
              <a:t> </a:t>
            </a:r>
            <a:r>
              <a:rPr sz="2800" b="1" spc="10" dirty="0">
                <a:latin typeface="Arial"/>
                <a:cs typeface="Arial"/>
              </a:rPr>
              <a:t>to</a:t>
            </a:r>
            <a:r>
              <a:rPr sz="2800" b="1" spc="-95" dirty="0">
                <a:latin typeface="Arial"/>
                <a:cs typeface="Arial"/>
              </a:rPr>
              <a:t> </a:t>
            </a:r>
            <a:r>
              <a:rPr sz="2800" b="1" spc="-45" dirty="0">
                <a:latin typeface="Arial"/>
                <a:cs typeface="Arial"/>
              </a:rPr>
              <a:t>Address</a:t>
            </a:r>
            <a:r>
              <a:rPr sz="2800" b="1" spc="300" dirty="0">
                <a:latin typeface="Arial"/>
                <a:cs typeface="Arial"/>
              </a:rPr>
              <a:t> </a:t>
            </a:r>
            <a:r>
              <a:rPr sz="2800" b="1" spc="-25" dirty="0">
                <a:latin typeface="Arial"/>
                <a:cs typeface="Arial"/>
              </a:rPr>
              <a:t>Health </a:t>
            </a:r>
            <a:r>
              <a:rPr sz="2800" b="1" spc="-765" dirty="0">
                <a:latin typeface="Arial"/>
                <a:cs typeface="Arial"/>
              </a:rPr>
              <a:t> </a:t>
            </a:r>
            <a:r>
              <a:rPr sz="2800" b="1" spc="-30" dirty="0">
                <a:latin typeface="Arial"/>
                <a:cs typeface="Arial"/>
              </a:rPr>
              <a:t>Disparities</a:t>
            </a:r>
            <a:r>
              <a:rPr sz="2800" b="1" spc="295" dirty="0">
                <a:latin typeface="Arial"/>
                <a:cs typeface="Arial"/>
              </a:rPr>
              <a:t> </a:t>
            </a:r>
            <a:r>
              <a:rPr sz="2800" b="1" spc="-55" dirty="0">
                <a:latin typeface="Arial"/>
                <a:cs typeface="Arial"/>
              </a:rPr>
              <a:t>and</a:t>
            </a:r>
            <a:r>
              <a:rPr sz="2800" b="1" spc="70" dirty="0">
                <a:latin typeface="Arial"/>
                <a:cs typeface="Arial"/>
              </a:rPr>
              <a:t> </a:t>
            </a:r>
            <a:r>
              <a:rPr sz="2800" b="1" spc="-55" dirty="0">
                <a:latin typeface="Arial"/>
                <a:cs typeface="Arial"/>
              </a:rPr>
              <a:t>Advance</a:t>
            </a:r>
            <a:r>
              <a:rPr sz="2800" b="1" spc="380" dirty="0">
                <a:latin typeface="Arial"/>
                <a:cs typeface="Arial"/>
              </a:rPr>
              <a:t> </a:t>
            </a:r>
            <a:r>
              <a:rPr sz="2800" b="1" spc="-25" dirty="0">
                <a:latin typeface="Arial"/>
                <a:cs typeface="Arial"/>
              </a:rPr>
              <a:t>Health</a:t>
            </a:r>
            <a:r>
              <a:rPr sz="2800" b="1" spc="70" dirty="0">
                <a:latin typeface="Arial"/>
                <a:cs typeface="Arial"/>
              </a:rPr>
              <a:t> </a:t>
            </a:r>
            <a:r>
              <a:rPr sz="2800" b="1" spc="-40" dirty="0">
                <a:latin typeface="Arial"/>
                <a:cs typeface="Arial"/>
              </a:rPr>
              <a:t>Equity</a:t>
            </a:r>
            <a:r>
              <a:rPr sz="2800" b="1" spc="225" dirty="0">
                <a:latin typeface="Arial"/>
                <a:cs typeface="Arial"/>
              </a:rPr>
              <a:t> </a:t>
            </a:r>
            <a:r>
              <a:rPr sz="2800" b="1" dirty="0">
                <a:latin typeface="Arial"/>
                <a:cs typeface="Arial"/>
              </a:rPr>
              <a:t>–</a:t>
            </a:r>
            <a:r>
              <a:rPr sz="2800" b="1" spc="-15" dirty="0">
                <a:latin typeface="Arial"/>
                <a:cs typeface="Arial"/>
              </a:rPr>
              <a:t> Committed</a:t>
            </a:r>
            <a:r>
              <a:rPr sz="2800" b="1" spc="150" dirty="0">
                <a:latin typeface="Arial"/>
                <a:cs typeface="Arial"/>
              </a:rPr>
              <a:t> </a:t>
            </a:r>
            <a:r>
              <a:rPr sz="2800" b="1" spc="-60" dirty="0">
                <a:latin typeface="Arial"/>
                <a:cs typeface="Arial"/>
              </a:rPr>
              <a:t>up</a:t>
            </a:r>
            <a:r>
              <a:rPr sz="2800" b="1" spc="150" dirty="0">
                <a:latin typeface="Arial"/>
                <a:cs typeface="Arial"/>
              </a:rPr>
              <a:t> </a:t>
            </a:r>
            <a:r>
              <a:rPr sz="2800" b="1" spc="10" dirty="0">
                <a:latin typeface="Arial"/>
                <a:cs typeface="Arial"/>
              </a:rPr>
              <a:t>to</a:t>
            </a:r>
            <a:r>
              <a:rPr sz="2800" b="1" spc="-90" dirty="0">
                <a:latin typeface="Arial"/>
                <a:cs typeface="Arial"/>
              </a:rPr>
              <a:t> </a:t>
            </a:r>
            <a:r>
              <a:rPr sz="2800" b="1" spc="-40" dirty="0">
                <a:latin typeface="Arial"/>
                <a:cs typeface="Arial"/>
              </a:rPr>
              <a:t>$58M</a:t>
            </a:r>
            <a:endParaRPr sz="2800">
              <a:latin typeface="Arial"/>
              <a:cs typeface="Arial"/>
            </a:endParaRPr>
          </a:p>
          <a:p>
            <a:pPr>
              <a:lnSpc>
                <a:spcPct val="100000"/>
              </a:lnSpc>
              <a:spcBef>
                <a:spcPts val="5"/>
              </a:spcBef>
            </a:pPr>
            <a:endParaRPr sz="2500">
              <a:latin typeface="Arial"/>
              <a:cs typeface="Arial"/>
            </a:endParaRPr>
          </a:p>
          <a:p>
            <a:pPr marL="12700">
              <a:lnSpc>
                <a:spcPct val="100000"/>
              </a:lnSpc>
            </a:pPr>
            <a:r>
              <a:rPr sz="2400" spc="-110" dirty="0">
                <a:latin typeface="Arial"/>
                <a:cs typeface="Arial"/>
              </a:rPr>
              <a:t>T</a:t>
            </a:r>
            <a:r>
              <a:rPr sz="2400" spc="-55" dirty="0">
                <a:latin typeface="Arial"/>
                <a:cs typeface="Arial"/>
              </a:rPr>
              <a:t>w</a:t>
            </a:r>
            <a:r>
              <a:rPr sz="2400" dirty="0">
                <a:latin typeface="Arial"/>
                <a:cs typeface="Arial"/>
              </a:rPr>
              <a:t>o</a:t>
            </a:r>
            <a:r>
              <a:rPr sz="2400" spc="-5" dirty="0">
                <a:latin typeface="Arial"/>
                <a:cs typeface="Arial"/>
              </a:rPr>
              <a:t> </a:t>
            </a:r>
            <a:r>
              <a:rPr sz="2400" spc="-30" dirty="0">
                <a:latin typeface="Arial"/>
                <a:cs typeface="Arial"/>
              </a:rPr>
              <a:t>FO</a:t>
            </a:r>
            <a:r>
              <a:rPr sz="2400" spc="-85" dirty="0">
                <a:latin typeface="Arial"/>
                <a:cs typeface="Arial"/>
              </a:rPr>
              <a:t>A</a:t>
            </a:r>
            <a:r>
              <a:rPr sz="2400" dirty="0">
                <a:latin typeface="Arial"/>
                <a:cs typeface="Arial"/>
              </a:rPr>
              <a:t>s</a:t>
            </a:r>
            <a:r>
              <a:rPr sz="2400" spc="130" dirty="0">
                <a:latin typeface="Arial"/>
                <a:cs typeface="Arial"/>
              </a:rPr>
              <a:t> </a:t>
            </a:r>
            <a:r>
              <a:rPr sz="2400" dirty="0">
                <a:latin typeface="Arial"/>
                <a:cs typeface="Arial"/>
              </a:rPr>
              <a:t>r</a:t>
            </a:r>
            <a:r>
              <a:rPr sz="2400" spc="-55" dirty="0">
                <a:latin typeface="Arial"/>
                <a:cs typeface="Arial"/>
              </a:rPr>
              <a:t>e</a:t>
            </a:r>
            <a:r>
              <a:rPr sz="2400" spc="25" dirty="0">
                <a:latin typeface="Arial"/>
                <a:cs typeface="Arial"/>
              </a:rPr>
              <a:t>l</a:t>
            </a:r>
            <a:r>
              <a:rPr sz="2400" spc="-55" dirty="0">
                <a:latin typeface="Arial"/>
                <a:cs typeface="Arial"/>
              </a:rPr>
              <a:t>ea</a:t>
            </a:r>
            <a:r>
              <a:rPr sz="2400" dirty="0">
                <a:latin typeface="Arial"/>
                <a:cs typeface="Arial"/>
              </a:rPr>
              <a:t>s</a:t>
            </a:r>
            <a:r>
              <a:rPr sz="2400" spc="-55" dirty="0">
                <a:latin typeface="Arial"/>
                <a:cs typeface="Arial"/>
              </a:rPr>
              <a:t>e</a:t>
            </a:r>
            <a:r>
              <a:rPr sz="2400" dirty="0">
                <a:latin typeface="Arial"/>
                <a:cs typeface="Arial"/>
              </a:rPr>
              <a:t>d</a:t>
            </a:r>
            <a:r>
              <a:rPr sz="2400" spc="235" dirty="0">
                <a:latin typeface="Arial"/>
                <a:cs typeface="Arial"/>
              </a:rPr>
              <a:t> </a:t>
            </a:r>
            <a:r>
              <a:rPr sz="2400" spc="25" dirty="0">
                <a:latin typeface="Arial"/>
                <a:cs typeface="Arial"/>
              </a:rPr>
              <a:t>3</a:t>
            </a:r>
            <a:r>
              <a:rPr sz="2400" spc="-30" dirty="0">
                <a:latin typeface="Arial"/>
                <a:cs typeface="Arial"/>
              </a:rPr>
              <a:t>/</a:t>
            </a:r>
            <a:r>
              <a:rPr sz="2400" spc="25" dirty="0">
                <a:latin typeface="Arial"/>
                <a:cs typeface="Arial"/>
              </a:rPr>
              <a:t>26</a:t>
            </a:r>
            <a:r>
              <a:rPr sz="2400" spc="-30" dirty="0">
                <a:latin typeface="Arial"/>
                <a:cs typeface="Arial"/>
              </a:rPr>
              <a:t>/</a:t>
            </a:r>
            <a:r>
              <a:rPr sz="2400" spc="25" dirty="0">
                <a:latin typeface="Arial"/>
                <a:cs typeface="Arial"/>
              </a:rPr>
              <a:t>21</a:t>
            </a:r>
            <a:r>
              <a:rPr sz="2400" dirty="0">
                <a:latin typeface="Arial"/>
                <a:cs typeface="Arial"/>
              </a:rPr>
              <a:t>:</a:t>
            </a:r>
            <a:r>
              <a:rPr sz="2400" spc="-140" dirty="0">
                <a:latin typeface="Arial"/>
                <a:cs typeface="Arial"/>
              </a:rPr>
              <a:t> </a:t>
            </a:r>
            <a:r>
              <a:rPr sz="2400" b="1" spc="-135" dirty="0">
                <a:solidFill>
                  <a:srgbClr val="6F2F9F"/>
                </a:solidFill>
                <a:latin typeface="Arial"/>
                <a:cs typeface="Arial"/>
              </a:rPr>
              <a:t>1</a:t>
            </a:r>
            <a:r>
              <a:rPr sz="2400" b="1" dirty="0">
                <a:solidFill>
                  <a:srgbClr val="6F2F9F"/>
                </a:solidFill>
                <a:latin typeface="Arial"/>
                <a:cs typeface="Arial"/>
              </a:rPr>
              <a:t>1</a:t>
            </a:r>
            <a:r>
              <a:rPr sz="2400" b="1" spc="75" dirty="0">
                <a:solidFill>
                  <a:srgbClr val="6F2F9F"/>
                </a:solidFill>
                <a:latin typeface="Arial"/>
                <a:cs typeface="Arial"/>
              </a:rPr>
              <a:t> </a:t>
            </a:r>
            <a:r>
              <a:rPr sz="2400" b="1" spc="25" dirty="0">
                <a:solidFill>
                  <a:srgbClr val="6F2F9F"/>
                </a:solidFill>
                <a:latin typeface="Arial"/>
                <a:cs typeface="Arial"/>
              </a:rPr>
              <a:t>a</a:t>
            </a:r>
            <a:r>
              <a:rPr sz="2400" b="1" spc="130" dirty="0">
                <a:solidFill>
                  <a:srgbClr val="6F2F9F"/>
                </a:solidFill>
                <a:latin typeface="Arial"/>
                <a:cs typeface="Arial"/>
              </a:rPr>
              <a:t>w</a:t>
            </a:r>
            <a:r>
              <a:rPr sz="2400" b="1" spc="25" dirty="0">
                <a:solidFill>
                  <a:srgbClr val="6F2F9F"/>
                </a:solidFill>
                <a:latin typeface="Arial"/>
                <a:cs typeface="Arial"/>
              </a:rPr>
              <a:t>ar</a:t>
            </a:r>
            <a:r>
              <a:rPr sz="2400" b="1" spc="-30" dirty="0">
                <a:solidFill>
                  <a:srgbClr val="6F2F9F"/>
                </a:solidFill>
                <a:latin typeface="Arial"/>
                <a:cs typeface="Arial"/>
              </a:rPr>
              <a:t>d</a:t>
            </a:r>
            <a:r>
              <a:rPr sz="2400" b="1" dirty="0">
                <a:solidFill>
                  <a:srgbClr val="6F2F9F"/>
                </a:solidFill>
                <a:latin typeface="Arial"/>
                <a:cs typeface="Arial"/>
              </a:rPr>
              <a:t>s</a:t>
            </a:r>
            <a:r>
              <a:rPr sz="2400" b="1" spc="-245" dirty="0">
                <a:solidFill>
                  <a:srgbClr val="6F2F9F"/>
                </a:solidFill>
                <a:latin typeface="Arial"/>
                <a:cs typeface="Arial"/>
              </a:rPr>
              <a:t> </a:t>
            </a:r>
            <a:r>
              <a:rPr sz="2400" b="1" spc="25" dirty="0">
                <a:solidFill>
                  <a:srgbClr val="6F2F9F"/>
                </a:solidFill>
                <a:latin typeface="Arial"/>
                <a:cs typeface="Arial"/>
              </a:rPr>
              <a:t>a</a:t>
            </a:r>
            <a:r>
              <a:rPr sz="2400" b="1" spc="-30" dirty="0">
                <a:solidFill>
                  <a:srgbClr val="6F2F9F"/>
                </a:solidFill>
                <a:latin typeface="Arial"/>
                <a:cs typeface="Arial"/>
              </a:rPr>
              <a:t>nnoun</a:t>
            </a:r>
            <a:r>
              <a:rPr sz="2400" b="1" spc="25" dirty="0">
                <a:solidFill>
                  <a:srgbClr val="6F2F9F"/>
                </a:solidFill>
                <a:latin typeface="Arial"/>
                <a:cs typeface="Arial"/>
              </a:rPr>
              <a:t>ce</a:t>
            </a:r>
            <a:r>
              <a:rPr sz="2400" b="1" dirty="0">
                <a:solidFill>
                  <a:srgbClr val="6F2F9F"/>
                </a:solidFill>
                <a:latin typeface="Arial"/>
                <a:cs typeface="Arial"/>
              </a:rPr>
              <a:t>d</a:t>
            </a:r>
            <a:r>
              <a:rPr sz="2400" b="1" spc="25" dirty="0">
                <a:solidFill>
                  <a:srgbClr val="6F2F9F"/>
                </a:solidFill>
                <a:latin typeface="Arial"/>
                <a:cs typeface="Arial"/>
              </a:rPr>
              <a:t> 10</a:t>
            </a:r>
            <a:r>
              <a:rPr sz="2400" b="1" spc="-30" dirty="0">
                <a:solidFill>
                  <a:srgbClr val="6F2F9F"/>
                </a:solidFill>
                <a:latin typeface="Arial"/>
                <a:cs typeface="Arial"/>
              </a:rPr>
              <a:t>/</a:t>
            </a:r>
            <a:r>
              <a:rPr sz="2400" b="1" spc="25" dirty="0">
                <a:solidFill>
                  <a:srgbClr val="6F2F9F"/>
                </a:solidFill>
                <a:latin typeface="Arial"/>
                <a:cs typeface="Arial"/>
              </a:rPr>
              <a:t>13</a:t>
            </a:r>
            <a:r>
              <a:rPr sz="2400" b="1" spc="-30" dirty="0">
                <a:solidFill>
                  <a:srgbClr val="6F2F9F"/>
                </a:solidFill>
                <a:latin typeface="Arial"/>
                <a:cs typeface="Arial"/>
              </a:rPr>
              <a:t>/</a:t>
            </a:r>
            <a:r>
              <a:rPr sz="2400" b="1" spc="25" dirty="0">
                <a:solidFill>
                  <a:srgbClr val="6F2F9F"/>
                </a:solidFill>
                <a:latin typeface="Arial"/>
                <a:cs typeface="Arial"/>
              </a:rPr>
              <a:t>21</a:t>
            </a:r>
            <a:endParaRPr sz="2400">
              <a:latin typeface="Arial"/>
              <a:cs typeface="Arial"/>
            </a:endParaRPr>
          </a:p>
          <a:p>
            <a:pPr>
              <a:lnSpc>
                <a:spcPct val="100000"/>
              </a:lnSpc>
              <a:spcBef>
                <a:spcPts val="5"/>
              </a:spcBef>
            </a:pPr>
            <a:endParaRPr sz="2500">
              <a:latin typeface="Arial"/>
              <a:cs typeface="Arial"/>
            </a:endParaRPr>
          </a:p>
          <a:p>
            <a:pPr marL="469265" marR="161290" indent="-457200">
              <a:lnSpc>
                <a:spcPct val="100000"/>
              </a:lnSpc>
              <a:buAutoNum type="arabicParenR"/>
              <a:tabLst>
                <a:tab pos="469265" algn="l"/>
                <a:tab pos="469900" algn="l"/>
              </a:tabLst>
            </a:pPr>
            <a:r>
              <a:rPr sz="2400" spc="-10" dirty="0">
                <a:latin typeface="Arial"/>
                <a:cs typeface="Arial"/>
              </a:rPr>
              <a:t>RFA-RM-21-021</a:t>
            </a:r>
            <a:r>
              <a:rPr sz="2400" spc="-80" dirty="0">
                <a:latin typeface="Arial"/>
                <a:cs typeface="Arial"/>
              </a:rPr>
              <a:t> </a:t>
            </a:r>
            <a:r>
              <a:rPr sz="2400" spc="-20" dirty="0">
                <a:latin typeface="Arial"/>
                <a:cs typeface="Arial"/>
              </a:rPr>
              <a:t>Transformative</a:t>
            </a:r>
            <a:r>
              <a:rPr sz="2400" spc="160" dirty="0">
                <a:latin typeface="Arial"/>
                <a:cs typeface="Arial"/>
              </a:rPr>
              <a:t> </a:t>
            </a:r>
            <a:r>
              <a:rPr sz="2400" spc="-20" dirty="0">
                <a:latin typeface="Arial"/>
                <a:cs typeface="Arial"/>
              </a:rPr>
              <a:t>Research</a:t>
            </a:r>
            <a:r>
              <a:rPr sz="2400" spc="165" dirty="0">
                <a:latin typeface="Arial"/>
                <a:cs typeface="Arial"/>
              </a:rPr>
              <a:t> </a:t>
            </a:r>
            <a:r>
              <a:rPr sz="2400" spc="-15" dirty="0">
                <a:latin typeface="Arial"/>
                <a:cs typeface="Arial"/>
              </a:rPr>
              <a:t>to</a:t>
            </a:r>
            <a:r>
              <a:rPr sz="2400" spc="-160" dirty="0">
                <a:latin typeface="Arial"/>
                <a:cs typeface="Arial"/>
              </a:rPr>
              <a:t> </a:t>
            </a:r>
            <a:r>
              <a:rPr sz="2400" spc="-15" dirty="0">
                <a:latin typeface="Arial"/>
                <a:cs typeface="Arial"/>
              </a:rPr>
              <a:t>Address</a:t>
            </a:r>
            <a:r>
              <a:rPr sz="2400" spc="140" dirty="0">
                <a:latin typeface="Arial"/>
                <a:cs typeface="Arial"/>
              </a:rPr>
              <a:t> </a:t>
            </a:r>
            <a:r>
              <a:rPr sz="2400" spc="-15" dirty="0">
                <a:latin typeface="Arial"/>
                <a:cs typeface="Arial"/>
              </a:rPr>
              <a:t>Health</a:t>
            </a:r>
            <a:r>
              <a:rPr sz="2400" spc="80" dirty="0">
                <a:latin typeface="Arial"/>
                <a:cs typeface="Arial"/>
              </a:rPr>
              <a:t> </a:t>
            </a:r>
            <a:r>
              <a:rPr sz="2400" spc="-5" dirty="0">
                <a:latin typeface="Arial"/>
                <a:cs typeface="Arial"/>
              </a:rPr>
              <a:t>Disparities</a:t>
            </a:r>
            <a:r>
              <a:rPr sz="2400" spc="-25" dirty="0">
                <a:latin typeface="Arial"/>
                <a:cs typeface="Arial"/>
              </a:rPr>
              <a:t> </a:t>
            </a:r>
            <a:r>
              <a:rPr sz="2400" spc="-5" dirty="0">
                <a:latin typeface="Arial"/>
                <a:cs typeface="Arial"/>
              </a:rPr>
              <a:t>and </a:t>
            </a:r>
            <a:r>
              <a:rPr sz="2400" spc="-650" dirty="0">
                <a:latin typeface="Arial"/>
                <a:cs typeface="Arial"/>
              </a:rPr>
              <a:t> </a:t>
            </a:r>
            <a:r>
              <a:rPr sz="2400" spc="-15" dirty="0">
                <a:latin typeface="Arial"/>
                <a:cs typeface="Arial"/>
              </a:rPr>
              <a:t>Advance</a:t>
            </a:r>
            <a:r>
              <a:rPr sz="2400" spc="75" dirty="0">
                <a:latin typeface="Arial"/>
                <a:cs typeface="Arial"/>
              </a:rPr>
              <a:t> </a:t>
            </a:r>
            <a:r>
              <a:rPr sz="2400" spc="-15" dirty="0">
                <a:latin typeface="Arial"/>
                <a:cs typeface="Arial"/>
              </a:rPr>
              <a:t>Health</a:t>
            </a:r>
            <a:r>
              <a:rPr sz="2400" spc="75" dirty="0">
                <a:latin typeface="Arial"/>
                <a:cs typeface="Arial"/>
              </a:rPr>
              <a:t> </a:t>
            </a:r>
            <a:r>
              <a:rPr sz="2400" spc="5" dirty="0">
                <a:latin typeface="Arial"/>
                <a:cs typeface="Arial"/>
              </a:rPr>
              <a:t>Equity</a:t>
            </a:r>
            <a:r>
              <a:rPr sz="2400" spc="-30" dirty="0">
                <a:latin typeface="Arial"/>
                <a:cs typeface="Arial"/>
              </a:rPr>
              <a:t> </a:t>
            </a:r>
            <a:r>
              <a:rPr sz="2400" spc="10" dirty="0">
                <a:latin typeface="Arial"/>
                <a:cs typeface="Arial"/>
              </a:rPr>
              <a:t>(U01</a:t>
            </a:r>
            <a:r>
              <a:rPr sz="2400" spc="-85" dirty="0">
                <a:latin typeface="Arial"/>
                <a:cs typeface="Arial"/>
              </a:rPr>
              <a:t> </a:t>
            </a:r>
            <a:r>
              <a:rPr sz="2400" spc="5" dirty="0">
                <a:latin typeface="Arial"/>
                <a:cs typeface="Arial"/>
              </a:rPr>
              <a:t>Clinical</a:t>
            </a:r>
            <a:r>
              <a:rPr sz="2400" spc="-85" dirty="0">
                <a:latin typeface="Arial"/>
                <a:cs typeface="Arial"/>
              </a:rPr>
              <a:t> </a:t>
            </a:r>
            <a:r>
              <a:rPr sz="2400" spc="-15" dirty="0">
                <a:latin typeface="Arial"/>
                <a:cs typeface="Arial"/>
              </a:rPr>
              <a:t>Trial</a:t>
            </a:r>
            <a:r>
              <a:rPr sz="2400" spc="-165" dirty="0">
                <a:latin typeface="Arial"/>
                <a:cs typeface="Arial"/>
              </a:rPr>
              <a:t> </a:t>
            </a:r>
            <a:r>
              <a:rPr sz="2400" spc="-25" dirty="0">
                <a:latin typeface="Arial"/>
                <a:cs typeface="Arial"/>
              </a:rPr>
              <a:t>Allowed)</a:t>
            </a:r>
            <a:r>
              <a:rPr sz="2400" spc="220" dirty="0">
                <a:latin typeface="Arial"/>
                <a:cs typeface="Arial"/>
              </a:rPr>
              <a:t> </a:t>
            </a:r>
            <a:r>
              <a:rPr sz="2400" dirty="0">
                <a:latin typeface="Arial"/>
                <a:cs typeface="Arial"/>
              </a:rPr>
              <a:t>–</a:t>
            </a:r>
            <a:r>
              <a:rPr sz="2400" spc="-5" dirty="0">
                <a:latin typeface="Arial"/>
                <a:cs typeface="Arial"/>
              </a:rPr>
              <a:t> </a:t>
            </a:r>
            <a:r>
              <a:rPr sz="2400" b="1" dirty="0">
                <a:solidFill>
                  <a:srgbClr val="6F2F9F"/>
                </a:solidFill>
                <a:latin typeface="Arial"/>
                <a:cs typeface="Arial"/>
              </a:rPr>
              <a:t>6</a:t>
            </a:r>
            <a:r>
              <a:rPr sz="2400" b="1" spc="-5" dirty="0">
                <a:solidFill>
                  <a:srgbClr val="6F2F9F"/>
                </a:solidFill>
                <a:latin typeface="Arial"/>
                <a:cs typeface="Arial"/>
              </a:rPr>
              <a:t> </a:t>
            </a:r>
            <a:r>
              <a:rPr sz="2400" b="1" spc="25" dirty="0">
                <a:solidFill>
                  <a:srgbClr val="6F2F9F"/>
                </a:solidFill>
                <a:latin typeface="Arial"/>
                <a:cs typeface="Arial"/>
              </a:rPr>
              <a:t>awards</a:t>
            </a:r>
            <a:endParaRPr sz="2400">
              <a:latin typeface="Arial"/>
              <a:cs typeface="Arial"/>
            </a:endParaRPr>
          </a:p>
          <a:p>
            <a:pPr marL="469265" marR="161290" indent="-457200">
              <a:lnSpc>
                <a:spcPct val="100000"/>
              </a:lnSpc>
              <a:buAutoNum type="arabicParenR"/>
              <a:tabLst>
                <a:tab pos="469265" algn="l"/>
                <a:tab pos="469900" algn="l"/>
                <a:tab pos="1972945" algn="l"/>
              </a:tabLst>
            </a:pPr>
            <a:r>
              <a:rPr sz="2400" spc="-10" dirty="0">
                <a:latin typeface="Arial"/>
                <a:cs typeface="Arial"/>
              </a:rPr>
              <a:t>RFA-RM-21-022</a:t>
            </a:r>
            <a:r>
              <a:rPr sz="2400" spc="-80" dirty="0">
                <a:latin typeface="Arial"/>
                <a:cs typeface="Arial"/>
              </a:rPr>
              <a:t> </a:t>
            </a:r>
            <a:r>
              <a:rPr sz="2400" spc="-20" dirty="0">
                <a:latin typeface="Arial"/>
                <a:cs typeface="Arial"/>
              </a:rPr>
              <a:t>Transformative</a:t>
            </a:r>
            <a:r>
              <a:rPr sz="2400" spc="160" dirty="0">
                <a:latin typeface="Arial"/>
                <a:cs typeface="Arial"/>
              </a:rPr>
              <a:t> </a:t>
            </a:r>
            <a:r>
              <a:rPr sz="2400" spc="-20" dirty="0">
                <a:latin typeface="Arial"/>
                <a:cs typeface="Arial"/>
              </a:rPr>
              <a:t>Research</a:t>
            </a:r>
            <a:r>
              <a:rPr sz="2400" spc="165" dirty="0">
                <a:latin typeface="Arial"/>
                <a:cs typeface="Arial"/>
              </a:rPr>
              <a:t> </a:t>
            </a:r>
            <a:r>
              <a:rPr sz="2400" spc="-15" dirty="0">
                <a:latin typeface="Arial"/>
                <a:cs typeface="Arial"/>
              </a:rPr>
              <a:t>to</a:t>
            </a:r>
            <a:r>
              <a:rPr sz="2400" spc="-160" dirty="0">
                <a:latin typeface="Arial"/>
                <a:cs typeface="Arial"/>
              </a:rPr>
              <a:t> </a:t>
            </a:r>
            <a:r>
              <a:rPr sz="2400" spc="-15" dirty="0">
                <a:latin typeface="Arial"/>
                <a:cs typeface="Arial"/>
              </a:rPr>
              <a:t>Address</a:t>
            </a:r>
            <a:r>
              <a:rPr sz="2400" spc="140" dirty="0">
                <a:latin typeface="Arial"/>
                <a:cs typeface="Arial"/>
              </a:rPr>
              <a:t> </a:t>
            </a:r>
            <a:r>
              <a:rPr sz="2400" spc="-15" dirty="0">
                <a:latin typeface="Arial"/>
                <a:cs typeface="Arial"/>
              </a:rPr>
              <a:t>Health</a:t>
            </a:r>
            <a:r>
              <a:rPr sz="2400" spc="80" dirty="0">
                <a:latin typeface="Arial"/>
                <a:cs typeface="Arial"/>
              </a:rPr>
              <a:t> </a:t>
            </a:r>
            <a:r>
              <a:rPr sz="2400" spc="-5" dirty="0">
                <a:latin typeface="Arial"/>
                <a:cs typeface="Arial"/>
              </a:rPr>
              <a:t>Disparities</a:t>
            </a:r>
            <a:r>
              <a:rPr sz="2400" spc="-25" dirty="0">
                <a:latin typeface="Arial"/>
                <a:cs typeface="Arial"/>
              </a:rPr>
              <a:t> </a:t>
            </a:r>
            <a:r>
              <a:rPr sz="2400" spc="-5" dirty="0">
                <a:latin typeface="Arial"/>
                <a:cs typeface="Arial"/>
              </a:rPr>
              <a:t>and </a:t>
            </a:r>
            <a:r>
              <a:rPr sz="2400" spc="-650" dirty="0">
                <a:latin typeface="Arial"/>
                <a:cs typeface="Arial"/>
              </a:rPr>
              <a:t> </a:t>
            </a:r>
            <a:r>
              <a:rPr sz="2400" spc="-15" dirty="0">
                <a:latin typeface="Arial"/>
                <a:cs typeface="Arial"/>
              </a:rPr>
              <a:t>Advance</a:t>
            </a:r>
            <a:r>
              <a:rPr sz="2400" spc="75" dirty="0">
                <a:latin typeface="Arial"/>
                <a:cs typeface="Arial"/>
              </a:rPr>
              <a:t> </a:t>
            </a:r>
            <a:r>
              <a:rPr sz="2400" spc="-15" dirty="0">
                <a:latin typeface="Arial"/>
                <a:cs typeface="Arial"/>
              </a:rPr>
              <a:t>Health</a:t>
            </a:r>
            <a:r>
              <a:rPr sz="2400" spc="80" dirty="0">
                <a:latin typeface="Arial"/>
                <a:cs typeface="Arial"/>
              </a:rPr>
              <a:t> </a:t>
            </a:r>
            <a:r>
              <a:rPr sz="2400" spc="5" dirty="0">
                <a:latin typeface="Arial"/>
                <a:cs typeface="Arial"/>
              </a:rPr>
              <a:t>Equity</a:t>
            </a:r>
            <a:r>
              <a:rPr sz="2400" spc="-25" dirty="0">
                <a:latin typeface="Arial"/>
                <a:cs typeface="Arial"/>
              </a:rPr>
              <a:t> </a:t>
            </a:r>
            <a:r>
              <a:rPr sz="2400" spc="-30" dirty="0">
                <a:latin typeface="Arial"/>
                <a:cs typeface="Arial"/>
              </a:rPr>
              <a:t>at</a:t>
            </a:r>
            <a:r>
              <a:rPr sz="2400" spc="30" dirty="0">
                <a:latin typeface="Arial"/>
                <a:cs typeface="Arial"/>
              </a:rPr>
              <a:t> </a:t>
            </a:r>
            <a:r>
              <a:rPr sz="2400" spc="-5" dirty="0">
                <a:latin typeface="Arial"/>
                <a:cs typeface="Arial"/>
              </a:rPr>
              <a:t>Minority</a:t>
            </a:r>
            <a:r>
              <a:rPr sz="2400" spc="55" dirty="0">
                <a:latin typeface="Arial"/>
                <a:cs typeface="Arial"/>
              </a:rPr>
              <a:t> </a:t>
            </a:r>
            <a:r>
              <a:rPr sz="2400" spc="-5" dirty="0">
                <a:latin typeface="Arial"/>
                <a:cs typeface="Arial"/>
              </a:rPr>
              <a:t>Serving</a:t>
            </a:r>
            <a:r>
              <a:rPr sz="2400" dirty="0">
                <a:latin typeface="Arial"/>
                <a:cs typeface="Arial"/>
              </a:rPr>
              <a:t> </a:t>
            </a:r>
            <a:r>
              <a:rPr sz="2400" spc="-15" dirty="0">
                <a:latin typeface="Arial"/>
                <a:cs typeface="Arial"/>
              </a:rPr>
              <a:t>Institutions</a:t>
            </a:r>
            <a:r>
              <a:rPr sz="2400" spc="135" dirty="0">
                <a:latin typeface="Arial"/>
                <a:cs typeface="Arial"/>
              </a:rPr>
              <a:t> </a:t>
            </a:r>
            <a:r>
              <a:rPr sz="2400" spc="10" dirty="0">
                <a:latin typeface="Arial"/>
                <a:cs typeface="Arial"/>
              </a:rPr>
              <a:t>(U01</a:t>
            </a:r>
            <a:r>
              <a:rPr sz="2400" spc="-80" dirty="0">
                <a:latin typeface="Arial"/>
                <a:cs typeface="Arial"/>
              </a:rPr>
              <a:t> </a:t>
            </a:r>
            <a:r>
              <a:rPr sz="2400" spc="5" dirty="0">
                <a:latin typeface="Arial"/>
                <a:cs typeface="Arial"/>
              </a:rPr>
              <a:t>Clinical</a:t>
            </a:r>
            <a:r>
              <a:rPr sz="2400" spc="-85" dirty="0">
                <a:latin typeface="Arial"/>
                <a:cs typeface="Arial"/>
              </a:rPr>
              <a:t> </a:t>
            </a:r>
            <a:r>
              <a:rPr sz="2400" spc="-15" dirty="0">
                <a:latin typeface="Arial"/>
                <a:cs typeface="Arial"/>
              </a:rPr>
              <a:t>Trial </a:t>
            </a:r>
            <a:r>
              <a:rPr sz="2400" spc="-10" dirty="0">
                <a:latin typeface="Arial"/>
                <a:cs typeface="Arial"/>
              </a:rPr>
              <a:t> </a:t>
            </a:r>
            <a:r>
              <a:rPr sz="2400" spc="-85" dirty="0">
                <a:latin typeface="Arial"/>
                <a:cs typeface="Arial"/>
              </a:rPr>
              <a:t>A</a:t>
            </a:r>
            <a:r>
              <a:rPr sz="2400" spc="25" dirty="0">
                <a:latin typeface="Arial"/>
                <a:cs typeface="Arial"/>
              </a:rPr>
              <a:t>ll</a:t>
            </a:r>
            <a:r>
              <a:rPr sz="2400" spc="-55" dirty="0">
                <a:latin typeface="Arial"/>
                <a:cs typeface="Arial"/>
              </a:rPr>
              <a:t>owe</a:t>
            </a:r>
            <a:r>
              <a:rPr sz="2400" spc="25" dirty="0">
                <a:latin typeface="Arial"/>
                <a:cs typeface="Arial"/>
              </a:rPr>
              <a:t>d</a:t>
            </a:r>
            <a:r>
              <a:rPr sz="2400" dirty="0">
                <a:latin typeface="Arial"/>
                <a:cs typeface="Arial"/>
              </a:rPr>
              <a:t>)</a:t>
            </a:r>
            <a:r>
              <a:rPr sz="2400" spc="210" dirty="0">
                <a:latin typeface="Arial"/>
                <a:cs typeface="Arial"/>
              </a:rPr>
              <a:t> </a:t>
            </a:r>
            <a:r>
              <a:rPr sz="2400" dirty="0">
                <a:latin typeface="Arial"/>
                <a:cs typeface="Arial"/>
              </a:rPr>
              <a:t>-	</a:t>
            </a:r>
            <a:r>
              <a:rPr sz="2400" b="1" dirty="0">
                <a:solidFill>
                  <a:srgbClr val="6F2F9F"/>
                </a:solidFill>
                <a:latin typeface="Arial"/>
                <a:cs typeface="Arial"/>
              </a:rPr>
              <a:t>5</a:t>
            </a:r>
            <a:r>
              <a:rPr sz="2400" b="1" spc="-5" dirty="0">
                <a:solidFill>
                  <a:srgbClr val="6F2F9F"/>
                </a:solidFill>
                <a:latin typeface="Arial"/>
                <a:cs typeface="Arial"/>
              </a:rPr>
              <a:t> </a:t>
            </a:r>
            <a:r>
              <a:rPr sz="2400" b="1" spc="25" dirty="0">
                <a:solidFill>
                  <a:srgbClr val="6F2F9F"/>
                </a:solidFill>
                <a:latin typeface="Arial"/>
                <a:cs typeface="Arial"/>
              </a:rPr>
              <a:t>a</a:t>
            </a:r>
            <a:r>
              <a:rPr sz="2400" b="1" spc="130" dirty="0">
                <a:solidFill>
                  <a:srgbClr val="6F2F9F"/>
                </a:solidFill>
                <a:latin typeface="Arial"/>
                <a:cs typeface="Arial"/>
              </a:rPr>
              <a:t>w</a:t>
            </a:r>
            <a:r>
              <a:rPr sz="2400" b="1" spc="25" dirty="0">
                <a:solidFill>
                  <a:srgbClr val="6F2F9F"/>
                </a:solidFill>
                <a:latin typeface="Arial"/>
                <a:cs typeface="Arial"/>
              </a:rPr>
              <a:t>ar</a:t>
            </a:r>
            <a:r>
              <a:rPr sz="2400" b="1" spc="-30" dirty="0">
                <a:solidFill>
                  <a:srgbClr val="6F2F9F"/>
                </a:solidFill>
                <a:latin typeface="Arial"/>
                <a:cs typeface="Arial"/>
              </a:rPr>
              <a:t>d</a:t>
            </a:r>
            <a:r>
              <a:rPr sz="2400" b="1" spc="25" dirty="0">
                <a:solidFill>
                  <a:srgbClr val="6F2F9F"/>
                </a:solidFill>
                <a:latin typeface="Arial"/>
                <a:cs typeface="Arial"/>
              </a:rPr>
              <a:t>s</a:t>
            </a:r>
            <a:r>
              <a:rPr sz="2400" b="1" dirty="0">
                <a:solidFill>
                  <a:srgbClr val="6F2F9F"/>
                </a:solidFill>
                <a:latin typeface="Arial"/>
                <a:cs typeface="Arial"/>
              </a:rPr>
              <a:t>;</a:t>
            </a:r>
            <a:r>
              <a:rPr sz="2400" b="1" spc="-190" dirty="0">
                <a:solidFill>
                  <a:srgbClr val="6F2F9F"/>
                </a:solidFill>
                <a:latin typeface="Arial"/>
                <a:cs typeface="Arial"/>
              </a:rPr>
              <a:t> </a:t>
            </a:r>
            <a:r>
              <a:rPr sz="2400" b="1" spc="25" dirty="0">
                <a:solidFill>
                  <a:srgbClr val="6F2F9F"/>
                </a:solidFill>
                <a:latin typeface="Arial"/>
                <a:cs typeface="Arial"/>
              </a:rPr>
              <a:t>a</a:t>
            </a:r>
            <a:r>
              <a:rPr sz="2400" b="1" spc="-30" dirty="0">
                <a:solidFill>
                  <a:srgbClr val="6F2F9F"/>
                </a:solidFill>
                <a:latin typeface="Arial"/>
                <a:cs typeface="Arial"/>
              </a:rPr>
              <a:t>ddi</a:t>
            </a:r>
            <a:r>
              <a:rPr sz="2400" b="1" dirty="0">
                <a:solidFill>
                  <a:srgbClr val="6F2F9F"/>
                </a:solidFill>
                <a:latin typeface="Arial"/>
                <a:cs typeface="Arial"/>
              </a:rPr>
              <a:t>t</a:t>
            </a:r>
            <a:r>
              <a:rPr sz="2400" b="1" spc="-30" dirty="0">
                <a:solidFill>
                  <a:srgbClr val="6F2F9F"/>
                </a:solidFill>
                <a:latin typeface="Arial"/>
                <a:cs typeface="Arial"/>
              </a:rPr>
              <a:t>ion</a:t>
            </a:r>
            <a:r>
              <a:rPr sz="2400" b="1" spc="25" dirty="0">
                <a:solidFill>
                  <a:srgbClr val="6F2F9F"/>
                </a:solidFill>
                <a:latin typeface="Arial"/>
                <a:cs typeface="Arial"/>
              </a:rPr>
              <a:t>a</a:t>
            </a:r>
            <a:r>
              <a:rPr sz="2400" b="1" dirty="0">
                <a:solidFill>
                  <a:srgbClr val="6F2F9F"/>
                </a:solidFill>
                <a:latin typeface="Arial"/>
                <a:cs typeface="Arial"/>
              </a:rPr>
              <a:t>l</a:t>
            </a:r>
            <a:r>
              <a:rPr sz="2400" b="1" spc="100" dirty="0">
                <a:solidFill>
                  <a:srgbClr val="6F2F9F"/>
                </a:solidFill>
                <a:latin typeface="Arial"/>
                <a:cs typeface="Arial"/>
              </a:rPr>
              <a:t> </a:t>
            </a:r>
            <a:r>
              <a:rPr sz="2400" b="1" spc="25" dirty="0">
                <a:solidFill>
                  <a:srgbClr val="6F2F9F"/>
                </a:solidFill>
                <a:latin typeface="Arial"/>
                <a:cs typeface="Arial"/>
              </a:rPr>
              <a:t>c</a:t>
            </a:r>
            <a:r>
              <a:rPr sz="2400" b="1" spc="-30" dirty="0">
                <a:solidFill>
                  <a:srgbClr val="6F2F9F"/>
                </a:solidFill>
                <a:latin typeface="Arial"/>
                <a:cs typeface="Arial"/>
              </a:rPr>
              <a:t>o</a:t>
            </a:r>
            <a:r>
              <a:rPr sz="2400" b="1" spc="-55" dirty="0">
                <a:solidFill>
                  <a:srgbClr val="6F2F9F"/>
                </a:solidFill>
                <a:latin typeface="Arial"/>
                <a:cs typeface="Arial"/>
              </a:rPr>
              <a:t>m</a:t>
            </a:r>
            <a:r>
              <a:rPr sz="2400" b="1" spc="-30" dirty="0">
                <a:solidFill>
                  <a:srgbClr val="6F2F9F"/>
                </a:solidFill>
                <a:latin typeface="Arial"/>
                <a:cs typeface="Arial"/>
              </a:rPr>
              <a:t>p</a:t>
            </a:r>
            <a:r>
              <a:rPr sz="2400" b="1" spc="25" dirty="0">
                <a:solidFill>
                  <a:srgbClr val="6F2F9F"/>
                </a:solidFill>
                <a:latin typeface="Arial"/>
                <a:cs typeface="Arial"/>
              </a:rPr>
              <a:t>e</a:t>
            </a:r>
            <a:r>
              <a:rPr sz="2400" b="1" dirty="0">
                <a:solidFill>
                  <a:srgbClr val="6F2F9F"/>
                </a:solidFill>
                <a:latin typeface="Arial"/>
                <a:cs typeface="Arial"/>
              </a:rPr>
              <a:t>t</a:t>
            </a:r>
            <a:r>
              <a:rPr sz="2400" b="1" spc="-30" dirty="0">
                <a:solidFill>
                  <a:srgbClr val="6F2F9F"/>
                </a:solidFill>
                <a:latin typeface="Arial"/>
                <a:cs typeface="Arial"/>
              </a:rPr>
              <a:t>i</a:t>
            </a:r>
            <a:r>
              <a:rPr sz="2400" b="1" dirty="0">
                <a:solidFill>
                  <a:srgbClr val="6F2F9F"/>
                </a:solidFill>
                <a:latin typeface="Arial"/>
                <a:cs typeface="Arial"/>
              </a:rPr>
              <a:t>t</a:t>
            </a:r>
            <a:r>
              <a:rPr sz="2400" b="1" spc="-30" dirty="0">
                <a:solidFill>
                  <a:srgbClr val="6F2F9F"/>
                </a:solidFill>
                <a:latin typeface="Arial"/>
                <a:cs typeface="Arial"/>
              </a:rPr>
              <a:t>io</a:t>
            </a:r>
            <a:r>
              <a:rPr sz="2400" b="1" dirty="0">
                <a:solidFill>
                  <a:srgbClr val="6F2F9F"/>
                </a:solidFill>
                <a:latin typeface="Arial"/>
                <a:cs typeface="Arial"/>
              </a:rPr>
              <a:t>n</a:t>
            </a:r>
            <a:r>
              <a:rPr sz="2400" b="1" spc="105" dirty="0">
                <a:solidFill>
                  <a:srgbClr val="6F2F9F"/>
                </a:solidFill>
                <a:latin typeface="Arial"/>
                <a:cs typeface="Arial"/>
              </a:rPr>
              <a:t> </a:t>
            </a:r>
            <a:r>
              <a:rPr sz="2400" b="1" spc="-30" dirty="0">
                <a:solidFill>
                  <a:srgbClr val="6F2F9F"/>
                </a:solidFill>
                <a:latin typeface="Arial"/>
                <a:cs typeface="Arial"/>
              </a:rPr>
              <a:t>F</a:t>
            </a:r>
            <a:r>
              <a:rPr sz="2400" b="1" dirty="0">
                <a:solidFill>
                  <a:srgbClr val="6F2F9F"/>
                </a:solidFill>
                <a:latin typeface="Arial"/>
                <a:cs typeface="Arial"/>
              </a:rPr>
              <a:t>Y</a:t>
            </a:r>
            <a:r>
              <a:rPr sz="2400" b="1" spc="-30" dirty="0">
                <a:solidFill>
                  <a:srgbClr val="6F2F9F"/>
                </a:solidFill>
                <a:latin typeface="Arial"/>
                <a:cs typeface="Arial"/>
              </a:rPr>
              <a:t> </a:t>
            </a:r>
            <a:r>
              <a:rPr sz="2400" b="1" spc="25" dirty="0">
                <a:solidFill>
                  <a:srgbClr val="6F2F9F"/>
                </a:solidFill>
                <a:latin typeface="Arial"/>
                <a:cs typeface="Arial"/>
              </a:rPr>
              <a:t>2</a:t>
            </a:r>
            <a:r>
              <a:rPr sz="2400" b="1" dirty="0">
                <a:solidFill>
                  <a:srgbClr val="6F2F9F"/>
                </a:solidFill>
                <a:latin typeface="Arial"/>
                <a:cs typeface="Arial"/>
              </a:rPr>
              <a:t>2</a:t>
            </a:r>
            <a:endParaRPr sz="2400">
              <a:latin typeface="Arial"/>
              <a:cs typeface="Arial"/>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10" dirty="0"/>
              <a:t>nih.gov/ending-structural-racism</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
        <p:nvSpPr>
          <p:cNvPr id="4" name="object 4"/>
          <p:cNvSpPr txBox="1">
            <a:spLocks noGrp="1"/>
          </p:cNvSpPr>
          <p:nvPr>
            <p:ph type="title"/>
          </p:nvPr>
        </p:nvSpPr>
        <p:spPr>
          <a:xfrm>
            <a:off x="593915" y="456458"/>
            <a:ext cx="1417955" cy="574040"/>
          </a:xfrm>
          <a:prstGeom prst="rect">
            <a:avLst/>
          </a:prstGeom>
        </p:spPr>
        <p:txBody>
          <a:bodyPr vert="horz" wrap="square" lIns="0" tIns="12700" rIns="0" bIns="0" rtlCol="0">
            <a:spAutoFit/>
          </a:bodyPr>
          <a:lstStyle/>
          <a:p>
            <a:pPr marL="12700">
              <a:lnSpc>
                <a:spcPct val="100000"/>
              </a:lnSpc>
              <a:spcBef>
                <a:spcPts val="100"/>
              </a:spcBef>
            </a:pPr>
            <a:r>
              <a:rPr sz="3600" spc="-120" dirty="0">
                <a:solidFill>
                  <a:srgbClr val="0D345B"/>
                </a:solidFill>
              </a:rPr>
              <a:t>A</a:t>
            </a:r>
            <a:r>
              <a:rPr sz="3600" spc="-5" dirty="0">
                <a:solidFill>
                  <a:srgbClr val="0D345B"/>
                </a:solidFill>
              </a:rPr>
              <a:t>c</a:t>
            </a:r>
            <a:r>
              <a:rPr sz="3600" dirty="0">
                <a:solidFill>
                  <a:srgbClr val="0D345B"/>
                </a:solidFill>
              </a:rPr>
              <a:t>t</a:t>
            </a:r>
            <a:r>
              <a:rPr sz="3600" spc="-40" dirty="0">
                <a:solidFill>
                  <a:srgbClr val="0D345B"/>
                </a:solidFill>
              </a:rPr>
              <a:t>ion</a:t>
            </a: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93915" y="521482"/>
            <a:ext cx="6530340" cy="452120"/>
          </a:xfrm>
          <a:prstGeom prst="rect">
            <a:avLst/>
          </a:prstGeom>
        </p:spPr>
        <p:txBody>
          <a:bodyPr vert="horz" wrap="square" lIns="0" tIns="12700" rIns="0" bIns="0" rtlCol="0">
            <a:spAutoFit/>
          </a:bodyPr>
          <a:lstStyle/>
          <a:p>
            <a:pPr marL="12700">
              <a:lnSpc>
                <a:spcPct val="100000"/>
              </a:lnSpc>
              <a:spcBef>
                <a:spcPts val="100"/>
              </a:spcBef>
            </a:pPr>
            <a:r>
              <a:rPr sz="2800" spc="-30" dirty="0">
                <a:solidFill>
                  <a:srgbClr val="0D345B"/>
                </a:solidFill>
                <a:latin typeface="Calibri"/>
                <a:cs typeface="Calibri"/>
              </a:rPr>
              <a:t>I</a:t>
            </a:r>
            <a:r>
              <a:rPr sz="2800" spc="15" dirty="0">
                <a:solidFill>
                  <a:srgbClr val="0D345B"/>
                </a:solidFill>
                <a:latin typeface="Calibri"/>
                <a:cs typeface="Calibri"/>
              </a:rPr>
              <a:t>n</a:t>
            </a:r>
            <a:r>
              <a:rPr sz="2800" spc="30" dirty="0">
                <a:solidFill>
                  <a:srgbClr val="0D345B"/>
                </a:solidFill>
                <a:latin typeface="Calibri"/>
                <a:cs typeface="Calibri"/>
              </a:rPr>
              <a:t>i</a:t>
            </a:r>
            <a:r>
              <a:rPr sz="2800" spc="-15" dirty="0">
                <a:solidFill>
                  <a:srgbClr val="0D345B"/>
                </a:solidFill>
                <a:latin typeface="Calibri"/>
                <a:cs typeface="Calibri"/>
              </a:rPr>
              <a:t>t</a:t>
            </a:r>
            <a:r>
              <a:rPr sz="2800" spc="30" dirty="0">
                <a:solidFill>
                  <a:srgbClr val="0D345B"/>
                </a:solidFill>
                <a:latin typeface="Calibri"/>
                <a:cs typeface="Calibri"/>
              </a:rPr>
              <a:t>i</a:t>
            </a:r>
            <a:r>
              <a:rPr sz="2800" spc="-25" dirty="0">
                <a:solidFill>
                  <a:srgbClr val="0D345B"/>
                </a:solidFill>
                <a:latin typeface="Calibri"/>
                <a:cs typeface="Calibri"/>
              </a:rPr>
              <a:t>a</a:t>
            </a:r>
            <a:r>
              <a:rPr sz="2800" dirty="0">
                <a:solidFill>
                  <a:srgbClr val="0D345B"/>
                </a:solidFill>
                <a:latin typeface="Calibri"/>
                <a:cs typeface="Calibri"/>
              </a:rPr>
              <a:t>l</a:t>
            </a:r>
            <a:r>
              <a:rPr sz="2800" spc="-45" dirty="0">
                <a:solidFill>
                  <a:srgbClr val="0D345B"/>
                </a:solidFill>
                <a:latin typeface="Calibri"/>
                <a:cs typeface="Calibri"/>
              </a:rPr>
              <a:t> </a:t>
            </a:r>
            <a:r>
              <a:rPr sz="2800" spc="10" dirty="0">
                <a:solidFill>
                  <a:srgbClr val="0D345B"/>
                </a:solidFill>
                <a:latin typeface="Calibri"/>
                <a:cs typeface="Calibri"/>
              </a:rPr>
              <a:t>U</a:t>
            </a:r>
            <a:r>
              <a:rPr sz="2800" spc="-5" dirty="0">
                <a:solidFill>
                  <a:srgbClr val="0D345B"/>
                </a:solidFill>
                <a:latin typeface="Calibri"/>
                <a:cs typeface="Calibri"/>
              </a:rPr>
              <a:t>N</a:t>
            </a:r>
            <a:r>
              <a:rPr sz="2800" spc="-30" dirty="0">
                <a:solidFill>
                  <a:srgbClr val="0D345B"/>
                </a:solidFill>
                <a:latin typeface="Calibri"/>
                <a:cs typeface="Calibri"/>
              </a:rPr>
              <a:t>IT</a:t>
            </a:r>
            <a:r>
              <a:rPr sz="2800" dirty="0">
                <a:solidFill>
                  <a:srgbClr val="0D345B"/>
                </a:solidFill>
                <a:latin typeface="Calibri"/>
                <a:cs typeface="Calibri"/>
              </a:rPr>
              <a:t>E</a:t>
            </a:r>
            <a:r>
              <a:rPr sz="2800" spc="80" dirty="0">
                <a:solidFill>
                  <a:srgbClr val="0D345B"/>
                </a:solidFill>
                <a:latin typeface="Calibri"/>
                <a:cs typeface="Calibri"/>
              </a:rPr>
              <a:t> </a:t>
            </a:r>
            <a:r>
              <a:rPr sz="2800" spc="-60" dirty="0">
                <a:solidFill>
                  <a:srgbClr val="0D345B"/>
                </a:solidFill>
                <a:latin typeface="Calibri"/>
                <a:cs typeface="Calibri"/>
              </a:rPr>
              <a:t>R</a:t>
            </a:r>
            <a:r>
              <a:rPr sz="2800" spc="30" dirty="0">
                <a:solidFill>
                  <a:srgbClr val="0D345B"/>
                </a:solidFill>
                <a:latin typeface="Calibri"/>
                <a:cs typeface="Calibri"/>
              </a:rPr>
              <a:t>e</a:t>
            </a:r>
            <a:r>
              <a:rPr sz="2800" spc="25" dirty="0">
                <a:solidFill>
                  <a:srgbClr val="0D345B"/>
                </a:solidFill>
                <a:latin typeface="Calibri"/>
                <a:cs typeface="Calibri"/>
              </a:rPr>
              <a:t>c</a:t>
            </a:r>
            <a:r>
              <a:rPr sz="2800" spc="10" dirty="0">
                <a:solidFill>
                  <a:srgbClr val="0D345B"/>
                </a:solidFill>
                <a:latin typeface="Calibri"/>
                <a:cs typeface="Calibri"/>
              </a:rPr>
              <a:t>o</a:t>
            </a:r>
            <a:r>
              <a:rPr sz="2800" spc="-40" dirty="0">
                <a:solidFill>
                  <a:srgbClr val="0D345B"/>
                </a:solidFill>
                <a:latin typeface="Calibri"/>
                <a:cs typeface="Calibri"/>
              </a:rPr>
              <a:t>mm</a:t>
            </a:r>
            <a:r>
              <a:rPr sz="2800" spc="30" dirty="0">
                <a:solidFill>
                  <a:srgbClr val="0D345B"/>
                </a:solidFill>
                <a:latin typeface="Calibri"/>
                <a:cs typeface="Calibri"/>
              </a:rPr>
              <a:t>e</a:t>
            </a:r>
            <a:r>
              <a:rPr sz="2800" spc="15" dirty="0">
                <a:solidFill>
                  <a:srgbClr val="0D345B"/>
                </a:solidFill>
                <a:latin typeface="Calibri"/>
                <a:cs typeface="Calibri"/>
              </a:rPr>
              <a:t>nd</a:t>
            </a:r>
            <a:r>
              <a:rPr sz="2800" spc="-25" dirty="0">
                <a:solidFill>
                  <a:srgbClr val="0D345B"/>
                </a:solidFill>
                <a:latin typeface="Calibri"/>
                <a:cs typeface="Calibri"/>
              </a:rPr>
              <a:t>a</a:t>
            </a:r>
            <a:r>
              <a:rPr sz="2800" spc="-15" dirty="0">
                <a:solidFill>
                  <a:srgbClr val="0D345B"/>
                </a:solidFill>
                <a:latin typeface="Calibri"/>
                <a:cs typeface="Calibri"/>
              </a:rPr>
              <a:t>t</a:t>
            </a:r>
            <a:r>
              <a:rPr sz="2800" spc="30" dirty="0">
                <a:solidFill>
                  <a:srgbClr val="0D345B"/>
                </a:solidFill>
                <a:latin typeface="Calibri"/>
                <a:cs typeface="Calibri"/>
              </a:rPr>
              <a:t>i</a:t>
            </a:r>
            <a:r>
              <a:rPr sz="2800" spc="10" dirty="0">
                <a:solidFill>
                  <a:srgbClr val="0D345B"/>
                </a:solidFill>
                <a:latin typeface="Calibri"/>
                <a:cs typeface="Calibri"/>
              </a:rPr>
              <a:t>o</a:t>
            </a:r>
            <a:r>
              <a:rPr sz="2800" spc="15" dirty="0">
                <a:solidFill>
                  <a:srgbClr val="0D345B"/>
                </a:solidFill>
                <a:latin typeface="Calibri"/>
                <a:cs typeface="Calibri"/>
              </a:rPr>
              <a:t>n</a:t>
            </a:r>
            <a:r>
              <a:rPr sz="2800" dirty="0">
                <a:solidFill>
                  <a:srgbClr val="0D345B"/>
                </a:solidFill>
                <a:latin typeface="Calibri"/>
                <a:cs typeface="Calibri"/>
              </a:rPr>
              <a:t>s</a:t>
            </a:r>
            <a:r>
              <a:rPr sz="2800" spc="-155" dirty="0">
                <a:solidFill>
                  <a:srgbClr val="0D345B"/>
                </a:solidFill>
                <a:latin typeface="Calibri"/>
                <a:cs typeface="Calibri"/>
              </a:rPr>
              <a:t> </a:t>
            </a:r>
            <a:r>
              <a:rPr sz="2800" spc="-25" dirty="0">
                <a:solidFill>
                  <a:srgbClr val="0D345B"/>
                </a:solidFill>
                <a:latin typeface="Calibri"/>
                <a:cs typeface="Calibri"/>
              </a:rPr>
              <a:t>a</a:t>
            </a:r>
            <a:r>
              <a:rPr sz="2800" spc="15" dirty="0">
                <a:solidFill>
                  <a:srgbClr val="0D345B"/>
                </a:solidFill>
                <a:latin typeface="Calibri"/>
                <a:cs typeface="Calibri"/>
              </a:rPr>
              <a:t>n</a:t>
            </a:r>
            <a:r>
              <a:rPr sz="2800" dirty="0">
                <a:solidFill>
                  <a:srgbClr val="0D345B"/>
                </a:solidFill>
                <a:latin typeface="Calibri"/>
                <a:cs typeface="Calibri"/>
              </a:rPr>
              <a:t>d</a:t>
            </a:r>
            <a:r>
              <a:rPr sz="2800" spc="25" dirty="0">
                <a:solidFill>
                  <a:srgbClr val="0D345B"/>
                </a:solidFill>
                <a:latin typeface="Calibri"/>
                <a:cs typeface="Calibri"/>
              </a:rPr>
              <a:t> </a:t>
            </a:r>
            <a:r>
              <a:rPr sz="2800" spc="-20" dirty="0">
                <a:solidFill>
                  <a:srgbClr val="0D345B"/>
                </a:solidFill>
                <a:latin typeface="Calibri"/>
                <a:cs typeface="Calibri"/>
              </a:rPr>
              <a:t>A</a:t>
            </a:r>
            <a:r>
              <a:rPr sz="2800" spc="25" dirty="0">
                <a:solidFill>
                  <a:srgbClr val="0D345B"/>
                </a:solidFill>
                <a:latin typeface="Calibri"/>
                <a:cs typeface="Calibri"/>
              </a:rPr>
              <a:t>c</a:t>
            </a:r>
            <a:r>
              <a:rPr sz="2800" spc="-15" dirty="0">
                <a:solidFill>
                  <a:srgbClr val="0D345B"/>
                </a:solidFill>
                <a:latin typeface="Calibri"/>
                <a:cs typeface="Calibri"/>
              </a:rPr>
              <a:t>t</a:t>
            </a:r>
            <a:r>
              <a:rPr sz="2800" spc="30" dirty="0">
                <a:solidFill>
                  <a:srgbClr val="0D345B"/>
                </a:solidFill>
                <a:latin typeface="Calibri"/>
                <a:cs typeface="Calibri"/>
              </a:rPr>
              <a:t>i</a:t>
            </a:r>
            <a:r>
              <a:rPr sz="2800" spc="10" dirty="0">
                <a:solidFill>
                  <a:srgbClr val="0D345B"/>
                </a:solidFill>
                <a:latin typeface="Calibri"/>
                <a:cs typeface="Calibri"/>
              </a:rPr>
              <a:t>o</a:t>
            </a:r>
            <a:r>
              <a:rPr sz="2800" spc="15" dirty="0">
                <a:solidFill>
                  <a:srgbClr val="0D345B"/>
                </a:solidFill>
                <a:latin typeface="Calibri"/>
                <a:cs typeface="Calibri"/>
              </a:rPr>
              <a:t>ns</a:t>
            </a:r>
            <a:endParaRPr sz="2800">
              <a:latin typeface="Calibri"/>
              <a:cs typeface="Calibri"/>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10" dirty="0"/>
              <a:t>nih.gov/ending-structural-racism</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
        <p:nvSpPr>
          <p:cNvPr id="4" name="object 4"/>
          <p:cNvSpPr txBox="1"/>
          <p:nvPr/>
        </p:nvSpPr>
        <p:spPr>
          <a:xfrm>
            <a:off x="688340" y="1718439"/>
            <a:ext cx="10765155" cy="3683635"/>
          </a:xfrm>
          <a:prstGeom prst="rect">
            <a:avLst/>
          </a:prstGeom>
        </p:spPr>
        <p:txBody>
          <a:bodyPr vert="horz" wrap="square" lIns="0" tIns="48895" rIns="0" bIns="0" rtlCol="0">
            <a:spAutoFit/>
          </a:bodyPr>
          <a:lstStyle/>
          <a:p>
            <a:pPr marL="245745" marR="34290" indent="-233679">
              <a:lnSpc>
                <a:spcPts val="2640"/>
              </a:lnSpc>
              <a:spcBef>
                <a:spcPts val="385"/>
              </a:spcBef>
              <a:buFont typeface="Arial"/>
              <a:buChar char="•"/>
              <a:tabLst>
                <a:tab pos="246379" algn="l"/>
              </a:tabLst>
            </a:pPr>
            <a:r>
              <a:rPr sz="2400" b="1" spc="-10" dirty="0">
                <a:latin typeface="Calibri"/>
                <a:cs typeface="Calibri"/>
              </a:rPr>
              <a:t>Publicly</a:t>
            </a:r>
            <a:r>
              <a:rPr sz="2400" b="1" spc="80" dirty="0">
                <a:latin typeface="Calibri"/>
                <a:cs typeface="Calibri"/>
              </a:rPr>
              <a:t> </a:t>
            </a:r>
            <a:r>
              <a:rPr sz="2400" b="1" spc="-15" dirty="0">
                <a:latin typeface="Calibri"/>
                <a:cs typeface="Calibri"/>
              </a:rPr>
              <a:t>commit </a:t>
            </a:r>
            <a:r>
              <a:rPr sz="2400" b="1" spc="-20" dirty="0">
                <a:latin typeface="Calibri"/>
                <a:cs typeface="Calibri"/>
              </a:rPr>
              <a:t>to</a:t>
            </a:r>
            <a:r>
              <a:rPr sz="2400" b="1" spc="10" dirty="0">
                <a:latin typeface="Calibri"/>
                <a:cs typeface="Calibri"/>
              </a:rPr>
              <a:t> </a:t>
            </a:r>
            <a:r>
              <a:rPr sz="2400" b="1" spc="-15" dirty="0">
                <a:latin typeface="Calibri"/>
                <a:cs typeface="Calibri"/>
              </a:rPr>
              <a:t>identifying</a:t>
            </a:r>
            <a:r>
              <a:rPr sz="2400" b="1" spc="160" dirty="0">
                <a:latin typeface="Calibri"/>
                <a:cs typeface="Calibri"/>
              </a:rPr>
              <a:t> </a:t>
            </a:r>
            <a:r>
              <a:rPr sz="2400" b="1" dirty="0">
                <a:latin typeface="Calibri"/>
                <a:cs typeface="Calibri"/>
              </a:rPr>
              <a:t>and</a:t>
            </a:r>
            <a:r>
              <a:rPr sz="2400" b="1" spc="10" dirty="0">
                <a:latin typeface="Calibri"/>
                <a:cs typeface="Calibri"/>
              </a:rPr>
              <a:t> </a:t>
            </a:r>
            <a:r>
              <a:rPr sz="2400" b="1" dirty="0">
                <a:latin typeface="Calibri"/>
                <a:cs typeface="Calibri"/>
              </a:rPr>
              <a:t>correcting</a:t>
            </a:r>
            <a:r>
              <a:rPr sz="2400" b="1" spc="-165" dirty="0">
                <a:latin typeface="Calibri"/>
                <a:cs typeface="Calibri"/>
              </a:rPr>
              <a:t> </a:t>
            </a:r>
            <a:r>
              <a:rPr sz="2400" b="1" spc="-25" dirty="0">
                <a:latin typeface="Calibri"/>
                <a:cs typeface="Calibri"/>
              </a:rPr>
              <a:t>any</a:t>
            </a:r>
            <a:r>
              <a:rPr sz="2400" b="1" spc="85" dirty="0">
                <a:latin typeface="Calibri"/>
                <a:cs typeface="Calibri"/>
              </a:rPr>
              <a:t> </a:t>
            </a:r>
            <a:r>
              <a:rPr sz="2400" b="1" spc="5" dirty="0">
                <a:latin typeface="Calibri"/>
                <a:cs typeface="Calibri"/>
              </a:rPr>
              <a:t>NIH</a:t>
            </a:r>
            <a:r>
              <a:rPr sz="2400" b="1" spc="-55" dirty="0">
                <a:latin typeface="Calibri"/>
                <a:cs typeface="Calibri"/>
              </a:rPr>
              <a:t> </a:t>
            </a:r>
            <a:r>
              <a:rPr sz="2400" b="1" spc="-15" dirty="0">
                <a:latin typeface="Calibri"/>
                <a:cs typeface="Calibri"/>
              </a:rPr>
              <a:t>policies</a:t>
            </a:r>
            <a:r>
              <a:rPr sz="2400" b="1" spc="100" dirty="0">
                <a:latin typeface="Calibri"/>
                <a:cs typeface="Calibri"/>
              </a:rPr>
              <a:t> </a:t>
            </a:r>
            <a:r>
              <a:rPr sz="2400" b="1" spc="-10" dirty="0">
                <a:latin typeface="Calibri"/>
                <a:cs typeface="Calibri"/>
              </a:rPr>
              <a:t>or</a:t>
            </a:r>
            <a:r>
              <a:rPr sz="2400" b="1" spc="-35" dirty="0">
                <a:latin typeface="Calibri"/>
                <a:cs typeface="Calibri"/>
              </a:rPr>
              <a:t> </a:t>
            </a:r>
            <a:r>
              <a:rPr sz="2400" b="1" spc="-10" dirty="0">
                <a:latin typeface="Calibri"/>
                <a:cs typeface="Calibri"/>
              </a:rPr>
              <a:t>practices</a:t>
            </a:r>
            <a:r>
              <a:rPr sz="2400" b="1" spc="20" dirty="0">
                <a:latin typeface="Calibri"/>
                <a:cs typeface="Calibri"/>
              </a:rPr>
              <a:t> </a:t>
            </a:r>
            <a:r>
              <a:rPr sz="2400" b="1" spc="-10" dirty="0">
                <a:latin typeface="Calibri"/>
                <a:cs typeface="Calibri"/>
              </a:rPr>
              <a:t>that</a:t>
            </a:r>
            <a:r>
              <a:rPr sz="2400" b="1" spc="-20" dirty="0">
                <a:latin typeface="Calibri"/>
                <a:cs typeface="Calibri"/>
              </a:rPr>
              <a:t> </a:t>
            </a:r>
            <a:r>
              <a:rPr sz="2400" b="1" spc="-35" dirty="0">
                <a:latin typeface="Calibri"/>
                <a:cs typeface="Calibri"/>
              </a:rPr>
              <a:t>may </a:t>
            </a:r>
            <a:r>
              <a:rPr sz="2400" b="1" spc="-525" dirty="0">
                <a:latin typeface="Calibri"/>
                <a:cs typeface="Calibri"/>
              </a:rPr>
              <a:t> </a:t>
            </a:r>
            <a:r>
              <a:rPr sz="2400" b="1" spc="-5" dirty="0">
                <a:latin typeface="Calibri"/>
                <a:cs typeface="Calibri"/>
              </a:rPr>
              <a:t>have</a:t>
            </a:r>
            <a:r>
              <a:rPr sz="2400" b="1" spc="-75" dirty="0">
                <a:latin typeface="Calibri"/>
                <a:cs typeface="Calibri"/>
              </a:rPr>
              <a:t> </a:t>
            </a:r>
            <a:r>
              <a:rPr sz="2400" b="1" spc="-15" dirty="0">
                <a:latin typeface="Calibri"/>
                <a:cs typeface="Calibri"/>
              </a:rPr>
              <a:t>helped</a:t>
            </a:r>
            <a:r>
              <a:rPr sz="2400" b="1" spc="85" dirty="0">
                <a:latin typeface="Calibri"/>
                <a:cs typeface="Calibri"/>
              </a:rPr>
              <a:t> </a:t>
            </a:r>
            <a:r>
              <a:rPr sz="2400" b="1" spc="-20" dirty="0">
                <a:latin typeface="Calibri"/>
                <a:cs typeface="Calibri"/>
              </a:rPr>
              <a:t>to</a:t>
            </a:r>
            <a:r>
              <a:rPr sz="2400" b="1" spc="5" dirty="0">
                <a:latin typeface="Calibri"/>
                <a:cs typeface="Calibri"/>
              </a:rPr>
              <a:t> </a:t>
            </a:r>
            <a:r>
              <a:rPr sz="2400" b="1" spc="-10" dirty="0">
                <a:latin typeface="Calibri"/>
                <a:cs typeface="Calibri"/>
              </a:rPr>
              <a:t>perpetuate</a:t>
            </a:r>
            <a:r>
              <a:rPr sz="2400" b="1" spc="5" dirty="0">
                <a:latin typeface="Calibri"/>
                <a:cs typeface="Calibri"/>
              </a:rPr>
              <a:t> </a:t>
            </a:r>
            <a:r>
              <a:rPr sz="2400" b="1" spc="-10" dirty="0">
                <a:latin typeface="Calibri"/>
                <a:cs typeface="Calibri"/>
              </a:rPr>
              <a:t>structural</a:t>
            </a:r>
            <a:r>
              <a:rPr sz="2400" b="1" spc="-15" dirty="0">
                <a:latin typeface="Calibri"/>
                <a:cs typeface="Calibri"/>
              </a:rPr>
              <a:t> </a:t>
            </a:r>
            <a:r>
              <a:rPr sz="2400" b="1" spc="-10" dirty="0">
                <a:latin typeface="Calibri"/>
                <a:cs typeface="Calibri"/>
              </a:rPr>
              <a:t>racism</a:t>
            </a:r>
            <a:r>
              <a:rPr sz="2400" b="1" spc="-20" dirty="0">
                <a:latin typeface="Calibri"/>
                <a:cs typeface="Calibri"/>
              </a:rPr>
              <a:t> </a:t>
            </a:r>
            <a:r>
              <a:rPr sz="2400" b="1" dirty="0">
                <a:latin typeface="Calibri"/>
                <a:cs typeface="Calibri"/>
              </a:rPr>
              <a:t>–</a:t>
            </a:r>
            <a:r>
              <a:rPr sz="2400" b="1" spc="-50" dirty="0">
                <a:latin typeface="Calibri"/>
                <a:cs typeface="Calibri"/>
              </a:rPr>
              <a:t> </a:t>
            </a:r>
            <a:r>
              <a:rPr sz="2400" b="1" i="1" dirty="0">
                <a:solidFill>
                  <a:srgbClr val="6F2F9F"/>
                </a:solidFill>
                <a:latin typeface="Calibri"/>
                <a:cs typeface="Calibri"/>
              </a:rPr>
              <a:t>Published</a:t>
            </a:r>
            <a:r>
              <a:rPr sz="2400" b="1" i="1" spc="-50" dirty="0">
                <a:solidFill>
                  <a:srgbClr val="6F2F9F"/>
                </a:solidFill>
                <a:latin typeface="Calibri"/>
                <a:cs typeface="Calibri"/>
              </a:rPr>
              <a:t> </a:t>
            </a:r>
            <a:r>
              <a:rPr sz="2400" b="1" i="1" spc="-15" dirty="0">
                <a:solidFill>
                  <a:srgbClr val="6F2F9F"/>
                </a:solidFill>
                <a:latin typeface="Calibri"/>
                <a:cs typeface="Calibri"/>
              </a:rPr>
              <a:t>3/1/21</a:t>
            </a:r>
            <a:endParaRPr sz="2400">
              <a:latin typeface="Calibri"/>
              <a:cs typeface="Calibri"/>
            </a:endParaRPr>
          </a:p>
          <a:p>
            <a:pPr marL="246379" indent="-233679">
              <a:lnSpc>
                <a:spcPts val="2390"/>
              </a:lnSpc>
              <a:buFont typeface="Arial"/>
              <a:buChar char="•"/>
              <a:tabLst>
                <a:tab pos="246379" algn="l"/>
              </a:tabLst>
            </a:pPr>
            <a:r>
              <a:rPr sz="2400" b="1" spc="-15" dirty="0">
                <a:latin typeface="Calibri"/>
                <a:cs typeface="Calibri"/>
              </a:rPr>
              <a:t>Continue</a:t>
            </a:r>
            <a:r>
              <a:rPr sz="2400" b="1" spc="85" dirty="0">
                <a:latin typeface="Calibri"/>
                <a:cs typeface="Calibri"/>
              </a:rPr>
              <a:t> </a:t>
            </a:r>
            <a:r>
              <a:rPr sz="2400" b="1" spc="-20" dirty="0">
                <a:latin typeface="Calibri"/>
                <a:cs typeface="Calibri"/>
              </a:rPr>
              <a:t>to</a:t>
            </a:r>
            <a:r>
              <a:rPr sz="2400" b="1" spc="5" dirty="0">
                <a:latin typeface="Calibri"/>
                <a:cs typeface="Calibri"/>
              </a:rPr>
              <a:t> </a:t>
            </a:r>
            <a:r>
              <a:rPr sz="2400" b="1" spc="-10" dirty="0">
                <a:latin typeface="Calibri"/>
                <a:cs typeface="Calibri"/>
              </a:rPr>
              <a:t>aggressively</a:t>
            </a:r>
            <a:r>
              <a:rPr sz="2400" b="1" dirty="0">
                <a:latin typeface="Calibri"/>
                <a:cs typeface="Calibri"/>
              </a:rPr>
              <a:t> </a:t>
            </a:r>
            <a:r>
              <a:rPr sz="2400" b="1" spc="-20" dirty="0">
                <a:latin typeface="Calibri"/>
                <a:cs typeface="Calibri"/>
              </a:rPr>
              <a:t>implement</a:t>
            </a:r>
            <a:r>
              <a:rPr sz="2400" b="1" spc="145" dirty="0">
                <a:latin typeface="Calibri"/>
                <a:cs typeface="Calibri"/>
              </a:rPr>
              <a:t> </a:t>
            </a:r>
            <a:r>
              <a:rPr sz="2400" b="1" dirty="0">
                <a:latin typeface="Calibri"/>
                <a:cs typeface="Calibri"/>
              </a:rPr>
              <a:t>approaches</a:t>
            </a:r>
            <a:r>
              <a:rPr sz="2400" b="1" spc="-60" dirty="0">
                <a:latin typeface="Calibri"/>
                <a:cs typeface="Calibri"/>
              </a:rPr>
              <a:t> </a:t>
            </a:r>
            <a:r>
              <a:rPr sz="2400" b="1" spc="-20" dirty="0">
                <a:latin typeface="Calibri"/>
                <a:cs typeface="Calibri"/>
              </a:rPr>
              <a:t>to</a:t>
            </a:r>
            <a:r>
              <a:rPr sz="2400" b="1" spc="5" dirty="0">
                <a:latin typeface="Calibri"/>
                <a:cs typeface="Calibri"/>
              </a:rPr>
              <a:t> </a:t>
            </a:r>
            <a:r>
              <a:rPr sz="2400" b="1" dirty="0">
                <a:latin typeface="Calibri"/>
                <a:cs typeface="Calibri"/>
              </a:rPr>
              <a:t>address</a:t>
            </a:r>
            <a:r>
              <a:rPr sz="2400" b="1" spc="-55" dirty="0">
                <a:latin typeface="Calibri"/>
                <a:cs typeface="Calibri"/>
              </a:rPr>
              <a:t> </a:t>
            </a:r>
            <a:r>
              <a:rPr sz="2400" b="1" spc="-15" dirty="0">
                <a:latin typeface="Calibri"/>
                <a:cs typeface="Calibri"/>
              </a:rPr>
              <a:t>the</a:t>
            </a:r>
            <a:r>
              <a:rPr sz="2400" b="1" spc="85" dirty="0">
                <a:latin typeface="Calibri"/>
                <a:cs typeface="Calibri"/>
              </a:rPr>
              <a:t> </a:t>
            </a:r>
            <a:r>
              <a:rPr sz="2400" b="1" spc="-15" dirty="0">
                <a:latin typeface="Calibri"/>
                <a:cs typeface="Calibri"/>
              </a:rPr>
              <a:t>“Ginther</a:t>
            </a:r>
            <a:r>
              <a:rPr sz="2400" b="1" spc="40" dirty="0">
                <a:latin typeface="Calibri"/>
                <a:cs typeface="Calibri"/>
              </a:rPr>
              <a:t> </a:t>
            </a:r>
            <a:r>
              <a:rPr sz="2400" b="1" spc="-5" dirty="0">
                <a:latin typeface="Calibri"/>
                <a:cs typeface="Calibri"/>
              </a:rPr>
              <a:t>Gap”</a:t>
            </a:r>
            <a:r>
              <a:rPr sz="2400" b="1" spc="15" dirty="0">
                <a:latin typeface="Calibri"/>
                <a:cs typeface="Calibri"/>
              </a:rPr>
              <a:t> </a:t>
            </a:r>
            <a:r>
              <a:rPr sz="2400" b="1" dirty="0">
                <a:latin typeface="Calibri"/>
                <a:cs typeface="Calibri"/>
              </a:rPr>
              <a:t>and</a:t>
            </a:r>
            <a:endParaRPr sz="2400">
              <a:latin typeface="Calibri"/>
              <a:cs typeface="Calibri"/>
            </a:endParaRPr>
          </a:p>
          <a:p>
            <a:pPr marL="245745">
              <a:lnSpc>
                <a:spcPts val="2600"/>
              </a:lnSpc>
            </a:pPr>
            <a:r>
              <a:rPr sz="2400" b="1" dirty="0">
                <a:latin typeface="Calibri"/>
                <a:cs typeface="Calibri"/>
              </a:rPr>
              <a:t>enhance</a:t>
            </a:r>
            <a:r>
              <a:rPr sz="2400" b="1" spc="-5" dirty="0">
                <a:latin typeface="Calibri"/>
                <a:cs typeface="Calibri"/>
              </a:rPr>
              <a:t> </a:t>
            </a:r>
            <a:r>
              <a:rPr sz="2400" b="1" spc="-10" dirty="0">
                <a:latin typeface="Calibri"/>
                <a:cs typeface="Calibri"/>
              </a:rPr>
              <a:t>portfolio</a:t>
            </a:r>
            <a:r>
              <a:rPr sz="2400" b="1" spc="-5" dirty="0">
                <a:latin typeface="Calibri"/>
                <a:cs typeface="Calibri"/>
              </a:rPr>
              <a:t> </a:t>
            </a:r>
            <a:r>
              <a:rPr sz="2400" b="1" spc="-15" dirty="0">
                <a:latin typeface="Calibri"/>
                <a:cs typeface="Calibri"/>
              </a:rPr>
              <a:t>diversity </a:t>
            </a:r>
            <a:r>
              <a:rPr sz="2400" b="1" dirty="0">
                <a:latin typeface="Calibri"/>
                <a:cs typeface="Calibri"/>
              </a:rPr>
              <a:t>- </a:t>
            </a:r>
            <a:r>
              <a:rPr sz="2400" b="1" i="1" dirty="0">
                <a:solidFill>
                  <a:srgbClr val="6F2F9F"/>
                </a:solidFill>
                <a:latin typeface="Calibri"/>
                <a:cs typeface="Calibri"/>
              </a:rPr>
              <a:t>Ongoing</a:t>
            </a:r>
            <a:endParaRPr sz="2400">
              <a:latin typeface="Calibri"/>
              <a:cs typeface="Calibri"/>
            </a:endParaRPr>
          </a:p>
          <a:p>
            <a:pPr marL="246379" marR="5080" indent="-233679">
              <a:lnSpc>
                <a:spcPct val="90300"/>
              </a:lnSpc>
              <a:spcBef>
                <a:spcPts val="120"/>
              </a:spcBef>
              <a:buFont typeface="Arial"/>
              <a:buChar char="•"/>
              <a:tabLst>
                <a:tab pos="246379" algn="l"/>
              </a:tabLst>
            </a:pPr>
            <a:r>
              <a:rPr sz="2400" b="1" spc="5" dirty="0">
                <a:latin typeface="Calibri"/>
                <a:cs typeface="Calibri"/>
              </a:rPr>
              <a:t>Launch </a:t>
            </a:r>
            <a:r>
              <a:rPr sz="2400" b="1" dirty="0">
                <a:latin typeface="Calibri"/>
                <a:cs typeface="Calibri"/>
              </a:rPr>
              <a:t>a </a:t>
            </a:r>
            <a:r>
              <a:rPr sz="2400" b="1" spc="-15" dirty="0">
                <a:latin typeface="Calibri"/>
                <a:cs typeface="Calibri"/>
              </a:rPr>
              <a:t>multi-phased, -tiered, </a:t>
            </a:r>
            <a:r>
              <a:rPr sz="2400" b="1" dirty="0">
                <a:latin typeface="Calibri"/>
                <a:cs typeface="Calibri"/>
              </a:rPr>
              <a:t>and </a:t>
            </a:r>
            <a:r>
              <a:rPr sz="2400" b="1" spc="-20" dirty="0">
                <a:latin typeface="Calibri"/>
                <a:cs typeface="Calibri"/>
              </a:rPr>
              <a:t>-integrated Common </a:t>
            </a:r>
            <a:r>
              <a:rPr sz="2400" b="1" spc="-5" dirty="0">
                <a:latin typeface="Calibri"/>
                <a:cs typeface="Calibri"/>
              </a:rPr>
              <a:t>Fund </a:t>
            </a:r>
            <a:r>
              <a:rPr sz="2400" b="1" spc="-20" dirty="0">
                <a:latin typeface="Calibri"/>
                <a:cs typeface="Calibri"/>
              </a:rPr>
              <a:t>Initiative</a:t>
            </a:r>
            <a:r>
              <a:rPr sz="2400" b="1" spc="-15" dirty="0">
                <a:latin typeface="Calibri"/>
                <a:cs typeface="Calibri"/>
              </a:rPr>
              <a:t> </a:t>
            </a:r>
            <a:r>
              <a:rPr sz="2400" b="1" spc="5" dirty="0">
                <a:latin typeface="Calibri"/>
                <a:cs typeface="Calibri"/>
              </a:rPr>
              <a:t>focused </a:t>
            </a:r>
            <a:r>
              <a:rPr sz="2400" b="1" spc="-10" dirty="0">
                <a:latin typeface="Calibri"/>
                <a:cs typeface="Calibri"/>
              </a:rPr>
              <a:t>on </a:t>
            </a:r>
            <a:r>
              <a:rPr sz="2400" b="1" spc="-535" dirty="0">
                <a:latin typeface="Calibri"/>
                <a:cs typeface="Calibri"/>
              </a:rPr>
              <a:t> </a:t>
            </a:r>
            <a:r>
              <a:rPr sz="2400" b="1" spc="-10" dirty="0">
                <a:latin typeface="Calibri"/>
                <a:cs typeface="Calibri"/>
              </a:rPr>
              <a:t>transformative </a:t>
            </a:r>
            <a:r>
              <a:rPr sz="2400" b="1" spc="-15" dirty="0">
                <a:latin typeface="Calibri"/>
                <a:cs typeface="Calibri"/>
              </a:rPr>
              <a:t>health disparities </a:t>
            </a:r>
            <a:r>
              <a:rPr sz="2400" b="1" spc="5" dirty="0">
                <a:latin typeface="Calibri"/>
                <a:cs typeface="Calibri"/>
              </a:rPr>
              <a:t>research </a:t>
            </a:r>
            <a:r>
              <a:rPr sz="2400" b="1" spc="-20" dirty="0">
                <a:latin typeface="Calibri"/>
                <a:cs typeface="Calibri"/>
              </a:rPr>
              <a:t>initiatives</a:t>
            </a:r>
            <a:r>
              <a:rPr sz="2400" b="1" spc="-15" dirty="0">
                <a:latin typeface="Calibri"/>
                <a:cs typeface="Calibri"/>
              </a:rPr>
              <a:t> </a:t>
            </a:r>
            <a:r>
              <a:rPr sz="2400" b="1" spc="-20" dirty="0">
                <a:latin typeface="Calibri"/>
                <a:cs typeface="Calibri"/>
              </a:rPr>
              <a:t>to </a:t>
            </a:r>
            <a:r>
              <a:rPr sz="2400" b="1" spc="5" dirty="0">
                <a:latin typeface="Calibri"/>
                <a:cs typeface="Calibri"/>
              </a:rPr>
              <a:t>reduce </a:t>
            </a:r>
            <a:r>
              <a:rPr sz="2400" b="1" spc="-15" dirty="0">
                <a:latin typeface="Calibri"/>
                <a:cs typeface="Calibri"/>
              </a:rPr>
              <a:t>health </a:t>
            </a:r>
            <a:r>
              <a:rPr sz="2400" b="1" spc="-10" dirty="0">
                <a:latin typeface="Calibri"/>
                <a:cs typeface="Calibri"/>
              </a:rPr>
              <a:t>disparities/ </a:t>
            </a:r>
            <a:r>
              <a:rPr sz="2400" b="1" spc="-5" dirty="0">
                <a:latin typeface="Calibri"/>
                <a:cs typeface="Calibri"/>
              </a:rPr>
              <a:t> </a:t>
            </a:r>
            <a:r>
              <a:rPr sz="2400" b="1" spc="-20" dirty="0">
                <a:latin typeface="Calibri"/>
                <a:cs typeface="Calibri"/>
              </a:rPr>
              <a:t>inequities</a:t>
            </a:r>
            <a:r>
              <a:rPr sz="2400" b="1" spc="175" dirty="0">
                <a:latin typeface="Calibri"/>
                <a:cs typeface="Calibri"/>
              </a:rPr>
              <a:t> </a:t>
            </a:r>
            <a:r>
              <a:rPr sz="2400" b="1" dirty="0">
                <a:latin typeface="Calibri"/>
                <a:cs typeface="Calibri"/>
              </a:rPr>
              <a:t>–</a:t>
            </a:r>
            <a:r>
              <a:rPr sz="2400" b="1" spc="20" dirty="0">
                <a:latin typeface="Calibri"/>
                <a:cs typeface="Calibri"/>
              </a:rPr>
              <a:t> </a:t>
            </a:r>
            <a:r>
              <a:rPr sz="2400" b="1" i="1" dirty="0">
                <a:solidFill>
                  <a:srgbClr val="6F2F9F"/>
                </a:solidFill>
                <a:latin typeface="Calibri"/>
                <a:cs typeface="Calibri"/>
              </a:rPr>
              <a:t>Implemented</a:t>
            </a:r>
            <a:endParaRPr sz="2400">
              <a:latin typeface="Calibri"/>
              <a:cs typeface="Calibri"/>
            </a:endParaRPr>
          </a:p>
          <a:p>
            <a:pPr marL="246379" indent="-233679">
              <a:lnSpc>
                <a:spcPts val="2440"/>
              </a:lnSpc>
              <a:buFont typeface="Arial"/>
              <a:buChar char="•"/>
              <a:tabLst>
                <a:tab pos="246379" algn="l"/>
              </a:tabLst>
            </a:pPr>
            <a:r>
              <a:rPr sz="2400" b="1" spc="5" dirty="0">
                <a:latin typeface="Calibri"/>
                <a:cs typeface="Calibri"/>
              </a:rPr>
              <a:t>Ensure</a:t>
            </a:r>
            <a:r>
              <a:rPr sz="2400" b="1" spc="-75" dirty="0">
                <a:latin typeface="Calibri"/>
                <a:cs typeface="Calibri"/>
              </a:rPr>
              <a:t> </a:t>
            </a:r>
            <a:r>
              <a:rPr sz="2400" b="1" dirty="0">
                <a:latin typeface="Calibri"/>
                <a:cs typeface="Calibri"/>
              </a:rPr>
              <a:t>a</a:t>
            </a:r>
            <a:r>
              <a:rPr sz="2400" b="1" spc="30" dirty="0">
                <a:latin typeface="Calibri"/>
                <a:cs typeface="Calibri"/>
              </a:rPr>
              <a:t> </a:t>
            </a:r>
            <a:r>
              <a:rPr sz="2400" b="1" spc="-5" dirty="0">
                <a:latin typeface="Calibri"/>
                <a:cs typeface="Calibri"/>
              </a:rPr>
              <a:t>robust</a:t>
            </a:r>
            <a:r>
              <a:rPr sz="2400" b="1" spc="-95" dirty="0">
                <a:latin typeface="Calibri"/>
                <a:cs typeface="Calibri"/>
              </a:rPr>
              <a:t> </a:t>
            </a:r>
            <a:r>
              <a:rPr sz="2400" b="1" spc="5" dirty="0">
                <a:latin typeface="Calibri"/>
                <a:cs typeface="Calibri"/>
              </a:rPr>
              <a:t>NIH</a:t>
            </a:r>
            <a:r>
              <a:rPr sz="2400" b="1" spc="-60" dirty="0">
                <a:latin typeface="Calibri"/>
                <a:cs typeface="Calibri"/>
              </a:rPr>
              <a:t> </a:t>
            </a:r>
            <a:r>
              <a:rPr sz="2400" b="1" spc="-10" dirty="0">
                <a:latin typeface="Calibri"/>
                <a:cs typeface="Calibri"/>
              </a:rPr>
              <a:t>Enterprise-wide</a:t>
            </a:r>
            <a:r>
              <a:rPr sz="2400" b="1" spc="85" dirty="0">
                <a:latin typeface="Calibri"/>
                <a:cs typeface="Calibri"/>
              </a:rPr>
              <a:t> </a:t>
            </a:r>
            <a:r>
              <a:rPr sz="2400" b="1" spc="-20" dirty="0">
                <a:latin typeface="Calibri"/>
                <a:cs typeface="Calibri"/>
              </a:rPr>
              <a:t>commitment</a:t>
            </a:r>
            <a:r>
              <a:rPr sz="2400" b="1" spc="70" dirty="0">
                <a:latin typeface="Calibri"/>
                <a:cs typeface="Calibri"/>
              </a:rPr>
              <a:t> </a:t>
            </a:r>
            <a:r>
              <a:rPr sz="2400" b="1" spc="-20" dirty="0">
                <a:latin typeface="Calibri"/>
                <a:cs typeface="Calibri"/>
              </a:rPr>
              <a:t>to</a:t>
            </a:r>
            <a:r>
              <a:rPr sz="2400" b="1" spc="5" dirty="0">
                <a:latin typeface="Calibri"/>
                <a:cs typeface="Calibri"/>
              </a:rPr>
              <a:t> </a:t>
            </a:r>
            <a:r>
              <a:rPr sz="2400" b="1" spc="-5" dirty="0">
                <a:latin typeface="Calibri"/>
                <a:cs typeface="Calibri"/>
              </a:rPr>
              <a:t>support</a:t>
            </a:r>
            <a:r>
              <a:rPr sz="2400" b="1" spc="65" dirty="0">
                <a:latin typeface="Calibri"/>
                <a:cs typeface="Calibri"/>
              </a:rPr>
              <a:t> </a:t>
            </a:r>
            <a:r>
              <a:rPr sz="2400" b="1" spc="-15" dirty="0">
                <a:latin typeface="Calibri"/>
                <a:cs typeface="Calibri"/>
              </a:rPr>
              <a:t>the</a:t>
            </a:r>
            <a:r>
              <a:rPr sz="2400" b="1" spc="5" dirty="0">
                <a:latin typeface="Calibri"/>
                <a:cs typeface="Calibri"/>
              </a:rPr>
              <a:t> </a:t>
            </a:r>
            <a:r>
              <a:rPr sz="2400" b="1" dirty="0">
                <a:latin typeface="Calibri"/>
                <a:cs typeface="Calibri"/>
              </a:rPr>
              <a:t>NIMHD</a:t>
            </a:r>
            <a:r>
              <a:rPr sz="2400" b="1" spc="-60" dirty="0">
                <a:latin typeface="Calibri"/>
                <a:cs typeface="Calibri"/>
              </a:rPr>
              <a:t> </a:t>
            </a:r>
            <a:r>
              <a:rPr sz="2400" b="1" spc="-5" dirty="0">
                <a:latin typeface="Calibri"/>
                <a:cs typeface="Calibri"/>
              </a:rPr>
              <a:t>FOA</a:t>
            </a:r>
            <a:endParaRPr sz="2400">
              <a:latin typeface="Calibri"/>
              <a:cs typeface="Calibri"/>
            </a:endParaRPr>
          </a:p>
          <a:p>
            <a:pPr marL="246379" marR="6985">
              <a:lnSpc>
                <a:spcPts val="2560"/>
              </a:lnSpc>
              <a:spcBef>
                <a:spcPts val="234"/>
              </a:spcBef>
            </a:pPr>
            <a:r>
              <a:rPr sz="2400" b="1" spc="5" dirty="0">
                <a:latin typeface="Calibri"/>
                <a:cs typeface="Calibri"/>
              </a:rPr>
              <a:t>focused</a:t>
            </a:r>
            <a:r>
              <a:rPr sz="2400" b="1" spc="-70" dirty="0">
                <a:latin typeface="Calibri"/>
                <a:cs typeface="Calibri"/>
              </a:rPr>
              <a:t> </a:t>
            </a:r>
            <a:r>
              <a:rPr sz="2400" b="1" spc="-10" dirty="0">
                <a:latin typeface="Calibri"/>
                <a:cs typeface="Calibri"/>
              </a:rPr>
              <a:t>on</a:t>
            </a:r>
            <a:r>
              <a:rPr sz="2400" b="1" spc="10" dirty="0">
                <a:latin typeface="Calibri"/>
                <a:cs typeface="Calibri"/>
              </a:rPr>
              <a:t> </a:t>
            </a:r>
            <a:r>
              <a:rPr sz="2400" b="1" spc="-15" dirty="0">
                <a:latin typeface="Calibri"/>
                <a:cs typeface="Calibri"/>
              </a:rPr>
              <a:t>the</a:t>
            </a:r>
            <a:r>
              <a:rPr sz="2400" b="1" spc="10" dirty="0">
                <a:latin typeface="Calibri"/>
                <a:cs typeface="Calibri"/>
              </a:rPr>
              <a:t> </a:t>
            </a:r>
            <a:r>
              <a:rPr sz="2400" b="1" spc="-5" dirty="0">
                <a:latin typeface="Calibri"/>
                <a:cs typeface="Calibri"/>
              </a:rPr>
              <a:t>effects</a:t>
            </a:r>
            <a:r>
              <a:rPr sz="2400" b="1" spc="-50" dirty="0">
                <a:latin typeface="Calibri"/>
                <a:cs typeface="Calibri"/>
              </a:rPr>
              <a:t> </a:t>
            </a:r>
            <a:r>
              <a:rPr sz="2400" b="1" spc="-10" dirty="0">
                <a:latin typeface="Calibri"/>
                <a:cs typeface="Calibri"/>
              </a:rPr>
              <a:t>of</a:t>
            </a:r>
            <a:r>
              <a:rPr sz="2400" b="1" spc="60" dirty="0">
                <a:latin typeface="Calibri"/>
                <a:cs typeface="Calibri"/>
              </a:rPr>
              <a:t> </a:t>
            </a:r>
            <a:r>
              <a:rPr sz="2400" b="1" spc="-10" dirty="0">
                <a:latin typeface="Calibri"/>
                <a:cs typeface="Calibri"/>
              </a:rPr>
              <a:t>structural racism</a:t>
            </a:r>
            <a:r>
              <a:rPr sz="2400" b="1" spc="-90" dirty="0">
                <a:latin typeface="Calibri"/>
                <a:cs typeface="Calibri"/>
              </a:rPr>
              <a:t> </a:t>
            </a:r>
            <a:r>
              <a:rPr sz="2400" b="1" dirty="0">
                <a:latin typeface="Calibri"/>
                <a:cs typeface="Calibri"/>
              </a:rPr>
              <a:t>and</a:t>
            </a:r>
            <a:r>
              <a:rPr sz="2400" b="1" spc="15" dirty="0">
                <a:latin typeface="Calibri"/>
                <a:cs typeface="Calibri"/>
              </a:rPr>
              <a:t> </a:t>
            </a:r>
            <a:r>
              <a:rPr sz="2400" b="1" spc="-15" dirty="0">
                <a:latin typeface="Calibri"/>
                <a:cs typeface="Calibri"/>
              </a:rPr>
              <a:t>discrimination</a:t>
            </a:r>
            <a:r>
              <a:rPr sz="2400" b="1" spc="90" dirty="0">
                <a:latin typeface="Calibri"/>
                <a:cs typeface="Calibri"/>
              </a:rPr>
              <a:t> </a:t>
            </a:r>
            <a:r>
              <a:rPr sz="2400" b="1" spc="-10" dirty="0">
                <a:latin typeface="Calibri"/>
                <a:cs typeface="Calibri"/>
              </a:rPr>
              <a:t>on</a:t>
            </a:r>
            <a:r>
              <a:rPr sz="2400" b="1" spc="15" dirty="0">
                <a:latin typeface="Calibri"/>
                <a:cs typeface="Calibri"/>
              </a:rPr>
              <a:t> </a:t>
            </a:r>
            <a:r>
              <a:rPr sz="2400" b="1" spc="-15" dirty="0">
                <a:latin typeface="Calibri"/>
                <a:cs typeface="Calibri"/>
              </a:rPr>
              <a:t>health</a:t>
            </a:r>
            <a:r>
              <a:rPr sz="2400" b="1" spc="90" dirty="0">
                <a:latin typeface="Calibri"/>
                <a:cs typeface="Calibri"/>
              </a:rPr>
              <a:t> </a:t>
            </a:r>
            <a:r>
              <a:rPr sz="2400" b="1" spc="-10" dirty="0">
                <a:latin typeface="Calibri"/>
                <a:cs typeface="Calibri"/>
              </a:rPr>
              <a:t>disparities/ </a:t>
            </a:r>
            <a:r>
              <a:rPr sz="2400" b="1" spc="-525" dirty="0">
                <a:latin typeface="Calibri"/>
                <a:cs typeface="Calibri"/>
              </a:rPr>
              <a:t> </a:t>
            </a:r>
            <a:r>
              <a:rPr sz="2400" b="1" spc="-20" dirty="0">
                <a:latin typeface="Calibri"/>
                <a:cs typeface="Calibri"/>
              </a:rPr>
              <a:t>inequities;</a:t>
            </a:r>
            <a:r>
              <a:rPr sz="2400" b="1" spc="-15" dirty="0">
                <a:latin typeface="Calibri"/>
                <a:cs typeface="Calibri"/>
              </a:rPr>
              <a:t> </a:t>
            </a:r>
            <a:r>
              <a:rPr sz="2400" b="1" spc="-10" dirty="0">
                <a:latin typeface="Calibri"/>
                <a:cs typeface="Calibri"/>
              </a:rPr>
              <a:t>encourage </a:t>
            </a:r>
            <a:r>
              <a:rPr sz="2400" b="1" spc="-5" dirty="0">
                <a:latin typeface="Calibri"/>
                <a:cs typeface="Calibri"/>
              </a:rPr>
              <a:t>funding </a:t>
            </a:r>
            <a:r>
              <a:rPr sz="2400" b="1" spc="-20" dirty="0">
                <a:latin typeface="Calibri"/>
                <a:cs typeface="Calibri"/>
              </a:rPr>
              <a:t>levels </a:t>
            </a:r>
            <a:r>
              <a:rPr sz="2400" b="1" spc="-10" dirty="0">
                <a:latin typeface="Calibri"/>
                <a:cs typeface="Calibri"/>
              </a:rPr>
              <a:t>that </a:t>
            </a:r>
            <a:r>
              <a:rPr sz="2400" b="1" spc="10" dirty="0">
                <a:latin typeface="Calibri"/>
                <a:cs typeface="Calibri"/>
              </a:rPr>
              <a:t>are </a:t>
            </a:r>
            <a:r>
              <a:rPr sz="2400" b="1" spc="-15" dirty="0">
                <a:latin typeface="Calibri"/>
                <a:cs typeface="Calibri"/>
              </a:rPr>
              <a:t>commensurate </a:t>
            </a:r>
            <a:r>
              <a:rPr sz="2400" b="1" spc="-25" dirty="0">
                <a:latin typeface="Calibri"/>
                <a:cs typeface="Calibri"/>
              </a:rPr>
              <a:t>with </a:t>
            </a:r>
            <a:r>
              <a:rPr sz="2400" b="1" spc="-20" dirty="0">
                <a:latin typeface="Calibri"/>
                <a:cs typeface="Calibri"/>
              </a:rPr>
              <a:t>overall </a:t>
            </a:r>
            <a:r>
              <a:rPr sz="2400" b="1" dirty="0">
                <a:latin typeface="Calibri"/>
                <a:cs typeface="Calibri"/>
              </a:rPr>
              <a:t>IC </a:t>
            </a:r>
            <a:r>
              <a:rPr sz="2400" b="1" spc="5" dirty="0">
                <a:latin typeface="Calibri"/>
                <a:cs typeface="Calibri"/>
              </a:rPr>
              <a:t> </a:t>
            </a:r>
            <a:r>
              <a:rPr sz="2400" b="1" dirty="0">
                <a:latin typeface="Calibri"/>
                <a:cs typeface="Calibri"/>
              </a:rPr>
              <a:t>resources</a:t>
            </a:r>
            <a:endParaRPr sz="24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121920" y="0"/>
            <a:ext cx="12070080" cy="2214867"/>
          </a:xfrm>
          <a:prstGeom prst="rect">
            <a:avLst/>
          </a:prstGeom>
        </p:spPr>
      </p:pic>
      <p:sp>
        <p:nvSpPr>
          <p:cNvPr id="3" name="object 3"/>
          <p:cNvSpPr txBox="1">
            <a:spLocks noGrp="1"/>
          </p:cNvSpPr>
          <p:nvPr>
            <p:ph type="title"/>
          </p:nvPr>
        </p:nvSpPr>
        <p:spPr>
          <a:xfrm>
            <a:off x="593915" y="521482"/>
            <a:ext cx="6530340" cy="452120"/>
          </a:xfrm>
          <a:prstGeom prst="rect">
            <a:avLst/>
          </a:prstGeom>
        </p:spPr>
        <p:txBody>
          <a:bodyPr vert="horz" wrap="square" lIns="0" tIns="12700" rIns="0" bIns="0" rtlCol="0">
            <a:spAutoFit/>
          </a:bodyPr>
          <a:lstStyle/>
          <a:p>
            <a:pPr marL="12700">
              <a:lnSpc>
                <a:spcPct val="100000"/>
              </a:lnSpc>
              <a:spcBef>
                <a:spcPts val="100"/>
              </a:spcBef>
            </a:pPr>
            <a:r>
              <a:rPr sz="2800" spc="-30" dirty="0">
                <a:solidFill>
                  <a:srgbClr val="0D345B"/>
                </a:solidFill>
                <a:latin typeface="Calibri"/>
                <a:cs typeface="Calibri"/>
              </a:rPr>
              <a:t>I</a:t>
            </a:r>
            <a:r>
              <a:rPr sz="2800" spc="15" dirty="0">
                <a:solidFill>
                  <a:srgbClr val="0D345B"/>
                </a:solidFill>
                <a:latin typeface="Calibri"/>
                <a:cs typeface="Calibri"/>
              </a:rPr>
              <a:t>n</a:t>
            </a:r>
            <a:r>
              <a:rPr sz="2800" spc="30" dirty="0">
                <a:solidFill>
                  <a:srgbClr val="0D345B"/>
                </a:solidFill>
                <a:latin typeface="Calibri"/>
                <a:cs typeface="Calibri"/>
              </a:rPr>
              <a:t>i</a:t>
            </a:r>
            <a:r>
              <a:rPr sz="2800" spc="-15" dirty="0">
                <a:solidFill>
                  <a:srgbClr val="0D345B"/>
                </a:solidFill>
                <a:latin typeface="Calibri"/>
                <a:cs typeface="Calibri"/>
              </a:rPr>
              <a:t>t</a:t>
            </a:r>
            <a:r>
              <a:rPr sz="2800" spc="30" dirty="0">
                <a:solidFill>
                  <a:srgbClr val="0D345B"/>
                </a:solidFill>
                <a:latin typeface="Calibri"/>
                <a:cs typeface="Calibri"/>
              </a:rPr>
              <a:t>i</a:t>
            </a:r>
            <a:r>
              <a:rPr sz="2800" spc="-25" dirty="0">
                <a:solidFill>
                  <a:srgbClr val="0D345B"/>
                </a:solidFill>
                <a:latin typeface="Calibri"/>
                <a:cs typeface="Calibri"/>
              </a:rPr>
              <a:t>a</a:t>
            </a:r>
            <a:r>
              <a:rPr sz="2800" dirty="0">
                <a:solidFill>
                  <a:srgbClr val="0D345B"/>
                </a:solidFill>
                <a:latin typeface="Calibri"/>
                <a:cs typeface="Calibri"/>
              </a:rPr>
              <a:t>l</a:t>
            </a:r>
            <a:r>
              <a:rPr sz="2800" spc="-45" dirty="0">
                <a:solidFill>
                  <a:srgbClr val="0D345B"/>
                </a:solidFill>
                <a:latin typeface="Calibri"/>
                <a:cs typeface="Calibri"/>
              </a:rPr>
              <a:t> </a:t>
            </a:r>
            <a:r>
              <a:rPr sz="2800" spc="10" dirty="0">
                <a:solidFill>
                  <a:srgbClr val="0D345B"/>
                </a:solidFill>
                <a:latin typeface="Calibri"/>
                <a:cs typeface="Calibri"/>
              </a:rPr>
              <a:t>U</a:t>
            </a:r>
            <a:r>
              <a:rPr sz="2800" spc="-5" dirty="0">
                <a:solidFill>
                  <a:srgbClr val="0D345B"/>
                </a:solidFill>
                <a:latin typeface="Calibri"/>
                <a:cs typeface="Calibri"/>
              </a:rPr>
              <a:t>N</a:t>
            </a:r>
            <a:r>
              <a:rPr sz="2800" spc="-30" dirty="0">
                <a:solidFill>
                  <a:srgbClr val="0D345B"/>
                </a:solidFill>
                <a:latin typeface="Calibri"/>
                <a:cs typeface="Calibri"/>
              </a:rPr>
              <a:t>IT</a:t>
            </a:r>
            <a:r>
              <a:rPr sz="2800" dirty="0">
                <a:solidFill>
                  <a:srgbClr val="0D345B"/>
                </a:solidFill>
                <a:latin typeface="Calibri"/>
                <a:cs typeface="Calibri"/>
              </a:rPr>
              <a:t>E</a:t>
            </a:r>
            <a:r>
              <a:rPr sz="2800" spc="80" dirty="0">
                <a:solidFill>
                  <a:srgbClr val="0D345B"/>
                </a:solidFill>
                <a:latin typeface="Calibri"/>
                <a:cs typeface="Calibri"/>
              </a:rPr>
              <a:t> </a:t>
            </a:r>
            <a:r>
              <a:rPr sz="2800" spc="-60" dirty="0">
                <a:solidFill>
                  <a:srgbClr val="0D345B"/>
                </a:solidFill>
                <a:latin typeface="Calibri"/>
                <a:cs typeface="Calibri"/>
              </a:rPr>
              <a:t>R</a:t>
            </a:r>
            <a:r>
              <a:rPr sz="2800" spc="30" dirty="0">
                <a:solidFill>
                  <a:srgbClr val="0D345B"/>
                </a:solidFill>
                <a:latin typeface="Calibri"/>
                <a:cs typeface="Calibri"/>
              </a:rPr>
              <a:t>e</a:t>
            </a:r>
            <a:r>
              <a:rPr sz="2800" spc="25" dirty="0">
                <a:solidFill>
                  <a:srgbClr val="0D345B"/>
                </a:solidFill>
                <a:latin typeface="Calibri"/>
                <a:cs typeface="Calibri"/>
              </a:rPr>
              <a:t>c</a:t>
            </a:r>
            <a:r>
              <a:rPr sz="2800" spc="10" dirty="0">
                <a:solidFill>
                  <a:srgbClr val="0D345B"/>
                </a:solidFill>
                <a:latin typeface="Calibri"/>
                <a:cs typeface="Calibri"/>
              </a:rPr>
              <a:t>o</a:t>
            </a:r>
            <a:r>
              <a:rPr sz="2800" spc="-40" dirty="0">
                <a:solidFill>
                  <a:srgbClr val="0D345B"/>
                </a:solidFill>
                <a:latin typeface="Calibri"/>
                <a:cs typeface="Calibri"/>
              </a:rPr>
              <a:t>mm</a:t>
            </a:r>
            <a:r>
              <a:rPr sz="2800" spc="30" dirty="0">
                <a:solidFill>
                  <a:srgbClr val="0D345B"/>
                </a:solidFill>
                <a:latin typeface="Calibri"/>
                <a:cs typeface="Calibri"/>
              </a:rPr>
              <a:t>e</a:t>
            </a:r>
            <a:r>
              <a:rPr sz="2800" spc="15" dirty="0">
                <a:solidFill>
                  <a:srgbClr val="0D345B"/>
                </a:solidFill>
                <a:latin typeface="Calibri"/>
                <a:cs typeface="Calibri"/>
              </a:rPr>
              <a:t>nd</a:t>
            </a:r>
            <a:r>
              <a:rPr sz="2800" spc="-25" dirty="0">
                <a:solidFill>
                  <a:srgbClr val="0D345B"/>
                </a:solidFill>
                <a:latin typeface="Calibri"/>
                <a:cs typeface="Calibri"/>
              </a:rPr>
              <a:t>a</a:t>
            </a:r>
            <a:r>
              <a:rPr sz="2800" spc="-15" dirty="0">
                <a:solidFill>
                  <a:srgbClr val="0D345B"/>
                </a:solidFill>
                <a:latin typeface="Calibri"/>
                <a:cs typeface="Calibri"/>
              </a:rPr>
              <a:t>t</a:t>
            </a:r>
            <a:r>
              <a:rPr sz="2800" spc="30" dirty="0">
                <a:solidFill>
                  <a:srgbClr val="0D345B"/>
                </a:solidFill>
                <a:latin typeface="Calibri"/>
                <a:cs typeface="Calibri"/>
              </a:rPr>
              <a:t>i</a:t>
            </a:r>
            <a:r>
              <a:rPr sz="2800" spc="10" dirty="0">
                <a:solidFill>
                  <a:srgbClr val="0D345B"/>
                </a:solidFill>
                <a:latin typeface="Calibri"/>
                <a:cs typeface="Calibri"/>
              </a:rPr>
              <a:t>o</a:t>
            </a:r>
            <a:r>
              <a:rPr sz="2800" spc="15" dirty="0">
                <a:solidFill>
                  <a:srgbClr val="0D345B"/>
                </a:solidFill>
                <a:latin typeface="Calibri"/>
                <a:cs typeface="Calibri"/>
              </a:rPr>
              <a:t>n</a:t>
            </a:r>
            <a:r>
              <a:rPr sz="2800" dirty="0">
                <a:solidFill>
                  <a:srgbClr val="0D345B"/>
                </a:solidFill>
                <a:latin typeface="Calibri"/>
                <a:cs typeface="Calibri"/>
              </a:rPr>
              <a:t>s</a:t>
            </a:r>
            <a:r>
              <a:rPr sz="2800" spc="-155" dirty="0">
                <a:solidFill>
                  <a:srgbClr val="0D345B"/>
                </a:solidFill>
                <a:latin typeface="Calibri"/>
                <a:cs typeface="Calibri"/>
              </a:rPr>
              <a:t> </a:t>
            </a:r>
            <a:r>
              <a:rPr sz="2800" spc="-25" dirty="0">
                <a:solidFill>
                  <a:srgbClr val="0D345B"/>
                </a:solidFill>
                <a:latin typeface="Calibri"/>
                <a:cs typeface="Calibri"/>
              </a:rPr>
              <a:t>a</a:t>
            </a:r>
            <a:r>
              <a:rPr sz="2800" spc="15" dirty="0">
                <a:solidFill>
                  <a:srgbClr val="0D345B"/>
                </a:solidFill>
                <a:latin typeface="Calibri"/>
                <a:cs typeface="Calibri"/>
              </a:rPr>
              <a:t>n</a:t>
            </a:r>
            <a:r>
              <a:rPr sz="2800" dirty="0">
                <a:solidFill>
                  <a:srgbClr val="0D345B"/>
                </a:solidFill>
                <a:latin typeface="Calibri"/>
                <a:cs typeface="Calibri"/>
              </a:rPr>
              <a:t>d</a:t>
            </a:r>
            <a:r>
              <a:rPr sz="2800" spc="25" dirty="0">
                <a:solidFill>
                  <a:srgbClr val="0D345B"/>
                </a:solidFill>
                <a:latin typeface="Calibri"/>
                <a:cs typeface="Calibri"/>
              </a:rPr>
              <a:t> </a:t>
            </a:r>
            <a:r>
              <a:rPr sz="2800" spc="-20" dirty="0">
                <a:solidFill>
                  <a:srgbClr val="0D345B"/>
                </a:solidFill>
                <a:latin typeface="Calibri"/>
                <a:cs typeface="Calibri"/>
              </a:rPr>
              <a:t>A</a:t>
            </a:r>
            <a:r>
              <a:rPr sz="2800" spc="25" dirty="0">
                <a:solidFill>
                  <a:srgbClr val="0D345B"/>
                </a:solidFill>
                <a:latin typeface="Calibri"/>
                <a:cs typeface="Calibri"/>
              </a:rPr>
              <a:t>c</a:t>
            </a:r>
            <a:r>
              <a:rPr sz="2800" spc="-15" dirty="0">
                <a:solidFill>
                  <a:srgbClr val="0D345B"/>
                </a:solidFill>
                <a:latin typeface="Calibri"/>
                <a:cs typeface="Calibri"/>
              </a:rPr>
              <a:t>t</a:t>
            </a:r>
            <a:r>
              <a:rPr sz="2800" spc="30" dirty="0">
                <a:solidFill>
                  <a:srgbClr val="0D345B"/>
                </a:solidFill>
                <a:latin typeface="Calibri"/>
                <a:cs typeface="Calibri"/>
              </a:rPr>
              <a:t>i</a:t>
            </a:r>
            <a:r>
              <a:rPr sz="2800" spc="10" dirty="0">
                <a:solidFill>
                  <a:srgbClr val="0D345B"/>
                </a:solidFill>
                <a:latin typeface="Calibri"/>
                <a:cs typeface="Calibri"/>
              </a:rPr>
              <a:t>o</a:t>
            </a:r>
            <a:r>
              <a:rPr sz="2800" spc="15" dirty="0">
                <a:solidFill>
                  <a:srgbClr val="0D345B"/>
                </a:solidFill>
                <a:latin typeface="Calibri"/>
                <a:cs typeface="Calibri"/>
              </a:rPr>
              <a:t>ns</a:t>
            </a:r>
            <a:endParaRPr sz="2800" dirty="0">
              <a:latin typeface="Calibri"/>
              <a:cs typeface="Calibri"/>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10" dirty="0"/>
              <a:t>nih.gov/ending-structural-racism</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
        <p:nvSpPr>
          <p:cNvPr id="4" name="object 4"/>
          <p:cNvSpPr txBox="1"/>
          <p:nvPr/>
        </p:nvSpPr>
        <p:spPr>
          <a:xfrm>
            <a:off x="688340" y="1718439"/>
            <a:ext cx="10765155" cy="3683635"/>
          </a:xfrm>
          <a:prstGeom prst="rect">
            <a:avLst/>
          </a:prstGeom>
        </p:spPr>
        <p:txBody>
          <a:bodyPr vert="horz" wrap="square" lIns="0" tIns="48895" rIns="0" bIns="0" rtlCol="0">
            <a:spAutoFit/>
          </a:bodyPr>
          <a:lstStyle/>
          <a:p>
            <a:pPr marL="245745" marR="34290" indent="-233679">
              <a:lnSpc>
                <a:spcPts val="2640"/>
              </a:lnSpc>
              <a:spcBef>
                <a:spcPts val="385"/>
              </a:spcBef>
              <a:buFont typeface="Arial"/>
              <a:buChar char="•"/>
              <a:tabLst>
                <a:tab pos="246379" algn="l"/>
              </a:tabLst>
            </a:pPr>
            <a:r>
              <a:rPr sz="2400" b="1" spc="-10" dirty="0">
                <a:latin typeface="Calibri"/>
                <a:cs typeface="Calibri"/>
              </a:rPr>
              <a:t>Publicly</a:t>
            </a:r>
            <a:r>
              <a:rPr sz="2400" b="1" spc="80" dirty="0">
                <a:latin typeface="Calibri"/>
                <a:cs typeface="Calibri"/>
              </a:rPr>
              <a:t> </a:t>
            </a:r>
            <a:r>
              <a:rPr sz="2400" b="1" spc="-15" dirty="0">
                <a:latin typeface="Calibri"/>
                <a:cs typeface="Calibri"/>
              </a:rPr>
              <a:t>commit </a:t>
            </a:r>
            <a:r>
              <a:rPr sz="2400" b="1" spc="-20" dirty="0">
                <a:latin typeface="Calibri"/>
                <a:cs typeface="Calibri"/>
              </a:rPr>
              <a:t>to</a:t>
            </a:r>
            <a:r>
              <a:rPr sz="2400" b="1" spc="10" dirty="0">
                <a:latin typeface="Calibri"/>
                <a:cs typeface="Calibri"/>
              </a:rPr>
              <a:t> </a:t>
            </a:r>
            <a:r>
              <a:rPr sz="2400" b="1" spc="-15" dirty="0">
                <a:latin typeface="Calibri"/>
                <a:cs typeface="Calibri"/>
              </a:rPr>
              <a:t>identifying</a:t>
            </a:r>
            <a:r>
              <a:rPr sz="2400" b="1" spc="160" dirty="0">
                <a:latin typeface="Calibri"/>
                <a:cs typeface="Calibri"/>
              </a:rPr>
              <a:t> </a:t>
            </a:r>
            <a:r>
              <a:rPr sz="2400" b="1" dirty="0">
                <a:latin typeface="Calibri"/>
                <a:cs typeface="Calibri"/>
              </a:rPr>
              <a:t>and</a:t>
            </a:r>
            <a:r>
              <a:rPr sz="2400" b="1" spc="10" dirty="0">
                <a:latin typeface="Calibri"/>
                <a:cs typeface="Calibri"/>
              </a:rPr>
              <a:t> </a:t>
            </a:r>
            <a:r>
              <a:rPr sz="2400" b="1" dirty="0">
                <a:latin typeface="Calibri"/>
                <a:cs typeface="Calibri"/>
              </a:rPr>
              <a:t>correcting</a:t>
            </a:r>
            <a:r>
              <a:rPr sz="2400" b="1" spc="-165" dirty="0">
                <a:latin typeface="Calibri"/>
                <a:cs typeface="Calibri"/>
              </a:rPr>
              <a:t> </a:t>
            </a:r>
            <a:r>
              <a:rPr sz="2400" b="1" spc="-25" dirty="0">
                <a:latin typeface="Calibri"/>
                <a:cs typeface="Calibri"/>
              </a:rPr>
              <a:t>any</a:t>
            </a:r>
            <a:r>
              <a:rPr sz="2400" b="1" spc="85" dirty="0">
                <a:latin typeface="Calibri"/>
                <a:cs typeface="Calibri"/>
              </a:rPr>
              <a:t> </a:t>
            </a:r>
            <a:r>
              <a:rPr sz="2400" b="1" spc="5" dirty="0">
                <a:latin typeface="Calibri"/>
                <a:cs typeface="Calibri"/>
              </a:rPr>
              <a:t>NIH</a:t>
            </a:r>
            <a:r>
              <a:rPr sz="2400" b="1" spc="-55" dirty="0">
                <a:latin typeface="Calibri"/>
                <a:cs typeface="Calibri"/>
              </a:rPr>
              <a:t> </a:t>
            </a:r>
            <a:r>
              <a:rPr sz="2400" b="1" spc="-15" dirty="0">
                <a:latin typeface="Calibri"/>
                <a:cs typeface="Calibri"/>
              </a:rPr>
              <a:t>policies</a:t>
            </a:r>
            <a:r>
              <a:rPr sz="2400" b="1" spc="100" dirty="0">
                <a:latin typeface="Calibri"/>
                <a:cs typeface="Calibri"/>
              </a:rPr>
              <a:t> </a:t>
            </a:r>
            <a:r>
              <a:rPr sz="2400" b="1" spc="-10" dirty="0">
                <a:latin typeface="Calibri"/>
                <a:cs typeface="Calibri"/>
              </a:rPr>
              <a:t>or</a:t>
            </a:r>
            <a:r>
              <a:rPr sz="2400" b="1" spc="-35" dirty="0">
                <a:latin typeface="Calibri"/>
                <a:cs typeface="Calibri"/>
              </a:rPr>
              <a:t> </a:t>
            </a:r>
            <a:r>
              <a:rPr sz="2400" b="1" spc="-10" dirty="0">
                <a:latin typeface="Calibri"/>
                <a:cs typeface="Calibri"/>
              </a:rPr>
              <a:t>practices</a:t>
            </a:r>
            <a:r>
              <a:rPr sz="2400" b="1" spc="20" dirty="0">
                <a:latin typeface="Calibri"/>
                <a:cs typeface="Calibri"/>
              </a:rPr>
              <a:t> </a:t>
            </a:r>
            <a:r>
              <a:rPr sz="2400" b="1" spc="-10" dirty="0">
                <a:latin typeface="Calibri"/>
                <a:cs typeface="Calibri"/>
              </a:rPr>
              <a:t>that</a:t>
            </a:r>
            <a:r>
              <a:rPr sz="2400" b="1" spc="-20" dirty="0">
                <a:latin typeface="Calibri"/>
                <a:cs typeface="Calibri"/>
              </a:rPr>
              <a:t> </a:t>
            </a:r>
            <a:r>
              <a:rPr sz="2400" b="1" spc="-35" dirty="0">
                <a:latin typeface="Calibri"/>
                <a:cs typeface="Calibri"/>
              </a:rPr>
              <a:t>may </a:t>
            </a:r>
            <a:r>
              <a:rPr sz="2400" b="1" spc="-525" dirty="0">
                <a:latin typeface="Calibri"/>
                <a:cs typeface="Calibri"/>
              </a:rPr>
              <a:t> </a:t>
            </a:r>
            <a:r>
              <a:rPr sz="2400" b="1" spc="-5" dirty="0">
                <a:latin typeface="Calibri"/>
                <a:cs typeface="Calibri"/>
              </a:rPr>
              <a:t>have</a:t>
            </a:r>
            <a:r>
              <a:rPr sz="2400" b="1" spc="-75" dirty="0">
                <a:latin typeface="Calibri"/>
                <a:cs typeface="Calibri"/>
              </a:rPr>
              <a:t> </a:t>
            </a:r>
            <a:r>
              <a:rPr sz="2400" b="1" spc="-15" dirty="0">
                <a:latin typeface="Calibri"/>
                <a:cs typeface="Calibri"/>
              </a:rPr>
              <a:t>helped</a:t>
            </a:r>
            <a:r>
              <a:rPr sz="2400" b="1" spc="85" dirty="0">
                <a:latin typeface="Calibri"/>
                <a:cs typeface="Calibri"/>
              </a:rPr>
              <a:t> </a:t>
            </a:r>
            <a:r>
              <a:rPr sz="2400" b="1" spc="-20" dirty="0">
                <a:latin typeface="Calibri"/>
                <a:cs typeface="Calibri"/>
              </a:rPr>
              <a:t>to</a:t>
            </a:r>
            <a:r>
              <a:rPr sz="2400" b="1" spc="5" dirty="0">
                <a:latin typeface="Calibri"/>
                <a:cs typeface="Calibri"/>
              </a:rPr>
              <a:t> </a:t>
            </a:r>
            <a:r>
              <a:rPr sz="2400" b="1" spc="-10" dirty="0">
                <a:latin typeface="Calibri"/>
                <a:cs typeface="Calibri"/>
              </a:rPr>
              <a:t>perpetuate</a:t>
            </a:r>
            <a:r>
              <a:rPr sz="2400" b="1" spc="5" dirty="0">
                <a:latin typeface="Calibri"/>
                <a:cs typeface="Calibri"/>
              </a:rPr>
              <a:t> </a:t>
            </a:r>
            <a:r>
              <a:rPr sz="2400" b="1" spc="-10" dirty="0">
                <a:latin typeface="Calibri"/>
                <a:cs typeface="Calibri"/>
              </a:rPr>
              <a:t>structural</a:t>
            </a:r>
            <a:r>
              <a:rPr sz="2400" b="1" spc="-15" dirty="0">
                <a:latin typeface="Calibri"/>
                <a:cs typeface="Calibri"/>
              </a:rPr>
              <a:t> </a:t>
            </a:r>
            <a:r>
              <a:rPr sz="2400" b="1" spc="-10" dirty="0">
                <a:latin typeface="Calibri"/>
                <a:cs typeface="Calibri"/>
              </a:rPr>
              <a:t>racism</a:t>
            </a:r>
            <a:r>
              <a:rPr sz="2400" b="1" spc="-20" dirty="0">
                <a:latin typeface="Calibri"/>
                <a:cs typeface="Calibri"/>
              </a:rPr>
              <a:t> </a:t>
            </a:r>
            <a:r>
              <a:rPr sz="2400" b="1" dirty="0">
                <a:latin typeface="Calibri"/>
                <a:cs typeface="Calibri"/>
              </a:rPr>
              <a:t>–</a:t>
            </a:r>
            <a:r>
              <a:rPr sz="2400" b="1" spc="-50" dirty="0">
                <a:latin typeface="Calibri"/>
                <a:cs typeface="Calibri"/>
              </a:rPr>
              <a:t> </a:t>
            </a:r>
            <a:r>
              <a:rPr sz="2400" b="1" i="1" dirty="0">
                <a:solidFill>
                  <a:srgbClr val="6F2F9F"/>
                </a:solidFill>
                <a:latin typeface="Calibri"/>
                <a:cs typeface="Calibri"/>
              </a:rPr>
              <a:t>Published</a:t>
            </a:r>
            <a:r>
              <a:rPr sz="2400" b="1" i="1" spc="-50" dirty="0">
                <a:solidFill>
                  <a:srgbClr val="6F2F9F"/>
                </a:solidFill>
                <a:latin typeface="Calibri"/>
                <a:cs typeface="Calibri"/>
              </a:rPr>
              <a:t> </a:t>
            </a:r>
            <a:r>
              <a:rPr sz="2400" b="1" i="1" spc="-15" dirty="0">
                <a:solidFill>
                  <a:srgbClr val="6F2F9F"/>
                </a:solidFill>
                <a:latin typeface="Calibri"/>
                <a:cs typeface="Calibri"/>
              </a:rPr>
              <a:t>3/1/21</a:t>
            </a:r>
            <a:endParaRPr sz="2400">
              <a:latin typeface="Calibri"/>
              <a:cs typeface="Calibri"/>
            </a:endParaRPr>
          </a:p>
          <a:p>
            <a:pPr marL="246379" indent="-233679">
              <a:lnSpc>
                <a:spcPts val="2390"/>
              </a:lnSpc>
              <a:buFont typeface="Arial"/>
              <a:buChar char="•"/>
              <a:tabLst>
                <a:tab pos="246379" algn="l"/>
              </a:tabLst>
            </a:pPr>
            <a:r>
              <a:rPr sz="2400" b="1" spc="-15" dirty="0">
                <a:latin typeface="Calibri"/>
                <a:cs typeface="Calibri"/>
              </a:rPr>
              <a:t>Continue</a:t>
            </a:r>
            <a:r>
              <a:rPr sz="2400" b="1" spc="85" dirty="0">
                <a:latin typeface="Calibri"/>
                <a:cs typeface="Calibri"/>
              </a:rPr>
              <a:t> </a:t>
            </a:r>
            <a:r>
              <a:rPr sz="2400" b="1" spc="-20" dirty="0">
                <a:latin typeface="Calibri"/>
                <a:cs typeface="Calibri"/>
              </a:rPr>
              <a:t>to</a:t>
            </a:r>
            <a:r>
              <a:rPr sz="2400" b="1" spc="5" dirty="0">
                <a:latin typeface="Calibri"/>
                <a:cs typeface="Calibri"/>
              </a:rPr>
              <a:t> </a:t>
            </a:r>
            <a:r>
              <a:rPr sz="2400" b="1" spc="-10" dirty="0">
                <a:latin typeface="Calibri"/>
                <a:cs typeface="Calibri"/>
              </a:rPr>
              <a:t>aggressively</a:t>
            </a:r>
            <a:r>
              <a:rPr sz="2400" b="1" dirty="0">
                <a:latin typeface="Calibri"/>
                <a:cs typeface="Calibri"/>
              </a:rPr>
              <a:t> </a:t>
            </a:r>
            <a:r>
              <a:rPr sz="2400" b="1" spc="-20" dirty="0">
                <a:latin typeface="Calibri"/>
                <a:cs typeface="Calibri"/>
              </a:rPr>
              <a:t>implement</a:t>
            </a:r>
            <a:r>
              <a:rPr sz="2400" b="1" spc="145" dirty="0">
                <a:latin typeface="Calibri"/>
                <a:cs typeface="Calibri"/>
              </a:rPr>
              <a:t> </a:t>
            </a:r>
            <a:r>
              <a:rPr sz="2400" b="1" dirty="0">
                <a:latin typeface="Calibri"/>
                <a:cs typeface="Calibri"/>
              </a:rPr>
              <a:t>approaches</a:t>
            </a:r>
            <a:r>
              <a:rPr sz="2400" b="1" spc="-60" dirty="0">
                <a:latin typeface="Calibri"/>
                <a:cs typeface="Calibri"/>
              </a:rPr>
              <a:t> </a:t>
            </a:r>
            <a:r>
              <a:rPr sz="2400" b="1" spc="-20" dirty="0">
                <a:latin typeface="Calibri"/>
                <a:cs typeface="Calibri"/>
              </a:rPr>
              <a:t>to</a:t>
            </a:r>
            <a:r>
              <a:rPr sz="2400" b="1" spc="5" dirty="0">
                <a:latin typeface="Calibri"/>
                <a:cs typeface="Calibri"/>
              </a:rPr>
              <a:t> </a:t>
            </a:r>
            <a:r>
              <a:rPr sz="2400" b="1" dirty="0">
                <a:latin typeface="Calibri"/>
                <a:cs typeface="Calibri"/>
              </a:rPr>
              <a:t>address</a:t>
            </a:r>
            <a:r>
              <a:rPr sz="2400" b="1" spc="-55" dirty="0">
                <a:latin typeface="Calibri"/>
                <a:cs typeface="Calibri"/>
              </a:rPr>
              <a:t> </a:t>
            </a:r>
            <a:r>
              <a:rPr sz="2400" b="1" spc="-15" dirty="0">
                <a:latin typeface="Calibri"/>
                <a:cs typeface="Calibri"/>
              </a:rPr>
              <a:t>the</a:t>
            </a:r>
            <a:r>
              <a:rPr sz="2400" b="1" spc="85" dirty="0">
                <a:latin typeface="Calibri"/>
                <a:cs typeface="Calibri"/>
              </a:rPr>
              <a:t> </a:t>
            </a:r>
            <a:r>
              <a:rPr sz="2400" b="1" spc="-15" dirty="0">
                <a:latin typeface="Calibri"/>
                <a:cs typeface="Calibri"/>
              </a:rPr>
              <a:t>“Ginther</a:t>
            </a:r>
            <a:r>
              <a:rPr sz="2400" b="1" spc="40" dirty="0">
                <a:latin typeface="Calibri"/>
                <a:cs typeface="Calibri"/>
              </a:rPr>
              <a:t> </a:t>
            </a:r>
            <a:r>
              <a:rPr sz="2400" b="1" spc="-5" dirty="0">
                <a:latin typeface="Calibri"/>
                <a:cs typeface="Calibri"/>
              </a:rPr>
              <a:t>Gap”</a:t>
            </a:r>
            <a:r>
              <a:rPr sz="2400" b="1" spc="15" dirty="0">
                <a:latin typeface="Calibri"/>
                <a:cs typeface="Calibri"/>
              </a:rPr>
              <a:t> </a:t>
            </a:r>
            <a:r>
              <a:rPr sz="2400" b="1" dirty="0">
                <a:latin typeface="Calibri"/>
                <a:cs typeface="Calibri"/>
              </a:rPr>
              <a:t>and</a:t>
            </a:r>
            <a:endParaRPr sz="2400">
              <a:latin typeface="Calibri"/>
              <a:cs typeface="Calibri"/>
            </a:endParaRPr>
          </a:p>
          <a:p>
            <a:pPr marL="245745">
              <a:lnSpc>
                <a:spcPts val="2600"/>
              </a:lnSpc>
            </a:pPr>
            <a:r>
              <a:rPr sz="2400" b="1" dirty="0">
                <a:latin typeface="Calibri"/>
                <a:cs typeface="Calibri"/>
              </a:rPr>
              <a:t>enhance</a:t>
            </a:r>
            <a:r>
              <a:rPr sz="2400" b="1" spc="-5" dirty="0">
                <a:latin typeface="Calibri"/>
                <a:cs typeface="Calibri"/>
              </a:rPr>
              <a:t> </a:t>
            </a:r>
            <a:r>
              <a:rPr sz="2400" b="1" spc="-10" dirty="0">
                <a:latin typeface="Calibri"/>
                <a:cs typeface="Calibri"/>
              </a:rPr>
              <a:t>portfolio</a:t>
            </a:r>
            <a:r>
              <a:rPr sz="2400" b="1" spc="-5" dirty="0">
                <a:latin typeface="Calibri"/>
                <a:cs typeface="Calibri"/>
              </a:rPr>
              <a:t> </a:t>
            </a:r>
            <a:r>
              <a:rPr sz="2400" b="1" spc="-15" dirty="0">
                <a:latin typeface="Calibri"/>
                <a:cs typeface="Calibri"/>
              </a:rPr>
              <a:t>diversity </a:t>
            </a:r>
            <a:r>
              <a:rPr sz="2400" b="1" dirty="0">
                <a:latin typeface="Calibri"/>
                <a:cs typeface="Calibri"/>
              </a:rPr>
              <a:t>- </a:t>
            </a:r>
            <a:r>
              <a:rPr sz="2400" b="1" i="1" dirty="0">
                <a:solidFill>
                  <a:srgbClr val="6F2F9F"/>
                </a:solidFill>
                <a:latin typeface="Calibri"/>
                <a:cs typeface="Calibri"/>
              </a:rPr>
              <a:t>Ongoing</a:t>
            </a:r>
            <a:endParaRPr sz="2400">
              <a:latin typeface="Calibri"/>
              <a:cs typeface="Calibri"/>
            </a:endParaRPr>
          </a:p>
          <a:p>
            <a:pPr marL="246379" marR="5080" indent="-233679">
              <a:lnSpc>
                <a:spcPct val="90300"/>
              </a:lnSpc>
              <a:spcBef>
                <a:spcPts val="120"/>
              </a:spcBef>
              <a:buFont typeface="Arial"/>
              <a:buChar char="•"/>
              <a:tabLst>
                <a:tab pos="246379" algn="l"/>
              </a:tabLst>
            </a:pPr>
            <a:r>
              <a:rPr sz="2400" b="1" spc="5" dirty="0">
                <a:latin typeface="Calibri"/>
                <a:cs typeface="Calibri"/>
              </a:rPr>
              <a:t>Launch </a:t>
            </a:r>
            <a:r>
              <a:rPr sz="2400" b="1" dirty="0">
                <a:latin typeface="Calibri"/>
                <a:cs typeface="Calibri"/>
              </a:rPr>
              <a:t>a </a:t>
            </a:r>
            <a:r>
              <a:rPr sz="2400" b="1" spc="-15" dirty="0">
                <a:latin typeface="Calibri"/>
                <a:cs typeface="Calibri"/>
              </a:rPr>
              <a:t>multi-phased, -tiered, </a:t>
            </a:r>
            <a:r>
              <a:rPr sz="2400" b="1" dirty="0">
                <a:latin typeface="Calibri"/>
                <a:cs typeface="Calibri"/>
              </a:rPr>
              <a:t>and </a:t>
            </a:r>
            <a:r>
              <a:rPr sz="2400" b="1" spc="-20" dirty="0">
                <a:latin typeface="Calibri"/>
                <a:cs typeface="Calibri"/>
              </a:rPr>
              <a:t>-integrated Common </a:t>
            </a:r>
            <a:r>
              <a:rPr sz="2400" b="1" spc="-5" dirty="0">
                <a:latin typeface="Calibri"/>
                <a:cs typeface="Calibri"/>
              </a:rPr>
              <a:t>Fund </a:t>
            </a:r>
            <a:r>
              <a:rPr sz="2400" b="1" spc="-20" dirty="0">
                <a:latin typeface="Calibri"/>
                <a:cs typeface="Calibri"/>
              </a:rPr>
              <a:t>Initiative</a:t>
            </a:r>
            <a:r>
              <a:rPr sz="2400" b="1" spc="-15" dirty="0">
                <a:latin typeface="Calibri"/>
                <a:cs typeface="Calibri"/>
              </a:rPr>
              <a:t> </a:t>
            </a:r>
            <a:r>
              <a:rPr sz="2400" b="1" spc="5" dirty="0">
                <a:latin typeface="Calibri"/>
                <a:cs typeface="Calibri"/>
              </a:rPr>
              <a:t>focused </a:t>
            </a:r>
            <a:r>
              <a:rPr sz="2400" b="1" spc="-10" dirty="0">
                <a:latin typeface="Calibri"/>
                <a:cs typeface="Calibri"/>
              </a:rPr>
              <a:t>on </a:t>
            </a:r>
            <a:r>
              <a:rPr sz="2400" b="1" spc="-535" dirty="0">
                <a:latin typeface="Calibri"/>
                <a:cs typeface="Calibri"/>
              </a:rPr>
              <a:t> </a:t>
            </a:r>
            <a:r>
              <a:rPr sz="2400" b="1" spc="-10" dirty="0">
                <a:latin typeface="Calibri"/>
                <a:cs typeface="Calibri"/>
              </a:rPr>
              <a:t>transformative </a:t>
            </a:r>
            <a:r>
              <a:rPr sz="2400" b="1" spc="-15" dirty="0">
                <a:latin typeface="Calibri"/>
                <a:cs typeface="Calibri"/>
              </a:rPr>
              <a:t>health disparities </a:t>
            </a:r>
            <a:r>
              <a:rPr sz="2400" b="1" spc="5" dirty="0">
                <a:latin typeface="Calibri"/>
                <a:cs typeface="Calibri"/>
              </a:rPr>
              <a:t>research </a:t>
            </a:r>
            <a:r>
              <a:rPr sz="2400" b="1" spc="-20" dirty="0">
                <a:latin typeface="Calibri"/>
                <a:cs typeface="Calibri"/>
              </a:rPr>
              <a:t>initiatives</a:t>
            </a:r>
            <a:r>
              <a:rPr sz="2400" b="1" spc="-15" dirty="0">
                <a:latin typeface="Calibri"/>
                <a:cs typeface="Calibri"/>
              </a:rPr>
              <a:t> </a:t>
            </a:r>
            <a:r>
              <a:rPr sz="2400" b="1" spc="-20" dirty="0">
                <a:latin typeface="Calibri"/>
                <a:cs typeface="Calibri"/>
              </a:rPr>
              <a:t>to </a:t>
            </a:r>
            <a:r>
              <a:rPr sz="2400" b="1" spc="5" dirty="0">
                <a:latin typeface="Calibri"/>
                <a:cs typeface="Calibri"/>
              </a:rPr>
              <a:t>reduce </a:t>
            </a:r>
            <a:r>
              <a:rPr sz="2400" b="1" spc="-15" dirty="0">
                <a:latin typeface="Calibri"/>
                <a:cs typeface="Calibri"/>
              </a:rPr>
              <a:t>health </a:t>
            </a:r>
            <a:r>
              <a:rPr sz="2400" b="1" spc="-10" dirty="0">
                <a:latin typeface="Calibri"/>
                <a:cs typeface="Calibri"/>
              </a:rPr>
              <a:t>disparities/ </a:t>
            </a:r>
            <a:r>
              <a:rPr sz="2400" b="1" spc="-5" dirty="0">
                <a:latin typeface="Calibri"/>
                <a:cs typeface="Calibri"/>
              </a:rPr>
              <a:t> </a:t>
            </a:r>
            <a:r>
              <a:rPr sz="2400" b="1" spc="-20" dirty="0">
                <a:latin typeface="Calibri"/>
                <a:cs typeface="Calibri"/>
              </a:rPr>
              <a:t>inequities</a:t>
            </a:r>
            <a:r>
              <a:rPr sz="2400" b="1" spc="175" dirty="0">
                <a:latin typeface="Calibri"/>
                <a:cs typeface="Calibri"/>
              </a:rPr>
              <a:t> </a:t>
            </a:r>
            <a:r>
              <a:rPr sz="2400" b="1" dirty="0">
                <a:latin typeface="Calibri"/>
                <a:cs typeface="Calibri"/>
              </a:rPr>
              <a:t>–</a:t>
            </a:r>
            <a:r>
              <a:rPr sz="2400" b="1" spc="20" dirty="0">
                <a:latin typeface="Calibri"/>
                <a:cs typeface="Calibri"/>
              </a:rPr>
              <a:t> </a:t>
            </a:r>
            <a:r>
              <a:rPr sz="2400" b="1" i="1" dirty="0">
                <a:solidFill>
                  <a:srgbClr val="6F2F9F"/>
                </a:solidFill>
                <a:latin typeface="Calibri"/>
                <a:cs typeface="Calibri"/>
              </a:rPr>
              <a:t>Implemented</a:t>
            </a:r>
            <a:endParaRPr sz="2400">
              <a:latin typeface="Calibri"/>
              <a:cs typeface="Calibri"/>
            </a:endParaRPr>
          </a:p>
          <a:p>
            <a:pPr marL="246379" indent="-233679">
              <a:lnSpc>
                <a:spcPts val="2440"/>
              </a:lnSpc>
              <a:buFont typeface="Arial"/>
              <a:buChar char="•"/>
              <a:tabLst>
                <a:tab pos="246379" algn="l"/>
              </a:tabLst>
            </a:pPr>
            <a:r>
              <a:rPr sz="2400" b="1" spc="5" dirty="0">
                <a:latin typeface="Calibri"/>
                <a:cs typeface="Calibri"/>
              </a:rPr>
              <a:t>Ensure</a:t>
            </a:r>
            <a:r>
              <a:rPr sz="2400" b="1" spc="-75" dirty="0">
                <a:latin typeface="Calibri"/>
                <a:cs typeface="Calibri"/>
              </a:rPr>
              <a:t> </a:t>
            </a:r>
            <a:r>
              <a:rPr sz="2400" b="1" dirty="0">
                <a:latin typeface="Calibri"/>
                <a:cs typeface="Calibri"/>
              </a:rPr>
              <a:t>a</a:t>
            </a:r>
            <a:r>
              <a:rPr sz="2400" b="1" spc="30" dirty="0">
                <a:latin typeface="Calibri"/>
                <a:cs typeface="Calibri"/>
              </a:rPr>
              <a:t> </a:t>
            </a:r>
            <a:r>
              <a:rPr sz="2400" b="1" spc="-5" dirty="0">
                <a:latin typeface="Calibri"/>
                <a:cs typeface="Calibri"/>
              </a:rPr>
              <a:t>robust</a:t>
            </a:r>
            <a:r>
              <a:rPr sz="2400" b="1" spc="-95" dirty="0">
                <a:latin typeface="Calibri"/>
                <a:cs typeface="Calibri"/>
              </a:rPr>
              <a:t> </a:t>
            </a:r>
            <a:r>
              <a:rPr sz="2400" b="1" spc="5" dirty="0">
                <a:latin typeface="Calibri"/>
                <a:cs typeface="Calibri"/>
              </a:rPr>
              <a:t>NIH</a:t>
            </a:r>
            <a:r>
              <a:rPr sz="2400" b="1" spc="-60" dirty="0">
                <a:latin typeface="Calibri"/>
                <a:cs typeface="Calibri"/>
              </a:rPr>
              <a:t> </a:t>
            </a:r>
            <a:r>
              <a:rPr sz="2400" b="1" spc="-10" dirty="0">
                <a:latin typeface="Calibri"/>
                <a:cs typeface="Calibri"/>
              </a:rPr>
              <a:t>Enterprise-wide</a:t>
            </a:r>
            <a:r>
              <a:rPr sz="2400" b="1" spc="85" dirty="0">
                <a:latin typeface="Calibri"/>
                <a:cs typeface="Calibri"/>
              </a:rPr>
              <a:t> </a:t>
            </a:r>
            <a:r>
              <a:rPr sz="2400" b="1" spc="-20" dirty="0">
                <a:latin typeface="Calibri"/>
                <a:cs typeface="Calibri"/>
              </a:rPr>
              <a:t>commitment</a:t>
            </a:r>
            <a:r>
              <a:rPr sz="2400" b="1" spc="70" dirty="0">
                <a:latin typeface="Calibri"/>
                <a:cs typeface="Calibri"/>
              </a:rPr>
              <a:t> </a:t>
            </a:r>
            <a:r>
              <a:rPr sz="2400" b="1" spc="-20" dirty="0">
                <a:latin typeface="Calibri"/>
                <a:cs typeface="Calibri"/>
              </a:rPr>
              <a:t>to</a:t>
            </a:r>
            <a:r>
              <a:rPr sz="2400" b="1" spc="5" dirty="0">
                <a:latin typeface="Calibri"/>
                <a:cs typeface="Calibri"/>
              </a:rPr>
              <a:t> </a:t>
            </a:r>
            <a:r>
              <a:rPr sz="2400" b="1" spc="-5" dirty="0">
                <a:latin typeface="Calibri"/>
                <a:cs typeface="Calibri"/>
              </a:rPr>
              <a:t>support</a:t>
            </a:r>
            <a:r>
              <a:rPr sz="2400" b="1" spc="65" dirty="0">
                <a:latin typeface="Calibri"/>
                <a:cs typeface="Calibri"/>
              </a:rPr>
              <a:t> </a:t>
            </a:r>
            <a:r>
              <a:rPr sz="2400" b="1" spc="-15" dirty="0">
                <a:latin typeface="Calibri"/>
                <a:cs typeface="Calibri"/>
              </a:rPr>
              <a:t>the</a:t>
            </a:r>
            <a:r>
              <a:rPr sz="2400" b="1" spc="5" dirty="0">
                <a:latin typeface="Calibri"/>
                <a:cs typeface="Calibri"/>
              </a:rPr>
              <a:t> </a:t>
            </a:r>
            <a:r>
              <a:rPr sz="2400" b="1" dirty="0">
                <a:latin typeface="Calibri"/>
                <a:cs typeface="Calibri"/>
              </a:rPr>
              <a:t>NIMHD</a:t>
            </a:r>
            <a:r>
              <a:rPr sz="2400" b="1" spc="-60" dirty="0">
                <a:latin typeface="Calibri"/>
                <a:cs typeface="Calibri"/>
              </a:rPr>
              <a:t> </a:t>
            </a:r>
            <a:r>
              <a:rPr sz="2400" b="1" spc="-5" dirty="0">
                <a:latin typeface="Calibri"/>
                <a:cs typeface="Calibri"/>
              </a:rPr>
              <a:t>FOA</a:t>
            </a:r>
            <a:endParaRPr sz="2400">
              <a:latin typeface="Calibri"/>
              <a:cs typeface="Calibri"/>
            </a:endParaRPr>
          </a:p>
          <a:p>
            <a:pPr marL="246379" marR="6985">
              <a:lnSpc>
                <a:spcPts val="2560"/>
              </a:lnSpc>
              <a:spcBef>
                <a:spcPts val="234"/>
              </a:spcBef>
            </a:pPr>
            <a:r>
              <a:rPr sz="2400" b="1" spc="5" dirty="0">
                <a:latin typeface="Calibri"/>
                <a:cs typeface="Calibri"/>
              </a:rPr>
              <a:t>focused</a:t>
            </a:r>
            <a:r>
              <a:rPr sz="2400" b="1" spc="-70" dirty="0">
                <a:latin typeface="Calibri"/>
                <a:cs typeface="Calibri"/>
              </a:rPr>
              <a:t> </a:t>
            </a:r>
            <a:r>
              <a:rPr sz="2400" b="1" spc="-10" dirty="0">
                <a:latin typeface="Calibri"/>
                <a:cs typeface="Calibri"/>
              </a:rPr>
              <a:t>on</a:t>
            </a:r>
            <a:r>
              <a:rPr sz="2400" b="1" spc="10" dirty="0">
                <a:latin typeface="Calibri"/>
                <a:cs typeface="Calibri"/>
              </a:rPr>
              <a:t> </a:t>
            </a:r>
            <a:r>
              <a:rPr sz="2400" b="1" spc="-15" dirty="0">
                <a:latin typeface="Calibri"/>
                <a:cs typeface="Calibri"/>
              </a:rPr>
              <a:t>the</a:t>
            </a:r>
            <a:r>
              <a:rPr sz="2400" b="1" spc="10" dirty="0">
                <a:latin typeface="Calibri"/>
                <a:cs typeface="Calibri"/>
              </a:rPr>
              <a:t> </a:t>
            </a:r>
            <a:r>
              <a:rPr sz="2400" b="1" spc="-5" dirty="0">
                <a:latin typeface="Calibri"/>
                <a:cs typeface="Calibri"/>
              </a:rPr>
              <a:t>effects</a:t>
            </a:r>
            <a:r>
              <a:rPr sz="2400" b="1" spc="-50" dirty="0">
                <a:latin typeface="Calibri"/>
                <a:cs typeface="Calibri"/>
              </a:rPr>
              <a:t> </a:t>
            </a:r>
            <a:r>
              <a:rPr sz="2400" b="1" spc="-10" dirty="0">
                <a:latin typeface="Calibri"/>
                <a:cs typeface="Calibri"/>
              </a:rPr>
              <a:t>of</a:t>
            </a:r>
            <a:r>
              <a:rPr sz="2400" b="1" spc="60" dirty="0">
                <a:latin typeface="Calibri"/>
                <a:cs typeface="Calibri"/>
              </a:rPr>
              <a:t> </a:t>
            </a:r>
            <a:r>
              <a:rPr sz="2400" b="1" spc="-10" dirty="0">
                <a:latin typeface="Calibri"/>
                <a:cs typeface="Calibri"/>
              </a:rPr>
              <a:t>structural racism</a:t>
            </a:r>
            <a:r>
              <a:rPr sz="2400" b="1" spc="-90" dirty="0">
                <a:latin typeface="Calibri"/>
                <a:cs typeface="Calibri"/>
              </a:rPr>
              <a:t> </a:t>
            </a:r>
            <a:r>
              <a:rPr sz="2400" b="1" dirty="0">
                <a:latin typeface="Calibri"/>
                <a:cs typeface="Calibri"/>
              </a:rPr>
              <a:t>and</a:t>
            </a:r>
            <a:r>
              <a:rPr sz="2400" b="1" spc="15" dirty="0">
                <a:latin typeface="Calibri"/>
                <a:cs typeface="Calibri"/>
              </a:rPr>
              <a:t> </a:t>
            </a:r>
            <a:r>
              <a:rPr sz="2400" b="1" spc="-15" dirty="0">
                <a:latin typeface="Calibri"/>
                <a:cs typeface="Calibri"/>
              </a:rPr>
              <a:t>discrimination</a:t>
            </a:r>
            <a:r>
              <a:rPr sz="2400" b="1" spc="90" dirty="0">
                <a:latin typeface="Calibri"/>
                <a:cs typeface="Calibri"/>
              </a:rPr>
              <a:t> </a:t>
            </a:r>
            <a:r>
              <a:rPr sz="2400" b="1" spc="-10" dirty="0">
                <a:latin typeface="Calibri"/>
                <a:cs typeface="Calibri"/>
              </a:rPr>
              <a:t>on</a:t>
            </a:r>
            <a:r>
              <a:rPr sz="2400" b="1" spc="15" dirty="0">
                <a:latin typeface="Calibri"/>
                <a:cs typeface="Calibri"/>
              </a:rPr>
              <a:t> </a:t>
            </a:r>
            <a:r>
              <a:rPr sz="2400" b="1" spc="-15" dirty="0">
                <a:latin typeface="Calibri"/>
                <a:cs typeface="Calibri"/>
              </a:rPr>
              <a:t>health</a:t>
            </a:r>
            <a:r>
              <a:rPr sz="2400" b="1" spc="90" dirty="0">
                <a:latin typeface="Calibri"/>
                <a:cs typeface="Calibri"/>
              </a:rPr>
              <a:t> </a:t>
            </a:r>
            <a:r>
              <a:rPr sz="2400" b="1" spc="-10" dirty="0">
                <a:latin typeface="Calibri"/>
                <a:cs typeface="Calibri"/>
              </a:rPr>
              <a:t>disparities/ </a:t>
            </a:r>
            <a:r>
              <a:rPr sz="2400" b="1" spc="-525" dirty="0">
                <a:latin typeface="Calibri"/>
                <a:cs typeface="Calibri"/>
              </a:rPr>
              <a:t> </a:t>
            </a:r>
            <a:r>
              <a:rPr sz="2400" b="1" spc="-20" dirty="0">
                <a:latin typeface="Calibri"/>
                <a:cs typeface="Calibri"/>
              </a:rPr>
              <a:t>inequities;</a:t>
            </a:r>
            <a:r>
              <a:rPr sz="2400" b="1" spc="-15" dirty="0">
                <a:latin typeface="Calibri"/>
                <a:cs typeface="Calibri"/>
              </a:rPr>
              <a:t> </a:t>
            </a:r>
            <a:r>
              <a:rPr sz="2400" b="1" spc="-10" dirty="0">
                <a:latin typeface="Calibri"/>
                <a:cs typeface="Calibri"/>
              </a:rPr>
              <a:t>encourage </a:t>
            </a:r>
            <a:r>
              <a:rPr sz="2400" b="1" spc="-5" dirty="0">
                <a:latin typeface="Calibri"/>
                <a:cs typeface="Calibri"/>
              </a:rPr>
              <a:t>funding </a:t>
            </a:r>
            <a:r>
              <a:rPr sz="2400" b="1" spc="-20" dirty="0">
                <a:latin typeface="Calibri"/>
                <a:cs typeface="Calibri"/>
              </a:rPr>
              <a:t>levels </a:t>
            </a:r>
            <a:r>
              <a:rPr sz="2400" b="1" spc="-10" dirty="0">
                <a:latin typeface="Calibri"/>
                <a:cs typeface="Calibri"/>
              </a:rPr>
              <a:t>that </a:t>
            </a:r>
            <a:r>
              <a:rPr sz="2400" b="1" spc="10" dirty="0">
                <a:latin typeface="Calibri"/>
                <a:cs typeface="Calibri"/>
              </a:rPr>
              <a:t>are </a:t>
            </a:r>
            <a:r>
              <a:rPr sz="2400" b="1" spc="-15" dirty="0">
                <a:latin typeface="Calibri"/>
                <a:cs typeface="Calibri"/>
              </a:rPr>
              <a:t>commensurate </a:t>
            </a:r>
            <a:r>
              <a:rPr sz="2400" b="1" spc="-25" dirty="0">
                <a:latin typeface="Calibri"/>
                <a:cs typeface="Calibri"/>
              </a:rPr>
              <a:t>with </a:t>
            </a:r>
            <a:r>
              <a:rPr sz="2400" b="1" spc="-20" dirty="0">
                <a:latin typeface="Calibri"/>
                <a:cs typeface="Calibri"/>
              </a:rPr>
              <a:t>overall </a:t>
            </a:r>
            <a:r>
              <a:rPr sz="2400" b="1" dirty="0">
                <a:latin typeface="Calibri"/>
                <a:cs typeface="Calibri"/>
              </a:rPr>
              <a:t>IC </a:t>
            </a:r>
            <a:r>
              <a:rPr sz="2400" b="1" spc="5" dirty="0">
                <a:latin typeface="Calibri"/>
                <a:cs typeface="Calibri"/>
              </a:rPr>
              <a:t> </a:t>
            </a:r>
            <a:r>
              <a:rPr sz="2400" b="1" dirty="0">
                <a:latin typeface="Calibri"/>
                <a:cs typeface="Calibri"/>
              </a:rPr>
              <a:t>resources</a:t>
            </a:r>
            <a:endParaRPr sz="24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descr="image of RFA &quot;understanding and addressing the impact of structural racism and discrimination on minority health and health disparities&quot;"/>
          <p:cNvGrpSpPr/>
          <p:nvPr/>
        </p:nvGrpSpPr>
        <p:grpSpPr>
          <a:xfrm>
            <a:off x="121920" y="0"/>
            <a:ext cx="12070080" cy="5201920"/>
            <a:chOff x="121920" y="0"/>
            <a:chExt cx="12070080" cy="5201920"/>
          </a:xfrm>
        </p:grpSpPr>
        <p:pic>
          <p:nvPicPr>
            <p:cNvPr id="3" name="object 3"/>
            <p:cNvPicPr/>
            <p:nvPr/>
          </p:nvPicPr>
          <p:blipFill>
            <a:blip r:embed="rId2" cstate="print"/>
            <a:stretch>
              <a:fillRect/>
            </a:stretch>
          </p:blipFill>
          <p:spPr>
            <a:xfrm>
              <a:off x="121920" y="0"/>
              <a:ext cx="12070080" cy="2214867"/>
            </a:xfrm>
            <a:prstGeom prst="rect">
              <a:avLst/>
            </a:prstGeom>
          </p:spPr>
        </p:pic>
        <p:pic>
          <p:nvPicPr>
            <p:cNvPr id="4" name="object 4"/>
            <p:cNvPicPr/>
            <p:nvPr/>
          </p:nvPicPr>
          <p:blipFill>
            <a:blip r:embed="rId3" cstate="print"/>
            <a:stretch>
              <a:fillRect/>
            </a:stretch>
          </p:blipFill>
          <p:spPr>
            <a:xfrm>
              <a:off x="121920" y="1361440"/>
              <a:ext cx="12070079" cy="3840479"/>
            </a:xfrm>
            <a:prstGeom prst="rect">
              <a:avLst/>
            </a:prstGeom>
          </p:spPr>
        </p:pic>
      </p:grpSp>
      <p:sp>
        <p:nvSpPr>
          <p:cNvPr id="5" name="object 5"/>
          <p:cNvSpPr txBox="1"/>
          <p:nvPr/>
        </p:nvSpPr>
        <p:spPr>
          <a:xfrm>
            <a:off x="7165873" y="2989163"/>
            <a:ext cx="4040504" cy="1488440"/>
          </a:xfrm>
          <a:prstGeom prst="rect">
            <a:avLst/>
          </a:prstGeom>
        </p:spPr>
        <p:txBody>
          <a:bodyPr vert="horz" wrap="square" lIns="0" tIns="12700" rIns="0" bIns="0" rtlCol="0">
            <a:spAutoFit/>
          </a:bodyPr>
          <a:lstStyle/>
          <a:p>
            <a:pPr marL="12700">
              <a:lnSpc>
                <a:spcPct val="100000"/>
              </a:lnSpc>
              <a:spcBef>
                <a:spcPts val="100"/>
              </a:spcBef>
            </a:pPr>
            <a:r>
              <a:rPr sz="2400" b="1" spc="-25" dirty="0">
                <a:latin typeface="Calibri"/>
                <a:cs typeface="Calibri"/>
              </a:rPr>
              <a:t>With</a:t>
            </a:r>
            <a:r>
              <a:rPr sz="2400" b="1" spc="70" dirty="0">
                <a:latin typeface="Calibri"/>
                <a:cs typeface="Calibri"/>
              </a:rPr>
              <a:t> </a:t>
            </a:r>
            <a:r>
              <a:rPr sz="2400" b="1" spc="-15" dirty="0">
                <a:latin typeface="Calibri"/>
                <a:cs typeface="Calibri"/>
              </a:rPr>
              <a:t>the</a:t>
            </a:r>
            <a:r>
              <a:rPr sz="2400" b="1" spc="-5" dirty="0">
                <a:latin typeface="Calibri"/>
                <a:cs typeface="Calibri"/>
              </a:rPr>
              <a:t> </a:t>
            </a:r>
            <a:r>
              <a:rPr sz="2400" b="1" spc="-20" dirty="0">
                <a:latin typeface="Calibri"/>
                <a:cs typeface="Calibri"/>
              </a:rPr>
              <a:t>commitment</a:t>
            </a:r>
            <a:r>
              <a:rPr sz="2400" b="1" spc="135" dirty="0">
                <a:latin typeface="Calibri"/>
                <a:cs typeface="Calibri"/>
              </a:rPr>
              <a:t> </a:t>
            </a:r>
            <a:r>
              <a:rPr sz="2400" b="1" spc="-10" dirty="0">
                <a:latin typeface="Calibri"/>
                <a:cs typeface="Calibri"/>
              </a:rPr>
              <a:t>of</a:t>
            </a:r>
            <a:r>
              <a:rPr sz="2400" b="1" spc="-35" dirty="0">
                <a:latin typeface="Calibri"/>
                <a:cs typeface="Calibri"/>
              </a:rPr>
              <a:t> </a:t>
            </a:r>
            <a:r>
              <a:rPr sz="2400" b="1" spc="-5" dirty="0">
                <a:latin typeface="Calibri"/>
                <a:cs typeface="Calibri"/>
              </a:rPr>
              <a:t>up</a:t>
            </a:r>
            <a:r>
              <a:rPr sz="2400" b="1" dirty="0">
                <a:latin typeface="Calibri"/>
                <a:cs typeface="Calibri"/>
              </a:rPr>
              <a:t> </a:t>
            </a:r>
            <a:r>
              <a:rPr sz="2400" b="1" spc="-20" dirty="0">
                <a:latin typeface="Calibri"/>
                <a:cs typeface="Calibri"/>
              </a:rPr>
              <a:t>to</a:t>
            </a:r>
            <a:endParaRPr sz="2400" dirty="0">
              <a:latin typeface="Calibri"/>
              <a:cs typeface="Calibri"/>
            </a:endParaRPr>
          </a:p>
          <a:p>
            <a:pPr marL="12700">
              <a:lnSpc>
                <a:spcPct val="100000"/>
              </a:lnSpc>
            </a:pPr>
            <a:r>
              <a:rPr sz="2400" b="1" spc="-15" dirty="0">
                <a:latin typeface="Calibri"/>
                <a:cs typeface="Calibri"/>
              </a:rPr>
              <a:t>$30.8</a:t>
            </a:r>
            <a:r>
              <a:rPr sz="2400" b="1" spc="-20" dirty="0">
                <a:latin typeface="Calibri"/>
                <a:cs typeface="Calibri"/>
              </a:rPr>
              <a:t> </a:t>
            </a:r>
            <a:r>
              <a:rPr sz="2400" b="1" dirty="0">
                <a:latin typeface="Calibri"/>
                <a:cs typeface="Calibri"/>
              </a:rPr>
              <a:t>M</a:t>
            </a:r>
            <a:r>
              <a:rPr sz="2400" b="1" spc="-20" dirty="0">
                <a:latin typeface="Calibri"/>
                <a:cs typeface="Calibri"/>
              </a:rPr>
              <a:t> </a:t>
            </a:r>
            <a:r>
              <a:rPr sz="2400" b="1" spc="-5" dirty="0">
                <a:latin typeface="Calibri"/>
                <a:cs typeface="Calibri"/>
              </a:rPr>
              <a:t>by</a:t>
            </a:r>
            <a:r>
              <a:rPr sz="2400" b="1" spc="-15" dirty="0">
                <a:latin typeface="Calibri"/>
                <a:cs typeface="Calibri"/>
              </a:rPr>
              <a:t> </a:t>
            </a:r>
            <a:r>
              <a:rPr sz="2400" b="1" spc="-10" dirty="0">
                <a:latin typeface="Calibri"/>
                <a:cs typeface="Calibri"/>
              </a:rPr>
              <a:t>25</a:t>
            </a:r>
            <a:r>
              <a:rPr sz="2400" b="1" spc="-15" dirty="0">
                <a:latin typeface="Calibri"/>
                <a:cs typeface="Calibri"/>
              </a:rPr>
              <a:t> </a:t>
            </a:r>
            <a:r>
              <a:rPr sz="2400" b="1" spc="-5" dirty="0">
                <a:latin typeface="Calibri"/>
                <a:cs typeface="Calibri"/>
              </a:rPr>
              <a:t>ICOs:</a:t>
            </a:r>
            <a:endParaRPr sz="2400" dirty="0">
              <a:latin typeface="Calibri"/>
              <a:cs typeface="Calibri"/>
            </a:endParaRPr>
          </a:p>
          <a:p>
            <a:pPr marL="358140" indent="-345440">
              <a:lnSpc>
                <a:spcPct val="100000"/>
              </a:lnSpc>
              <a:buFont typeface="Calibri"/>
              <a:buChar char="-"/>
              <a:tabLst>
                <a:tab pos="357505" algn="l"/>
                <a:tab pos="358140" algn="l"/>
              </a:tabLst>
            </a:pPr>
            <a:r>
              <a:rPr sz="2400" b="1" spc="-10" dirty="0">
                <a:latin typeface="Calibri"/>
                <a:cs typeface="Calibri"/>
              </a:rPr>
              <a:t>Letters</a:t>
            </a:r>
            <a:r>
              <a:rPr sz="2400" b="1" spc="-70" dirty="0">
                <a:latin typeface="Calibri"/>
                <a:cs typeface="Calibri"/>
              </a:rPr>
              <a:t> </a:t>
            </a:r>
            <a:r>
              <a:rPr sz="2400" b="1" spc="-10" dirty="0">
                <a:latin typeface="Calibri"/>
                <a:cs typeface="Calibri"/>
              </a:rPr>
              <a:t>of</a:t>
            </a:r>
            <a:r>
              <a:rPr sz="2400" b="1" spc="-30" dirty="0">
                <a:latin typeface="Calibri"/>
                <a:cs typeface="Calibri"/>
              </a:rPr>
              <a:t> </a:t>
            </a:r>
            <a:r>
              <a:rPr sz="2400" b="1" spc="-20" dirty="0">
                <a:latin typeface="Calibri"/>
                <a:cs typeface="Calibri"/>
              </a:rPr>
              <a:t>intent</a:t>
            </a:r>
            <a:r>
              <a:rPr sz="2400" b="1" spc="55" dirty="0">
                <a:latin typeface="Calibri"/>
                <a:cs typeface="Calibri"/>
              </a:rPr>
              <a:t> </a:t>
            </a:r>
            <a:r>
              <a:rPr sz="2400" b="1" spc="-10" dirty="0">
                <a:latin typeface="Calibri"/>
                <a:cs typeface="Calibri"/>
              </a:rPr>
              <a:t>due</a:t>
            </a:r>
            <a:r>
              <a:rPr sz="2400" b="1" dirty="0">
                <a:latin typeface="Calibri"/>
                <a:cs typeface="Calibri"/>
              </a:rPr>
              <a:t> </a:t>
            </a:r>
            <a:r>
              <a:rPr sz="2400" b="1" spc="-10" dirty="0">
                <a:latin typeface="Calibri"/>
                <a:cs typeface="Calibri"/>
              </a:rPr>
              <a:t>7/20/21</a:t>
            </a:r>
            <a:endParaRPr sz="2400" dirty="0">
              <a:latin typeface="Calibri"/>
              <a:cs typeface="Calibri"/>
            </a:endParaRPr>
          </a:p>
          <a:p>
            <a:pPr marL="358140" indent="-345440">
              <a:lnSpc>
                <a:spcPct val="100000"/>
              </a:lnSpc>
              <a:buFont typeface="Calibri"/>
              <a:buChar char="-"/>
              <a:tabLst>
                <a:tab pos="357505" algn="l"/>
                <a:tab pos="358140" algn="l"/>
              </a:tabLst>
            </a:pPr>
            <a:r>
              <a:rPr sz="2400" b="1" spc="-15" dirty="0">
                <a:latin typeface="Calibri"/>
                <a:cs typeface="Calibri"/>
              </a:rPr>
              <a:t>Applications</a:t>
            </a:r>
            <a:r>
              <a:rPr sz="2400" b="1" spc="80" dirty="0">
                <a:latin typeface="Calibri"/>
                <a:cs typeface="Calibri"/>
              </a:rPr>
              <a:t> </a:t>
            </a:r>
            <a:r>
              <a:rPr sz="2400" b="1" spc="-10" dirty="0">
                <a:latin typeface="Calibri"/>
                <a:cs typeface="Calibri"/>
              </a:rPr>
              <a:t>due 8/24/21</a:t>
            </a:r>
            <a:endParaRPr sz="2400" dirty="0">
              <a:latin typeface="Calibri"/>
              <a:cs typeface="Calibri"/>
            </a:endParaRP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10" dirty="0"/>
              <a:t>nih.gov/ending-structural-racism</a:t>
            </a: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
        <p:nvSpPr>
          <p:cNvPr id="6" name="object 6"/>
          <p:cNvSpPr txBox="1">
            <a:spLocks noGrp="1"/>
          </p:cNvSpPr>
          <p:nvPr>
            <p:ph type="title"/>
          </p:nvPr>
        </p:nvSpPr>
        <p:spPr>
          <a:xfrm>
            <a:off x="593915" y="446298"/>
            <a:ext cx="125666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0D345B"/>
                </a:solidFill>
                <a:latin typeface="Calibri"/>
                <a:cs typeface="Calibri"/>
              </a:rPr>
              <a:t>Action</a:t>
            </a:r>
            <a:endParaRPr sz="3600">
              <a:latin typeface="Calibri"/>
              <a:cs typeface="Calibri"/>
            </a:endParaRPr>
          </a:p>
        </p:txBody>
      </p:sp>
      <p:sp>
        <p:nvSpPr>
          <p:cNvPr id="7" name="object 7"/>
          <p:cNvSpPr txBox="1"/>
          <p:nvPr/>
        </p:nvSpPr>
        <p:spPr>
          <a:xfrm>
            <a:off x="2593339" y="5616525"/>
            <a:ext cx="6185535" cy="306070"/>
          </a:xfrm>
          <a:prstGeom prst="rect">
            <a:avLst/>
          </a:prstGeom>
        </p:spPr>
        <p:txBody>
          <a:bodyPr vert="horz" wrap="square" lIns="0" tIns="11430" rIns="0" bIns="0" rtlCol="0">
            <a:spAutoFit/>
          </a:bodyPr>
          <a:lstStyle/>
          <a:p>
            <a:pPr marL="12700">
              <a:lnSpc>
                <a:spcPct val="100000"/>
              </a:lnSpc>
              <a:spcBef>
                <a:spcPts val="90"/>
              </a:spcBef>
            </a:pPr>
            <a:r>
              <a:rPr sz="1850" spc="-30" dirty="0">
                <a:latin typeface="Calibri"/>
                <a:cs typeface="Calibri"/>
              </a:rPr>
              <a:t>https://grants.nih.gov/grants/guide/rfa-files/RFA-MD-21-004.html</a:t>
            </a:r>
            <a:endParaRPr sz="185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121920" y="101600"/>
            <a:ext cx="12070080" cy="2214879"/>
          </a:xfrm>
          <a:prstGeom prst="rect">
            <a:avLst/>
          </a:prstGeom>
        </p:spPr>
      </p:pic>
      <p:sp>
        <p:nvSpPr>
          <p:cNvPr id="3" name="object 3"/>
          <p:cNvSpPr txBox="1">
            <a:spLocks noGrp="1"/>
          </p:cNvSpPr>
          <p:nvPr>
            <p:ph type="title"/>
          </p:nvPr>
        </p:nvSpPr>
        <p:spPr>
          <a:xfrm>
            <a:off x="285305" y="104902"/>
            <a:ext cx="6471285" cy="1132840"/>
          </a:xfrm>
          <a:prstGeom prst="rect">
            <a:avLst/>
          </a:prstGeom>
        </p:spPr>
        <p:txBody>
          <a:bodyPr vert="horz" wrap="square" lIns="0" tIns="12700" rIns="0" bIns="0" rtlCol="0">
            <a:spAutoFit/>
          </a:bodyPr>
          <a:lstStyle/>
          <a:p>
            <a:pPr marL="12700">
              <a:lnSpc>
                <a:spcPts val="4240"/>
              </a:lnSpc>
              <a:spcBef>
                <a:spcPts val="100"/>
              </a:spcBef>
            </a:pPr>
            <a:r>
              <a:rPr sz="3600" spc="-5" dirty="0">
                <a:solidFill>
                  <a:srgbClr val="0D345B"/>
                </a:solidFill>
                <a:latin typeface="Calibri"/>
                <a:cs typeface="Calibri"/>
              </a:rPr>
              <a:t>Action</a:t>
            </a:r>
            <a:r>
              <a:rPr sz="3600" spc="20" dirty="0">
                <a:solidFill>
                  <a:srgbClr val="0D345B"/>
                </a:solidFill>
                <a:latin typeface="Calibri"/>
                <a:cs typeface="Calibri"/>
              </a:rPr>
              <a:t> </a:t>
            </a:r>
            <a:r>
              <a:rPr sz="3600" dirty="0">
                <a:solidFill>
                  <a:srgbClr val="0D345B"/>
                </a:solidFill>
                <a:latin typeface="Calibri"/>
                <a:cs typeface="Calibri"/>
              </a:rPr>
              <a:t>–</a:t>
            </a:r>
            <a:r>
              <a:rPr sz="3600" spc="-75" dirty="0">
                <a:solidFill>
                  <a:srgbClr val="0D345B"/>
                </a:solidFill>
                <a:latin typeface="Calibri"/>
                <a:cs typeface="Calibri"/>
              </a:rPr>
              <a:t> </a:t>
            </a:r>
            <a:r>
              <a:rPr sz="2800" i="1" dirty="0">
                <a:solidFill>
                  <a:srgbClr val="0D345B"/>
                </a:solidFill>
                <a:latin typeface="Calibri"/>
                <a:cs typeface="Calibri"/>
              </a:rPr>
              <a:t>BRAIN</a:t>
            </a:r>
            <a:r>
              <a:rPr sz="2800" i="1" spc="-10" dirty="0">
                <a:solidFill>
                  <a:srgbClr val="0D345B"/>
                </a:solidFill>
                <a:latin typeface="Calibri"/>
                <a:cs typeface="Calibri"/>
              </a:rPr>
              <a:t> </a:t>
            </a:r>
            <a:r>
              <a:rPr sz="2800" i="1" spc="-15" dirty="0">
                <a:solidFill>
                  <a:srgbClr val="0D345B"/>
                </a:solidFill>
                <a:latin typeface="Calibri"/>
                <a:cs typeface="Calibri"/>
              </a:rPr>
              <a:t>FOA</a:t>
            </a:r>
            <a:endParaRPr sz="2800">
              <a:latin typeface="Calibri"/>
              <a:cs typeface="Calibri"/>
            </a:endParaRPr>
          </a:p>
          <a:p>
            <a:pPr marL="12700" marR="5080">
              <a:lnSpc>
                <a:spcPts val="2160"/>
              </a:lnSpc>
              <a:spcBef>
                <a:spcPts val="190"/>
              </a:spcBef>
            </a:pPr>
            <a:r>
              <a:rPr sz="2000" spc="-10" dirty="0">
                <a:solidFill>
                  <a:srgbClr val="0D345B"/>
                </a:solidFill>
                <a:latin typeface="Calibri"/>
                <a:cs typeface="Calibri"/>
              </a:rPr>
              <a:t>First</a:t>
            </a:r>
            <a:r>
              <a:rPr sz="2000" spc="-35" dirty="0">
                <a:solidFill>
                  <a:srgbClr val="0D345B"/>
                </a:solidFill>
                <a:latin typeface="Calibri"/>
                <a:cs typeface="Calibri"/>
              </a:rPr>
              <a:t> </a:t>
            </a:r>
            <a:r>
              <a:rPr sz="2000" spc="-5" dirty="0">
                <a:solidFill>
                  <a:srgbClr val="0D345B"/>
                </a:solidFill>
                <a:latin typeface="Calibri"/>
                <a:cs typeface="Calibri"/>
              </a:rPr>
              <a:t>NIH</a:t>
            </a:r>
            <a:r>
              <a:rPr sz="2000" spc="45" dirty="0">
                <a:solidFill>
                  <a:srgbClr val="0D345B"/>
                </a:solidFill>
                <a:latin typeface="Calibri"/>
                <a:cs typeface="Calibri"/>
              </a:rPr>
              <a:t> </a:t>
            </a:r>
            <a:r>
              <a:rPr sz="2000" spc="-15" dirty="0">
                <a:solidFill>
                  <a:srgbClr val="0D345B"/>
                </a:solidFill>
                <a:latin typeface="Calibri"/>
                <a:cs typeface="Calibri"/>
              </a:rPr>
              <a:t>FOA</a:t>
            </a:r>
            <a:r>
              <a:rPr sz="2000" spc="-70" dirty="0">
                <a:solidFill>
                  <a:srgbClr val="0D345B"/>
                </a:solidFill>
                <a:latin typeface="Calibri"/>
                <a:cs typeface="Calibri"/>
              </a:rPr>
              <a:t> </a:t>
            </a:r>
            <a:r>
              <a:rPr sz="2000" spc="-20" dirty="0">
                <a:solidFill>
                  <a:srgbClr val="0D345B"/>
                </a:solidFill>
                <a:latin typeface="Calibri"/>
                <a:cs typeface="Calibri"/>
              </a:rPr>
              <a:t>using</a:t>
            </a:r>
            <a:r>
              <a:rPr sz="2000" spc="120" dirty="0">
                <a:solidFill>
                  <a:srgbClr val="0D345B"/>
                </a:solidFill>
                <a:latin typeface="Calibri"/>
                <a:cs typeface="Calibri"/>
              </a:rPr>
              <a:t> </a:t>
            </a:r>
            <a:r>
              <a:rPr sz="2000" spc="-20" dirty="0">
                <a:solidFill>
                  <a:srgbClr val="0D345B"/>
                </a:solidFill>
                <a:latin typeface="Calibri"/>
                <a:cs typeface="Calibri"/>
              </a:rPr>
              <a:t>Plan</a:t>
            </a:r>
            <a:r>
              <a:rPr sz="2000" spc="-5" dirty="0">
                <a:solidFill>
                  <a:srgbClr val="0D345B"/>
                </a:solidFill>
                <a:latin typeface="Calibri"/>
                <a:cs typeface="Calibri"/>
              </a:rPr>
              <a:t> </a:t>
            </a:r>
            <a:r>
              <a:rPr sz="2000" spc="10" dirty="0">
                <a:solidFill>
                  <a:srgbClr val="0D345B"/>
                </a:solidFill>
                <a:latin typeface="Calibri"/>
                <a:cs typeface="Calibri"/>
              </a:rPr>
              <a:t>to</a:t>
            </a:r>
            <a:r>
              <a:rPr sz="2000" spc="-15" dirty="0">
                <a:solidFill>
                  <a:srgbClr val="0D345B"/>
                </a:solidFill>
                <a:latin typeface="Calibri"/>
                <a:cs typeface="Calibri"/>
              </a:rPr>
              <a:t> </a:t>
            </a:r>
            <a:r>
              <a:rPr sz="2000" spc="-30" dirty="0">
                <a:solidFill>
                  <a:srgbClr val="0D345B"/>
                </a:solidFill>
                <a:latin typeface="Calibri"/>
                <a:cs typeface="Calibri"/>
              </a:rPr>
              <a:t>Enhance</a:t>
            </a:r>
            <a:r>
              <a:rPr sz="2000" spc="140" dirty="0">
                <a:solidFill>
                  <a:srgbClr val="0D345B"/>
                </a:solidFill>
                <a:latin typeface="Calibri"/>
                <a:cs typeface="Calibri"/>
              </a:rPr>
              <a:t> </a:t>
            </a:r>
            <a:r>
              <a:rPr sz="2000" spc="5" dirty="0">
                <a:solidFill>
                  <a:srgbClr val="0D345B"/>
                </a:solidFill>
                <a:latin typeface="Calibri"/>
                <a:cs typeface="Calibri"/>
              </a:rPr>
              <a:t>Diverse</a:t>
            </a:r>
            <a:r>
              <a:rPr sz="2000" spc="-105" dirty="0">
                <a:solidFill>
                  <a:srgbClr val="0D345B"/>
                </a:solidFill>
                <a:latin typeface="Calibri"/>
                <a:cs typeface="Calibri"/>
              </a:rPr>
              <a:t> </a:t>
            </a:r>
            <a:r>
              <a:rPr sz="2000" dirty="0">
                <a:solidFill>
                  <a:srgbClr val="0D345B"/>
                </a:solidFill>
                <a:latin typeface="Calibri"/>
                <a:cs typeface="Calibri"/>
              </a:rPr>
              <a:t>Perspectives</a:t>
            </a:r>
            <a:r>
              <a:rPr sz="2000" spc="-50" dirty="0">
                <a:solidFill>
                  <a:srgbClr val="0D345B"/>
                </a:solidFill>
                <a:latin typeface="Calibri"/>
                <a:cs typeface="Calibri"/>
              </a:rPr>
              <a:t> </a:t>
            </a:r>
            <a:r>
              <a:rPr sz="2000" spc="-15" dirty="0">
                <a:solidFill>
                  <a:srgbClr val="0D345B"/>
                </a:solidFill>
                <a:latin typeface="Calibri"/>
                <a:cs typeface="Calibri"/>
              </a:rPr>
              <a:t>as</a:t>
            </a:r>
            <a:r>
              <a:rPr sz="2000" spc="30" dirty="0">
                <a:solidFill>
                  <a:srgbClr val="0D345B"/>
                </a:solidFill>
                <a:latin typeface="Calibri"/>
                <a:cs typeface="Calibri"/>
              </a:rPr>
              <a:t> </a:t>
            </a:r>
            <a:r>
              <a:rPr sz="2000" dirty="0">
                <a:solidFill>
                  <a:srgbClr val="0D345B"/>
                </a:solidFill>
                <a:latin typeface="Calibri"/>
                <a:cs typeface="Calibri"/>
              </a:rPr>
              <a:t>a </a:t>
            </a:r>
            <a:r>
              <a:rPr sz="2000" spc="-440" dirty="0">
                <a:solidFill>
                  <a:srgbClr val="0D345B"/>
                </a:solidFill>
                <a:latin typeface="Calibri"/>
                <a:cs typeface="Calibri"/>
              </a:rPr>
              <a:t> </a:t>
            </a:r>
            <a:r>
              <a:rPr sz="2000" spc="-25" dirty="0">
                <a:solidFill>
                  <a:srgbClr val="0D345B"/>
                </a:solidFill>
                <a:latin typeface="Calibri"/>
                <a:cs typeface="Calibri"/>
              </a:rPr>
              <a:t>consideration</a:t>
            </a:r>
            <a:r>
              <a:rPr sz="2000" spc="145" dirty="0">
                <a:solidFill>
                  <a:srgbClr val="0D345B"/>
                </a:solidFill>
                <a:latin typeface="Calibri"/>
                <a:cs typeface="Calibri"/>
              </a:rPr>
              <a:t> </a:t>
            </a:r>
            <a:r>
              <a:rPr sz="2000" spc="-15" dirty="0">
                <a:solidFill>
                  <a:srgbClr val="0D345B"/>
                </a:solidFill>
                <a:latin typeface="Calibri"/>
                <a:cs typeface="Calibri"/>
              </a:rPr>
              <a:t>for</a:t>
            </a:r>
            <a:r>
              <a:rPr sz="2000" spc="35" dirty="0">
                <a:solidFill>
                  <a:srgbClr val="0D345B"/>
                </a:solidFill>
                <a:latin typeface="Calibri"/>
                <a:cs typeface="Calibri"/>
              </a:rPr>
              <a:t> </a:t>
            </a:r>
            <a:r>
              <a:rPr sz="2000" spc="-20" dirty="0">
                <a:solidFill>
                  <a:srgbClr val="0D345B"/>
                </a:solidFill>
                <a:latin typeface="Calibri"/>
                <a:cs typeface="Calibri"/>
              </a:rPr>
              <a:t>scoring</a:t>
            </a:r>
            <a:endParaRPr sz="2000">
              <a:latin typeface="Calibri"/>
              <a:cs typeface="Calibri"/>
            </a:endParaRPr>
          </a:p>
        </p:txBody>
      </p:sp>
      <p:pic>
        <p:nvPicPr>
          <p:cNvPr id="4" name="object 4" descr="image of RFA &quot;BRAIN Initiative&quot; Reagent Resource for Brain Cell Type-Specific Access and Manipulation to Broaden Distribution of Enabling Technologies for Neuroscience&quot;"/>
          <p:cNvPicPr/>
          <p:nvPr/>
        </p:nvPicPr>
        <p:blipFill>
          <a:blip r:embed="rId3" cstate="print"/>
          <a:stretch>
            <a:fillRect/>
          </a:stretch>
        </p:blipFill>
        <p:spPr>
          <a:xfrm>
            <a:off x="1107440" y="1341120"/>
            <a:ext cx="9530079" cy="4998719"/>
          </a:xfrm>
          <a:prstGeom prst="rect">
            <a:avLst/>
          </a:prstGeom>
        </p:spPr>
      </p:pic>
      <p:sp>
        <p:nvSpPr>
          <p:cNvPr id="5" name="object 5"/>
          <p:cNvSpPr txBox="1"/>
          <p:nvPr/>
        </p:nvSpPr>
        <p:spPr>
          <a:xfrm>
            <a:off x="677862" y="5504279"/>
            <a:ext cx="3582035" cy="580390"/>
          </a:xfrm>
          <a:prstGeom prst="rect">
            <a:avLst/>
          </a:prstGeom>
        </p:spPr>
        <p:txBody>
          <a:bodyPr vert="horz" wrap="square" lIns="0" tIns="26670" rIns="0" bIns="0" rtlCol="0">
            <a:spAutoFit/>
          </a:bodyPr>
          <a:lstStyle/>
          <a:p>
            <a:pPr marL="12700" marR="5080">
              <a:lnSpc>
                <a:spcPts val="2160"/>
              </a:lnSpc>
              <a:spcBef>
                <a:spcPts val="210"/>
              </a:spcBef>
            </a:pPr>
            <a:r>
              <a:rPr sz="1850" spc="-25" dirty="0">
                <a:latin typeface="Calibri"/>
                <a:cs typeface="Calibri"/>
              </a:rPr>
              <a:t>https://grants.nih.gov/grants/guide/rf </a:t>
            </a:r>
            <a:r>
              <a:rPr sz="1850" spc="-405" dirty="0">
                <a:latin typeface="Calibri"/>
                <a:cs typeface="Calibri"/>
              </a:rPr>
              <a:t> </a:t>
            </a:r>
            <a:r>
              <a:rPr sz="1850" spc="-25" dirty="0">
                <a:latin typeface="Calibri"/>
                <a:cs typeface="Calibri"/>
              </a:rPr>
              <a:t>a-files/RFA-MH-21-180.html</a:t>
            </a:r>
            <a:endParaRPr sz="1850">
              <a:latin typeface="Calibri"/>
              <a:cs typeface="Calibri"/>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10" dirty="0"/>
              <a:t>nih.gov/ending-structural-racism</a:t>
            </a: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93915" y="521482"/>
            <a:ext cx="4721860"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0D345B"/>
                </a:solidFill>
                <a:latin typeface="Calibri"/>
                <a:cs typeface="Calibri"/>
              </a:rPr>
              <a:t>Initial</a:t>
            </a:r>
            <a:r>
              <a:rPr sz="2800" spc="-75" dirty="0">
                <a:solidFill>
                  <a:srgbClr val="0D345B"/>
                </a:solidFill>
                <a:latin typeface="Calibri"/>
                <a:cs typeface="Calibri"/>
              </a:rPr>
              <a:t> </a:t>
            </a:r>
            <a:r>
              <a:rPr sz="2800" spc="-15" dirty="0">
                <a:solidFill>
                  <a:srgbClr val="0D345B"/>
                </a:solidFill>
                <a:latin typeface="Calibri"/>
                <a:cs typeface="Calibri"/>
              </a:rPr>
              <a:t>UNITE</a:t>
            </a:r>
            <a:r>
              <a:rPr sz="2800" spc="50" dirty="0">
                <a:solidFill>
                  <a:srgbClr val="0D345B"/>
                </a:solidFill>
                <a:latin typeface="Calibri"/>
                <a:cs typeface="Calibri"/>
              </a:rPr>
              <a:t> </a:t>
            </a:r>
            <a:r>
              <a:rPr sz="2800" dirty="0">
                <a:solidFill>
                  <a:srgbClr val="0D345B"/>
                </a:solidFill>
                <a:latin typeface="Calibri"/>
                <a:cs typeface="Calibri"/>
              </a:rPr>
              <a:t>Recommendations</a:t>
            </a:r>
            <a:endParaRPr sz="2800">
              <a:latin typeface="Calibri"/>
              <a:cs typeface="Calibri"/>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10" dirty="0"/>
              <a:t>nih.gov/ending-structural-racism</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
        <p:nvSpPr>
          <p:cNvPr id="4" name="object 4"/>
          <p:cNvSpPr txBox="1"/>
          <p:nvPr/>
        </p:nvSpPr>
        <p:spPr>
          <a:xfrm>
            <a:off x="688340" y="1718439"/>
            <a:ext cx="10765155" cy="4344035"/>
          </a:xfrm>
          <a:prstGeom prst="rect">
            <a:avLst/>
          </a:prstGeom>
        </p:spPr>
        <p:txBody>
          <a:bodyPr vert="horz" wrap="square" lIns="0" tIns="48895" rIns="0" bIns="0" rtlCol="0">
            <a:spAutoFit/>
          </a:bodyPr>
          <a:lstStyle/>
          <a:p>
            <a:pPr marL="245745" marR="34290" indent="-233679">
              <a:lnSpc>
                <a:spcPts val="2640"/>
              </a:lnSpc>
              <a:spcBef>
                <a:spcPts val="385"/>
              </a:spcBef>
              <a:buFont typeface="Arial"/>
              <a:buChar char="•"/>
              <a:tabLst>
                <a:tab pos="246379" algn="l"/>
              </a:tabLst>
            </a:pPr>
            <a:r>
              <a:rPr sz="2400" b="1" spc="-10" dirty="0">
                <a:latin typeface="Calibri"/>
                <a:cs typeface="Calibri"/>
              </a:rPr>
              <a:t>Publicly</a:t>
            </a:r>
            <a:r>
              <a:rPr sz="2400" b="1" spc="80" dirty="0">
                <a:latin typeface="Calibri"/>
                <a:cs typeface="Calibri"/>
              </a:rPr>
              <a:t> </a:t>
            </a:r>
            <a:r>
              <a:rPr sz="2400" b="1" spc="-15" dirty="0">
                <a:latin typeface="Calibri"/>
                <a:cs typeface="Calibri"/>
              </a:rPr>
              <a:t>commit </a:t>
            </a:r>
            <a:r>
              <a:rPr sz="2400" b="1" spc="-20" dirty="0">
                <a:latin typeface="Calibri"/>
                <a:cs typeface="Calibri"/>
              </a:rPr>
              <a:t>to</a:t>
            </a:r>
            <a:r>
              <a:rPr sz="2400" b="1" spc="10" dirty="0">
                <a:latin typeface="Calibri"/>
                <a:cs typeface="Calibri"/>
              </a:rPr>
              <a:t> </a:t>
            </a:r>
            <a:r>
              <a:rPr sz="2400" b="1" spc="-15" dirty="0">
                <a:latin typeface="Calibri"/>
                <a:cs typeface="Calibri"/>
              </a:rPr>
              <a:t>identifying</a:t>
            </a:r>
            <a:r>
              <a:rPr sz="2400" b="1" spc="160" dirty="0">
                <a:latin typeface="Calibri"/>
                <a:cs typeface="Calibri"/>
              </a:rPr>
              <a:t> </a:t>
            </a:r>
            <a:r>
              <a:rPr sz="2400" b="1" dirty="0">
                <a:latin typeface="Calibri"/>
                <a:cs typeface="Calibri"/>
              </a:rPr>
              <a:t>and</a:t>
            </a:r>
            <a:r>
              <a:rPr sz="2400" b="1" spc="10" dirty="0">
                <a:latin typeface="Calibri"/>
                <a:cs typeface="Calibri"/>
              </a:rPr>
              <a:t> </a:t>
            </a:r>
            <a:r>
              <a:rPr sz="2400" b="1" dirty="0">
                <a:latin typeface="Calibri"/>
                <a:cs typeface="Calibri"/>
              </a:rPr>
              <a:t>correcting</a:t>
            </a:r>
            <a:r>
              <a:rPr sz="2400" b="1" spc="-165" dirty="0">
                <a:latin typeface="Calibri"/>
                <a:cs typeface="Calibri"/>
              </a:rPr>
              <a:t> </a:t>
            </a:r>
            <a:r>
              <a:rPr sz="2400" b="1" spc="-25" dirty="0">
                <a:latin typeface="Calibri"/>
                <a:cs typeface="Calibri"/>
              </a:rPr>
              <a:t>any</a:t>
            </a:r>
            <a:r>
              <a:rPr sz="2400" b="1" spc="85" dirty="0">
                <a:latin typeface="Calibri"/>
                <a:cs typeface="Calibri"/>
              </a:rPr>
              <a:t> </a:t>
            </a:r>
            <a:r>
              <a:rPr sz="2400" b="1" spc="5" dirty="0">
                <a:latin typeface="Calibri"/>
                <a:cs typeface="Calibri"/>
              </a:rPr>
              <a:t>NIH</a:t>
            </a:r>
            <a:r>
              <a:rPr sz="2400" b="1" spc="-55" dirty="0">
                <a:latin typeface="Calibri"/>
                <a:cs typeface="Calibri"/>
              </a:rPr>
              <a:t> </a:t>
            </a:r>
            <a:r>
              <a:rPr sz="2400" b="1" spc="-15" dirty="0">
                <a:latin typeface="Calibri"/>
                <a:cs typeface="Calibri"/>
              </a:rPr>
              <a:t>policies</a:t>
            </a:r>
            <a:r>
              <a:rPr sz="2400" b="1" spc="100" dirty="0">
                <a:latin typeface="Calibri"/>
                <a:cs typeface="Calibri"/>
              </a:rPr>
              <a:t> </a:t>
            </a:r>
            <a:r>
              <a:rPr sz="2400" b="1" spc="-10" dirty="0">
                <a:latin typeface="Calibri"/>
                <a:cs typeface="Calibri"/>
              </a:rPr>
              <a:t>or</a:t>
            </a:r>
            <a:r>
              <a:rPr sz="2400" b="1" spc="-35" dirty="0">
                <a:latin typeface="Calibri"/>
                <a:cs typeface="Calibri"/>
              </a:rPr>
              <a:t> </a:t>
            </a:r>
            <a:r>
              <a:rPr sz="2400" b="1" spc="-10" dirty="0">
                <a:latin typeface="Calibri"/>
                <a:cs typeface="Calibri"/>
              </a:rPr>
              <a:t>practices</a:t>
            </a:r>
            <a:r>
              <a:rPr sz="2400" b="1" spc="20" dirty="0">
                <a:latin typeface="Calibri"/>
                <a:cs typeface="Calibri"/>
              </a:rPr>
              <a:t> </a:t>
            </a:r>
            <a:r>
              <a:rPr sz="2400" b="1" spc="-10" dirty="0">
                <a:latin typeface="Calibri"/>
                <a:cs typeface="Calibri"/>
              </a:rPr>
              <a:t>that</a:t>
            </a:r>
            <a:r>
              <a:rPr sz="2400" b="1" spc="-20" dirty="0">
                <a:latin typeface="Calibri"/>
                <a:cs typeface="Calibri"/>
              </a:rPr>
              <a:t> </a:t>
            </a:r>
            <a:r>
              <a:rPr sz="2400" b="1" spc="-35" dirty="0">
                <a:latin typeface="Calibri"/>
                <a:cs typeface="Calibri"/>
              </a:rPr>
              <a:t>may </a:t>
            </a:r>
            <a:r>
              <a:rPr sz="2400" b="1" spc="-525" dirty="0">
                <a:latin typeface="Calibri"/>
                <a:cs typeface="Calibri"/>
              </a:rPr>
              <a:t> </a:t>
            </a:r>
            <a:r>
              <a:rPr sz="2400" b="1" spc="-5" dirty="0">
                <a:latin typeface="Calibri"/>
                <a:cs typeface="Calibri"/>
              </a:rPr>
              <a:t>have</a:t>
            </a:r>
            <a:r>
              <a:rPr sz="2400" b="1" spc="-75" dirty="0">
                <a:latin typeface="Calibri"/>
                <a:cs typeface="Calibri"/>
              </a:rPr>
              <a:t> </a:t>
            </a:r>
            <a:r>
              <a:rPr sz="2400" b="1" spc="-15" dirty="0">
                <a:latin typeface="Calibri"/>
                <a:cs typeface="Calibri"/>
              </a:rPr>
              <a:t>helped</a:t>
            </a:r>
            <a:r>
              <a:rPr sz="2400" b="1" spc="85" dirty="0">
                <a:latin typeface="Calibri"/>
                <a:cs typeface="Calibri"/>
              </a:rPr>
              <a:t> </a:t>
            </a:r>
            <a:r>
              <a:rPr sz="2400" b="1" spc="-20" dirty="0">
                <a:latin typeface="Calibri"/>
                <a:cs typeface="Calibri"/>
              </a:rPr>
              <a:t>to</a:t>
            </a:r>
            <a:r>
              <a:rPr sz="2400" b="1" spc="5" dirty="0">
                <a:latin typeface="Calibri"/>
                <a:cs typeface="Calibri"/>
              </a:rPr>
              <a:t> </a:t>
            </a:r>
            <a:r>
              <a:rPr sz="2400" b="1" spc="-10" dirty="0">
                <a:latin typeface="Calibri"/>
                <a:cs typeface="Calibri"/>
              </a:rPr>
              <a:t>perpetuate</a:t>
            </a:r>
            <a:r>
              <a:rPr sz="2400" b="1" spc="5" dirty="0">
                <a:latin typeface="Calibri"/>
                <a:cs typeface="Calibri"/>
              </a:rPr>
              <a:t> </a:t>
            </a:r>
            <a:r>
              <a:rPr sz="2400" b="1" spc="-10" dirty="0">
                <a:latin typeface="Calibri"/>
                <a:cs typeface="Calibri"/>
              </a:rPr>
              <a:t>structural</a:t>
            </a:r>
            <a:r>
              <a:rPr sz="2400" b="1" spc="-15" dirty="0">
                <a:latin typeface="Calibri"/>
                <a:cs typeface="Calibri"/>
              </a:rPr>
              <a:t> </a:t>
            </a:r>
            <a:r>
              <a:rPr sz="2400" b="1" spc="-10" dirty="0">
                <a:latin typeface="Calibri"/>
                <a:cs typeface="Calibri"/>
              </a:rPr>
              <a:t>racism</a:t>
            </a:r>
            <a:r>
              <a:rPr sz="2400" b="1" spc="-20" dirty="0">
                <a:latin typeface="Calibri"/>
                <a:cs typeface="Calibri"/>
              </a:rPr>
              <a:t> </a:t>
            </a:r>
            <a:r>
              <a:rPr sz="2400" b="1" dirty="0">
                <a:latin typeface="Calibri"/>
                <a:cs typeface="Calibri"/>
              </a:rPr>
              <a:t>–</a:t>
            </a:r>
            <a:r>
              <a:rPr sz="2400" b="1" spc="-50" dirty="0">
                <a:latin typeface="Calibri"/>
                <a:cs typeface="Calibri"/>
              </a:rPr>
              <a:t> </a:t>
            </a:r>
            <a:r>
              <a:rPr sz="2400" b="1" i="1" dirty="0">
                <a:solidFill>
                  <a:srgbClr val="6F2F9F"/>
                </a:solidFill>
                <a:latin typeface="Calibri"/>
                <a:cs typeface="Calibri"/>
              </a:rPr>
              <a:t>Published</a:t>
            </a:r>
            <a:r>
              <a:rPr sz="2400" b="1" i="1" spc="-50" dirty="0">
                <a:solidFill>
                  <a:srgbClr val="6F2F9F"/>
                </a:solidFill>
                <a:latin typeface="Calibri"/>
                <a:cs typeface="Calibri"/>
              </a:rPr>
              <a:t> </a:t>
            </a:r>
            <a:r>
              <a:rPr sz="2400" b="1" i="1" spc="-15" dirty="0">
                <a:solidFill>
                  <a:srgbClr val="6F2F9F"/>
                </a:solidFill>
                <a:latin typeface="Calibri"/>
                <a:cs typeface="Calibri"/>
              </a:rPr>
              <a:t>3/1/21</a:t>
            </a:r>
            <a:endParaRPr sz="2400">
              <a:latin typeface="Calibri"/>
              <a:cs typeface="Calibri"/>
            </a:endParaRPr>
          </a:p>
          <a:p>
            <a:pPr marL="246379" indent="-233679">
              <a:lnSpc>
                <a:spcPts val="2390"/>
              </a:lnSpc>
              <a:buFont typeface="Arial"/>
              <a:buChar char="•"/>
              <a:tabLst>
                <a:tab pos="246379" algn="l"/>
              </a:tabLst>
            </a:pPr>
            <a:r>
              <a:rPr sz="2400" b="1" spc="-15" dirty="0">
                <a:latin typeface="Calibri"/>
                <a:cs typeface="Calibri"/>
              </a:rPr>
              <a:t>Continue</a:t>
            </a:r>
            <a:r>
              <a:rPr sz="2400" b="1" spc="85" dirty="0">
                <a:latin typeface="Calibri"/>
                <a:cs typeface="Calibri"/>
              </a:rPr>
              <a:t> </a:t>
            </a:r>
            <a:r>
              <a:rPr sz="2400" b="1" spc="-20" dirty="0">
                <a:latin typeface="Calibri"/>
                <a:cs typeface="Calibri"/>
              </a:rPr>
              <a:t>to</a:t>
            </a:r>
            <a:r>
              <a:rPr sz="2400" b="1" spc="5" dirty="0">
                <a:latin typeface="Calibri"/>
                <a:cs typeface="Calibri"/>
              </a:rPr>
              <a:t> </a:t>
            </a:r>
            <a:r>
              <a:rPr sz="2400" b="1" spc="-10" dirty="0">
                <a:latin typeface="Calibri"/>
                <a:cs typeface="Calibri"/>
              </a:rPr>
              <a:t>aggressively</a:t>
            </a:r>
            <a:r>
              <a:rPr sz="2400" b="1" dirty="0">
                <a:latin typeface="Calibri"/>
                <a:cs typeface="Calibri"/>
              </a:rPr>
              <a:t> </a:t>
            </a:r>
            <a:r>
              <a:rPr sz="2400" b="1" spc="-20" dirty="0">
                <a:latin typeface="Calibri"/>
                <a:cs typeface="Calibri"/>
              </a:rPr>
              <a:t>implement</a:t>
            </a:r>
            <a:r>
              <a:rPr sz="2400" b="1" spc="145" dirty="0">
                <a:latin typeface="Calibri"/>
                <a:cs typeface="Calibri"/>
              </a:rPr>
              <a:t> </a:t>
            </a:r>
            <a:r>
              <a:rPr sz="2400" b="1" dirty="0">
                <a:latin typeface="Calibri"/>
                <a:cs typeface="Calibri"/>
              </a:rPr>
              <a:t>approaches</a:t>
            </a:r>
            <a:r>
              <a:rPr sz="2400" b="1" spc="-60" dirty="0">
                <a:latin typeface="Calibri"/>
                <a:cs typeface="Calibri"/>
              </a:rPr>
              <a:t> </a:t>
            </a:r>
            <a:r>
              <a:rPr sz="2400" b="1" spc="-20" dirty="0">
                <a:latin typeface="Calibri"/>
                <a:cs typeface="Calibri"/>
              </a:rPr>
              <a:t>to</a:t>
            </a:r>
            <a:r>
              <a:rPr sz="2400" b="1" spc="5" dirty="0">
                <a:latin typeface="Calibri"/>
                <a:cs typeface="Calibri"/>
              </a:rPr>
              <a:t> </a:t>
            </a:r>
            <a:r>
              <a:rPr sz="2400" b="1" dirty="0">
                <a:latin typeface="Calibri"/>
                <a:cs typeface="Calibri"/>
              </a:rPr>
              <a:t>address</a:t>
            </a:r>
            <a:r>
              <a:rPr sz="2400" b="1" spc="-55" dirty="0">
                <a:latin typeface="Calibri"/>
                <a:cs typeface="Calibri"/>
              </a:rPr>
              <a:t> </a:t>
            </a:r>
            <a:r>
              <a:rPr sz="2400" b="1" spc="-15" dirty="0">
                <a:latin typeface="Calibri"/>
                <a:cs typeface="Calibri"/>
              </a:rPr>
              <a:t>the</a:t>
            </a:r>
            <a:r>
              <a:rPr sz="2400" b="1" spc="85" dirty="0">
                <a:latin typeface="Calibri"/>
                <a:cs typeface="Calibri"/>
              </a:rPr>
              <a:t> </a:t>
            </a:r>
            <a:r>
              <a:rPr sz="2400" b="1" spc="-15" dirty="0">
                <a:latin typeface="Calibri"/>
                <a:cs typeface="Calibri"/>
              </a:rPr>
              <a:t>“Ginther</a:t>
            </a:r>
            <a:r>
              <a:rPr sz="2400" b="1" spc="40" dirty="0">
                <a:latin typeface="Calibri"/>
                <a:cs typeface="Calibri"/>
              </a:rPr>
              <a:t> </a:t>
            </a:r>
            <a:r>
              <a:rPr sz="2400" b="1" spc="-5" dirty="0">
                <a:latin typeface="Calibri"/>
                <a:cs typeface="Calibri"/>
              </a:rPr>
              <a:t>Gap”</a:t>
            </a:r>
            <a:r>
              <a:rPr sz="2400" b="1" spc="15" dirty="0">
                <a:latin typeface="Calibri"/>
                <a:cs typeface="Calibri"/>
              </a:rPr>
              <a:t> </a:t>
            </a:r>
            <a:r>
              <a:rPr sz="2400" b="1" dirty="0">
                <a:latin typeface="Calibri"/>
                <a:cs typeface="Calibri"/>
              </a:rPr>
              <a:t>and</a:t>
            </a:r>
            <a:endParaRPr sz="2400">
              <a:latin typeface="Calibri"/>
              <a:cs typeface="Calibri"/>
            </a:endParaRPr>
          </a:p>
          <a:p>
            <a:pPr marL="245745">
              <a:lnSpc>
                <a:spcPts val="2600"/>
              </a:lnSpc>
            </a:pPr>
            <a:r>
              <a:rPr sz="2400" b="1" dirty="0">
                <a:latin typeface="Calibri"/>
                <a:cs typeface="Calibri"/>
              </a:rPr>
              <a:t>enhance</a:t>
            </a:r>
            <a:r>
              <a:rPr sz="2400" b="1" spc="-5" dirty="0">
                <a:latin typeface="Calibri"/>
                <a:cs typeface="Calibri"/>
              </a:rPr>
              <a:t> </a:t>
            </a:r>
            <a:r>
              <a:rPr sz="2400" b="1" spc="-10" dirty="0">
                <a:latin typeface="Calibri"/>
                <a:cs typeface="Calibri"/>
              </a:rPr>
              <a:t>portfolio</a:t>
            </a:r>
            <a:r>
              <a:rPr sz="2400" b="1" spc="-5" dirty="0">
                <a:latin typeface="Calibri"/>
                <a:cs typeface="Calibri"/>
              </a:rPr>
              <a:t> </a:t>
            </a:r>
            <a:r>
              <a:rPr sz="2400" b="1" spc="-15" dirty="0">
                <a:latin typeface="Calibri"/>
                <a:cs typeface="Calibri"/>
              </a:rPr>
              <a:t>diversity </a:t>
            </a:r>
            <a:r>
              <a:rPr sz="2400" b="1" dirty="0">
                <a:latin typeface="Calibri"/>
                <a:cs typeface="Calibri"/>
              </a:rPr>
              <a:t>- </a:t>
            </a:r>
            <a:r>
              <a:rPr sz="2400" b="1" i="1" dirty="0">
                <a:solidFill>
                  <a:srgbClr val="6F2F9F"/>
                </a:solidFill>
                <a:latin typeface="Calibri"/>
                <a:cs typeface="Calibri"/>
              </a:rPr>
              <a:t>Ongoing</a:t>
            </a:r>
            <a:endParaRPr sz="2400">
              <a:latin typeface="Calibri"/>
              <a:cs typeface="Calibri"/>
            </a:endParaRPr>
          </a:p>
          <a:p>
            <a:pPr marL="246379" marR="5080" indent="-233679">
              <a:lnSpc>
                <a:spcPct val="90300"/>
              </a:lnSpc>
              <a:spcBef>
                <a:spcPts val="120"/>
              </a:spcBef>
              <a:buFont typeface="Arial"/>
              <a:buChar char="•"/>
              <a:tabLst>
                <a:tab pos="246379" algn="l"/>
              </a:tabLst>
            </a:pPr>
            <a:r>
              <a:rPr sz="2400" b="1" spc="5" dirty="0">
                <a:latin typeface="Calibri"/>
                <a:cs typeface="Calibri"/>
              </a:rPr>
              <a:t>Launch </a:t>
            </a:r>
            <a:r>
              <a:rPr sz="2400" b="1" dirty="0">
                <a:latin typeface="Calibri"/>
                <a:cs typeface="Calibri"/>
              </a:rPr>
              <a:t>a </a:t>
            </a:r>
            <a:r>
              <a:rPr sz="2400" b="1" spc="-15" dirty="0">
                <a:latin typeface="Calibri"/>
                <a:cs typeface="Calibri"/>
              </a:rPr>
              <a:t>multi-phased, -tiered, </a:t>
            </a:r>
            <a:r>
              <a:rPr sz="2400" b="1" dirty="0">
                <a:latin typeface="Calibri"/>
                <a:cs typeface="Calibri"/>
              </a:rPr>
              <a:t>and </a:t>
            </a:r>
            <a:r>
              <a:rPr sz="2400" b="1" spc="-20" dirty="0">
                <a:latin typeface="Calibri"/>
                <a:cs typeface="Calibri"/>
              </a:rPr>
              <a:t>-integrated Common </a:t>
            </a:r>
            <a:r>
              <a:rPr sz="2400" b="1" spc="-5" dirty="0">
                <a:latin typeface="Calibri"/>
                <a:cs typeface="Calibri"/>
              </a:rPr>
              <a:t>Fund </a:t>
            </a:r>
            <a:r>
              <a:rPr sz="2400" b="1" spc="-20" dirty="0">
                <a:latin typeface="Calibri"/>
                <a:cs typeface="Calibri"/>
              </a:rPr>
              <a:t>Initiative</a:t>
            </a:r>
            <a:r>
              <a:rPr sz="2400" b="1" spc="-15" dirty="0">
                <a:latin typeface="Calibri"/>
                <a:cs typeface="Calibri"/>
              </a:rPr>
              <a:t> </a:t>
            </a:r>
            <a:r>
              <a:rPr sz="2400" b="1" spc="5" dirty="0">
                <a:latin typeface="Calibri"/>
                <a:cs typeface="Calibri"/>
              </a:rPr>
              <a:t>focused </a:t>
            </a:r>
            <a:r>
              <a:rPr sz="2400" b="1" spc="-10" dirty="0">
                <a:latin typeface="Calibri"/>
                <a:cs typeface="Calibri"/>
              </a:rPr>
              <a:t>on </a:t>
            </a:r>
            <a:r>
              <a:rPr sz="2400" b="1" spc="-535" dirty="0">
                <a:latin typeface="Calibri"/>
                <a:cs typeface="Calibri"/>
              </a:rPr>
              <a:t> </a:t>
            </a:r>
            <a:r>
              <a:rPr sz="2400" b="1" spc="-10" dirty="0">
                <a:latin typeface="Calibri"/>
                <a:cs typeface="Calibri"/>
              </a:rPr>
              <a:t>transformative </a:t>
            </a:r>
            <a:r>
              <a:rPr sz="2400" b="1" spc="-15" dirty="0">
                <a:latin typeface="Calibri"/>
                <a:cs typeface="Calibri"/>
              </a:rPr>
              <a:t>health disparities </a:t>
            </a:r>
            <a:r>
              <a:rPr sz="2400" b="1" spc="5" dirty="0">
                <a:latin typeface="Calibri"/>
                <a:cs typeface="Calibri"/>
              </a:rPr>
              <a:t>research </a:t>
            </a:r>
            <a:r>
              <a:rPr sz="2400" b="1" spc="-20" dirty="0">
                <a:latin typeface="Calibri"/>
                <a:cs typeface="Calibri"/>
              </a:rPr>
              <a:t>initiatives</a:t>
            </a:r>
            <a:r>
              <a:rPr sz="2400" b="1" spc="-15" dirty="0">
                <a:latin typeface="Calibri"/>
                <a:cs typeface="Calibri"/>
              </a:rPr>
              <a:t> </a:t>
            </a:r>
            <a:r>
              <a:rPr sz="2400" b="1" spc="-20" dirty="0">
                <a:latin typeface="Calibri"/>
                <a:cs typeface="Calibri"/>
              </a:rPr>
              <a:t>to </a:t>
            </a:r>
            <a:r>
              <a:rPr sz="2400" b="1" spc="5" dirty="0">
                <a:latin typeface="Calibri"/>
                <a:cs typeface="Calibri"/>
              </a:rPr>
              <a:t>reduce </a:t>
            </a:r>
            <a:r>
              <a:rPr sz="2400" b="1" spc="-15" dirty="0">
                <a:latin typeface="Calibri"/>
                <a:cs typeface="Calibri"/>
              </a:rPr>
              <a:t>health </a:t>
            </a:r>
            <a:r>
              <a:rPr sz="2400" b="1" spc="-10" dirty="0">
                <a:latin typeface="Calibri"/>
                <a:cs typeface="Calibri"/>
              </a:rPr>
              <a:t>disparities/ </a:t>
            </a:r>
            <a:r>
              <a:rPr sz="2400" b="1" spc="-5" dirty="0">
                <a:latin typeface="Calibri"/>
                <a:cs typeface="Calibri"/>
              </a:rPr>
              <a:t> </a:t>
            </a:r>
            <a:r>
              <a:rPr sz="2400" b="1" spc="-20" dirty="0">
                <a:latin typeface="Calibri"/>
                <a:cs typeface="Calibri"/>
              </a:rPr>
              <a:t>inequities</a:t>
            </a:r>
            <a:r>
              <a:rPr sz="2400" b="1" spc="175" dirty="0">
                <a:latin typeface="Calibri"/>
                <a:cs typeface="Calibri"/>
              </a:rPr>
              <a:t> </a:t>
            </a:r>
            <a:r>
              <a:rPr sz="2400" b="1" dirty="0">
                <a:latin typeface="Calibri"/>
                <a:cs typeface="Calibri"/>
              </a:rPr>
              <a:t>–</a:t>
            </a:r>
            <a:r>
              <a:rPr sz="2400" b="1" spc="20" dirty="0">
                <a:latin typeface="Calibri"/>
                <a:cs typeface="Calibri"/>
              </a:rPr>
              <a:t> </a:t>
            </a:r>
            <a:r>
              <a:rPr sz="2400" b="1" i="1" dirty="0">
                <a:solidFill>
                  <a:srgbClr val="6F2F9F"/>
                </a:solidFill>
                <a:latin typeface="Calibri"/>
                <a:cs typeface="Calibri"/>
              </a:rPr>
              <a:t>Implemented</a:t>
            </a:r>
            <a:endParaRPr sz="2400">
              <a:latin typeface="Calibri"/>
              <a:cs typeface="Calibri"/>
            </a:endParaRPr>
          </a:p>
          <a:p>
            <a:pPr marL="246379" indent="-233679">
              <a:lnSpc>
                <a:spcPts val="2440"/>
              </a:lnSpc>
              <a:buFont typeface="Arial"/>
              <a:buChar char="•"/>
              <a:tabLst>
                <a:tab pos="246379" algn="l"/>
              </a:tabLst>
            </a:pPr>
            <a:r>
              <a:rPr sz="2400" b="1" spc="5" dirty="0">
                <a:latin typeface="Calibri"/>
                <a:cs typeface="Calibri"/>
              </a:rPr>
              <a:t>Ensure</a:t>
            </a:r>
            <a:r>
              <a:rPr sz="2400" b="1" spc="-75" dirty="0">
                <a:latin typeface="Calibri"/>
                <a:cs typeface="Calibri"/>
              </a:rPr>
              <a:t> </a:t>
            </a:r>
            <a:r>
              <a:rPr sz="2400" b="1" dirty="0">
                <a:latin typeface="Calibri"/>
                <a:cs typeface="Calibri"/>
              </a:rPr>
              <a:t>a</a:t>
            </a:r>
            <a:r>
              <a:rPr sz="2400" b="1" spc="30" dirty="0">
                <a:latin typeface="Calibri"/>
                <a:cs typeface="Calibri"/>
              </a:rPr>
              <a:t> </a:t>
            </a:r>
            <a:r>
              <a:rPr sz="2400" b="1" spc="-5" dirty="0">
                <a:latin typeface="Calibri"/>
                <a:cs typeface="Calibri"/>
              </a:rPr>
              <a:t>robust</a:t>
            </a:r>
            <a:r>
              <a:rPr sz="2400" b="1" spc="-95" dirty="0">
                <a:latin typeface="Calibri"/>
                <a:cs typeface="Calibri"/>
              </a:rPr>
              <a:t> </a:t>
            </a:r>
            <a:r>
              <a:rPr sz="2400" b="1" spc="5" dirty="0">
                <a:latin typeface="Calibri"/>
                <a:cs typeface="Calibri"/>
              </a:rPr>
              <a:t>NIH</a:t>
            </a:r>
            <a:r>
              <a:rPr sz="2400" b="1" spc="-60" dirty="0">
                <a:latin typeface="Calibri"/>
                <a:cs typeface="Calibri"/>
              </a:rPr>
              <a:t> </a:t>
            </a:r>
            <a:r>
              <a:rPr sz="2400" b="1" spc="-10" dirty="0">
                <a:latin typeface="Calibri"/>
                <a:cs typeface="Calibri"/>
              </a:rPr>
              <a:t>Enterprise-wide</a:t>
            </a:r>
            <a:r>
              <a:rPr sz="2400" b="1" spc="85" dirty="0">
                <a:latin typeface="Calibri"/>
                <a:cs typeface="Calibri"/>
              </a:rPr>
              <a:t> </a:t>
            </a:r>
            <a:r>
              <a:rPr sz="2400" b="1" spc="-20" dirty="0">
                <a:latin typeface="Calibri"/>
                <a:cs typeface="Calibri"/>
              </a:rPr>
              <a:t>commitment</a:t>
            </a:r>
            <a:r>
              <a:rPr sz="2400" b="1" spc="70" dirty="0">
                <a:latin typeface="Calibri"/>
                <a:cs typeface="Calibri"/>
              </a:rPr>
              <a:t> </a:t>
            </a:r>
            <a:r>
              <a:rPr sz="2400" b="1" spc="-20" dirty="0">
                <a:latin typeface="Calibri"/>
                <a:cs typeface="Calibri"/>
              </a:rPr>
              <a:t>to</a:t>
            </a:r>
            <a:r>
              <a:rPr sz="2400" b="1" spc="5" dirty="0">
                <a:latin typeface="Calibri"/>
                <a:cs typeface="Calibri"/>
              </a:rPr>
              <a:t> </a:t>
            </a:r>
            <a:r>
              <a:rPr sz="2400" b="1" spc="-5" dirty="0">
                <a:latin typeface="Calibri"/>
                <a:cs typeface="Calibri"/>
              </a:rPr>
              <a:t>support</a:t>
            </a:r>
            <a:r>
              <a:rPr sz="2400" b="1" spc="65" dirty="0">
                <a:latin typeface="Calibri"/>
                <a:cs typeface="Calibri"/>
              </a:rPr>
              <a:t> </a:t>
            </a:r>
            <a:r>
              <a:rPr sz="2400" b="1" spc="-15" dirty="0">
                <a:latin typeface="Calibri"/>
                <a:cs typeface="Calibri"/>
              </a:rPr>
              <a:t>the</a:t>
            </a:r>
            <a:r>
              <a:rPr sz="2400" b="1" spc="5" dirty="0">
                <a:latin typeface="Calibri"/>
                <a:cs typeface="Calibri"/>
              </a:rPr>
              <a:t> </a:t>
            </a:r>
            <a:r>
              <a:rPr sz="2400" b="1" dirty="0">
                <a:latin typeface="Calibri"/>
                <a:cs typeface="Calibri"/>
              </a:rPr>
              <a:t>NIMHD</a:t>
            </a:r>
            <a:r>
              <a:rPr sz="2400" b="1" spc="-60" dirty="0">
                <a:latin typeface="Calibri"/>
                <a:cs typeface="Calibri"/>
              </a:rPr>
              <a:t> </a:t>
            </a:r>
            <a:r>
              <a:rPr sz="2400" b="1" spc="-5" dirty="0">
                <a:latin typeface="Calibri"/>
                <a:cs typeface="Calibri"/>
              </a:rPr>
              <a:t>FOA</a:t>
            </a:r>
            <a:endParaRPr sz="2400">
              <a:latin typeface="Calibri"/>
              <a:cs typeface="Calibri"/>
            </a:endParaRPr>
          </a:p>
          <a:p>
            <a:pPr marL="246379" marR="6985">
              <a:lnSpc>
                <a:spcPts val="2560"/>
              </a:lnSpc>
              <a:spcBef>
                <a:spcPts val="234"/>
              </a:spcBef>
            </a:pPr>
            <a:r>
              <a:rPr sz="2400" b="1" spc="5" dirty="0">
                <a:latin typeface="Calibri"/>
                <a:cs typeface="Calibri"/>
              </a:rPr>
              <a:t>focused</a:t>
            </a:r>
            <a:r>
              <a:rPr sz="2400" b="1" spc="-70" dirty="0">
                <a:latin typeface="Calibri"/>
                <a:cs typeface="Calibri"/>
              </a:rPr>
              <a:t> </a:t>
            </a:r>
            <a:r>
              <a:rPr sz="2400" b="1" spc="-10" dirty="0">
                <a:latin typeface="Calibri"/>
                <a:cs typeface="Calibri"/>
              </a:rPr>
              <a:t>on</a:t>
            </a:r>
            <a:r>
              <a:rPr sz="2400" b="1" spc="10" dirty="0">
                <a:latin typeface="Calibri"/>
                <a:cs typeface="Calibri"/>
              </a:rPr>
              <a:t> </a:t>
            </a:r>
            <a:r>
              <a:rPr sz="2400" b="1" spc="-15" dirty="0">
                <a:latin typeface="Calibri"/>
                <a:cs typeface="Calibri"/>
              </a:rPr>
              <a:t>the</a:t>
            </a:r>
            <a:r>
              <a:rPr sz="2400" b="1" spc="10" dirty="0">
                <a:latin typeface="Calibri"/>
                <a:cs typeface="Calibri"/>
              </a:rPr>
              <a:t> </a:t>
            </a:r>
            <a:r>
              <a:rPr sz="2400" b="1" spc="-5" dirty="0">
                <a:latin typeface="Calibri"/>
                <a:cs typeface="Calibri"/>
              </a:rPr>
              <a:t>effects</a:t>
            </a:r>
            <a:r>
              <a:rPr sz="2400" b="1" spc="-50" dirty="0">
                <a:latin typeface="Calibri"/>
                <a:cs typeface="Calibri"/>
              </a:rPr>
              <a:t> </a:t>
            </a:r>
            <a:r>
              <a:rPr sz="2400" b="1" spc="-10" dirty="0">
                <a:latin typeface="Calibri"/>
                <a:cs typeface="Calibri"/>
              </a:rPr>
              <a:t>of</a:t>
            </a:r>
            <a:r>
              <a:rPr sz="2400" b="1" spc="60" dirty="0">
                <a:latin typeface="Calibri"/>
                <a:cs typeface="Calibri"/>
              </a:rPr>
              <a:t> </a:t>
            </a:r>
            <a:r>
              <a:rPr sz="2400" b="1" spc="-10" dirty="0">
                <a:latin typeface="Calibri"/>
                <a:cs typeface="Calibri"/>
              </a:rPr>
              <a:t>structural racism</a:t>
            </a:r>
            <a:r>
              <a:rPr sz="2400" b="1" spc="-90" dirty="0">
                <a:latin typeface="Calibri"/>
                <a:cs typeface="Calibri"/>
              </a:rPr>
              <a:t> </a:t>
            </a:r>
            <a:r>
              <a:rPr sz="2400" b="1" dirty="0">
                <a:latin typeface="Calibri"/>
                <a:cs typeface="Calibri"/>
              </a:rPr>
              <a:t>and</a:t>
            </a:r>
            <a:r>
              <a:rPr sz="2400" b="1" spc="15" dirty="0">
                <a:latin typeface="Calibri"/>
                <a:cs typeface="Calibri"/>
              </a:rPr>
              <a:t> </a:t>
            </a:r>
            <a:r>
              <a:rPr sz="2400" b="1" spc="-15" dirty="0">
                <a:latin typeface="Calibri"/>
                <a:cs typeface="Calibri"/>
              </a:rPr>
              <a:t>discrimination</a:t>
            </a:r>
            <a:r>
              <a:rPr sz="2400" b="1" spc="90" dirty="0">
                <a:latin typeface="Calibri"/>
                <a:cs typeface="Calibri"/>
              </a:rPr>
              <a:t> </a:t>
            </a:r>
            <a:r>
              <a:rPr sz="2400" b="1" spc="-10" dirty="0">
                <a:latin typeface="Calibri"/>
                <a:cs typeface="Calibri"/>
              </a:rPr>
              <a:t>on</a:t>
            </a:r>
            <a:r>
              <a:rPr sz="2400" b="1" spc="15" dirty="0">
                <a:latin typeface="Calibri"/>
                <a:cs typeface="Calibri"/>
              </a:rPr>
              <a:t> </a:t>
            </a:r>
            <a:r>
              <a:rPr sz="2400" b="1" spc="-15" dirty="0">
                <a:latin typeface="Calibri"/>
                <a:cs typeface="Calibri"/>
              </a:rPr>
              <a:t>health</a:t>
            </a:r>
            <a:r>
              <a:rPr sz="2400" b="1" spc="90" dirty="0">
                <a:latin typeface="Calibri"/>
                <a:cs typeface="Calibri"/>
              </a:rPr>
              <a:t> </a:t>
            </a:r>
            <a:r>
              <a:rPr sz="2400" b="1" spc="-10" dirty="0">
                <a:latin typeface="Calibri"/>
                <a:cs typeface="Calibri"/>
              </a:rPr>
              <a:t>disparities/ </a:t>
            </a:r>
            <a:r>
              <a:rPr sz="2400" b="1" spc="-525" dirty="0">
                <a:latin typeface="Calibri"/>
                <a:cs typeface="Calibri"/>
              </a:rPr>
              <a:t> </a:t>
            </a:r>
            <a:r>
              <a:rPr sz="2400" b="1" spc="-20" dirty="0">
                <a:latin typeface="Calibri"/>
                <a:cs typeface="Calibri"/>
              </a:rPr>
              <a:t>inequities;</a:t>
            </a:r>
            <a:r>
              <a:rPr sz="2400" b="1" spc="-15" dirty="0">
                <a:latin typeface="Calibri"/>
                <a:cs typeface="Calibri"/>
              </a:rPr>
              <a:t> </a:t>
            </a:r>
            <a:r>
              <a:rPr sz="2400" b="1" spc="-10" dirty="0">
                <a:latin typeface="Calibri"/>
                <a:cs typeface="Calibri"/>
              </a:rPr>
              <a:t>encourage </a:t>
            </a:r>
            <a:r>
              <a:rPr sz="2400" b="1" spc="-5" dirty="0">
                <a:latin typeface="Calibri"/>
                <a:cs typeface="Calibri"/>
              </a:rPr>
              <a:t>funding </a:t>
            </a:r>
            <a:r>
              <a:rPr sz="2400" b="1" spc="-20" dirty="0">
                <a:latin typeface="Calibri"/>
                <a:cs typeface="Calibri"/>
              </a:rPr>
              <a:t>levels </a:t>
            </a:r>
            <a:r>
              <a:rPr sz="2400" b="1" spc="-10" dirty="0">
                <a:latin typeface="Calibri"/>
                <a:cs typeface="Calibri"/>
              </a:rPr>
              <a:t>that </a:t>
            </a:r>
            <a:r>
              <a:rPr sz="2400" b="1" spc="10" dirty="0">
                <a:latin typeface="Calibri"/>
                <a:cs typeface="Calibri"/>
              </a:rPr>
              <a:t>are </a:t>
            </a:r>
            <a:r>
              <a:rPr sz="2400" b="1" spc="-15" dirty="0">
                <a:latin typeface="Calibri"/>
                <a:cs typeface="Calibri"/>
              </a:rPr>
              <a:t>commensurate </a:t>
            </a:r>
            <a:r>
              <a:rPr sz="2400" b="1" spc="-25" dirty="0">
                <a:latin typeface="Calibri"/>
                <a:cs typeface="Calibri"/>
              </a:rPr>
              <a:t>with </a:t>
            </a:r>
            <a:r>
              <a:rPr sz="2400" b="1" spc="-20" dirty="0">
                <a:latin typeface="Calibri"/>
                <a:cs typeface="Calibri"/>
              </a:rPr>
              <a:t>overall </a:t>
            </a:r>
            <a:r>
              <a:rPr sz="2400" b="1" dirty="0">
                <a:latin typeface="Calibri"/>
                <a:cs typeface="Calibri"/>
              </a:rPr>
              <a:t>IC </a:t>
            </a:r>
            <a:r>
              <a:rPr sz="2400" b="1" spc="5" dirty="0">
                <a:latin typeface="Calibri"/>
                <a:cs typeface="Calibri"/>
              </a:rPr>
              <a:t> </a:t>
            </a:r>
            <a:r>
              <a:rPr sz="2400" b="1" spc="25" dirty="0">
                <a:latin typeface="Calibri"/>
                <a:cs typeface="Calibri"/>
              </a:rPr>
              <a:t>r</a:t>
            </a:r>
            <a:r>
              <a:rPr sz="2400" b="1" spc="-10" dirty="0">
                <a:latin typeface="Calibri"/>
                <a:cs typeface="Calibri"/>
              </a:rPr>
              <a:t>e</a:t>
            </a:r>
            <a:r>
              <a:rPr sz="2400" b="1" dirty="0">
                <a:latin typeface="Calibri"/>
                <a:cs typeface="Calibri"/>
              </a:rPr>
              <a:t>s</a:t>
            </a:r>
            <a:r>
              <a:rPr sz="2400" b="1" spc="-15" dirty="0">
                <a:latin typeface="Calibri"/>
                <a:cs typeface="Calibri"/>
              </a:rPr>
              <a:t>o</a:t>
            </a:r>
            <a:r>
              <a:rPr sz="2400" b="1" spc="-10" dirty="0">
                <a:latin typeface="Calibri"/>
                <a:cs typeface="Calibri"/>
              </a:rPr>
              <a:t>u</a:t>
            </a:r>
            <a:r>
              <a:rPr sz="2400" b="1" spc="25" dirty="0">
                <a:latin typeface="Calibri"/>
                <a:cs typeface="Calibri"/>
              </a:rPr>
              <a:t>r</a:t>
            </a:r>
            <a:r>
              <a:rPr sz="2400" b="1" spc="35" dirty="0">
                <a:latin typeface="Calibri"/>
                <a:cs typeface="Calibri"/>
              </a:rPr>
              <a:t>c</a:t>
            </a:r>
            <a:r>
              <a:rPr sz="2400" b="1" spc="-10" dirty="0">
                <a:latin typeface="Calibri"/>
                <a:cs typeface="Calibri"/>
              </a:rPr>
              <a:t>e</a:t>
            </a:r>
            <a:r>
              <a:rPr sz="2400" b="1" dirty="0">
                <a:latin typeface="Calibri"/>
                <a:cs typeface="Calibri"/>
              </a:rPr>
              <a:t>s</a:t>
            </a:r>
            <a:r>
              <a:rPr sz="2400" b="1" spc="-140" dirty="0">
                <a:latin typeface="Calibri"/>
                <a:cs typeface="Calibri"/>
              </a:rPr>
              <a:t> </a:t>
            </a:r>
            <a:r>
              <a:rPr sz="2400" b="1" dirty="0">
                <a:latin typeface="Calibri"/>
                <a:cs typeface="Calibri"/>
              </a:rPr>
              <a:t>–</a:t>
            </a:r>
            <a:r>
              <a:rPr sz="2400" b="1" spc="20" dirty="0">
                <a:latin typeface="Calibri"/>
                <a:cs typeface="Calibri"/>
              </a:rPr>
              <a:t> </a:t>
            </a:r>
            <a:r>
              <a:rPr sz="2400" b="1" i="1" spc="5" dirty="0">
                <a:solidFill>
                  <a:srgbClr val="6F2F9F"/>
                </a:solidFill>
                <a:latin typeface="Calibri"/>
                <a:cs typeface="Calibri"/>
              </a:rPr>
              <a:t>R</a:t>
            </a:r>
            <a:r>
              <a:rPr sz="2400" b="1" i="1" spc="-65" dirty="0">
                <a:solidFill>
                  <a:srgbClr val="6F2F9F"/>
                </a:solidFill>
                <a:latin typeface="Calibri"/>
                <a:cs typeface="Calibri"/>
              </a:rPr>
              <a:t>F</a:t>
            </a:r>
            <a:r>
              <a:rPr sz="2400" b="1" i="1" dirty="0">
                <a:solidFill>
                  <a:srgbClr val="6F2F9F"/>
                </a:solidFill>
                <a:latin typeface="Calibri"/>
                <a:cs typeface="Calibri"/>
              </a:rPr>
              <a:t>A</a:t>
            </a:r>
            <a:r>
              <a:rPr sz="2400" b="1" i="1" spc="-80" dirty="0">
                <a:solidFill>
                  <a:srgbClr val="6F2F9F"/>
                </a:solidFill>
                <a:latin typeface="Calibri"/>
                <a:cs typeface="Calibri"/>
              </a:rPr>
              <a:t> </a:t>
            </a:r>
            <a:r>
              <a:rPr sz="2400" b="1" i="1" spc="10" dirty="0">
                <a:solidFill>
                  <a:srgbClr val="6F2F9F"/>
                </a:solidFill>
                <a:latin typeface="Calibri"/>
                <a:cs typeface="Calibri"/>
              </a:rPr>
              <a:t>pub</a:t>
            </a:r>
            <a:r>
              <a:rPr sz="2400" b="1" i="1" spc="-30" dirty="0">
                <a:solidFill>
                  <a:srgbClr val="6F2F9F"/>
                </a:solidFill>
                <a:latin typeface="Calibri"/>
                <a:cs typeface="Calibri"/>
              </a:rPr>
              <a:t>li</a:t>
            </a:r>
            <a:r>
              <a:rPr sz="2400" b="1" i="1" spc="10" dirty="0">
                <a:solidFill>
                  <a:srgbClr val="6F2F9F"/>
                </a:solidFill>
                <a:latin typeface="Calibri"/>
                <a:cs typeface="Calibri"/>
              </a:rPr>
              <a:t>sh</a:t>
            </a:r>
            <a:r>
              <a:rPr sz="2400" b="1" i="1" spc="20" dirty="0">
                <a:solidFill>
                  <a:srgbClr val="6F2F9F"/>
                </a:solidFill>
                <a:latin typeface="Calibri"/>
                <a:cs typeface="Calibri"/>
              </a:rPr>
              <a:t>e</a:t>
            </a:r>
            <a:r>
              <a:rPr sz="2400" b="1" i="1" dirty="0">
                <a:solidFill>
                  <a:srgbClr val="6F2F9F"/>
                </a:solidFill>
                <a:latin typeface="Calibri"/>
                <a:cs typeface="Calibri"/>
              </a:rPr>
              <a:t>d</a:t>
            </a:r>
            <a:r>
              <a:rPr sz="2400" b="1" i="1" spc="-50" dirty="0">
                <a:solidFill>
                  <a:srgbClr val="6F2F9F"/>
                </a:solidFill>
                <a:latin typeface="Calibri"/>
                <a:cs typeface="Calibri"/>
              </a:rPr>
              <a:t> </a:t>
            </a:r>
            <a:r>
              <a:rPr sz="2400" b="1" i="1" spc="-20" dirty="0">
                <a:solidFill>
                  <a:srgbClr val="6F2F9F"/>
                </a:solidFill>
                <a:latin typeface="Calibri"/>
                <a:cs typeface="Calibri"/>
              </a:rPr>
              <a:t>3</a:t>
            </a:r>
            <a:r>
              <a:rPr sz="2400" b="1" i="1" spc="-5" dirty="0">
                <a:solidFill>
                  <a:srgbClr val="6F2F9F"/>
                </a:solidFill>
                <a:latin typeface="Calibri"/>
                <a:cs typeface="Calibri"/>
              </a:rPr>
              <a:t>/</a:t>
            </a:r>
            <a:r>
              <a:rPr sz="2400" b="1" i="1" spc="-20" dirty="0">
                <a:solidFill>
                  <a:srgbClr val="6F2F9F"/>
                </a:solidFill>
                <a:latin typeface="Calibri"/>
                <a:cs typeface="Calibri"/>
              </a:rPr>
              <a:t>23</a:t>
            </a:r>
            <a:r>
              <a:rPr sz="2400" b="1" i="1" spc="-5" dirty="0">
                <a:solidFill>
                  <a:srgbClr val="6F2F9F"/>
                </a:solidFill>
                <a:latin typeface="Calibri"/>
                <a:cs typeface="Calibri"/>
              </a:rPr>
              <a:t>/</a:t>
            </a:r>
            <a:r>
              <a:rPr sz="2400" b="1" i="1" spc="-20" dirty="0">
                <a:solidFill>
                  <a:srgbClr val="6F2F9F"/>
                </a:solidFill>
                <a:latin typeface="Calibri"/>
                <a:cs typeface="Calibri"/>
              </a:rPr>
              <a:t>2</a:t>
            </a:r>
            <a:r>
              <a:rPr sz="2400" b="1" i="1" dirty="0">
                <a:solidFill>
                  <a:srgbClr val="6F2F9F"/>
                </a:solidFill>
                <a:latin typeface="Calibri"/>
                <a:cs typeface="Calibri"/>
              </a:rPr>
              <a:t>1 </a:t>
            </a:r>
            <a:r>
              <a:rPr sz="2400" b="1" i="1" spc="-30" dirty="0">
                <a:solidFill>
                  <a:srgbClr val="6F2F9F"/>
                </a:solidFill>
                <a:latin typeface="Calibri"/>
                <a:cs typeface="Calibri"/>
              </a:rPr>
              <a:t>wi</a:t>
            </a:r>
            <a:r>
              <a:rPr sz="2400" b="1" i="1" spc="-35" dirty="0">
                <a:solidFill>
                  <a:srgbClr val="6F2F9F"/>
                </a:solidFill>
                <a:latin typeface="Calibri"/>
                <a:cs typeface="Calibri"/>
              </a:rPr>
              <a:t>t</a:t>
            </a:r>
            <a:r>
              <a:rPr sz="2400" b="1" i="1" dirty="0">
                <a:solidFill>
                  <a:srgbClr val="6F2F9F"/>
                </a:solidFill>
                <a:latin typeface="Calibri"/>
                <a:cs typeface="Calibri"/>
              </a:rPr>
              <a:t>h</a:t>
            </a:r>
            <a:r>
              <a:rPr sz="2400" b="1" i="1" spc="110" dirty="0">
                <a:solidFill>
                  <a:srgbClr val="6F2F9F"/>
                </a:solidFill>
                <a:latin typeface="Calibri"/>
                <a:cs typeface="Calibri"/>
              </a:rPr>
              <a:t> </a:t>
            </a:r>
            <a:r>
              <a:rPr sz="2400" b="1" i="1" spc="-20" dirty="0">
                <a:solidFill>
                  <a:srgbClr val="6F2F9F"/>
                </a:solidFill>
                <a:latin typeface="Calibri"/>
                <a:cs typeface="Calibri"/>
              </a:rPr>
              <a:t>2</a:t>
            </a:r>
            <a:r>
              <a:rPr sz="2400" b="1" i="1" dirty="0">
                <a:solidFill>
                  <a:srgbClr val="6F2F9F"/>
                </a:solidFill>
                <a:latin typeface="Calibri"/>
                <a:cs typeface="Calibri"/>
              </a:rPr>
              <a:t>5 I</a:t>
            </a:r>
            <a:r>
              <a:rPr sz="2400" b="1" i="1" spc="35" dirty="0">
                <a:solidFill>
                  <a:srgbClr val="6F2F9F"/>
                </a:solidFill>
                <a:latin typeface="Calibri"/>
                <a:cs typeface="Calibri"/>
              </a:rPr>
              <a:t>C</a:t>
            </a:r>
            <a:r>
              <a:rPr sz="2400" b="1" i="1" spc="-5" dirty="0">
                <a:solidFill>
                  <a:srgbClr val="6F2F9F"/>
                </a:solidFill>
                <a:latin typeface="Calibri"/>
                <a:cs typeface="Calibri"/>
              </a:rPr>
              <a:t>O</a:t>
            </a:r>
            <a:r>
              <a:rPr sz="2400" b="1" i="1" dirty="0">
                <a:solidFill>
                  <a:srgbClr val="6F2F9F"/>
                </a:solidFill>
                <a:latin typeface="Calibri"/>
                <a:cs typeface="Calibri"/>
              </a:rPr>
              <a:t>s</a:t>
            </a:r>
            <a:endParaRPr sz="2400">
              <a:latin typeface="Calibri"/>
              <a:cs typeface="Calibri"/>
            </a:endParaRPr>
          </a:p>
          <a:p>
            <a:pPr marL="245745" marR="1021080" indent="-233679">
              <a:lnSpc>
                <a:spcPts val="2560"/>
              </a:lnSpc>
              <a:spcBef>
                <a:spcPts val="80"/>
              </a:spcBef>
              <a:buFont typeface="Arial"/>
              <a:buChar char="•"/>
              <a:tabLst>
                <a:tab pos="246379" algn="l"/>
              </a:tabLst>
            </a:pPr>
            <a:r>
              <a:rPr sz="2400" b="1" spc="-15" dirty="0">
                <a:latin typeface="Calibri"/>
                <a:cs typeface="Calibri"/>
              </a:rPr>
              <a:t>Develop</a:t>
            </a:r>
            <a:r>
              <a:rPr sz="2400" b="1" spc="5" dirty="0">
                <a:latin typeface="Calibri"/>
                <a:cs typeface="Calibri"/>
              </a:rPr>
              <a:t> </a:t>
            </a:r>
            <a:r>
              <a:rPr sz="2400" b="1" dirty="0">
                <a:latin typeface="Calibri"/>
                <a:cs typeface="Calibri"/>
              </a:rPr>
              <a:t>a</a:t>
            </a:r>
            <a:r>
              <a:rPr sz="2400" b="1" spc="35" dirty="0">
                <a:latin typeface="Calibri"/>
                <a:cs typeface="Calibri"/>
              </a:rPr>
              <a:t> </a:t>
            </a:r>
            <a:r>
              <a:rPr sz="2400" b="1" spc="-10" dirty="0">
                <a:latin typeface="Calibri"/>
                <a:cs typeface="Calibri"/>
              </a:rPr>
              <a:t>sustainable</a:t>
            </a:r>
            <a:r>
              <a:rPr sz="2400" b="1" spc="10" dirty="0">
                <a:latin typeface="Calibri"/>
                <a:cs typeface="Calibri"/>
              </a:rPr>
              <a:t> </a:t>
            </a:r>
            <a:r>
              <a:rPr sz="2400" b="1" dirty="0">
                <a:latin typeface="Calibri"/>
                <a:cs typeface="Calibri"/>
              </a:rPr>
              <a:t>process</a:t>
            </a:r>
            <a:r>
              <a:rPr sz="2400" b="1" spc="-60" dirty="0">
                <a:latin typeface="Calibri"/>
                <a:cs typeface="Calibri"/>
              </a:rPr>
              <a:t> </a:t>
            </a:r>
            <a:r>
              <a:rPr sz="2400" b="1" spc="-20" dirty="0">
                <a:latin typeface="Calibri"/>
                <a:cs typeface="Calibri"/>
              </a:rPr>
              <a:t>to</a:t>
            </a:r>
            <a:r>
              <a:rPr sz="2400" b="1" spc="10" dirty="0">
                <a:latin typeface="Calibri"/>
                <a:cs typeface="Calibri"/>
              </a:rPr>
              <a:t> </a:t>
            </a:r>
            <a:r>
              <a:rPr sz="2400" b="1" spc="-15" dirty="0">
                <a:latin typeface="Calibri"/>
                <a:cs typeface="Calibri"/>
              </a:rPr>
              <a:t>systematically</a:t>
            </a:r>
            <a:r>
              <a:rPr sz="2400" b="1" dirty="0">
                <a:latin typeface="Calibri"/>
                <a:cs typeface="Calibri"/>
              </a:rPr>
              <a:t> </a:t>
            </a:r>
            <a:r>
              <a:rPr sz="2400" b="1" spc="-25" dirty="0">
                <a:latin typeface="Calibri"/>
                <a:cs typeface="Calibri"/>
              </a:rPr>
              <a:t>gather</a:t>
            </a:r>
            <a:r>
              <a:rPr sz="2400" b="1" spc="125" dirty="0">
                <a:latin typeface="Calibri"/>
                <a:cs typeface="Calibri"/>
              </a:rPr>
              <a:t> </a:t>
            </a:r>
            <a:r>
              <a:rPr sz="2400" b="1" dirty="0">
                <a:latin typeface="Calibri"/>
                <a:cs typeface="Calibri"/>
              </a:rPr>
              <a:t>and</a:t>
            </a:r>
            <a:r>
              <a:rPr sz="2400" b="1" spc="-70" dirty="0">
                <a:latin typeface="Calibri"/>
                <a:cs typeface="Calibri"/>
              </a:rPr>
              <a:t> </a:t>
            </a:r>
            <a:r>
              <a:rPr sz="2400" b="1" spc="-35" dirty="0">
                <a:latin typeface="Calibri"/>
                <a:cs typeface="Calibri"/>
              </a:rPr>
              <a:t>make</a:t>
            </a:r>
            <a:r>
              <a:rPr sz="2400" b="1" spc="90" dirty="0">
                <a:latin typeface="Calibri"/>
                <a:cs typeface="Calibri"/>
              </a:rPr>
              <a:t> </a:t>
            </a:r>
            <a:r>
              <a:rPr sz="2400" b="1" spc="-15" dirty="0">
                <a:latin typeface="Calibri"/>
                <a:cs typeface="Calibri"/>
              </a:rPr>
              <a:t>public</a:t>
            </a:r>
            <a:r>
              <a:rPr sz="2400" b="1" spc="50" dirty="0">
                <a:latin typeface="Calibri"/>
                <a:cs typeface="Calibri"/>
              </a:rPr>
              <a:t> </a:t>
            </a:r>
            <a:r>
              <a:rPr sz="2400" b="1" spc="-15" dirty="0">
                <a:latin typeface="Calibri"/>
                <a:cs typeface="Calibri"/>
              </a:rPr>
              <a:t>the </a:t>
            </a:r>
            <a:r>
              <a:rPr sz="2400" b="1" spc="-525" dirty="0">
                <a:latin typeface="Calibri"/>
                <a:cs typeface="Calibri"/>
              </a:rPr>
              <a:t> </a:t>
            </a:r>
            <a:r>
              <a:rPr sz="2400" b="1" spc="-15" dirty="0">
                <a:latin typeface="Calibri"/>
                <a:cs typeface="Calibri"/>
              </a:rPr>
              <a:t>demographics</a:t>
            </a:r>
            <a:r>
              <a:rPr sz="2400" b="1" spc="100" dirty="0">
                <a:latin typeface="Calibri"/>
                <a:cs typeface="Calibri"/>
              </a:rPr>
              <a:t> </a:t>
            </a:r>
            <a:r>
              <a:rPr sz="2400" b="1" spc="-10" dirty="0">
                <a:latin typeface="Calibri"/>
                <a:cs typeface="Calibri"/>
              </a:rPr>
              <a:t>of</a:t>
            </a:r>
            <a:r>
              <a:rPr sz="2400" b="1" spc="-25" dirty="0">
                <a:latin typeface="Calibri"/>
                <a:cs typeface="Calibri"/>
              </a:rPr>
              <a:t> </a:t>
            </a:r>
            <a:r>
              <a:rPr sz="2400" b="1" spc="-10" dirty="0">
                <a:latin typeface="Calibri"/>
                <a:cs typeface="Calibri"/>
              </a:rPr>
              <a:t>our</a:t>
            </a:r>
            <a:r>
              <a:rPr sz="2400" b="1" spc="-40" dirty="0">
                <a:latin typeface="Calibri"/>
                <a:cs typeface="Calibri"/>
              </a:rPr>
              <a:t> </a:t>
            </a:r>
            <a:r>
              <a:rPr sz="2400" b="1" spc="-10" dirty="0">
                <a:latin typeface="Calibri"/>
                <a:cs typeface="Calibri"/>
              </a:rPr>
              <a:t>internal</a:t>
            </a:r>
            <a:r>
              <a:rPr sz="2400" b="1" spc="-15" dirty="0">
                <a:latin typeface="Calibri"/>
                <a:cs typeface="Calibri"/>
              </a:rPr>
              <a:t> </a:t>
            </a:r>
            <a:r>
              <a:rPr sz="2400" b="1" dirty="0">
                <a:latin typeface="Calibri"/>
                <a:cs typeface="Calibri"/>
              </a:rPr>
              <a:t>and</a:t>
            </a:r>
            <a:r>
              <a:rPr sz="2400" b="1" spc="5" dirty="0">
                <a:latin typeface="Calibri"/>
                <a:cs typeface="Calibri"/>
              </a:rPr>
              <a:t> </a:t>
            </a:r>
            <a:r>
              <a:rPr sz="2400" b="1" spc="-5" dirty="0">
                <a:latin typeface="Calibri"/>
                <a:cs typeface="Calibri"/>
              </a:rPr>
              <a:t>external</a:t>
            </a:r>
            <a:r>
              <a:rPr sz="2400" b="1" spc="-15" dirty="0">
                <a:latin typeface="Calibri"/>
                <a:cs typeface="Calibri"/>
              </a:rPr>
              <a:t> </a:t>
            </a:r>
            <a:r>
              <a:rPr sz="2400" b="1" dirty="0">
                <a:latin typeface="Calibri"/>
                <a:cs typeface="Calibri"/>
              </a:rPr>
              <a:t>workforce</a:t>
            </a:r>
            <a:endParaRPr sz="24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image of NIH RePORTER search screen"/>
          <p:cNvPicPr/>
          <p:nvPr/>
        </p:nvPicPr>
        <p:blipFill>
          <a:blip r:embed="rId2" cstate="print"/>
          <a:stretch>
            <a:fillRect/>
          </a:stretch>
        </p:blipFill>
        <p:spPr>
          <a:xfrm>
            <a:off x="121920" y="1239520"/>
            <a:ext cx="8199119" cy="5049519"/>
          </a:xfrm>
          <a:prstGeom prst="rect">
            <a:avLst/>
          </a:prstGeom>
        </p:spPr>
      </p:pic>
      <p:sp>
        <p:nvSpPr>
          <p:cNvPr id="3" name="object 3"/>
          <p:cNvSpPr txBox="1">
            <a:spLocks noGrp="1"/>
          </p:cNvSpPr>
          <p:nvPr>
            <p:ph type="title"/>
          </p:nvPr>
        </p:nvSpPr>
        <p:spPr>
          <a:xfrm>
            <a:off x="593915" y="254274"/>
            <a:ext cx="7233920" cy="960755"/>
          </a:xfrm>
          <a:prstGeom prst="rect">
            <a:avLst/>
          </a:prstGeom>
        </p:spPr>
        <p:txBody>
          <a:bodyPr vert="horz" wrap="square" lIns="0" tIns="62230" rIns="0" bIns="0" rtlCol="0">
            <a:spAutoFit/>
          </a:bodyPr>
          <a:lstStyle/>
          <a:p>
            <a:pPr marL="12700" marR="5080" indent="-635">
              <a:lnSpc>
                <a:spcPct val="90900"/>
              </a:lnSpc>
              <a:spcBef>
                <a:spcPts val="490"/>
              </a:spcBef>
            </a:pPr>
            <a:r>
              <a:rPr sz="3600" spc="-5" dirty="0">
                <a:solidFill>
                  <a:srgbClr val="0D345B"/>
                </a:solidFill>
                <a:latin typeface="Calibri"/>
                <a:cs typeface="Calibri"/>
              </a:rPr>
              <a:t>Action</a:t>
            </a:r>
            <a:r>
              <a:rPr sz="3600" spc="50" dirty="0">
                <a:solidFill>
                  <a:srgbClr val="0D345B"/>
                </a:solidFill>
                <a:latin typeface="Calibri"/>
                <a:cs typeface="Calibri"/>
              </a:rPr>
              <a:t> </a:t>
            </a:r>
            <a:r>
              <a:rPr sz="3600" dirty="0">
                <a:solidFill>
                  <a:srgbClr val="0D345B"/>
                </a:solidFill>
                <a:latin typeface="Calibri"/>
                <a:cs typeface="Calibri"/>
              </a:rPr>
              <a:t>–</a:t>
            </a:r>
            <a:r>
              <a:rPr sz="3600" spc="-45" dirty="0">
                <a:solidFill>
                  <a:srgbClr val="0D345B"/>
                </a:solidFill>
                <a:latin typeface="Calibri"/>
                <a:cs typeface="Calibri"/>
              </a:rPr>
              <a:t> </a:t>
            </a:r>
            <a:r>
              <a:rPr sz="2800" i="1" spc="-10" dirty="0">
                <a:solidFill>
                  <a:srgbClr val="0D345B"/>
                </a:solidFill>
                <a:latin typeface="Calibri"/>
                <a:cs typeface="Calibri"/>
              </a:rPr>
              <a:t>NIH</a:t>
            </a:r>
            <a:r>
              <a:rPr sz="2800" i="1" dirty="0">
                <a:solidFill>
                  <a:srgbClr val="0D345B"/>
                </a:solidFill>
                <a:latin typeface="Calibri"/>
                <a:cs typeface="Calibri"/>
              </a:rPr>
              <a:t> </a:t>
            </a:r>
            <a:r>
              <a:rPr sz="2800" i="1" spc="-15" dirty="0">
                <a:solidFill>
                  <a:srgbClr val="0D345B"/>
                </a:solidFill>
                <a:latin typeface="Calibri"/>
                <a:cs typeface="Calibri"/>
              </a:rPr>
              <a:t>Data</a:t>
            </a:r>
            <a:r>
              <a:rPr sz="2800" i="1" spc="45" dirty="0">
                <a:solidFill>
                  <a:srgbClr val="0D345B"/>
                </a:solidFill>
                <a:latin typeface="Calibri"/>
                <a:cs typeface="Calibri"/>
              </a:rPr>
              <a:t> </a:t>
            </a:r>
            <a:r>
              <a:rPr sz="2800" i="1" spc="-20" dirty="0">
                <a:solidFill>
                  <a:srgbClr val="0D345B"/>
                </a:solidFill>
                <a:latin typeface="Calibri"/>
                <a:cs typeface="Calibri"/>
              </a:rPr>
              <a:t>by</a:t>
            </a:r>
            <a:r>
              <a:rPr sz="2800" i="1" spc="50" dirty="0">
                <a:solidFill>
                  <a:srgbClr val="0D345B"/>
                </a:solidFill>
                <a:latin typeface="Calibri"/>
                <a:cs typeface="Calibri"/>
              </a:rPr>
              <a:t> </a:t>
            </a:r>
            <a:r>
              <a:rPr sz="2800" i="1" spc="-35" dirty="0">
                <a:solidFill>
                  <a:srgbClr val="0D345B"/>
                </a:solidFill>
                <a:latin typeface="Calibri"/>
                <a:cs typeface="Calibri"/>
              </a:rPr>
              <a:t>Race/Ethnicity,</a:t>
            </a:r>
            <a:r>
              <a:rPr sz="2800" i="1" spc="170" dirty="0">
                <a:solidFill>
                  <a:srgbClr val="0D345B"/>
                </a:solidFill>
                <a:latin typeface="Calibri"/>
                <a:cs typeface="Calibri"/>
              </a:rPr>
              <a:t> </a:t>
            </a:r>
            <a:r>
              <a:rPr sz="2800" i="1" dirty="0">
                <a:solidFill>
                  <a:srgbClr val="0D345B"/>
                </a:solidFill>
                <a:latin typeface="Calibri"/>
                <a:cs typeface="Calibri"/>
              </a:rPr>
              <a:t>Disability </a:t>
            </a:r>
            <a:r>
              <a:rPr sz="2800" i="1" spc="-615" dirty="0">
                <a:solidFill>
                  <a:srgbClr val="0D345B"/>
                </a:solidFill>
                <a:latin typeface="Calibri"/>
                <a:cs typeface="Calibri"/>
              </a:rPr>
              <a:t> </a:t>
            </a:r>
            <a:r>
              <a:rPr sz="2800" i="1" spc="-30" dirty="0">
                <a:solidFill>
                  <a:srgbClr val="0D345B"/>
                </a:solidFill>
                <a:latin typeface="Calibri"/>
                <a:cs typeface="Calibri"/>
              </a:rPr>
              <a:t>Status</a:t>
            </a:r>
            <a:endParaRPr sz="2800">
              <a:latin typeface="Calibri"/>
              <a:cs typeface="Calibri"/>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10" dirty="0"/>
              <a:t>nih.gov/ending-structural-racism</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
        <p:nvSpPr>
          <p:cNvPr id="4" name="object 4"/>
          <p:cNvSpPr txBox="1"/>
          <p:nvPr/>
        </p:nvSpPr>
        <p:spPr>
          <a:xfrm>
            <a:off x="8395638" y="4603094"/>
            <a:ext cx="3419475" cy="1403350"/>
          </a:xfrm>
          <a:prstGeom prst="rect">
            <a:avLst/>
          </a:prstGeom>
        </p:spPr>
        <p:txBody>
          <a:bodyPr vert="horz" wrap="square" lIns="0" tIns="26670" rIns="0" bIns="0" rtlCol="0">
            <a:spAutoFit/>
          </a:bodyPr>
          <a:lstStyle/>
          <a:p>
            <a:pPr marL="12700" marR="5080">
              <a:lnSpc>
                <a:spcPts val="2160"/>
              </a:lnSpc>
              <a:spcBef>
                <a:spcPts val="210"/>
              </a:spcBef>
            </a:pPr>
            <a:r>
              <a:rPr sz="1850" u="heavy" spc="-25" dirty="0">
                <a:solidFill>
                  <a:srgbClr val="0562C1"/>
                </a:solidFill>
                <a:uFill>
                  <a:solidFill>
                    <a:srgbClr val="0562C1"/>
                  </a:solidFill>
                </a:uFill>
                <a:latin typeface="Calibri"/>
                <a:cs typeface="Calibri"/>
                <a:hlinkClick r:id="rId3"/>
              </a:rPr>
              <a:t>https://report.nih.gov/sites/report/f </a:t>
            </a:r>
            <a:r>
              <a:rPr sz="1850" spc="-405" dirty="0">
                <a:solidFill>
                  <a:srgbClr val="0562C1"/>
                </a:solidFill>
                <a:latin typeface="Calibri"/>
                <a:cs typeface="Calibri"/>
                <a:hlinkClick r:id="rId3"/>
              </a:rPr>
              <a:t> </a:t>
            </a:r>
            <a:r>
              <a:rPr sz="1850" u="heavy" spc="-25" dirty="0">
                <a:solidFill>
                  <a:srgbClr val="0562C1"/>
                </a:solidFill>
                <a:uFill>
                  <a:solidFill>
                    <a:srgbClr val="0562C1"/>
                  </a:solidFill>
                </a:uFill>
                <a:latin typeface="Calibri"/>
                <a:cs typeface="Calibri"/>
                <a:hlinkClick r:id="rId3"/>
              </a:rPr>
              <a:t>iles/docs/NIH_Principal_Investigator </a:t>
            </a:r>
            <a:r>
              <a:rPr sz="1850" spc="-405" dirty="0">
                <a:solidFill>
                  <a:srgbClr val="0562C1"/>
                </a:solidFill>
                <a:latin typeface="Calibri"/>
                <a:cs typeface="Calibri"/>
                <a:hlinkClick r:id="rId3"/>
              </a:rPr>
              <a:t> </a:t>
            </a:r>
            <a:r>
              <a:rPr sz="1850" u="heavy" spc="-20" dirty="0">
                <a:solidFill>
                  <a:srgbClr val="0562C1"/>
                </a:solidFill>
                <a:uFill>
                  <a:solidFill>
                    <a:srgbClr val="0562C1"/>
                  </a:solidFill>
                </a:uFill>
                <a:latin typeface="Calibri"/>
                <a:cs typeface="Calibri"/>
                <a:hlinkClick r:id="rId3"/>
              </a:rPr>
              <a:t>s_by_Gender_Race_Ethnicity_and_ </a:t>
            </a:r>
            <a:r>
              <a:rPr sz="1850" spc="-15" dirty="0">
                <a:solidFill>
                  <a:srgbClr val="0562C1"/>
                </a:solidFill>
                <a:latin typeface="Calibri"/>
                <a:cs typeface="Calibri"/>
                <a:hlinkClick r:id="rId3"/>
              </a:rPr>
              <a:t> </a:t>
            </a:r>
            <a:r>
              <a:rPr sz="1850" u="heavy" spc="-10" dirty="0">
                <a:solidFill>
                  <a:srgbClr val="0562C1"/>
                </a:solidFill>
                <a:uFill>
                  <a:solidFill>
                    <a:srgbClr val="0562C1"/>
                  </a:solidFill>
                </a:uFill>
                <a:latin typeface="Calibri"/>
                <a:cs typeface="Calibri"/>
                <a:hlinkClick r:id="rId3"/>
              </a:rPr>
              <a:t>Disability_2016-</a:t>
            </a:r>
            <a:endParaRPr sz="1850">
              <a:latin typeface="Calibri"/>
              <a:cs typeface="Calibri"/>
            </a:endParaRPr>
          </a:p>
          <a:p>
            <a:pPr marL="12700">
              <a:lnSpc>
                <a:spcPts val="2100"/>
              </a:lnSpc>
            </a:pPr>
            <a:r>
              <a:rPr sz="1850" u="heavy" spc="-25" dirty="0">
                <a:solidFill>
                  <a:srgbClr val="0562C1"/>
                </a:solidFill>
                <a:uFill>
                  <a:solidFill>
                    <a:srgbClr val="0562C1"/>
                  </a:solidFill>
                </a:uFill>
                <a:latin typeface="Calibri"/>
                <a:cs typeface="Calibri"/>
                <a:hlinkClick r:id="rId3"/>
              </a:rPr>
              <a:t>2020_02_23_2021_PDF.pdf</a:t>
            </a:r>
            <a:endParaRPr sz="185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11D75-A9B1-4E8E-BE3E-699986BA90EF}"/>
              </a:ext>
            </a:extLst>
          </p:cNvPr>
          <p:cNvSpPr>
            <a:spLocks noGrp="1"/>
          </p:cNvSpPr>
          <p:nvPr>
            <p:ph type="ctrTitle"/>
          </p:nvPr>
        </p:nvSpPr>
        <p:spPr>
          <a:xfrm>
            <a:off x="304800" y="381000"/>
            <a:ext cx="6581029" cy="965720"/>
          </a:xfrm>
        </p:spPr>
        <p:txBody>
          <a:bodyPr/>
          <a:lstStyle/>
          <a:p>
            <a:pPr algn="l"/>
            <a:r>
              <a:rPr lang="en-US" sz="6000" dirty="0">
                <a:solidFill>
                  <a:schemeClr val="tx2"/>
                </a:solidFill>
                <a:effectLst/>
                <a:latin typeface="+mn-lt"/>
                <a:ea typeface="Calibri" panose="020F0502020204030204" pitchFamily="34" charset="0"/>
              </a:rPr>
              <a:t>Session Description  </a:t>
            </a:r>
            <a:endParaRPr lang="en-US" dirty="0">
              <a:solidFill>
                <a:schemeClr val="tx2"/>
              </a:solidFill>
            </a:endParaRPr>
          </a:p>
        </p:txBody>
      </p:sp>
      <p:sp>
        <p:nvSpPr>
          <p:cNvPr id="3" name="Subtitle 2">
            <a:extLst>
              <a:ext uri="{FF2B5EF4-FFF2-40B4-BE49-F238E27FC236}">
                <a16:creationId xmlns:a16="http://schemas.microsoft.com/office/drawing/2014/main" id="{5BA4C97D-6C87-4D16-8B8C-82B6DE96DBE9}"/>
              </a:ext>
            </a:extLst>
          </p:cNvPr>
          <p:cNvSpPr>
            <a:spLocks noGrp="1"/>
          </p:cNvSpPr>
          <p:nvPr>
            <p:ph type="subTitle" idx="1"/>
          </p:nvPr>
        </p:nvSpPr>
        <p:spPr>
          <a:xfrm>
            <a:off x="1066800" y="2057400"/>
            <a:ext cx="10695829" cy="4185761"/>
          </a:xfrm>
        </p:spPr>
        <p:txBody>
          <a:bodyPr/>
          <a:lstStyle/>
          <a:p>
            <a:pPr algn="l"/>
            <a:r>
              <a:rPr lang="en-US" dirty="0">
                <a:effectLst/>
                <a:latin typeface="Arial" panose="020B0604020202020204" pitchFamily="34" charset="0"/>
                <a:ea typeface="Calibri" panose="020F0502020204030204" pitchFamily="34" charset="0"/>
                <a:cs typeface="Arial" panose="020B0604020202020204" pitchFamily="34" charset="0"/>
              </a:rPr>
              <a:t>The UNITE initiative was established to identify and address structural racism within the NIH-supported and the greater scientific community. With representation from across the NIH Institutes and Centers, UNITE aims to establish an equitable and civil culture within the biomedical research enterprise and reduce barriers to racial equity in the biomedical research workforce.  </a:t>
            </a:r>
          </a:p>
          <a:p>
            <a:pPr algn="l"/>
            <a:endParaRPr lang="en-US" dirty="0">
              <a:latin typeface="Arial" panose="020B0604020202020204" pitchFamily="34" charset="0"/>
              <a:ea typeface="Calibri" panose="020F0502020204030204" pitchFamily="34" charset="0"/>
              <a:cs typeface="Arial" panose="020B0604020202020204" pitchFamily="34" charset="0"/>
            </a:endParaRPr>
          </a:p>
          <a:p>
            <a:pPr algn="l"/>
            <a:r>
              <a:rPr lang="en-US" dirty="0">
                <a:effectLst/>
                <a:latin typeface="Arial" panose="020B0604020202020204" pitchFamily="34" charset="0"/>
                <a:ea typeface="Calibri" panose="020F0502020204030204" pitchFamily="34" charset="0"/>
                <a:cs typeface="Arial" panose="020B0604020202020204" pitchFamily="34" charset="0"/>
              </a:rPr>
              <a:t>In this session, representatives from the UNITE Initiative will provide an overview of the UNITE Initiative and discuss current and future goals of the effort. </a:t>
            </a:r>
          </a:p>
          <a:p>
            <a:pPr algn="l"/>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375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9465" y="469158"/>
            <a:ext cx="5753100"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0D345B"/>
                </a:solidFill>
                <a:latin typeface="Calibri"/>
                <a:cs typeface="Calibri"/>
              </a:rPr>
              <a:t>Action</a:t>
            </a:r>
            <a:r>
              <a:rPr sz="3600" spc="40" dirty="0">
                <a:solidFill>
                  <a:srgbClr val="0D345B"/>
                </a:solidFill>
                <a:latin typeface="Calibri"/>
                <a:cs typeface="Calibri"/>
              </a:rPr>
              <a:t> </a:t>
            </a:r>
            <a:r>
              <a:rPr sz="3600" dirty="0">
                <a:solidFill>
                  <a:srgbClr val="0D345B"/>
                </a:solidFill>
                <a:latin typeface="Calibri"/>
                <a:cs typeface="Calibri"/>
              </a:rPr>
              <a:t>–</a:t>
            </a:r>
            <a:r>
              <a:rPr sz="3600" spc="-55" dirty="0">
                <a:solidFill>
                  <a:srgbClr val="0D345B"/>
                </a:solidFill>
                <a:latin typeface="Calibri"/>
                <a:cs typeface="Calibri"/>
              </a:rPr>
              <a:t> </a:t>
            </a:r>
            <a:r>
              <a:rPr sz="2800" i="1" spc="-10" dirty="0">
                <a:solidFill>
                  <a:srgbClr val="0D345B"/>
                </a:solidFill>
                <a:latin typeface="Calibri"/>
                <a:cs typeface="Calibri"/>
              </a:rPr>
              <a:t>NIH</a:t>
            </a:r>
            <a:r>
              <a:rPr sz="2800" i="1" spc="-5" dirty="0">
                <a:solidFill>
                  <a:srgbClr val="0D345B"/>
                </a:solidFill>
                <a:latin typeface="Calibri"/>
                <a:cs typeface="Calibri"/>
              </a:rPr>
              <a:t> </a:t>
            </a:r>
            <a:r>
              <a:rPr sz="2800" i="1" spc="-30" dirty="0">
                <a:solidFill>
                  <a:srgbClr val="0D345B"/>
                </a:solidFill>
                <a:latin typeface="Calibri"/>
                <a:cs typeface="Calibri"/>
              </a:rPr>
              <a:t>Internal</a:t>
            </a:r>
            <a:r>
              <a:rPr sz="2800" i="1" spc="190" dirty="0">
                <a:solidFill>
                  <a:srgbClr val="0D345B"/>
                </a:solidFill>
                <a:latin typeface="Calibri"/>
                <a:cs typeface="Calibri"/>
              </a:rPr>
              <a:t> </a:t>
            </a:r>
            <a:r>
              <a:rPr sz="2800" i="1" spc="-15" dirty="0">
                <a:solidFill>
                  <a:srgbClr val="0D345B"/>
                </a:solidFill>
                <a:latin typeface="Calibri"/>
                <a:cs typeface="Calibri"/>
              </a:rPr>
              <a:t>Data</a:t>
            </a:r>
            <a:r>
              <a:rPr sz="2800" i="1" spc="-35" dirty="0">
                <a:solidFill>
                  <a:srgbClr val="0D345B"/>
                </a:solidFill>
                <a:latin typeface="Calibri"/>
                <a:cs typeface="Calibri"/>
              </a:rPr>
              <a:t> </a:t>
            </a:r>
            <a:r>
              <a:rPr sz="2800" i="1" spc="-5" dirty="0">
                <a:solidFill>
                  <a:srgbClr val="0D345B"/>
                </a:solidFill>
                <a:latin typeface="Calibri"/>
                <a:cs typeface="Calibri"/>
              </a:rPr>
              <a:t>FY</a:t>
            </a:r>
            <a:r>
              <a:rPr sz="2800" i="1" spc="60" dirty="0">
                <a:solidFill>
                  <a:srgbClr val="0D345B"/>
                </a:solidFill>
                <a:latin typeface="Calibri"/>
                <a:cs typeface="Calibri"/>
              </a:rPr>
              <a:t> </a:t>
            </a:r>
            <a:r>
              <a:rPr sz="2800" i="1" spc="10" dirty="0">
                <a:solidFill>
                  <a:srgbClr val="0D345B"/>
                </a:solidFill>
                <a:latin typeface="Calibri"/>
                <a:cs typeface="Calibri"/>
              </a:rPr>
              <a:t>21,</a:t>
            </a:r>
            <a:r>
              <a:rPr sz="2800" i="1" spc="-75" dirty="0">
                <a:solidFill>
                  <a:srgbClr val="0D345B"/>
                </a:solidFill>
                <a:latin typeface="Calibri"/>
                <a:cs typeface="Calibri"/>
              </a:rPr>
              <a:t> </a:t>
            </a:r>
            <a:r>
              <a:rPr sz="2800" i="1" spc="10" dirty="0">
                <a:solidFill>
                  <a:srgbClr val="0D345B"/>
                </a:solidFill>
                <a:latin typeface="Calibri"/>
                <a:cs typeface="Calibri"/>
              </a:rPr>
              <a:t>Q2</a:t>
            </a:r>
            <a:endParaRPr sz="2800">
              <a:latin typeface="Calibri"/>
              <a:cs typeface="Calibri"/>
            </a:endParaRPr>
          </a:p>
        </p:txBody>
      </p:sp>
      <p:pic>
        <p:nvPicPr>
          <p:cNvPr id="3" name="object 3" descr="infographic depicting employment type by race and ethnicity "/>
          <p:cNvPicPr/>
          <p:nvPr/>
        </p:nvPicPr>
        <p:blipFill>
          <a:blip r:embed="rId2" cstate="print"/>
          <a:stretch>
            <a:fillRect/>
          </a:stretch>
        </p:blipFill>
        <p:spPr>
          <a:xfrm>
            <a:off x="233680" y="955040"/>
            <a:ext cx="7680947" cy="5486399"/>
          </a:xfrm>
          <a:prstGeom prst="rect">
            <a:avLst/>
          </a:prstGeom>
        </p:spPr>
      </p:pic>
      <p:sp>
        <p:nvSpPr>
          <p:cNvPr id="4" name="object 4"/>
          <p:cNvSpPr txBox="1"/>
          <p:nvPr/>
        </p:nvSpPr>
        <p:spPr>
          <a:xfrm>
            <a:off x="8358470" y="5029131"/>
            <a:ext cx="3429635" cy="854710"/>
          </a:xfrm>
          <a:prstGeom prst="rect">
            <a:avLst/>
          </a:prstGeom>
        </p:spPr>
        <p:txBody>
          <a:bodyPr vert="horz" wrap="square" lIns="0" tIns="26670" rIns="0" bIns="0" rtlCol="0">
            <a:spAutoFit/>
          </a:bodyPr>
          <a:lstStyle/>
          <a:p>
            <a:pPr marL="12700" marR="5080" algn="just">
              <a:lnSpc>
                <a:spcPts val="2160"/>
              </a:lnSpc>
              <a:spcBef>
                <a:spcPts val="210"/>
              </a:spcBef>
            </a:pPr>
            <a:r>
              <a:rPr sz="1850" spc="-25" dirty="0">
                <a:latin typeface="Calibri"/>
                <a:cs typeface="Calibri"/>
              </a:rPr>
              <a:t>https://</a:t>
            </a:r>
            <a:r>
              <a:rPr sz="1850" spc="-25" dirty="0">
                <a:latin typeface="Calibri"/>
                <a:cs typeface="Calibri"/>
                <a:hlinkClick r:id="rId3"/>
              </a:rPr>
              <a:t>www.edi.nih.gov/people/res </a:t>
            </a:r>
            <a:r>
              <a:rPr sz="1850" spc="-409" dirty="0">
                <a:latin typeface="Calibri"/>
                <a:cs typeface="Calibri"/>
              </a:rPr>
              <a:t> </a:t>
            </a:r>
            <a:r>
              <a:rPr sz="1850" spc="-20" dirty="0">
                <a:latin typeface="Calibri"/>
                <a:cs typeface="Calibri"/>
              </a:rPr>
              <a:t>ources/advancing-racial-equity/nih- </a:t>
            </a:r>
            <a:r>
              <a:rPr sz="1850" spc="-15" dirty="0">
                <a:latin typeface="Calibri"/>
                <a:cs typeface="Calibri"/>
              </a:rPr>
              <a:t> </a:t>
            </a:r>
            <a:r>
              <a:rPr sz="1850" spc="-20" dirty="0">
                <a:latin typeface="Calibri"/>
                <a:cs typeface="Calibri"/>
              </a:rPr>
              <a:t>workforce-profile-fy21q02</a:t>
            </a:r>
            <a:endParaRPr sz="1850">
              <a:latin typeface="Calibri"/>
              <a:cs typeface="Calibri"/>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10" dirty="0"/>
              <a:t>nih.gov/ending-structural-racism</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a:extLst>
              <a:ext uri="{C183D7F6-B498-43B3-948B-1728B52AA6E4}">
                <adec:decorative xmlns:adec="http://schemas.microsoft.com/office/drawing/2017/decorative" val="1"/>
              </a:ext>
            </a:extLst>
          </p:cNvPr>
          <p:cNvSpPr/>
          <p:nvPr/>
        </p:nvSpPr>
        <p:spPr>
          <a:xfrm>
            <a:off x="10482167" y="6468846"/>
            <a:ext cx="15240" cy="93345"/>
          </a:xfrm>
          <a:custGeom>
            <a:avLst/>
            <a:gdLst/>
            <a:ahLst/>
            <a:cxnLst/>
            <a:rect l="l" t="t" r="r" b="b"/>
            <a:pathLst>
              <a:path w="15240" h="93345">
                <a:moveTo>
                  <a:pt x="14990" y="93136"/>
                </a:moveTo>
                <a:lnTo>
                  <a:pt x="0" y="93136"/>
                </a:lnTo>
                <a:lnTo>
                  <a:pt x="0" y="0"/>
                </a:lnTo>
                <a:lnTo>
                  <a:pt x="14990" y="0"/>
                </a:lnTo>
                <a:lnTo>
                  <a:pt x="14990" y="93136"/>
                </a:lnTo>
                <a:close/>
              </a:path>
            </a:pathLst>
          </a:custGeom>
          <a:solidFill>
            <a:srgbClr val="5C5E66"/>
          </a:solidFill>
        </p:spPr>
        <p:txBody>
          <a:bodyPr wrap="square" lIns="0" tIns="0" rIns="0" bIns="0" rtlCol="0"/>
          <a:lstStyle/>
          <a:p>
            <a:endParaRPr/>
          </a:p>
        </p:txBody>
      </p:sp>
      <p:grpSp>
        <p:nvGrpSpPr>
          <p:cNvPr id="4" name="object 4">
            <a:extLst>
              <a:ext uri="{C183D7F6-B498-43B3-948B-1728B52AA6E4}">
                <adec:decorative xmlns:adec="http://schemas.microsoft.com/office/drawing/2017/decorative" val="1"/>
              </a:ext>
            </a:extLst>
          </p:cNvPr>
          <p:cNvGrpSpPr/>
          <p:nvPr/>
        </p:nvGrpSpPr>
        <p:grpSpPr>
          <a:xfrm>
            <a:off x="9469119" y="6351455"/>
            <a:ext cx="2145030" cy="334010"/>
            <a:chOff x="9469119" y="6351455"/>
            <a:chExt cx="2145030" cy="334010"/>
          </a:xfrm>
        </p:grpSpPr>
        <p:pic>
          <p:nvPicPr>
            <p:cNvPr id="5" name="object 5"/>
            <p:cNvPicPr/>
            <p:nvPr/>
          </p:nvPicPr>
          <p:blipFill>
            <a:blip r:embed="rId2" cstate="print"/>
            <a:stretch>
              <a:fillRect/>
            </a:stretch>
          </p:blipFill>
          <p:spPr>
            <a:xfrm>
              <a:off x="11255371" y="6468846"/>
              <a:ext cx="358314" cy="95077"/>
            </a:xfrm>
            <a:prstGeom prst="rect">
              <a:avLst/>
            </a:prstGeom>
          </p:spPr>
        </p:pic>
        <p:pic>
          <p:nvPicPr>
            <p:cNvPr id="6" name="object 6"/>
            <p:cNvPicPr/>
            <p:nvPr/>
          </p:nvPicPr>
          <p:blipFill>
            <a:blip r:embed="rId3" cstate="print"/>
            <a:stretch>
              <a:fillRect/>
            </a:stretch>
          </p:blipFill>
          <p:spPr>
            <a:xfrm>
              <a:off x="9469119" y="6351455"/>
              <a:ext cx="1746117" cy="333740"/>
            </a:xfrm>
            <a:prstGeom prst="rect">
              <a:avLst/>
            </a:prstGeom>
          </p:spPr>
        </p:pic>
      </p:grpSp>
      <p:sp>
        <p:nvSpPr>
          <p:cNvPr id="7" name="object 7">
            <a:extLst>
              <a:ext uri="{C183D7F6-B498-43B3-948B-1728B52AA6E4}">
                <adec:decorative xmlns:adec="http://schemas.microsoft.com/office/drawing/2017/decorative" val="1"/>
              </a:ext>
            </a:extLst>
          </p:cNvPr>
          <p:cNvSpPr/>
          <p:nvPr/>
        </p:nvSpPr>
        <p:spPr>
          <a:xfrm>
            <a:off x="584200" y="6172200"/>
            <a:ext cx="11026775" cy="0"/>
          </a:xfrm>
          <a:custGeom>
            <a:avLst/>
            <a:gdLst/>
            <a:ahLst/>
            <a:cxnLst/>
            <a:rect l="l" t="t" r="r" b="b"/>
            <a:pathLst>
              <a:path w="11026775">
                <a:moveTo>
                  <a:pt x="0" y="0"/>
                </a:moveTo>
                <a:lnTo>
                  <a:pt x="11026394" y="0"/>
                </a:lnTo>
              </a:path>
            </a:pathLst>
          </a:custGeom>
          <a:ln w="9525">
            <a:solidFill>
              <a:srgbClr val="0D345B"/>
            </a:solidFill>
          </a:ln>
        </p:spPr>
        <p:txBody>
          <a:bodyPr wrap="square" lIns="0" tIns="0" rIns="0" bIns="0" rtlCol="0"/>
          <a:lstStyle/>
          <a:p>
            <a:endParaRPr/>
          </a:p>
        </p:txBody>
      </p:sp>
      <p:pic>
        <p:nvPicPr>
          <p:cNvPr id="8" name="object 8">
            <a:extLst>
              <a:ext uri="{C183D7F6-B498-43B3-948B-1728B52AA6E4}">
                <adec:decorative xmlns:adec="http://schemas.microsoft.com/office/drawing/2017/decorative" val="1"/>
              </a:ext>
            </a:extLst>
          </p:cNvPr>
          <p:cNvPicPr/>
          <p:nvPr/>
        </p:nvPicPr>
        <p:blipFill>
          <a:blip r:embed="rId4" cstate="print"/>
          <a:stretch>
            <a:fillRect/>
          </a:stretch>
        </p:blipFill>
        <p:spPr>
          <a:xfrm>
            <a:off x="121920" y="0"/>
            <a:ext cx="12070080" cy="2214867"/>
          </a:xfrm>
          <a:prstGeom prst="rect">
            <a:avLst/>
          </a:prstGeom>
        </p:spPr>
      </p:pic>
      <p:sp>
        <p:nvSpPr>
          <p:cNvPr id="9" name="object 9"/>
          <p:cNvSpPr txBox="1">
            <a:spLocks noGrp="1"/>
          </p:cNvSpPr>
          <p:nvPr>
            <p:ph type="title"/>
          </p:nvPr>
        </p:nvSpPr>
        <p:spPr>
          <a:xfrm>
            <a:off x="787400" y="3088132"/>
            <a:ext cx="10085705" cy="574040"/>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0D345B"/>
                </a:solidFill>
                <a:latin typeface="Calibri"/>
                <a:cs typeface="Calibri"/>
              </a:rPr>
              <a:t>UNITE</a:t>
            </a:r>
            <a:r>
              <a:rPr sz="3600" spc="-25" dirty="0">
                <a:solidFill>
                  <a:srgbClr val="0D345B"/>
                </a:solidFill>
                <a:latin typeface="Calibri"/>
                <a:cs typeface="Calibri"/>
              </a:rPr>
              <a:t> </a:t>
            </a:r>
            <a:r>
              <a:rPr sz="3600" spc="-5" dirty="0">
                <a:solidFill>
                  <a:srgbClr val="0D345B"/>
                </a:solidFill>
                <a:latin typeface="Calibri"/>
                <a:cs typeface="Calibri"/>
              </a:rPr>
              <a:t>Recommendations</a:t>
            </a:r>
            <a:r>
              <a:rPr sz="3600" spc="-25" dirty="0">
                <a:solidFill>
                  <a:srgbClr val="0D345B"/>
                </a:solidFill>
                <a:latin typeface="Calibri"/>
                <a:cs typeface="Calibri"/>
              </a:rPr>
              <a:t> </a:t>
            </a:r>
            <a:r>
              <a:rPr sz="3600" spc="-15" dirty="0">
                <a:solidFill>
                  <a:srgbClr val="0D345B"/>
                </a:solidFill>
                <a:latin typeface="Calibri"/>
                <a:cs typeface="Calibri"/>
              </a:rPr>
              <a:t>and</a:t>
            </a:r>
            <a:r>
              <a:rPr sz="3600" spc="40" dirty="0">
                <a:solidFill>
                  <a:srgbClr val="0D345B"/>
                </a:solidFill>
                <a:latin typeface="Calibri"/>
                <a:cs typeface="Calibri"/>
              </a:rPr>
              <a:t> </a:t>
            </a:r>
            <a:r>
              <a:rPr sz="3600" spc="-5" dirty="0">
                <a:solidFill>
                  <a:srgbClr val="0D345B"/>
                </a:solidFill>
                <a:latin typeface="Calibri"/>
                <a:cs typeface="Calibri"/>
              </a:rPr>
              <a:t>Actions</a:t>
            </a:r>
            <a:r>
              <a:rPr sz="3600" spc="-25" dirty="0">
                <a:solidFill>
                  <a:srgbClr val="0D345B"/>
                </a:solidFill>
                <a:latin typeface="Calibri"/>
                <a:cs typeface="Calibri"/>
              </a:rPr>
              <a:t> </a:t>
            </a:r>
            <a:r>
              <a:rPr sz="3600" spc="-5" dirty="0">
                <a:solidFill>
                  <a:srgbClr val="0D345B"/>
                </a:solidFill>
                <a:latin typeface="Calibri"/>
                <a:cs typeface="Calibri"/>
              </a:rPr>
              <a:t>Going</a:t>
            </a:r>
            <a:r>
              <a:rPr sz="3600" spc="30" dirty="0">
                <a:solidFill>
                  <a:srgbClr val="0D345B"/>
                </a:solidFill>
                <a:latin typeface="Calibri"/>
                <a:cs typeface="Calibri"/>
              </a:rPr>
              <a:t> </a:t>
            </a:r>
            <a:r>
              <a:rPr sz="3600" spc="-20" dirty="0">
                <a:solidFill>
                  <a:srgbClr val="0D345B"/>
                </a:solidFill>
                <a:latin typeface="Calibri"/>
                <a:cs typeface="Calibri"/>
              </a:rPr>
              <a:t>Forward</a:t>
            </a:r>
            <a:endParaRPr sz="3600">
              <a:latin typeface="Calibri"/>
              <a:cs typeface="Calibri"/>
            </a:endParaRPr>
          </a:p>
        </p:txBody>
      </p:sp>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10" dirty="0"/>
              <a:t>nih.gov/ending-structural-racism</a:t>
            </a: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93915" y="339618"/>
            <a:ext cx="7051040" cy="838835"/>
          </a:xfrm>
          <a:prstGeom prst="rect">
            <a:avLst/>
          </a:prstGeom>
        </p:spPr>
        <p:txBody>
          <a:bodyPr vert="horz" wrap="square" lIns="0" tIns="59055" rIns="0" bIns="0" rtlCol="0">
            <a:spAutoFit/>
          </a:bodyPr>
          <a:lstStyle/>
          <a:p>
            <a:pPr marL="12700" marR="5080">
              <a:lnSpc>
                <a:spcPts val="3040"/>
              </a:lnSpc>
              <a:spcBef>
                <a:spcPts val="465"/>
              </a:spcBef>
            </a:pPr>
            <a:r>
              <a:rPr sz="2800" spc="-30" dirty="0">
                <a:solidFill>
                  <a:srgbClr val="0D345B"/>
                </a:solidFill>
              </a:rPr>
              <a:t>UNITE</a:t>
            </a:r>
            <a:r>
              <a:rPr sz="2800" spc="-5" dirty="0">
                <a:solidFill>
                  <a:srgbClr val="0D345B"/>
                </a:solidFill>
              </a:rPr>
              <a:t> </a:t>
            </a:r>
            <a:r>
              <a:rPr sz="2800" spc="-25" dirty="0">
                <a:solidFill>
                  <a:srgbClr val="0D345B"/>
                </a:solidFill>
              </a:rPr>
              <a:t>Actions/Priorities</a:t>
            </a:r>
            <a:r>
              <a:rPr sz="2800" spc="380" dirty="0">
                <a:solidFill>
                  <a:srgbClr val="0D345B"/>
                </a:solidFill>
              </a:rPr>
              <a:t> </a:t>
            </a:r>
            <a:r>
              <a:rPr sz="2800" spc="-50" dirty="0">
                <a:solidFill>
                  <a:srgbClr val="0D345B"/>
                </a:solidFill>
              </a:rPr>
              <a:t>Going</a:t>
            </a:r>
            <a:r>
              <a:rPr sz="2800" spc="229" dirty="0">
                <a:solidFill>
                  <a:srgbClr val="0D345B"/>
                </a:solidFill>
              </a:rPr>
              <a:t> </a:t>
            </a:r>
            <a:r>
              <a:rPr sz="2800" spc="10" dirty="0">
                <a:solidFill>
                  <a:srgbClr val="0D345B"/>
                </a:solidFill>
              </a:rPr>
              <a:t>Forward</a:t>
            </a:r>
            <a:r>
              <a:rPr sz="2800" spc="-95" dirty="0">
                <a:solidFill>
                  <a:srgbClr val="0D345B"/>
                </a:solidFill>
              </a:rPr>
              <a:t> </a:t>
            </a:r>
            <a:r>
              <a:rPr sz="2800" dirty="0">
                <a:solidFill>
                  <a:srgbClr val="0D345B"/>
                </a:solidFill>
              </a:rPr>
              <a:t>– </a:t>
            </a:r>
            <a:r>
              <a:rPr sz="2800" spc="-760" dirty="0">
                <a:solidFill>
                  <a:srgbClr val="0D345B"/>
                </a:solidFill>
              </a:rPr>
              <a:t> </a:t>
            </a:r>
            <a:r>
              <a:rPr sz="2800" spc="-30" dirty="0">
                <a:solidFill>
                  <a:srgbClr val="0D345B"/>
                </a:solidFill>
              </a:rPr>
              <a:t>Next</a:t>
            </a:r>
            <a:r>
              <a:rPr sz="2800" spc="120" dirty="0">
                <a:solidFill>
                  <a:srgbClr val="0D345B"/>
                </a:solidFill>
              </a:rPr>
              <a:t> </a:t>
            </a:r>
            <a:r>
              <a:rPr sz="2800" dirty="0">
                <a:solidFill>
                  <a:srgbClr val="0D345B"/>
                </a:solidFill>
              </a:rPr>
              <a:t>6</a:t>
            </a:r>
            <a:r>
              <a:rPr sz="2800" spc="-15" dirty="0">
                <a:solidFill>
                  <a:srgbClr val="0D345B"/>
                </a:solidFill>
              </a:rPr>
              <a:t> </a:t>
            </a:r>
            <a:r>
              <a:rPr sz="2800" spc="-45" dirty="0">
                <a:solidFill>
                  <a:srgbClr val="0D345B"/>
                </a:solidFill>
              </a:rPr>
              <a:t>Months</a:t>
            </a:r>
            <a:endParaRPr sz="2800"/>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10" dirty="0"/>
              <a:t>nih.gov/ending-structural-racism</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
        <p:nvSpPr>
          <p:cNvPr id="4" name="object 4"/>
          <p:cNvSpPr txBox="1"/>
          <p:nvPr/>
        </p:nvSpPr>
        <p:spPr>
          <a:xfrm>
            <a:off x="688340" y="1728599"/>
            <a:ext cx="10727690" cy="838835"/>
          </a:xfrm>
          <a:prstGeom prst="rect">
            <a:avLst/>
          </a:prstGeom>
        </p:spPr>
        <p:txBody>
          <a:bodyPr vert="horz" wrap="square" lIns="0" tIns="59055" rIns="0" bIns="0" rtlCol="0">
            <a:spAutoFit/>
          </a:bodyPr>
          <a:lstStyle/>
          <a:p>
            <a:pPr marL="245745" marR="5080" indent="-233679">
              <a:lnSpc>
                <a:spcPts val="3040"/>
              </a:lnSpc>
              <a:spcBef>
                <a:spcPts val="465"/>
              </a:spcBef>
              <a:buFont typeface="Arial"/>
              <a:buChar char="•"/>
              <a:tabLst>
                <a:tab pos="246379" algn="l"/>
                <a:tab pos="3731260" algn="l"/>
                <a:tab pos="5133340" algn="l"/>
              </a:tabLst>
            </a:pPr>
            <a:r>
              <a:rPr sz="2800" b="1" spc="-140" dirty="0">
                <a:latin typeface="Arial"/>
                <a:cs typeface="Arial"/>
              </a:rPr>
              <a:t>To</a:t>
            </a:r>
            <a:r>
              <a:rPr sz="2800" b="1" spc="-135" dirty="0">
                <a:latin typeface="Arial"/>
                <a:cs typeface="Arial"/>
              </a:rPr>
              <a:t> </a:t>
            </a:r>
            <a:r>
              <a:rPr sz="2800" b="1" spc="-25" dirty="0">
                <a:latin typeface="Arial"/>
                <a:cs typeface="Arial"/>
              </a:rPr>
              <a:t>facilitate</a:t>
            </a:r>
            <a:r>
              <a:rPr sz="2800" b="1" spc="-20" dirty="0">
                <a:latin typeface="Arial"/>
                <a:cs typeface="Arial"/>
              </a:rPr>
              <a:t> </a:t>
            </a:r>
            <a:r>
              <a:rPr sz="2800" b="1" spc="-10" dirty="0">
                <a:latin typeface="Arial"/>
                <a:cs typeface="Arial"/>
              </a:rPr>
              <a:t>HD/MH/HE </a:t>
            </a:r>
            <a:r>
              <a:rPr sz="2800" b="1" spc="-30" dirty="0">
                <a:latin typeface="Arial"/>
                <a:cs typeface="Arial"/>
              </a:rPr>
              <a:t>research,</a:t>
            </a:r>
            <a:r>
              <a:rPr sz="2800" b="1" spc="-25" dirty="0">
                <a:latin typeface="Arial"/>
                <a:cs typeface="Arial"/>
              </a:rPr>
              <a:t> </a:t>
            </a:r>
            <a:r>
              <a:rPr sz="2800" b="1" spc="-30" dirty="0">
                <a:latin typeface="Arial"/>
                <a:cs typeface="Arial"/>
              </a:rPr>
              <a:t>the </a:t>
            </a:r>
            <a:r>
              <a:rPr sz="2800" b="1" spc="-35" dirty="0">
                <a:latin typeface="Arial"/>
                <a:cs typeface="Arial"/>
              </a:rPr>
              <a:t>President’s</a:t>
            </a:r>
            <a:r>
              <a:rPr sz="2800" b="1" spc="-30" dirty="0">
                <a:latin typeface="Arial"/>
                <a:cs typeface="Arial"/>
              </a:rPr>
              <a:t> </a:t>
            </a:r>
            <a:r>
              <a:rPr sz="2800" b="1" spc="-45" dirty="0">
                <a:latin typeface="Arial"/>
                <a:cs typeface="Arial"/>
              </a:rPr>
              <a:t>budget</a:t>
            </a:r>
            <a:r>
              <a:rPr sz="2800" b="1" spc="-40" dirty="0">
                <a:latin typeface="Arial"/>
                <a:cs typeface="Arial"/>
              </a:rPr>
              <a:t> </a:t>
            </a:r>
            <a:r>
              <a:rPr sz="2800" b="1" spc="-65" dirty="0">
                <a:latin typeface="Arial"/>
                <a:cs typeface="Arial"/>
              </a:rPr>
              <a:t>has </a:t>
            </a:r>
            <a:r>
              <a:rPr sz="2800" b="1" spc="-60" dirty="0">
                <a:latin typeface="Arial"/>
                <a:cs typeface="Arial"/>
              </a:rPr>
              <a:t> </a:t>
            </a:r>
            <a:r>
              <a:rPr sz="2800" b="1" spc="-25" dirty="0">
                <a:latin typeface="Arial"/>
                <a:cs typeface="Arial"/>
              </a:rPr>
              <a:t>proposed</a:t>
            </a:r>
            <a:r>
              <a:rPr sz="2800" b="1" spc="160" dirty="0">
                <a:latin typeface="Arial"/>
                <a:cs typeface="Arial"/>
              </a:rPr>
              <a:t> </a:t>
            </a:r>
            <a:r>
              <a:rPr sz="2800" b="1" spc="-40" dirty="0">
                <a:latin typeface="Arial"/>
                <a:cs typeface="Arial"/>
              </a:rPr>
              <a:t>increased	</a:t>
            </a:r>
            <a:r>
              <a:rPr sz="2800" b="1" spc="-60" dirty="0">
                <a:latin typeface="Arial"/>
                <a:cs typeface="Arial"/>
              </a:rPr>
              <a:t>funding	</a:t>
            </a:r>
            <a:r>
              <a:rPr sz="2800" b="1" spc="-5" dirty="0">
                <a:latin typeface="Arial"/>
                <a:cs typeface="Arial"/>
              </a:rPr>
              <a:t>for</a:t>
            </a:r>
            <a:r>
              <a:rPr sz="2800" b="1" spc="-40" dirty="0">
                <a:latin typeface="Arial"/>
                <a:cs typeface="Arial"/>
              </a:rPr>
              <a:t> </a:t>
            </a:r>
            <a:r>
              <a:rPr sz="2800" b="1" spc="-25" dirty="0">
                <a:latin typeface="Arial"/>
                <a:cs typeface="Arial"/>
              </a:rPr>
              <a:t>NIMHD,</a:t>
            </a:r>
            <a:r>
              <a:rPr sz="2800" b="1" spc="195" dirty="0">
                <a:latin typeface="Arial"/>
                <a:cs typeface="Arial"/>
              </a:rPr>
              <a:t> </a:t>
            </a:r>
            <a:r>
              <a:rPr sz="2800" b="1" spc="-30" dirty="0">
                <a:latin typeface="Arial"/>
                <a:cs typeface="Arial"/>
              </a:rPr>
              <a:t>NINR,</a:t>
            </a:r>
            <a:r>
              <a:rPr sz="2800" b="1" spc="110" dirty="0">
                <a:latin typeface="Arial"/>
                <a:cs typeface="Arial"/>
              </a:rPr>
              <a:t> </a:t>
            </a:r>
            <a:r>
              <a:rPr sz="2800" b="1" spc="-45" dirty="0">
                <a:latin typeface="Arial"/>
                <a:cs typeface="Arial"/>
              </a:rPr>
              <a:t>NHLBI,</a:t>
            </a:r>
            <a:r>
              <a:rPr sz="2800" b="1" spc="190" dirty="0">
                <a:latin typeface="Arial"/>
                <a:cs typeface="Arial"/>
              </a:rPr>
              <a:t> </a:t>
            </a:r>
            <a:r>
              <a:rPr sz="2800" b="1" spc="-55" dirty="0">
                <a:latin typeface="Arial"/>
                <a:cs typeface="Arial"/>
              </a:rPr>
              <a:t>and</a:t>
            </a:r>
            <a:r>
              <a:rPr sz="2800" b="1" spc="145" dirty="0">
                <a:latin typeface="Arial"/>
                <a:cs typeface="Arial"/>
              </a:rPr>
              <a:t> </a:t>
            </a:r>
            <a:r>
              <a:rPr sz="2800" b="1" spc="-35" dirty="0">
                <a:latin typeface="Arial"/>
                <a:cs typeface="Arial"/>
              </a:rPr>
              <a:t>FIC</a:t>
            </a:r>
            <a:endParaRPr sz="28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3915" y="329458"/>
            <a:ext cx="10784205" cy="5681980"/>
          </a:xfrm>
          <a:prstGeom prst="rect">
            <a:avLst/>
          </a:prstGeom>
        </p:spPr>
        <p:txBody>
          <a:bodyPr vert="horz" wrap="square" lIns="0" tIns="67310" rIns="0" bIns="0" rtlCol="0">
            <a:spAutoFit/>
          </a:bodyPr>
          <a:lstStyle/>
          <a:p>
            <a:pPr marL="12700" marR="3623945">
              <a:lnSpc>
                <a:spcPts val="2960"/>
              </a:lnSpc>
              <a:spcBef>
                <a:spcPts val="530"/>
              </a:spcBef>
            </a:pPr>
            <a:r>
              <a:rPr sz="2800" b="1" spc="-15" dirty="0">
                <a:solidFill>
                  <a:srgbClr val="0D345B"/>
                </a:solidFill>
                <a:latin typeface="Calibri"/>
                <a:cs typeface="Calibri"/>
              </a:rPr>
              <a:t>UNITE </a:t>
            </a:r>
            <a:r>
              <a:rPr sz="2800" b="1" spc="5" dirty="0">
                <a:solidFill>
                  <a:srgbClr val="0D345B"/>
                </a:solidFill>
                <a:latin typeface="Calibri"/>
                <a:cs typeface="Calibri"/>
              </a:rPr>
              <a:t>Actions/Priorities Going </a:t>
            </a:r>
            <a:r>
              <a:rPr sz="2800" b="1" spc="-20" dirty="0">
                <a:solidFill>
                  <a:srgbClr val="0D345B"/>
                </a:solidFill>
                <a:latin typeface="Calibri"/>
                <a:cs typeface="Calibri"/>
              </a:rPr>
              <a:t>Forward </a:t>
            </a:r>
            <a:r>
              <a:rPr sz="2800" b="1" dirty="0">
                <a:solidFill>
                  <a:srgbClr val="0D345B"/>
                </a:solidFill>
                <a:latin typeface="Calibri"/>
                <a:cs typeface="Calibri"/>
              </a:rPr>
              <a:t>– </a:t>
            </a:r>
            <a:r>
              <a:rPr sz="2800" b="1" spc="-20" dirty="0">
                <a:solidFill>
                  <a:srgbClr val="0D345B"/>
                </a:solidFill>
                <a:latin typeface="Calibri"/>
                <a:cs typeface="Calibri"/>
              </a:rPr>
              <a:t>Next </a:t>
            </a:r>
            <a:r>
              <a:rPr sz="2800" b="1" dirty="0">
                <a:solidFill>
                  <a:srgbClr val="0D345B"/>
                </a:solidFill>
                <a:latin typeface="Calibri"/>
                <a:cs typeface="Calibri"/>
              </a:rPr>
              <a:t>6 </a:t>
            </a:r>
            <a:r>
              <a:rPr sz="2800" b="1" spc="-620" dirty="0">
                <a:solidFill>
                  <a:srgbClr val="0D345B"/>
                </a:solidFill>
                <a:latin typeface="Calibri"/>
                <a:cs typeface="Calibri"/>
              </a:rPr>
              <a:t> </a:t>
            </a:r>
            <a:r>
              <a:rPr sz="2800" b="1" spc="10" dirty="0">
                <a:solidFill>
                  <a:srgbClr val="0D345B"/>
                </a:solidFill>
                <a:latin typeface="Calibri"/>
                <a:cs typeface="Calibri"/>
              </a:rPr>
              <a:t>Months</a:t>
            </a:r>
            <a:endParaRPr sz="2800" dirty="0">
              <a:latin typeface="Calibri"/>
              <a:cs typeface="Calibri"/>
            </a:endParaRPr>
          </a:p>
          <a:p>
            <a:pPr>
              <a:lnSpc>
                <a:spcPct val="100000"/>
              </a:lnSpc>
              <a:spcBef>
                <a:spcPts val="10"/>
              </a:spcBef>
            </a:pPr>
            <a:endParaRPr sz="4100" dirty="0">
              <a:latin typeface="Calibri"/>
              <a:cs typeface="Calibri"/>
            </a:endParaRPr>
          </a:p>
          <a:p>
            <a:pPr marL="340360" marR="52705" indent="-233679">
              <a:lnSpc>
                <a:spcPts val="2960"/>
              </a:lnSpc>
              <a:buFont typeface="Arial"/>
              <a:buChar char="•"/>
              <a:tabLst>
                <a:tab pos="340995" algn="l"/>
              </a:tabLst>
            </a:pPr>
            <a:r>
              <a:rPr sz="2800" b="1" spc="-135" dirty="0">
                <a:latin typeface="Calibri"/>
                <a:cs typeface="Calibri"/>
              </a:rPr>
              <a:t>To</a:t>
            </a:r>
            <a:r>
              <a:rPr sz="2800" b="1" spc="25" dirty="0">
                <a:latin typeface="Calibri"/>
                <a:cs typeface="Calibri"/>
              </a:rPr>
              <a:t> </a:t>
            </a:r>
            <a:r>
              <a:rPr sz="2800" b="1" spc="-10" dirty="0">
                <a:latin typeface="Calibri"/>
                <a:cs typeface="Calibri"/>
              </a:rPr>
              <a:t>facilitate</a:t>
            </a:r>
            <a:r>
              <a:rPr sz="2800" b="1" spc="-40" dirty="0">
                <a:latin typeface="Calibri"/>
                <a:cs typeface="Calibri"/>
              </a:rPr>
              <a:t> </a:t>
            </a:r>
            <a:r>
              <a:rPr sz="2800" b="1" spc="-5" dirty="0">
                <a:latin typeface="Calibri"/>
                <a:cs typeface="Calibri"/>
              </a:rPr>
              <a:t>HD/MH/HE</a:t>
            </a:r>
            <a:r>
              <a:rPr sz="2800" b="1" spc="-75" dirty="0">
                <a:latin typeface="Calibri"/>
                <a:cs typeface="Calibri"/>
              </a:rPr>
              <a:t> </a:t>
            </a:r>
            <a:r>
              <a:rPr sz="2800" b="1" spc="-5" dirty="0">
                <a:latin typeface="Calibri"/>
                <a:cs typeface="Calibri"/>
              </a:rPr>
              <a:t>research,</a:t>
            </a:r>
            <a:r>
              <a:rPr sz="2800" b="1" spc="10" dirty="0">
                <a:latin typeface="Calibri"/>
                <a:cs typeface="Calibri"/>
              </a:rPr>
              <a:t> </a:t>
            </a:r>
            <a:r>
              <a:rPr sz="2800" b="1" dirty="0">
                <a:latin typeface="Calibri"/>
                <a:cs typeface="Calibri"/>
              </a:rPr>
              <a:t>the</a:t>
            </a:r>
            <a:r>
              <a:rPr sz="2800" b="1" spc="-40" dirty="0">
                <a:latin typeface="Calibri"/>
                <a:cs typeface="Calibri"/>
              </a:rPr>
              <a:t> </a:t>
            </a:r>
            <a:r>
              <a:rPr sz="2800" b="1" dirty="0">
                <a:latin typeface="Calibri"/>
                <a:cs typeface="Calibri"/>
              </a:rPr>
              <a:t>President’s</a:t>
            </a:r>
            <a:r>
              <a:rPr sz="2800" b="1" spc="-155" dirty="0">
                <a:latin typeface="Calibri"/>
                <a:cs typeface="Calibri"/>
              </a:rPr>
              <a:t> </a:t>
            </a:r>
            <a:r>
              <a:rPr sz="2800" b="1" spc="15" dirty="0">
                <a:latin typeface="Calibri"/>
                <a:cs typeface="Calibri"/>
              </a:rPr>
              <a:t>budget</a:t>
            </a:r>
            <a:r>
              <a:rPr sz="2800" b="1" spc="-160" dirty="0">
                <a:latin typeface="Calibri"/>
                <a:cs typeface="Calibri"/>
              </a:rPr>
              <a:t> </a:t>
            </a:r>
            <a:r>
              <a:rPr sz="2800" b="1" spc="-5" dirty="0">
                <a:latin typeface="Calibri"/>
                <a:cs typeface="Calibri"/>
              </a:rPr>
              <a:t>has</a:t>
            </a:r>
            <a:r>
              <a:rPr sz="2800" b="1" spc="15" dirty="0">
                <a:latin typeface="Calibri"/>
                <a:cs typeface="Calibri"/>
              </a:rPr>
              <a:t> </a:t>
            </a:r>
            <a:r>
              <a:rPr sz="2800" b="1" spc="5" dirty="0">
                <a:latin typeface="Calibri"/>
                <a:cs typeface="Calibri"/>
              </a:rPr>
              <a:t>proposed </a:t>
            </a:r>
            <a:r>
              <a:rPr sz="2800" b="1" spc="-615" dirty="0">
                <a:latin typeface="Calibri"/>
                <a:cs typeface="Calibri"/>
              </a:rPr>
              <a:t> </a:t>
            </a:r>
            <a:r>
              <a:rPr sz="2800" b="1" spc="5" dirty="0">
                <a:latin typeface="Calibri"/>
                <a:cs typeface="Calibri"/>
              </a:rPr>
              <a:t>increased</a:t>
            </a:r>
            <a:r>
              <a:rPr sz="2800" b="1" spc="-135" dirty="0">
                <a:latin typeface="Calibri"/>
                <a:cs typeface="Calibri"/>
              </a:rPr>
              <a:t> </a:t>
            </a:r>
            <a:r>
              <a:rPr sz="2800" b="1" spc="10" dirty="0">
                <a:latin typeface="Calibri"/>
                <a:cs typeface="Calibri"/>
              </a:rPr>
              <a:t>funding</a:t>
            </a:r>
            <a:r>
              <a:rPr sz="2800" b="1" spc="-40" dirty="0">
                <a:latin typeface="Calibri"/>
                <a:cs typeface="Calibri"/>
              </a:rPr>
              <a:t> </a:t>
            </a:r>
            <a:r>
              <a:rPr sz="2800" b="1" spc="-30" dirty="0">
                <a:latin typeface="Calibri"/>
                <a:cs typeface="Calibri"/>
              </a:rPr>
              <a:t>for </a:t>
            </a:r>
            <a:r>
              <a:rPr sz="2800" b="1" spc="-20" dirty="0">
                <a:latin typeface="Calibri"/>
                <a:cs typeface="Calibri"/>
              </a:rPr>
              <a:t>NIMHD,</a:t>
            </a:r>
            <a:r>
              <a:rPr sz="2800" b="1" spc="85" dirty="0">
                <a:latin typeface="Calibri"/>
                <a:cs typeface="Calibri"/>
              </a:rPr>
              <a:t> </a:t>
            </a:r>
            <a:r>
              <a:rPr sz="2800" b="1" spc="-5" dirty="0">
                <a:latin typeface="Calibri"/>
                <a:cs typeface="Calibri"/>
              </a:rPr>
              <a:t>NINR,</a:t>
            </a:r>
            <a:r>
              <a:rPr sz="2800" b="1" spc="5" dirty="0">
                <a:latin typeface="Calibri"/>
                <a:cs typeface="Calibri"/>
              </a:rPr>
              <a:t> </a:t>
            </a:r>
            <a:r>
              <a:rPr sz="2800" b="1" spc="-5" dirty="0">
                <a:latin typeface="Calibri"/>
                <a:cs typeface="Calibri"/>
              </a:rPr>
              <a:t>NHLBI,</a:t>
            </a:r>
            <a:r>
              <a:rPr sz="2800" b="1" spc="5" dirty="0">
                <a:latin typeface="Calibri"/>
                <a:cs typeface="Calibri"/>
              </a:rPr>
              <a:t> </a:t>
            </a:r>
            <a:r>
              <a:rPr sz="2800" b="1" spc="-5" dirty="0">
                <a:latin typeface="Calibri"/>
                <a:cs typeface="Calibri"/>
              </a:rPr>
              <a:t>and</a:t>
            </a:r>
            <a:r>
              <a:rPr sz="2800" b="1" spc="25" dirty="0">
                <a:latin typeface="Calibri"/>
                <a:cs typeface="Calibri"/>
              </a:rPr>
              <a:t> </a:t>
            </a:r>
            <a:r>
              <a:rPr sz="2800" b="1" spc="-15" dirty="0">
                <a:latin typeface="Calibri"/>
                <a:cs typeface="Calibri"/>
              </a:rPr>
              <a:t>FIC</a:t>
            </a:r>
            <a:endParaRPr sz="2800" dirty="0">
              <a:latin typeface="Calibri"/>
              <a:cs typeface="Calibri"/>
            </a:endParaRPr>
          </a:p>
          <a:p>
            <a:pPr marL="340360" marR="923290" indent="-233679">
              <a:lnSpc>
                <a:spcPts val="3040"/>
              </a:lnSpc>
              <a:spcBef>
                <a:spcPts val="20"/>
              </a:spcBef>
              <a:buFont typeface="Arial"/>
              <a:buChar char="•"/>
              <a:tabLst>
                <a:tab pos="340995" algn="l"/>
              </a:tabLst>
            </a:pPr>
            <a:r>
              <a:rPr sz="2800" b="1" spc="10" dirty="0">
                <a:latin typeface="Calibri"/>
                <a:cs typeface="Calibri"/>
              </a:rPr>
              <a:t>Continue</a:t>
            </a:r>
            <a:r>
              <a:rPr sz="2800" b="1" spc="-125" dirty="0">
                <a:latin typeface="Calibri"/>
                <a:cs typeface="Calibri"/>
              </a:rPr>
              <a:t> </a:t>
            </a:r>
            <a:r>
              <a:rPr sz="2800" b="1" spc="-10" dirty="0">
                <a:latin typeface="Calibri"/>
                <a:cs typeface="Calibri"/>
              </a:rPr>
              <a:t>to</a:t>
            </a:r>
            <a:r>
              <a:rPr sz="2800" b="1" spc="-55" dirty="0">
                <a:latin typeface="Calibri"/>
                <a:cs typeface="Calibri"/>
              </a:rPr>
              <a:t> </a:t>
            </a:r>
            <a:r>
              <a:rPr sz="2800" b="1" spc="10" dirty="0">
                <a:latin typeface="Calibri"/>
                <a:cs typeface="Calibri"/>
              </a:rPr>
              <a:t>listen</a:t>
            </a:r>
            <a:r>
              <a:rPr sz="2800" b="1" spc="-130" dirty="0">
                <a:latin typeface="Calibri"/>
                <a:cs typeface="Calibri"/>
              </a:rPr>
              <a:t> </a:t>
            </a:r>
            <a:r>
              <a:rPr sz="2800" b="1" spc="-5" dirty="0">
                <a:latin typeface="Calibri"/>
                <a:cs typeface="Calibri"/>
              </a:rPr>
              <a:t>and</a:t>
            </a:r>
            <a:r>
              <a:rPr sz="2800" b="1" spc="30" dirty="0">
                <a:latin typeface="Calibri"/>
                <a:cs typeface="Calibri"/>
              </a:rPr>
              <a:t> </a:t>
            </a:r>
            <a:r>
              <a:rPr sz="2800" b="1" spc="-5" dirty="0">
                <a:latin typeface="Calibri"/>
                <a:cs typeface="Calibri"/>
              </a:rPr>
              <a:t>learn</a:t>
            </a:r>
            <a:r>
              <a:rPr sz="2800" b="1" spc="30" dirty="0">
                <a:latin typeface="Calibri"/>
                <a:cs typeface="Calibri"/>
              </a:rPr>
              <a:t> </a:t>
            </a:r>
            <a:r>
              <a:rPr sz="2800" b="1" spc="-10" dirty="0">
                <a:latin typeface="Calibri"/>
                <a:cs typeface="Calibri"/>
              </a:rPr>
              <a:t>from</a:t>
            </a:r>
            <a:r>
              <a:rPr sz="2800" b="1" spc="-30" dirty="0">
                <a:latin typeface="Calibri"/>
                <a:cs typeface="Calibri"/>
              </a:rPr>
              <a:t> </a:t>
            </a:r>
            <a:r>
              <a:rPr sz="2800" b="1" dirty="0">
                <a:latin typeface="Calibri"/>
                <a:cs typeface="Calibri"/>
              </a:rPr>
              <a:t>a</a:t>
            </a:r>
            <a:r>
              <a:rPr sz="2800" b="1" spc="-20" dirty="0">
                <a:latin typeface="Calibri"/>
                <a:cs typeface="Calibri"/>
              </a:rPr>
              <a:t> </a:t>
            </a:r>
            <a:r>
              <a:rPr sz="2800" b="1" spc="5" dirty="0">
                <a:latin typeface="Calibri"/>
                <a:cs typeface="Calibri"/>
              </a:rPr>
              <a:t>wide</a:t>
            </a:r>
            <a:r>
              <a:rPr sz="2800" b="1" spc="-40" dirty="0">
                <a:latin typeface="Calibri"/>
                <a:cs typeface="Calibri"/>
              </a:rPr>
              <a:t> </a:t>
            </a:r>
            <a:r>
              <a:rPr sz="2800" b="1" spc="-10" dirty="0">
                <a:latin typeface="Calibri"/>
                <a:cs typeface="Calibri"/>
              </a:rPr>
              <a:t>variety</a:t>
            </a:r>
            <a:r>
              <a:rPr sz="2800" b="1" spc="45" dirty="0">
                <a:latin typeface="Calibri"/>
                <a:cs typeface="Calibri"/>
              </a:rPr>
              <a:t> </a:t>
            </a:r>
            <a:r>
              <a:rPr sz="2800" b="1" spc="5" dirty="0">
                <a:latin typeface="Calibri"/>
                <a:cs typeface="Calibri"/>
              </a:rPr>
              <a:t>of </a:t>
            </a:r>
            <a:r>
              <a:rPr sz="2800" b="1" spc="-5" dirty="0">
                <a:latin typeface="Calibri"/>
                <a:cs typeface="Calibri"/>
              </a:rPr>
              <a:t>stakeholders, </a:t>
            </a:r>
            <a:r>
              <a:rPr sz="2800" b="1" spc="-615" dirty="0">
                <a:latin typeface="Calibri"/>
                <a:cs typeface="Calibri"/>
              </a:rPr>
              <a:t> </a:t>
            </a:r>
            <a:r>
              <a:rPr sz="2800" b="1" spc="30" dirty="0">
                <a:latin typeface="Calibri"/>
                <a:cs typeface="Calibri"/>
              </a:rPr>
              <a:t>i</a:t>
            </a:r>
            <a:r>
              <a:rPr sz="2800" b="1" spc="15" dirty="0">
                <a:latin typeface="Calibri"/>
                <a:cs typeface="Calibri"/>
              </a:rPr>
              <a:t>n</a:t>
            </a:r>
            <a:r>
              <a:rPr sz="2800" b="1" spc="30" dirty="0">
                <a:latin typeface="Calibri"/>
                <a:cs typeface="Calibri"/>
              </a:rPr>
              <a:t>cl</a:t>
            </a:r>
            <a:r>
              <a:rPr sz="2800" b="1" spc="15" dirty="0">
                <a:latin typeface="Calibri"/>
                <a:cs typeface="Calibri"/>
              </a:rPr>
              <a:t>ud</a:t>
            </a:r>
            <a:r>
              <a:rPr sz="2800" b="1" spc="30" dirty="0">
                <a:latin typeface="Calibri"/>
                <a:cs typeface="Calibri"/>
              </a:rPr>
              <a:t>i</a:t>
            </a:r>
            <a:r>
              <a:rPr sz="2800" b="1" spc="15" dirty="0">
                <a:latin typeface="Calibri"/>
                <a:cs typeface="Calibri"/>
              </a:rPr>
              <a:t>n</a:t>
            </a:r>
            <a:r>
              <a:rPr sz="2800" b="1" dirty="0">
                <a:latin typeface="Calibri"/>
                <a:cs typeface="Calibri"/>
              </a:rPr>
              <a:t>g</a:t>
            </a:r>
            <a:r>
              <a:rPr sz="2800" b="1" spc="-200" dirty="0">
                <a:latin typeface="Calibri"/>
                <a:cs typeface="Calibri"/>
              </a:rPr>
              <a:t> </a:t>
            </a:r>
            <a:r>
              <a:rPr sz="2800" b="1" spc="-15" dirty="0">
                <a:latin typeface="Calibri"/>
                <a:cs typeface="Calibri"/>
              </a:rPr>
              <a:t>t</a:t>
            </a:r>
            <a:r>
              <a:rPr sz="2800" b="1" spc="15" dirty="0">
                <a:latin typeface="Calibri"/>
                <a:cs typeface="Calibri"/>
              </a:rPr>
              <a:t>h</a:t>
            </a:r>
            <a:r>
              <a:rPr sz="2800" b="1" spc="10" dirty="0">
                <a:latin typeface="Calibri"/>
                <a:cs typeface="Calibri"/>
              </a:rPr>
              <a:t>o</a:t>
            </a:r>
            <a:r>
              <a:rPr sz="2800" b="1" dirty="0">
                <a:latin typeface="Calibri"/>
                <a:cs typeface="Calibri"/>
              </a:rPr>
              <a:t>se</a:t>
            </a:r>
            <a:r>
              <a:rPr sz="2800" b="1" spc="-45" dirty="0">
                <a:latin typeface="Calibri"/>
                <a:cs typeface="Calibri"/>
              </a:rPr>
              <a:t> </a:t>
            </a:r>
            <a:r>
              <a:rPr sz="2800" b="1" spc="-10" dirty="0">
                <a:latin typeface="Calibri"/>
                <a:cs typeface="Calibri"/>
              </a:rPr>
              <a:t>w</a:t>
            </a:r>
            <a:r>
              <a:rPr sz="2800" b="1" spc="15" dirty="0">
                <a:latin typeface="Calibri"/>
                <a:cs typeface="Calibri"/>
              </a:rPr>
              <a:t>h</a:t>
            </a:r>
            <a:r>
              <a:rPr sz="2800" b="1" dirty="0">
                <a:latin typeface="Calibri"/>
                <a:cs typeface="Calibri"/>
              </a:rPr>
              <a:t>o</a:t>
            </a:r>
            <a:r>
              <a:rPr sz="2800" b="1" spc="20" dirty="0">
                <a:latin typeface="Calibri"/>
                <a:cs typeface="Calibri"/>
              </a:rPr>
              <a:t> </a:t>
            </a:r>
            <a:r>
              <a:rPr sz="2800" b="1" spc="-25" dirty="0">
                <a:latin typeface="Calibri"/>
                <a:cs typeface="Calibri"/>
              </a:rPr>
              <a:t>a</a:t>
            </a:r>
            <a:r>
              <a:rPr sz="2800" b="1" spc="-40" dirty="0">
                <a:latin typeface="Calibri"/>
                <a:cs typeface="Calibri"/>
              </a:rPr>
              <a:t>r</a:t>
            </a:r>
            <a:r>
              <a:rPr sz="2800" b="1" dirty="0">
                <a:latin typeface="Calibri"/>
                <a:cs typeface="Calibri"/>
              </a:rPr>
              <a:t>e</a:t>
            </a:r>
            <a:r>
              <a:rPr sz="2800" b="1" spc="35" dirty="0">
                <a:latin typeface="Calibri"/>
                <a:cs typeface="Calibri"/>
              </a:rPr>
              <a:t> </a:t>
            </a:r>
            <a:r>
              <a:rPr sz="2800" b="1" spc="15" dirty="0">
                <a:latin typeface="Calibri"/>
                <a:cs typeface="Calibri"/>
              </a:rPr>
              <a:t>n</a:t>
            </a:r>
            <a:r>
              <a:rPr sz="2800" b="1" spc="10" dirty="0">
                <a:latin typeface="Calibri"/>
                <a:cs typeface="Calibri"/>
              </a:rPr>
              <a:t>o</a:t>
            </a:r>
            <a:r>
              <a:rPr sz="2800" b="1" dirty="0">
                <a:latin typeface="Calibri"/>
                <a:cs typeface="Calibri"/>
              </a:rPr>
              <a:t>t</a:t>
            </a:r>
            <a:r>
              <a:rPr sz="2800" b="1" spc="-5" dirty="0">
                <a:latin typeface="Calibri"/>
                <a:cs typeface="Calibri"/>
              </a:rPr>
              <a:t> </a:t>
            </a:r>
            <a:r>
              <a:rPr sz="2800" b="1" spc="-10" dirty="0">
                <a:latin typeface="Calibri"/>
                <a:cs typeface="Calibri"/>
              </a:rPr>
              <a:t>f</a:t>
            </a:r>
            <a:r>
              <a:rPr sz="2800" b="1" spc="-40" dirty="0">
                <a:latin typeface="Calibri"/>
                <a:cs typeface="Calibri"/>
              </a:rPr>
              <a:t>r</a:t>
            </a:r>
            <a:r>
              <a:rPr sz="2800" b="1" spc="30" dirty="0">
                <a:latin typeface="Calibri"/>
                <a:cs typeface="Calibri"/>
              </a:rPr>
              <a:t>e</a:t>
            </a:r>
            <a:r>
              <a:rPr sz="2800" b="1" spc="15" dirty="0">
                <a:latin typeface="Calibri"/>
                <a:cs typeface="Calibri"/>
              </a:rPr>
              <a:t>qu</a:t>
            </a:r>
            <a:r>
              <a:rPr sz="2800" b="1" spc="30" dirty="0">
                <a:latin typeface="Calibri"/>
                <a:cs typeface="Calibri"/>
              </a:rPr>
              <a:t>e</a:t>
            </a:r>
            <a:r>
              <a:rPr sz="2800" b="1" spc="15" dirty="0">
                <a:latin typeface="Calibri"/>
                <a:cs typeface="Calibri"/>
              </a:rPr>
              <a:t>n</a:t>
            </a:r>
            <a:r>
              <a:rPr sz="2800" b="1" spc="-15" dirty="0">
                <a:latin typeface="Calibri"/>
                <a:cs typeface="Calibri"/>
              </a:rPr>
              <a:t>t</a:t>
            </a:r>
            <a:r>
              <a:rPr sz="2800" b="1" spc="30" dirty="0">
                <a:latin typeface="Calibri"/>
                <a:cs typeface="Calibri"/>
              </a:rPr>
              <a:t>l</a:t>
            </a:r>
            <a:r>
              <a:rPr sz="2800" b="1" dirty="0">
                <a:latin typeface="Calibri"/>
                <a:cs typeface="Calibri"/>
              </a:rPr>
              <a:t>y</a:t>
            </a:r>
            <a:r>
              <a:rPr sz="2800" b="1" spc="-200" dirty="0">
                <a:latin typeface="Calibri"/>
                <a:cs typeface="Calibri"/>
              </a:rPr>
              <a:t> </a:t>
            </a:r>
            <a:r>
              <a:rPr sz="2800" b="1" spc="30" dirty="0">
                <a:latin typeface="Calibri"/>
                <a:cs typeface="Calibri"/>
              </a:rPr>
              <a:t>e</a:t>
            </a:r>
            <a:r>
              <a:rPr sz="2800" b="1" spc="15" dirty="0">
                <a:latin typeface="Calibri"/>
                <a:cs typeface="Calibri"/>
              </a:rPr>
              <a:t>n</a:t>
            </a:r>
            <a:r>
              <a:rPr sz="2800" b="1" spc="-50" dirty="0">
                <a:latin typeface="Calibri"/>
                <a:cs typeface="Calibri"/>
              </a:rPr>
              <a:t>g</a:t>
            </a:r>
            <a:r>
              <a:rPr sz="2800" b="1" spc="-25" dirty="0">
                <a:latin typeface="Calibri"/>
                <a:cs typeface="Calibri"/>
              </a:rPr>
              <a:t>a</a:t>
            </a:r>
            <a:r>
              <a:rPr sz="2800" b="1" spc="30" dirty="0">
                <a:latin typeface="Calibri"/>
                <a:cs typeface="Calibri"/>
              </a:rPr>
              <a:t>ge</a:t>
            </a:r>
            <a:r>
              <a:rPr sz="2800" b="1" dirty="0">
                <a:latin typeface="Calibri"/>
                <a:cs typeface="Calibri"/>
              </a:rPr>
              <a:t>d</a:t>
            </a:r>
            <a:endParaRPr sz="2800" dirty="0">
              <a:latin typeface="Calibri"/>
              <a:cs typeface="Calibri"/>
            </a:endParaRPr>
          </a:p>
          <a:p>
            <a:pPr marL="340360" indent="-234315">
              <a:lnSpc>
                <a:spcPts val="2830"/>
              </a:lnSpc>
              <a:buFont typeface="Arial"/>
              <a:buChar char="•"/>
              <a:tabLst>
                <a:tab pos="340995" algn="l"/>
              </a:tabLst>
            </a:pPr>
            <a:r>
              <a:rPr sz="2800" b="1" spc="15" dirty="0">
                <a:latin typeface="Calibri"/>
                <a:cs typeface="Calibri"/>
              </a:rPr>
              <a:t>Develop</a:t>
            </a:r>
            <a:r>
              <a:rPr sz="2800" b="1" spc="-215" dirty="0">
                <a:latin typeface="Calibri"/>
                <a:cs typeface="Calibri"/>
              </a:rPr>
              <a:t> </a:t>
            </a:r>
            <a:r>
              <a:rPr sz="2800" b="1" spc="5" dirty="0">
                <a:latin typeface="Calibri"/>
                <a:cs typeface="Calibri"/>
              </a:rPr>
              <a:t>actionable</a:t>
            </a:r>
            <a:r>
              <a:rPr sz="2800" b="1" spc="-40" dirty="0">
                <a:latin typeface="Calibri"/>
                <a:cs typeface="Calibri"/>
              </a:rPr>
              <a:t> </a:t>
            </a:r>
            <a:r>
              <a:rPr sz="2800" b="1" spc="-10" dirty="0">
                <a:latin typeface="Calibri"/>
                <a:cs typeface="Calibri"/>
              </a:rPr>
              <a:t>data</a:t>
            </a:r>
            <a:r>
              <a:rPr sz="2800" b="1" spc="-15" dirty="0">
                <a:latin typeface="Calibri"/>
                <a:cs typeface="Calibri"/>
              </a:rPr>
              <a:t> </a:t>
            </a:r>
            <a:r>
              <a:rPr sz="2800" b="1" spc="-5" dirty="0">
                <a:latin typeface="Calibri"/>
                <a:cs typeface="Calibri"/>
              </a:rPr>
              <a:t>dashboards</a:t>
            </a:r>
            <a:r>
              <a:rPr sz="2800" b="1" spc="-65" dirty="0">
                <a:latin typeface="Calibri"/>
                <a:cs typeface="Calibri"/>
              </a:rPr>
              <a:t> </a:t>
            </a:r>
            <a:r>
              <a:rPr sz="2800" b="1" spc="-10" dirty="0">
                <a:latin typeface="Calibri"/>
                <a:cs typeface="Calibri"/>
              </a:rPr>
              <a:t>that</a:t>
            </a:r>
            <a:r>
              <a:rPr sz="2800" b="1" dirty="0">
                <a:latin typeface="Calibri"/>
                <a:cs typeface="Calibri"/>
              </a:rPr>
              <a:t> </a:t>
            </a:r>
            <a:r>
              <a:rPr sz="2800" b="1" spc="-30" dirty="0">
                <a:latin typeface="Calibri"/>
                <a:cs typeface="Calibri"/>
              </a:rPr>
              <a:t>track</a:t>
            </a:r>
            <a:r>
              <a:rPr sz="2800" b="1" spc="105" dirty="0">
                <a:latin typeface="Calibri"/>
                <a:cs typeface="Calibri"/>
              </a:rPr>
              <a:t> </a:t>
            </a:r>
            <a:r>
              <a:rPr sz="2800" b="1" spc="-5" dirty="0">
                <a:latin typeface="Calibri"/>
                <a:cs typeface="Calibri"/>
              </a:rPr>
              <a:t>and</a:t>
            </a:r>
            <a:r>
              <a:rPr sz="2800" b="1" spc="25" dirty="0">
                <a:latin typeface="Calibri"/>
                <a:cs typeface="Calibri"/>
              </a:rPr>
              <a:t> </a:t>
            </a:r>
            <a:r>
              <a:rPr sz="2800" b="1" spc="10" dirty="0">
                <a:latin typeface="Calibri"/>
                <a:cs typeface="Calibri"/>
              </a:rPr>
              <a:t>provide</a:t>
            </a:r>
            <a:endParaRPr sz="2800" dirty="0">
              <a:latin typeface="Calibri"/>
              <a:cs typeface="Calibri"/>
            </a:endParaRPr>
          </a:p>
          <a:p>
            <a:pPr marL="340360" marR="459740">
              <a:lnSpc>
                <a:spcPts val="2960"/>
              </a:lnSpc>
              <a:spcBef>
                <a:spcPts val="270"/>
              </a:spcBef>
            </a:pPr>
            <a:r>
              <a:rPr sz="2800" b="1" spc="5" dirty="0">
                <a:latin typeface="Calibri"/>
                <a:cs typeface="Calibri"/>
              </a:rPr>
              <a:t>visualizations</a:t>
            </a:r>
            <a:r>
              <a:rPr sz="2800" b="1" spc="-229" dirty="0">
                <a:latin typeface="Calibri"/>
                <a:cs typeface="Calibri"/>
              </a:rPr>
              <a:t> </a:t>
            </a:r>
            <a:r>
              <a:rPr sz="2800" b="1" spc="5" dirty="0">
                <a:latin typeface="Calibri"/>
                <a:cs typeface="Calibri"/>
              </a:rPr>
              <a:t>of</a:t>
            </a:r>
            <a:r>
              <a:rPr sz="2800" b="1" spc="10" dirty="0">
                <a:latin typeface="Calibri"/>
                <a:cs typeface="Calibri"/>
              </a:rPr>
              <a:t> </a:t>
            </a:r>
            <a:r>
              <a:rPr sz="2800" b="1" spc="-30" dirty="0">
                <a:latin typeface="Calibri"/>
                <a:cs typeface="Calibri"/>
              </a:rPr>
              <a:t>intramural</a:t>
            </a:r>
            <a:r>
              <a:rPr sz="2800" b="1" spc="125" dirty="0">
                <a:latin typeface="Calibri"/>
                <a:cs typeface="Calibri"/>
              </a:rPr>
              <a:t> </a:t>
            </a:r>
            <a:r>
              <a:rPr sz="2800" b="1" spc="-15" dirty="0">
                <a:latin typeface="Calibri"/>
                <a:cs typeface="Calibri"/>
              </a:rPr>
              <a:t>workforce</a:t>
            </a:r>
            <a:r>
              <a:rPr sz="2800" b="1" spc="-40" dirty="0">
                <a:latin typeface="Calibri"/>
                <a:cs typeface="Calibri"/>
              </a:rPr>
              <a:t> </a:t>
            </a:r>
            <a:r>
              <a:rPr sz="2800" b="1" spc="-5" dirty="0">
                <a:latin typeface="Calibri"/>
                <a:cs typeface="Calibri"/>
              </a:rPr>
              <a:t>and</a:t>
            </a:r>
            <a:r>
              <a:rPr sz="2800" b="1" spc="35" dirty="0">
                <a:latin typeface="Calibri"/>
                <a:cs typeface="Calibri"/>
              </a:rPr>
              <a:t> </a:t>
            </a:r>
            <a:r>
              <a:rPr sz="2800" b="1" spc="-15" dirty="0">
                <a:latin typeface="Calibri"/>
                <a:cs typeface="Calibri"/>
              </a:rPr>
              <a:t>NIH</a:t>
            </a:r>
            <a:r>
              <a:rPr sz="2800" b="1" spc="90" dirty="0">
                <a:latin typeface="Calibri"/>
                <a:cs typeface="Calibri"/>
              </a:rPr>
              <a:t> </a:t>
            </a:r>
            <a:r>
              <a:rPr sz="2800" b="1" spc="-5" dirty="0">
                <a:latin typeface="Calibri"/>
                <a:cs typeface="Calibri"/>
              </a:rPr>
              <a:t>HD/MH/HE</a:t>
            </a:r>
            <a:r>
              <a:rPr sz="2800" b="1" spc="5" dirty="0">
                <a:latin typeface="Calibri"/>
                <a:cs typeface="Calibri"/>
              </a:rPr>
              <a:t> </a:t>
            </a:r>
            <a:r>
              <a:rPr sz="2800" b="1" spc="-5" dirty="0">
                <a:latin typeface="Calibri"/>
                <a:cs typeface="Calibri"/>
              </a:rPr>
              <a:t>research </a:t>
            </a:r>
            <a:r>
              <a:rPr sz="2800" b="1" spc="-620" dirty="0">
                <a:latin typeface="Calibri"/>
                <a:cs typeface="Calibri"/>
              </a:rPr>
              <a:t> </a:t>
            </a:r>
            <a:r>
              <a:rPr sz="2800" b="1" spc="5" dirty="0">
                <a:latin typeface="Calibri"/>
                <a:cs typeface="Calibri"/>
              </a:rPr>
              <a:t>investments</a:t>
            </a:r>
            <a:r>
              <a:rPr sz="2800" b="1" spc="-235" dirty="0">
                <a:latin typeface="Calibri"/>
                <a:cs typeface="Calibri"/>
              </a:rPr>
              <a:t> </a:t>
            </a:r>
            <a:r>
              <a:rPr sz="2800" b="1" dirty="0">
                <a:latin typeface="Calibri"/>
                <a:cs typeface="Calibri"/>
              </a:rPr>
              <a:t>with</a:t>
            </a:r>
            <a:r>
              <a:rPr sz="2800" b="1" spc="25" dirty="0">
                <a:latin typeface="Calibri"/>
                <a:cs typeface="Calibri"/>
              </a:rPr>
              <a:t> </a:t>
            </a:r>
            <a:r>
              <a:rPr sz="2800" b="1" spc="-15" dirty="0">
                <a:latin typeface="Calibri"/>
                <a:cs typeface="Calibri"/>
              </a:rPr>
              <a:t>key</a:t>
            </a:r>
            <a:r>
              <a:rPr sz="2800" b="1" spc="-120" dirty="0">
                <a:latin typeface="Calibri"/>
                <a:cs typeface="Calibri"/>
              </a:rPr>
              <a:t> </a:t>
            </a:r>
            <a:r>
              <a:rPr sz="2800" b="1" spc="-15" dirty="0">
                <a:latin typeface="Calibri"/>
                <a:cs typeface="Calibri"/>
              </a:rPr>
              <a:t>performance</a:t>
            </a:r>
            <a:r>
              <a:rPr sz="2800" b="1" spc="114" dirty="0">
                <a:latin typeface="Calibri"/>
                <a:cs typeface="Calibri"/>
              </a:rPr>
              <a:t> </a:t>
            </a:r>
            <a:r>
              <a:rPr sz="2800" b="1" dirty="0">
                <a:latin typeface="Calibri"/>
                <a:cs typeface="Calibri"/>
              </a:rPr>
              <a:t>indicators</a:t>
            </a:r>
            <a:r>
              <a:rPr sz="2800" b="1" spc="-155" dirty="0">
                <a:latin typeface="Calibri"/>
                <a:cs typeface="Calibri"/>
              </a:rPr>
              <a:t> </a:t>
            </a:r>
            <a:r>
              <a:rPr sz="2800" b="1" spc="-5" dirty="0">
                <a:latin typeface="Calibri"/>
                <a:cs typeface="Calibri"/>
              </a:rPr>
              <a:t>and</a:t>
            </a:r>
            <a:r>
              <a:rPr sz="2800" b="1" spc="-50" dirty="0">
                <a:latin typeface="Calibri"/>
                <a:cs typeface="Calibri"/>
              </a:rPr>
              <a:t> </a:t>
            </a:r>
            <a:r>
              <a:rPr sz="2800" b="1" spc="-5" dirty="0">
                <a:latin typeface="Calibri"/>
                <a:cs typeface="Calibri"/>
              </a:rPr>
              <a:t>metrics</a:t>
            </a:r>
            <a:endParaRPr sz="2800" dirty="0">
              <a:latin typeface="Calibri"/>
              <a:cs typeface="Calibri"/>
            </a:endParaRPr>
          </a:p>
          <a:p>
            <a:pPr marL="340360" marR="5080" indent="-233679">
              <a:lnSpc>
                <a:spcPts val="3040"/>
              </a:lnSpc>
              <a:spcBef>
                <a:spcPts val="15"/>
              </a:spcBef>
              <a:buFont typeface="Arial"/>
              <a:buChar char="•"/>
              <a:tabLst>
                <a:tab pos="340995" algn="l"/>
              </a:tabLst>
            </a:pPr>
            <a:r>
              <a:rPr sz="2800" b="1" spc="5" dirty="0">
                <a:latin typeface="Calibri"/>
                <a:cs typeface="Calibri"/>
              </a:rPr>
              <a:t>Additional</a:t>
            </a:r>
            <a:r>
              <a:rPr sz="2800" b="1" spc="-45" dirty="0">
                <a:latin typeface="Calibri"/>
                <a:cs typeface="Calibri"/>
              </a:rPr>
              <a:t> </a:t>
            </a:r>
            <a:r>
              <a:rPr sz="2800" b="1" spc="-5" dirty="0">
                <a:latin typeface="Calibri"/>
                <a:cs typeface="Calibri"/>
              </a:rPr>
              <a:t>FOAs</a:t>
            </a:r>
            <a:r>
              <a:rPr sz="2800" b="1" spc="-65" dirty="0">
                <a:latin typeface="Calibri"/>
                <a:cs typeface="Calibri"/>
              </a:rPr>
              <a:t> </a:t>
            </a:r>
            <a:r>
              <a:rPr sz="2800" b="1" spc="-10" dirty="0">
                <a:latin typeface="Calibri"/>
                <a:cs typeface="Calibri"/>
              </a:rPr>
              <a:t>that</a:t>
            </a:r>
            <a:r>
              <a:rPr sz="2800" b="1" dirty="0">
                <a:latin typeface="Calibri"/>
                <a:cs typeface="Calibri"/>
              </a:rPr>
              <a:t> </a:t>
            </a:r>
            <a:r>
              <a:rPr sz="2800" b="1" spc="-10" dirty="0">
                <a:latin typeface="Calibri"/>
                <a:cs typeface="Calibri"/>
              </a:rPr>
              <a:t>focus</a:t>
            </a:r>
            <a:r>
              <a:rPr sz="2800" b="1" spc="-65" dirty="0">
                <a:latin typeface="Calibri"/>
                <a:cs typeface="Calibri"/>
              </a:rPr>
              <a:t> </a:t>
            </a:r>
            <a:r>
              <a:rPr sz="2800" b="1" spc="5" dirty="0">
                <a:latin typeface="Calibri"/>
                <a:cs typeface="Calibri"/>
              </a:rPr>
              <a:t>on</a:t>
            </a:r>
            <a:r>
              <a:rPr sz="2800" b="1" spc="35" dirty="0">
                <a:latin typeface="Calibri"/>
                <a:cs typeface="Calibri"/>
              </a:rPr>
              <a:t> </a:t>
            </a:r>
            <a:r>
              <a:rPr sz="2800" b="1" spc="10" dirty="0">
                <a:latin typeface="Calibri"/>
                <a:cs typeface="Calibri"/>
              </a:rPr>
              <a:t>IC-specific</a:t>
            </a:r>
            <a:r>
              <a:rPr sz="2800" b="1" spc="-200" dirty="0">
                <a:latin typeface="Calibri"/>
                <a:cs typeface="Calibri"/>
              </a:rPr>
              <a:t> </a:t>
            </a:r>
            <a:r>
              <a:rPr sz="2800" b="1" spc="5" dirty="0">
                <a:latin typeface="Calibri"/>
                <a:cs typeface="Calibri"/>
              </a:rPr>
              <a:t>disease/topic</a:t>
            </a:r>
            <a:r>
              <a:rPr sz="2800" b="1" spc="-120" dirty="0">
                <a:latin typeface="Calibri"/>
                <a:cs typeface="Calibri"/>
              </a:rPr>
              <a:t> </a:t>
            </a:r>
            <a:r>
              <a:rPr sz="2800" b="1" spc="-15" dirty="0">
                <a:latin typeface="Calibri"/>
                <a:cs typeface="Calibri"/>
              </a:rPr>
              <a:t>areas</a:t>
            </a:r>
            <a:r>
              <a:rPr sz="2800" b="1" spc="15" dirty="0">
                <a:latin typeface="Calibri"/>
                <a:cs typeface="Calibri"/>
              </a:rPr>
              <a:t> </a:t>
            </a:r>
            <a:r>
              <a:rPr sz="2800" b="1" spc="-5" dirty="0">
                <a:latin typeface="Calibri"/>
                <a:cs typeface="Calibri"/>
              </a:rPr>
              <a:t>related</a:t>
            </a:r>
            <a:r>
              <a:rPr sz="2800" b="1" spc="-55" dirty="0">
                <a:latin typeface="Calibri"/>
                <a:cs typeface="Calibri"/>
              </a:rPr>
              <a:t> </a:t>
            </a:r>
            <a:r>
              <a:rPr sz="2800" b="1" spc="-10" dirty="0">
                <a:latin typeface="Calibri"/>
                <a:cs typeface="Calibri"/>
              </a:rPr>
              <a:t>to </a:t>
            </a:r>
            <a:r>
              <a:rPr sz="2800" b="1" spc="-615" dirty="0">
                <a:latin typeface="Calibri"/>
                <a:cs typeface="Calibri"/>
              </a:rPr>
              <a:t> </a:t>
            </a:r>
            <a:r>
              <a:rPr sz="2800" b="1" spc="-5" dirty="0">
                <a:latin typeface="Calibri"/>
                <a:cs typeface="Calibri"/>
              </a:rPr>
              <a:t>HD/MH/HE</a:t>
            </a:r>
            <a:endParaRPr sz="2800" dirty="0">
              <a:latin typeface="Calibri"/>
              <a:cs typeface="Calibri"/>
            </a:endParaRPr>
          </a:p>
          <a:p>
            <a:pPr marL="340360" marR="506095" indent="-233679">
              <a:lnSpc>
                <a:spcPts val="3040"/>
              </a:lnSpc>
              <a:buFont typeface="Arial"/>
              <a:buChar char="•"/>
              <a:tabLst>
                <a:tab pos="340995" algn="l"/>
              </a:tabLst>
            </a:pPr>
            <a:r>
              <a:rPr sz="2800" b="1" spc="-5" dirty="0">
                <a:latin typeface="Calibri"/>
                <a:cs typeface="Calibri"/>
              </a:rPr>
              <a:t>D</a:t>
            </a:r>
            <a:r>
              <a:rPr sz="2800" b="1" spc="30" dirty="0">
                <a:latin typeface="Calibri"/>
                <a:cs typeface="Calibri"/>
              </a:rPr>
              <a:t>e</a:t>
            </a:r>
            <a:r>
              <a:rPr sz="2800" b="1" spc="35" dirty="0">
                <a:latin typeface="Calibri"/>
                <a:cs typeface="Calibri"/>
              </a:rPr>
              <a:t>v</a:t>
            </a:r>
            <a:r>
              <a:rPr sz="2800" b="1" spc="30" dirty="0">
                <a:latin typeface="Calibri"/>
                <a:cs typeface="Calibri"/>
              </a:rPr>
              <a:t>el</a:t>
            </a:r>
            <a:r>
              <a:rPr sz="2800" b="1" spc="10" dirty="0">
                <a:latin typeface="Calibri"/>
                <a:cs typeface="Calibri"/>
              </a:rPr>
              <a:t>o</a:t>
            </a:r>
            <a:r>
              <a:rPr sz="2800" b="1" dirty="0">
                <a:latin typeface="Calibri"/>
                <a:cs typeface="Calibri"/>
              </a:rPr>
              <a:t>p</a:t>
            </a:r>
            <a:r>
              <a:rPr sz="2800" b="1" spc="-215" dirty="0">
                <a:latin typeface="Calibri"/>
                <a:cs typeface="Calibri"/>
              </a:rPr>
              <a:t> </a:t>
            </a:r>
            <a:r>
              <a:rPr sz="2800" b="1" spc="15" dirty="0">
                <a:latin typeface="Calibri"/>
                <a:cs typeface="Calibri"/>
              </a:rPr>
              <a:t>p</a:t>
            </a:r>
            <a:r>
              <a:rPr sz="2800" b="1" spc="-35" dirty="0">
                <a:latin typeface="Calibri"/>
                <a:cs typeface="Calibri"/>
              </a:rPr>
              <a:t>r</a:t>
            </a:r>
            <a:r>
              <a:rPr sz="2800" b="1" spc="10" dirty="0">
                <a:latin typeface="Calibri"/>
                <a:cs typeface="Calibri"/>
              </a:rPr>
              <a:t>o</a:t>
            </a:r>
            <a:r>
              <a:rPr sz="2800" b="1" spc="30" dirty="0">
                <a:latin typeface="Calibri"/>
                <a:cs typeface="Calibri"/>
              </a:rPr>
              <a:t>g</a:t>
            </a:r>
            <a:r>
              <a:rPr sz="2800" b="1" spc="-120" dirty="0">
                <a:latin typeface="Calibri"/>
                <a:cs typeface="Calibri"/>
              </a:rPr>
              <a:t>r</a:t>
            </a:r>
            <a:r>
              <a:rPr sz="2800" b="1" spc="-25" dirty="0">
                <a:latin typeface="Calibri"/>
                <a:cs typeface="Calibri"/>
              </a:rPr>
              <a:t>a</a:t>
            </a:r>
            <a:r>
              <a:rPr sz="2800" b="1" spc="-40" dirty="0">
                <a:latin typeface="Calibri"/>
                <a:cs typeface="Calibri"/>
              </a:rPr>
              <a:t>m</a:t>
            </a:r>
            <a:r>
              <a:rPr sz="2800" b="1" dirty="0">
                <a:latin typeface="Calibri"/>
                <a:cs typeface="Calibri"/>
              </a:rPr>
              <a:t>s</a:t>
            </a:r>
            <a:r>
              <a:rPr sz="2800" b="1" spc="90" dirty="0">
                <a:latin typeface="Calibri"/>
                <a:cs typeface="Calibri"/>
              </a:rPr>
              <a:t> </a:t>
            </a:r>
            <a:r>
              <a:rPr sz="2800" b="1" spc="-15" dirty="0">
                <a:latin typeface="Calibri"/>
                <a:cs typeface="Calibri"/>
              </a:rPr>
              <a:t>t</a:t>
            </a:r>
            <a:r>
              <a:rPr sz="2800" b="1" dirty="0">
                <a:latin typeface="Calibri"/>
                <a:cs typeface="Calibri"/>
              </a:rPr>
              <a:t>o</a:t>
            </a:r>
            <a:r>
              <a:rPr sz="2800" b="1" spc="20" dirty="0">
                <a:latin typeface="Calibri"/>
                <a:cs typeface="Calibri"/>
              </a:rPr>
              <a:t> </a:t>
            </a:r>
            <a:r>
              <a:rPr sz="2800" b="1" dirty="0">
                <a:latin typeface="Calibri"/>
                <a:cs typeface="Calibri"/>
              </a:rPr>
              <a:t>s</a:t>
            </a:r>
            <a:r>
              <a:rPr sz="2800" b="1" spc="15" dirty="0">
                <a:latin typeface="Calibri"/>
                <a:cs typeface="Calibri"/>
              </a:rPr>
              <a:t>pu</a:t>
            </a:r>
            <a:r>
              <a:rPr sz="2800" b="1" dirty="0">
                <a:latin typeface="Calibri"/>
                <a:cs typeface="Calibri"/>
              </a:rPr>
              <a:t>r</a:t>
            </a:r>
            <a:r>
              <a:rPr sz="2800" b="1" spc="-110" dirty="0">
                <a:latin typeface="Calibri"/>
                <a:cs typeface="Calibri"/>
              </a:rPr>
              <a:t> </a:t>
            </a:r>
            <a:r>
              <a:rPr sz="2800" b="1" spc="30" dirty="0">
                <a:latin typeface="Calibri"/>
                <a:cs typeface="Calibri"/>
              </a:rPr>
              <a:t>i</a:t>
            </a:r>
            <a:r>
              <a:rPr sz="2800" b="1" spc="15" dirty="0">
                <a:latin typeface="Calibri"/>
                <a:cs typeface="Calibri"/>
              </a:rPr>
              <a:t>n</a:t>
            </a:r>
            <a:r>
              <a:rPr sz="2800" b="1" dirty="0">
                <a:latin typeface="Calibri"/>
                <a:cs typeface="Calibri"/>
              </a:rPr>
              <a:t>s</a:t>
            </a:r>
            <a:r>
              <a:rPr sz="2800" b="1" spc="-15" dirty="0">
                <a:latin typeface="Calibri"/>
                <a:cs typeface="Calibri"/>
              </a:rPr>
              <a:t>t</a:t>
            </a:r>
            <a:r>
              <a:rPr sz="2800" b="1" spc="30" dirty="0">
                <a:latin typeface="Calibri"/>
                <a:cs typeface="Calibri"/>
              </a:rPr>
              <a:t>i</a:t>
            </a:r>
            <a:r>
              <a:rPr sz="2800" b="1" spc="-15" dirty="0">
                <a:latin typeface="Calibri"/>
                <a:cs typeface="Calibri"/>
              </a:rPr>
              <a:t>t</a:t>
            </a:r>
            <a:r>
              <a:rPr sz="2800" b="1" spc="15" dirty="0">
                <a:latin typeface="Calibri"/>
                <a:cs typeface="Calibri"/>
              </a:rPr>
              <a:t>u</a:t>
            </a:r>
            <a:r>
              <a:rPr sz="2800" b="1" spc="-15" dirty="0">
                <a:latin typeface="Calibri"/>
                <a:cs typeface="Calibri"/>
              </a:rPr>
              <a:t>t</a:t>
            </a:r>
            <a:r>
              <a:rPr sz="2800" b="1" spc="30" dirty="0">
                <a:latin typeface="Calibri"/>
                <a:cs typeface="Calibri"/>
              </a:rPr>
              <a:t>i</a:t>
            </a:r>
            <a:r>
              <a:rPr sz="2800" b="1" spc="10" dirty="0">
                <a:latin typeface="Calibri"/>
                <a:cs typeface="Calibri"/>
              </a:rPr>
              <a:t>o</a:t>
            </a:r>
            <a:r>
              <a:rPr sz="2800" b="1" spc="15" dirty="0">
                <a:latin typeface="Calibri"/>
                <a:cs typeface="Calibri"/>
              </a:rPr>
              <a:t>n</a:t>
            </a:r>
            <a:r>
              <a:rPr sz="2800" b="1" spc="-25" dirty="0">
                <a:latin typeface="Calibri"/>
                <a:cs typeface="Calibri"/>
              </a:rPr>
              <a:t>a</a:t>
            </a:r>
            <a:r>
              <a:rPr sz="2800" b="1" dirty="0">
                <a:latin typeface="Calibri"/>
                <a:cs typeface="Calibri"/>
              </a:rPr>
              <a:t>l</a:t>
            </a:r>
            <a:r>
              <a:rPr sz="2800" b="1" spc="-125" dirty="0">
                <a:latin typeface="Calibri"/>
                <a:cs typeface="Calibri"/>
              </a:rPr>
              <a:t> </a:t>
            </a:r>
            <a:r>
              <a:rPr sz="2800" b="1" spc="25" dirty="0">
                <a:latin typeface="Calibri"/>
                <a:cs typeface="Calibri"/>
              </a:rPr>
              <a:t>c</a:t>
            </a:r>
            <a:r>
              <a:rPr sz="2800" b="1" spc="15" dirty="0">
                <a:latin typeface="Calibri"/>
                <a:cs typeface="Calibri"/>
              </a:rPr>
              <a:t>u</a:t>
            </a:r>
            <a:r>
              <a:rPr sz="2800" b="1" spc="30" dirty="0">
                <a:latin typeface="Calibri"/>
                <a:cs typeface="Calibri"/>
              </a:rPr>
              <a:t>l</a:t>
            </a:r>
            <a:r>
              <a:rPr sz="2800" b="1" spc="-15" dirty="0">
                <a:latin typeface="Calibri"/>
                <a:cs typeface="Calibri"/>
              </a:rPr>
              <a:t>t</a:t>
            </a:r>
            <a:r>
              <a:rPr sz="2800" b="1" spc="15" dirty="0">
                <a:latin typeface="Calibri"/>
                <a:cs typeface="Calibri"/>
              </a:rPr>
              <a:t>u</a:t>
            </a:r>
            <a:r>
              <a:rPr sz="2800" b="1" spc="-35" dirty="0">
                <a:latin typeface="Calibri"/>
                <a:cs typeface="Calibri"/>
              </a:rPr>
              <a:t>r</a:t>
            </a:r>
            <a:r>
              <a:rPr sz="2800" b="1" dirty="0">
                <a:latin typeface="Calibri"/>
                <a:cs typeface="Calibri"/>
              </a:rPr>
              <a:t>e</a:t>
            </a:r>
            <a:r>
              <a:rPr sz="2800" b="1" spc="-45" dirty="0">
                <a:latin typeface="Calibri"/>
                <a:cs typeface="Calibri"/>
              </a:rPr>
              <a:t> </a:t>
            </a:r>
            <a:r>
              <a:rPr sz="2800" b="1" spc="25" dirty="0">
                <a:latin typeface="Calibri"/>
                <a:cs typeface="Calibri"/>
              </a:rPr>
              <a:t>c</a:t>
            </a:r>
            <a:r>
              <a:rPr sz="2800" b="1" spc="15" dirty="0">
                <a:latin typeface="Calibri"/>
                <a:cs typeface="Calibri"/>
              </a:rPr>
              <a:t>h</a:t>
            </a:r>
            <a:r>
              <a:rPr sz="2800" b="1" spc="-25" dirty="0">
                <a:latin typeface="Calibri"/>
                <a:cs typeface="Calibri"/>
              </a:rPr>
              <a:t>a</a:t>
            </a:r>
            <a:r>
              <a:rPr sz="2800" b="1" spc="15" dirty="0">
                <a:latin typeface="Calibri"/>
                <a:cs typeface="Calibri"/>
              </a:rPr>
              <a:t>n</a:t>
            </a:r>
            <a:r>
              <a:rPr sz="2800" b="1" spc="30" dirty="0">
                <a:latin typeface="Calibri"/>
                <a:cs typeface="Calibri"/>
              </a:rPr>
              <a:t>g</a:t>
            </a:r>
            <a:r>
              <a:rPr sz="2800" b="1" dirty="0">
                <a:latin typeface="Calibri"/>
                <a:cs typeface="Calibri"/>
              </a:rPr>
              <a:t>e</a:t>
            </a:r>
            <a:r>
              <a:rPr sz="2800" b="1" spc="-125" dirty="0">
                <a:latin typeface="Calibri"/>
                <a:cs typeface="Calibri"/>
              </a:rPr>
              <a:t> </a:t>
            </a:r>
            <a:r>
              <a:rPr sz="2800" b="1" spc="30" dirty="0">
                <a:latin typeface="Calibri"/>
                <a:cs typeface="Calibri"/>
              </a:rPr>
              <a:t>i</a:t>
            </a:r>
            <a:r>
              <a:rPr sz="2800" b="1" dirty="0">
                <a:latin typeface="Calibri"/>
                <a:cs typeface="Calibri"/>
              </a:rPr>
              <a:t>n</a:t>
            </a:r>
            <a:r>
              <a:rPr sz="2800" b="1" spc="25" dirty="0">
                <a:latin typeface="Calibri"/>
                <a:cs typeface="Calibri"/>
              </a:rPr>
              <a:t> </a:t>
            </a:r>
            <a:r>
              <a:rPr sz="2800" b="1" dirty="0">
                <a:latin typeface="Calibri"/>
                <a:cs typeface="Calibri"/>
              </a:rPr>
              <a:t>s</a:t>
            </a:r>
            <a:r>
              <a:rPr sz="2800" b="1" spc="15" dirty="0">
                <a:latin typeface="Calibri"/>
                <a:cs typeface="Calibri"/>
              </a:rPr>
              <a:t>upp</a:t>
            </a:r>
            <a:r>
              <a:rPr sz="2800" b="1" spc="10" dirty="0">
                <a:latin typeface="Calibri"/>
                <a:cs typeface="Calibri"/>
              </a:rPr>
              <a:t>o</a:t>
            </a:r>
            <a:r>
              <a:rPr sz="2800" b="1" spc="-40" dirty="0">
                <a:latin typeface="Calibri"/>
                <a:cs typeface="Calibri"/>
              </a:rPr>
              <a:t>r</a:t>
            </a:r>
            <a:r>
              <a:rPr sz="2800" b="1" dirty="0">
                <a:latin typeface="Calibri"/>
                <a:cs typeface="Calibri"/>
              </a:rPr>
              <a:t>t</a:t>
            </a:r>
            <a:r>
              <a:rPr sz="2800" b="1" spc="-85" dirty="0">
                <a:latin typeface="Calibri"/>
                <a:cs typeface="Calibri"/>
              </a:rPr>
              <a:t> </a:t>
            </a:r>
            <a:r>
              <a:rPr sz="2800" b="1" spc="10" dirty="0">
                <a:latin typeface="Calibri"/>
                <a:cs typeface="Calibri"/>
              </a:rPr>
              <a:t>o</a:t>
            </a:r>
            <a:r>
              <a:rPr sz="2800" b="1" dirty="0">
                <a:latin typeface="Calibri"/>
                <a:cs typeface="Calibri"/>
              </a:rPr>
              <a:t>f  </a:t>
            </a:r>
            <a:r>
              <a:rPr sz="2800" b="1" spc="15" dirty="0">
                <a:latin typeface="Calibri"/>
                <a:cs typeface="Calibri"/>
              </a:rPr>
              <a:t>inclusivity</a:t>
            </a:r>
            <a:r>
              <a:rPr sz="2800" b="1" spc="-204" dirty="0">
                <a:latin typeface="Calibri"/>
                <a:cs typeface="Calibri"/>
              </a:rPr>
              <a:t> </a:t>
            </a:r>
            <a:r>
              <a:rPr sz="2800" b="1" spc="-5" dirty="0">
                <a:latin typeface="Calibri"/>
                <a:cs typeface="Calibri"/>
              </a:rPr>
              <a:t>and</a:t>
            </a:r>
            <a:r>
              <a:rPr sz="2800" b="1" spc="20" dirty="0">
                <a:latin typeface="Calibri"/>
                <a:cs typeface="Calibri"/>
              </a:rPr>
              <a:t> </a:t>
            </a:r>
            <a:r>
              <a:rPr sz="2800" b="1" spc="10" dirty="0">
                <a:latin typeface="Calibri"/>
                <a:cs typeface="Calibri"/>
              </a:rPr>
              <a:t>equity</a:t>
            </a:r>
            <a:endParaRPr sz="2800" dirty="0">
              <a:latin typeface="Calibri"/>
              <a:cs typeface="Calibri"/>
            </a:endParaRPr>
          </a:p>
        </p:txBody>
      </p:sp>
      <p:sp>
        <p:nvSpPr>
          <p:cNvPr id="3" name="object 3"/>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10" dirty="0"/>
              <a:t>nih.gov/ending-structural-racism</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
        <p:nvSpPr>
          <p:cNvPr id="5" name="Title 4">
            <a:extLst>
              <a:ext uri="{FF2B5EF4-FFF2-40B4-BE49-F238E27FC236}">
                <a16:creationId xmlns:a16="http://schemas.microsoft.com/office/drawing/2014/main" id="{41F39145-827E-4C24-8473-DF4239229962}"/>
              </a:ext>
            </a:extLst>
          </p:cNvPr>
          <p:cNvSpPr>
            <a:spLocks noGrp="1"/>
          </p:cNvSpPr>
          <p:nvPr>
            <p:ph type="title" idx="4294967295"/>
          </p:nvPr>
        </p:nvSpPr>
        <p:spPr>
          <a:xfrm>
            <a:off x="661550" y="-984885"/>
            <a:ext cx="10868898" cy="984885"/>
          </a:xfrm>
        </p:spPr>
        <p:txBody>
          <a:bodyPr wrap="square" lIns="0" tIns="0" rIns="0" bIns="0" anchor="b">
            <a:spAutoFit/>
          </a:bodyPr>
          <a:lstStyle/>
          <a:p>
            <a:r>
              <a:rPr lang="en-US" spc="-15" dirty="0">
                <a:latin typeface="Calibri"/>
                <a:cs typeface="Calibri"/>
              </a:rPr>
              <a:t>UNITE </a:t>
            </a:r>
            <a:r>
              <a:rPr lang="en-US" spc="5" dirty="0">
                <a:latin typeface="Calibri"/>
                <a:cs typeface="Calibri"/>
              </a:rPr>
              <a:t>Actions/Priorities Going </a:t>
            </a:r>
            <a:r>
              <a:rPr lang="en-US" spc="-20" dirty="0">
                <a:latin typeface="Calibri"/>
                <a:cs typeface="Calibri"/>
              </a:rPr>
              <a:t>Forward </a:t>
            </a:r>
            <a:r>
              <a:rPr lang="en-US" dirty="0">
                <a:latin typeface="Calibri"/>
                <a:cs typeface="Calibri"/>
              </a:rPr>
              <a:t>– </a:t>
            </a:r>
            <a:r>
              <a:rPr lang="en-US" spc="-20" dirty="0">
                <a:latin typeface="Calibri"/>
                <a:cs typeface="Calibri"/>
              </a:rPr>
              <a:t>Next </a:t>
            </a:r>
            <a:r>
              <a:rPr lang="en-US" dirty="0">
                <a:latin typeface="Calibri"/>
                <a:cs typeface="Calibri"/>
              </a:rPr>
              <a:t>6 </a:t>
            </a:r>
            <a:r>
              <a:rPr lang="en-US" spc="-620" dirty="0">
                <a:latin typeface="Calibri"/>
                <a:cs typeface="Calibri"/>
              </a:rPr>
              <a:t> </a:t>
            </a:r>
            <a:r>
              <a:rPr lang="en-US" spc="10" dirty="0">
                <a:latin typeface="Calibri"/>
                <a:cs typeface="Calibri"/>
              </a:rPr>
              <a:t>Months</a:t>
            </a:r>
            <a:br>
              <a:rPr lang="en-US" dirty="0">
                <a:latin typeface="Calibri"/>
                <a:cs typeface="Calibri"/>
              </a:rPr>
            </a:b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62257" y="6656106"/>
            <a:ext cx="1683385" cy="201295"/>
          </a:xfrm>
          <a:prstGeom prst="rect">
            <a:avLst/>
          </a:prstGeom>
        </p:spPr>
        <p:txBody>
          <a:bodyPr vert="horz" wrap="square" lIns="0" tIns="8890" rIns="0" bIns="0" rtlCol="0">
            <a:spAutoFit/>
          </a:bodyPr>
          <a:lstStyle/>
          <a:p>
            <a:pPr>
              <a:lnSpc>
                <a:spcPct val="100000"/>
              </a:lnSpc>
              <a:spcBef>
                <a:spcPts val="70"/>
              </a:spcBef>
            </a:pPr>
            <a:r>
              <a:rPr sz="1200" b="1" spc="15" dirty="0">
                <a:solidFill>
                  <a:srgbClr val="FFFFFF"/>
                </a:solidFill>
                <a:latin typeface="Microsoft YaHei"/>
                <a:cs typeface="Microsoft YaHei"/>
                <a:hlinkClick r:id="rId2"/>
              </a:rPr>
              <a:t>ww</a:t>
            </a:r>
            <a:r>
              <a:rPr sz="1200" b="1" spc="-65" dirty="0">
                <a:solidFill>
                  <a:srgbClr val="FFFFFF"/>
                </a:solidFill>
                <a:latin typeface="Microsoft YaHei"/>
                <a:cs typeface="Microsoft YaHei"/>
                <a:hlinkClick r:id="rId2"/>
              </a:rPr>
              <a:t>w</a:t>
            </a:r>
            <a:r>
              <a:rPr sz="1200" b="1" spc="-25" dirty="0">
                <a:solidFill>
                  <a:srgbClr val="FFFFFF"/>
                </a:solidFill>
                <a:latin typeface="Microsoft YaHei"/>
                <a:cs typeface="Microsoft YaHei"/>
                <a:hlinkClick r:id="rId2"/>
              </a:rPr>
              <a:t>.</a:t>
            </a:r>
            <a:r>
              <a:rPr sz="1200" b="1" dirty="0">
                <a:solidFill>
                  <a:srgbClr val="FFFFFF"/>
                </a:solidFill>
                <a:latin typeface="Microsoft YaHei"/>
                <a:cs typeface="Microsoft YaHei"/>
                <a:hlinkClick r:id="rId2"/>
              </a:rPr>
              <a:t>d</a:t>
            </a:r>
            <a:r>
              <a:rPr sz="1200" b="1" spc="-35" dirty="0">
                <a:solidFill>
                  <a:srgbClr val="FFFFFF"/>
                </a:solidFill>
                <a:latin typeface="Microsoft YaHei"/>
                <a:cs typeface="Microsoft YaHei"/>
                <a:hlinkClick r:id="rId2"/>
              </a:rPr>
              <a:t>i</a:t>
            </a:r>
            <a:r>
              <a:rPr sz="1200" b="1" spc="25" dirty="0">
                <a:solidFill>
                  <a:srgbClr val="FFFFFF"/>
                </a:solidFill>
                <a:latin typeface="Microsoft YaHei"/>
                <a:cs typeface="Microsoft YaHei"/>
                <a:hlinkClick r:id="rId2"/>
              </a:rPr>
              <a:t>v</a:t>
            </a:r>
            <a:r>
              <a:rPr sz="1200" b="1" spc="20" dirty="0">
                <a:solidFill>
                  <a:srgbClr val="FFFFFF"/>
                </a:solidFill>
                <a:latin typeface="Microsoft YaHei"/>
                <a:cs typeface="Microsoft YaHei"/>
                <a:hlinkClick r:id="rId2"/>
              </a:rPr>
              <a:t>e</a:t>
            </a:r>
            <a:r>
              <a:rPr sz="1200" b="1" spc="-30" dirty="0">
                <a:solidFill>
                  <a:srgbClr val="FFFFFF"/>
                </a:solidFill>
                <a:latin typeface="Microsoft YaHei"/>
                <a:cs typeface="Microsoft YaHei"/>
                <a:hlinkClick r:id="rId2"/>
              </a:rPr>
              <a:t>r</a:t>
            </a:r>
            <a:r>
              <a:rPr sz="1200" b="1" spc="-35" dirty="0">
                <a:solidFill>
                  <a:srgbClr val="FFFFFF"/>
                </a:solidFill>
                <a:latin typeface="Microsoft YaHei"/>
                <a:cs typeface="Microsoft YaHei"/>
                <a:hlinkClick r:id="rId2"/>
              </a:rPr>
              <a:t>si</a:t>
            </a:r>
            <a:r>
              <a:rPr sz="1200" b="1" spc="-20" dirty="0">
                <a:solidFill>
                  <a:srgbClr val="FFFFFF"/>
                </a:solidFill>
                <a:latin typeface="Microsoft YaHei"/>
                <a:cs typeface="Microsoft YaHei"/>
                <a:hlinkClick r:id="rId2"/>
              </a:rPr>
              <a:t>t</a:t>
            </a:r>
            <a:r>
              <a:rPr sz="1200" b="1" spc="-50" dirty="0">
                <a:solidFill>
                  <a:srgbClr val="FFFFFF"/>
                </a:solidFill>
                <a:latin typeface="Microsoft YaHei"/>
                <a:cs typeface="Microsoft YaHei"/>
                <a:hlinkClick r:id="rId2"/>
              </a:rPr>
              <a:t>y</a:t>
            </a:r>
            <a:r>
              <a:rPr sz="1200" b="1" spc="-25" dirty="0">
                <a:solidFill>
                  <a:srgbClr val="FFFFFF"/>
                </a:solidFill>
                <a:latin typeface="Microsoft YaHei"/>
                <a:cs typeface="Microsoft YaHei"/>
                <a:hlinkClick r:id="rId2"/>
              </a:rPr>
              <a:t>.</a:t>
            </a:r>
            <a:r>
              <a:rPr sz="1200" b="1" spc="20" dirty="0">
                <a:solidFill>
                  <a:srgbClr val="FFFFFF"/>
                </a:solidFill>
                <a:latin typeface="Microsoft YaHei"/>
                <a:cs typeface="Microsoft YaHei"/>
                <a:hlinkClick r:id="rId2"/>
              </a:rPr>
              <a:t>n</a:t>
            </a:r>
            <a:r>
              <a:rPr sz="1200" b="1" spc="-35" dirty="0">
                <a:solidFill>
                  <a:srgbClr val="FFFFFF"/>
                </a:solidFill>
                <a:latin typeface="Microsoft YaHei"/>
                <a:cs typeface="Microsoft YaHei"/>
                <a:hlinkClick r:id="rId2"/>
              </a:rPr>
              <a:t>i</a:t>
            </a:r>
            <a:r>
              <a:rPr sz="1200" b="1" spc="25" dirty="0">
                <a:solidFill>
                  <a:srgbClr val="FFFFFF"/>
                </a:solidFill>
                <a:latin typeface="Microsoft YaHei"/>
                <a:cs typeface="Microsoft YaHei"/>
                <a:hlinkClick r:id="rId2"/>
              </a:rPr>
              <a:t>h</a:t>
            </a:r>
            <a:r>
              <a:rPr sz="1200" b="1" spc="-25" dirty="0">
                <a:solidFill>
                  <a:srgbClr val="FFFFFF"/>
                </a:solidFill>
                <a:latin typeface="Microsoft YaHei"/>
                <a:cs typeface="Microsoft YaHei"/>
                <a:hlinkClick r:id="rId2"/>
              </a:rPr>
              <a:t>.</a:t>
            </a:r>
            <a:r>
              <a:rPr sz="1200" b="1" dirty="0">
                <a:solidFill>
                  <a:srgbClr val="FFFFFF"/>
                </a:solidFill>
                <a:latin typeface="Microsoft YaHei"/>
                <a:cs typeface="Microsoft YaHei"/>
                <a:hlinkClick r:id="rId2"/>
              </a:rPr>
              <a:t>g</a:t>
            </a:r>
            <a:r>
              <a:rPr sz="1200" b="1" spc="10" dirty="0">
                <a:solidFill>
                  <a:srgbClr val="FFFFFF"/>
                </a:solidFill>
                <a:latin typeface="Microsoft YaHei"/>
                <a:cs typeface="Microsoft YaHei"/>
                <a:hlinkClick r:id="rId2"/>
              </a:rPr>
              <a:t>o</a:t>
            </a:r>
            <a:r>
              <a:rPr sz="1200" b="1" dirty="0">
                <a:solidFill>
                  <a:srgbClr val="FFFFFF"/>
                </a:solidFill>
                <a:latin typeface="Microsoft YaHei"/>
                <a:cs typeface="Microsoft YaHei"/>
                <a:hlinkClick r:id="rId2"/>
              </a:rPr>
              <a:t>v</a:t>
            </a:r>
            <a:endParaRPr sz="1200">
              <a:latin typeface="Microsoft YaHei"/>
              <a:cs typeface="Microsoft YaHei"/>
            </a:endParaRPr>
          </a:p>
        </p:txBody>
      </p:sp>
      <p:grpSp>
        <p:nvGrpSpPr>
          <p:cNvPr id="3" name="object 3">
            <a:extLst>
              <a:ext uri="{C183D7F6-B498-43B3-948B-1728B52AA6E4}">
                <adec:decorative xmlns:adec="http://schemas.microsoft.com/office/drawing/2017/decorative" val="1"/>
              </a:ext>
            </a:extLst>
          </p:cNvPr>
          <p:cNvGrpSpPr/>
          <p:nvPr/>
        </p:nvGrpSpPr>
        <p:grpSpPr>
          <a:xfrm>
            <a:off x="0" y="0"/>
            <a:ext cx="12192000" cy="1127760"/>
            <a:chOff x="0" y="0"/>
            <a:chExt cx="12192000" cy="1127760"/>
          </a:xfrm>
        </p:grpSpPr>
        <p:pic>
          <p:nvPicPr>
            <p:cNvPr id="4" name="object 4"/>
            <p:cNvPicPr/>
            <p:nvPr/>
          </p:nvPicPr>
          <p:blipFill>
            <a:blip r:embed="rId3" cstate="print"/>
            <a:stretch>
              <a:fillRect/>
            </a:stretch>
          </p:blipFill>
          <p:spPr>
            <a:xfrm>
              <a:off x="10668000" y="101600"/>
              <a:ext cx="1473200" cy="243840"/>
            </a:xfrm>
            <a:prstGeom prst="rect">
              <a:avLst/>
            </a:prstGeom>
          </p:spPr>
        </p:pic>
        <p:sp>
          <p:nvSpPr>
            <p:cNvPr id="5" name="object 5"/>
            <p:cNvSpPr/>
            <p:nvPr/>
          </p:nvSpPr>
          <p:spPr>
            <a:xfrm>
              <a:off x="0" y="0"/>
              <a:ext cx="12192000" cy="1127760"/>
            </a:xfrm>
            <a:custGeom>
              <a:avLst/>
              <a:gdLst/>
              <a:ahLst/>
              <a:cxnLst/>
              <a:rect l="l" t="t" r="r" b="b"/>
              <a:pathLst>
                <a:path w="12192000" h="1127760">
                  <a:moveTo>
                    <a:pt x="12192000" y="0"/>
                  </a:moveTo>
                  <a:lnTo>
                    <a:pt x="0" y="0"/>
                  </a:lnTo>
                  <a:lnTo>
                    <a:pt x="0" y="1127760"/>
                  </a:lnTo>
                  <a:lnTo>
                    <a:pt x="12192000" y="1127760"/>
                  </a:lnTo>
                  <a:lnTo>
                    <a:pt x="12192000" y="0"/>
                  </a:lnTo>
                  <a:close/>
                </a:path>
              </a:pathLst>
            </a:custGeom>
            <a:solidFill>
              <a:srgbClr val="001F5F"/>
            </a:solid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3189605" marR="5080" indent="-2418080">
              <a:lnSpc>
                <a:spcPct val="100000"/>
              </a:lnSpc>
              <a:spcBef>
                <a:spcPts val="100"/>
              </a:spcBef>
            </a:pPr>
            <a:r>
              <a:rPr spc="-35" dirty="0"/>
              <a:t>Faculty</a:t>
            </a:r>
            <a:r>
              <a:rPr spc="210" dirty="0"/>
              <a:t> </a:t>
            </a:r>
            <a:r>
              <a:rPr spc="-40" dirty="0"/>
              <a:t>Institutional</a:t>
            </a:r>
            <a:r>
              <a:rPr spc="385" dirty="0"/>
              <a:t> </a:t>
            </a:r>
            <a:r>
              <a:rPr spc="-25" dirty="0"/>
              <a:t>Recruitment</a:t>
            </a:r>
            <a:r>
              <a:rPr spc="204" dirty="0"/>
              <a:t> </a:t>
            </a:r>
            <a:r>
              <a:rPr spc="-25" dirty="0"/>
              <a:t>for</a:t>
            </a:r>
            <a:r>
              <a:rPr spc="105" dirty="0"/>
              <a:t> </a:t>
            </a:r>
            <a:r>
              <a:rPr spc="-35" dirty="0"/>
              <a:t>Sustainable </a:t>
            </a:r>
            <a:r>
              <a:rPr spc="-869" dirty="0"/>
              <a:t> </a:t>
            </a:r>
            <a:r>
              <a:rPr spc="-30" dirty="0"/>
              <a:t>Transformation</a:t>
            </a:r>
            <a:r>
              <a:rPr spc="190" dirty="0"/>
              <a:t> </a:t>
            </a:r>
            <a:r>
              <a:rPr spc="-30" dirty="0"/>
              <a:t>(FIRST)</a:t>
            </a:r>
          </a:p>
        </p:txBody>
      </p:sp>
      <p:sp>
        <p:nvSpPr>
          <p:cNvPr id="7" name="object 7">
            <a:extLst>
              <a:ext uri="{C183D7F6-B498-43B3-948B-1728B52AA6E4}">
                <adec:decorative xmlns:adec="http://schemas.microsoft.com/office/drawing/2017/decorative" val="1"/>
              </a:ext>
            </a:extLst>
          </p:cNvPr>
          <p:cNvSpPr/>
          <p:nvPr/>
        </p:nvSpPr>
        <p:spPr>
          <a:xfrm>
            <a:off x="0" y="6593840"/>
            <a:ext cx="12192000" cy="264160"/>
          </a:xfrm>
          <a:custGeom>
            <a:avLst/>
            <a:gdLst/>
            <a:ahLst/>
            <a:cxnLst/>
            <a:rect l="l" t="t" r="r" b="b"/>
            <a:pathLst>
              <a:path w="12192000" h="264159">
                <a:moveTo>
                  <a:pt x="12192000" y="0"/>
                </a:moveTo>
                <a:lnTo>
                  <a:pt x="0" y="0"/>
                </a:lnTo>
                <a:lnTo>
                  <a:pt x="0" y="264159"/>
                </a:lnTo>
                <a:lnTo>
                  <a:pt x="12192000" y="264159"/>
                </a:lnTo>
                <a:lnTo>
                  <a:pt x="12192000" y="0"/>
                </a:lnTo>
                <a:close/>
              </a:path>
            </a:pathLst>
          </a:custGeom>
          <a:solidFill>
            <a:srgbClr val="001F5F"/>
          </a:solidFill>
        </p:spPr>
        <p:txBody>
          <a:bodyPr wrap="square" lIns="0" tIns="0" rIns="0" bIns="0" rtlCol="0"/>
          <a:lstStyle/>
          <a:p>
            <a:endParaRPr/>
          </a:p>
        </p:txBody>
      </p:sp>
      <p:sp>
        <p:nvSpPr>
          <p:cNvPr id="8" name="object 8"/>
          <p:cNvSpPr txBox="1"/>
          <p:nvPr/>
        </p:nvSpPr>
        <p:spPr>
          <a:xfrm>
            <a:off x="5169566" y="6566155"/>
            <a:ext cx="1862455" cy="306070"/>
          </a:xfrm>
          <a:prstGeom prst="rect">
            <a:avLst/>
          </a:prstGeom>
        </p:spPr>
        <p:txBody>
          <a:bodyPr vert="horz" wrap="square" lIns="0" tIns="11430" rIns="0" bIns="0" rtlCol="0">
            <a:spAutoFit/>
          </a:bodyPr>
          <a:lstStyle/>
          <a:p>
            <a:pPr marL="12700">
              <a:lnSpc>
                <a:spcPct val="100000"/>
              </a:lnSpc>
              <a:spcBef>
                <a:spcPts val="90"/>
              </a:spcBef>
            </a:pPr>
            <a:r>
              <a:rPr sz="1850" b="1" spc="-20" dirty="0">
                <a:solidFill>
                  <a:srgbClr val="FFFFFF"/>
                </a:solidFill>
                <a:latin typeface="Arial"/>
                <a:cs typeface="Arial"/>
              </a:rPr>
              <a:t>diversity.nih.gov</a:t>
            </a:r>
            <a:endParaRPr sz="1850">
              <a:latin typeface="Arial"/>
              <a:cs typeface="Arial"/>
            </a:endParaRPr>
          </a:p>
        </p:txBody>
      </p:sp>
      <p:sp>
        <p:nvSpPr>
          <p:cNvPr id="9" name="object 9"/>
          <p:cNvSpPr txBox="1"/>
          <p:nvPr/>
        </p:nvSpPr>
        <p:spPr>
          <a:xfrm>
            <a:off x="567316" y="989067"/>
            <a:ext cx="10047605" cy="5339080"/>
          </a:xfrm>
          <a:prstGeom prst="rect">
            <a:avLst/>
          </a:prstGeom>
        </p:spPr>
        <p:txBody>
          <a:bodyPr vert="horz" wrap="square" lIns="0" tIns="93980" rIns="0" bIns="0" rtlCol="0">
            <a:spAutoFit/>
          </a:bodyPr>
          <a:lstStyle/>
          <a:p>
            <a:pPr marL="12700">
              <a:lnSpc>
                <a:spcPct val="100000"/>
              </a:lnSpc>
              <a:spcBef>
                <a:spcPts val="740"/>
              </a:spcBef>
              <a:tabLst>
                <a:tab pos="2207260" algn="l"/>
              </a:tabLst>
            </a:pPr>
            <a:r>
              <a:rPr sz="2800" b="1" u="sng" spc="-40" dirty="0">
                <a:uFill>
                  <a:solidFill>
                    <a:srgbClr val="000000"/>
                  </a:solidFill>
                </a:uFill>
                <a:latin typeface="Arial"/>
                <a:cs typeface="Arial"/>
              </a:rPr>
              <a:t>Overarching	</a:t>
            </a:r>
            <a:r>
              <a:rPr sz="2800" b="1" u="sng" spc="-35" dirty="0">
                <a:uFill>
                  <a:solidFill>
                    <a:srgbClr val="000000"/>
                  </a:solidFill>
                </a:uFill>
                <a:latin typeface="Arial"/>
                <a:cs typeface="Arial"/>
              </a:rPr>
              <a:t>Goal</a:t>
            </a:r>
            <a:endParaRPr sz="2800">
              <a:latin typeface="Arial"/>
              <a:cs typeface="Arial"/>
            </a:endParaRPr>
          </a:p>
          <a:p>
            <a:pPr marL="754380" indent="-285115">
              <a:lnSpc>
                <a:spcPct val="100000"/>
              </a:lnSpc>
              <a:spcBef>
                <a:spcPts val="640"/>
              </a:spcBef>
              <a:buChar char="•"/>
              <a:tabLst>
                <a:tab pos="753745" algn="l"/>
                <a:tab pos="754380" algn="l"/>
              </a:tabLst>
            </a:pPr>
            <a:r>
              <a:rPr sz="2800" spc="-40" dirty="0">
                <a:latin typeface="Arial"/>
                <a:cs typeface="Arial"/>
              </a:rPr>
              <a:t>Create</a:t>
            </a:r>
            <a:r>
              <a:rPr sz="2800" spc="215" dirty="0">
                <a:latin typeface="Arial"/>
                <a:cs typeface="Arial"/>
              </a:rPr>
              <a:t> </a:t>
            </a:r>
            <a:r>
              <a:rPr sz="2800" spc="-25" dirty="0">
                <a:latin typeface="Arial"/>
                <a:cs typeface="Arial"/>
              </a:rPr>
              <a:t>cultures</a:t>
            </a:r>
            <a:r>
              <a:rPr sz="2800" spc="135" dirty="0">
                <a:latin typeface="Arial"/>
                <a:cs typeface="Arial"/>
              </a:rPr>
              <a:t> </a:t>
            </a:r>
            <a:r>
              <a:rPr sz="2800" spc="-60" dirty="0">
                <a:latin typeface="Arial"/>
                <a:cs typeface="Arial"/>
              </a:rPr>
              <a:t>of</a:t>
            </a:r>
            <a:r>
              <a:rPr sz="2800" spc="120" dirty="0">
                <a:latin typeface="Arial"/>
                <a:cs typeface="Arial"/>
              </a:rPr>
              <a:t> </a:t>
            </a:r>
            <a:r>
              <a:rPr sz="2800" spc="-30" dirty="0">
                <a:latin typeface="Arial"/>
                <a:cs typeface="Arial"/>
              </a:rPr>
              <a:t>inclusive</a:t>
            </a:r>
            <a:r>
              <a:rPr sz="2800" spc="295" dirty="0">
                <a:latin typeface="Arial"/>
                <a:cs typeface="Arial"/>
              </a:rPr>
              <a:t> </a:t>
            </a:r>
            <a:r>
              <a:rPr sz="2800" spc="-35" dirty="0">
                <a:latin typeface="Arial"/>
                <a:cs typeface="Arial"/>
              </a:rPr>
              <a:t>excellence</a:t>
            </a:r>
            <a:endParaRPr sz="2800">
              <a:latin typeface="Arial"/>
              <a:cs typeface="Arial"/>
            </a:endParaRPr>
          </a:p>
          <a:p>
            <a:pPr marL="12700">
              <a:lnSpc>
                <a:spcPct val="100000"/>
              </a:lnSpc>
              <a:spcBef>
                <a:spcPts val="1920"/>
              </a:spcBef>
            </a:pPr>
            <a:r>
              <a:rPr sz="2800" b="1" u="sng" spc="-15" dirty="0">
                <a:uFill>
                  <a:solidFill>
                    <a:srgbClr val="000000"/>
                  </a:solidFill>
                </a:uFill>
                <a:latin typeface="Arial"/>
                <a:cs typeface="Arial"/>
              </a:rPr>
              <a:t>Program</a:t>
            </a:r>
            <a:r>
              <a:rPr sz="2800" b="1" u="sng" spc="70" dirty="0">
                <a:uFill>
                  <a:solidFill>
                    <a:srgbClr val="000000"/>
                  </a:solidFill>
                </a:uFill>
                <a:latin typeface="Arial"/>
                <a:cs typeface="Arial"/>
              </a:rPr>
              <a:t> </a:t>
            </a:r>
            <a:r>
              <a:rPr sz="2800" b="1" u="sng" spc="-35" dirty="0">
                <a:uFill>
                  <a:solidFill>
                    <a:srgbClr val="000000"/>
                  </a:solidFill>
                </a:uFill>
                <a:latin typeface="Arial"/>
                <a:cs typeface="Arial"/>
              </a:rPr>
              <a:t>Objectives</a:t>
            </a:r>
            <a:r>
              <a:rPr sz="2800" b="1" spc="-35" dirty="0">
                <a:latin typeface="Arial"/>
                <a:cs typeface="Arial"/>
              </a:rPr>
              <a:t>:</a:t>
            </a:r>
            <a:endParaRPr sz="2800">
              <a:latin typeface="Arial"/>
              <a:cs typeface="Arial"/>
            </a:endParaRPr>
          </a:p>
          <a:p>
            <a:pPr marL="754380" marR="960755" indent="-284480">
              <a:lnSpc>
                <a:spcPct val="100000"/>
              </a:lnSpc>
              <a:spcBef>
                <a:spcPts val="640"/>
              </a:spcBef>
              <a:buChar char="•"/>
              <a:tabLst>
                <a:tab pos="753745" algn="l"/>
                <a:tab pos="754380" algn="l"/>
              </a:tabLst>
            </a:pPr>
            <a:r>
              <a:rPr sz="2800" spc="-30" dirty="0">
                <a:latin typeface="Arial"/>
                <a:cs typeface="Arial"/>
              </a:rPr>
              <a:t>Faculty</a:t>
            </a:r>
            <a:r>
              <a:rPr sz="2800" spc="215" dirty="0">
                <a:latin typeface="Arial"/>
                <a:cs typeface="Arial"/>
              </a:rPr>
              <a:t> </a:t>
            </a:r>
            <a:r>
              <a:rPr sz="2800" spc="-40" dirty="0">
                <a:latin typeface="Arial"/>
                <a:cs typeface="Arial"/>
              </a:rPr>
              <a:t>cohort</a:t>
            </a:r>
            <a:r>
              <a:rPr sz="2800" spc="200" dirty="0">
                <a:latin typeface="Arial"/>
                <a:cs typeface="Arial"/>
              </a:rPr>
              <a:t> </a:t>
            </a:r>
            <a:r>
              <a:rPr sz="2800" spc="-60" dirty="0">
                <a:latin typeface="Arial"/>
                <a:cs typeface="Arial"/>
              </a:rPr>
              <a:t>model</a:t>
            </a:r>
            <a:r>
              <a:rPr sz="2800" spc="275" dirty="0">
                <a:latin typeface="Arial"/>
                <a:cs typeface="Arial"/>
              </a:rPr>
              <a:t> </a:t>
            </a:r>
            <a:r>
              <a:rPr sz="2800" spc="-35" dirty="0">
                <a:latin typeface="Arial"/>
                <a:cs typeface="Arial"/>
              </a:rPr>
              <a:t>for</a:t>
            </a:r>
            <a:r>
              <a:rPr sz="2800" spc="125" dirty="0">
                <a:latin typeface="Arial"/>
                <a:cs typeface="Arial"/>
              </a:rPr>
              <a:t> </a:t>
            </a:r>
            <a:r>
              <a:rPr sz="2800" spc="-35" dirty="0">
                <a:latin typeface="Arial"/>
                <a:cs typeface="Arial"/>
              </a:rPr>
              <a:t>hiring,</a:t>
            </a:r>
            <a:r>
              <a:rPr sz="2800" spc="195" dirty="0">
                <a:latin typeface="Arial"/>
                <a:cs typeface="Arial"/>
              </a:rPr>
              <a:t> </a:t>
            </a:r>
            <a:r>
              <a:rPr sz="2800" spc="-30" dirty="0">
                <a:latin typeface="Arial"/>
                <a:cs typeface="Arial"/>
              </a:rPr>
              <a:t>multi-level</a:t>
            </a:r>
            <a:r>
              <a:rPr sz="2800" spc="360" dirty="0">
                <a:latin typeface="Arial"/>
                <a:cs typeface="Arial"/>
              </a:rPr>
              <a:t> </a:t>
            </a:r>
            <a:r>
              <a:rPr sz="2800" spc="-45" dirty="0">
                <a:latin typeface="Arial"/>
                <a:cs typeface="Arial"/>
              </a:rPr>
              <a:t>mentoring, </a:t>
            </a:r>
            <a:r>
              <a:rPr sz="2800" spc="-765" dirty="0">
                <a:latin typeface="Arial"/>
                <a:cs typeface="Arial"/>
              </a:rPr>
              <a:t> </a:t>
            </a:r>
            <a:r>
              <a:rPr sz="2800" spc="-30" dirty="0">
                <a:latin typeface="Arial"/>
                <a:cs typeface="Arial"/>
              </a:rPr>
              <a:t>professional</a:t>
            </a:r>
            <a:r>
              <a:rPr sz="2800" spc="355" dirty="0">
                <a:latin typeface="Arial"/>
                <a:cs typeface="Arial"/>
              </a:rPr>
              <a:t> </a:t>
            </a:r>
            <a:r>
              <a:rPr sz="2800" spc="-40" dirty="0">
                <a:latin typeface="Arial"/>
                <a:cs typeface="Arial"/>
              </a:rPr>
              <a:t>development</a:t>
            </a:r>
            <a:endParaRPr sz="2800">
              <a:latin typeface="Arial"/>
              <a:cs typeface="Arial"/>
            </a:endParaRPr>
          </a:p>
          <a:p>
            <a:pPr marL="754380" marR="5080" indent="-284480">
              <a:lnSpc>
                <a:spcPct val="100000"/>
              </a:lnSpc>
              <a:spcBef>
                <a:spcPts val="1280"/>
              </a:spcBef>
              <a:buChar char="•"/>
              <a:tabLst>
                <a:tab pos="753745" algn="l"/>
                <a:tab pos="754380" algn="l"/>
                <a:tab pos="3659504" algn="l"/>
              </a:tabLst>
            </a:pPr>
            <a:r>
              <a:rPr sz="2800" spc="-40" dirty="0">
                <a:latin typeface="Arial"/>
                <a:cs typeface="Arial"/>
              </a:rPr>
              <a:t>Integrated,</a:t>
            </a:r>
            <a:r>
              <a:rPr sz="2800" spc="370" dirty="0">
                <a:latin typeface="Arial"/>
                <a:cs typeface="Arial"/>
              </a:rPr>
              <a:t> </a:t>
            </a:r>
            <a:r>
              <a:rPr sz="2800" spc="-20" dirty="0">
                <a:latin typeface="Arial"/>
                <a:cs typeface="Arial"/>
              </a:rPr>
              <a:t>institution-wide</a:t>
            </a:r>
            <a:r>
              <a:rPr sz="2800" spc="310" dirty="0">
                <a:latin typeface="Arial"/>
                <a:cs typeface="Arial"/>
              </a:rPr>
              <a:t> </a:t>
            </a:r>
            <a:r>
              <a:rPr sz="2800" spc="-15" dirty="0">
                <a:latin typeface="Arial"/>
                <a:cs typeface="Arial"/>
              </a:rPr>
              <a:t>systems</a:t>
            </a:r>
            <a:r>
              <a:rPr sz="2800" spc="70" dirty="0">
                <a:latin typeface="Arial"/>
                <a:cs typeface="Arial"/>
              </a:rPr>
              <a:t> </a:t>
            </a:r>
            <a:r>
              <a:rPr sz="2800" spc="10" dirty="0">
                <a:latin typeface="Arial"/>
                <a:cs typeface="Arial"/>
              </a:rPr>
              <a:t>to</a:t>
            </a:r>
            <a:r>
              <a:rPr sz="2800" spc="-10" dirty="0">
                <a:latin typeface="Arial"/>
                <a:cs typeface="Arial"/>
              </a:rPr>
              <a:t> </a:t>
            </a:r>
            <a:r>
              <a:rPr sz="2800" spc="-40" dirty="0">
                <a:latin typeface="Arial"/>
                <a:cs typeface="Arial"/>
              </a:rPr>
              <a:t>address</a:t>
            </a:r>
            <a:r>
              <a:rPr sz="2800" spc="310" dirty="0">
                <a:latin typeface="Arial"/>
                <a:cs typeface="Arial"/>
              </a:rPr>
              <a:t> </a:t>
            </a:r>
            <a:r>
              <a:rPr sz="2800" spc="-40" dirty="0">
                <a:latin typeface="Arial"/>
                <a:cs typeface="Arial"/>
              </a:rPr>
              <a:t>bias,</a:t>
            </a:r>
            <a:r>
              <a:rPr sz="2800" spc="130" dirty="0">
                <a:latin typeface="Arial"/>
                <a:cs typeface="Arial"/>
              </a:rPr>
              <a:t> </a:t>
            </a:r>
            <a:r>
              <a:rPr sz="2800" spc="-25" dirty="0">
                <a:latin typeface="Arial"/>
                <a:cs typeface="Arial"/>
              </a:rPr>
              <a:t>faculty </a:t>
            </a:r>
            <a:r>
              <a:rPr sz="2800" spc="-760" dirty="0">
                <a:latin typeface="Arial"/>
                <a:cs typeface="Arial"/>
              </a:rPr>
              <a:t> </a:t>
            </a:r>
            <a:r>
              <a:rPr sz="2800" spc="-75" dirty="0">
                <a:latin typeface="Arial"/>
                <a:cs typeface="Arial"/>
              </a:rPr>
              <a:t>equity,</a:t>
            </a:r>
            <a:r>
              <a:rPr sz="2800" spc="280" dirty="0">
                <a:latin typeface="Arial"/>
                <a:cs typeface="Arial"/>
              </a:rPr>
              <a:t> </a:t>
            </a:r>
            <a:r>
              <a:rPr sz="2800" spc="-40" dirty="0">
                <a:latin typeface="Arial"/>
                <a:cs typeface="Arial"/>
              </a:rPr>
              <a:t>mentoring,	</a:t>
            </a:r>
            <a:r>
              <a:rPr sz="2800" spc="-55" dirty="0">
                <a:latin typeface="Arial"/>
                <a:cs typeface="Arial"/>
              </a:rPr>
              <a:t>and</a:t>
            </a:r>
            <a:r>
              <a:rPr sz="2800" spc="135" dirty="0">
                <a:latin typeface="Arial"/>
                <a:cs typeface="Arial"/>
              </a:rPr>
              <a:t> </a:t>
            </a:r>
            <a:r>
              <a:rPr sz="2800" spc="-20" dirty="0">
                <a:latin typeface="Arial"/>
                <a:cs typeface="Arial"/>
              </a:rPr>
              <a:t>work/life</a:t>
            </a:r>
            <a:r>
              <a:rPr sz="2800" spc="140" dirty="0">
                <a:latin typeface="Arial"/>
                <a:cs typeface="Arial"/>
              </a:rPr>
              <a:t> </a:t>
            </a:r>
            <a:r>
              <a:rPr sz="2800" spc="-25" dirty="0">
                <a:latin typeface="Arial"/>
                <a:cs typeface="Arial"/>
              </a:rPr>
              <a:t>issues</a:t>
            </a:r>
            <a:endParaRPr sz="2800">
              <a:latin typeface="Arial"/>
              <a:cs typeface="Arial"/>
            </a:endParaRPr>
          </a:p>
          <a:p>
            <a:pPr marL="754380" marR="422275" indent="-284480">
              <a:lnSpc>
                <a:spcPct val="100000"/>
              </a:lnSpc>
              <a:spcBef>
                <a:spcPts val="1280"/>
              </a:spcBef>
              <a:buChar char="•"/>
              <a:tabLst>
                <a:tab pos="753745" algn="l"/>
                <a:tab pos="754380" algn="l"/>
              </a:tabLst>
            </a:pPr>
            <a:r>
              <a:rPr sz="2800" spc="-30" dirty="0">
                <a:latin typeface="Arial"/>
                <a:cs typeface="Arial"/>
              </a:rPr>
              <a:t>Coordination</a:t>
            </a:r>
            <a:r>
              <a:rPr sz="2800" spc="365" dirty="0">
                <a:latin typeface="Arial"/>
                <a:cs typeface="Arial"/>
              </a:rPr>
              <a:t> </a:t>
            </a:r>
            <a:r>
              <a:rPr sz="2800" spc="-55" dirty="0">
                <a:latin typeface="Arial"/>
                <a:cs typeface="Arial"/>
              </a:rPr>
              <a:t>and</a:t>
            </a:r>
            <a:r>
              <a:rPr sz="2800" spc="130" dirty="0">
                <a:latin typeface="Arial"/>
                <a:cs typeface="Arial"/>
              </a:rPr>
              <a:t> </a:t>
            </a:r>
            <a:r>
              <a:rPr sz="2800" spc="-35" dirty="0">
                <a:latin typeface="Arial"/>
                <a:cs typeface="Arial"/>
              </a:rPr>
              <a:t>Evaluation</a:t>
            </a:r>
            <a:r>
              <a:rPr sz="2800" spc="290" dirty="0">
                <a:latin typeface="Arial"/>
                <a:cs typeface="Arial"/>
              </a:rPr>
              <a:t> </a:t>
            </a:r>
            <a:r>
              <a:rPr sz="2800" spc="-50" dirty="0">
                <a:latin typeface="Arial"/>
                <a:cs typeface="Arial"/>
              </a:rPr>
              <a:t>Center</a:t>
            </a:r>
            <a:r>
              <a:rPr sz="2800" spc="275" dirty="0">
                <a:latin typeface="Arial"/>
                <a:cs typeface="Arial"/>
              </a:rPr>
              <a:t> </a:t>
            </a:r>
            <a:r>
              <a:rPr sz="2800" spc="-5" dirty="0">
                <a:latin typeface="Arial"/>
                <a:cs typeface="Arial"/>
              </a:rPr>
              <a:t>(CEC):</a:t>
            </a:r>
            <a:r>
              <a:rPr sz="2800" spc="30" dirty="0">
                <a:latin typeface="Arial"/>
                <a:cs typeface="Arial"/>
              </a:rPr>
              <a:t> </a:t>
            </a:r>
            <a:r>
              <a:rPr sz="2800" spc="-35" dirty="0">
                <a:latin typeface="Arial"/>
                <a:cs typeface="Arial"/>
              </a:rPr>
              <a:t>Independent </a:t>
            </a:r>
            <a:r>
              <a:rPr sz="2800" spc="-765" dirty="0">
                <a:latin typeface="Arial"/>
                <a:cs typeface="Arial"/>
              </a:rPr>
              <a:t> </a:t>
            </a:r>
            <a:r>
              <a:rPr sz="2800" spc="-40" dirty="0">
                <a:latin typeface="Arial"/>
                <a:cs typeface="Arial"/>
              </a:rPr>
              <a:t>program</a:t>
            </a:r>
            <a:r>
              <a:rPr sz="2800" spc="240" dirty="0">
                <a:latin typeface="Arial"/>
                <a:cs typeface="Arial"/>
              </a:rPr>
              <a:t> </a:t>
            </a:r>
            <a:r>
              <a:rPr sz="2800" spc="-35" dirty="0">
                <a:latin typeface="Arial"/>
                <a:cs typeface="Arial"/>
              </a:rPr>
              <a:t>evaluation</a:t>
            </a:r>
            <a:r>
              <a:rPr sz="2800" spc="380" dirty="0">
                <a:latin typeface="Arial"/>
                <a:cs typeface="Arial"/>
              </a:rPr>
              <a:t> </a:t>
            </a:r>
            <a:r>
              <a:rPr sz="2800" dirty="0">
                <a:latin typeface="Arial"/>
                <a:cs typeface="Arial"/>
              </a:rPr>
              <a:t>-</a:t>
            </a:r>
            <a:r>
              <a:rPr sz="2800" spc="50" dirty="0">
                <a:latin typeface="Arial"/>
                <a:cs typeface="Arial"/>
              </a:rPr>
              <a:t> </a:t>
            </a:r>
            <a:r>
              <a:rPr sz="2800" spc="-25" dirty="0">
                <a:latin typeface="Arial"/>
                <a:cs typeface="Arial"/>
              </a:rPr>
              <a:t>faculty</a:t>
            </a:r>
            <a:r>
              <a:rPr sz="2800" spc="60" dirty="0">
                <a:latin typeface="Arial"/>
                <a:cs typeface="Arial"/>
              </a:rPr>
              <a:t> </a:t>
            </a:r>
            <a:r>
              <a:rPr sz="2800" spc="-55" dirty="0">
                <a:latin typeface="Arial"/>
                <a:cs typeface="Arial"/>
              </a:rPr>
              <a:t>and</a:t>
            </a:r>
            <a:r>
              <a:rPr sz="2800" spc="215" dirty="0">
                <a:latin typeface="Arial"/>
                <a:cs typeface="Arial"/>
              </a:rPr>
              <a:t> </a:t>
            </a:r>
            <a:r>
              <a:rPr sz="2800" spc="-30" dirty="0">
                <a:latin typeface="Arial"/>
                <a:cs typeface="Arial"/>
              </a:rPr>
              <a:t>institutional</a:t>
            </a:r>
            <a:r>
              <a:rPr sz="2800" spc="360" dirty="0">
                <a:latin typeface="Arial"/>
                <a:cs typeface="Arial"/>
              </a:rPr>
              <a:t> </a:t>
            </a:r>
            <a:r>
              <a:rPr sz="2800" spc="-70" dirty="0">
                <a:latin typeface="Arial"/>
                <a:cs typeface="Arial"/>
              </a:rPr>
              <a:t>level</a:t>
            </a:r>
            <a:endParaRPr sz="2800">
              <a:latin typeface="Arial"/>
              <a:cs typeface="Arial"/>
            </a:endParaRPr>
          </a:p>
          <a:p>
            <a:pPr marL="12700">
              <a:lnSpc>
                <a:spcPct val="100000"/>
              </a:lnSpc>
              <a:spcBef>
                <a:spcPts val="1839"/>
              </a:spcBef>
            </a:pPr>
            <a:r>
              <a:rPr sz="2800" b="1" u="sng" spc="-20" dirty="0">
                <a:uFill>
                  <a:solidFill>
                    <a:srgbClr val="000000"/>
                  </a:solidFill>
                </a:uFill>
                <a:latin typeface="Arial"/>
                <a:cs typeface="Arial"/>
              </a:rPr>
              <a:t>Estimated</a:t>
            </a:r>
            <a:r>
              <a:rPr sz="2800" b="1" u="sng" spc="140" dirty="0">
                <a:uFill>
                  <a:solidFill>
                    <a:srgbClr val="000000"/>
                  </a:solidFill>
                </a:uFill>
                <a:latin typeface="Arial"/>
                <a:cs typeface="Arial"/>
              </a:rPr>
              <a:t> </a:t>
            </a:r>
            <a:r>
              <a:rPr sz="2800" b="1" u="sng" spc="-60" dirty="0">
                <a:uFill>
                  <a:solidFill>
                    <a:srgbClr val="000000"/>
                  </a:solidFill>
                </a:uFill>
                <a:latin typeface="Arial"/>
                <a:cs typeface="Arial"/>
              </a:rPr>
              <a:t>Funds</a:t>
            </a:r>
            <a:r>
              <a:rPr sz="2800" b="1" u="sng" spc="215" dirty="0">
                <a:uFill>
                  <a:solidFill>
                    <a:srgbClr val="000000"/>
                  </a:solidFill>
                </a:uFill>
                <a:latin typeface="Arial"/>
                <a:cs typeface="Arial"/>
              </a:rPr>
              <a:t> </a:t>
            </a:r>
            <a:r>
              <a:rPr sz="2800" b="1" u="sng" spc="-50" dirty="0">
                <a:uFill>
                  <a:solidFill>
                    <a:srgbClr val="000000"/>
                  </a:solidFill>
                </a:uFill>
                <a:latin typeface="Arial"/>
                <a:cs typeface="Arial"/>
              </a:rPr>
              <a:t>Available</a:t>
            </a:r>
            <a:r>
              <a:rPr sz="2800" b="1" spc="-50" dirty="0">
                <a:latin typeface="Arial"/>
                <a:cs typeface="Arial"/>
              </a:rPr>
              <a:t>:</a:t>
            </a:r>
            <a:r>
              <a:rPr sz="2800" b="1" spc="355" dirty="0">
                <a:latin typeface="Arial"/>
                <a:cs typeface="Arial"/>
              </a:rPr>
              <a:t> </a:t>
            </a:r>
            <a:r>
              <a:rPr sz="2800" b="1" spc="-30" dirty="0">
                <a:latin typeface="Arial"/>
                <a:cs typeface="Arial"/>
              </a:rPr>
              <a:t>$241</a:t>
            </a:r>
            <a:r>
              <a:rPr sz="2800" b="1" spc="135" dirty="0">
                <a:latin typeface="Arial"/>
                <a:cs typeface="Arial"/>
              </a:rPr>
              <a:t> </a:t>
            </a:r>
            <a:r>
              <a:rPr sz="2800" b="1" dirty="0">
                <a:latin typeface="Arial"/>
                <a:cs typeface="Arial"/>
              </a:rPr>
              <a:t>M</a:t>
            </a:r>
            <a:r>
              <a:rPr sz="2800" b="1" spc="-80" dirty="0">
                <a:latin typeface="Arial"/>
                <a:cs typeface="Arial"/>
              </a:rPr>
              <a:t> </a:t>
            </a:r>
            <a:r>
              <a:rPr sz="2800" b="1" spc="-30" dirty="0">
                <a:latin typeface="Arial"/>
                <a:cs typeface="Arial"/>
              </a:rPr>
              <a:t>over</a:t>
            </a:r>
            <a:r>
              <a:rPr sz="2800" b="1" spc="125" dirty="0">
                <a:latin typeface="Arial"/>
                <a:cs typeface="Arial"/>
              </a:rPr>
              <a:t> </a:t>
            </a:r>
            <a:r>
              <a:rPr sz="2800" b="1" dirty="0">
                <a:latin typeface="Arial"/>
                <a:cs typeface="Arial"/>
              </a:rPr>
              <a:t>9</a:t>
            </a:r>
            <a:r>
              <a:rPr sz="2800" b="1" spc="-25" dirty="0">
                <a:latin typeface="Arial"/>
                <a:cs typeface="Arial"/>
              </a:rPr>
              <a:t> </a:t>
            </a:r>
            <a:r>
              <a:rPr sz="2800" b="1" spc="-5" dirty="0">
                <a:latin typeface="Arial"/>
                <a:cs typeface="Arial"/>
              </a:rPr>
              <a:t>years</a:t>
            </a:r>
            <a:endParaRPr sz="2800">
              <a:latin typeface="Arial"/>
              <a:cs typeface="Arial"/>
            </a:endParaRPr>
          </a:p>
        </p:txBody>
      </p:sp>
      <p:pic>
        <p:nvPicPr>
          <p:cNvPr id="10" name="object 10">
            <a:extLst>
              <a:ext uri="{C183D7F6-B498-43B3-948B-1728B52AA6E4}">
                <adec:decorative xmlns:adec="http://schemas.microsoft.com/office/drawing/2017/decorative" val="1"/>
              </a:ext>
            </a:extLst>
          </p:cNvPr>
          <p:cNvPicPr/>
          <p:nvPr/>
        </p:nvPicPr>
        <p:blipFill>
          <a:blip r:embed="rId4" cstate="print"/>
          <a:stretch>
            <a:fillRect/>
          </a:stretch>
        </p:blipFill>
        <p:spPr>
          <a:xfrm>
            <a:off x="8188959" y="1676400"/>
            <a:ext cx="3850639" cy="4185906"/>
          </a:xfrm>
          <a:prstGeom prst="rect">
            <a:avLst/>
          </a:prstGeom>
        </p:spPr>
      </p:pic>
      <p:sp>
        <p:nvSpPr>
          <p:cNvPr id="11" name="object 11"/>
          <p:cNvSpPr txBox="1"/>
          <p:nvPr/>
        </p:nvSpPr>
        <p:spPr>
          <a:xfrm>
            <a:off x="11711940" y="6591934"/>
            <a:ext cx="24892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FFFFFF"/>
                </a:solidFill>
                <a:latin typeface="Arial"/>
                <a:cs typeface="Arial"/>
              </a:rPr>
              <a:t>21</a:t>
            </a:r>
            <a:endParaRPr sz="16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62257" y="6656106"/>
            <a:ext cx="1683385" cy="201295"/>
          </a:xfrm>
          <a:prstGeom prst="rect">
            <a:avLst/>
          </a:prstGeom>
        </p:spPr>
        <p:txBody>
          <a:bodyPr vert="horz" wrap="square" lIns="0" tIns="8890" rIns="0" bIns="0" rtlCol="0">
            <a:spAutoFit/>
          </a:bodyPr>
          <a:lstStyle/>
          <a:p>
            <a:pPr>
              <a:lnSpc>
                <a:spcPct val="100000"/>
              </a:lnSpc>
              <a:spcBef>
                <a:spcPts val="70"/>
              </a:spcBef>
            </a:pPr>
            <a:r>
              <a:rPr sz="1200" b="1" spc="15" dirty="0">
                <a:solidFill>
                  <a:srgbClr val="FFFFFF"/>
                </a:solidFill>
                <a:latin typeface="Microsoft YaHei"/>
                <a:cs typeface="Microsoft YaHei"/>
                <a:hlinkClick r:id="rId2"/>
              </a:rPr>
              <a:t>ww</a:t>
            </a:r>
            <a:r>
              <a:rPr sz="1200" b="1" spc="-65" dirty="0">
                <a:solidFill>
                  <a:srgbClr val="FFFFFF"/>
                </a:solidFill>
                <a:latin typeface="Microsoft YaHei"/>
                <a:cs typeface="Microsoft YaHei"/>
                <a:hlinkClick r:id="rId2"/>
              </a:rPr>
              <a:t>w</a:t>
            </a:r>
            <a:r>
              <a:rPr sz="1200" b="1" spc="-25" dirty="0">
                <a:solidFill>
                  <a:srgbClr val="FFFFFF"/>
                </a:solidFill>
                <a:latin typeface="Microsoft YaHei"/>
                <a:cs typeface="Microsoft YaHei"/>
                <a:hlinkClick r:id="rId2"/>
              </a:rPr>
              <a:t>.</a:t>
            </a:r>
            <a:r>
              <a:rPr sz="1200" b="1" dirty="0">
                <a:solidFill>
                  <a:srgbClr val="FFFFFF"/>
                </a:solidFill>
                <a:latin typeface="Microsoft YaHei"/>
                <a:cs typeface="Microsoft YaHei"/>
                <a:hlinkClick r:id="rId2"/>
              </a:rPr>
              <a:t>d</a:t>
            </a:r>
            <a:r>
              <a:rPr sz="1200" b="1" spc="-35" dirty="0">
                <a:solidFill>
                  <a:srgbClr val="FFFFFF"/>
                </a:solidFill>
                <a:latin typeface="Microsoft YaHei"/>
                <a:cs typeface="Microsoft YaHei"/>
                <a:hlinkClick r:id="rId2"/>
              </a:rPr>
              <a:t>i</a:t>
            </a:r>
            <a:r>
              <a:rPr sz="1200" b="1" spc="25" dirty="0">
                <a:solidFill>
                  <a:srgbClr val="FFFFFF"/>
                </a:solidFill>
                <a:latin typeface="Microsoft YaHei"/>
                <a:cs typeface="Microsoft YaHei"/>
                <a:hlinkClick r:id="rId2"/>
              </a:rPr>
              <a:t>v</a:t>
            </a:r>
            <a:r>
              <a:rPr sz="1200" b="1" spc="20" dirty="0">
                <a:solidFill>
                  <a:srgbClr val="FFFFFF"/>
                </a:solidFill>
                <a:latin typeface="Microsoft YaHei"/>
                <a:cs typeface="Microsoft YaHei"/>
                <a:hlinkClick r:id="rId2"/>
              </a:rPr>
              <a:t>e</a:t>
            </a:r>
            <a:r>
              <a:rPr sz="1200" b="1" spc="-30" dirty="0">
                <a:solidFill>
                  <a:srgbClr val="FFFFFF"/>
                </a:solidFill>
                <a:latin typeface="Microsoft YaHei"/>
                <a:cs typeface="Microsoft YaHei"/>
                <a:hlinkClick r:id="rId2"/>
              </a:rPr>
              <a:t>r</a:t>
            </a:r>
            <a:r>
              <a:rPr sz="1200" b="1" spc="-35" dirty="0">
                <a:solidFill>
                  <a:srgbClr val="FFFFFF"/>
                </a:solidFill>
                <a:latin typeface="Microsoft YaHei"/>
                <a:cs typeface="Microsoft YaHei"/>
                <a:hlinkClick r:id="rId2"/>
              </a:rPr>
              <a:t>si</a:t>
            </a:r>
            <a:r>
              <a:rPr sz="1200" b="1" spc="-20" dirty="0">
                <a:solidFill>
                  <a:srgbClr val="FFFFFF"/>
                </a:solidFill>
                <a:latin typeface="Microsoft YaHei"/>
                <a:cs typeface="Microsoft YaHei"/>
                <a:hlinkClick r:id="rId2"/>
              </a:rPr>
              <a:t>t</a:t>
            </a:r>
            <a:r>
              <a:rPr sz="1200" b="1" spc="-50" dirty="0">
                <a:solidFill>
                  <a:srgbClr val="FFFFFF"/>
                </a:solidFill>
                <a:latin typeface="Microsoft YaHei"/>
                <a:cs typeface="Microsoft YaHei"/>
                <a:hlinkClick r:id="rId2"/>
              </a:rPr>
              <a:t>y</a:t>
            </a:r>
            <a:r>
              <a:rPr sz="1200" b="1" spc="-25" dirty="0">
                <a:solidFill>
                  <a:srgbClr val="FFFFFF"/>
                </a:solidFill>
                <a:latin typeface="Microsoft YaHei"/>
                <a:cs typeface="Microsoft YaHei"/>
                <a:hlinkClick r:id="rId2"/>
              </a:rPr>
              <a:t>.</a:t>
            </a:r>
            <a:r>
              <a:rPr sz="1200" b="1" spc="20" dirty="0">
                <a:solidFill>
                  <a:srgbClr val="FFFFFF"/>
                </a:solidFill>
                <a:latin typeface="Microsoft YaHei"/>
                <a:cs typeface="Microsoft YaHei"/>
                <a:hlinkClick r:id="rId2"/>
              </a:rPr>
              <a:t>n</a:t>
            </a:r>
            <a:r>
              <a:rPr sz="1200" b="1" spc="-35" dirty="0">
                <a:solidFill>
                  <a:srgbClr val="FFFFFF"/>
                </a:solidFill>
                <a:latin typeface="Microsoft YaHei"/>
                <a:cs typeface="Microsoft YaHei"/>
                <a:hlinkClick r:id="rId2"/>
              </a:rPr>
              <a:t>i</a:t>
            </a:r>
            <a:r>
              <a:rPr sz="1200" b="1" spc="25" dirty="0">
                <a:solidFill>
                  <a:srgbClr val="FFFFFF"/>
                </a:solidFill>
                <a:latin typeface="Microsoft YaHei"/>
                <a:cs typeface="Microsoft YaHei"/>
                <a:hlinkClick r:id="rId2"/>
              </a:rPr>
              <a:t>h</a:t>
            </a:r>
            <a:r>
              <a:rPr sz="1200" b="1" spc="-25" dirty="0">
                <a:solidFill>
                  <a:srgbClr val="FFFFFF"/>
                </a:solidFill>
                <a:latin typeface="Microsoft YaHei"/>
                <a:cs typeface="Microsoft YaHei"/>
                <a:hlinkClick r:id="rId2"/>
              </a:rPr>
              <a:t>.</a:t>
            </a:r>
            <a:r>
              <a:rPr sz="1200" b="1" dirty="0">
                <a:solidFill>
                  <a:srgbClr val="FFFFFF"/>
                </a:solidFill>
                <a:latin typeface="Microsoft YaHei"/>
                <a:cs typeface="Microsoft YaHei"/>
                <a:hlinkClick r:id="rId2"/>
              </a:rPr>
              <a:t>g</a:t>
            </a:r>
            <a:r>
              <a:rPr sz="1200" b="1" spc="10" dirty="0">
                <a:solidFill>
                  <a:srgbClr val="FFFFFF"/>
                </a:solidFill>
                <a:latin typeface="Microsoft YaHei"/>
                <a:cs typeface="Microsoft YaHei"/>
                <a:hlinkClick r:id="rId2"/>
              </a:rPr>
              <a:t>o</a:t>
            </a:r>
            <a:r>
              <a:rPr sz="1200" b="1" dirty="0">
                <a:solidFill>
                  <a:srgbClr val="FFFFFF"/>
                </a:solidFill>
                <a:latin typeface="Microsoft YaHei"/>
                <a:cs typeface="Microsoft YaHei"/>
                <a:hlinkClick r:id="rId2"/>
              </a:rPr>
              <a:t>v</a:t>
            </a:r>
            <a:endParaRPr sz="1200">
              <a:latin typeface="Microsoft YaHei"/>
              <a:cs typeface="Microsoft YaHei"/>
            </a:endParaRPr>
          </a:p>
        </p:txBody>
      </p:sp>
      <p:grpSp>
        <p:nvGrpSpPr>
          <p:cNvPr id="3" name="object 3">
            <a:extLst>
              <a:ext uri="{C183D7F6-B498-43B3-948B-1728B52AA6E4}">
                <adec:decorative xmlns:adec="http://schemas.microsoft.com/office/drawing/2017/decorative" val="1"/>
              </a:ext>
            </a:extLst>
          </p:cNvPr>
          <p:cNvGrpSpPr/>
          <p:nvPr/>
        </p:nvGrpSpPr>
        <p:grpSpPr>
          <a:xfrm>
            <a:off x="0" y="0"/>
            <a:ext cx="12192000" cy="1422400"/>
            <a:chOff x="0" y="0"/>
            <a:chExt cx="12192000" cy="1422400"/>
          </a:xfrm>
        </p:grpSpPr>
        <p:pic>
          <p:nvPicPr>
            <p:cNvPr id="4" name="object 4"/>
            <p:cNvPicPr/>
            <p:nvPr/>
          </p:nvPicPr>
          <p:blipFill>
            <a:blip r:embed="rId3" cstate="print"/>
            <a:stretch>
              <a:fillRect/>
            </a:stretch>
          </p:blipFill>
          <p:spPr>
            <a:xfrm>
              <a:off x="10668000" y="101600"/>
              <a:ext cx="1473200" cy="243840"/>
            </a:xfrm>
            <a:prstGeom prst="rect">
              <a:avLst/>
            </a:prstGeom>
          </p:spPr>
        </p:pic>
        <p:sp>
          <p:nvSpPr>
            <p:cNvPr id="5" name="object 5"/>
            <p:cNvSpPr/>
            <p:nvPr/>
          </p:nvSpPr>
          <p:spPr>
            <a:xfrm>
              <a:off x="0" y="0"/>
              <a:ext cx="12192000" cy="1422400"/>
            </a:xfrm>
            <a:custGeom>
              <a:avLst/>
              <a:gdLst/>
              <a:ahLst/>
              <a:cxnLst/>
              <a:rect l="l" t="t" r="r" b="b"/>
              <a:pathLst>
                <a:path w="12192000" h="1422400">
                  <a:moveTo>
                    <a:pt x="12192000" y="0"/>
                  </a:moveTo>
                  <a:lnTo>
                    <a:pt x="0" y="0"/>
                  </a:lnTo>
                  <a:lnTo>
                    <a:pt x="0" y="1422400"/>
                  </a:lnTo>
                  <a:lnTo>
                    <a:pt x="12192000" y="1422400"/>
                  </a:lnTo>
                  <a:lnTo>
                    <a:pt x="12192000" y="0"/>
                  </a:lnTo>
                  <a:close/>
                </a:path>
              </a:pathLst>
            </a:custGeom>
            <a:solidFill>
              <a:srgbClr val="001F5F"/>
            </a:solidFill>
          </p:spPr>
          <p:txBody>
            <a:bodyPr wrap="square" lIns="0" tIns="0" rIns="0" bIns="0" rtlCol="0"/>
            <a:lstStyle/>
            <a:p>
              <a:endParaRPr/>
            </a:p>
          </p:txBody>
        </p:sp>
      </p:grpSp>
      <p:sp>
        <p:nvSpPr>
          <p:cNvPr id="6" name="object 6"/>
          <p:cNvSpPr txBox="1">
            <a:spLocks noGrp="1"/>
          </p:cNvSpPr>
          <p:nvPr>
            <p:ph type="title"/>
          </p:nvPr>
        </p:nvSpPr>
        <p:spPr>
          <a:xfrm>
            <a:off x="4082416" y="248234"/>
            <a:ext cx="4031615" cy="1000760"/>
          </a:xfrm>
          <a:prstGeom prst="rect">
            <a:avLst/>
          </a:prstGeom>
        </p:spPr>
        <p:txBody>
          <a:bodyPr vert="horz" wrap="square" lIns="0" tIns="12700" rIns="0" bIns="0" rtlCol="0">
            <a:spAutoFit/>
          </a:bodyPr>
          <a:lstStyle/>
          <a:p>
            <a:pPr marL="52705">
              <a:lnSpc>
                <a:spcPct val="100000"/>
              </a:lnSpc>
              <a:spcBef>
                <a:spcPts val="100"/>
              </a:spcBef>
            </a:pPr>
            <a:r>
              <a:rPr spc="-50" dirty="0"/>
              <a:t>Inclusive</a:t>
            </a:r>
            <a:r>
              <a:rPr spc="345" dirty="0"/>
              <a:t> </a:t>
            </a:r>
            <a:r>
              <a:rPr spc="-35" dirty="0"/>
              <a:t>Excellence</a:t>
            </a:r>
          </a:p>
          <a:p>
            <a:pPr marL="12700">
              <a:lnSpc>
                <a:spcPct val="100000"/>
              </a:lnSpc>
            </a:pPr>
            <a:r>
              <a:rPr i="1" spc="-55" dirty="0">
                <a:solidFill>
                  <a:srgbClr val="C5D9F0"/>
                </a:solidFill>
                <a:latin typeface="Arial"/>
                <a:cs typeface="Arial"/>
              </a:rPr>
              <a:t>Initial</a:t>
            </a:r>
            <a:r>
              <a:rPr i="1" spc="270" dirty="0">
                <a:solidFill>
                  <a:srgbClr val="C5D9F0"/>
                </a:solidFill>
                <a:latin typeface="Arial"/>
                <a:cs typeface="Arial"/>
              </a:rPr>
              <a:t> </a:t>
            </a:r>
            <a:r>
              <a:rPr i="1" spc="-20" dirty="0">
                <a:solidFill>
                  <a:srgbClr val="C5D9F0"/>
                </a:solidFill>
                <a:latin typeface="Arial"/>
                <a:cs typeface="Arial"/>
              </a:rPr>
              <a:t>FIRST</a:t>
            </a:r>
            <a:r>
              <a:rPr i="1" spc="90" dirty="0">
                <a:solidFill>
                  <a:srgbClr val="C5D9F0"/>
                </a:solidFill>
                <a:latin typeface="Arial"/>
                <a:cs typeface="Arial"/>
              </a:rPr>
              <a:t> </a:t>
            </a:r>
            <a:r>
              <a:rPr i="1" spc="-15" dirty="0">
                <a:solidFill>
                  <a:srgbClr val="C5D9F0"/>
                </a:solidFill>
                <a:latin typeface="Arial"/>
                <a:cs typeface="Arial"/>
              </a:rPr>
              <a:t>Cohorts</a:t>
            </a:r>
          </a:p>
        </p:txBody>
      </p:sp>
      <p:sp>
        <p:nvSpPr>
          <p:cNvPr id="7" name="object 7">
            <a:extLst>
              <a:ext uri="{C183D7F6-B498-43B3-948B-1728B52AA6E4}">
                <adec:decorative xmlns:adec="http://schemas.microsoft.com/office/drawing/2017/decorative" val="1"/>
              </a:ext>
            </a:extLst>
          </p:cNvPr>
          <p:cNvSpPr/>
          <p:nvPr/>
        </p:nvSpPr>
        <p:spPr>
          <a:xfrm>
            <a:off x="0" y="6593840"/>
            <a:ext cx="12192000" cy="264160"/>
          </a:xfrm>
          <a:custGeom>
            <a:avLst/>
            <a:gdLst/>
            <a:ahLst/>
            <a:cxnLst/>
            <a:rect l="l" t="t" r="r" b="b"/>
            <a:pathLst>
              <a:path w="12192000" h="264159">
                <a:moveTo>
                  <a:pt x="12192000" y="0"/>
                </a:moveTo>
                <a:lnTo>
                  <a:pt x="0" y="0"/>
                </a:lnTo>
                <a:lnTo>
                  <a:pt x="0" y="264159"/>
                </a:lnTo>
                <a:lnTo>
                  <a:pt x="12192000" y="264159"/>
                </a:lnTo>
                <a:lnTo>
                  <a:pt x="12192000" y="0"/>
                </a:lnTo>
                <a:close/>
              </a:path>
            </a:pathLst>
          </a:custGeom>
          <a:solidFill>
            <a:srgbClr val="001F5F"/>
          </a:solidFill>
        </p:spPr>
        <p:txBody>
          <a:bodyPr wrap="square" lIns="0" tIns="0" rIns="0" bIns="0" rtlCol="0"/>
          <a:lstStyle/>
          <a:p>
            <a:endParaRPr/>
          </a:p>
        </p:txBody>
      </p:sp>
      <p:pic>
        <p:nvPicPr>
          <p:cNvPr id="8" name="object 8">
            <a:extLst>
              <a:ext uri="{C183D7F6-B498-43B3-948B-1728B52AA6E4}">
                <adec:decorative xmlns:adec="http://schemas.microsoft.com/office/drawing/2017/decorative" val="1"/>
              </a:ext>
            </a:extLst>
          </p:cNvPr>
          <p:cNvPicPr/>
          <p:nvPr/>
        </p:nvPicPr>
        <p:blipFill>
          <a:blip r:embed="rId4" cstate="print"/>
          <a:stretch>
            <a:fillRect/>
          </a:stretch>
        </p:blipFill>
        <p:spPr>
          <a:xfrm>
            <a:off x="5916506" y="4048828"/>
            <a:ext cx="1185333" cy="1657840"/>
          </a:xfrm>
          <a:prstGeom prst="rect">
            <a:avLst/>
          </a:prstGeom>
        </p:spPr>
      </p:pic>
      <p:pic>
        <p:nvPicPr>
          <p:cNvPr id="9" name="object 9">
            <a:extLst>
              <a:ext uri="{C183D7F6-B498-43B3-948B-1728B52AA6E4}">
                <adec:decorative xmlns:adec="http://schemas.microsoft.com/office/drawing/2017/decorative" val="1"/>
              </a:ext>
            </a:extLst>
          </p:cNvPr>
          <p:cNvPicPr/>
          <p:nvPr/>
        </p:nvPicPr>
        <p:blipFill>
          <a:blip r:embed="rId5" cstate="print"/>
          <a:stretch>
            <a:fillRect/>
          </a:stretch>
        </p:blipFill>
        <p:spPr>
          <a:xfrm>
            <a:off x="589280" y="2001520"/>
            <a:ext cx="3738879" cy="1209039"/>
          </a:xfrm>
          <a:prstGeom prst="rect">
            <a:avLst/>
          </a:prstGeom>
        </p:spPr>
      </p:pic>
      <p:pic>
        <p:nvPicPr>
          <p:cNvPr id="10" name="object 10">
            <a:extLst>
              <a:ext uri="{C183D7F6-B498-43B3-948B-1728B52AA6E4}">
                <adec:decorative xmlns:adec="http://schemas.microsoft.com/office/drawing/2017/decorative" val="1"/>
              </a:ext>
            </a:extLst>
          </p:cNvPr>
          <p:cNvPicPr/>
          <p:nvPr/>
        </p:nvPicPr>
        <p:blipFill>
          <a:blip r:embed="rId6" cstate="print"/>
          <a:stretch>
            <a:fillRect/>
          </a:stretch>
        </p:blipFill>
        <p:spPr>
          <a:xfrm>
            <a:off x="782320" y="4064012"/>
            <a:ext cx="1422399" cy="1463027"/>
          </a:xfrm>
          <a:prstGeom prst="rect">
            <a:avLst/>
          </a:prstGeom>
        </p:spPr>
      </p:pic>
      <p:pic>
        <p:nvPicPr>
          <p:cNvPr id="11" name="object 11">
            <a:extLst>
              <a:ext uri="{C183D7F6-B498-43B3-948B-1728B52AA6E4}">
                <adec:decorative xmlns:adec="http://schemas.microsoft.com/office/drawing/2017/decorative" val="1"/>
              </a:ext>
            </a:extLst>
          </p:cNvPr>
          <p:cNvPicPr/>
          <p:nvPr/>
        </p:nvPicPr>
        <p:blipFill>
          <a:blip r:embed="rId7" cstate="print"/>
          <a:stretch>
            <a:fillRect/>
          </a:stretch>
        </p:blipFill>
        <p:spPr>
          <a:xfrm>
            <a:off x="2946173" y="3851452"/>
            <a:ext cx="1869879" cy="1888134"/>
          </a:xfrm>
          <a:prstGeom prst="rect">
            <a:avLst/>
          </a:prstGeom>
        </p:spPr>
      </p:pic>
      <p:pic>
        <p:nvPicPr>
          <p:cNvPr id="12" name="object 12">
            <a:extLst>
              <a:ext uri="{C183D7F6-B498-43B3-948B-1728B52AA6E4}">
                <adec:decorative xmlns:adec="http://schemas.microsoft.com/office/drawing/2017/decorative" val="1"/>
              </a:ext>
            </a:extLst>
          </p:cNvPr>
          <p:cNvPicPr/>
          <p:nvPr/>
        </p:nvPicPr>
        <p:blipFill>
          <a:blip r:embed="rId8" cstate="print"/>
          <a:stretch>
            <a:fillRect/>
          </a:stretch>
        </p:blipFill>
        <p:spPr>
          <a:xfrm>
            <a:off x="8560999" y="1774130"/>
            <a:ext cx="2425842" cy="1674625"/>
          </a:xfrm>
          <a:prstGeom prst="rect">
            <a:avLst/>
          </a:prstGeom>
        </p:spPr>
      </p:pic>
      <p:pic>
        <p:nvPicPr>
          <p:cNvPr id="13" name="object 13">
            <a:extLst>
              <a:ext uri="{C183D7F6-B498-43B3-948B-1728B52AA6E4}">
                <adec:decorative xmlns:adec="http://schemas.microsoft.com/office/drawing/2017/decorative" val="1"/>
              </a:ext>
            </a:extLst>
          </p:cNvPr>
          <p:cNvPicPr/>
          <p:nvPr/>
        </p:nvPicPr>
        <p:blipFill>
          <a:blip r:embed="rId9" cstate="print"/>
          <a:stretch>
            <a:fillRect/>
          </a:stretch>
        </p:blipFill>
        <p:spPr>
          <a:xfrm>
            <a:off x="8016240" y="4399279"/>
            <a:ext cx="3586479" cy="975347"/>
          </a:xfrm>
          <a:prstGeom prst="rect">
            <a:avLst/>
          </a:prstGeom>
        </p:spPr>
      </p:pic>
      <p:pic>
        <p:nvPicPr>
          <p:cNvPr id="14" name="object 14">
            <a:extLst>
              <a:ext uri="{C183D7F6-B498-43B3-948B-1728B52AA6E4}">
                <adec:decorative xmlns:adec="http://schemas.microsoft.com/office/drawing/2017/decorative" val="1"/>
              </a:ext>
            </a:extLst>
          </p:cNvPr>
          <p:cNvPicPr/>
          <p:nvPr/>
        </p:nvPicPr>
        <p:blipFill>
          <a:blip r:embed="rId10" cstate="print"/>
          <a:stretch>
            <a:fillRect/>
          </a:stretch>
        </p:blipFill>
        <p:spPr>
          <a:xfrm>
            <a:off x="5110479" y="1666240"/>
            <a:ext cx="2468879" cy="1849119"/>
          </a:xfrm>
          <a:prstGeom prst="rect">
            <a:avLst/>
          </a:prstGeom>
        </p:spPr>
      </p:pic>
      <p:sp>
        <p:nvSpPr>
          <p:cNvPr id="15" name="object 15"/>
          <p:cNvSpPr txBox="1"/>
          <p:nvPr/>
        </p:nvSpPr>
        <p:spPr>
          <a:xfrm>
            <a:off x="5169566" y="6588290"/>
            <a:ext cx="1862455" cy="287020"/>
          </a:xfrm>
          <a:prstGeom prst="rect">
            <a:avLst/>
          </a:prstGeom>
        </p:spPr>
        <p:txBody>
          <a:bodyPr vert="horz" wrap="square" lIns="0" tIns="0" rIns="0" bIns="0" rtlCol="0">
            <a:spAutoFit/>
          </a:bodyPr>
          <a:lstStyle/>
          <a:p>
            <a:pPr marL="12700">
              <a:lnSpc>
                <a:spcPts val="2135"/>
              </a:lnSpc>
            </a:pPr>
            <a:r>
              <a:rPr sz="1850" b="1" spc="-20" dirty="0">
                <a:solidFill>
                  <a:srgbClr val="FFFFFF"/>
                </a:solidFill>
                <a:latin typeface="Arial"/>
                <a:cs typeface="Arial"/>
              </a:rPr>
              <a:t>diversity.nih.gov</a:t>
            </a:r>
            <a:endParaRPr sz="185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62257" y="6656106"/>
            <a:ext cx="1683385" cy="201295"/>
          </a:xfrm>
          <a:prstGeom prst="rect">
            <a:avLst/>
          </a:prstGeom>
        </p:spPr>
        <p:txBody>
          <a:bodyPr vert="horz" wrap="square" lIns="0" tIns="8890" rIns="0" bIns="0" rtlCol="0">
            <a:spAutoFit/>
          </a:bodyPr>
          <a:lstStyle/>
          <a:p>
            <a:pPr>
              <a:lnSpc>
                <a:spcPct val="100000"/>
              </a:lnSpc>
              <a:spcBef>
                <a:spcPts val="70"/>
              </a:spcBef>
            </a:pPr>
            <a:r>
              <a:rPr sz="1200" b="1" spc="15" dirty="0">
                <a:solidFill>
                  <a:srgbClr val="FFFFFF"/>
                </a:solidFill>
                <a:latin typeface="Microsoft YaHei"/>
                <a:cs typeface="Microsoft YaHei"/>
                <a:hlinkClick r:id="rId2"/>
              </a:rPr>
              <a:t>ww</a:t>
            </a:r>
            <a:r>
              <a:rPr sz="1200" b="1" spc="-65" dirty="0">
                <a:solidFill>
                  <a:srgbClr val="FFFFFF"/>
                </a:solidFill>
                <a:latin typeface="Microsoft YaHei"/>
                <a:cs typeface="Microsoft YaHei"/>
                <a:hlinkClick r:id="rId2"/>
              </a:rPr>
              <a:t>w</a:t>
            </a:r>
            <a:r>
              <a:rPr sz="1200" b="1" spc="-25" dirty="0">
                <a:solidFill>
                  <a:srgbClr val="FFFFFF"/>
                </a:solidFill>
                <a:latin typeface="Microsoft YaHei"/>
                <a:cs typeface="Microsoft YaHei"/>
                <a:hlinkClick r:id="rId2"/>
              </a:rPr>
              <a:t>.</a:t>
            </a:r>
            <a:r>
              <a:rPr sz="1200" b="1" dirty="0">
                <a:solidFill>
                  <a:srgbClr val="FFFFFF"/>
                </a:solidFill>
                <a:latin typeface="Microsoft YaHei"/>
                <a:cs typeface="Microsoft YaHei"/>
                <a:hlinkClick r:id="rId2"/>
              </a:rPr>
              <a:t>d</a:t>
            </a:r>
            <a:r>
              <a:rPr sz="1200" b="1" spc="-35" dirty="0">
                <a:solidFill>
                  <a:srgbClr val="FFFFFF"/>
                </a:solidFill>
                <a:latin typeface="Microsoft YaHei"/>
                <a:cs typeface="Microsoft YaHei"/>
                <a:hlinkClick r:id="rId2"/>
              </a:rPr>
              <a:t>i</a:t>
            </a:r>
            <a:r>
              <a:rPr sz="1200" b="1" spc="25" dirty="0">
                <a:solidFill>
                  <a:srgbClr val="FFFFFF"/>
                </a:solidFill>
                <a:latin typeface="Microsoft YaHei"/>
                <a:cs typeface="Microsoft YaHei"/>
                <a:hlinkClick r:id="rId2"/>
              </a:rPr>
              <a:t>v</a:t>
            </a:r>
            <a:r>
              <a:rPr sz="1200" b="1" spc="20" dirty="0">
                <a:solidFill>
                  <a:srgbClr val="FFFFFF"/>
                </a:solidFill>
                <a:latin typeface="Microsoft YaHei"/>
                <a:cs typeface="Microsoft YaHei"/>
                <a:hlinkClick r:id="rId2"/>
              </a:rPr>
              <a:t>e</a:t>
            </a:r>
            <a:r>
              <a:rPr sz="1200" b="1" spc="-30" dirty="0">
                <a:solidFill>
                  <a:srgbClr val="FFFFFF"/>
                </a:solidFill>
                <a:latin typeface="Microsoft YaHei"/>
                <a:cs typeface="Microsoft YaHei"/>
                <a:hlinkClick r:id="rId2"/>
              </a:rPr>
              <a:t>r</a:t>
            </a:r>
            <a:r>
              <a:rPr sz="1200" b="1" spc="-35" dirty="0">
                <a:solidFill>
                  <a:srgbClr val="FFFFFF"/>
                </a:solidFill>
                <a:latin typeface="Microsoft YaHei"/>
                <a:cs typeface="Microsoft YaHei"/>
                <a:hlinkClick r:id="rId2"/>
              </a:rPr>
              <a:t>si</a:t>
            </a:r>
            <a:r>
              <a:rPr sz="1200" b="1" spc="-20" dirty="0">
                <a:solidFill>
                  <a:srgbClr val="FFFFFF"/>
                </a:solidFill>
                <a:latin typeface="Microsoft YaHei"/>
                <a:cs typeface="Microsoft YaHei"/>
                <a:hlinkClick r:id="rId2"/>
              </a:rPr>
              <a:t>t</a:t>
            </a:r>
            <a:r>
              <a:rPr sz="1200" b="1" spc="-50" dirty="0">
                <a:solidFill>
                  <a:srgbClr val="FFFFFF"/>
                </a:solidFill>
                <a:latin typeface="Microsoft YaHei"/>
                <a:cs typeface="Microsoft YaHei"/>
                <a:hlinkClick r:id="rId2"/>
              </a:rPr>
              <a:t>y</a:t>
            </a:r>
            <a:r>
              <a:rPr sz="1200" b="1" spc="-25" dirty="0">
                <a:solidFill>
                  <a:srgbClr val="FFFFFF"/>
                </a:solidFill>
                <a:latin typeface="Microsoft YaHei"/>
                <a:cs typeface="Microsoft YaHei"/>
                <a:hlinkClick r:id="rId2"/>
              </a:rPr>
              <a:t>.</a:t>
            </a:r>
            <a:r>
              <a:rPr sz="1200" b="1" spc="20" dirty="0">
                <a:solidFill>
                  <a:srgbClr val="FFFFFF"/>
                </a:solidFill>
                <a:latin typeface="Microsoft YaHei"/>
                <a:cs typeface="Microsoft YaHei"/>
                <a:hlinkClick r:id="rId2"/>
              </a:rPr>
              <a:t>n</a:t>
            </a:r>
            <a:r>
              <a:rPr sz="1200" b="1" spc="-35" dirty="0">
                <a:solidFill>
                  <a:srgbClr val="FFFFFF"/>
                </a:solidFill>
                <a:latin typeface="Microsoft YaHei"/>
                <a:cs typeface="Microsoft YaHei"/>
                <a:hlinkClick r:id="rId2"/>
              </a:rPr>
              <a:t>i</a:t>
            </a:r>
            <a:r>
              <a:rPr sz="1200" b="1" spc="25" dirty="0">
                <a:solidFill>
                  <a:srgbClr val="FFFFFF"/>
                </a:solidFill>
                <a:latin typeface="Microsoft YaHei"/>
                <a:cs typeface="Microsoft YaHei"/>
                <a:hlinkClick r:id="rId2"/>
              </a:rPr>
              <a:t>h</a:t>
            </a:r>
            <a:r>
              <a:rPr sz="1200" b="1" spc="-25" dirty="0">
                <a:solidFill>
                  <a:srgbClr val="FFFFFF"/>
                </a:solidFill>
                <a:latin typeface="Microsoft YaHei"/>
                <a:cs typeface="Microsoft YaHei"/>
                <a:hlinkClick r:id="rId2"/>
              </a:rPr>
              <a:t>.</a:t>
            </a:r>
            <a:r>
              <a:rPr sz="1200" b="1" dirty="0">
                <a:solidFill>
                  <a:srgbClr val="FFFFFF"/>
                </a:solidFill>
                <a:latin typeface="Microsoft YaHei"/>
                <a:cs typeface="Microsoft YaHei"/>
                <a:hlinkClick r:id="rId2"/>
              </a:rPr>
              <a:t>g</a:t>
            </a:r>
            <a:r>
              <a:rPr sz="1200" b="1" spc="10" dirty="0">
                <a:solidFill>
                  <a:srgbClr val="FFFFFF"/>
                </a:solidFill>
                <a:latin typeface="Microsoft YaHei"/>
                <a:cs typeface="Microsoft YaHei"/>
                <a:hlinkClick r:id="rId2"/>
              </a:rPr>
              <a:t>o</a:t>
            </a:r>
            <a:r>
              <a:rPr sz="1200" b="1" dirty="0">
                <a:solidFill>
                  <a:srgbClr val="FFFFFF"/>
                </a:solidFill>
                <a:latin typeface="Microsoft YaHei"/>
                <a:cs typeface="Microsoft YaHei"/>
                <a:hlinkClick r:id="rId2"/>
              </a:rPr>
              <a:t>v</a:t>
            </a:r>
            <a:endParaRPr sz="1200">
              <a:latin typeface="Microsoft YaHei"/>
              <a:cs typeface="Microsoft YaHei"/>
            </a:endParaRPr>
          </a:p>
        </p:txBody>
      </p:sp>
      <p:grpSp>
        <p:nvGrpSpPr>
          <p:cNvPr id="3" name="object 3">
            <a:extLst>
              <a:ext uri="{C183D7F6-B498-43B3-948B-1728B52AA6E4}">
                <adec:decorative xmlns:adec="http://schemas.microsoft.com/office/drawing/2017/decorative" val="1"/>
              </a:ext>
            </a:extLst>
          </p:cNvPr>
          <p:cNvGrpSpPr/>
          <p:nvPr/>
        </p:nvGrpSpPr>
        <p:grpSpPr>
          <a:xfrm>
            <a:off x="0" y="0"/>
            <a:ext cx="12192000" cy="1371600"/>
            <a:chOff x="0" y="0"/>
            <a:chExt cx="12192000" cy="1371600"/>
          </a:xfrm>
        </p:grpSpPr>
        <p:pic>
          <p:nvPicPr>
            <p:cNvPr id="4" name="object 4"/>
            <p:cNvPicPr/>
            <p:nvPr/>
          </p:nvPicPr>
          <p:blipFill>
            <a:blip r:embed="rId3" cstate="print"/>
            <a:stretch>
              <a:fillRect/>
            </a:stretch>
          </p:blipFill>
          <p:spPr>
            <a:xfrm>
              <a:off x="10668000" y="101600"/>
              <a:ext cx="1473200" cy="243840"/>
            </a:xfrm>
            <a:prstGeom prst="rect">
              <a:avLst/>
            </a:prstGeom>
          </p:spPr>
        </p:pic>
        <p:sp>
          <p:nvSpPr>
            <p:cNvPr id="5" name="object 5"/>
            <p:cNvSpPr/>
            <p:nvPr/>
          </p:nvSpPr>
          <p:spPr>
            <a:xfrm>
              <a:off x="0" y="0"/>
              <a:ext cx="12192000" cy="1371600"/>
            </a:xfrm>
            <a:custGeom>
              <a:avLst/>
              <a:gdLst/>
              <a:ahLst/>
              <a:cxnLst/>
              <a:rect l="l" t="t" r="r" b="b"/>
              <a:pathLst>
                <a:path w="12192000" h="1371600">
                  <a:moveTo>
                    <a:pt x="12192000" y="0"/>
                  </a:moveTo>
                  <a:lnTo>
                    <a:pt x="0" y="0"/>
                  </a:lnTo>
                  <a:lnTo>
                    <a:pt x="0" y="1371600"/>
                  </a:lnTo>
                  <a:lnTo>
                    <a:pt x="12192000" y="1371600"/>
                  </a:lnTo>
                  <a:lnTo>
                    <a:pt x="12192000" y="0"/>
                  </a:lnTo>
                  <a:close/>
                </a:path>
              </a:pathLst>
            </a:custGeom>
            <a:solidFill>
              <a:srgbClr val="001F5F"/>
            </a:solid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51797" rIns="0" bIns="0" rtlCol="0">
            <a:spAutoFit/>
          </a:bodyPr>
          <a:lstStyle/>
          <a:p>
            <a:pPr algn="ctr">
              <a:lnSpc>
                <a:spcPct val="100000"/>
              </a:lnSpc>
              <a:spcBef>
                <a:spcPts val="100"/>
              </a:spcBef>
            </a:pPr>
            <a:r>
              <a:rPr spc="-50" dirty="0"/>
              <a:t>Inclusive</a:t>
            </a:r>
            <a:r>
              <a:rPr spc="350" dirty="0"/>
              <a:t> </a:t>
            </a:r>
            <a:r>
              <a:rPr spc="-35" dirty="0"/>
              <a:t>Excellence</a:t>
            </a:r>
          </a:p>
          <a:p>
            <a:pPr algn="ctr">
              <a:lnSpc>
                <a:spcPct val="100000"/>
              </a:lnSpc>
            </a:pPr>
            <a:r>
              <a:rPr i="1" spc="-20" dirty="0">
                <a:solidFill>
                  <a:srgbClr val="C5D9F0"/>
                </a:solidFill>
                <a:latin typeface="Arial"/>
                <a:cs typeface="Arial"/>
              </a:rPr>
              <a:t>FIRST</a:t>
            </a:r>
            <a:r>
              <a:rPr i="1" spc="120" dirty="0">
                <a:solidFill>
                  <a:srgbClr val="C5D9F0"/>
                </a:solidFill>
                <a:latin typeface="Arial"/>
                <a:cs typeface="Arial"/>
              </a:rPr>
              <a:t> </a:t>
            </a:r>
            <a:r>
              <a:rPr i="1" spc="-35" dirty="0">
                <a:solidFill>
                  <a:srgbClr val="C5D9F0"/>
                </a:solidFill>
                <a:latin typeface="Arial"/>
                <a:cs typeface="Arial"/>
              </a:rPr>
              <a:t>Coordination</a:t>
            </a:r>
            <a:r>
              <a:rPr i="1" spc="280" dirty="0">
                <a:solidFill>
                  <a:srgbClr val="C5D9F0"/>
                </a:solidFill>
                <a:latin typeface="Arial"/>
                <a:cs typeface="Arial"/>
              </a:rPr>
              <a:t> </a:t>
            </a:r>
            <a:r>
              <a:rPr i="1" spc="-20" dirty="0">
                <a:solidFill>
                  <a:srgbClr val="C5D9F0"/>
                </a:solidFill>
                <a:latin typeface="Arial"/>
                <a:cs typeface="Arial"/>
              </a:rPr>
              <a:t>and</a:t>
            </a:r>
            <a:r>
              <a:rPr i="1" spc="40" dirty="0">
                <a:solidFill>
                  <a:srgbClr val="C5D9F0"/>
                </a:solidFill>
                <a:latin typeface="Arial"/>
                <a:cs typeface="Arial"/>
              </a:rPr>
              <a:t> </a:t>
            </a:r>
            <a:r>
              <a:rPr i="1" spc="-35" dirty="0">
                <a:solidFill>
                  <a:srgbClr val="C5D9F0"/>
                </a:solidFill>
                <a:latin typeface="Arial"/>
                <a:cs typeface="Arial"/>
              </a:rPr>
              <a:t>Evaluation</a:t>
            </a:r>
            <a:r>
              <a:rPr i="1" spc="280" dirty="0">
                <a:solidFill>
                  <a:srgbClr val="C5D9F0"/>
                </a:solidFill>
                <a:latin typeface="Arial"/>
                <a:cs typeface="Arial"/>
              </a:rPr>
              <a:t> </a:t>
            </a:r>
            <a:r>
              <a:rPr i="1" spc="-20" dirty="0">
                <a:solidFill>
                  <a:srgbClr val="C5D9F0"/>
                </a:solidFill>
                <a:latin typeface="Arial"/>
                <a:cs typeface="Arial"/>
              </a:rPr>
              <a:t>Center</a:t>
            </a:r>
          </a:p>
        </p:txBody>
      </p:sp>
      <p:sp>
        <p:nvSpPr>
          <p:cNvPr id="7" name="object 7">
            <a:extLst>
              <a:ext uri="{C183D7F6-B498-43B3-948B-1728B52AA6E4}">
                <adec:decorative xmlns:adec="http://schemas.microsoft.com/office/drawing/2017/decorative" val="1"/>
              </a:ext>
            </a:extLst>
          </p:cNvPr>
          <p:cNvSpPr/>
          <p:nvPr/>
        </p:nvSpPr>
        <p:spPr>
          <a:xfrm>
            <a:off x="0" y="6593840"/>
            <a:ext cx="12192000" cy="264160"/>
          </a:xfrm>
          <a:custGeom>
            <a:avLst/>
            <a:gdLst/>
            <a:ahLst/>
            <a:cxnLst/>
            <a:rect l="l" t="t" r="r" b="b"/>
            <a:pathLst>
              <a:path w="12192000" h="264159">
                <a:moveTo>
                  <a:pt x="12192000" y="0"/>
                </a:moveTo>
                <a:lnTo>
                  <a:pt x="0" y="0"/>
                </a:lnTo>
                <a:lnTo>
                  <a:pt x="0" y="264159"/>
                </a:lnTo>
                <a:lnTo>
                  <a:pt x="12192000" y="264159"/>
                </a:lnTo>
                <a:lnTo>
                  <a:pt x="12192000" y="0"/>
                </a:lnTo>
                <a:close/>
              </a:path>
            </a:pathLst>
          </a:custGeom>
          <a:solidFill>
            <a:srgbClr val="001F5F"/>
          </a:solidFill>
        </p:spPr>
        <p:txBody>
          <a:bodyPr wrap="square" lIns="0" tIns="0" rIns="0" bIns="0" rtlCol="0"/>
          <a:lstStyle/>
          <a:p>
            <a:endParaRPr/>
          </a:p>
        </p:txBody>
      </p:sp>
      <p:pic>
        <p:nvPicPr>
          <p:cNvPr id="8" name="object 8">
            <a:extLst>
              <a:ext uri="{C183D7F6-B498-43B3-948B-1728B52AA6E4}">
                <adec:decorative xmlns:adec="http://schemas.microsoft.com/office/drawing/2017/decorative" val="1"/>
              </a:ext>
            </a:extLst>
          </p:cNvPr>
          <p:cNvPicPr/>
          <p:nvPr/>
        </p:nvPicPr>
        <p:blipFill>
          <a:blip r:embed="rId4" cstate="print"/>
          <a:stretch>
            <a:fillRect/>
          </a:stretch>
        </p:blipFill>
        <p:spPr>
          <a:xfrm>
            <a:off x="1402080" y="2834640"/>
            <a:ext cx="9387839" cy="2052319"/>
          </a:xfrm>
          <a:prstGeom prst="rect">
            <a:avLst/>
          </a:prstGeom>
        </p:spPr>
      </p:pic>
      <p:sp>
        <p:nvSpPr>
          <p:cNvPr id="9" name="object 9"/>
          <p:cNvSpPr txBox="1"/>
          <p:nvPr/>
        </p:nvSpPr>
        <p:spPr>
          <a:xfrm>
            <a:off x="5169566" y="6588290"/>
            <a:ext cx="1862455" cy="287020"/>
          </a:xfrm>
          <a:prstGeom prst="rect">
            <a:avLst/>
          </a:prstGeom>
        </p:spPr>
        <p:txBody>
          <a:bodyPr vert="horz" wrap="square" lIns="0" tIns="0" rIns="0" bIns="0" rtlCol="0">
            <a:spAutoFit/>
          </a:bodyPr>
          <a:lstStyle/>
          <a:p>
            <a:pPr marL="12700">
              <a:lnSpc>
                <a:spcPts val="2135"/>
              </a:lnSpc>
            </a:pPr>
            <a:r>
              <a:rPr sz="1850" b="1" spc="-20" dirty="0">
                <a:solidFill>
                  <a:srgbClr val="FFFFFF"/>
                </a:solidFill>
                <a:latin typeface="Arial"/>
                <a:cs typeface="Arial"/>
              </a:rPr>
              <a:t>diversity.nih.gov</a:t>
            </a:r>
            <a:endParaRPr sz="185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2926080" marR="5080" indent="-2804160">
              <a:lnSpc>
                <a:spcPct val="100000"/>
              </a:lnSpc>
              <a:spcBef>
                <a:spcPts val="100"/>
              </a:spcBef>
            </a:pPr>
            <a:r>
              <a:rPr spc="-10" dirty="0"/>
              <a:t>Injustice</a:t>
            </a:r>
            <a:r>
              <a:rPr spc="-25" dirty="0"/>
              <a:t> </a:t>
            </a:r>
            <a:r>
              <a:rPr spc="-5" dirty="0"/>
              <a:t>anywhere</a:t>
            </a:r>
            <a:r>
              <a:rPr spc="-20" dirty="0"/>
              <a:t> is</a:t>
            </a:r>
            <a:r>
              <a:rPr spc="5" dirty="0"/>
              <a:t> </a:t>
            </a:r>
            <a:r>
              <a:rPr dirty="0"/>
              <a:t>a</a:t>
            </a:r>
            <a:r>
              <a:rPr spc="-10" dirty="0"/>
              <a:t> </a:t>
            </a:r>
            <a:r>
              <a:rPr spc="5" dirty="0"/>
              <a:t>threat</a:t>
            </a:r>
            <a:r>
              <a:rPr spc="-95" dirty="0"/>
              <a:t> </a:t>
            </a:r>
            <a:r>
              <a:rPr spc="-30" dirty="0"/>
              <a:t>to</a:t>
            </a:r>
            <a:r>
              <a:rPr spc="-5" dirty="0"/>
              <a:t> </a:t>
            </a:r>
            <a:r>
              <a:rPr spc="-15" dirty="0"/>
              <a:t>justice </a:t>
            </a:r>
            <a:r>
              <a:rPr spc="-890" dirty="0"/>
              <a:t> </a:t>
            </a:r>
            <a:r>
              <a:rPr i="1" spc="-5" dirty="0"/>
              <a:t>everywhere</a:t>
            </a: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10" dirty="0"/>
              <a:t>nih.gov/ending-structural-racism</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
        <p:nvSpPr>
          <p:cNvPr id="3" name="object 3"/>
          <p:cNvSpPr txBox="1"/>
          <p:nvPr/>
        </p:nvSpPr>
        <p:spPr>
          <a:xfrm>
            <a:off x="4147661" y="4128255"/>
            <a:ext cx="4021454" cy="574040"/>
          </a:xfrm>
          <a:prstGeom prst="rect">
            <a:avLst/>
          </a:prstGeom>
        </p:spPr>
        <p:txBody>
          <a:bodyPr vert="horz" wrap="square" lIns="0" tIns="12700" rIns="0" bIns="0" rtlCol="0">
            <a:spAutoFit/>
          </a:bodyPr>
          <a:lstStyle/>
          <a:p>
            <a:pPr marL="12700">
              <a:lnSpc>
                <a:spcPct val="100000"/>
              </a:lnSpc>
              <a:spcBef>
                <a:spcPts val="100"/>
              </a:spcBef>
            </a:pPr>
            <a:r>
              <a:rPr sz="3600" i="1" spc="-25" dirty="0">
                <a:solidFill>
                  <a:srgbClr val="212121"/>
                </a:solidFill>
                <a:latin typeface="Calibri"/>
                <a:cs typeface="Calibri"/>
              </a:rPr>
              <a:t>Martin</a:t>
            </a:r>
            <a:r>
              <a:rPr sz="3600" i="1" spc="105" dirty="0">
                <a:solidFill>
                  <a:srgbClr val="212121"/>
                </a:solidFill>
                <a:latin typeface="Calibri"/>
                <a:cs typeface="Calibri"/>
              </a:rPr>
              <a:t> </a:t>
            </a:r>
            <a:r>
              <a:rPr sz="3600" i="1" spc="-15" dirty="0">
                <a:solidFill>
                  <a:srgbClr val="212121"/>
                </a:solidFill>
                <a:latin typeface="Calibri"/>
                <a:cs typeface="Calibri"/>
              </a:rPr>
              <a:t>Luther</a:t>
            </a:r>
            <a:r>
              <a:rPr sz="3600" i="1" spc="10" dirty="0">
                <a:solidFill>
                  <a:srgbClr val="212121"/>
                </a:solidFill>
                <a:latin typeface="Calibri"/>
                <a:cs typeface="Calibri"/>
              </a:rPr>
              <a:t> </a:t>
            </a:r>
            <a:r>
              <a:rPr sz="3600" i="1" spc="-20" dirty="0">
                <a:solidFill>
                  <a:srgbClr val="212121"/>
                </a:solidFill>
                <a:latin typeface="Calibri"/>
                <a:cs typeface="Calibri"/>
              </a:rPr>
              <a:t>King,</a:t>
            </a:r>
            <a:r>
              <a:rPr sz="3600" i="1" spc="20" dirty="0">
                <a:solidFill>
                  <a:srgbClr val="212121"/>
                </a:solidFill>
                <a:latin typeface="Calibri"/>
                <a:cs typeface="Calibri"/>
              </a:rPr>
              <a:t> </a:t>
            </a:r>
            <a:r>
              <a:rPr sz="3600" i="1" spc="-15" dirty="0">
                <a:solidFill>
                  <a:srgbClr val="212121"/>
                </a:solidFill>
                <a:latin typeface="Calibri"/>
                <a:cs typeface="Calibri"/>
              </a:rPr>
              <a:t>Jr</a:t>
            </a:r>
            <a:endParaRPr sz="36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image of cell commentary: affirming NIH's commitment to addressing structural racism in the biomedical research enterprise"/>
          <p:cNvPicPr/>
          <p:nvPr/>
        </p:nvPicPr>
        <p:blipFill>
          <a:blip r:embed="rId2" cstate="print"/>
          <a:stretch>
            <a:fillRect/>
          </a:stretch>
        </p:blipFill>
        <p:spPr>
          <a:xfrm>
            <a:off x="447040" y="1838960"/>
            <a:ext cx="10678147" cy="3657599"/>
          </a:xfrm>
          <a:prstGeom prst="rect">
            <a:avLst/>
          </a:prstGeom>
        </p:spPr>
      </p:pic>
      <p:sp>
        <p:nvSpPr>
          <p:cNvPr id="3" name="object 3"/>
          <p:cNvSpPr txBox="1"/>
          <p:nvPr/>
        </p:nvSpPr>
        <p:spPr>
          <a:xfrm>
            <a:off x="3757418" y="5723234"/>
            <a:ext cx="4052570" cy="306070"/>
          </a:xfrm>
          <a:prstGeom prst="rect">
            <a:avLst/>
          </a:prstGeom>
        </p:spPr>
        <p:txBody>
          <a:bodyPr vert="horz" wrap="square" lIns="0" tIns="11430" rIns="0" bIns="0" rtlCol="0">
            <a:spAutoFit/>
          </a:bodyPr>
          <a:lstStyle/>
          <a:p>
            <a:pPr marL="12700">
              <a:lnSpc>
                <a:spcPct val="100000"/>
              </a:lnSpc>
              <a:spcBef>
                <a:spcPts val="90"/>
              </a:spcBef>
            </a:pPr>
            <a:r>
              <a:rPr sz="1850" u="sng" spc="-10" dirty="0">
                <a:solidFill>
                  <a:srgbClr val="0562C1"/>
                </a:solidFill>
                <a:uFill>
                  <a:solidFill>
                    <a:srgbClr val="0562C1"/>
                  </a:solidFill>
                </a:uFill>
                <a:latin typeface="Arial"/>
                <a:cs typeface="Arial"/>
                <a:hlinkClick r:id="rId3"/>
              </a:rPr>
              <a:t>DOI:</a:t>
            </a:r>
            <a:r>
              <a:rPr sz="1850" u="sng" spc="-150" dirty="0">
                <a:solidFill>
                  <a:srgbClr val="0562C1"/>
                </a:solidFill>
                <a:uFill>
                  <a:solidFill>
                    <a:srgbClr val="0562C1"/>
                  </a:solidFill>
                </a:uFill>
                <a:latin typeface="Arial"/>
                <a:cs typeface="Arial"/>
                <a:hlinkClick r:id="rId3"/>
              </a:rPr>
              <a:t> </a:t>
            </a:r>
            <a:r>
              <a:rPr sz="1850" u="sng" spc="-15" dirty="0">
                <a:solidFill>
                  <a:srgbClr val="0562C1"/>
                </a:solidFill>
                <a:uFill>
                  <a:solidFill>
                    <a:srgbClr val="0562C1"/>
                  </a:solidFill>
                </a:uFill>
                <a:latin typeface="Arial"/>
                <a:cs typeface="Arial"/>
                <a:hlinkClick r:id="rId3"/>
              </a:rPr>
              <a:t>10.1016/j.cell.2021.05.014</a:t>
            </a:r>
            <a:r>
              <a:rPr sz="1850" spc="-265" dirty="0">
                <a:solidFill>
                  <a:srgbClr val="0562C1"/>
                </a:solidFill>
                <a:latin typeface="Arial"/>
                <a:cs typeface="Arial"/>
                <a:hlinkClick r:id="rId3"/>
              </a:rPr>
              <a:t> </a:t>
            </a:r>
            <a:r>
              <a:rPr sz="1850" spc="-5" dirty="0">
                <a:latin typeface="Arial"/>
                <a:cs typeface="Arial"/>
              </a:rPr>
              <a:t>(2021).</a:t>
            </a:r>
            <a:endParaRPr sz="1850">
              <a:latin typeface="Arial"/>
              <a:cs typeface="Arial"/>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10" dirty="0"/>
              <a:t>nih.gov/ending-structural-racism</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
        <p:nvSpPr>
          <p:cNvPr id="6" name="Title 5">
            <a:extLst>
              <a:ext uri="{FF2B5EF4-FFF2-40B4-BE49-F238E27FC236}">
                <a16:creationId xmlns:a16="http://schemas.microsoft.com/office/drawing/2014/main" id="{EAEFC49B-AD8A-4C52-B082-7667BA770B47}"/>
              </a:ext>
            </a:extLst>
          </p:cNvPr>
          <p:cNvSpPr>
            <a:spLocks noGrp="1"/>
          </p:cNvSpPr>
          <p:nvPr>
            <p:ph type="title" idx="4294967295"/>
          </p:nvPr>
        </p:nvSpPr>
        <p:spPr>
          <a:xfrm>
            <a:off x="661550" y="-492442"/>
            <a:ext cx="10868898" cy="492443"/>
          </a:xfrm>
        </p:spPr>
        <p:txBody>
          <a:bodyPr wrap="square" lIns="0" tIns="0" rIns="0" bIns="0" anchor="b">
            <a:spAutoFit/>
          </a:bodyPr>
          <a:lstStyle/>
          <a:p>
            <a:r>
              <a:rPr lang="en-US" dirty="0"/>
              <a:t>Cell commentary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10482167" y="6468846"/>
            <a:ext cx="15240" cy="93345"/>
          </a:xfrm>
          <a:custGeom>
            <a:avLst/>
            <a:gdLst/>
            <a:ahLst/>
            <a:cxnLst/>
            <a:rect l="l" t="t" r="r" b="b"/>
            <a:pathLst>
              <a:path w="15240" h="93345">
                <a:moveTo>
                  <a:pt x="14990" y="93136"/>
                </a:moveTo>
                <a:lnTo>
                  <a:pt x="0" y="93136"/>
                </a:lnTo>
                <a:lnTo>
                  <a:pt x="0" y="0"/>
                </a:lnTo>
                <a:lnTo>
                  <a:pt x="14990" y="0"/>
                </a:lnTo>
                <a:lnTo>
                  <a:pt x="14990" y="93136"/>
                </a:lnTo>
                <a:close/>
              </a:path>
            </a:pathLst>
          </a:custGeom>
          <a:solidFill>
            <a:srgbClr val="5C5E66"/>
          </a:solidFill>
        </p:spPr>
        <p:txBody>
          <a:bodyPr wrap="square" lIns="0" tIns="0" rIns="0" bIns="0" rtlCol="0"/>
          <a:lstStyle/>
          <a:p>
            <a:endParaRPr/>
          </a:p>
        </p:txBody>
      </p:sp>
      <p:grpSp>
        <p:nvGrpSpPr>
          <p:cNvPr id="3" name="object 3">
            <a:extLst>
              <a:ext uri="{C183D7F6-B498-43B3-948B-1728B52AA6E4}">
                <adec:decorative xmlns:adec="http://schemas.microsoft.com/office/drawing/2017/decorative" val="1"/>
              </a:ext>
            </a:extLst>
          </p:cNvPr>
          <p:cNvGrpSpPr/>
          <p:nvPr/>
        </p:nvGrpSpPr>
        <p:grpSpPr>
          <a:xfrm>
            <a:off x="9469119" y="6351455"/>
            <a:ext cx="2145030" cy="334010"/>
            <a:chOff x="9469119" y="6351455"/>
            <a:chExt cx="2145030" cy="334010"/>
          </a:xfrm>
        </p:grpSpPr>
        <p:pic>
          <p:nvPicPr>
            <p:cNvPr id="4" name="object 4"/>
            <p:cNvPicPr/>
            <p:nvPr/>
          </p:nvPicPr>
          <p:blipFill>
            <a:blip r:embed="rId2" cstate="print"/>
            <a:stretch>
              <a:fillRect/>
            </a:stretch>
          </p:blipFill>
          <p:spPr>
            <a:xfrm>
              <a:off x="11255371" y="6468846"/>
              <a:ext cx="358314" cy="95077"/>
            </a:xfrm>
            <a:prstGeom prst="rect">
              <a:avLst/>
            </a:prstGeom>
          </p:spPr>
        </p:pic>
        <p:pic>
          <p:nvPicPr>
            <p:cNvPr id="5" name="object 5"/>
            <p:cNvPicPr/>
            <p:nvPr/>
          </p:nvPicPr>
          <p:blipFill>
            <a:blip r:embed="rId3" cstate="print"/>
            <a:stretch>
              <a:fillRect/>
            </a:stretch>
          </p:blipFill>
          <p:spPr>
            <a:xfrm>
              <a:off x="9469119" y="6351455"/>
              <a:ext cx="1746117" cy="333740"/>
            </a:xfrm>
            <a:prstGeom prst="rect">
              <a:avLst/>
            </a:prstGeom>
          </p:spPr>
        </p:pic>
      </p:grpSp>
      <p:grpSp>
        <p:nvGrpSpPr>
          <p:cNvPr id="6" name="object 6">
            <a:extLst>
              <a:ext uri="{C183D7F6-B498-43B3-948B-1728B52AA6E4}">
                <adec:decorative xmlns:adec="http://schemas.microsoft.com/office/drawing/2017/decorative" val="1"/>
              </a:ext>
            </a:extLst>
          </p:cNvPr>
          <p:cNvGrpSpPr/>
          <p:nvPr/>
        </p:nvGrpSpPr>
        <p:grpSpPr>
          <a:xfrm>
            <a:off x="559117" y="0"/>
            <a:ext cx="11633200" cy="6177280"/>
            <a:chOff x="559117" y="0"/>
            <a:chExt cx="11633200" cy="6177280"/>
          </a:xfrm>
        </p:grpSpPr>
        <p:sp>
          <p:nvSpPr>
            <p:cNvPr id="7" name="object 7"/>
            <p:cNvSpPr/>
            <p:nvPr/>
          </p:nvSpPr>
          <p:spPr>
            <a:xfrm>
              <a:off x="584200" y="6172200"/>
              <a:ext cx="11026775" cy="0"/>
            </a:xfrm>
            <a:custGeom>
              <a:avLst/>
              <a:gdLst/>
              <a:ahLst/>
              <a:cxnLst/>
              <a:rect l="l" t="t" r="r" b="b"/>
              <a:pathLst>
                <a:path w="11026775">
                  <a:moveTo>
                    <a:pt x="0" y="0"/>
                  </a:moveTo>
                  <a:lnTo>
                    <a:pt x="11026394" y="0"/>
                  </a:lnTo>
                </a:path>
              </a:pathLst>
            </a:custGeom>
            <a:ln w="9525">
              <a:solidFill>
                <a:srgbClr val="0D345B"/>
              </a:solidFill>
            </a:ln>
          </p:spPr>
          <p:txBody>
            <a:bodyPr wrap="square" lIns="0" tIns="0" rIns="0" bIns="0" rtlCol="0"/>
            <a:lstStyle/>
            <a:p>
              <a:endParaRPr/>
            </a:p>
          </p:txBody>
        </p:sp>
        <p:sp>
          <p:nvSpPr>
            <p:cNvPr id="8" name="object 8"/>
            <p:cNvSpPr/>
            <p:nvPr/>
          </p:nvSpPr>
          <p:spPr>
            <a:xfrm>
              <a:off x="563880" y="2037085"/>
              <a:ext cx="1828800" cy="497840"/>
            </a:xfrm>
            <a:custGeom>
              <a:avLst/>
              <a:gdLst/>
              <a:ahLst/>
              <a:cxnLst/>
              <a:rect l="l" t="t" r="r" b="b"/>
              <a:pathLst>
                <a:path w="1828800" h="497839">
                  <a:moveTo>
                    <a:pt x="1745830" y="0"/>
                  </a:moveTo>
                  <a:lnTo>
                    <a:pt x="82969" y="0"/>
                  </a:lnTo>
                  <a:lnTo>
                    <a:pt x="50674" y="6520"/>
                  </a:lnTo>
                  <a:lnTo>
                    <a:pt x="24301" y="24301"/>
                  </a:lnTo>
                  <a:lnTo>
                    <a:pt x="6520" y="50674"/>
                  </a:lnTo>
                  <a:lnTo>
                    <a:pt x="0" y="82969"/>
                  </a:lnTo>
                  <a:lnTo>
                    <a:pt x="0" y="414858"/>
                  </a:lnTo>
                  <a:lnTo>
                    <a:pt x="6520" y="447160"/>
                  </a:lnTo>
                  <a:lnTo>
                    <a:pt x="24301" y="473536"/>
                  </a:lnTo>
                  <a:lnTo>
                    <a:pt x="50674" y="491319"/>
                  </a:lnTo>
                  <a:lnTo>
                    <a:pt x="82969" y="497840"/>
                  </a:lnTo>
                  <a:lnTo>
                    <a:pt x="1745830" y="497840"/>
                  </a:lnTo>
                  <a:lnTo>
                    <a:pt x="1778125" y="491319"/>
                  </a:lnTo>
                  <a:lnTo>
                    <a:pt x="1804498" y="473536"/>
                  </a:lnTo>
                  <a:lnTo>
                    <a:pt x="1822279" y="447160"/>
                  </a:lnTo>
                  <a:lnTo>
                    <a:pt x="1828800" y="414858"/>
                  </a:lnTo>
                  <a:lnTo>
                    <a:pt x="1828800" y="82969"/>
                  </a:lnTo>
                  <a:lnTo>
                    <a:pt x="1822279" y="50674"/>
                  </a:lnTo>
                  <a:lnTo>
                    <a:pt x="1804498" y="24301"/>
                  </a:lnTo>
                  <a:lnTo>
                    <a:pt x="1778125" y="6520"/>
                  </a:lnTo>
                  <a:lnTo>
                    <a:pt x="1745830" y="0"/>
                  </a:lnTo>
                  <a:close/>
                </a:path>
              </a:pathLst>
            </a:custGeom>
            <a:solidFill>
              <a:srgbClr val="996EB8"/>
            </a:solidFill>
          </p:spPr>
          <p:txBody>
            <a:bodyPr wrap="square" lIns="0" tIns="0" rIns="0" bIns="0" rtlCol="0"/>
            <a:lstStyle/>
            <a:p>
              <a:endParaRPr/>
            </a:p>
          </p:txBody>
        </p:sp>
        <p:sp>
          <p:nvSpPr>
            <p:cNvPr id="9" name="object 9"/>
            <p:cNvSpPr/>
            <p:nvPr/>
          </p:nvSpPr>
          <p:spPr>
            <a:xfrm>
              <a:off x="563880" y="2037085"/>
              <a:ext cx="1828800" cy="497840"/>
            </a:xfrm>
            <a:custGeom>
              <a:avLst/>
              <a:gdLst/>
              <a:ahLst/>
              <a:cxnLst/>
              <a:rect l="l" t="t" r="r" b="b"/>
              <a:pathLst>
                <a:path w="1828800" h="497839">
                  <a:moveTo>
                    <a:pt x="0" y="82969"/>
                  </a:moveTo>
                  <a:lnTo>
                    <a:pt x="6520" y="50674"/>
                  </a:lnTo>
                  <a:lnTo>
                    <a:pt x="24301" y="24301"/>
                  </a:lnTo>
                  <a:lnTo>
                    <a:pt x="50674" y="6520"/>
                  </a:lnTo>
                  <a:lnTo>
                    <a:pt x="82969" y="0"/>
                  </a:lnTo>
                  <a:lnTo>
                    <a:pt x="1745830" y="0"/>
                  </a:lnTo>
                  <a:lnTo>
                    <a:pt x="1778125" y="6520"/>
                  </a:lnTo>
                  <a:lnTo>
                    <a:pt x="1804498" y="24301"/>
                  </a:lnTo>
                  <a:lnTo>
                    <a:pt x="1822279" y="50674"/>
                  </a:lnTo>
                  <a:lnTo>
                    <a:pt x="1828800" y="82969"/>
                  </a:lnTo>
                  <a:lnTo>
                    <a:pt x="1828800" y="414858"/>
                  </a:lnTo>
                  <a:lnTo>
                    <a:pt x="1822279" y="447160"/>
                  </a:lnTo>
                  <a:lnTo>
                    <a:pt x="1804498" y="473536"/>
                  </a:lnTo>
                  <a:lnTo>
                    <a:pt x="1778125" y="491319"/>
                  </a:lnTo>
                  <a:lnTo>
                    <a:pt x="1745830" y="497840"/>
                  </a:lnTo>
                  <a:lnTo>
                    <a:pt x="82969" y="497840"/>
                  </a:lnTo>
                  <a:lnTo>
                    <a:pt x="50674" y="491319"/>
                  </a:lnTo>
                  <a:lnTo>
                    <a:pt x="24301" y="473536"/>
                  </a:lnTo>
                  <a:lnTo>
                    <a:pt x="6520" y="447160"/>
                  </a:lnTo>
                  <a:lnTo>
                    <a:pt x="0" y="414858"/>
                  </a:lnTo>
                  <a:lnTo>
                    <a:pt x="0" y="82969"/>
                  </a:lnTo>
                  <a:close/>
                </a:path>
              </a:pathLst>
            </a:custGeom>
            <a:ln w="9525">
              <a:solidFill>
                <a:srgbClr val="2164A8"/>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1036319" y="1828800"/>
              <a:ext cx="924560" cy="1036320"/>
            </a:xfrm>
            <a:prstGeom prst="rect">
              <a:avLst/>
            </a:prstGeom>
          </p:spPr>
        </p:pic>
        <p:pic>
          <p:nvPicPr>
            <p:cNvPr id="11" name="object 11"/>
            <p:cNvPicPr/>
            <p:nvPr/>
          </p:nvPicPr>
          <p:blipFill>
            <a:blip r:embed="rId5" cstate="print"/>
            <a:stretch>
              <a:fillRect/>
            </a:stretch>
          </p:blipFill>
          <p:spPr>
            <a:xfrm>
              <a:off x="7752080" y="0"/>
              <a:ext cx="4439919" cy="1818639"/>
            </a:xfrm>
            <a:prstGeom prst="rect">
              <a:avLst/>
            </a:prstGeom>
          </p:spPr>
        </p:pic>
      </p:grpSp>
      <p:sp>
        <p:nvSpPr>
          <p:cNvPr id="12" name="object 12"/>
          <p:cNvSpPr txBox="1"/>
          <p:nvPr/>
        </p:nvSpPr>
        <p:spPr>
          <a:xfrm>
            <a:off x="583725" y="6399428"/>
            <a:ext cx="2015489" cy="208279"/>
          </a:xfrm>
          <a:prstGeom prst="rect">
            <a:avLst/>
          </a:prstGeom>
        </p:spPr>
        <p:txBody>
          <a:bodyPr vert="horz" wrap="square" lIns="0" tIns="12700" rIns="0" bIns="0" rtlCol="0">
            <a:spAutoFit/>
          </a:bodyPr>
          <a:lstStyle/>
          <a:p>
            <a:pPr marL="12700">
              <a:lnSpc>
                <a:spcPct val="100000"/>
              </a:lnSpc>
              <a:spcBef>
                <a:spcPts val="100"/>
              </a:spcBef>
            </a:pPr>
            <a:r>
              <a:rPr sz="1200" b="0" spc="-10" dirty="0">
                <a:solidFill>
                  <a:srgbClr val="0D345B"/>
                </a:solidFill>
                <a:latin typeface="Calibri Light"/>
                <a:cs typeface="Calibri Light"/>
              </a:rPr>
              <a:t>nih.gov/ending-structural-racism</a:t>
            </a:r>
            <a:endParaRPr sz="1200">
              <a:latin typeface="Calibri Light"/>
              <a:cs typeface="Calibri Light"/>
            </a:endParaRPr>
          </a:p>
        </p:txBody>
      </p:sp>
      <p:sp>
        <p:nvSpPr>
          <p:cNvPr id="13" name="object 13"/>
          <p:cNvSpPr txBox="1">
            <a:spLocks noGrp="1"/>
          </p:cNvSpPr>
          <p:nvPr>
            <p:ph type="title"/>
          </p:nvPr>
        </p:nvSpPr>
        <p:spPr>
          <a:xfrm>
            <a:off x="1998831" y="0"/>
            <a:ext cx="4387215" cy="574040"/>
          </a:xfrm>
          <a:prstGeom prst="rect">
            <a:avLst/>
          </a:prstGeom>
        </p:spPr>
        <p:txBody>
          <a:bodyPr vert="horz" wrap="square" lIns="0" tIns="12700" rIns="0" bIns="0" rtlCol="0">
            <a:spAutoFit/>
          </a:bodyPr>
          <a:lstStyle/>
          <a:p>
            <a:pPr marL="12700">
              <a:lnSpc>
                <a:spcPct val="100000"/>
              </a:lnSpc>
              <a:spcBef>
                <a:spcPts val="100"/>
              </a:spcBef>
            </a:pPr>
            <a:r>
              <a:rPr sz="3600" b="0" spc="95" dirty="0">
                <a:solidFill>
                  <a:srgbClr val="0D345B"/>
                </a:solidFill>
                <a:latin typeface="Calibri Light"/>
                <a:cs typeface="Calibri Light"/>
              </a:rPr>
              <a:t>T</a:t>
            </a:r>
            <a:r>
              <a:rPr sz="3600" b="0" spc="45" dirty="0">
                <a:solidFill>
                  <a:srgbClr val="0D345B"/>
                </a:solidFill>
                <a:latin typeface="Calibri Light"/>
                <a:cs typeface="Calibri Light"/>
              </a:rPr>
              <a:t>h</a:t>
            </a:r>
            <a:r>
              <a:rPr sz="3600" b="0" dirty="0">
                <a:solidFill>
                  <a:srgbClr val="0D345B"/>
                </a:solidFill>
                <a:latin typeface="Calibri Light"/>
                <a:cs typeface="Calibri Light"/>
              </a:rPr>
              <a:t>e</a:t>
            </a:r>
            <a:r>
              <a:rPr sz="3600" b="0" spc="-275" dirty="0">
                <a:solidFill>
                  <a:srgbClr val="0D345B"/>
                </a:solidFill>
                <a:latin typeface="Calibri Light"/>
                <a:cs typeface="Calibri Light"/>
              </a:rPr>
              <a:t> </a:t>
            </a:r>
            <a:r>
              <a:rPr sz="3600" b="0" spc="100" dirty="0">
                <a:solidFill>
                  <a:srgbClr val="0D345B"/>
                </a:solidFill>
                <a:latin typeface="Calibri Light"/>
                <a:cs typeface="Calibri Light"/>
              </a:rPr>
              <a:t>N</a:t>
            </a:r>
            <a:r>
              <a:rPr sz="3600" b="0" dirty="0">
                <a:solidFill>
                  <a:srgbClr val="0D345B"/>
                </a:solidFill>
                <a:latin typeface="Calibri Light"/>
                <a:cs typeface="Calibri Light"/>
              </a:rPr>
              <a:t>IH</a:t>
            </a:r>
            <a:r>
              <a:rPr sz="3600" b="0" spc="-245" dirty="0">
                <a:solidFill>
                  <a:srgbClr val="0D345B"/>
                </a:solidFill>
                <a:latin typeface="Calibri Light"/>
                <a:cs typeface="Calibri Light"/>
              </a:rPr>
              <a:t> </a:t>
            </a:r>
            <a:r>
              <a:rPr sz="3600" b="0" spc="110" dirty="0">
                <a:solidFill>
                  <a:srgbClr val="0D345B"/>
                </a:solidFill>
                <a:latin typeface="Calibri Light"/>
                <a:cs typeface="Calibri Light"/>
              </a:rPr>
              <a:t>U</a:t>
            </a:r>
            <a:r>
              <a:rPr sz="3600" b="0" spc="100" dirty="0">
                <a:solidFill>
                  <a:srgbClr val="0D345B"/>
                </a:solidFill>
                <a:latin typeface="Calibri Light"/>
                <a:cs typeface="Calibri Light"/>
              </a:rPr>
              <a:t>N</a:t>
            </a:r>
            <a:r>
              <a:rPr sz="3600" b="0" dirty="0">
                <a:solidFill>
                  <a:srgbClr val="0D345B"/>
                </a:solidFill>
                <a:latin typeface="Calibri Light"/>
                <a:cs typeface="Calibri Light"/>
              </a:rPr>
              <a:t>I</a:t>
            </a:r>
            <a:r>
              <a:rPr sz="3600" b="0" spc="-65" dirty="0">
                <a:solidFill>
                  <a:srgbClr val="0D345B"/>
                </a:solidFill>
                <a:latin typeface="Calibri Light"/>
                <a:cs typeface="Calibri Light"/>
              </a:rPr>
              <a:t>T</a:t>
            </a:r>
            <a:r>
              <a:rPr sz="3600" b="0" dirty="0">
                <a:solidFill>
                  <a:srgbClr val="0D345B"/>
                </a:solidFill>
                <a:latin typeface="Calibri Light"/>
                <a:cs typeface="Calibri Light"/>
              </a:rPr>
              <a:t>E</a:t>
            </a:r>
            <a:r>
              <a:rPr sz="3600" b="0" spc="-335" dirty="0">
                <a:solidFill>
                  <a:srgbClr val="0D345B"/>
                </a:solidFill>
                <a:latin typeface="Calibri Light"/>
                <a:cs typeface="Calibri Light"/>
              </a:rPr>
              <a:t> </a:t>
            </a:r>
            <a:r>
              <a:rPr sz="3600" b="0" spc="80" dirty="0">
                <a:solidFill>
                  <a:srgbClr val="0D345B"/>
                </a:solidFill>
                <a:latin typeface="Calibri Light"/>
                <a:cs typeface="Calibri Light"/>
              </a:rPr>
              <a:t>I</a:t>
            </a:r>
            <a:r>
              <a:rPr sz="3600" b="0" spc="45" dirty="0">
                <a:solidFill>
                  <a:srgbClr val="0D345B"/>
                </a:solidFill>
                <a:latin typeface="Calibri Light"/>
                <a:cs typeface="Calibri Light"/>
              </a:rPr>
              <a:t>n</a:t>
            </a:r>
            <a:r>
              <a:rPr sz="3600" b="0" spc="5" dirty="0">
                <a:solidFill>
                  <a:srgbClr val="0D345B"/>
                </a:solidFill>
                <a:latin typeface="Calibri Light"/>
                <a:cs typeface="Calibri Light"/>
              </a:rPr>
              <a:t>i</a:t>
            </a:r>
            <a:r>
              <a:rPr sz="3600" b="0" spc="15" dirty="0">
                <a:solidFill>
                  <a:srgbClr val="0D345B"/>
                </a:solidFill>
                <a:latin typeface="Calibri Light"/>
                <a:cs typeface="Calibri Light"/>
              </a:rPr>
              <a:t>t</a:t>
            </a:r>
            <a:r>
              <a:rPr sz="3600" b="0" spc="5" dirty="0">
                <a:solidFill>
                  <a:srgbClr val="0D345B"/>
                </a:solidFill>
                <a:latin typeface="Calibri Light"/>
                <a:cs typeface="Calibri Light"/>
              </a:rPr>
              <a:t>i</a:t>
            </a:r>
            <a:r>
              <a:rPr sz="3600" b="0" spc="-95" dirty="0">
                <a:solidFill>
                  <a:srgbClr val="0D345B"/>
                </a:solidFill>
                <a:latin typeface="Calibri Light"/>
                <a:cs typeface="Calibri Light"/>
              </a:rPr>
              <a:t>a</a:t>
            </a:r>
            <a:r>
              <a:rPr sz="3600" b="0" spc="15" dirty="0">
                <a:solidFill>
                  <a:srgbClr val="0D345B"/>
                </a:solidFill>
                <a:latin typeface="Calibri Light"/>
                <a:cs typeface="Calibri Light"/>
              </a:rPr>
              <a:t>t</a:t>
            </a:r>
            <a:r>
              <a:rPr sz="3600" b="0" spc="5" dirty="0">
                <a:solidFill>
                  <a:srgbClr val="0D345B"/>
                </a:solidFill>
                <a:latin typeface="Calibri Light"/>
                <a:cs typeface="Calibri Light"/>
              </a:rPr>
              <a:t>i</a:t>
            </a:r>
            <a:r>
              <a:rPr sz="3600" b="0" spc="-65" dirty="0">
                <a:solidFill>
                  <a:srgbClr val="0D345B"/>
                </a:solidFill>
                <a:latin typeface="Calibri Light"/>
                <a:cs typeface="Calibri Light"/>
              </a:rPr>
              <a:t>v</a:t>
            </a:r>
            <a:r>
              <a:rPr sz="3600" b="0" dirty="0">
                <a:solidFill>
                  <a:srgbClr val="0D345B"/>
                </a:solidFill>
                <a:latin typeface="Calibri Light"/>
                <a:cs typeface="Calibri Light"/>
              </a:rPr>
              <a:t>e</a:t>
            </a:r>
            <a:endParaRPr sz="3600">
              <a:latin typeface="Calibri Light"/>
              <a:cs typeface="Calibri Light"/>
            </a:endParaRPr>
          </a:p>
        </p:txBody>
      </p:sp>
      <p:grpSp>
        <p:nvGrpSpPr>
          <p:cNvPr id="47" name="Group 46" descr="listing of UNITE committee members">
            <a:extLst>
              <a:ext uri="{FF2B5EF4-FFF2-40B4-BE49-F238E27FC236}">
                <a16:creationId xmlns:a16="http://schemas.microsoft.com/office/drawing/2014/main" id="{B5E307A3-D5D4-43E7-82BF-D1557FFB20A9}"/>
              </a:ext>
            </a:extLst>
          </p:cNvPr>
          <p:cNvGrpSpPr/>
          <p:nvPr/>
        </p:nvGrpSpPr>
        <p:grpSpPr>
          <a:xfrm>
            <a:off x="381000" y="1818640"/>
            <a:ext cx="11582400" cy="4312923"/>
            <a:chOff x="381000" y="1818640"/>
            <a:chExt cx="11582400" cy="4312923"/>
          </a:xfrm>
        </p:grpSpPr>
        <p:grpSp>
          <p:nvGrpSpPr>
            <p:cNvPr id="15" name="object 15"/>
            <p:cNvGrpSpPr/>
            <p:nvPr/>
          </p:nvGrpSpPr>
          <p:grpSpPr>
            <a:xfrm>
              <a:off x="2905760" y="1818640"/>
              <a:ext cx="4185920" cy="1046480"/>
              <a:chOff x="2905760" y="1818640"/>
              <a:chExt cx="4185920" cy="1046480"/>
            </a:xfrm>
          </p:grpSpPr>
          <p:sp>
            <p:nvSpPr>
              <p:cNvPr id="16" name="object 16"/>
              <p:cNvSpPr/>
              <p:nvPr/>
            </p:nvSpPr>
            <p:spPr>
              <a:xfrm>
                <a:off x="2905760" y="2032001"/>
                <a:ext cx="1828800" cy="487680"/>
              </a:xfrm>
              <a:custGeom>
                <a:avLst/>
                <a:gdLst/>
                <a:ahLst/>
                <a:cxnLst/>
                <a:rect l="l" t="t" r="r" b="b"/>
                <a:pathLst>
                  <a:path w="1828800" h="487680">
                    <a:moveTo>
                      <a:pt x="1747520" y="0"/>
                    </a:moveTo>
                    <a:lnTo>
                      <a:pt x="81280" y="0"/>
                    </a:lnTo>
                    <a:lnTo>
                      <a:pt x="49640" y="6386"/>
                    </a:lnTo>
                    <a:lnTo>
                      <a:pt x="23804" y="23804"/>
                    </a:lnTo>
                    <a:lnTo>
                      <a:pt x="6386" y="49640"/>
                    </a:lnTo>
                    <a:lnTo>
                      <a:pt x="0" y="81279"/>
                    </a:lnTo>
                    <a:lnTo>
                      <a:pt x="0" y="406399"/>
                    </a:lnTo>
                    <a:lnTo>
                      <a:pt x="6386" y="438034"/>
                    </a:lnTo>
                    <a:lnTo>
                      <a:pt x="23804" y="463870"/>
                    </a:lnTo>
                    <a:lnTo>
                      <a:pt x="49640" y="481291"/>
                    </a:lnTo>
                    <a:lnTo>
                      <a:pt x="81280" y="487679"/>
                    </a:lnTo>
                    <a:lnTo>
                      <a:pt x="1747520" y="487679"/>
                    </a:lnTo>
                    <a:lnTo>
                      <a:pt x="1779159" y="481291"/>
                    </a:lnTo>
                    <a:lnTo>
                      <a:pt x="1804995" y="463870"/>
                    </a:lnTo>
                    <a:lnTo>
                      <a:pt x="1822413" y="438034"/>
                    </a:lnTo>
                    <a:lnTo>
                      <a:pt x="1828800" y="406399"/>
                    </a:lnTo>
                    <a:lnTo>
                      <a:pt x="1828800" y="81279"/>
                    </a:lnTo>
                    <a:lnTo>
                      <a:pt x="1822413" y="49640"/>
                    </a:lnTo>
                    <a:lnTo>
                      <a:pt x="1804995" y="23804"/>
                    </a:lnTo>
                    <a:lnTo>
                      <a:pt x="1779159" y="6386"/>
                    </a:lnTo>
                    <a:lnTo>
                      <a:pt x="1747520" y="0"/>
                    </a:lnTo>
                    <a:close/>
                  </a:path>
                </a:pathLst>
              </a:custGeom>
              <a:solidFill>
                <a:srgbClr val="2C88A6"/>
              </a:solidFill>
            </p:spPr>
            <p:txBody>
              <a:bodyPr wrap="square" lIns="0" tIns="0" rIns="0" bIns="0" rtlCol="0"/>
              <a:lstStyle/>
              <a:p>
                <a:endParaRPr/>
              </a:p>
            </p:txBody>
          </p:sp>
          <p:pic>
            <p:nvPicPr>
              <p:cNvPr id="17" name="object 17"/>
              <p:cNvPicPr/>
              <p:nvPr/>
            </p:nvPicPr>
            <p:blipFill>
              <a:blip r:embed="rId6" cstate="print"/>
              <a:stretch>
                <a:fillRect/>
              </a:stretch>
            </p:blipFill>
            <p:spPr>
              <a:xfrm>
                <a:off x="3362960" y="1818640"/>
                <a:ext cx="934720" cy="1046480"/>
              </a:xfrm>
              <a:prstGeom prst="rect">
                <a:avLst/>
              </a:prstGeom>
            </p:spPr>
          </p:pic>
          <p:sp>
            <p:nvSpPr>
              <p:cNvPr id="18" name="object 18"/>
              <p:cNvSpPr/>
              <p:nvPr/>
            </p:nvSpPr>
            <p:spPr>
              <a:xfrm>
                <a:off x="5257800" y="2037085"/>
                <a:ext cx="1828800" cy="497840"/>
              </a:xfrm>
              <a:custGeom>
                <a:avLst/>
                <a:gdLst/>
                <a:ahLst/>
                <a:cxnLst/>
                <a:rect l="l" t="t" r="r" b="b"/>
                <a:pathLst>
                  <a:path w="1828800" h="497839">
                    <a:moveTo>
                      <a:pt x="1745830" y="0"/>
                    </a:moveTo>
                    <a:lnTo>
                      <a:pt x="82969" y="0"/>
                    </a:lnTo>
                    <a:lnTo>
                      <a:pt x="50674" y="6520"/>
                    </a:lnTo>
                    <a:lnTo>
                      <a:pt x="24301" y="24301"/>
                    </a:lnTo>
                    <a:lnTo>
                      <a:pt x="6520" y="50674"/>
                    </a:lnTo>
                    <a:lnTo>
                      <a:pt x="0" y="82969"/>
                    </a:lnTo>
                    <a:lnTo>
                      <a:pt x="0" y="414858"/>
                    </a:lnTo>
                    <a:lnTo>
                      <a:pt x="6520" y="447160"/>
                    </a:lnTo>
                    <a:lnTo>
                      <a:pt x="24301" y="473536"/>
                    </a:lnTo>
                    <a:lnTo>
                      <a:pt x="50674" y="491319"/>
                    </a:lnTo>
                    <a:lnTo>
                      <a:pt x="82969" y="497840"/>
                    </a:lnTo>
                    <a:lnTo>
                      <a:pt x="1745830" y="497840"/>
                    </a:lnTo>
                    <a:lnTo>
                      <a:pt x="1778125" y="491319"/>
                    </a:lnTo>
                    <a:lnTo>
                      <a:pt x="1804498" y="473536"/>
                    </a:lnTo>
                    <a:lnTo>
                      <a:pt x="1822279" y="447160"/>
                    </a:lnTo>
                    <a:lnTo>
                      <a:pt x="1828800" y="414858"/>
                    </a:lnTo>
                    <a:lnTo>
                      <a:pt x="1828800" y="82969"/>
                    </a:lnTo>
                    <a:lnTo>
                      <a:pt x="1822279" y="50674"/>
                    </a:lnTo>
                    <a:lnTo>
                      <a:pt x="1804498" y="24301"/>
                    </a:lnTo>
                    <a:lnTo>
                      <a:pt x="1778125" y="6520"/>
                    </a:lnTo>
                    <a:lnTo>
                      <a:pt x="1745830" y="0"/>
                    </a:lnTo>
                    <a:close/>
                  </a:path>
                </a:pathLst>
              </a:custGeom>
              <a:solidFill>
                <a:srgbClr val="EAE85E"/>
              </a:solidFill>
            </p:spPr>
            <p:txBody>
              <a:bodyPr wrap="square" lIns="0" tIns="0" rIns="0" bIns="0" rtlCol="0"/>
              <a:lstStyle/>
              <a:p>
                <a:endParaRPr/>
              </a:p>
            </p:txBody>
          </p:sp>
          <p:sp>
            <p:nvSpPr>
              <p:cNvPr id="19" name="object 19"/>
              <p:cNvSpPr/>
              <p:nvPr/>
            </p:nvSpPr>
            <p:spPr>
              <a:xfrm>
                <a:off x="5257800" y="2037085"/>
                <a:ext cx="1828800" cy="497840"/>
              </a:xfrm>
              <a:custGeom>
                <a:avLst/>
                <a:gdLst/>
                <a:ahLst/>
                <a:cxnLst/>
                <a:rect l="l" t="t" r="r" b="b"/>
                <a:pathLst>
                  <a:path w="1828800" h="497839">
                    <a:moveTo>
                      <a:pt x="0" y="82969"/>
                    </a:moveTo>
                    <a:lnTo>
                      <a:pt x="6520" y="50674"/>
                    </a:lnTo>
                    <a:lnTo>
                      <a:pt x="24301" y="24301"/>
                    </a:lnTo>
                    <a:lnTo>
                      <a:pt x="50674" y="6520"/>
                    </a:lnTo>
                    <a:lnTo>
                      <a:pt x="82969" y="0"/>
                    </a:lnTo>
                    <a:lnTo>
                      <a:pt x="1745830" y="0"/>
                    </a:lnTo>
                    <a:lnTo>
                      <a:pt x="1778125" y="6520"/>
                    </a:lnTo>
                    <a:lnTo>
                      <a:pt x="1804498" y="24301"/>
                    </a:lnTo>
                    <a:lnTo>
                      <a:pt x="1822279" y="50674"/>
                    </a:lnTo>
                    <a:lnTo>
                      <a:pt x="1828800" y="82969"/>
                    </a:lnTo>
                    <a:lnTo>
                      <a:pt x="1828800" y="414858"/>
                    </a:lnTo>
                    <a:lnTo>
                      <a:pt x="1822279" y="447160"/>
                    </a:lnTo>
                    <a:lnTo>
                      <a:pt x="1804498" y="473536"/>
                    </a:lnTo>
                    <a:lnTo>
                      <a:pt x="1778125" y="491319"/>
                    </a:lnTo>
                    <a:lnTo>
                      <a:pt x="1745830" y="497840"/>
                    </a:lnTo>
                    <a:lnTo>
                      <a:pt x="82969" y="497840"/>
                    </a:lnTo>
                    <a:lnTo>
                      <a:pt x="50674" y="491319"/>
                    </a:lnTo>
                    <a:lnTo>
                      <a:pt x="24301" y="473536"/>
                    </a:lnTo>
                    <a:lnTo>
                      <a:pt x="6520" y="447160"/>
                    </a:lnTo>
                    <a:lnTo>
                      <a:pt x="0" y="414858"/>
                    </a:lnTo>
                    <a:lnTo>
                      <a:pt x="0" y="82969"/>
                    </a:lnTo>
                    <a:close/>
                  </a:path>
                </a:pathLst>
              </a:custGeom>
              <a:ln w="9525">
                <a:solidFill>
                  <a:srgbClr val="1F5489"/>
                </a:solidFill>
              </a:ln>
            </p:spPr>
            <p:txBody>
              <a:bodyPr wrap="square" lIns="0" tIns="0" rIns="0" bIns="0" rtlCol="0"/>
              <a:lstStyle/>
              <a:p>
                <a:endParaRPr/>
              </a:p>
            </p:txBody>
          </p:sp>
          <p:pic>
            <p:nvPicPr>
              <p:cNvPr id="20" name="object 20"/>
              <p:cNvPicPr/>
              <p:nvPr/>
            </p:nvPicPr>
            <p:blipFill>
              <a:blip r:embed="rId7" cstate="print"/>
              <a:stretch>
                <a:fillRect/>
              </a:stretch>
            </p:blipFill>
            <p:spPr>
              <a:xfrm>
                <a:off x="5801360" y="1828800"/>
                <a:ext cx="751827" cy="1036320"/>
              </a:xfrm>
              <a:prstGeom prst="rect">
                <a:avLst/>
              </a:prstGeom>
            </p:spPr>
          </p:pic>
        </p:grpSp>
        <p:grpSp>
          <p:nvGrpSpPr>
            <p:cNvPr id="22" name="object 22"/>
            <p:cNvGrpSpPr/>
            <p:nvPr/>
          </p:nvGrpSpPr>
          <p:grpSpPr>
            <a:xfrm>
              <a:off x="7569517" y="1818640"/>
              <a:ext cx="1838325" cy="1046480"/>
              <a:chOff x="7569517" y="1818640"/>
              <a:chExt cx="1838325" cy="1046480"/>
            </a:xfrm>
          </p:grpSpPr>
          <p:sp>
            <p:nvSpPr>
              <p:cNvPr id="23" name="object 23"/>
              <p:cNvSpPr/>
              <p:nvPr/>
            </p:nvSpPr>
            <p:spPr>
              <a:xfrm>
                <a:off x="7574280" y="2037082"/>
                <a:ext cx="1828800" cy="487680"/>
              </a:xfrm>
              <a:custGeom>
                <a:avLst/>
                <a:gdLst/>
                <a:ahLst/>
                <a:cxnLst/>
                <a:rect l="l" t="t" r="r" b="b"/>
                <a:pathLst>
                  <a:path w="1828800" h="487680">
                    <a:moveTo>
                      <a:pt x="1747520" y="0"/>
                    </a:moveTo>
                    <a:lnTo>
                      <a:pt x="81280" y="0"/>
                    </a:lnTo>
                    <a:lnTo>
                      <a:pt x="49640" y="6386"/>
                    </a:lnTo>
                    <a:lnTo>
                      <a:pt x="23804" y="23804"/>
                    </a:lnTo>
                    <a:lnTo>
                      <a:pt x="6386" y="49640"/>
                    </a:lnTo>
                    <a:lnTo>
                      <a:pt x="0" y="81279"/>
                    </a:lnTo>
                    <a:lnTo>
                      <a:pt x="0" y="406399"/>
                    </a:lnTo>
                    <a:lnTo>
                      <a:pt x="6386" y="438034"/>
                    </a:lnTo>
                    <a:lnTo>
                      <a:pt x="23804" y="463870"/>
                    </a:lnTo>
                    <a:lnTo>
                      <a:pt x="49640" y="481291"/>
                    </a:lnTo>
                    <a:lnTo>
                      <a:pt x="81280" y="487679"/>
                    </a:lnTo>
                    <a:lnTo>
                      <a:pt x="1747520" y="487679"/>
                    </a:lnTo>
                    <a:lnTo>
                      <a:pt x="1779159" y="481291"/>
                    </a:lnTo>
                    <a:lnTo>
                      <a:pt x="1804995" y="463870"/>
                    </a:lnTo>
                    <a:lnTo>
                      <a:pt x="1822413" y="438034"/>
                    </a:lnTo>
                    <a:lnTo>
                      <a:pt x="1828800" y="406399"/>
                    </a:lnTo>
                    <a:lnTo>
                      <a:pt x="1828800" y="81279"/>
                    </a:lnTo>
                    <a:lnTo>
                      <a:pt x="1822413" y="49640"/>
                    </a:lnTo>
                    <a:lnTo>
                      <a:pt x="1804995" y="23804"/>
                    </a:lnTo>
                    <a:lnTo>
                      <a:pt x="1779159" y="6386"/>
                    </a:lnTo>
                    <a:lnTo>
                      <a:pt x="1747520" y="0"/>
                    </a:lnTo>
                    <a:close/>
                  </a:path>
                </a:pathLst>
              </a:custGeom>
              <a:solidFill>
                <a:srgbClr val="6784BE"/>
              </a:solidFill>
            </p:spPr>
            <p:txBody>
              <a:bodyPr wrap="square" lIns="0" tIns="0" rIns="0" bIns="0" rtlCol="0"/>
              <a:lstStyle/>
              <a:p>
                <a:endParaRPr/>
              </a:p>
            </p:txBody>
          </p:sp>
          <p:sp>
            <p:nvSpPr>
              <p:cNvPr id="24" name="object 24"/>
              <p:cNvSpPr/>
              <p:nvPr/>
            </p:nvSpPr>
            <p:spPr>
              <a:xfrm>
                <a:off x="7574280" y="2037082"/>
                <a:ext cx="1828800" cy="487680"/>
              </a:xfrm>
              <a:custGeom>
                <a:avLst/>
                <a:gdLst/>
                <a:ahLst/>
                <a:cxnLst/>
                <a:rect l="l" t="t" r="r" b="b"/>
                <a:pathLst>
                  <a:path w="1828800" h="487680">
                    <a:moveTo>
                      <a:pt x="0" y="81279"/>
                    </a:moveTo>
                    <a:lnTo>
                      <a:pt x="6386" y="49640"/>
                    </a:lnTo>
                    <a:lnTo>
                      <a:pt x="23804" y="23804"/>
                    </a:lnTo>
                    <a:lnTo>
                      <a:pt x="49640" y="6386"/>
                    </a:lnTo>
                    <a:lnTo>
                      <a:pt x="81280" y="0"/>
                    </a:lnTo>
                    <a:lnTo>
                      <a:pt x="1747520" y="0"/>
                    </a:lnTo>
                    <a:lnTo>
                      <a:pt x="1779159" y="6386"/>
                    </a:lnTo>
                    <a:lnTo>
                      <a:pt x="1804995" y="23804"/>
                    </a:lnTo>
                    <a:lnTo>
                      <a:pt x="1822413" y="49640"/>
                    </a:lnTo>
                    <a:lnTo>
                      <a:pt x="1828800" y="81279"/>
                    </a:lnTo>
                    <a:lnTo>
                      <a:pt x="1828800" y="406399"/>
                    </a:lnTo>
                    <a:lnTo>
                      <a:pt x="1822413" y="438034"/>
                    </a:lnTo>
                    <a:lnTo>
                      <a:pt x="1804995" y="463870"/>
                    </a:lnTo>
                    <a:lnTo>
                      <a:pt x="1779159" y="481291"/>
                    </a:lnTo>
                    <a:lnTo>
                      <a:pt x="1747520" y="487679"/>
                    </a:lnTo>
                    <a:lnTo>
                      <a:pt x="81280" y="487679"/>
                    </a:lnTo>
                    <a:lnTo>
                      <a:pt x="49640" y="481291"/>
                    </a:lnTo>
                    <a:lnTo>
                      <a:pt x="23804" y="463870"/>
                    </a:lnTo>
                    <a:lnTo>
                      <a:pt x="6386" y="438034"/>
                    </a:lnTo>
                    <a:lnTo>
                      <a:pt x="0" y="406399"/>
                    </a:lnTo>
                    <a:lnTo>
                      <a:pt x="0" y="81279"/>
                    </a:lnTo>
                    <a:close/>
                  </a:path>
                </a:pathLst>
              </a:custGeom>
              <a:ln w="9524">
                <a:solidFill>
                  <a:srgbClr val="2B81D5"/>
                </a:solidFill>
              </a:ln>
            </p:spPr>
            <p:txBody>
              <a:bodyPr wrap="square" lIns="0" tIns="0" rIns="0" bIns="0" rtlCol="0"/>
              <a:lstStyle/>
              <a:p>
                <a:endParaRPr/>
              </a:p>
            </p:txBody>
          </p:sp>
          <p:pic>
            <p:nvPicPr>
              <p:cNvPr id="25" name="object 25"/>
              <p:cNvPicPr/>
              <p:nvPr/>
            </p:nvPicPr>
            <p:blipFill>
              <a:blip r:embed="rId8" cstate="print"/>
              <a:stretch>
                <a:fillRect/>
              </a:stretch>
            </p:blipFill>
            <p:spPr>
              <a:xfrm>
                <a:off x="8077200" y="1818640"/>
                <a:ext cx="853427" cy="1046479"/>
              </a:xfrm>
              <a:prstGeom prst="rect">
                <a:avLst/>
              </a:prstGeom>
            </p:spPr>
          </p:pic>
        </p:grpSp>
        <p:grpSp>
          <p:nvGrpSpPr>
            <p:cNvPr id="27" name="object 27"/>
            <p:cNvGrpSpPr/>
            <p:nvPr/>
          </p:nvGrpSpPr>
          <p:grpSpPr>
            <a:xfrm>
              <a:off x="9946957" y="1818640"/>
              <a:ext cx="1838325" cy="1046480"/>
              <a:chOff x="9946957" y="1818640"/>
              <a:chExt cx="1838325" cy="1046480"/>
            </a:xfrm>
          </p:grpSpPr>
          <p:sp>
            <p:nvSpPr>
              <p:cNvPr id="28" name="object 28"/>
              <p:cNvSpPr/>
              <p:nvPr/>
            </p:nvSpPr>
            <p:spPr>
              <a:xfrm>
                <a:off x="9951719" y="2037082"/>
                <a:ext cx="1828800" cy="487680"/>
              </a:xfrm>
              <a:custGeom>
                <a:avLst/>
                <a:gdLst/>
                <a:ahLst/>
                <a:cxnLst/>
                <a:rect l="l" t="t" r="r" b="b"/>
                <a:pathLst>
                  <a:path w="1828800" h="487680">
                    <a:moveTo>
                      <a:pt x="1747520" y="0"/>
                    </a:moveTo>
                    <a:lnTo>
                      <a:pt x="81280" y="0"/>
                    </a:lnTo>
                    <a:lnTo>
                      <a:pt x="49640" y="6386"/>
                    </a:lnTo>
                    <a:lnTo>
                      <a:pt x="23804" y="23804"/>
                    </a:lnTo>
                    <a:lnTo>
                      <a:pt x="6386" y="49640"/>
                    </a:lnTo>
                    <a:lnTo>
                      <a:pt x="0" y="81279"/>
                    </a:lnTo>
                    <a:lnTo>
                      <a:pt x="0" y="406399"/>
                    </a:lnTo>
                    <a:lnTo>
                      <a:pt x="6386" y="438034"/>
                    </a:lnTo>
                    <a:lnTo>
                      <a:pt x="23804" y="463870"/>
                    </a:lnTo>
                    <a:lnTo>
                      <a:pt x="49640" y="481291"/>
                    </a:lnTo>
                    <a:lnTo>
                      <a:pt x="81280" y="487679"/>
                    </a:lnTo>
                    <a:lnTo>
                      <a:pt x="1747520" y="487679"/>
                    </a:lnTo>
                    <a:lnTo>
                      <a:pt x="1779159" y="481291"/>
                    </a:lnTo>
                    <a:lnTo>
                      <a:pt x="1804995" y="463870"/>
                    </a:lnTo>
                    <a:lnTo>
                      <a:pt x="1822413" y="438034"/>
                    </a:lnTo>
                    <a:lnTo>
                      <a:pt x="1828800" y="406399"/>
                    </a:lnTo>
                    <a:lnTo>
                      <a:pt x="1828800" y="81279"/>
                    </a:lnTo>
                    <a:lnTo>
                      <a:pt x="1822413" y="49640"/>
                    </a:lnTo>
                    <a:lnTo>
                      <a:pt x="1804995" y="23804"/>
                    </a:lnTo>
                    <a:lnTo>
                      <a:pt x="1779159" y="6386"/>
                    </a:lnTo>
                    <a:lnTo>
                      <a:pt x="1747520" y="0"/>
                    </a:lnTo>
                    <a:close/>
                  </a:path>
                </a:pathLst>
              </a:custGeom>
              <a:solidFill>
                <a:srgbClr val="7CB05A"/>
              </a:solidFill>
            </p:spPr>
            <p:txBody>
              <a:bodyPr wrap="square" lIns="0" tIns="0" rIns="0" bIns="0" rtlCol="0"/>
              <a:lstStyle/>
              <a:p>
                <a:endParaRPr/>
              </a:p>
            </p:txBody>
          </p:sp>
          <p:sp>
            <p:nvSpPr>
              <p:cNvPr id="29" name="object 29"/>
              <p:cNvSpPr/>
              <p:nvPr/>
            </p:nvSpPr>
            <p:spPr>
              <a:xfrm>
                <a:off x="9951719" y="2037082"/>
                <a:ext cx="1828800" cy="487680"/>
              </a:xfrm>
              <a:custGeom>
                <a:avLst/>
                <a:gdLst/>
                <a:ahLst/>
                <a:cxnLst/>
                <a:rect l="l" t="t" r="r" b="b"/>
                <a:pathLst>
                  <a:path w="1828800" h="487680">
                    <a:moveTo>
                      <a:pt x="0" y="81279"/>
                    </a:moveTo>
                    <a:lnTo>
                      <a:pt x="6386" y="49640"/>
                    </a:lnTo>
                    <a:lnTo>
                      <a:pt x="23804" y="23804"/>
                    </a:lnTo>
                    <a:lnTo>
                      <a:pt x="49640" y="6386"/>
                    </a:lnTo>
                    <a:lnTo>
                      <a:pt x="81280" y="0"/>
                    </a:lnTo>
                    <a:lnTo>
                      <a:pt x="1747520" y="0"/>
                    </a:lnTo>
                    <a:lnTo>
                      <a:pt x="1779159" y="6386"/>
                    </a:lnTo>
                    <a:lnTo>
                      <a:pt x="1804995" y="23804"/>
                    </a:lnTo>
                    <a:lnTo>
                      <a:pt x="1822413" y="49640"/>
                    </a:lnTo>
                    <a:lnTo>
                      <a:pt x="1828800" y="81279"/>
                    </a:lnTo>
                    <a:lnTo>
                      <a:pt x="1828800" y="406399"/>
                    </a:lnTo>
                    <a:lnTo>
                      <a:pt x="1822413" y="438034"/>
                    </a:lnTo>
                    <a:lnTo>
                      <a:pt x="1804995" y="463870"/>
                    </a:lnTo>
                    <a:lnTo>
                      <a:pt x="1779159" y="481291"/>
                    </a:lnTo>
                    <a:lnTo>
                      <a:pt x="1747520" y="487679"/>
                    </a:lnTo>
                    <a:lnTo>
                      <a:pt x="81280" y="487679"/>
                    </a:lnTo>
                    <a:lnTo>
                      <a:pt x="49640" y="481291"/>
                    </a:lnTo>
                    <a:lnTo>
                      <a:pt x="23804" y="463870"/>
                    </a:lnTo>
                    <a:lnTo>
                      <a:pt x="6386" y="438034"/>
                    </a:lnTo>
                    <a:lnTo>
                      <a:pt x="0" y="406399"/>
                    </a:lnTo>
                    <a:lnTo>
                      <a:pt x="0" y="81279"/>
                    </a:lnTo>
                    <a:close/>
                  </a:path>
                </a:pathLst>
              </a:custGeom>
              <a:ln w="9524">
                <a:solidFill>
                  <a:srgbClr val="7DB1E6"/>
                </a:solidFill>
              </a:ln>
            </p:spPr>
            <p:txBody>
              <a:bodyPr wrap="square" lIns="0" tIns="0" rIns="0" bIns="0" rtlCol="0"/>
              <a:lstStyle/>
              <a:p>
                <a:endParaRPr/>
              </a:p>
            </p:txBody>
          </p:sp>
          <p:pic>
            <p:nvPicPr>
              <p:cNvPr id="30" name="object 30"/>
              <p:cNvPicPr/>
              <p:nvPr/>
            </p:nvPicPr>
            <p:blipFill>
              <a:blip r:embed="rId9" cstate="print"/>
              <a:stretch>
                <a:fillRect/>
              </a:stretch>
            </p:blipFill>
            <p:spPr>
              <a:xfrm>
                <a:off x="10444480" y="1818640"/>
                <a:ext cx="853426" cy="1046479"/>
              </a:xfrm>
              <a:prstGeom prst="rect">
                <a:avLst/>
              </a:prstGeom>
            </p:spPr>
          </p:pic>
        </p:grpSp>
        <p:grpSp>
          <p:nvGrpSpPr>
            <p:cNvPr id="46" name="Group 45">
              <a:extLst>
                <a:ext uri="{FF2B5EF4-FFF2-40B4-BE49-F238E27FC236}">
                  <a16:creationId xmlns:a16="http://schemas.microsoft.com/office/drawing/2014/main" id="{D78AAAF9-8FEA-4E5E-A101-992C02A496BE}"/>
                </a:ext>
              </a:extLst>
            </p:cNvPr>
            <p:cNvGrpSpPr/>
            <p:nvPr/>
          </p:nvGrpSpPr>
          <p:grpSpPr>
            <a:xfrm>
              <a:off x="381000" y="1937250"/>
              <a:ext cx="11582400" cy="4194313"/>
              <a:chOff x="381000" y="1937250"/>
              <a:chExt cx="11582400" cy="4194313"/>
            </a:xfrm>
          </p:grpSpPr>
          <p:sp>
            <p:nvSpPr>
              <p:cNvPr id="14" name="object 14"/>
              <p:cNvSpPr txBox="1"/>
              <p:nvPr/>
            </p:nvSpPr>
            <p:spPr>
              <a:xfrm>
                <a:off x="1318437" y="1941365"/>
                <a:ext cx="324485" cy="574040"/>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FFFFFF"/>
                    </a:solidFill>
                    <a:latin typeface="Calibri"/>
                    <a:cs typeface="Calibri"/>
                  </a:rPr>
                  <a:t>U</a:t>
                </a:r>
                <a:endParaRPr sz="3600">
                  <a:latin typeface="Calibri"/>
                  <a:cs typeface="Calibri"/>
                </a:endParaRPr>
              </a:p>
            </p:txBody>
          </p:sp>
          <p:sp>
            <p:nvSpPr>
              <p:cNvPr id="21" name="object 21"/>
              <p:cNvSpPr txBox="1"/>
              <p:nvPr/>
            </p:nvSpPr>
            <p:spPr>
              <a:xfrm>
                <a:off x="6085695" y="1941366"/>
                <a:ext cx="147320" cy="574040"/>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FFFFFF"/>
                    </a:solidFill>
                    <a:latin typeface="Calibri"/>
                    <a:cs typeface="Calibri"/>
                  </a:rPr>
                  <a:t>I</a:t>
                </a:r>
                <a:endParaRPr sz="3600">
                  <a:latin typeface="Calibri"/>
                  <a:cs typeface="Calibri"/>
                </a:endParaRPr>
              </a:p>
            </p:txBody>
          </p:sp>
          <p:sp>
            <p:nvSpPr>
              <p:cNvPr id="26" name="object 26"/>
              <p:cNvSpPr txBox="1"/>
              <p:nvPr/>
            </p:nvSpPr>
            <p:spPr>
              <a:xfrm>
                <a:off x="8357891" y="1937250"/>
                <a:ext cx="252095" cy="574040"/>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FFFFFF"/>
                    </a:solidFill>
                    <a:latin typeface="Calibri"/>
                    <a:cs typeface="Calibri"/>
                  </a:rPr>
                  <a:t>T</a:t>
                </a:r>
                <a:endParaRPr sz="3600">
                  <a:latin typeface="Calibri"/>
                  <a:cs typeface="Calibri"/>
                </a:endParaRPr>
              </a:p>
            </p:txBody>
          </p:sp>
          <p:sp>
            <p:nvSpPr>
              <p:cNvPr id="31" name="object 31"/>
              <p:cNvSpPr txBox="1"/>
              <p:nvPr/>
            </p:nvSpPr>
            <p:spPr>
              <a:xfrm>
                <a:off x="10729962" y="1937250"/>
                <a:ext cx="248920" cy="574040"/>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FFFFFF"/>
                    </a:solidFill>
                    <a:latin typeface="Calibri"/>
                    <a:cs typeface="Calibri"/>
                  </a:rPr>
                  <a:t>E</a:t>
                </a:r>
                <a:endParaRPr sz="3600">
                  <a:latin typeface="Calibri"/>
                  <a:cs typeface="Calibri"/>
                </a:endParaRPr>
              </a:p>
            </p:txBody>
          </p:sp>
          <p:sp>
            <p:nvSpPr>
              <p:cNvPr id="32" name="object 32"/>
              <p:cNvSpPr/>
              <p:nvPr/>
            </p:nvSpPr>
            <p:spPr>
              <a:xfrm>
                <a:off x="381000" y="2606039"/>
                <a:ext cx="2204720" cy="3525520"/>
              </a:xfrm>
              <a:custGeom>
                <a:avLst/>
                <a:gdLst/>
                <a:ahLst/>
                <a:cxnLst/>
                <a:rect l="l" t="t" r="r" b="b"/>
                <a:pathLst>
                  <a:path w="2204720" h="3525520">
                    <a:moveTo>
                      <a:pt x="0" y="367461"/>
                    </a:moveTo>
                    <a:lnTo>
                      <a:pt x="2863" y="321367"/>
                    </a:lnTo>
                    <a:lnTo>
                      <a:pt x="11222" y="276982"/>
                    </a:lnTo>
                    <a:lnTo>
                      <a:pt x="24734" y="234649"/>
                    </a:lnTo>
                    <a:lnTo>
                      <a:pt x="43053" y="194715"/>
                    </a:lnTo>
                    <a:lnTo>
                      <a:pt x="65836" y="157521"/>
                    </a:lnTo>
                    <a:lnTo>
                      <a:pt x="92738" y="123414"/>
                    </a:lnTo>
                    <a:lnTo>
                      <a:pt x="123414" y="92738"/>
                    </a:lnTo>
                    <a:lnTo>
                      <a:pt x="157521" y="65836"/>
                    </a:lnTo>
                    <a:lnTo>
                      <a:pt x="194715" y="43053"/>
                    </a:lnTo>
                    <a:lnTo>
                      <a:pt x="234649" y="24734"/>
                    </a:lnTo>
                    <a:lnTo>
                      <a:pt x="276982" y="11222"/>
                    </a:lnTo>
                    <a:lnTo>
                      <a:pt x="321367" y="2863"/>
                    </a:lnTo>
                    <a:lnTo>
                      <a:pt x="367461" y="0"/>
                    </a:lnTo>
                    <a:lnTo>
                      <a:pt x="1837258" y="0"/>
                    </a:lnTo>
                    <a:lnTo>
                      <a:pt x="1883352" y="2863"/>
                    </a:lnTo>
                    <a:lnTo>
                      <a:pt x="1927737" y="11222"/>
                    </a:lnTo>
                    <a:lnTo>
                      <a:pt x="1970070" y="24734"/>
                    </a:lnTo>
                    <a:lnTo>
                      <a:pt x="2010004" y="43053"/>
                    </a:lnTo>
                    <a:lnTo>
                      <a:pt x="2047198" y="65836"/>
                    </a:lnTo>
                    <a:lnTo>
                      <a:pt x="2081305" y="92738"/>
                    </a:lnTo>
                    <a:lnTo>
                      <a:pt x="2111981" y="123414"/>
                    </a:lnTo>
                    <a:lnTo>
                      <a:pt x="2138883" y="157521"/>
                    </a:lnTo>
                    <a:lnTo>
                      <a:pt x="2161666" y="194715"/>
                    </a:lnTo>
                    <a:lnTo>
                      <a:pt x="2179985" y="234649"/>
                    </a:lnTo>
                    <a:lnTo>
                      <a:pt x="2193497" y="276982"/>
                    </a:lnTo>
                    <a:lnTo>
                      <a:pt x="2201856" y="321367"/>
                    </a:lnTo>
                    <a:lnTo>
                      <a:pt x="2204720" y="367461"/>
                    </a:lnTo>
                    <a:lnTo>
                      <a:pt x="2204720" y="3158058"/>
                    </a:lnTo>
                    <a:lnTo>
                      <a:pt x="2201856" y="3204152"/>
                    </a:lnTo>
                    <a:lnTo>
                      <a:pt x="2193497" y="3248537"/>
                    </a:lnTo>
                    <a:lnTo>
                      <a:pt x="2179985" y="3290870"/>
                    </a:lnTo>
                    <a:lnTo>
                      <a:pt x="2161666" y="3330804"/>
                    </a:lnTo>
                    <a:lnTo>
                      <a:pt x="2138883" y="3367998"/>
                    </a:lnTo>
                    <a:lnTo>
                      <a:pt x="2111981" y="3402105"/>
                    </a:lnTo>
                    <a:lnTo>
                      <a:pt x="2081305" y="3432781"/>
                    </a:lnTo>
                    <a:lnTo>
                      <a:pt x="2047198" y="3459683"/>
                    </a:lnTo>
                    <a:lnTo>
                      <a:pt x="2010004" y="3482466"/>
                    </a:lnTo>
                    <a:lnTo>
                      <a:pt x="1970070" y="3500785"/>
                    </a:lnTo>
                    <a:lnTo>
                      <a:pt x="1927737" y="3514297"/>
                    </a:lnTo>
                    <a:lnTo>
                      <a:pt x="1883352" y="3522656"/>
                    </a:lnTo>
                    <a:lnTo>
                      <a:pt x="1837258" y="3525520"/>
                    </a:lnTo>
                    <a:lnTo>
                      <a:pt x="367461" y="3525520"/>
                    </a:lnTo>
                    <a:lnTo>
                      <a:pt x="321367" y="3522656"/>
                    </a:lnTo>
                    <a:lnTo>
                      <a:pt x="276982" y="3514297"/>
                    </a:lnTo>
                    <a:lnTo>
                      <a:pt x="234649" y="3500785"/>
                    </a:lnTo>
                    <a:lnTo>
                      <a:pt x="194715" y="3482466"/>
                    </a:lnTo>
                    <a:lnTo>
                      <a:pt x="157521" y="3459683"/>
                    </a:lnTo>
                    <a:lnTo>
                      <a:pt x="123414" y="3432781"/>
                    </a:lnTo>
                    <a:lnTo>
                      <a:pt x="92738" y="3402105"/>
                    </a:lnTo>
                    <a:lnTo>
                      <a:pt x="65836" y="3367998"/>
                    </a:lnTo>
                    <a:lnTo>
                      <a:pt x="43053" y="3330804"/>
                    </a:lnTo>
                    <a:lnTo>
                      <a:pt x="24734" y="3290870"/>
                    </a:lnTo>
                    <a:lnTo>
                      <a:pt x="11222" y="3248537"/>
                    </a:lnTo>
                    <a:lnTo>
                      <a:pt x="2863" y="3204152"/>
                    </a:lnTo>
                    <a:lnTo>
                      <a:pt x="0" y="3158058"/>
                    </a:lnTo>
                    <a:lnTo>
                      <a:pt x="0" y="367461"/>
                    </a:lnTo>
                    <a:close/>
                  </a:path>
                </a:pathLst>
              </a:custGeom>
              <a:ln w="12700">
                <a:solidFill>
                  <a:srgbClr val="001F5F"/>
                </a:solidFill>
              </a:ln>
            </p:spPr>
            <p:txBody>
              <a:bodyPr wrap="square" lIns="0" tIns="0" rIns="0" bIns="0" rtlCol="0"/>
              <a:lstStyle/>
              <a:p>
                <a:endParaRPr/>
              </a:p>
            </p:txBody>
          </p:sp>
          <p:sp>
            <p:nvSpPr>
              <p:cNvPr id="33" name="object 33"/>
              <p:cNvSpPr txBox="1"/>
              <p:nvPr/>
            </p:nvSpPr>
            <p:spPr>
              <a:xfrm>
                <a:off x="561483" y="2728959"/>
                <a:ext cx="1753870" cy="3386454"/>
              </a:xfrm>
              <a:prstGeom prst="rect">
                <a:avLst/>
              </a:prstGeom>
            </p:spPr>
            <p:txBody>
              <a:bodyPr vert="horz" wrap="square" lIns="0" tIns="15240" rIns="0" bIns="0" rtlCol="0">
                <a:spAutoFit/>
              </a:bodyPr>
              <a:lstStyle/>
              <a:p>
                <a:pPr marL="12700">
                  <a:lnSpc>
                    <a:spcPct val="100000"/>
                  </a:lnSpc>
                  <a:spcBef>
                    <a:spcPts val="120"/>
                  </a:spcBef>
                </a:pPr>
                <a:r>
                  <a:rPr sz="1100" spc="80" dirty="0">
                    <a:solidFill>
                      <a:srgbClr val="1F5489"/>
                    </a:solidFill>
                    <a:latin typeface="Franklin Gothic Book"/>
                    <a:cs typeface="Franklin Gothic Book"/>
                  </a:rPr>
                  <a:t>C</a:t>
                </a:r>
                <a:r>
                  <a:rPr sz="1100" spc="65" dirty="0">
                    <a:solidFill>
                      <a:srgbClr val="1F5489"/>
                    </a:solidFill>
                    <a:latin typeface="Franklin Gothic Book"/>
                    <a:cs typeface="Franklin Gothic Book"/>
                  </a:rPr>
                  <a:t>o</a:t>
                </a:r>
                <a:r>
                  <a:rPr sz="1100" spc="35" dirty="0">
                    <a:solidFill>
                      <a:srgbClr val="1F5489"/>
                    </a:solidFill>
                    <a:latin typeface="Franklin Gothic Book"/>
                    <a:cs typeface="Franklin Gothic Book"/>
                  </a:rPr>
                  <a:t>ur</a:t>
                </a:r>
                <a:r>
                  <a:rPr sz="1100" spc="-20" dirty="0">
                    <a:solidFill>
                      <a:srgbClr val="1F5489"/>
                    </a:solidFill>
                    <a:latin typeface="Franklin Gothic Book"/>
                    <a:cs typeface="Franklin Gothic Book"/>
                  </a:rPr>
                  <a:t>t</a:t>
                </a:r>
                <a:r>
                  <a:rPr sz="1100" spc="40" dirty="0">
                    <a:solidFill>
                      <a:srgbClr val="1F5489"/>
                    </a:solidFill>
                    <a:latin typeface="Franklin Gothic Book"/>
                    <a:cs typeface="Franklin Gothic Book"/>
                  </a:rPr>
                  <a:t>n</a:t>
                </a:r>
                <a:r>
                  <a:rPr sz="1100" spc="-15" dirty="0">
                    <a:solidFill>
                      <a:srgbClr val="1F5489"/>
                    </a:solidFill>
                    <a:latin typeface="Franklin Gothic Book"/>
                    <a:cs typeface="Franklin Gothic Book"/>
                  </a:rPr>
                  <a:t>e</a:t>
                </a:r>
                <a:r>
                  <a:rPr sz="1100" spc="5" dirty="0">
                    <a:solidFill>
                      <a:srgbClr val="1F5489"/>
                    </a:solidFill>
                    <a:latin typeface="Franklin Gothic Book"/>
                    <a:cs typeface="Franklin Gothic Book"/>
                  </a:rPr>
                  <a:t>y</a:t>
                </a:r>
                <a:r>
                  <a:rPr sz="1100" spc="-25" dirty="0">
                    <a:solidFill>
                      <a:srgbClr val="1F5489"/>
                    </a:solidFill>
                    <a:latin typeface="Franklin Gothic Book"/>
                    <a:cs typeface="Franklin Gothic Book"/>
                  </a:rPr>
                  <a:t> </a:t>
                </a:r>
                <a:r>
                  <a:rPr sz="1100" spc="50" dirty="0">
                    <a:solidFill>
                      <a:srgbClr val="1F5489"/>
                    </a:solidFill>
                    <a:latin typeface="Franklin Gothic Book"/>
                    <a:cs typeface="Franklin Gothic Book"/>
                  </a:rPr>
                  <a:t>A</a:t>
                </a:r>
                <a:r>
                  <a:rPr sz="1100" spc="5" dirty="0">
                    <a:solidFill>
                      <a:srgbClr val="1F5489"/>
                    </a:solidFill>
                    <a:latin typeface="Franklin Gothic Book"/>
                    <a:cs typeface="Franklin Gothic Book"/>
                  </a:rPr>
                  <a:t>k</a:t>
                </a:r>
                <a:r>
                  <a:rPr sz="1100" spc="-20" dirty="0">
                    <a:solidFill>
                      <a:srgbClr val="1F5489"/>
                    </a:solidFill>
                    <a:latin typeface="Franklin Gothic Book"/>
                    <a:cs typeface="Franklin Gothic Book"/>
                  </a:rPr>
                  <a:t>li</a:t>
                </a:r>
                <a:r>
                  <a:rPr sz="1100" spc="10" dirty="0">
                    <a:solidFill>
                      <a:srgbClr val="1F5489"/>
                    </a:solidFill>
                    <a:latin typeface="Franklin Gothic Book"/>
                    <a:cs typeface="Franklin Gothic Book"/>
                  </a:rPr>
                  <a:t>n</a:t>
                </a:r>
                <a:r>
                  <a:rPr sz="1100" spc="-85" dirty="0">
                    <a:solidFill>
                      <a:srgbClr val="1F5489"/>
                    </a:solidFill>
                    <a:latin typeface="Franklin Gothic Book"/>
                    <a:cs typeface="Franklin Gothic Book"/>
                  </a:rPr>
                  <a:t> </a:t>
                </a:r>
                <a:r>
                  <a:rPr sz="1100" spc="-5" dirty="0">
                    <a:solidFill>
                      <a:srgbClr val="1F5489"/>
                    </a:solidFill>
                    <a:latin typeface="Franklin Gothic Book"/>
                    <a:cs typeface="Franklin Gothic Book"/>
                  </a:rPr>
                  <a:t>(</a:t>
                </a:r>
                <a:r>
                  <a:rPr sz="1100" spc="45" dirty="0">
                    <a:solidFill>
                      <a:srgbClr val="1F5489"/>
                    </a:solidFill>
                    <a:latin typeface="Franklin Gothic Book"/>
                    <a:cs typeface="Franklin Gothic Book"/>
                  </a:rPr>
                  <a:t>I</a:t>
                </a:r>
                <a:r>
                  <a:rPr sz="1100" spc="-15" dirty="0">
                    <a:solidFill>
                      <a:srgbClr val="1F5489"/>
                    </a:solidFill>
                    <a:latin typeface="Franklin Gothic Book"/>
                    <a:cs typeface="Franklin Gothic Book"/>
                  </a:rPr>
                  <a:t>M</a:t>
                </a:r>
                <a:r>
                  <a:rPr sz="1100" spc="20" dirty="0">
                    <a:solidFill>
                      <a:srgbClr val="1F5489"/>
                    </a:solidFill>
                    <a:latin typeface="Franklin Gothic Book"/>
                    <a:cs typeface="Franklin Gothic Book"/>
                  </a:rPr>
                  <a:t>O</a:t>
                </a:r>
                <a:r>
                  <a:rPr sz="1100" spc="5" dirty="0">
                    <a:solidFill>
                      <a:srgbClr val="1F5489"/>
                    </a:solidFill>
                    <a:latin typeface="Franklin Gothic Book"/>
                    <a:cs typeface="Franklin Gothic Book"/>
                  </a:rPr>
                  <a:t>D</a:t>
                </a:r>
                <a:r>
                  <a:rPr sz="1100" spc="-25" dirty="0">
                    <a:solidFill>
                      <a:srgbClr val="1F5489"/>
                    </a:solidFill>
                    <a:latin typeface="Franklin Gothic Book"/>
                    <a:cs typeface="Franklin Gothic Book"/>
                  </a:rPr>
                  <a:t>/</a:t>
                </a:r>
                <a:r>
                  <a:rPr sz="1100" spc="20" dirty="0">
                    <a:solidFill>
                      <a:srgbClr val="1F5489"/>
                    </a:solidFill>
                    <a:latin typeface="Franklin Gothic Book"/>
                    <a:cs typeface="Franklin Gothic Book"/>
                  </a:rPr>
                  <a:t>O</a:t>
                </a:r>
                <a:r>
                  <a:rPr sz="1100" dirty="0">
                    <a:solidFill>
                      <a:srgbClr val="1F5489"/>
                    </a:solidFill>
                    <a:latin typeface="Franklin Gothic Book"/>
                    <a:cs typeface="Franklin Gothic Book"/>
                  </a:rPr>
                  <a:t>D)</a:t>
                </a:r>
                <a:endParaRPr sz="1100">
                  <a:latin typeface="Franklin Gothic Book"/>
                  <a:cs typeface="Franklin Gothic Book"/>
                </a:endParaRPr>
              </a:p>
              <a:p>
                <a:pPr marL="12700" marR="447040">
                  <a:lnSpc>
                    <a:spcPts val="1280"/>
                  </a:lnSpc>
                  <a:spcBef>
                    <a:spcPts val="114"/>
                  </a:spcBef>
                </a:pPr>
                <a:r>
                  <a:rPr sz="1100" spc="65" dirty="0">
                    <a:solidFill>
                      <a:srgbClr val="1F5489"/>
                    </a:solidFill>
                    <a:latin typeface="Franklin Gothic Book"/>
                    <a:cs typeface="Franklin Gothic Book"/>
                  </a:rPr>
                  <a:t>M</a:t>
                </a:r>
                <a:r>
                  <a:rPr sz="1100" spc="60" dirty="0">
                    <a:solidFill>
                      <a:srgbClr val="1F5489"/>
                    </a:solidFill>
                    <a:latin typeface="Franklin Gothic Book"/>
                    <a:cs typeface="Franklin Gothic Book"/>
                  </a:rPr>
                  <a:t>i</a:t>
                </a:r>
                <a:r>
                  <a:rPr sz="1100" spc="10" dirty="0">
                    <a:solidFill>
                      <a:srgbClr val="1F5489"/>
                    </a:solidFill>
                    <a:latin typeface="Franklin Gothic Book"/>
                    <a:cs typeface="Franklin Gothic Book"/>
                  </a:rPr>
                  <a:t>a </a:t>
                </a:r>
                <a:r>
                  <a:rPr sz="1100" spc="40" dirty="0">
                    <a:solidFill>
                      <a:srgbClr val="1F5489"/>
                    </a:solidFill>
                    <a:latin typeface="Franklin Gothic Book"/>
                    <a:cs typeface="Franklin Gothic Book"/>
                  </a:rPr>
                  <a:t>R</a:t>
                </a:r>
                <a:r>
                  <a:rPr sz="1100" spc="-15" dirty="0">
                    <a:solidFill>
                      <a:srgbClr val="1F5489"/>
                    </a:solidFill>
                    <a:latin typeface="Franklin Gothic Book"/>
                    <a:cs typeface="Franklin Gothic Book"/>
                  </a:rPr>
                  <a:t>o</a:t>
                </a:r>
                <a:r>
                  <a:rPr sz="1100" spc="45" dirty="0">
                    <a:solidFill>
                      <a:srgbClr val="1F5489"/>
                    </a:solidFill>
                    <a:latin typeface="Franklin Gothic Book"/>
                    <a:cs typeface="Franklin Gothic Book"/>
                  </a:rPr>
                  <a:t>ch</a:t>
                </a:r>
                <a:r>
                  <a:rPr sz="1100" spc="-15" dirty="0">
                    <a:solidFill>
                      <a:srgbClr val="1F5489"/>
                    </a:solidFill>
                    <a:latin typeface="Franklin Gothic Book"/>
                    <a:cs typeface="Franklin Gothic Book"/>
                  </a:rPr>
                  <a:t>e</a:t>
                </a:r>
                <a:r>
                  <a:rPr sz="1100" spc="-20" dirty="0">
                    <a:solidFill>
                      <a:srgbClr val="1F5489"/>
                    </a:solidFill>
                    <a:latin typeface="Franklin Gothic Book"/>
                    <a:cs typeface="Franklin Gothic Book"/>
                  </a:rPr>
                  <a:t>ll</a:t>
                </a:r>
                <a:r>
                  <a:rPr sz="1100" spc="10" dirty="0">
                    <a:solidFill>
                      <a:srgbClr val="1F5489"/>
                    </a:solidFill>
                    <a:latin typeface="Franklin Gothic Book"/>
                    <a:cs typeface="Franklin Gothic Book"/>
                  </a:rPr>
                  <a:t>e</a:t>
                </a:r>
                <a:r>
                  <a:rPr sz="1100" spc="-60" dirty="0">
                    <a:solidFill>
                      <a:srgbClr val="1F5489"/>
                    </a:solidFill>
                    <a:latin typeface="Franklin Gothic Book"/>
                    <a:cs typeface="Franklin Gothic Book"/>
                  </a:rPr>
                  <a:t> </a:t>
                </a:r>
                <a:r>
                  <a:rPr sz="1100" spc="15" dirty="0">
                    <a:solidFill>
                      <a:srgbClr val="1F5489"/>
                    </a:solidFill>
                    <a:latin typeface="Franklin Gothic Book"/>
                    <a:cs typeface="Franklin Gothic Book"/>
                  </a:rPr>
                  <a:t>L</a:t>
                </a:r>
                <a:r>
                  <a:rPr sz="1100" spc="-15" dirty="0">
                    <a:solidFill>
                      <a:srgbClr val="1F5489"/>
                    </a:solidFill>
                    <a:latin typeface="Franklin Gothic Book"/>
                    <a:cs typeface="Franklin Gothic Book"/>
                  </a:rPr>
                  <a:t>ow</a:t>
                </a:r>
                <a:r>
                  <a:rPr sz="1100" spc="45" dirty="0">
                    <a:solidFill>
                      <a:srgbClr val="1F5489"/>
                    </a:solidFill>
                    <a:latin typeface="Franklin Gothic Book"/>
                    <a:cs typeface="Franklin Gothic Book"/>
                  </a:rPr>
                  <a:t>d</a:t>
                </a:r>
                <a:r>
                  <a:rPr sz="1100" spc="-15" dirty="0">
                    <a:solidFill>
                      <a:srgbClr val="1F5489"/>
                    </a:solidFill>
                    <a:latin typeface="Franklin Gothic Book"/>
                    <a:cs typeface="Franklin Gothic Book"/>
                  </a:rPr>
                  <a:t>e</a:t>
                </a:r>
                <a:r>
                  <a:rPr sz="1100" spc="5" dirty="0">
                    <a:solidFill>
                      <a:srgbClr val="1F5489"/>
                    </a:solidFill>
                    <a:latin typeface="Franklin Gothic Book"/>
                    <a:cs typeface="Franklin Gothic Book"/>
                  </a:rPr>
                  <a:t>n  </a:t>
                </a:r>
                <a:r>
                  <a:rPr sz="1100" spc="20" dirty="0">
                    <a:solidFill>
                      <a:srgbClr val="1F5489"/>
                    </a:solidFill>
                    <a:latin typeface="Franklin Gothic Book"/>
                    <a:cs typeface="Franklin Gothic Book"/>
                  </a:rPr>
                  <a:t>(ORIP/OD)</a:t>
                </a:r>
                <a:endParaRPr sz="1100">
                  <a:latin typeface="Franklin Gothic Book"/>
                  <a:cs typeface="Franklin Gothic Book"/>
                </a:endParaRPr>
              </a:p>
              <a:p>
                <a:pPr marL="12700" marR="436880">
                  <a:lnSpc>
                    <a:spcPts val="1280"/>
                  </a:lnSpc>
                  <a:spcBef>
                    <a:spcPts val="80"/>
                  </a:spcBef>
                </a:pPr>
                <a:r>
                  <a:rPr sz="1100" spc="65" dirty="0">
                    <a:solidFill>
                      <a:srgbClr val="1F5489"/>
                    </a:solidFill>
                    <a:latin typeface="Franklin Gothic Book"/>
                    <a:cs typeface="Franklin Gothic Book"/>
                  </a:rPr>
                  <a:t>Mo</a:t>
                </a:r>
                <a:r>
                  <a:rPr sz="1100" spc="120" dirty="0">
                    <a:solidFill>
                      <a:srgbClr val="1F5489"/>
                    </a:solidFill>
                    <a:latin typeface="Franklin Gothic Book"/>
                    <a:cs typeface="Franklin Gothic Book"/>
                  </a:rPr>
                  <a:t>n</a:t>
                </a:r>
                <a:r>
                  <a:rPr sz="1100" spc="-20" dirty="0">
                    <a:solidFill>
                      <a:srgbClr val="1F5489"/>
                    </a:solidFill>
                    <a:latin typeface="Franklin Gothic Book"/>
                    <a:cs typeface="Franklin Gothic Book"/>
                  </a:rPr>
                  <a:t>i</a:t>
                </a:r>
                <a:r>
                  <a:rPr sz="1100" spc="-40" dirty="0">
                    <a:solidFill>
                      <a:srgbClr val="1F5489"/>
                    </a:solidFill>
                    <a:latin typeface="Franklin Gothic Book"/>
                    <a:cs typeface="Franklin Gothic Book"/>
                  </a:rPr>
                  <a:t>c</a:t>
                </a:r>
                <a:r>
                  <a:rPr sz="1100" spc="10" dirty="0">
                    <a:solidFill>
                      <a:srgbClr val="1F5489"/>
                    </a:solidFill>
                    <a:latin typeface="Franklin Gothic Book"/>
                    <a:cs typeface="Franklin Gothic Book"/>
                  </a:rPr>
                  <a:t>a </a:t>
                </a:r>
                <a:r>
                  <a:rPr sz="1100" spc="-25" dirty="0">
                    <a:solidFill>
                      <a:srgbClr val="1F5489"/>
                    </a:solidFill>
                    <a:latin typeface="Franklin Gothic Book"/>
                    <a:cs typeface="Franklin Gothic Book"/>
                  </a:rPr>
                  <a:t>W</a:t>
                </a:r>
                <a:r>
                  <a:rPr sz="1100" spc="-15" dirty="0">
                    <a:solidFill>
                      <a:srgbClr val="1F5489"/>
                    </a:solidFill>
                    <a:latin typeface="Franklin Gothic Book"/>
                    <a:cs typeface="Franklin Gothic Book"/>
                  </a:rPr>
                  <a:t>e</a:t>
                </a:r>
                <a:r>
                  <a:rPr sz="1100" spc="45" dirty="0">
                    <a:solidFill>
                      <a:srgbClr val="1F5489"/>
                    </a:solidFill>
                    <a:latin typeface="Franklin Gothic Book"/>
                    <a:cs typeface="Franklin Gothic Book"/>
                  </a:rPr>
                  <a:t>b</a:t>
                </a:r>
                <a:r>
                  <a:rPr sz="1100" spc="10" dirty="0">
                    <a:solidFill>
                      <a:srgbClr val="1F5489"/>
                    </a:solidFill>
                    <a:latin typeface="Franklin Gothic Book"/>
                    <a:cs typeface="Franklin Gothic Book"/>
                  </a:rPr>
                  <a:t>b</a:t>
                </a:r>
                <a:r>
                  <a:rPr sz="1100" spc="-80" dirty="0">
                    <a:solidFill>
                      <a:srgbClr val="1F5489"/>
                    </a:solidFill>
                    <a:latin typeface="Franklin Gothic Book"/>
                    <a:cs typeface="Franklin Gothic Book"/>
                  </a:rPr>
                  <a:t> </a:t>
                </a:r>
                <a:r>
                  <a:rPr sz="1100" spc="90" dirty="0">
                    <a:solidFill>
                      <a:srgbClr val="1F5489"/>
                    </a:solidFill>
                    <a:latin typeface="Franklin Gothic Book"/>
                    <a:cs typeface="Franklin Gothic Book"/>
                  </a:rPr>
                  <a:t>H</a:t>
                </a:r>
                <a:r>
                  <a:rPr sz="1100" spc="-15" dirty="0">
                    <a:solidFill>
                      <a:srgbClr val="1F5489"/>
                    </a:solidFill>
                    <a:latin typeface="Franklin Gothic Book"/>
                    <a:cs typeface="Franklin Gothic Book"/>
                  </a:rPr>
                  <a:t>oo</a:t>
                </a:r>
                <a:r>
                  <a:rPr sz="1100" spc="-30" dirty="0">
                    <a:solidFill>
                      <a:srgbClr val="1F5489"/>
                    </a:solidFill>
                    <a:latin typeface="Franklin Gothic Book"/>
                    <a:cs typeface="Franklin Gothic Book"/>
                  </a:rPr>
                  <a:t>p</a:t>
                </a:r>
                <a:r>
                  <a:rPr sz="1100" spc="-15" dirty="0">
                    <a:solidFill>
                      <a:srgbClr val="1F5489"/>
                    </a:solidFill>
                    <a:latin typeface="Franklin Gothic Book"/>
                    <a:cs typeface="Franklin Gothic Book"/>
                  </a:rPr>
                  <a:t>e</a:t>
                </a:r>
                <a:r>
                  <a:rPr sz="1100" spc="5" dirty="0">
                    <a:solidFill>
                      <a:srgbClr val="1F5489"/>
                    </a:solidFill>
                    <a:latin typeface="Franklin Gothic Book"/>
                    <a:cs typeface="Franklin Gothic Book"/>
                  </a:rPr>
                  <a:t>r  </a:t>
                </a:r>
                <a:r>
                  <a:rPr sz="1100" spc="25" dirty="0">
                    <a:solidFill>
                      <a:srgbClr val="1F5489"/>
                    </a:solidFill>
                    <a:latin typeface="Franklin Gothic Book"/>
                    <a:cs typeface="Franklin Gothic Book"/>
                  </a:rPr>
                  <a:t>(NIMHD)</a:t>
                </a:r>
                <a:endParaRPr sz="1100">
                  <a:latin typeface="Franklin Gothic Book"/>
                  <a:cs typeface="Franklin Gothic Book"/>
                </a:endParaRPr>
              </a:p>
              <a:p>
                <a:pPr marL="12700" marR="360680">
                  <a:lnSpc>
                    <a:spcPct val="99000"/>
                  </a:lnSpc>
                  <a:spcBef>
                    <a:spcPts val="15"/>
                  </a:spcBef>
                </a:pPr>
                <a:r>
                  <a:rPr sz="1100" spc="10" dirty="0">
                    <a:latin typeface="Franklin Gothic Book"/>
                    <a:cs typeface="Franklin Gothic Book"/>
                  </a:rPr>
                  <a:t>S</a:t>
                </a:r>
                <a:r>
                  <a:rPr sz="1100" spc="45" dirty="0">
                    <a:latin typeface="Franklin Gothic Book"/>
                    <a:cs typeface="Franklin Gothic Book"/>
                  </a:rPr>
                  <a:t>h</a:t>
                </a:r>
                <a:r>
                  <a:rPr sz="1100" spc="-15" dirty="0">
                    <a:latin typeface="Franklin Gothic Book"/>
                    <a:cs typeface="Franklin Gothic Book"/>
                  </a:rPr>
                  <a:t>e</a:t>
                </a:r>
                <a:r>
                  <a:rPr sz="1100" spc="-20" dirty="0">
                    <a:latin typeface="Franklin Gothic Book"/>
                    <a:cs typeface="Franklin Gothic Book"/>
                  </a:rPr>
                  <a:t>ll</a:t>
                </a:r>
                <a:r>
                  <a:rPr sz="1100" dirty="0">
                    <a:latin typeface="Franklin Gothic Book"/>
                    <a:cs typeface="Franklin Gothic Book"/>
                  </a:rPr>
                  <a:t>i</a:t>
                </a:r>
                <a:r>
                  <a:rPr sz="1100" spc="-55" dirty="0">
                    <a:latin typeface="Franklin Gothic Book"/>
                    <a:cs typeface="Franklin Gothic Book"/>
                  </a:rPr>
                  <a:t> </a:t>
                </a:r>
                <a:r>
                  <a:rPr sz="1100" spc="50" dirty="0">
                    <a:latin typeface="Franklin Gothic Book"/>
                    <a:cs typeface="Franklin Gothic Book"/>
                  </a:rPr>
                  <a:t>A</a:t>
                </a:r>
                <a:r>
                  <a:rPr sz="1100" spc="-20" dirty="0">
                    <a:latin typeface="Franklin Gothic Book"/>
                    <a:cs typeface="Franklin Gothic Book"/>
                  </a:rPr>
                  <a:t>ve</a:t>
                </a:r>
                <a:r>
                  <a:rPr sz="1100" spc="40" dirty="0">
                    <a:latin typeface="Franklin Gothic Book"/>
                    <a:cs typeface="Franklin Gothic Book"/>
                  </a:rPr>
                  <a:t>n</a:t>
                </a:r>
                <a:r>
                  <a:rPr sz="1100" spc="-20" dirty="0">
                    <a:latin typeface="Franklin Gothic Book"/>
                    <a:cs typeface="Franklin Gothic Book"/>
                  </a:rPr>
                  <a:t>evol</a:t>
                </a:r>
                <a:r>
                  <a:rPr sz="1100" dirty="0">
                    <a:latin typeface="Franklin Gothic Book"/>
                    <a:cs typeface="Franklin Gothic Book"/>
                  </a:rPr>
                  <a:t>i</a:t>
                </a:r>
                <a:r>
                  <a:rPr sz="1100" spc="25" dirty="0">
                    <a:latin typeface="Franklin Gothic Book"/>
                    <a:cs typeface="Franklin Gothic Book"/>
                  </a:rPr>
                  <a:t> </a:t>
                </a:r>
                <a:r>
                  <a:rPr sz="1100" spc="-5" dirty="0">
                    <a:latin typeface="Franklin Gothic Book"/>
                    <a:cs typeface="Franklin Gothic Book"/>
                  </a:rPr>
                  <a:t>(</a:t>
                </a:r>
                <a:r>
                  <a:rPr sz="1100" spc="-10" dirty="0">
                    <a:latin typeface="Franklin Gothic Book"/>
                    <a:cs typeface="Franklin Gothic Book"/>
                  </a:rPr>
                  <a:t>N</a:t>
                </a:r>
                <a:r>
                  <a:rPr sz="1100" spc="45" dirty="0">
                    <a:latin typeface="Franklin Gothic Book"/>
                    <a:cs typeface="Franklin Gothic Book"/>
                  </a:rPr>
                  <a:t>I</a:t>
                </a:r>
                <a:r>
                  <a:rPr sz="1100" spc="-15" dirty="0">
                    <a:latin typeface="Franklin Gothic Book"/>
                    <a:cs typeface="Franklin Gothic Book"/>
                  </a:rPr>
                  <a:t>M</a:t>
                </a:r>
                <a:r>
                  <a:rPr sz="1100" spc="5" dirty="0">
                    <a:latin typeface="Franklin Gothic Book"/>
                    <a:cs typeface="Franklin Gothic Book"/>
                  </a:rPr>
                  <a:t>H)  </a:t>
                </a:r>
                <a:r>
                  <a:rPr sz="1100" spc="-5" dirty="0">
                    <a:latin typeface="Franklin Gothic Book"/>
                    <a:cs typeface="Franklin Gothic Book"/>
                  </a:rPr>
                  <a:t>Dexter Collins </a:t>
                </a:r>
                <a:r>
                  <a:rPr sz="1100" spc="5" dirty="0">
                    <a:latin typeface="Franklin Gothic Book"/>
                    <a:cs typeface="Franklin Gothic Book"/>
                  </a:rPr>
                  <a:t>(FIC) </a:t>
                </a:r>
                <a:r>
                  <a:rPr sz="1100" spc="10" dirty="0">
                    <a:latin typeface="Franklin Gothic Book"/>
                    <a:cs typeface="Franklin Gothic Book"/>
                  </a:rPr>
                  <a:t> </a:t>
                </a:r>
                <a:r>
                  <a:rPr sz="1100" spc="15" dirty="0">
                    <a:latin typeface="Franklin Gothic Book"/>
                    <a:cs typeface="Franklin Gothic Book"/>
                  </a:rPr>
                  <a:t>L</a:t>
                </a:r>
                <a:r>
                  <a:rPr sz="1100" spc="-25" dirty="0">
                    <a:latin typeface="Franklin Gothic Book"/>
                    <a:cs typeface="Franklin Gothic Book"/>
                  </a:rPr>
                  <a:t>a</a:t>
                </a:r>
                <a:r>
                  <a:rPr sz="1100" spc="35" dirty="0">
                    <a:latin typeface="Franklin Gothic Book"/>
                    <a:cs typeface="Franklin Gothic Book"/>
                  </a:rPr>
                  <a:t>ur</a:t>
                </a:r>
                <a:r>
                  <a:rPr sz="1100" spc="10" dirty="0">
                    <a:latin typeface="Franklin Gothic Book"/>
                    <a:cs typeface="Franklin Gothic Book"/>
                  </a:rPr>
                  <a:t>a</a:t>
                </a:r>
                <a:r>
                  <a:rPr sz="1100" spc="-70" dirty="0">
                    <a:latin typeface="Franklin Gothic Book"/>
                    <a:cs typeface="Franklin Gothic Book"/>
                  </a:rPr>
                  <a:t> </a:t>
                </a:r>
                <a:r>
                  <a:rPr sz="1100" dirty="0">
                    <a:latin typeface="Franklin Gothic Book"/>
                    <a:cs typeface="Franklin Gothic Book"/>
                  </a:rPr>
                  <a:t>C</a:t>
                </a:r>
                <a:r>
                  <a:rPr sz="1100" spc="-15" dirty="0">
                    <a:latin typeface="Franklin Gothic Book"/>
                    <a:cs typeface="Franklin Gothic Book"/>
                  </a:rPr>
                  <a:t>oo</a:t>
                </a:r>
                <a:r>
                  <a:rPr sz="1100" spc="-30" dirty="0">
                    <a:latin typeface="Franklin Gothic Book"/>
                    <a:cs typeface="Franklin Gothic Book"/>
                  </a:rPr>
                  <a:t>p</a:t>
                </a:r>
                <a:r>
                  <a:rPr sz="1100" spc="-15" dirty="0">
                    <a:latin typeface="Franklin Gothic Book"/>
                    <a:cs typeface="Franklin Gothic Book"/>
                  </a:rPr>
                  <a:t>e</a:t>
                </a:r>
                <a:r>
                  <a:rPr sz="1100" spc="5" dirty="0">
                    <a:latin typeface="Franklin Gothic Book"/>
                    <a:cs typeface="Franklin Gothic Book"/>
                  </a:rPr>
                  <a:t>r</a:t>
                </a:r>
                <a:r>
                  <a:rPr sz="1100" spc="75" dirty="0">
                    <a:latin typeface="Franklin Gothic Book"/>
                    <a:cs typeface="Franklin Gothic Book"/>
                  </a:rPr>
                  <a:t> </a:t>
                </a:r>
                <a:r>
                  <a:rPr sz="1100" spc="-5" dirty="0">
                    <a:latin typeface="Franklin Gothic Book"/>
                    <a:cs typeface="Franklin Gothic Book"/>
                  </a:rPr>
                  <a:t>(</a:t>
                </a:r>
                <a:r>
                  <a:rPr sz="1100" spc="-10" dirty="0">
                    <a:latin typeface="Franklin Gothic Book"/>
                    <a:cs typeface="Franklin Gothic Book"/>
                  </a:rPr>
                  <a:t>N</a:t>
                </a:r>
                <a:r>
                  <a:rPr sz="1100" spc="45" dirty="0">
                    <a:latin typeface="Franklin Gothic Book"/>
                    <a:cs typeface="Franklin Gothic Book"/>
                  </a:rPr>
                  <a:t>IA</a:t>
                </a:r>
                <a:r>
                  <a:rPr sz="1100" spc="-15" dirty="0">
                    <a:latin typeface="Franklin Gothic Book"/>
                    <a:cs typeface="Franklin Gothic Book"/>
                  </a:rPr>
                  <a:t>M</a:t>
                </a:r>
                <a:r>
                  <a:rPr sz="1100" spc="5" dirty="0">
                    <a:latin typeface="Franklin Gothic Book"/>
                    <a:cs typeface="Franklin Gothic Book"/>
                  </a:rPr>
                  <a:t>S)  </a:t>
                </a:r>
                <a:r>
                  <a:rPr sz="1100" spc="-5" dirty="0">
                    <a:latin typeface="Franklin Gothic Book"/>
                    <a:cs typeface="Franklin Gothic Book"/>
                  </a:rPr>
                  <a:t>Kevin</a:t>
                </a:r>
                <a:r>
                  <a:rPr sz="1100" spc="-10" dirty="0">
                    <a:latin typeface="Franklin Gothic Book"/>
                    <a:cs typeface="Franklin Gothic Book"/>
                  </a:rPr>
                  <a:t> Davis</a:t>
                </a:r>
                <a:r>
                  <a:rPr sz="1100" spc="80" dirty="0">
                    <a:latin typeface="Franklin Gothic Book"/>
                    <a:cs typeface="Franklin Gothic Book"/>
                  </a:rPr>
                  <a:t> </a:t>
                </a:r>
                <a:r>
                  <a:rPr sz="1100" spc="10" dirty="0">
                    <a:latin typeface="Franklin Gothic Book"/>
                    <a:cs typeface="Franklin Gothic Book"/>
                  </a:rPr>
                  <a:t>(CIT)</a:t>
                </a:r>
                <a:endParaRPr sz="1100">
                  <a:latin typeface="Franklin Gothic Book"/>
                  <a:cs typeface="Franklin Gothic Book"/>
                </a:endParaRPr>
              </a:p>
              <a:p>
                <a:pPr marL="12700" marR="280035">
                  <a:lnSpc>
                    <a:spcPts val="1280"/>
                  </a:lnSpc>
                  <a:spcBef>
                    <a:spcPts val="114"/>
                  </a:spcBef>
                </a:pPr>
                <a:r>
                  <a:rPr sz="1100" spc="15" dirty="0">
                    <a:latin typeface="Franklin Gothic Book"/>
                    <a:cs typeface="Franklin Gothic Book"/>
                  </a:rPr>
                  <a:t>L</a:t>
                </a:r>
                <a:r>
                  <a:rPr sz="1100" spc="-15" dirty="0">
                    <a:latin typeface="Franklin Gothic Book"/>
                    <a:cs typeface="Franklin Gothic Book"/>
                  </a:rPr>
                  <a:t>e</a:t>
                </a:r>
                <a:r>
                  <a:rPr sz="1100" spc="45" dirty="0">
                    <a:latin typeface="Franklin Gothic Book"/>
                    <a:cs typeface="Franklin Gothic Book"/>
                  </a:rPr>
                  <a:t>s</a:t>
                </a:r>
                <a:r>
                  <a:rPr sz="1100" spc="-20" dirty="0">
                    <a:latin typeface="Franklin Gothic Book"/>
                    <a:cs typeface="Franklin Gothic Book"/>
                  </a:rPr>
                  <a:t>li</a:t>
                </a:r>
                <a:r>
                  <a:rPr sz="1100" spc="10" dirty="0">
                    <a:latin typeface="Franklin Gothic Book"/>
                    <a:cs typeface="Franklin Gothic Book"/>
                  </a:rPr>
                  <a:t>e</a:t>
                </a:r>
                <a:r>
                  <a:rPr sz="1100" spc="-60" dirty="0">
                    <a:latin typeface="Franklin Gothic Book"/>
                    <a:cs typeface="Franklin Gothic Book"/>
                  </a:rPr>
                  <a:t> </a:t>
                </a:r>
                <a:r>
                  <a:rPr sz="1100" spc="15" dirty="0">
                    <a:latin typeface="Franklin Gothic Book"/>
                    <a:cs typeface="Franklin Gothic Book"/>
                  </a:rPr>
                  <a:t>L</a:t>
                </a:r>
                <a:r>
                  <a:rPr sz="1100" spc="-20" dirty="0">
                    <a:latin typeface="Franklin Gothic Book"/>
                    <a:cs typeface="Franklin Gothic Book"/>
                  </a:rPr>
                  <a:t>ittl</a:t>
                </a:r>
                <a:r>
                  <a:rPr sz="1100" spc="-15" dirty="0">
                    <a:latin typeface="Franklin Gothic Book"/>
                    <a:cs typeface="Franklin Gothic Book"/>
                  </a:rPr>
                  <a:t>e</a:t>
                </a:r>
                <a:r>
                  <a:rPr sz="1100" spc="-20" dirty="0">
                    <a:latin typeface="Franklin Gothic Book"/>
                    <a:cs typeface="Franklin Gothic Book"/>
                  </a:rPr>
                  <a:t>j</a:t>
                </a:r>
                <a:r>
                  <a:rPr sz="1100" spc="-15" dirty="0">
                    <a:latin typeface="Franklin Gothic Book"/>
                    <a:cs typeface="Franklin Gothic Book"/>
                  </a:rPr>
                  <a:t>o</a:t>
                </a:r>
                <a:r>
                  <a:rPr sz="1100" spc="45" dirty="0">
                    <a:latin typeface="Franklin Gothic Book"/>
                    <a:cs typeface="Franklin Gothic Book"/>
                  </a:rPr>
                  <a:t>h</a:t>
                </a:r>
                <a:r>
                  <a:rPr sz="1100" spc="10" dirty="0">
                    <a:latin typeface="Franklin Gothic Book"/>
                    <a:cs typeface="Franklin Gothic Book"/>
                  </a:rPr>
                  <a:t>n</a:t>
                </a:r>
                <a:r>
                  <a:rPr sz="1100" spc="75" dirty="0">
                    <a:latin typeface="Franklin Gothic Book"/>
                    <a:cs typeface="Franklin Gothic Book"/>
                  </a:rPr>
                  <a:t> </a:t>
                </a:r>
                <a:r>
                  <a:rPr sz="1100" spc="-5" dirty="0">
                    <a:latin typeface="Franklin Gothic Book"/>
                    <a:cs typeface="Franklin Gothic Book"/>
                  </a:rPr>
                  <a:t>(</a:t>
                </a:r>
                <a:r>
                  <a:rPr sz="1100" spc="-10" dirty="0">
                    <a:latin typeface="Franklin Gothic Book"/>
                    <a:cs typeface="Franklin Gothic Book"/>
                  </a:rPr>
                  <a:t>N</a:t>
                </a:r>
                <a:r>
                  <a:rPr sz="1100" spc="45" dirty="0">
                    <a:latin typeface="Franklin Gothic Book"/>
                    <a:cs typeface="Franklin Gothic Book"/>
                  </a:rPr>
                  <a:t>IA</a:t>
                </a:r>
                <a:r>
                  <a:rPr sz="1100" spc="-15" dirty="0">
                    <a:latin typeface="Franklin Gothic Book"/>
                    <a:cs typeface="Franklin Gothic Book"/>
                  </a:rPr>
                  <a:t>M</a:t>
                </a:r>
                <a:r>
                  <a:rPr sz="1100" spc="5" dirty="0">
                    <a:latin typeface="Franklin Gothic Book"/>
                    <a:cs typeface="Franklin Gothic Book"/>
                  </a:rPr>
                  <a:t>S)  </a:t>
                </a:r>
                <a:r>
                  <a:rPr sz="1100" spc="10" dirty="0">
                    <a:latin typeface="Franklin Gothic Book"/>
                    <a:cs typeface="Franklin Gothic Book"/>
                  </a:rPr>
                  <a:t>Troy</a:t>
                </a:r>
                <a:r>
                  <a:rPr sz="1100" spc="-35" dirty="0">
                    <a:latin typeface="Franklin Gothic Book"/>
                    <a:cs typeface="Franklin Gothic Book"/>
                  </a:rPr>
                  <a:t> </a:t>
                </a:r>
                <a:r>
                  <a:rPr sz="1100" spc="-5" dirty="0">
                    <a:latin typeface="Franklin Gothic Book"/>
                    <a:cs typeface="Franklin Gothic Book"/>
                  </a:rPr>
                  <a:t>Muhammad </a:t>
                </a:r>
                <a:r>
                  <a:rPr sz="1100" spc="5" dirty="0">
                    <a:latin typeface="Franklin Gothic Book"/>
                    <a:cs typeface="Franklin Gothic Book"/>
                  </a:rPr>
                  <a:t>(NCI)</a:t>
                </a:r>
                <a:endParaRPr sz="1100">
                  <a:latin typeface="Franklin Gothic Book"/>
                  <a:cs typeface="Franklin Gothic Book"/>
                </a:endParaRPr>
              </a:p>
              <a:p>
                <a:pPr marL="12700" marR="269240">
                  <a:lnSpc>
                    <a:spcPct val="99000"/>
                  </a:lnSpc>
                  <a:spcBef>
                    <a:spcPts val="20"/>
                  </a:spcBef>
                </a:pPr>
                <a:r>
                  <a:rPr sz="1100" spc="10" dirty="0">
                    <a:latin typeface="Franklin Gothic Book"/>
                    <a:cs typeface="Franklin Gothic Book"/>
                  </a:rPr>
                  <a:t>Ian </a:t>
                </a:r>
                <a:r>
                  <a:rPr sz="1100" spc="-5" dirty="0">
                    <a:latin typeface="Franklin Gothic Book"/>
                    <a:cs typeface="Franklin Gothic Book"/>
                  </a:rPr>
                  <a:t>Myles</a:t>
                </a:r>
                <a:r>
                  <a:rPr sz="1100" spc="265" dirty="0">
                    <a:latin typeface="Franklin Gothic Book"/>
                    <a:cs typeface="Franklin Gothic Book"/>
                  </a:rPr>
                  <a:t> </a:t>
                </a:r>
                <a:r>
                  <a:rPr sz="1100" spc="15" dirty="0">
                    <a:latin typeface="Franklin Gothic Book"/>
                    <a:cs typeface="Franklin Gothic Book"/>
                  </a:rPr>
                  <a:t>(NIAID) </a:t>
                </a:r>
                <a:r>
                  <a:rPr sz="1100" spc="20" dirty="0">
                    <a:latin typeface="Franklin Gothic Book"/>
                    <a:cs typeface="Franklin Gothic Book"/>
                  </a:rPr>
                  <a:t> </a:t>
                </a:r>
                <a:r>
                  <a:rPr sz="1100" spc="5" dirty="0">
                    <a:latin typeface="Franklin Gothic Book"/>
                    <a:cs typeface="Franklin Gothic Book"/>
                  </a:rPr>
                  <a:t>Roland Owens </a:t>
                </a:r>
                <a:r>
                  <a:rPr sz="1100" spc="15" dirty="0">
                    <a:latin typeface="Franklin Gothic Book"/>
                    <a:cs typeface="Franklin Gothic Book"/>
                  </a:rPr>
                  <a:t>(OIR/OD) </a:t>
                </a:r>
                <a:r>
                  <a:rPr sz="1100" spc="-260" dirty="0">
                    <a:latin typeface="Franklin Gothic Book"/>
                    <a:cs typeface="Franklin Gothic Book"/>
                  </a:rPr>
                  <a:t> </a:t>
                </a:r>
                <a:r>
                  <a:rPr sz="1100" spc="-5" dirty="0">
                    <a:latin typeface="Franklin Gothic Book"/>
                    <a:cs typeface="Franklin Gothic Book"/>
                  </a:rPr>
                  <a:t>Kelly</a:t>
                </a:r>
                <a:r>
                  <a:rPr sz="1100" spc="-35" dirty="0">
                    <a:latin typeface="Franklin Gothic Book"/>
                    <a:cs typeface="Franklin Gothic Book"/>
                  </a:rPr>
                  <a:t> </a:t>
                </a:r>
                <a:r>
                  <a:rPr sz="1100" spc="5" dirty="0">
                    <a:latin typeface="Franklin Gothic Book"/>
                    <a:cs typeface="Franklin Gothic Book"/>
                  </a:rPr>
                  <a:t>Ten</a:t>
                </a:r>
                <a:r>
                  <a:rPr sz="1100" spc="-15" dirty="0">
                    <a:latin typeface="Franklin Gothic Book"/>
                    <a:cs typeface="Franklin Gothic Book"/>
                  </a:rPr>
                  <a:t> </a:t>
                </a:r>
                <a:r>
                  <a:rPr sz="1100" spc="-5" dirty="0">
                    <a:latin typeface="Franklin Gothic Book"/>
                    <a:cs typeface="Franklin Gothic Book"/>
                  </a:rPr>
                  <a:t>Hagen</a:t>
                </a:r>
                <a:r>
                  <a:rPr sz="1100" spc="-20" dirty="0">
                    <a:latin typeface="Franklin Gothic Book"/>
                    <a:cs typeface="Franklin Gothic Book"/>
                  </a:rPr>
                  <a:t> </a:t>
                </a:r>
                <a:r>
                  <a:rPr sz="1100" spc="10" dirty="0">
                    <a:latin typeface="Franklin Gothic Book"/>
                    <a:cs typeface="Franklin Gothic Book"/>
                  </a:rPr>
                  <a:t>(NIDCR) </a:t>
                </a:r>
                <a:r>
                  <a:rPr sz="1100" spc="-260" dirty="0">
                    <a:latin typeface="Franklin Gothic Book"/>
                    <a:cs typeface="Franklin Gothic Book"/>
                  </a:rPr>
                  <a:t> </a:t>
                </a:r>
                <a:r>
                  <a:rPr sz="1100" spc="-5" dirty="0">
                    <a:latin typeface="Franklin Gothic Book"/>
                    <a:cs typeface="Franklin Gothic Book"/>
                  </a:rPr>
                  <a:t>Brian</a:t>
                </a:r>
                <a:r>
                  <a:rPr sz="1100" spc="-10" dirty="0">
                    <a:latin typeface="Franklin Gothic Book"/>
                    <a:cs typeface="Franklin Gothic Book"/>
                  </a:rPr>
                  <a:t> </a:t>
                </a:r>
                <a:r>
                  <a:rPr sz="1100" spc="15" dirty="0">
                    <a:latin typeface="Franklin Gothic Book"/>
                    <a:cs typeface="Franklin Gothic Book"/>
                  </a:rPr>
                  <a:t>Trent</a:t>
                </a:r>
                <a:r>
                  <a:rPr sz="1100" spc="-65" dirty="0">
                    <a:latin typeface="Franklin Gothic Book"/>
                    <a:cs typeface="Franklin Gothic Book"/>
                  </a:rPr>
                  <a:t> </a:t>
                </a:r>
                <a:r>
                  <a:rPr sz="1100" spc="15" dirty="0">
                    <a:latin typeface="Franklin Gothic Book"/>
                    <a:cs typeface="Franklin Gothic Book"/>
                  </a:rPr>
                  <a:t>(NEI)</a:t>
                </a:r>
                <a:endParaRPr sz="1100">
                  <a:latin typeface="Franklin Gothic Book"/>
                  <a:cs typeface="Franklin Gothic Book"/>
                </a:endParaRPr>
              </a:p>
              <a:p>
                <a:pPr marL="12700">
                  <a:lnSpc>
                    <a:spcPts val="1300"/>
                  </a:lnSpc>
                  <a:spcBef>
                    <a:spcPts val="40"/>
                  </a:spcBef>
                </a:pPr>
                <a:r>
                  <a:rPr sz="1100" spc="-10" dirty="0">
                    <a:latin typeface="Franklin Gothic Book"/>
                    <a:cs typeface="Franklin Gothic Book"/>
                  </a:rPr>
                  <a:t>Della</a:t>
                </a:r>
                <a:r>
                  <a:rPr sz="1100" spc="-5" dirty="0">
                    <a:latin typeface="Franklin Gothic Book"/>
                    <a:cs typeface="Franklin Gothic Book"/>
                  </a:rPr>
                  <a:t> White</a:t>
                </a:r>
                <a:r>
                  <a:rPr sz="1100" spc="10" dirty="0">
                    <a:latin typeface="Franklin Gothic Book"/>
                    <a:cs typeface="Franklin Gothic Book"/>
                  </a:rPr>
                  <a:t> </a:t>
                </a:r>
                <a:r>
                  <a:rPr sz="1100" spc="5" dirty="0">
                    <a:latin typeface="Franklin Gothic Book"/>
                    <a:cs typeface="Franklin Gothic Book"/>
                  </a:rPr>
                  <a:t>(NCCIH)</a:t>
                </a:r>
                <a:endParaRPr sz="1100">
                  <a:latin typeface="Franklin Gothic Book"/>
                  <a:cs typeface="Franklin Gothic Book"/>
                </a:endParaRPr>
              </a:p>
              <a:p>
                <a:pPr marL="12700">
                  <a:lnSpc>
                    <a:spcPts val="1300"/>
                  </a:lnSpc>
                </a:pPr>
                <a:r>
                  <a:rPr sz="1100" dirty="0">
                    <a:latin typeface="Franklin Gothic Book"/>
                    <a:cs typeface="Franklin Gothic Book"/>
                  </a:rPr>
                  <a:t>+Cara</a:t>
                </a:r>
                <a:r>
                  <a:rPr sz="1100" spc="-10" dirty="0">
                    <a:latin typeface="Franklin Gothic Book"/>
                    <a:cs typeface="Franklin Gothic Book"/>
                  </a:rPr>
                  <a:t> </a:t>
                </a:r>
                <a:r>
                  <a:rPr sz="1100" dirty="0">
                    <a:latin typeface="Franklin Gothic Book"/>
                    <a:cs typeface="Franklin Gothic Book"/>
                  </a:rPr>
                  <a:t>Finley</a:t>
                </a:r>
                <a:r>
                  <a:rPr sz="1100" spc="-40" dirty="0">
                    <a:latin typeface="Franklin Gothic Book"/>
                    <a:cs typeface="Franklin Gothic Book"/>
                  </a:rPr>
                  <a:t> </a:t>
                </a:r>
                <a:r>
                  <a:rPr sz="1100" spc="5" dirty="0">
                    <a:latin typeface="Franklin Gothic Book"/>
                    <a:cs typeface="Franklin Gothic Book"/>
                  </a:rPr>
                  <a:t>(IMOD/OD)</a:t>
                </a:r>
                <a:endParaRPr sz="1100">
                  <a:latin typeface="Franklin Gothic Book"/>
                  <a:cs typeface="Franklin Gothic Book"/>
                </a:endParaRPr>
              </a:p>
              <a:p>
                <a:pPr marL="12700">
                  <a:lnSpc>
                    <a:spcPts val="1300"/>
                  </a:lnSpc>
                  <a:spcBef>
                    <a:spcPts val="40"/>
                  </a:spcBef>
                </a:pPr>
                <a:r>
                  <a:rPr sz="1100" spc="-10" dirty="0">
                    <a:latin typeface="Franklin Gothic Book"/>
                    <a:cs typeface="Franklin Gothic Book"/>
                  </a:rPr>
                  <a:t>+</a:t>
                </a:r>
                <a:r>
                  <a:rPr sz="1100" spc="-15" dirty="0">
                    <a:latin typeface="Franklin Gothic Book"/>
                    <a:cs typeface="Franklin Gothic Book"/>
                  </a:rPr>
                  <a:t>Me</a:t>
                </a:r>
                <a:r>
                  <a:rPr sz="1100" spc="-20" dirty="0">
                    <a:latin typeface="Franklin Gothic Book"/>
                    <a:cs typeface="Franklin Gothic Book"/>
                  </a:rPr>
                  <a:t>li</a:t>
                </a:r>
                <a:r>
                  <a:rPr sz="1100" spc="40" dirty="0">
                    <a:latin typeface="Franklin Gothic Book"/>
                    <a:cs typeface="Franklin Gothic Book"/>
                  </a:rPr>
                  <a:t>s</a:t>
                </a:r>
                <a:r>
                  <a:rPr sz="1100" spc="45" dirty="0">
                    <a:latin typeface="Franklin Gothic Book"/>
                    <a:cs typeface="Franklin Gothic Book"/>
                  </a:rPr>
                  <a:t>s</a:t>
                </a:r>
                <a:r>
                  <a:rPr sz="1100" spc="10" dirty="0">
                    <a:latin typeface="Franklin Gothic Book"/>
                    <a:cs typeface="Franklin Gothic Book"/>
                  </a:rPr>
                  <a:t>a</a:t>
                </a:r>
                <a:r>
                  <a:rPr sz="1100" spc="-70" dirty="0">
                    <a:latin typeface="Franklin Gothic Book"/>
                    <a:cs typeface="Franklin Gothic Book"/>
                  </a:rPr>
                  <a:t> </a:t>
                </a:r>
                <a:r>
                  <a:rPr sz="1100" spc="15" dirty="0">
                    <a:latin typeface="Franklin Gothic Book"/>
                    <a:cs typeface="Franklin Gothic Book"/>
                  </a:rPr>
                  <a:t>L</a:t>
                </a:r>
                <a:r>
                  <a:rPr sz="1100" spc="-25" dirty="0">
                    <a:latin typeface="Franklin Gothic Book"/>
                    <a:cs typeface="Franklin Gothic Book"/>
                  </a:rPr>
                  <a:t>a</a:t>
                </a:r>
                <a:r>
                  <a:rPr sz="1100" spc="-20" dirty="0">
                    <a:latin typeface="Franklin Gothic Book"/>
                    <a:cs typeface="Franklin Gothic Book"/>
                  </a:rPr>
                  <a:t>it</a:t>
                </a:r>
                <a:r>
                  <a:rPr sz="1100" spc="40" dirty="0">
                    <a:latin typeface="Franklin Gothic Book"/>
                    <a:cs typeface="Franklin Gothic Book"/>
                  </a:rPr>
                  <a:t>n</a:t>
                </a:r>
                <a:r>
                  <a:rPr sz="1100" spc="-15" dirty="0">
                    <a:latin typeface="Franklin Gothic Book"/>
                    <a:cs typeface="Franklin Gothic Book"/>
                  </a:rPr>
                  <a:t>e</a:t>
                </a:r>
                <a:r>
                  <a:rPr sz="1100" spc="5" dirty="0">
                    <a:latin typeface="Franklin Gothic Book"/>
                    <a:cs typeface="Franklin Gothic Book"/>
                  </a:rPr>
                  <a:t>r</a:t>
                </a:r>
                <a:r>
                  <a:rPr sz="1100" spc="-5" dirty="0">
                    <a:latin typeface="Franklin Gothic Book"/>
                    <a:cs typeface="Franklin Gothic Book"/>
                  </a:rPr>
                  <a:t> (</a:t>
                </a:r>
                <a:r>
                  <a:rPr sz="1100" spc="20" dirty="0">
                    <a:latin typeface="Franklin Gothic Book"/>
                    <a:cs typeface="Franklin Gothic Book"/>
                  </a:rPr>
                  <a:t>O</a:t>
                </a:r>
                <a:r>
                  <a:rPr sz="1100" spc="5" dirty="0">
                    <a:latin typeface="Franklin Gothic Book"/>
                    <a:cs typeface="Franklin Gothic Book"/>
                  </a:rPr>
                  <a:t>D)</a:t>
                </a:r>
                <a:endParaRPr sz="1100">
                  <a:latin typeface="Franklin Gothic Book"/>
                  <a:cs typeface="Franklin Gothic Book"/>
                </a:endParaRPr>
              </a:p>
              <a:p>
                <a:pPr marL="12700">
                  <a:lnSpc>
                    <a:spcPts val="1300"/>
                  </a:lnSpc>
                </a:pPr>
                <a:r>
                  <a:rPr sz="1100" spc="-10" dirty="0">
                    <a:latin typeface="Franklin Gothic Book"/>
                    <a:cs typeface="Franklin Gothic Book"/>
                  </a:rPr>
                  <a:t>+</a:t>
                </a:r>
                <a:r>
                  <a:rPr sz="1100" spc="45" dirty="0">
                    <a:latin typeface="Franklin Gothic Book"/>
                    <a:cs typeface="Franklin Gothic Book"/>
                  </a:rPr>
                  <a:t>V</a:t>
                </a:r>
                <a:r>
                  <a:rPr sz="1100" spc="-25" dirty="0">
                    <a:latin typeface="Franklin Gothic Book"/>
                    <a:cs typeface="Franklin Gothic Book"/>
                  </a:rPr>
                  <a:t>a</a:t>
                </a:r>
                <a:r>
                  <a:rPr sz="1100" spc="40" dirty="0">
                    <a:latin typeface="Franklin Gothic Book"/>
                    <a:cs typeface="Franklin Gothic Book"/>
                  </a:rPr>
                  <a:t>n</a:t>
                </a:r>
                <a:r>
                  <a:rPr sz="1100" spc="-15" dirty="0">
                    <a:latin typeface="Franklin Gothic Book"/>
                    <a:cs typeface="Franklin Gothic Book"/>
                  </a:rPr>
                  <a:t>e</a:t>
                </a:r>
                <a:r>
                  <a:rPr sz="1100" spc="45" dirty="0">
                    <a:latin typeface="Franklin Gothic Book"/>
                    <a:cs typeface="Franklin Gothic Book"/>
                  </a:rPr>
                  <a:t>ss</a:t>
                </a:r>
                <a:r>
                  <a:rPr sz="1100" spc="10" dirty="0">
                    <a:latin typeface="Franklin Gothic Book"/>
                    <a:cs typeface="Franklin Gothic Book"/>
                  </a:rPr>
                  <a:t>a</a:t>
                </a:r>
                <a:r>
                  <a:rPr sz="1100" spc="-70" dirty="0">
                    <a:latin typeface="Franklin Gothic Book"/>
                    <a:cs typeface="Franklin Gothic Book"/>
                  </a:rPr>
                  <a:t> </a:t>
                </a:r>
                <a:r>
                  <a:rPr sz="1100" spc="-15" dirty="0">
                    <a:latin typeface="Franklin Gothic Book"/>
                    <a:cs typeface="Franklin Gothic Book"/>
                  </a:rPr>
                  <a:t>M</a:t>
                </a:r>
                <a:r>
                  <a:rPr sz="1100" spc="-25" dirty="0">
                    <a:latin typeface="Franklin Gothic Book"/>
                    <a:cs typeface="Franklin Gothic Book"/>
                  </a:rPr>
                  <a:t>a</a:t>
                </a:r>
                <a:r>
                  <a:rPr sz="1100" spc="35" dirty="0">
                    <a:latin typeface="Franklin Gothic Book"/>
                    <a:cs typeface="Franklin Gothic Book"/>
                  </a:rPr>
                  <a:t>r</a:t>
                </a:r>
                <a:r>
                  <a:rPr sz="1100" spc="45" dirty="0">
                    <a:latin typeface="Franklin Gothic Book"/>
                    <a:cs typeface="Franklin Gothic Book"/>
                  </a:rPr>
                  <a:t>sh</a:t>
                </a:r>
                <a:r>
                  <a:rPr sz="1100" spc="-25" dirty="0">
                    <a:latin typeface="Franklin Gothic Book"/>
                    <a:cs typeface="Franklin Gothic Book"/>
                  </a:rPr>
                  <a:t>a</a:t>
                </a:r>
                <a:r>
                  <a:rPr sz="1100" spc="-20" dirty="0">
                    <a:latin typeface="Franklin Gothic Book"/>
                    <a:cs typeface="Franklin Gothic Book"/>
                  </a:rPr>
                  <a:t>l</a:t>
                </a:r>
                <a:r>
                  <a:rPr sz="1100" dirty="0">
                    <a:latin typeface="Franklin Gothic Book"/>
                    <a:cs typeface="Franklin Gothic Book"/>
                  </a:rPr>
                  <a:t>l</a:t>
                </a:r>
                <a:r>
                  <a:rPr sz="1100" spc="-55" dirty="0">
                    <a:latin typeface="Franklin Gothic Book"/>
                    <a:cs typeface="Franklin Gothic Book"/>
                  </a:rPr>
                  <a:t> </a:t>
                </a:r>
                <a:r>
                  <a:rPr sz="1100" spc="-5" dirty="0">
                    <a:latin typeface="Franklin Gothic Book"/>
                    <a:cs typeface="Franklin Gothic Book"/>
                  </a:rPr>
                  <a:t>(</a:t>
                </a:r>
                <a:r>
                  <a:rPr sz="1100" spc="-10" dirty="0">
                    <a:latin typeface="Franklin Gothic Book"/>
                    <a:cs typeface="Franklin Gothic Book"/>
                  </a:rPr>
                  <a:t>N</a:t>
                </a:r>
                <a:r>
                  <a:rPr sz="1100" spc="45" dirty="0">
                    <a:latin typeface="Franklin Gothic Book"/>
                    <a:cs typeface="Franklin Gothic Book"/>
                  </a:rPr>
                  <a:t>I</a:t>
                </a:r>
                <a:r>
                  <a:rPr sz="1100" spc="-15" dirty="0">
                    <a:latin typeface="Franklin Gothic Book"/>
                    <a:cs typeface="Franklin Gothic Book"/>
                  </a:rPr>
                  <a:t>M</a:t>
                </a:r>
                <a:r>
                  <a:rPr sz="1100" spc="10" dirty="0">
                    <a:latin typeface="Franklin Gothic Book"/>
                    <a:cs typeface="Franklin Gothic Book"/>
                  </a:rPr>
                  <a:t>H</a:t>
                </a:r>
                <a:r>
                  <a:rPr sz="1100" spc="5" dirty="0">
                    <a:latin typeface="Franklin Gothic Book"/>
                    <a:cs typeface="Franklin Gothic Book"/>
                  </a:rPr>
                  <a:t>D)</a:t>
                </a:r>
                <a:endParaRPr sz="1100">
                  <a:latin typeface="Franklin Gothic Book"/>
                  <a:cs typeface="Franklin Gothic Book"/>
                </a:endParaRPr>
              </a:p>
              <a:p>
                <a:pPr marL="12700">
                  <a:lnSpc>
                    <a:spcPct val="100000"/>
                  </a:lnSpc>
                  <a:spcBef>
                    <a:spcPts val="40"/>
                  </a:spcBef>
                </a:pPr>
                <a:r>
                  <a:rPr sz="1100" spc="-10" dirty="0">
                    <a:latin typeface="Franklin Gothic Book"/>
                    <a:cs typeface="Franklin Gothic Book"/>
                  </a:rPr>
                  <a:t>+Kamilah</a:t>
                </a:r>
                <a:r>
                  <a:rPr sz="1100" spc="60" dirty="0">
                    <a:latin typeface="Franklin Gothic Book"/>
                    <a:cs typeface="Franklin Gothic Book"/>
                  </a:rPr>
                  <a:t> </a:t>
                </a:r>
                <a:r>
                  <a:rPr sz="1100" spc="15" dirty="0">
                    <a:latin typeface="Franklin Gothic Book"/>
                    <a:cs typeface="Franklin Gothic Book"/>
                  </a:rPr>
                  <a:t>Rashid</a:t>
                </a:r>
                <a:r>
                  <a:rPr sz="1100" spc="-15" dirty="0">
                    <a:latin typeface="Franklin Gothic Book"/>
                    <a:cs typeface="Franklin Gothic Book"/>
                  </a:rPr>
                  <a:t> </a:t>
                </a:r>
                <a:r>
                  <a:rPr sz="1100" spc="5" dirty="0">
                    <a:latin typeface="Franklin Gothic Book"/>
                    <a:cs typeface="Franklin Gothic Book"/>
                  </a:rPr>
                  <a:t>(IMOD/OD)</a:t>
                </a:r>
                <a:endParaRPr sz="1100">
                  <a:latin typeface="Franklin Gothic Book"/>
                  <a:cs typeface="Franklin Gothic Book"/>
                </a:endParaRPr>
              </a:p>
            </p:txBody>
          </p:sp>
          <p:sp>
            <p:nvSpPr>
              <p:cNvPr id="34" name="object 34"/>
              <p:cNvSpPr/>
              <p:nvPr/>
            </p:nvSpPr>
            <p:spPr>
              <a:xfrm>
                <a:off x="2717800" y="2606043"/>
                <a:ext cx="2214880" cy="3525520"/>
              </a:xfrm>
              <a:custGeom>
                <a:avLst/>
                <a:gdLst/>
                <a:ahLst/>
                <a:cxnLst/>
                <a:rect l="l" t="t" r="r" b="b"/>
                <a:pathLst>
                  <a:path w="2214879" h="3525520">
                    <a:moveTo>
                      <a:pt x="0" y="369150"/>
                    </a:moveTo>
                    <a:lnTo>
                      <a:pt x="2876" y="322846"/>
                    </a:lnTo>
                    <a:lnTo>
                      <a:pt x="11274" y="278257"/>
                    </a:lnTo>
                    <a:lnTo>
                      <a:pt x="24848" y="235730"/>
                    </a:lnTo>
                    <a:lnTo>
                      <a:pt x="43252" y="195612"/>
                    </a:lnTo>
                    <a:lnTo>
                      <a:pt x="66140" y="158248"/>
                    </a:lnTo>
                    <a:lnTo>
                      <a:pt x="93166" y="123984"/>
                    </a:lnTo>
                    <a:lnTo>
                      <a:pt x="123984" y="93166"/>
                    </a:lnTo>
                    <a:lnTo>
                      <a:pt x="158248" y="66140"/>
                    </a:lnTo>
                    <a:lnTo>
                      <a:pt x="195612" y="43252"/>
                    </a:lnTo>
                    <a:lnTo>
                      <a:pt x="235730" y="24848"/>
                    </a:lnTo>
                    <a:lnTo>
                      <a:pt x="278257" y="11274"/>
                    </a:lnTo>
                    <a:lnTo>
                      <a:pt x="322846" y="2876"/>
                    </a:lnTo>
                    <a:lnTo>
                      <a:pt x="369150" y="0"/>
                    </a:lnTo>
                    <a:lnTo>
                      <a:pt x="1845729" y="0"/>
                    </a:lnTo>
                    <a:lnTo>
                      <a:pt x="1892033" y="2876"/>
                    </a:lnTo>
                    <a:lnTo>
                      <a:pt x="1936622" y="11274"/>
                    </a:lnTo>
                    <a:lnTo>
                      <a:pt x="1979149" y="24848"/>
                    </a:lnTo>
                    <a:lnTo>
                      <a:pt x="2019267" y="43252"/>
                    </a:lnTo>
                    <a:lnTo>
                      <a:pt x="2056631" y="66140"/>
                    </a:lnTo>
                    <a:lnTo>
                      <a:pt x="2090895" y="93166"/>
                    </a:lnTo>
                    <a:lnTo>
                      <a:pt x="2121713" y="123984"/>
                    </a:lnTo>
                    <a:lnTo>
                      <a:pt x="2148739" y="158248"/>
                    </a:lnTo>
                    <a:lnTo>
                      <a:pt x="2171627" y="195612"/>
                    </a:lnTo>
                    <a:lnTo>
                      <a:pt x="2190031" y="235730"/>
                    </a:lnTo>
                    <a:lnTo>
                      <a:pt x="2203605" y="278257"/>
                    </a:lnTo>
                    <a:lnTo>
                      <a:pt x="2212003" y="322846"/>
                    </a:lnTo>
                    <a:lnTo>
                      <a:pt x="2214880" y="369150"/>
                    </a:lnTo>
                    <a:lnTo>
                      <a:pt x="2214880" y="3156356"/>
                    </a:lnTo>
                    <a:lnTo>
                      <a:pt x="2212003" y="3202663"/>
                    </a:lnTo>
                    <a:lnTo>
                      <a:pt x="2203605" y="3247254"/>
                    </a:lnTo>
                    <a:lnTo>
                      <a:pt x="2190031" y="3289783"/>
                    </a:lnTo>
                    <a:lnTo>
                      <a:pt x="2171627" y="3329903"/>
                    </a:lnTo>
                    <a:lnTo>
                      <a:pt x="2148739" y="3367268"/>
                    </a:lnTo>
                    <a:lnTo>
                      <a:pt x="2121713" y="3401533"/>
                    </a:lnTo>
                    <a:lnTo>
                      <a:pt x="2090895" y="3432352"/>
                    </a:lnTo>
                    <a:lnTo>
                      <a:pt x="2056631" y="3459378"/>
                    </a:lnTo>
                    <a:lnTo>
                      <a:pt x="2019267" y="3482267"/>
                    </a:lnTo>
                    <a:lnTo>
                      <a:pt x="1979149" y="3500671"/>
                    </a:lnTo>
                    <a:lnTo>
                      <a:pt x="1936622" y="3514245"/>
                    </a:lnTo>
                    <a:lnTo>
                      <a:pt x="1892033" y="3522643"/>
                    </a:lnTo>
                    <a:lnTo>
                      <a:pt x="1845729" y="3525520"/>
                    </a:lnTo>
                    <a:lnTo>
                      <a:pt x="369150" y="3525520"/>
                    </a:lnTo>
                    <a:lnTo>
                      <a:pt x="322846" y="3522643"/>
                    </a:lnTo>
                    <a:lnTo>
                      <a:pt x="278257" y="3514245"/>
                    </a:lnTo>
                    <a:lnTo>
                      <a:pt x="235730" y="3500671"/>
                    </a:lnTo>
                    <a:lnTo>
                      <a:pt x="195612" y="3482267"/>
                    </a:lnTo>
                    <a:lnTo>
                      <a:pt x="158248" y="3459378"/>
                    </a:lnTo>
                    <a:lnTo>
                      <a:pt x="123984" y="3432352"/>
                    </a:lnTo>
                    <a:lnTo>
                      <a:pt x="93166" y="3401533"/>
                    </a:lnTo>
                    <a:lnTo>
                      <a:pt x="66140" y="3367268"/>
                    </a:lnTo>
                    <a:lnTo>
                      <a:pt x="43252" y="3329903"/>
                    </a:lnTo>
                    <a:lnTo>
                      <a:pt x="24848" y="3289783"/>
                    </a:lnTo>
                    <a:lnTo>
                      <a:pt x="11274" y="3247254"/>
                    </a:lnTo>
                    <a:lnTo>
                      <a:pt x="2876" y="3202663"/>
                    </a:lnTo>
                    <a:lnTo>
                      <a:pt x="0" y="3156356"/>
                    </a:lnTo>
                    <a:lnTo>
                      <a:pt x="0" y="369150"/>
                    </a:lnTo>
                    <a:close/>
                  </a:path>
                </a:pathLst>
              </a:custGeom>
              <a:ln w="12700">
                <a:solidFill>
                  <a:srgbClr val="1F5489"/>
                </a:solidFill>
              </a:ln>
            </p:spPr>
            <p:txBody>
              <a:bodyPr wrap="square" lIns="0" tIns="0" rIns="0" bIns="0" rtlCol="0"/>
              <a:lstStyle/>
              <a:p>
                <a:endParaRPr/>
              </a:p>
            </p:txBody>
          </p:sp>
          <p:sp>
            <p:nvSpPr>
              <p:cNvPr id="35" name="object 35"/>
              <p:cNvSpPr txBox="1"/>
              <p:nvPr/>
            </p:nvSpPr>
            <p:spPr>
              <a:xfrm>
                <a:off x="2896495" y="1937251"/>
                <a:ext cx="1845310" cy="3447415"/>
              </a:xfrm>
              <a:prstGeom prst="rect">
                <a:avLst/>
              </a:prstGeom>
            </p:spPr>
            <p:txBody>
              <a:bodyPr vert="horz" wrap="square" lIns="0" tIns="12700" rIns="0" bIns="0" rtlCol="0">
                <a:spAutoFit/>
              </a:bodyPr>
              <a:lstStyle/>
              <a:p>
                <a:pPr marR="1270" algn="ctr">
                  <a:lnSpc>
                    <a:spcPct val="100000"/>
                  </a:lnSpc>
                  <a:spcBef>
                    <a:spcPts val="100"/>
                  </a:spcBef>
                </a:pPr>
                <a:r>
                  <a:rPr sz="3600" b="1" dirty="0">
                    <a:solidFill>
                      <a:srgbClr val="FFFFFF"/>
                    </a:solidFill>
                    <a:latin typeface="Calibri"/>
                    <a:cs typeface="Calibri"/>
                  </a:rPr>
                  <a:t>N</a:t>
                </a:r>
                <a:endParaRPr sz="3600" dirty="0">
                  <a:latin typeface="Calibri"/>
                  <a:cs typeface="Calibri"/>
                </a:endParaRPr>
              </a:p>
              <a:p>
                <a:pPr marL="12700">
                  <a:lnSpc>
                    <a:spcPct val="100000"/>
                  </a:lnSpc>
                  <a:spcBef>
                    <a:spcPts val="2020"/>
                  </a:spcBef>
                </a:pPr>
                <a:r>
                  <a:rPr sz="1100" spc="50" dirty="0">
                    <a:solidFill>
                      <a:srgbClr val="1F5489"/>
                    </a:solidFill>
                    <a:latin typeface="Franklin Gothic Book"/>
                    <a:cs typeface="Franklin Gothic Book"/>
                  </a:rPr>
                  <a:t>Michele</a:t>
                </a:r>
                <a:r>
                  <a:rPr sz="1100" dirty="0">
                    <a:solidFill>
                      <a:srgbClr val="1F5489"/>
                    </a:solidFill>
                    <a:latin typeface="Franklin Gothic Book"/>
                    <a:cs typeface="Franklin Gothic Book"/>
                  </a:rPr>
                  <a:t> </a:t>
                </a:r>
                <a:r>
                  <a:rPr sz="1100" spc="15" dirty="0">
                    <a:solidFill>
                      <a:srgbClr val="1F5489"/>
                    </a:solidFill>
                    <a:latin typeface="Franklin Gothic Book"/>
                    <a:cs typeface="Franklin Gothic Book"/>
                  </a:rPr>
                  <a:t>K.</a:t>
                </a:r>
                <a:r>
                  <a:rPr sz="1100" spc="-10" dirty="0">
                    <a:solidFill>
                      <a:srgbClr val="1F5489"/>
                    </a:solidFill>
                    <a:latin typeface="Franklin Gothic Book"/>
                    <a:cs typeface="Franklin Gothic Book"/>
                  </a:rPr>
                  <a:t> </a:t>
                </a:r>
                <a:r>
                  <a:rPr sz="1100" spc="25" dirty="0">
                    <a:solidFill>
                      <a:srgbClr val="1F5489"/>
                    </a:solidFill>
                    <a:latin typeface="Franklin Gothic Book"/>
                    <a:cs typeface="Franklin Gothic Book"/>
                  </a:rPr>
                  <a:t>Evans</a:t>
                </a:r>
                <a:r>
                  <a:rPr sz="1100" spc="-10" dirty="0">
                    <a:solidFill>
                      <a:srgbClr val="1F5489"/>
                    </a:solidFill>
                    <a:latin typeface="Franklin Gothic Book"/>
                    <a:cs typeface="Franklin Gothic Book"/>
                  </a:rPr>
                  <a:t> </a:t>
                </a:r>
                <a:r>
                  <a:rPr sz="1100" spc="30" dirty="0">
                    <a:solidFill>
                      <a:srgbClr val="1F5489"/>
                    </a:solidFill>
                    <a:latin typeface="Franklin Gothic Book"/>
                    <a:cs typeface="Franklin Gothic Book"/>
                  </a:rPr>
                  <a:t>(NIA)</a:t>
                </a:r>
                <a:endParaRPr sz="1100" dirty="0">
                  <a:latin typeface="Franklin Gothic Book"/>
                  <a:cs typeface="Franklin Gothic Book"/>
                </a:endParaRPr>
              </a:p>
              <a:p>
                <a:pPr marL="12700" marR="5080">
                  <a:lnSpc>
                    <a:spcPct val="103000"/>
                  </a:lnSpc>
                </a:pPr>
                <a:r>
                  <a:rPr sz="1100" spc="75" dirty="0">
                    <a:solidFill>
                      <a:srgbClr val="1F5489"/>
                    </a:solidFill>
                    <a:latin typeface="Franklin Gothic Book"/>
                    <a:cs typeface="Franklin Gothic Book"/>
                  </a:rPr>
                  <a:t>Anna</a:t>
                </a:r>
                <a:r>
                  <a:rPr sz="1100" spc="-20" dirty="0">
                    <a:solidFill>
                      <a:srgbClr val="1F5489"/>
                    </a:solidFill>
                    <a:latin typeface="Franklin Gothic Book"/>
                    <a:cs typeface="Franklin Gothic Book"/>
                  </a:rPr>
                  <a:t> </a:t>
                </a:r>
                <a:r>
                  <a:rPr sz="1100" spc="30" dirty="0">
                    <a:solidFill>
                      <a:srgbClr val="1F5489"/>
                    </a:solidFill>
                    <a:latin typeface="Franklin Gothic Book"/>
                    <a:cs typeface="Franklin Gothic Book"/>
                  </a:rPr>
                  <a:t>María</a:t>
                </a:r>
                <a:r>
                  <a:rPr sz="1100" spc="-15" dirty="0">
                    <a:solidFill>
                      <a:srgbClr val="1F5489"/>
                    </a:solidFill>
                    <a:latin typeface="Franklin Gothic Book"/>
                    <a:cs typeface="Franklin Gothic Book"/>
                  </a:rPr>
                  <a:t> </a:t>
                </a:r>
                <a:r>
                  <a:rPr sz="1100" spc="20" dirty="0">
                    <a:solidFill>
                      <a:srgbClr val="1F5489"/>
                    </a:solidFill>
                    <a:latin typeface="Franklin Gothic Book"/>
                    <a:cs typeface="Franklin Gothic Book"/>
                  </a:rPr>
                  <a:t>Nápoles</a:t>
                </a:r>
                <a:r>
                  <a:rPr sz="1100" spc="-20" dirty="0">
                    <a:solidFill>
                      <a:srgbClr val="1F5489"/>
                    </a:solidFill>
                    <a:latin typeface="Franklin Gothic Book"/>
                    <a:cs typeface="Franklin Gothic Book"/>
                  </a:rPr>
                  <a:t> </a:t>
                </a:r>
                <a:r>
                  <a:rPr sz="1100" spc="5" dirty="0">
                    <a:solidFill>
                      <a:srgbClr val="1F5489"/>
                    </a:solidFill>
                    <a:latin typeface="Franklin Gothic Book"/>
                    <a:cs typeface="Franklin Gothic Book"/>
                  </a:rPr>
                  <a:t>(NIMHD) </a:t>
                </a:r>
                <a:r>
                  <a:rPr sz="1100" spc="-260" dirty="0">
                    <a:solidFill>
                      <a:srgbClr val="1F5489"/>
                    </a:solidFill>
                    <a:latin typeface="Franklin Gothic Book"/>
                    <a:cs typeface="Franklin Gothic Book"/>
                  </a:rPr>
                  <a:t> </a:t>
                </a:r>
                <a:r>
                  <a:rPr sz="1100" spc="120" dirty="0">
                    <a:solidFill>
                      <a:srgbClr val="1F5489"/>
                    </a:solidFill>
                    <a:latin typeface="Franklin Gothic Book"/>
                    <a:cs typeface="Franklin Gothic Book"/>
                  </a:rPr>
                  <a:t>R</a:t>
                </a:r>
                <a:r>
                  <a:rPr sz="1100" spc="65" dirty="0">
                    <a:solidFill>
                      <a:srgbClr val="1F5489"/>
                    </a:solidFill>
                    <a:latin typeface="Franklin Gothic Book"/>
                    <a:cs typeface="Franklin Gothic Book"/>
                  </a:rPr>
                  <a:t>o</a:t>
                </a:r>
                <a:r>
                  <a:rPr sz="1100" spc="125" dirty="0">
                    <a:solidFill>
                      <a:srgbClr val="1F5489"/>
                    </a:solidFill>
                    <a:latin typeface="Franklin Gothic Book"/>
                    <a:cs typeface="Franklin Gothic Book"/>
                  </a:rPr>
                  <a:t>b</a:t>
                </a:r>
                <a:r>
                  <a:rPr sz="1100" spc="-15" dirty="0">
                    <a:solidFill>
                      <a:srgbClr val="1F5489"/>
                    </a:solidFill>
                    <a:latin typeface="Franklin Gothic Book"/>
                    <a:cs typeface="Franklin Gothic Book"/>
                  </a:rPr>
                  <a:t>e</a:t>
                </a:r>
                <a:r>
                  <a:rPr sz="1100" spc="35" dirty="0">
                    <a:solidFill>
                      <a:srgbClr val="1F5489"/>
                    </a:solidFill>
                    <a:latin typeface="Franklin Gothic Book"/>
                    <a:cs typeface="Franklin Gothic Book"/>
                  </a:rPr>
                  <a:t>r</a:t>
                </a:r>
                <a:r>
                  <a:rPr sz="1100" spc="5" dirty="0">
                    <a:solidFill>
                      <a:srgbClr val="1F5489"/>
                    </a:solidFill>
                    <a:latin typeface="Franklin Gothic Book"/>
                    <a:cs typeface="Franklin Gothic Book"/>
                  </a:rPr>
                  <a:t>t</a:t>
                </a:r>
                <a:r>
                  <a:rPr sz="1100" spc="-60" dirty="0">
                    <a:solidFill>
                      <a:srgbClr val="1F5489"/>
                    </a:solidFill>
                    <a:latin typeface="Franklin Gothic Book"/>
                    <a:cs typeface="Franklin Gothic Book"/>
                  </a:rPr>
                  <a:t> </a:t>
                </a:r>
                <a:r>
                  <a:rPr sz="1100" spc="120" dirty="0">
                    <a:solidFill>
                      <a:srgbClr val="1F5489"/>
                    </a:solidFill>
                    <a:latin typeface="Franklin Gothic Book"/>
                    <a:cs typeface="Franklin Gothic Book"/>
                  </a:rPr>
                  <a:t>R</a:t>
                </a:r>
                <a:r>
                  <a:rPr sz="1100" spc="-20" dirty="0">
                    <a:solidFill>
                      <a:srgbClr val="1F5489"/>
                    </a:solidFill>
                    <a:latin typeface="Franklin Gothic Book"/>
                    <a:cs typeface="Franklin Gothic Book"/>
                  </a:rPr>
                  <a:t>iv</a:t>
                </a:r>
                <a:r>
                  <a:rPr sz="1100" spc="65" dirty="0">
                    <a:solidFill>
                      <a:srgbClr val="1F5489"/>
                    </a:solidFill>
                    <a:latin typeface="Franklin Gothic Book"/>
                    <a:cs typeface="Franklin Gothic Book"/>
                  </a:rPr>
                  <a:t>e</a:t>
                </a:r>
                <a:r>
                  <a:rPr sz="1100" spc="35" dirty="0">
                    <a:solidFill>
                      <a:srgbClr val="1F5489"/>
                    </a:solidFill>
                    <a:latin typeface="Franklin Gothic Book"/>
                    <a:cs typeface="Franklin Gothic Book"/>
                  </a:rPr>
                  <a:t>r</a:t>
                </a:r>
                <a:r>
                  <a:rPr sz="1100" spc="5" dirty="0">
                    <a:solidFill>
                      <a:srgbClr val="1F5489"/>
                    </a:solidFill>
                    <a:latin typeface="Franklin Gothic Book"/>
                    <a:cs typeface="Franklin Gothic Book"/>
                  </a:rPr>
                  <a:t>s</a:t>
                </a:r>
                <a:r>
                  <a:rPr sz="1100" spc="-75" dirty="0">
                    <a:solidFill>
                      <a:srgbClr val="1F5489"/>
                    </a:solidFill>
                    <a:latin typeface="Franklin Gothic Book"/>
                    <a:cs typeface="Franklin Gothic Book"/>
                  </a:rPr>
                  <a:t> </a:t>
                </a:r>
                <a:r>
                  <a:rPr sz="1100" spc="75" dirty="0">
                    <a:solidFill>
                      <a:srgbClr val="1F5489"/>
                    </a:solidFill>
                    <a:latin typeface="Franklin Gothic Book"/>
                    <a:cs typeface="Franklin Gothic Book"/>
                  </a:rPr>
                  <a:t>(</a:t>
                </a:r>
                <a:r>
                  <a:rPr sz="1100" spc="-10" dirty="0">
                    <a:solidFill>
                      <a:srgbClr val="1F5489"/>
                    </a:solidFill>
                    <a:latin typeface="Franklin Gothic Book"/>
                    <a:cs typeface="Franklin Gothic Book"/>
                  </a:rPr>
                  <a:t>N</a:t>
                </a:r>
                <a:r>
                  <a:rPr sz="1100" spc="45" dirty="0">
                    <a:solidFill>
                      <a:srgbClr val="1F5489"/>
                    </a:solidFill>
                    <a:latin typeface="Franklin Gothic Book"/>
                    <a:cs typeface="Franklin Gothic Book"/>
                  </a:rPr>
                  <a:t>I</a:t>
                </a:r>
                <a:r>
                  <a:rPr sz="1100" spc="85" dirty="0">
                    <a:solidFill>
                      <a:srgbClr val="1F5489"/>
                    </a:solidFill>
                    <a:latin typeface="Franklin Gothic Book"/>
                    <a:cs typeface="Franklin Gothic Book"/>
                  </a:rPr>
                  <a:t>D</a:t>
                </a:r>
                <a:r>
                  <a:rPr sz="1100" spc="5" dirty="0">
                    <a:solidFill>
                      <a:srgbClr val="1F5489"/>
                    </a:solidFill>
                    <a:latin typeface="Franklin Gothic Book"/>
                    <a:cs typeface="Franklin Gothic Book"/>
                  </a:rPr>
                  <a:t>D</a:t>
                </a:r>
                <a:r>
                  <a:rPr sz="1100" spc="25" dirty="0">
                    <a:solidFill>
                      <a:srgbClr val="1F5489"/>
                    </a:solidFill>
                    <a:latin typeface="Franklin Gothic Book"/>
                    <a:cs typeface="Franklin Gothic Book"/>
                  </a:rPr>
                  <a:t>K</a:t>
                </a:r>
                <a:r>
                  <a:rPr sz="1100" spc="5" dirty="0">
                    <a:solidFill>
                      <a:srgbClr val="1F5489"/>
                    </a:solidFill>
                    <a:latin typeface="Franklin Gothic Book"/>
                    <a:cs typeface="Franklin Gothic Book"/>
                  </a:rPr>
                  <a:t>)</a:t>
                </a:r>
                <a:endParaRPr sz="1100" dirty="0">
                  <a:latin typeface="Franklin Gothic Book"/>
                  <a:cs typeface="Franklin Gothic Book"/>
                </a:endParaRPr>
              </a:p>
              <a:p>
                <a:pPr marL="12700" marR="360045">
                  <a:lnSpc>
                    <a:spcPct val="103000"/>
                  </a:lnSpc>
                  <a:spcBef>
                    <a:spcPts val="80"/>
                  </a:spcBef>
                </a:pPr>
                <a:r>
                  <a:rPr sz="1100" spc="-5" dirty="0">
                    <a:latin typeface="Franklin Gothic Book"/>
                    <a:cs typeface="Franklin Gothic Book"/>
                  </a:rPr>
                  <a:t>Gwen</a:t>
                </a:r>
                <a:r>
                  <a:rPr sz="1100" dirty="0">
                    <a:latin typeface="Franklin Gothic Book"/>
                    <a:cs typeface="Franklin Gothic Book"/>
                  </a:rPr>
                  <a:t> </a:t>
                </a:r>
                <a:r>
                  <a:rPr sz="1100" spc="5" dirty="0">
                    <a:latin typeface="Franklin Gothic Book"/>
                    <a:cs typeface="Franklin Gothic Book"/>
                  </a:rPr>
                  <a:t>Bishop (NIDCD) </a:t>
                </a:r>
                <a:r>
                  <a:rPr sz="1100" spc="10" dirty="0">
                    <a:latin typeface="Franklin Gothic Book"/>
                    <a:cs typeface="Franklin Gothic Book"/>
                  </a:rPr>
                  <a:t> </a:t>
                </a:r>
                <a:r>
                  <a:rPr sz="1100" spc="25" dirty="0">
                    <a:latin typeface="Franklin Gothic Book"/>
                    <a:cs typeface="Franklin Gothic Book"/>
                  </a:rPr>
                  <a:t>Vence</a:t>
                </a:r>
                <a:r>
                  <a:rPr sz="1100" spc="-5" dirty="0">
                    <a:latin typeface="Franklin Gothic Book"/>
                    <a:cs typeface="Franklin Gothic Book"/>
                  </a:rPr>
                  <a:t> </a:t>
                </a:r>
                <a:r>
                  <a:rPr sz="1100" spc="5" dirty="0">
                    <a:latin typeface="Franklin Gothic Book"/>
                    <a:cs typeface="Franklin Gothic Book"/>
                  </a:rPr>
                  <a:t>Bonham</a:t>
                </a:r>
                <a:r>
                  <a:rPr sz="1100" spc="135" dirty="0">
                    <a:latin typeface="Franklin Gothic Book"/>
                    <a:cs typeface="Franklin Gothic Book"/>
                  </a:rPr>
                  <a:t> </a:t>
                </a:r>
                <a:r>
                  <a:rPr sz="1100" spc="10" dirty="0">
                    <a:latin typeface="Franklin Gothic Book"/>
                    <a:cs typeface="Franklin Gothic Book"/>
                  </a:rPr>
                  <a:t>(NHGRI) </a:t>
                </a:r>
                <a:r>
                  <a:rPr sz="1100" spc="-260" dirty="0">
                    <a:latin typeface="Franklin Gothic Book"/>
                    <a:cs typeface="Franklin Gothic Book"/>
                  </a:rPr>
                  <a:t> </a:t>
                </a:r>
                <a:r>
                  <a:rPr sz="1100" dirty="0">
                    <a:latin typeface="Franklin Gothic Book"/>
                    <a:cs typeface="Franklin Gothic Book"/>
                  </a:rPr>
                  <a:t>Juanita</a:t>
                </a:r>
                <a:r>
                  <a:rPr sz="1100" spc="75" dirty="0">
                    <a:latin typeface="Franklin Gothic Book"/>
                    <a:cs typeface="Franklin Gothic Book"/>
                  </a:rPr>
                  <a:t> </a:t>
                </a:r>
                <a:r>
                  <a:rPr sz="1100" spc="15" dirty="0">
                    <a:latin typeface="Franklin Gothic Book"/>
                    <a:cs typeface="Franklin Gothic Book"/>
                  </a:rPr>
                  <a:t>Chinn</a:t>
                </a:r>
                <a:r>
                  <a:rPr sz="1100" spc="65" dirty="0">
                    <a:latin typeface="Franklin Gothic Book"/>
                    <a:cs typeface="Franklin Gothic Book"/>
                  </a:rPr>
                  <a:t> </a:t>
                </a:r>
                <a:r>
                  <a:rPr sz="1100" spc="5" dirty="0">
                    <a:latin typeface="Franklin Gothic Book"/>
                    <a:cs typeface="Franklin Gothic Book"/>
                  </a:rPr>
                  <a:t>(NICHD)</a:t>
                </a:r>
                <a:endParaRPr sz="1100" dirty="0">
                  <a:latin typeface="Franklin Gothic Book"/>
                  <a:cs typeface="Franklin Gothic Book"/>
                </a:endParaRPr>
              </a:p>
              <a:p>
                <a:pPr marL="12700">
                  <a:lnSpc>
                    <a:spcPct val="100000"/>
                  </a:lnSpc>
                  <a:spcBef>
                    <a:spcPts val="40"/>
                  </a:spcBef>
                </a:pPr>
                <a:r>
                  <a:rPr sz="1100" spc="5" dirty="0">
                    <a:latin typeface="Franklin Gothic Book"/>
                    <a:cs typeface="Franklin Gothic Book"/>
                  </a:rPr>
                  <a:t>Janine</a:t>
                </a:r>
                <a:r>
                  <a:rPr sz="1100" spc="85" dirty="0">
                    <a:latin typeface="Franklin Gothic Book"/>
                    <a:cs typeface="Franklin Gothic Book"/>
                  </a:rPr>
                  <a:t> </a:t>
                </a:r>
                <a:r>
                  <a:rPr sz="1100" spc="-10" dirty="0">
                    <a:latin typeface="Franklin Gothic Book"/>
                    <a:cs typeface="Franklin Gothic Book"/>
                  </a:rPr>
                  <a:t>Clayton</a:t>
                </a:r>
                <a:r>
                  <a:rPr sz="1100" spc="140" dirty="0">
                    <a:latin typeface="Franklin Gothic Book"/>
                    <a:cs typeface="Franklin Gothic Book"/>
                  </a:rPr>
                  <a:t> </a:t>
                </a:r>
                <a:r>
                  <a:rPr sz="1100" spc="5" dirty="0">
                    <a:latin typeface="Franklin Gothic Book"/>
                    <a:cs typeface="Franklin Gothic Book"/>
                  </a:rPr>
                  <a:t>(ORWH/OD)</a:t>
                </a:r>
                <a:endParaRPr sz="1100" dirty="0">
                  <a:latin typeface="Franklin Gothic Book"/>
                  <a:cs typeface="Franklin Gothic Book"/>
                </a:endParaRPr>
              </a:p>
              <a:p>
                <a:pPr marL="12700">
                  <a:lnSpc>
                    <a:spcPct val="100000"/>
                  </a:lnSpc>
                  <a:spcBef>
                    <a:spcPts val="120"/>
                  </a:spcBef>
                </a:pPr>
                <a:r>
                  <a:rPr sz="1100" spc="5" dirty="0">
                    <a:latin typeface="Franklin Gothic Book"/>
                    <a:cs typeface="Franklin Gothic Book"/>
                  </a:rPr>
                  <a:t>Kathy</a:t>
                </a:r>
                <a:r>
                  <a:rPr sz="1100" spc="35" dirty="0">
                    <a:latin typeface="Franklin Gothic Book"/>
                    <a:cs typeface="Franklin Gothic Book"/>
                  </a:rPr>
                  <a:t> </a:t>
                </a:r>
                <a:r>
                  <a:rPr sz="1100" spc="5" dirty="0">
                    <a:latin typeface="Franklin Gothic Book"/>
                    <a:cs typeface="Franklin Gothic Book"/>
                  </a:rPr>
                  <a:t>Etz</a:t>
                </a:r>
                <a:r>
                  <a:rPr sz="1100" spc="30" dirty="0">
                    <a:latin typeface="Franklin Gothic Book"/>
                    <a:cs typeface="Franklin Gothic Book"/>
                  </a:rPr>
                  <a:t> </a:t>
                </a:r>
                <a:r>
                  <a:rPr sz="1100" spc="15" dirty="0">
                    <a:latin typeface="Franklin Gothic Book"/>
                    <a:cs typeface="Franklin Gothic Book"/>
                  </a:rPr>
                  <a:t>(NIDA)</a:t>
                </a:r>
                <a:endParaRPr sz="1100" dirty="0">
                  <a:latin typeface="Franklin Gothic Book"/>
                  <a:cs typeface="Franklin Gothic Book"/>
                </a:endParaRPr>
              </a:p>
              <a:p>
                <a:pPr marL="12700" marR="187325">
                  <a:lnSpc>
                    <a:spcPct val="103000"/>
                  </a:lnSpc>
                </a:pPr>
                <a:r>
                  <a:rPr sz="1100" spc="5" dirty="0">
                    <a:latin typeface="Franklin Gothic Book"/>
                    <a:cs typeface="Franklin Gothic Book"/>
                  </a:rPr>
                  <a:t>Justin </a:t>
                </a:r>
                <a:r>
                  <a:rPr sz="1100" dirty="0">
                    <a:latin typeface="Franklin Gothic Book"/>
                    <a:cs typeface="Franklin Gothic Book"/>
                  </a:rPr>
                  <a:t>Hentges</a:t>
                </a:r>
                <a:r>
                  <a:rPr sz="1100" spc="5" dirty="0">
                    <a:latin typeface="Franklin Gothic Book"/>
                    <a:cs typeface="Franklin Gothic Book"/>
                  </a:rPr>
                  <a:t> </a:t>
                </a:r>
                <a:r>
                  <a:rPr sz="1100" dirty="0">
                    <a:latin typeface="Franklin Gothic Book"/>
                    <a:cs typeface="Franklin Gothic Book"/>
                  </a:rPr>
                  <a:t>(AoU/OD) </a:t>
                </a:r>
                <a:r>
                  <a:rPr sz="1100" spc="5" dirty="0">
                    <a:latin typeface="Franklin Gothic Book"/>
                    <a:cs typeface="Franklin Gothic Book"/>
                  </a:rPr>
                  <a:t> Daryl  </a:t>
                </a:r>
                <a:r>
                  <a:rPr sz="1100" dirty="0">
                    <a:latin typeface="Franklin Gothic Book"/>
                    <a:cs typeface="Franklin Gothic Book"/>
                  </a:rPr>
                  <a:t>Holder </a:t>
                </a:r>
                <a:r>
                  <a:rPr sz="1100" spc="-5" dirty="0">
                    <a:latin typeface="Franklin Gothic Book"/>
                    <a:cs typeface="Franklin Gothic Book"/>
                  </a:rPr>
                  <a:t>(CC) </a:t>
                </a:r>
                <a:r>
                  <a:rPr sz="1100" dirty="0">
                    <a:latin typeface="Franklin Gothic Book"/>
                    <a:cs typeface="Franklin Gothic Book"/>
                  </a:rPr>
                  <a:t> Samantha</a:t>
                </a:r>
                <a:r>
                  <a:rPr sz="1100" spc="150" dirty="0">
                    <a:latin typeface="Franklin Gothic Book"/>
                    <a:cs typeface="Franklin Gothic Book"/>
                  </a:rPr>
                  <a:t> </a:t>
                </a:r>
                <a:r>
                  <a:rPr sz="1100" spc="5" dirty="0">
                    <a:latin typeface="Franklin Gothic Book"/>
                    <a:cs typeface="Franklin Gothic Book"/>
                  </a:rPr>
                  <a:t>Jonson</a:t>
                </a:r>
                <a:r>
                  <a:rPr sz="1100" spc="140" dirty="0">
                    <a:latin typeface="Franklin Gothic Book"/>
                    <a:cs typeface="Franklin Gothic Book"/>
                  </a:rPr>
                  <a:t> </a:t>
                </a:r>
                <a:r>
                  <a:rPr sz="1100" spc="10" dirty="0">
                    <a:latin typeface="Franklin Gothic Book"/>
                    <a:cs typeface="Franklin Gothic Book"/>
                  </a:rPr>
                  <a:t>(NCATS)</a:t>
                </a:r>
                <a:endParaRPr sz="1100" dirty="0">
                  <a:latin typeface="Franklin Gothic Book"/>
                  <a:cs typeface="Franklin Gothic Book"/>
                </a:endParaRPr>
              </a:p>
              <a:p>
                <a:pPr marL="12700" marR="451484">
                  <a:lnSpc>
                    <a:spcPct val="103000"/>
                  </a:lnSpc>
                  <a:spcBef>
                    <a:spcPts val="80"/>
                  </a:spcBef>
                </a:pPr>
                <a:r>
                  <a:rPr sz="1100" spc="-15" dirty="0">
                    <a:latin typeface="Franklin Gothic Book"/>
                    <a:cs typeface="Franklin Gothic Book"/>
                  </a:rPr>
                  <a:t>Joan</a:t>
                </a:r>
                <a:r>
                  <a:rPr sz="1100" spc="130" dirty="0">
                    <a:latin typeface="Franklin Gothic Book"/>
                    <a:cs typeface="Franklin Gothic Book"/>
                  </a:rPr>
                  <a:t> </a:t>
                </a:r>
                <a:r>
                  <a:rPr sz="1100" dirty="0">
                    <a:latin typeface="Franklin Gothic Book"/>
                    <a:cs typeface="Franklin Gothic Book"/>
                  </a:rPr>
                  <a:t>Romaine</a:t>
                </a:r>
                <a:r>
                  <a:rPr sz="1100" spc="155" dirty="0">
                    <a:latin typeface="Franklin Gothic Book"/>
                    <a:cs typeface="Franklin Gothic Book"/>
                  </a:rPr>
                  <a:t> </a:t>
                </a:r>
                <a:r>
                  <a:rPr sz="1100" spc="25" dirty="0">
                    <a:latin typeface="Franklin Gothic Book"/>
                    <a:cs typeface="Franklin Gothic Book"/>
                  </a:rPr>
                  <a:t>(NIAAA) </a:t>
                </a:r>
                <a:r>
                  <a:rPr sz="1100" spc="-260" dirty="0">
                    <a:latin typeface="Franklin Gothic Book"/>
                    <a:cs typeface="Franklin Gothic Book"/>
                  </a:rPr>
                  <a:t> </a:t>
                </a:r>
                <a:r>
                  <a:rPr sz="1100" spc="50" dirty="0">
                    <a:latin typeface="Franklin Gothic Book"/>
                    <a:cs typeface="Franklin Gothic Book"/>
                  </a:rPr>
                  <a:t>As</a:t>
                </a:r>
                <a:r>
                  <a:rPr sz="1100" spc="45" dirty="0">
                    <a:latin typeface="Franklin Gothic Book"/>
                    <a:cs typeface="Franklin Gothic Book"/>
                  </a:rPr>
                  <a:t>h</a:t>
                </a:r>
                <a:r>
                  <a:rPr sz="1100" spc="10" dirty="0">
                    <a:latin typeface="Franklin Gothic Book"/>
                    <a:cs typeface="Franklin Gothic Book"/>
                  </a:rPr>
                  <a:t>a</a:t>
                </a:r>
                <a:r>
                  <a:rPr sz="1100" spc="-70" dirty="0">
                    <a:latin typeface="Franklin Gothic Book"/>
                    <a:cs typeface="Franklin Gothic Book"/>
                  </a:rPr>
                  <a:t> </a:t>
                </a:r>
                <a:r>
                  <a:rPr sz="1100" spc="10" dirty="0">
                    <a:latin typeface="Franklin Gothic Book"/>
                    <a:cs typeface="Franklin Gothic Book"/>
                  </a:rPr>
                  <a:t>S</a:t>
                </a:r>
                <a:r>
                  <a:rPr sz="1100" spc="-20" dirty="0">
                    <a:latin typeface="Franklin Gothic Book"/>
                    <a:cs typeface="Franklin Gothic Book"/>
                  </a:rPr>
                  <a:t>to</a:t>
                </a:r>
                <a:r>
                  <a:rPr sz="1100" spc="35" dirty="0">
                    <a:latin typeface="Franklin Gothic Book"/>
                    <a:cs typeface="Franklin Gothic Book"/>
                  </a:rPr>
                  <a:t>r</a:t>
                </a:r>
                <a:r>
                  <a:rPr sz="1100" spc="15" dirty="0">
                    <a:latin typeface="Franklin Gothic Book"/>
                    <a:cs typeface="Franklin Gothic Book"/>
                  </a:rPr>
                  <a:t>m</a:t>
                </a:r>
                <a:r>
                  <a:rPr sz="1100" spc="90" dirty="0">
                    <a:latin typeface="Franklin Gothic Book"/>
                    <a:cs typeface="Franklin Gothic Book"/>
                  </a:rPr>
                  <a:t> </a:t>
                </a:r>
                <a:r>
                  <a:rPr sz="1100" spc="-5" dirty="0">
                    <a:latin typeface="Franklin Gothic Book"/>
                    <a:cs typeface="Franklin Gothic Book"/>
                  </a:rPr>
                  <a:t>(</a:t>
                </a:r>
                <a:r>
                  <a:rPr sz="1100" spc="-10" dirty="0">
                    <a:latin typeface="Franklin Gothic Book"/>
                    <a:cs typeface="Franklin Gothic Book"/>
                  </a:rPr>
                  <a:t>N</a:t>
                </a:r>
                <a:r>
                  <a:rPr sz="1100" spc="45" dirty="0">
                    <a:latin typeface="Franklin Gothic Book"/>
                    <a:cs typeface="Franklin Gothic Book"/>
                  </a:rPr>
                  <a:t>I</a:t>
                </a:r>
                <a:r>
                  <a:rPr sz="1100" spc="-30" dirty="0">
                    <a:latin typeface="Franklin Gothic Book"/>
                    <a:cs typeface="Franklin Gothic Book"/>
                  </a:rPr>
                  <a:t>B</a:t>
                </a:r>
                <a:r>
                  <a:rPr sz="1100" spc="45" dirty="0">
                    <a:latin typeface="Franklin Gothic Book"/>
                    <a:cs typeface="Franklin Gothic Book"/>
                  </a:rPr>
                  <a:t>I</a:t>
                </a:r>
                <a:r>
                  <a:rPr sz="1100" spc="-30" dirty="0">
                    <a:latin typeface="Franklin Gothic Book"/>
                    <a:cs typeface="Franklin Gothic Book"/>
                  </a:rPr>
                  <a:t>B</a:t>
                </a:r>
                <a:r>
                  <a:rPr sz="1100" spc="5" dirty="0">
                    <a:latin typeface="Franklin Gothic Book"/>
                    <a:cs typeface="Franklin Gothic Book"/>
                  </a:rPr>
                  <a:t>)  </a:t>
                </a:r>
                <a:r>
                  <a:rPr sz="1100" spc="15" dirty="0">
                    <a:latin typeface="Franklin Gothic Book"/>
                    <a:cs typeface="Franklin Gothic Book"/>
                  </a:rPr>
                  <a:t>Shannon</a:t>
                </a:r>
                <a:r>
                  <a:rPr sz="1100" spc="50" dirty="0">
                    <a:latin typeface="Franklin Gothic Book"/>
                    <a:cs typeface="Franklin Gothic Book"/>
                  </a:rPr>
                  <a:t> </a:t>
                </a:r>
                <a:r>
                  <a:rPr sz="1100" spc="5" dirty="0">
                    <a:latin typeface="Franklin Gothic Book"/>
                    <a:cs typeface="Franklin Gothic Book"/>
                  </a:rPr>
                  <a:t>Zenk</a:t>
                </a:r>
                <a:r>
                  <a:rPr sz="1100" spc="90" dirty="0">
                    <a:latin typeface="Franklin Gothic Book"/>
                    <a:cs typeface="Franklin Gothic Book"/>
                  </a:rPr>
                  <a:t> </a:t>
                </a:r>
                <a:r>
                  <a:rPr sz="1100" spc="10" dirty="0">
                    <a:latin typeface="Franklin Gothic Book"/>
                    <a:cs typeface="Franklin Gothic Book"/>
                  </a:rPr>
                  <a:t>(NINR)</a:t>
                </a:r>
                <a:endParaRPr sz="1100" dirty="0">
                  <a:latin typeface="Franklin Gothic Book"/>
                  <a:cs typeface="Franklin Gothic Book"/>
                </a:endParaRPr>
              </a:p>
              <a:p>
                <a:pPr marL="12700">
                  <a:lnSpc>
                    <a:spcPct val="100000"/>
                  </a:lnSpc>
                  <a:spcBef>
                    <a:spcPts val="40"/>
                  </a:spcBef>
                </a:pPr>
                <a:r>
                  <a:rPr sz="1100" spc="-5" dirty="0">
                    <a:latin typeface="Franklin Gothic Book"/>
                    <a:cs typeface="Franklin Gothic Book"/>
                  </a:rPr>
                  <a:t>+Marzjah</a:t>
                </a:r>
                <a:r>
                  <a:rPr sz="1100" spc="200" dirty="0">
                    <a:latin typeface="Franklin Gothic Book"/>
                    <a:cs typeface="Franklin Gothic Book"/>
                  </a:rPr>
                  <a:t> </a:t>
                </a:r>
                <a:r>
                  <a:rPr sz="1100" spc="15" dirty="0">
                    <a:latin typeface="Franklin Gothic Book"/>
                    <a:cs typeface="Franklin Gothic Book"/>
                  </a:rPr>
                  <a:t>Esther</a:t>
                </a:r>
                <a:r>
                  <a:rPr sz="1100" spc="-25" dirty="0">
                    <a:latin typeface="Franklin Gothic Book"/>
                    <a:cs typeface="Franklin Gothic Book"/>
                  </a:rPr>
                  <a:t> </a:t>
                </a:r>
                <a:r>
                  <a:rPr sz="1100" spc="5" dirty="0">
                    <a:latin typeface="Franklin Gothic Book"/>
                    <a:cs typeface="Franklin Gothic Book"/>
                  </a:rPr>
                  <a:t>(OD)</a:t>
                </a:r>
                <a:endParaRPr sz="1100" dirty="0">
                  <a:latin typeface="Franklin Gothic Book"/>
                  <a:cs typeface="Franklin Gothic Book"/>
                </a:endParaRPr>
              </a:p>
            </p:txBody>
          </p:sp>
          <p:sp>
            <p:nvSpPr>
              <p:cNvPr id="36" name="object 36"/>
              <p:cNvSpPr/>
              <p:nvPr/>
            </p:nvSpPr>
            <p:spPr>
              <a:xfrm>
                <a:off x="5064759" y="2606039"/>
                <a:ext cx="2204720" cy="3525520"/>
              </a:xfrm>
              <a:custGeom>
                <a:avLst/>
                <a:gdLst/>
                <a:ahLst/>
                <a:cxnLst/>
                <a:rect l="l" t="t" r="r" b="b"/>
                <a:pathLst>
                  <a:path w="2204720" h="3525520">
                    <a:moveTo>
                      <a:pt x="0" y="367461"/>
                    </a:moveTo>
                    <a:lnTo>
                      <a:pt x="2863" y="321367"/>
                    </a:lnTo>
                    <a:lnTo>
                      <a:pt x="11222" y="276982"/>
                    </a:lnTo>
                    <a:lnTo>
                      <a:pt x="24734" y="234649"/>
                    </a:lnTo>
                    <a:lnTo>
                      <a:pt x="43053" y="194715"/>
                    </a:lnTo>
                    <a:lnTo>
                      <a:pt x="65836" y="157521"/>
                    </a:lnTo>
                    <a:lnTo>
                      <a:pt x="92738" y="123414"/>
                    </a:lnTo>
                    <a:lnTo>
                      <a:pt x="123414" y="92738"/>
                    </a:lnTo>
                    <a:lnTo>
                      <a:pt x="157521" y="65836"/>
                    </a:lnTo>
                    <a:lnTo>
                      <a:pt x="194715" y="43053"/>
                    </a:lnTo>
                    <a:lnTo>
                      <a:pt x="234649" y="24734"/>
                    </a:lnTo>
                    <a:lnTo>
                      <a:pt x="276982" y="11222"/>
                    </a:lnTo>
                    <a:lnTo>
                      <a:pt x="321367" y="2863"/>
                    </a:lnTo>
                    <a:lnTo>
                      <a:pt x="367461" y="0"/>
                    </a:lnTo>
                    <a:lnTo>
                      <a:pt x="1837258" y="0"/>
                    </a:lnTo>
                    <a:lnTo>
                      <a:pt x="1883352" y="2863"/>
                    </a:lnTo>
                    <a:lnTo>
                      <a:pt x="1927737" y="11222"/>
                    </a:lnTo>
                    <a:lnTo>
                      <a:pt x="1970070" y="24734"/>
                    </a:lnTo>
                    <a:lnTo>
                      <a:pt x="2010004" y="43053"/>
                    </a:lnTo>
                    <a:lnTo>
                      <a:pt x="2047198" y="65836"/>
                    </a:lnTo>
                    <a:lnTo>
                      <a:pt x="2081305" y="92738"/>
                    </a:lnTo>
                    <a:lnTo>
                      <a:pt x="2111981" y="123414"/>
                    </a:lnTo>
                    <a:lnTo>
                      <a:pt x="2138883" y="157521"/>
                    </a:lnTo>
                    <a:lnTo>
                      <a:pt x="2161666" y="194715"/>
                    </a:lnTo>
                    <a:lnTo>
                      <a:pt x="2179985" y="234649"/>
                    </a:lnTo>
                    <a:lnTo>
                      <a:pt x="2193497" y="276982"/>
                    </a:lnTo>
                    <a:lnTo>
                      <a:pt x="2201856" y="321367"/>
                    </a:lnTo>
                    <a:lnTo>
                      <a:pt x="2204720" y="367461"/>
                    </a:lnTo>
                    <a:lnTo>
                      <a:pt x="2204720" y="3158058"/>
                    </a:lnTo>
                    <a:lnTo>
                      <a:pt x="2201856" y="3204152"/>
                    </a:lnTo>
                    <a:lnTo>
                      <a:pt x="2193497" y="3248537"/>
                    </a:lnTo>
                    <a:lnTo>
                      <a:pt x="2179985" y="3290870"/>
                    </a:lnTo>
                    <a:lnTo>
                      <a:pt x="2161666" y="3330804"/>
                    </a:lnTo>
                    <a:lnTo>
                      <a:pt x="2138883" y="3367998"/>
                    </a:lnTo>
                    <a:lnTo>
                      <a:pt x="2111981" y="3402105"/>
                    </a:lnTo>
                    <a:lnTo>
                      <a:pt x="2081305" y="3432781"/>
                    </a:lnTo>
                    <a:lnTo>
                      <a:pt x="2047198" y="3459683"/>
                    </a:lnTo>
                    <a:lnTo>
                      <a:pt x="2010004" y="3482466"/>
                    </a:lnTo>
                    <a:lnTo>
                      <a:pt x="1970070" y="3500785"/>
                    </a:lnTo>
                    <a:lnTo>
                      <a:pt x="1927737" y="3514297"/>
                    </a:lnTo>
                    <a:lnTo>
                      <a:pt x="1883352" y="3522656"/>
                    </a:lnTo>
                    <a:lnTo>
                      <a:pt x="1837258" y="3525520"/>
                    </a:lnTo>
                    <a:lnTo>
                      <a:pt x="367461" y="3525520"/>
                    </a:lnTo>
                    <a:lnTo>
                      <a:pt x="321367" y="3522656"/>
                    </a:lnTo>
                    <a:lnTo>
                      <a:pt x="276982" y="3514297"/>
                    </a:lnTo>
                    <a:lnTo>
                      <a:pt x="234649" y="3500785"/>
                    </a:lnTo>
                    <a:lnTo>
                      <a:pt x="194715" y="3482466"/>
                    </a:lnTo>
                    <a:lnTo>
                      <a:pt x="157521" y="3459683"/>
                    </a:lnTo>
                    <a:lnTo>
                      <a:pt x="123414" y="3432781"/>
                    </a:lnTo>
                    <a:lnTo>
                      <a:pt x="92738" y="3402105"/>
                    </a:lnTo>
                    <a:lnTo>
                      <a:pt x="65836" y="3367998"/>
                    </a:lnTo>
                    <a:lnTo>
                      <a:pt x="43053" y="3330804"/>
                    </a:lnTo>
                    <a:lnTo>
                      <a:pt x="24734" y="3290870"/>
                    </a:lnTo>
                    <a:lnTo>
                      <a:pt x="11222" y="3248537"/>
                    </a:lnTo>
                    <a:lnTo>
                      <a:pt x="2863" y="3204152"/>
                    </a:lnTo>
                    <a:lnTo>
                      <a:pt x="0" y="3158058"/>
                    </a:lnTo>
                    <a:lnTo>
                      <a:pt x="0" y="367461"/>
                    </a:lnTo>
                    <a:close/>
                  </a:path>
                </a:pathLst>
              </a:custGeom>
              <a:ln w="12700">
                <a:solidFill>
                  <a:srgbClr val="001F5F"/>
                </a:solidFill>
              </a:ln>
            </p:spPr>
            <p:txBody>
              <a:bodyPr wrap="square" lIns="0" tIns="0" rIns="0" bIns="0" rtlCol="0"/>
              <a:lstStyle/>
              <a:p>
                <a:endParaRPr/>
              </a:p>
            </p:txBody>
          </p:sp>
          <p:sp>
            <p:nvSpPr>
              <p:cNvPr id="37" name="object 37"/>
              <p:cNvSpPr txBox="1"/>
              <p:nvPr/>
            </p:nvSpPr>
            <p:spPr>
              <a:xfrm>
                <a:off x="5247287" y="2739120"/>
                <a:ext cx="1723389" cy="3345815"/>
              </a:xfrm>
              <a:prstGeom prst="rect">
                <a:avLst/>
              </a:prstGeom>
            </p:spPr>
            <p:txBody>
              <a:bodyPr vert="horz" wrap="square" lIns="0" tIns="15240" rIns="0" bIns="0" rtlCol="0">
                <a:spAutoFit/>
              </a:bodyPr>
              <a:lstStyle/>
              <a:p>
                <a:pPr marL="12700">
                  <a:lnSpc>
                    <a:spcPct val="100000"/>
                  </a:lnSpc>
                  <a:spcBef>
                    <a:spcPts val="120"/>
                  </a:spcBef>
                </a:pPr>
                <a:r>
                  <a:rPr sz="1100" spc="55" dirty="0">
                    <a:solidFill>
                      <a:srgbClr val="1F5489"/>
                    </a:solidFill>
                    <a:latin typeface="Franklin Gothic Book"/>
                    <a:cs typeface="Franklin Gothic Book"/>
                  </a:rPr>
                  <a:t>Trevor</a:t>
                </a:r>
                <a:r>
                  <a:rPr sz="1100" spc="-20" dirty="0">
                    <a:solidFill>
                      <a:srgbClr val="1F5489"/>
                    </a:solidFill>
                    <a:latin typeface="Franklin Gothic Book"/>
                    <a:cs typeface="Franklin Gothic Book"/>
                  </a:rPr>
                  <a:t> </a:t>
                </a:r>
                <a:r>
                  <a:rPr sz="1100" spc="10" dirty="0">
                    <a:solidFill>
                      <a:srgbClr val="1F5489"/>
                    </a:solidFill>
                    <a:latin typeface="Franklin Gothic Book"/>
                    <a:cs typeface="Franklin Gothic Book"/>
                  </a:rPr>
                  <a:t>Archer</a:t>
                </a:r>
                <a:r>
                  <a:rPr sz="1100" spc="-20" dirty="0">
                    <a:solidFill>
                      <a:srgbClr val="1F5489"/>
                    </a:solidFill>
                    <a:latin typeface="Franklin Gothic Book"/>
                    <a:cs typeface="Franklin Gothic Book"/>
                  </a:rPr>
                  <a:t> </a:t>
                </a:r>
                <a:r>
                  <a:rPr sz="1100" spc="35" dirty="0">
                    <a:solidFill>
                      <a:srgbClr val="1F5489"/>
                    </a:solidFill>
                    <a:latin typeface="Franklin Gothic Book"/>
                    <a:cs typeface="Franklin Gothic Book"/>
                  </a:rPr>
                  <a:t>(NIEHS)</a:t>
                </a:r>
                <a:endParaRPr sz="1100" dirty="0">
                  <a:latin typeface="Franklin Gothic Book"/>
                  <a:cs typeface="Franklin Gothic Book"/>
                </a:endParaRPr>
              </a:p>
              <a:p>
                <a:pPr marL="12700" marR="640715">
                  <a:lnSpc>
                    <a:spcPct val="103000"/>
                  </a:lnSpc>
                </a:pPr>
                <a:r>
                  <a:rPr sz="1100" spc="60" dirty="0">
                    <a:solidFill>
                      <a:srgbClr val="1F5489"/>
                    </a:solidFill>
                    <a:latin typeface="Franklin Gothic Book"/>
                    <a:cs typeface="Franklin Gothic Book"/>
                  </a:rPr>
                  <a:t>Marie</a:t>
                </a:r>
                <a:r>
                  <a:rPr sz="1100" spc="-5" dirty="0">
                    <a:solidFill>
                      <a:srgbClr val="1F5489"/>
                    </a:solidFill>
                    <a:latin typeface="Franklin Gothic Book"/>
                    <a:cs typeface="Franklin Gothic Book"/>
                  </a:rPr>
                  <a:t> </a:t>
                </a:r>
                <a:r>
                  <a:rPr sz="1100" spc="25" dirty="0">
                    <a:solidFill>
                      <a:srgbClr val="1F5489"/>
                    </a:solidFill>
                    <a:latin typeface="Franklin Gothic Book"/>
                    <a:cs typeface="Franklin Gothic Book"/>
                  </a:rPr>
                  <a:t>A.</a:t>
                </a:r>
                <a:r>
                  <a:rPr sz="1100" spc="-20" dirty="0">
                    <a:solidFill>
                      <a:srgbClr val="1F5489"/>
                    </a:solidFill>
                    <a:latin typeface="Franklin Gothic Book"/>
                    <a:cs typeface="Franklin Gothic Book"/>
                  </a:rPr>
                  <a:t> </a:t>
                </a:r>
                <a:r>
                  <a:rPr sz="1100" spc="15" dirty="0">
                    <a:solidFill>
                      <a:srgbClr val="1F5489"/>
                    </a:solidFill>
                    <a:latin typeface="Franklin Gothic Book"/>
                    <a:cs typeface="Franklin Gothic Book"/>
                  </a:rPr>
                  <a:t>Bernard </a:t>
                </a:r>
                <a:r>
                  <a:rPr sz="1100" spc="-260" dirty="0">
                    <a:solidFill>
                      <a:srgbClr val="1F5489"/>
                    </a:solidFill>
                    <a:latin typeface="Franklin Gothic Book"/>
                    <a:cs typeface="Franklin Gothic Book"/>
                  </a:rPr>
                  <a:t> </a:t>
                </a:r>
                <a:r>
                  <a:rPr sz="1100" spc="50" dirty="0">
                    <a:solidFill>
                      <a:srgbClr val="1F5489"/>
                    </a:solidFill>
                    <a:latin typeface="Franklin Gothic Book"/>
                    <a:cs typeface="Franklin Gothic Book"/>
                  </a:rPr>
                  <a:t>(COSWD/OD)</a:t>
                </a:r>
                <a:endParaRPr sz="1100" dirty="0">
                  <a:latin typeface="Franklin Gothic Book"/>
                  <a:cs typeface="Franklin Gothic Book"/>
                </a:endParaRPr>
              </a:p>
              <a:p>
                <a:pPr marL="12700" marR="5080">
                  <a:lnSpc>
                    <a:spcPct val="103000"/>
                  </a:lnSpc>
                  <a:spcBef>
                    <a:spcPts val="80"/>
                  </a:spcBef>
                </a:pPr>
                <a:r>
                  <a:rPr sz="1100" spc="55" dirty="0">
                    <a:solidFill>
                      <a:srgbClr val="1F5489"/>
                    </a:solidFill>
                    <a:latin typeface="Franklin Gothic Book"/>
                    <a:cs typeface="Franklin Gothic Book"/>
                  </a:rPr>
                  <a:t>Treava</a:t>
                </a:r>
                <a:r>
                  <a:rPr sz="1100" spc="-20" dirty="0">
                    <a:solidFill>
                      <a:srgbClr val="1F5489"/>
                    </a:solidFill>
                    <a:latin typeface="Franklin Gothic Book"/>
                    <a:cs typeface="Franklin Gothic Book"/>
                  </a:rPr>
                  <a:t> </a:t>
                </a:r>
                <a:r>
                  <a:rPr sz="1100" spc="20" dirty="0">
                    <a:solidFill>
                      <a:srgbClr val="1F5489"/>
                    </a:solidFill>
                    <a:latin typeface="Franklin Gothic Book"/>
                    <a:cs typeface="Franklin Gothic Book"/>
                  </a:rPr>
                  <a:t>Hopkins-Laboy</a:t>
                </a:r>
                <a:r>
                  <a:rPr sz="1100" spc="-45" dirty="0">
                    <a:solidFill>
                      <a:srgbClr val="1F5489"/>
                    </a:solidFill>
                    <a:latin typeface="Franklin Gothic Book"/>
                    <a:cs typeface="Franklin Gothic Book"/>
                  </a:rPr>
                  <a:t> </a:t>
                </a:r>
                <a:r>
                  <a:rPr sz="1100" spc="45" dirty="0">
                    <a:solidFill>
                      <a:srgbClr val="1F5489"/>
                    </a:solidFill>
                    <a:latin typeface="Franklin Gothic Book"/>
                    <a:cs typeface="Franklin Gothic Book"/>
                  </a:rPr>
                  <a:t>(OD) </a:t>
                </a:r>
                <a:r>
                  <a:rPr sz="1100" spc="-260" dirty="0">
                    <a:solidFill>
                      <a:srgbClr val="1F5489"/>
                    </a:solidFill>
                    <a:latin typeface="Franklin Gothic Book"/>
                    <a:cs typeface="Franklin Gothic Book"/>
                  </a:rPr>
                  <a:t> </a:t>
                </a:r>
                <a:r>
                  <a:rPr sz="1100" spc="45" dirty="0">
                    <a:solidFill>
                      <a:srgbClr val="1F5489"/>
                    </a:solidFill>
                    <a:latin typeface="Franklin Gothic Book"/>
                    <a:cs typeface="Franklin Gothic Book"/>
                  </a:rPr>
                  <a:t>Alfred </a:t>
                </a:r>
                <a:r>
                  <a:rPr sz="1100" spc="25" dirty="0">
                    <a:solidFill>
                      <a:srgbClr val="1F5489"/>
                    </a:solidFill>
                    <a:latin typeface="Franklin Gothic Book"/>
                    <a:cs typeface="Franklin Gothic Book"/>
                  </a:rPr>
                  <a:t>Johnson </a:t>
                </a:r>
                <a:r>
                  <a:rPr sz="1100" spc="35" dirty="0">
                    <a:solidFill>
                      <a:srgbClr val="1F5489"/>
                    </a:solidFill>
                    <a:latin typeface="Franklin Gothic Book"/>
                    <a:cs typeface="Franklin Gothic Book"/>
                  </a:rPr>
                  <a:t>(OM/OD) </a:t>
                </a:r>
                <a:r>
                  <a:rPr sz="1100" spc="40" dirty="0">
                    <a:solidFill>
                      <a:srgbClr val="1F5489"/>
                    </a:solidFill>
                    <a:latin typeface="Franklin Gothic Book"/>
                    <a:cs typeface="Franklin Gothic Book"/>
                  </a:rPr>
                  <a:t> </a:t>
                </a:r>
                <a:r>
                  <a:rPr sz="1100" spc="-5" dirty="0">
                    <a:latin typeface="Franklin Gothic Book"/>
                    <a:cs typeface="Franklin Gothic Book"/>
                  </a:rPr>
                  <a:t>Talin</a:t>
                </a:r>
                <a:r>
                  <a:rPr sz="1100" spc="150" dirty="0">
                    <a:latin typeface="Franklin Gothic Book"/>
                    <a:cs typeface="Franklin Gothic Book"/>
                  </a:rPr>
                  <a:t> </a:t>
                </a:r>
                <a:r>
                  <a:rPr sz="1100" dirty="0">
                    <a:latin typeface="Franklin Gothic Book"/>
                    <a:cs typeface="Franklin Gothic Book"/>
                  </a:rPr>
                  <a:t>Barnes</a:t>
                </a:r>
                <a:r>
                  <a:rPr sz="1100" spc="80" dirty="0">
                    <a:latin typeface="Franklin Gothic Book"/>
                    <a:cs typeface="Franklin Gothic Book"/>
                  </a:rPr>
                  <a:t> </a:t>
                </a:r>
                <a:r>
                  <a:rPr sz="1100" spc="10" dirty="0">
                    <a:latin typeface="Franklin Gothic Book"/>
                    <a:cs typeface="Franklin Gothic Book"/>
                  </a:rPr>
                  <a:t>(NIEHS)</a:t>
                </a:r>
                <a:endParaRPr sz="1100" dirty="0">
                  <a:latin typeface="Franklin Gothic Book"/>
                  <a:cs typeface="Franklin Gothic Book"/>
                </a:endParaRPr>
              </a:p>
              <a:p>
                <a:pPr marL="12700">
                  <a:lnSpc>
                    <a:spcPct val="100000"/>
                  </a:lnSpc>
                  <a:spcBef>
                    <a:spcPts val="40"/>
                  </a:spcBef>
                </a:pPr>
                <a:r>
                  <a:rPr sz="1100" spc="5" dirty="0">
                    <a:latin typeface="Franklin Gothic Book"/>
                    <a:cs typeface="Franklin Gothic Book"/>
                  </a:rPr>
                  <a:t>Gwyn</a:t>
                </a:r>
                <a:r>
                  <a:rPr sz="1100" spc="55" dirty="0">
                    <a:latin typeface="Franklin Gothic Book"/>
                    <a:cs typeface="Franklin Gothic Book"/>
                  </a:rPr>
                  <a:t> </a:t>
                </a:r>
                <a:r>
                  <a:rPr sz="1100" spc="-5" dirty="0">
                    <a:latin typeface="Franklin Gothic Book"/>
                    <a:cs typeface="Franklin Gothic Book"/>
                  </a:rPr>
                  <a:t>Collins</a:t>
                </a:r>
                <a:r>
                  <a:rPr sz="1100" spc="145" dirty="0">
                    <a:latin typeface="Franklin Gothic Book"/>
                    <a:cs typeface="Franklin Gothic Book"/>
                  </a:rPr>
                  <a:t> </a:t>
                </a:r>
                <a:r>
                  <a:rPr sz="1100" spc="5" dirty="0">
                    <a:latin typeface="Franklin Gothic Book"/>
                    <a:cs typeface="Franklin Gothic Book"/>
                  </a:rPr>
                  <a:t>(NCI)</a:t>
                </a:r>
                <a:endParaRPr sz="1100" dirty="0">
                  <a:latin typeface="Franklin Gothic Book"/>
                  <a:cs typeface="Franklin Gothic Book"/>
                </a:endParaRPr>
              </a:p>
              <a:p>
                <a:pPr marL="12700" marR="96520">
                  <a:lnSpc>
                    <a:spcPct val="103000"/>
                  </a:lnSpc>
                  <a:spcBef>
                    <a:spcPts val="80"/>
                  </a:spcBef>
                </a:pPr>
                <a:r>
                  <a:rPr sz="1100" spc="5" dirty="0">
                    <a:latin typeface="Franklin Gothic Book"/>
                    <a:cs typeface="Franklin Gothic Book"/>
                  </a:rPr>
                  <a:t>Charles</a:t>
                </a:r>
                <a:r>
                  <a:rPr sz="1100" spc="10" dirty="0">
                    <a:latin typeface="Franklin Gothic Book"/>
                    <a:cs typeface="Franklin Gothic Book"/>
                  </a:rPr>
                  <a:t> Egwuagu </a:t>
                </a:r>
                <a:r>
                  <a:rPr sz="1100" spc="15" dirty="0">
                    <a:latin typeface="Franklin Gothic Book"/>
                    <a:cs typeface="Franklin Gothic Book"/>
                  </a:rPr>
                  <a:t>(NEI) </a:t>
                </a:r>
                <a:r>
                  <a:rPr sz="1100" spc="20" dirty="0">
                    <a:latin typeface="Franklin Gothic Book"/>
                    <a:cs typeface="Franklin Gothic Book"/>
                  </a:rPr>
                  <a:t> </a:t>
                </a:r>
                <a:r>
                  <a:rPr sz="1100" spc="10" dirty="0">
                    <a:latin typeface="Franklin Gothic Book"/>
                    <a:cs typeface="Franklin Gothic Book"/>
                  </a:rPr>
                  <a:t>Courtney</a:t>
                </a:r>
                <a:r>
                  <a:rPr sz="1100" spc="25" dirty="0">
                    <a:latin typeface="Franklin Gothic Book"/>
                    <a:cs typeface="Franklin Gothic Book"/>
                  </a:rPr>
                  <a:t> </a:t>
                </a:r>
                <a:r>
                  <a:rPr sz="1100" spc="10" dirty="0">
                    <a:latin typeface="Franklin Gothic Book"/>
                    <a:cs typeface="Franklin Gothic Book"/>
                  </a:rPr>
                  <a:t>Fitzhugh</a:t>
                </a:r>
                <a:r>
                  <a:rPr sz="1100" spc="120" dirty="0">
                    <a:latin typeface="Franklin Gothic Book"/>
                    <a:cs typeface="Franklin Gothic Book"/>
                  </a:rPr>
                  <a:t> </a:t>
                </a:r>
                <a:r>
                  <a:rPr sz="1100" spc="5" dirty="0">
                    <a:latin typeface="Franklin Gothic Book"/>
                    <a:cs typeface="Franklin Gothic Book"/>
                  </a:rPr>
                  <a:t>(NHLBI) </a:t>
                </a:r>
                <a:r>
                  <a:rPr sz="1100" spc="-260" dirty="0">
                    <a:latin typeface="Franklin Gothic Book"/>
                    <a:cs typeface="Franklin Gothic Book"/>
                  </a:rPr>
                  <a:t> </a:t>
                </a:r>
                <a:r>
                  <a:rPr sz="1100" spc="10" dirty="0">
                    <a:latin typeface="Franklin Gothic Book"/>
                    <a:cs typeface="Franklin Gothic Book"/>
                  </a:rPr>
                  <a:t>Kenneth</a:t>
                </a:r>
                <a:r>
                  <a:rPr sz="1100" spc="65" dirty="0">
                    <a:latin typeface="Franklin Gothic Book"/>
                    <a:cs typeface="Franklin Gothic Book"/>
                  </a:rPr>
                  <a:t> </a:t>
                </a:r>
                <a:r>
                  <a:rPr sz="1100" spc="15" dirty="0">
                    <a:latin typeface="Franklin Gothic Book"/>
                    <a:cs typeface="Franklin Gothic Book"/>
                  </a:rPr>
                  <a:t>Gibbs</a:t>
                </a:r>
                <a:r>
                  <a:rPr sz="1100" spc="70" dirty="0">
                    <a:latin typeface="Franklin Gothic Book"/>
                    <a:cs typeface="Franklin Gothic Book"/>
                  </a:rPr>
                  <a:t> </a:t>
                </a:r>
                <a:r>
                  <a:rPr sz="1100" spc="5" dirty="0">
                    <a:latin typeface="Franklin Gothic Book"/>
                    <a:cs typeface="Franklin Gothic Book"/>
                  </a:rPr>
                  <a:t>(NIGMS) </a:t>
                </a:r>
                <a:r>
                  <a:rPr sz="1100" spc="10" dirty="0">
                    <a:latin typeface="Franklin Gothic Book"/>
                    <a:cs typeface="Franklin Gothic Book"/>
                  </a:rPr>
                  <a:t> </a:t>
                </a:r>
                <a:r>
                  <a:rPr sz="1100" spc="5" dirty="0">
                    <a:latin typeface="Franklin Gothic Book"/>
                    <a:cs typeface="Franklin Gothic Book"/>
                  </a:rPr>
                  <a:t>Kendall</a:t>
                </a:r>
                <a:r>
                  <a:rPr sz="1100" spc="100" dirty="0">
                    <a:latin typeface="Franklin Gothic Book"/>
                    <a:cs typeface="Franklin Gothic Book"/>
                  </a:rPr>
                  <a:t> </a:t>
                </a:r>
                <a:r>
                  <a:rPr sz="1100" spc="-5" dirty="0">
                    <a:latin typeface="Franklin Gothic Book"/>
                    <a:cs typeface="Franklin Gothic Book"/>
                  </a:rPr>
                  <a:t>Hill</a:t>
                </a:r>
                <a:r>
                  <a:rPr sz="1100" spc="100" dirty="0">
                    <a:latin typeface="Franklin Gothic Book"/>
                    <a:cs typeface="Franklin Gothic Book"/>
                  </a:rPr>
                  <a:t> </a:t>
                </a:r>
                <a:r>
                  <a:rPr sz="1100" spc="10" dirty="0">
                    <a:latin typeface="Franklin Gothic Book"/>
                    <a:cs typeface="Franklin Gothic Book"/>
                  </a:rPr>
                  <a:t>(CSR)</a:t>
                </a:r>
                <a:endParaRPr sz="1100" dirty="0">
                  <a:latin typeface="Franklin Gothic Book"/>
                  <a:cs typeface="Franklin Gothic Book"/>
                </a:endParaRPr>
              </a:p>
              <a:p>
                <a:pPr marL="12700" marR="248285">
                  <a:lnSpc>
                    <a:spcPct val="104500"/>
                  </a:lnSpc>
                  <a:spcBef>
                    <a:spcPts val="60"/>
                  </a:spcBef>
                </a:pPr>
                <a:r>
                  <a:rPr sz="1100" spc="-15" dirty="0">
                    <a:latin typeface="Franklin Gothic Book"/>
                    <a:cs typeface="Franklin Gothic Book"/>
                  </a:rPr>
                  <a:t>Camille</a:t>
                </a:r>
                <a:r>
                  <a:rPr sz="1100" spc="235" dirty="0">
                    <a:latin typeface="Franklin Gothic Book"/>
                    <a:cs typeface="Franklin Gothic Book"/>
                  </a:rPr>
                  <a:t> </a:t>
                </a:r>
                <a:r>
                  <a:rPr sz="1100" spc="-10" dirty="0">
                    <a:latin typeface="Franklin Gothic Book"/>
                    <a:cs typeface="Franklin Gothic Book"/>
                  </a:rPr>
                  <a:t>Hoover</a:t>
                </a:r>
                <a:r>
                  <a:rPr sz="1100" spc="140" dirty="0">
                    <a:latin typeface="Franklin Gothic Book"/>
                    <a:cs typeface="Franklin Gothic Book"/>
                  </a:rPr>
                  <a:t> </a:t>
                </a:r>
                <a:r>
                  <a:rPr sz="1100" spc="10" dirty="0">
                    <a:latin typeface="Franklin Gothic Book"/>
                    <a:cs typeface="Franklin Gothic Book"/>
                  </a:rPr>
                  <a:t>(NIDDK) </a:t>
                </a:r>
                <a:r>
                  <a:rPr sz="1100" spc="-260" dirty="0">
                    <a:latin typeface="Franklin Gothic Book"/>
                    <a:cs typeface="Franklin Gothic Book"/>
                  </a:rPr>
                  <a:t> </a:t>
                </a:r>
                <a:r>
                  <a:rPr sz="1100" spc="15" dirty="0">
                    <a:latin typeface="Franklin Gothic Book"/>
                    <a:cs typeface="Franklin Gothic Book"/>
                  </a:rPr>
                  <a:t>Laura </a:t>
                </a:r>
                <a:r>
                  <a:rPr sz="1100" spc="5" dirty="0">
                    <a:latin typeface="Franklin Gothic Book"/>
                    <a:cs typeface="Franklin Gothic Book"/>
                  </a:rPr>
                  <a:t>Koehly</a:t>
                </a:r>
                <a:r>
                  <a:rPr sz="1100" spc="10" dirty="0">
                    <a:latin typeface="Franklin Gothic Book"/>
                    <a:cs typeface="Franklin Gothic Book"/>
                  </a:rPr>
                  <a:t> (NHGRI) </a:t>
                </a:r>
                <a:r>
                  <a:rPr sz="1100" spc="15" dirty="0">
                    <a:latin typeface="Franklin Gothic Book"/>
                    <a:cs typeface="Franklin Gothic Book"/>
                  </a:rPr>
                  <a:t> </a:t>
                </a:r>
                <a:r>
                  <a:rPr sz="1100" spc="5" dirty="0">
                    <a:latin typeface="Franklin Gothic Book"/>
                    <a:cs typeface="Franklin Gothic Book"/>
                  </a:rPr>
                  <a:t>Shawn</a:t>
                </a:r>
                <a:r>
                  <a:rPr sz="1100" spc="10" dirty="0">
                    <a:latin typeface="Franklin Gothic Book"/>
                    <a:cs typeface="Franklin Gothic Book"/>
                  </a:rPr>
                  <a:t> </a:t>
                </a:r>
                <a:r>
                  <a:rPr sz="1100" spc="-5" dirty="0">
                    <a:latin typeface="Franklin Gothic Book"/>
                    <a:cs typeface="Franklin Gothic Book"/>
                  </a:rPr>
                  <a:t>Lewis </a:t>
                </a:r>
                <a:r>
                  <a:rPr sz="1100" spc="10" dirty="0">
                    <a:latin typeface="Franklin Gothic Book"/>
                    <a:cs typeface="Franklin Gothic Book"/>
                  </a:rPr>
                  <a:t>(NINR) </a:t>
                </a:r>
                <a:r>
                  <a:rPr sz="1100" spc="15" dirty="0">
                    <a:latin typeface="Franklin Gothic Book"/>
                    <a:cs typeface="Franklin Gothic Book"/>
                  </a:rPr>
                  <a:t> </a:t>
                </a:r>
                <a:r>
                  <a:rPr sz="1100" spc="5" dirty="0">
                    <a:latin typeface="Franklin Gothic Book"/>
                    <a:cs typeface="Franklin Gothic Book"/>
                  </a:rPr>
                  <a:t>Marguerite</a:t>
                </a:r>
                <a:r>
                  <a:rPr sz="1100" spc="10" dirty="0">
                    <a:latin typeface="Franklin Gothic Book"/>
                    <a:cs typeface="Franklin Gothic Book"/>
                  </a:rPr>
                  <a:t> </a:t>
                </a:r>
                <a:r>
                  <a:rPr sz="1100" spc="-10" dirty="0">
                    <a:latin typeface="Franklin Gothic Book"/>
                    <a:cs typeface="Franklin Gothic Book"/>
                  </a:rPr>
                  <a:t>Matthews </a:t>
                </a:r>
                <a:r>
                  <a:rPr sz="1100" spc="-5" dirty="0">
                    <a:latin typeface="Franklin Gothic Book"/>
                    <a:cs typeface="Franklin Gothic Book"/>
                  </a:rPr>
                  <a:t> </a:t>
                </a:r>
                <a:r>
                  <a:rPr sz="1100" spc="5" dirty="0">
                    <a:latin typeface="Franklin Gothic Book"/>
                    <a:cs typeface="Franklin Gothic Book"/>
                  </a:rPr>
                  <a:t>(NINDS)</a:t>
                </a:r>
                <a:endParaRPr sz="1100" dirty="0">
                  <a:latin typeface="Franklin Gothic Book"/>
                  <a:cs typeface="Franklin Gothic Book"/>
                </a:endParaRPr>
              </a:p>
              <a:p>
                <a:pPr marL="12700" marR="512445">
                  <a:lnSpc>
                    <a:spcPct val="103000"/>
                  </a:lnSpc>
                </a:pPr>
                <a:r>
                  <a:rPr sz="1100" spc="15" dirty="0">
                    <a:latin typeface="Franklin Gothic Book"/>
                    <a:cs typeface="Franklin Gothic Book"/>
                  </a:rPr>
                  <a:t>Shaun</a:t>
                </a:r>
                <a:r>
                  <a:rPr sz="1100" spc="45" dirty="0">
                    <a:latin typeface="Franklin Gothic Book"/>
                    <a:cs typeface="Franklin Gothic Book"/>
                  </a:rPr>
                  <a:t> </a:t>
                </a:r>
                <a:r>
                  <a:rPr sz="1100" spc="-5" dirty="0">
                    <a:latin typeface="Franklin Gothic Book"/>
                    <a:cs typeface="Franklin Gothic Book"/>
                  </a:rPr>
                  <a:t>Sims</a:t>
                </a:r>
                <a:r>
                  <a:rPr sz="1100" spc="60" dirty="0">
                    <a:latin typeface="Franklin Gothic Book"/>
                    <a:cs typeface="Franklin Gothic Book"/>
                  </a:rPr>
                  <a:t> </a:t>
                </a:r>
                <a:r>
                  <a:rPr sz="1100" dirty="0">
                    <a:latin typeface="Franklin Gothic Book"/>
                    <a:cs typeface="Franklin Gothic Book"/>
                  </a:rPr>
                  <a:t>(NIBIB) </a:t>
                </a:r>
                <a:r>
                  <a:rPr sz="1100" spc="-260" dirty="0">
                    <a:latin typeface="Franklin Gothic Book"/>
                    <a:cs typeface="Franklin Gothic Book"/>
                  </a:rPr>
                  <a:t> </a:t>
                </a:r>
                <a:r>
                  <a:rPr sz="1100" spc="15" dirty="0">
                    <a:latin typeface="Franklin Gothic Book"/>
                    <a:cs typeface="Franklin Gothic Book"/>
                  </a:rPr>
                  <a:t>Brenda</a:t>
                </a:r>
                <a:r>
                  <a:rPr sz="1100" spc="60" dirty="0">
                    <a:latin typeface="Franklin Gothic Book"/>
                    <a:cs typeface="Franklin Gothic Book"/>
                  </a:rPr>
                  <a:t> </a:t>
                </a:r>
                <a:r>
                  <a:rPr sz="1100" spc="5" dirty="0">
                    <a:latin typeface="Franklin Gothic Book"/>
                    <a:cs typeface="Franklin Gothic Book"/>
                  </a:rPr>
                  <a:t>Robles</a:t>
                </a:r>
                <a:r>
                  <a:rPr sz="1100" spc="55" dirty="0">
                    <a:latin typeface="Franklin Gothic Book"/>
                    <a:cs typeface="Franklin Gothic Book"/>
                  </a:rPr>
                  <a:t> </a:t>
                </a:r>
                <a:r>
                  <a:rPr sz="1100" spc="-5" dirty="0">
                    <a:latin typeface="Franklin Gothic Book"/>
                    <a:cs typeface="Franklin Gothic Book"/>
                  </a:rPr>
                  <a:t>(CC)</a:t>
                </a:r>
                <a:endParaRPr sz="1100" dirty="0">
                  <a:latin typeface="Franklin Gothic Book"/>
                  <a:cs typeface="Franklin Gothic Book"/>
                </a:endParaRPr>
              </a:p>
              <a:p>
                <a:pPr marL="12700">
                  <a:lnSpc>
                    <a:spcPct val="100000"/>
                  </a:lnSpc>
                  <a:spcBef>
                    <a:spcPts val="40"/>
                  </a:spcBef>
                </a:pPr>
                <a:r>
                  <a:rPr sz="1100" spc="5" dirty="0">
                    <a:latin typeface="Franklin Gothic Book"/>
                    <a:cs typeface="Franklin Gothic Book"/>
                  </a:rPr>
                  <a:t>+Melissa</a:t>
                </a:r>
                <a:r>
                  <a:rPr sz="1100" spc="140" dirty="0">
                    <a:latin typeface="Franklin Gothic Book"/>
                    <a:cs typeface="Franklin Gothic Book"/>
                  </a:rPr>
                  <a:t> </a:t>
                </a:r>
                <a:r>
                  <a:rPr sz="1100" spc="10" dirty="0">
                    <a:latin typeface="Franklin Gothic Book"/>
                    <a:cs typeface="Franklin Gothic Book"/>
                  </a:rPr>
                  <a:t>Espinoza</a:t>
                </a:r>
                <a:r>
                  <a:rPr sz="1100" spc="65" dirty="0">
                    <a:latin typeface="Franklin Gothic Book"/>
                    <a:cs typeface="Franklin Gothic Book"/>
                  </a:rPr>
                  <a:t> </a:t>
                </a:r>
                <a:r>
                  <a:rPr sz="1100" spc="15" dirty="0">
                    <a:latin typeface="Franklin Gothic Book"/>
                    <a:cs typeface="Franklin Gothic Book"/>
                  </a:rPr>
                  <a:t>(NIA)</a:t>
                </a:r>
                <a:endParaRPr sz="1100" dirty="0">
                  <a:latin typeface="Franklin Gothic Book"/>
                  <a:cs typeface="Franklin Gothic Book"/>
                </a:endParaRPr>
              </a:p>
            </p:txBody>
          </p:sp>
          <p:sp>
            <p:nvSpPr>
              <p:cNvPr id="38" name="object 38"/>
              <p:cNvSpPr/>
              <p:nvPr/>
            </p:nvSpPr>
            <p:spPr>
              <a:xfrm>
                <a:off x="7401559" y="2606033"/>
                <a:ext cx="2225040" cy="3525520"/>
              </a:xfrm>
              <a:custGeom>
                <a:avLst/>
                <a:gdLst/>
                <a:ahLst/>
                <a:cxnLst/>
                <a:rect l="l" t="t" r="r" b="b"/>
                <a:pathLst>
                  <a:path w="2225040" h="3525520">
                    <a:moveTo>
                      <a:pt x="0" y="370852"/>
                    </a:moveTo>
                    <a:lnTo>
                      <a:pt x="2889" y="324334"/>
                    </a:lnTo>
                    <a:lnTo>
                      <a:pt x="11326" y="279540"/>
                    </a:lnTo>
                    <a:lnTo>
                      <a:pt x="24963" y="236817"/>
                    </a:lnTo>
                    <a:lnTo>
                      <a:pt x="43451" y="196514"/>
                    </a:lnTo>
                    <a:lnTo>
                      <a:pt x="66445" y="158978"/>
                    </a:lnTo>
                    <a:lnTo>
                      <a:pt x="93595" y="124556"/>
                    </a:lnTo>
                    <a:lnTo>
                      <a:pt x="124556" y="93595"/>
                    </a:lnTo>
                    <a:lnTo>
                      <a:pt x="158978" y="66445"/>
                    </a:lnTo>
                    <a:lnTo>
                      <a:pt x="196514" y="43451"/>
                    </a:lnTo>
                    <a:lnTo>
                      <a:pt x="236817" y="24963"/>
                    </a:lnTo>
                    <a:lnTo>
                      <a:pt x="279540" y="11326"/>
                    </a:lnTo>
                    <a:lnTo>
                      <a:pt x="324334" y="2889"/>
                    </a:lnTo>
                    <a:lnTo>
                      <a:pt x="370852" y="0"/>
                    </a:lnTo>
                    <a:lnTo>
                      <a:pt x="1854187" y="0"/>
                    </a:lnTo>
                    <a:lnTo>
                      <a:pt x="1900705" y="2889"/>
                    </a:lnTo>
                    <a:lnTo>
                      <a:pt x="1945499" y="11326"/>
                    </a:lnTo>
                    <a:lnTo>
                      <a:pt x="1988222" y="24963"/>
                    </a:lnTo>
                    <a:lnTo>
                      <a:pt x="2028525" y="43451"/>
                    </a:lnTo>
                    <a:lnTo>
                      <a:pt x="2066061" y="66445"/>
                    </a:lnTo>
                    <a:lnTo>
                      <a:pt x="2100483" y="93595"/>
                    </a:lnTo>
                    <a:lnTo>
                      <a:pt x="2131444" y="124556"/>
                    </a:lnTo>
                    <a:lnTo>
                      <a:pt x="2158594" y="158978"/>
                    </a:lnTo>
                    <a:lnTo>
                      <a:pt x="2181588" y="196514"/>
                    </a:lnTo>
                    <a:lnTo>
                      <a:pt x="2200076" y="236817"/>
                    </a:lnTo>
                    <a:lnTo>
                      <a:pt x="2213713" y="279540"/>
                    </a:lnTo>
                    <a:lnTo>
                      <a:pt x="2222150" y="324334"/>
                    </a:lnTo>
                    <a:lnTo>
                      <a:pt x="2225040" y="370852"/>
                    </a:lnTo>
                    <a:lnTo>
                      <a:pt x="2225040" y="3154680"/>
                    </a:lnTo>
                    <a:lnTo>
                      <a:pt x="2222150" y="3201198"/>
                    </a:lnTo>
                    <a:lnTo>
                      <a:pt x="2213713" y="3245991"/>
                    </a:lnTo>
                    <a:lnTo>
                      <a:pt x="2200076" y="3288713"/>
                    </a:lnTo>
                    <a:lnTo>
                      <a:pt x="2181588" y="3329015"/>
                    </a:lnTo>
                    <a:lnTo>
                      <a:pt x="2158594" y="3366550"/>
                    </a:lnTo>
                    <a:lnTo>
                      <a:pt x="2131444" y="3400971"/>
                    </a:lnTo>
                    <a:lnTo>
                      <a:pt x="2100483" y="3431929"/>
                    </a:lnTo>
                    <a:lnTo>
                      <a:pt x="2066061" y="3459078"/>
                    </a:lnTo>
                    <a:lnTo>
                      <a:pt x="2028525" y="3482070"/>
                    </a:lnTo>
                    <a:lnTo>
                      <a:pt x="1988222" y="3500558"/>
                    </a:lnTo>
                    <a:lnTo>
                      <a:pt x="1945499" y="3514194"/>
                    </a:lnTo>
                    <a:lnTo>
                      <a:pt x="1900705" y="3522630"/>
                    </a:lnTo>
                    <a:lnTo>
                      <a:pt x="1854187" y="3525520"/>
                    </a:lnTo>
                    <a:lnTo>
                      <a:pt x="370852" y="3525520"/>
                    </a:lnTo>
                    <a:lnTo>
                      <a:pt x="324334" y="3522630"/>
                    </a:lnTo>
                    <a:lnTo>
                      <a:pt x="279540" y="3514194"/>
                    </a:lnTo>
                    <a:lnTo>
                      <a:pt x="236817" y="3500558"/>
                    </a:lnTo>
                    <a:lnTo>
                      <a:pt x="196514" y="3482070"/>
                    </a:lnTo>
                    <a:lnTo>
                      <a:pt x="158978" y="3459078"/>
                    </a:lnTo>
                    <a:lnTo>
                      <a:pt x="124556" y="3431929"/>
                    </a:lnTo>
                    <a:lnTo>
                      <a:pt x="93595" y="3400971"/>
                    </a:lnTo>
                    <a:lnTo>
                      <a:pt x="66445" y="3366550"/>
                    </a:lnTo>
                    <a:lnTo>
                      <a:pt x="43451" y="3329015"/>
                    </a:lnTo>
                    <a:lnTo>
                      <a:pt x="24963" y="3288713"/>
                    </a:lnTo>
                    <a:lnTo>
                      <a:pt x="11326" y="3245991"/>
                    </a:lnTo>
                    <a:lnTo>
                      <a:pt x="2889" y="3201198"/>
                    </a:lnTo>
                    <a:lnTo>
                      <a:pt x="0" y="3154680"/>
                    </a:lnTo>
                    <a:lnTo>
                      <a:pt x="0" y="370852"/>
                    </a:lnTo>
                    <a:close/>
                  </a:path>
                </a:pathLst>
              </a:custGeom>
              <a:ln w="12700">
                <a:solidFill>
                  <a:srgbClr val="001F5F"/>
                </a:solidFill>
              </a:ln>
            </p:spPr>
            <p:txBody>
              <a:bodyPr wrap="square" lIns="0" tIns="0" rIns="0" bIns="0" rtlCol="0"/>
              <a:lstStyle/>
              <a:p>
                <a:endParaRPr/>
              </a:p>
            </p:txBody>
          </p:sp>
          <p:sp>
            <p:nvSpPr>
              <p:cNvPr id="39" name="object 39"/>
              <p:cNvSpPr txBox="1"/>
              <p:nvPr/>
            </p:nvSpPr>
            <p:spPr>
              <a:xfrm>
                <a:off x="7585245" y="2739981"/>
                <a:ext cx="1835785" cy="3173095"/>
              </a:xfrm>
              <a:prstGeom prst="rect">
                <a:avLst/>
              </a:prstGeom>
            </p:spPr>
            <p:txBody>
              <a:bodyPr vert="horz" wrap="square" lIns="0" tIns="6350" rIns="0" bIns="0" rtlCol="0">
                <a:spAutoFit/>
              </a:bodyPr>
              <a:lstStyle/>
              <a:p>
                <a:pPr marL="12700" marR="173990">
                  <a:lnSpc>
                    <a:spcPct val="105100"/>
                  </a:lnSpc>
                  <a:spcBef>
                    <a:spcPts val="50"/>
                  </a:spcBef>
                </a:pPr>
                <a:r>
                  <a:rPr sz="1100" spc="65" dirty="0">
                    <a:solidFill>
                      <a:srgbClr val="1F5489"/>
                    </a:solidFill>
                    <a:latin typeface="Franklin Gothic Book"/>
                    <a:cs typeface="Franklin Gothic Book"/>
                  </a:rPr>
                  <a:t>Amy </a:t>
                </a:r>
                <a:r>
                  <a:rPr sz="1100" spc="35" dirty="0">
                    <a:solidFill>
                      <a:srgbClr val="1F5489"/>
                    </a:solidFill>
                    <a:latin typeface="Franklin Gothic Book"/>
                    <a:cs typeface="Franklin Gothic Book"/>
                  </a:rPr>
                  <a:t>Bany </a:t>
                </a:r>
                <a:r>
                  <a:rPr sz="1100" spc="25" dirty="0">
                    <a:solidFill>
                      <a:srgbClr val="1F5489"/>
                    </a:solidFill>
                    <a:latin typeface="Franklin Gothic Book"/>
                    <a:cs typeface="Franklin Gothic Book"/>
                  </a:rPr>
                  <a:t>Adams </a:t>
                </a:r>
                <a:r>
                  <a:rPr sz="1100" spc="30" dirty="0">
                    <a:solidFill>
                      <a:srgbClr val="1F5489"/>
                    </a:solidFill>
                    <a:latin typeface="Franklin Gothic Book"/>
                    <a:cs typeface="Franklin Gothic Book"/>
                  </a:rPr>
                  <a:t>(NINDS) </a:t>
                </a:r>
                <a:r>
                  <a:rPr sz="1100" spc="-260" dirty="0">
                    <a:solidFill>
                      <a:srgbClr val="1F5489"/>
                    </a:solidFill>
                    <a:latin typeface="Franklin Gothic Book"/>
                    <a:cs typeface="Franklin Gothic Book"/>
                  </a:rPr>
                  <a:t> </a:t>
                </a:r>
                <a:r>
                  <a:rPr sz="1100" spc="65" dirty="0">
                    <a:solidFill>
                      <a:srgbClr val="1F5489"/>
                    </a:solidFill>
                    <a:latin typeface="Franklin Gothic Book"/>
                    <a:cs typeface="Franklin Gothic Book"/>
                  </a:rPr>
                  <a:t>John </a:t>
                </a:r>
                <a:r>
                  <a:rPr sz="1100" spc="25" dirty="0">
                    <a:solidFill>
                      <a:srgbClr val="1F5489"/>
                    </a:solidFill>
                    <a:latin typeface="Franklin Gothic Book"/>
                    <a:cs typeface="Franklin Gothic Book"/>
                  </a:rPr>
                  <a:t>Burklow (IMOD/OD) </a:t>
                </a:r>
                <a:r>
                  <a:rPr sz="1100" spc="30" dirty="0">
                    <a:solidFill>
                      <a:srgbClr val="1F5489"/>
                    </a:solidFill>
                    <a:latin typeface="Franklin Gothic Book"/>
                    <a:cs typeface="Franklin Gothic Book"/>
                  </a:rPr>
                  <a:t> </a:t>
                </a:r>
                <a:r>
                  <a:rPr sz="1100" spc="60" dirty="0">
                    <a:solidFill>
                      <a:srgbClr val="1F5489"/>
                    </a:solidFill>
                    <a:latin typeface="Franklin Gothic Book"/>
                    <a:cs typeface="Franklin Gothic Book"/>
                  </a:rPr>
                  <a:t>Sadhana</a:t>
                </a:r>
                <a:r>
                  <a:rPr sz="1100" spc="-20" dirty="0">
                    <a:solidFill>
                      <a:srgbClr val="1F5489"/>
                    </a:solidFill>
                    <a:latin typeface="Franklin Gothic Book"/>
                    <a:cs typeface="Franklin Gothic Book"/>
                  </a:rPr>
                  <a:t> </a:t>
                </a:r>
                <a:r>
                  <a:rPr sz="1100" spc="15" dirty="0">
                    <a:solidFill>
                      <a:srgbClr val="1F5489"/>
                    </a:solidFill>
                    <a:latin typeface="Franklin Gothic Book"/>
                    <a:cs typeface="Franklin Gothic Book"/>
                  </a:rPr>
                  <a:t>Jackson</a:t>
                </a:r>
                <a:r>
                  <a:rPr sz="1100" spc="-30" dirty="0">
                    <a:solidFill>
                      <a:srgbClr val="1F5489"/>
                    </a:solidFill>
                    <a:latin typeface="Franklin Gothic Book"/>
                    <a:cs typeface="Franklin Gothic Book"/>
                  </a:rPr>
                  <a:t> </a:t>
                </a:r>
                <a:r>
                  <a:rPr sz="1100" spc="30" dirty="0">
                    <a:solidFill>
                      <a:srgbClr val="1F5489"/>
                    </a:solidFill>
                    <a:latin typeface="Franklin Gothic Book"/>
                    <a:cs typeface="Franklin Gothic Book"/>
                  </a:rPr>
                  <a:t>(NINDS, </a:t>
                </a:r>
                <a:r>
                  <a:rPr sz="1100" spc="-260" dirty="0">
                    <a:solidFill>
                      <a:srgbClr val="1F5489"/>
                    </a:solidFill>
                    <a:latin typeface="Franklin Gothic Book"/>
                    <a:cs typeface="Franklin Gothic Book"/>
                  </a:rPr>
                  <a:t> </a:t>
                </a:r>
                <a:r>
                  <a:rPr sz="1100" spc="70" dirty="0">
                    <a:solidFill>
                      <a:srgbClr val="1F5489"/>
                    </a:solidFill>
                    <a:latin typeface="Franklin Gothic Book"/>
                    <a:cs typeface="Franklin Gothic Book"/>
                  </a:rPr>
                  <a:t>NCI)</a:t>
                </a:r>
                <a:endParaRPr sz="1100">
                  <a:latin typeface="Franklin Gothic Book"/>
                  <a:cs typeface="Franklin Gothic Book"/>
                </a:endParaRPr>
              </a:p>
              <a:p>
                <a:pPr marL="12700" marR="259079">
                  <a:lnSpc>
                    <a:spcPct val="103000"/>
                  </a:lnSpc>
                </a:pPr>
                <a:r>
                  <a:rPr sz="1100" spc="-70" dirty="0">
                    <a:latin typeface="Franklin Gothic Book"/>
                    <a:cs typeface="Franklin Gothic Book"/>
                  </a:rPr>
                  <a:t>Mohammed</a:t>
                </a:r>
                <a:r>
                  <a:rPr sz="1100" spc="-65" dirty="0">
                    <a:latin typeface="Franklin Gothic Book"/>
                    <a:cs typeface="Franklin Gothic Book"/>
                  </a:rPr>
                  <a:t> </a:t>
                </a:r>
                <a:r>
                  <a:rPr sz="1100" spc="-55" dirty="0">
                    <a:latin typeface="Franklin Gothic Book"/>
                    <a:cs typeface="Franklin Gothic Book"/>
                  </a:rPr>
                  <a:t>Aiyegbo</a:t>
                </a:r>
                <a:r>
                  <a:rPr sz="1100" spc="-50" dirty="0">
                    <a:latin typeface="Franklin Gothic Book"/>
                    <a:cs typeface="Franklin Gothic Book"/>
                  </a:rPr>
                  <a:t> </a:t>
                </a:r>
                <a:r>
                  <a:rPr sz="1100" spc="-55" dirty="0">
                    <a:latin typeface="Franklin Gothic Book"/>
                    <a:cs typeface="Franklin Gothic Book"/>
                  </a:rPr>
                  <a:t>(NIAID) </a:t>
                </a:r>
                <a:r>
                  <a:rPr sz="1100" spc="-260" dirty="0">
                    <a:latin typeface="Franklin Gothic Book"/>
                    <a:cs typeface="Franklin Gothic Book"/>
                  </a:rPr>
                  <a:t> </a:t>
                </a:r>
                <a:r>
                  <a:rPr sz="1100" spc="15" dirty="0">
                    <a:latin typeface="Franklin Gothic Book"/>
                    <a:cs typeface="Franklin Gothic Book"/>
                  </a:rPr>
                  <a:t>Albert </a:t>
                </a:r>
                <a:r>
                  <a:rPr sz="1100" dirty="0">
                    <a:latin typeface="Franklin Gothic Book"/>
                    <a:cs typeface="Franklin Gothic Book"/>
                  </a:rPr>
                  <a:t>Avila</a:t>
                </a:r>
                <a:r>
                  <a:rPr sz="1100" spc="85" dirty="0">
                    <a:latin typeface="Franklin Gothic Book"/>
                    <a:cs typeface="Franklin Gothic Book"/>
                  </a:rPr>
                  <a:t> </a:t>
                </a:r>
                <a:r>
                  <a:rPr sz="1100" spc="15" dirty="0">
                    <a:latin typeface="Franklin Gothic Book"/>
                    <a:cs typeface="Franklin Gothic Book"/>
                  </a:rPr>
                  <a:t>(NIDA)</a:t>
                </a:r>
                <a:endParaRPr sz="1100">
                  <a:latin typeface="Franklin Gothic Book"/>
                  <a:cs typeface="Franklin Gothic Book"/>
                </a:endParaRPr>
              </a:p>
              <a:p>
                <a:pPr marL="12700">
                  <a:lnSpc>
                    <a:spcPct val="100000"/>
                  </a:lnSpc>
                  <a:spcBef>
                    <a:spcPts val="40"/>
                  </a:spcBef>
                </a:pPr>
                <a:r>
                  <a:rPr sz="1100" dirty="0">
                    <a:latin typeface="Franklin Gothic Book"/>
                    <a:cs typeface="Franklin Gothic Book"/>
                  </a:rPr>
                  <a:t>Samantha</a:t>
                </a:r>
                <a:r>
                  <a:rPr sz="1100" spc="155" dirty="0">
                    <a:latin typeface="Franklin Gothic Book"/>
                    <a:cs typeface="Franklin Gothic Book"/>
                  </a:rPr>
                  <a:t> </a:t>
                </a:r>
                <a:r>
                  <a:rPr sz="1100" spc="5" dirty="0">
                    <a:latin typeface="Franklin Gothic Book"/>
                    <a:cs typeface="Franklin Gothic Book"/>
                  </a:rPr>
                  <a:t>Calabrese</a:t>
                </a:r>
                <a:r>
                  <a:rPr sz="1100" spc="165" dirty="0">
                    <a:latin typeface="Franklin Gothic Book"/>
                    <a:cs typeface="Franklin Gothic Book"/>
                  </a:rPr>
                  <a:t> </a:t>
                </a:r>
                <a:r>
                  <a:rPr sz="1100" spc="5" dirty="0">
                    <a:latin typeface="Franklin Gothic Book"/>
                    <a:cs typeface="Franklin Gothic Book"/>
                  </a:rPr>
                  <a:t>(NICHD)</a:t>
                </a:r>
                <a:endParaRPr sz="1100">
                  <a:latin typeface="Franklin Gothic Book"/>
                  <a:cs typeface="Franklin Gothic Book"/>
                </a:endParaRPr>
              </a:p>
              <a:p>
                <a:pPr marL="12700" marR="15240">
                  <a:lnSpc>
                    <a:spcPct val="103000"/>
                  </a:lnSpc>
                  <a:spcBef>
                    <a:spcPts val="80"/>
                  </a:spcBef>
                </a:pPr>
                <a:r>
                  <a:rPr sz="1100" spc="20" dirty="0">
                    <a:latin typeface="Franklin Gothic Book"/>
                    <a:cs typeface="Franklin Gothic Book"/>
                  </a:rPr>
                  <a:t>Angie</a:t>
                </a:r>
                <a:r>
                  <a:rPr sz="1100" spc="-15" dirty="0">
                    <a:latin typeface="Franklin Gothic Book"/>
                    <a:cs typeface="Franklin Gothic Book"/>
                  </a:rPr>
                  <a:t> </a:t>
                </a:r>
                <a:r>
                  <a:rPr sz="1100" spc="15" dirty="0">
                    <a:latin typeface="Franklin Gothic Book"/>
                    <a:cs typeface="Franklin Gothic Book"/>
                  </a:rPr>
                  <a:t>Cruz-Albertorio</a:t>
                </a:r>
                <a:r>
                  <a:rPr sz="1100" spc="-10" dirty="0">
                    <a:latin typeface="Franklin Gothic Book"/>
                    <a:cs typeface="Franklin Gothic Book"/>
                  </a:rPr>
                  <a:t> </a:t>
                </a:r>
                <a:r>
                  <a:rPr sz="1100" spc="10" dirty="0">
                    <a:latin typeface="Franklin Gothic Book"/>
                    <a:cs typeface="Franklin Gothic Book"/>
                  </a:rPr>
                  <a:t>(NCATS) </a:t>
                </a:r>
                <a:r>
                  <a:rPr sz="1100" spc="-260" dirty="0">
                    <a:latin typeface="Franklin Gothic Book"/>
                    <a:cs typeface="Franklin Gothic Book"/>
                  </a:rPr>
                  <a:t> </a:t>
                </a:r>
                <a:r>
                  <a:rPr sz="1100" dirty="0">
                    <a:latin typeface="Franklin Gothic Book"/>
                    <a:cs typeface="Franklin Gothic Book"/>
                  </a:rPr>
                  <a:t>Carla Garnett</a:t>
                </a:r>
                <a:r>
                  <a:rPr sz="1100" spc="5" dirty="0">
                    <a:latin typeface="Franklin Gothic Book"/>
                    <a:cs typeface="Franklin Gothic Book"/>
                  </a:rPr>
                  <a:t> (OCPL/OD) </a:t>
                </a:r>
                <a:r>
                  <a:rPr sz="1100" spc="10" dirty="0">
                    <a:latin typeface="Franklin Gothic Book"/>
                    <a:cs typeface="Franklin Gothic Book"/>
                  </a:rPr>
                  <a:t> Lakshmi</a:t>
                </a:r>
                <a:r>
                  <a:rPr sz="1100" spc="100" dirty="0">
                    <a:latin typeface="Franklin Gothic Book"/>
                    <a:cs typeface="Franklin Gothic Book"/>
                  </a:rPr>
                  <a:t> </a:t>
                </a:r>
                <a:r>
                  <a:rPr sz="1100" dirty="0">
                    <a:latin typeface="Franklin Gothic Book"/>
                    <a:cs typeface="Franklin Gothic Book"/>
                  </a:rPr>
                  <a:t>Grama</a:t>
                </a:r>
                <a:r>
                  <a:rPr sz="1100" spc="160" dirty="0">
                    <a:latin typeface="Franklin Gothic Book"/>
                    <a:cs typeface="Franklin Gothic Book"/>
                  </a:rPr>
                  <a:t> </a:t>
                </a:r>
                <a:r>
                  <a:rPr sz="1100" spc="5" dirty="0">
                    <a:latin typeface="Franklin Gothic Book"/>
                    <a:cs typeface="Franklin Gothic Book"/>
                  </a:rPr>
                  <a:t>(NCI)</a:t>
                </a:r>
                <a:endParaRPr sz="1100">
                  <a:latin typeface="Franklin Gothic Book"/>
                  <a:cs typeface="Franklin Gothic Book"/>
                </a:endParaRPr>
              </a:p>
              <a:p>
                <a:pPr marL="12700">
                  <a:lnSpc>
                    <a:spcPct val="100000"/>
                  </a:lnSpc>
                  <a:spcBef>
                    <a:spcPts val="40"/>
                  </a:spcBef>
                </a:pPr>
                <a:r>
                  <a:rPr sz="1100" dirty="0">
                    <a:latin typeface="Franklin Gothic Book"/>
                    <a:cs typeface="Franklin Gothic Book"/>
                  </a:rPr>
                  <a:t>Carl</a:t>
                </a:r>
                <a:r>
                  <a:rPr sz="1100" spc="10" dirty="0">
                    <a:latin typeface="Franklin Gothic Book"/>
                    <a:cs typeface="Franklin Gothic Book"/>
                  </a:rPr>
                  <a:t> </a:t>
                </a:r>
                <a:r>
                  <a:rPr sz="1100" dirty="0">
                    <a:latin typeface="Franklin Gothic Book"/>
                    <a:cs typeface="Franklin Gothic Book"/>
                  </a:rPr>
                  <a:t>Hashimoto</a:t>
                </a:r>
                <a:r>
                  <a:rPr sz="1100" spc="235" dirty="0">
                    <a:latin typeface="Franklin Gothic Book"/>
                    <a:cs typeface="Franklin Gothic Book"/>
                  </a:rPr>
                  <a:t> </a:t>
                </a:r>
                <a:r>
                  <a:rPr sz="1100" spc="15" dirty="0">
                    <a:latin typeface="Franklin Gothic Book"/>
                    <a:cs typeface="Franklin Gothic Book"/>
                  </a:rPr>
                  <a:t>(OIR/OD)</a:t>
                </a:r>
                <a:endParaRPr sz="1100">
                  <a:latin typeface="Franklin Gothic Book"/>
                  <a:cs typeface="Franklin Gothic Book"/>
                </a:endParaRPr>
              </a:p>
              <a:p>
                <a:pPr marL="12700" marR="309880">
                  <a:lnSpc>
                    <a:spcPct val="103000"/>
                  </a:lnSpc>
                  <a:spcBef>
                    <a:spcPts val="80"/>
                  </a:spcBef>
                </a:pPr>
                <a:r>
                  <a:rPr sz="1100" spc="-10" dirty="0">
                    <a:latin typeface="Franklin Gothic Book"/>
                    <a:cs typeface="Franklin Gothic Book"/>
                  </a:rPr>
                  <a:t>Nakia</a:t>
                </a:r>
                <a:r>
                  <a:rPr sz="1100" spc="160" dirty="0">
                    <a:latin typeface="Franklin Gothic Book"/>
                    <a:cs typeface="Franklin Gothic Book"/>
                  </a:rPr>
                  <a:t> </a:t>
                </a:r>
                <a:r>
                  <a:rPr sz="1100" dirty="0">
                    <a:latin typeface="Franklin Gothic Book"/>
                    <a:cs typeface="Franklin Gothic Book"/>
                  </a:rPr>
                  <a:t>Makonnen</a:t>
                </a:r>
                <a:r>
                  <a:rPr sz="1100" spc="145" dirty="0">
                    <a:latin typeface="Franklin Gothic Book"/>
                    <a:cs typeface="Franklin Gothic Book"/>
                  </a:rPr>
                  <a:t> </a:t>
                </a:r>
                <a:r>
                  <a:rPr sz="1100" spc="-65" dirty="0">
                    <a:latin typeface="Franklin Gothic Book"/>
                    <a:cs typeface="Franklin Gothic Book"/>
                  </a:rPr>
                  <a:t>(NIDCD) </a:t>
                </a:r>
                <a:r>
                  <a:rPr sz="1100" spc="-260" dirty="0">
                    <a:latin typeface="Franklin Gothic Book"/>
                    <a:cs typeface="Franklin Gothic Book"/>
                  </a:rPr>
                  <a:t> </a:t>
                </a:r>
                <a:r>
                  <a:rPr sz="1100" spc="15" dirty="0">
                    <a:latin typeface="Franklin Gothic Book"/>
                    <a:cs typeface="Franklin Gothic Book"/>
                  </a:rPr>
                  <a:t>Eric </a:t>
                </a:r>
                <a:r>
                  <a:rPr sz="1100" spc="5" dirty="0">
                    <a:latin typeface="Franklin Gothic Book"/>
                    <a:cs typeface="Franklin Gothic Book"/>
                  </a:rPr>
                  <a:t>Refsland  </a:t>
                </a:r>
                <a:r>
                  <a:rPr sz="1100" spc="15" dirty="0">
                    <a:latin typeface="Franklin Gothic Book"/>
                    <a:cs typeface="Franklin Gothic Book"/>
                  </a:rPr>
                  <a:t>(NIAID) </a:t>
                </a:r>
                <a:r>
                  <a:rPr sz="1100" spc="20" dirty="0">
                    <a:latin typeface="Franklin Gothic Book"/>
                    <a:cs typeface="Franklin Gothic Book"/>
                  </a:rPr>
                  <a:t> </a:t>
                </a:r>
                <a:r>
                  <a:rPr sz="1100" spc="15" dirty="0">
                    <a:latin typeface="Franklin Gothic Book"/>
                    <a:cs typeface="Franklin Gothic Book"/>
                  </a:rPr>
                  <a:t>Eric</a:t>
                </a:r>
                <a:r>
                  <a:rPr sz="1100" spc="-5" dirty="0">
                    <a:latin typeface="Franklin Gothic Book"/>
                    <a:cs typeface="Franklin Gothic Book"/>
                  </a:rPr>
                  <a:t> </a:t>
                </a:r>
                <a:r>
                  <a:rPr sz="1100" dirty="0">
                    <a:latin typeface="Franklin Gothic Book"/>
                    <a:cs typeface="Franklin Gothic Book"/>
                  </a:rPr>
                  <a:t>Sid</a:t>
                </a:r>
                <a:r>
                  <a:rPr sz="1100" spc="75" dirty="0">
                    <a:latin typeface="Franklin Gothic Book"/>
                    <a:cs typeface="Franklin Gothic Book"/>
                  </a:rPr>
                  <a:t> </a:t>
                </a:r>
                <a:r>
                  <a:rPr sz="1100" spc="10" dirty="0">
                    <a:latin typeface="Franklin Gothic Book"/>
                    <a:cs typeface="Franklin Gothic Book"/>
                  </a:rPr>
                  <a:t>(NCATS)</a:t>
                </a:r>
                <a:endParaRPr sz="1100">
                  <a:latin typeface="Franklin Gothic Book"/>
                  <a:cs typeface="Franklin Gothic Book"/>
                </a:endParaRPr>
              </a:p>
              <a:p>
                <a:pPr marL="12700">
                  <a:lnSpc>
                    <a:spcPct val="100000"/>
                  </a:lnSpc>
                  <a:spcBef>
                    <a:spcPts val="40"/>
                  </a:spcBef>
                </a:pPr>
                <a:r>
                  <a:rPr sz="1100" spc="5" dirty="0">
                    <a:latin typeface="Franklin Gothic Book"/>
                    <a:cs typeface="Franklin Gothic Book"/>
                  </a:rPr>
                  <a:t>Wayne</a:t>
                </a:r>
                <a:r>
                  <a:rPr sz="1100" spc="70" dirty="0">
                    <a:latin typeface="Franklin Gothic Book"/>
                    <a:cs typeface="Franklin Gothic Book"/>
                  </a:rPr>
                  <a:t> </a:t>
                </a:r>
                <a:r>
                  <a:rPr sz="1100" dirty="0">
                    <a:latin typeface="Franklin Gothic Book"/>
                    <a:cs typeface="Franklin Gothic Book"/>
                  </a:rPr>
                  <a:t>Wang</a:t>
                </a:r>
                <a:r>
                  <a:rPr sz="1100" spc="100" dirty="0">
                    <a:latin typeface="Franklin Gothic Book"/>
                    <a:cs typeface="Franklin Gothic Book"/>
                  </a:rPr>
                  <a:t> </a:t>
                </a:r>
                <a:r>
                  <a:rPr sz="1100" spc="5" dirty="0">
                    <a:latin typeface="Franklin Gothic Book"/>
                    <a:cs typeface="Franklin Gothic Book"/>
                  </a:rPr>
                  <a:t>(NHLBI)</a:t>
                </a:r>
                <a:endParaRPr sz="1100">
                  <a:latin typeface="Franklin Gothic Book"/>
                  <a:cs typeface="Franklin Gothic Book"/>
                </a:endParaRPr>
              </a:p>
              <a:p>
                <a:pPr marL="12700">
                  <a:lnSpc>
                    <a:spcPct val="100000"/>
                  </a:lnSpc>
                  <a:spcBef>
                    <a:spcPts val="120"/>
                  </a:spcBef>
                </a:pPr>
                <a:r>
                  <a:rPr sz="1100" spc="10" dirty="0">
                    <a:latin typeface="Franklin Gothic Book"/>
                    <a:cs typeface="Franklin Gothic Book"/>
                  </a:rPr>
                  <a:t>Cassie</a:t>
                </a:r>
                <a:r>
                  <a:rPr sz="1100" spc="75" dirty="0">
                    <a:latin typeface="Franklin Gothic Book"/>
                    <a:cs typeface="Franklin Gothic Book"/>
                  </a:rPr>
                  <a:t> </a:t>
                </a:r>
                <a:r>
                  <a:rPr sz="1100" spc="-15" dirty="0">
                    <a:latin typeface="Franklin Gothic Book"/>
                    <a:cs typeface="Franklin Gothic Book"/>
                  </a:rPr>
                  <a:t>Williams</a:t>
                </a:r>
                <a:r>
                  <a:rPr sz="1100" spc="215" dirty="0">
                    <a:latin typeface="Franklin Gothic Book"/>
                    <a:cs typeface="Franklin Gothic Book"/>
                  </a:rPr>
                  <a:t> </a:t>
                </a:r>
                <a:r>
                  <a:rPr sz="1100" spc="25" dirty="0">
                    <a:latin typeface="Franklin Gothic Book"/>
                    <a:cs typeface="Franklin Gothic Book"/>
                  </a:rPr>
                  <a:t>(NIAAA)</a:t>
                </a:r>
                <a:endParaRPr sz="1100">
                  <a:latin typeface="Franklin Gothic Book"/>
                  <a:cs typeface="Franklin Gothic Book"/>
                </a:endParaRPr>
              </a:p>
              <a:p>
                <a:pPr marL="12700" marR="422909" indent="-635">
                  <a:lnSpc>
                    <a:spcPct val="103000"/>
                  </a:lnSpc>
                </a:pPr>
                <a:r>
                  <a:rPr sz="1100" spc="10" dirty="0">
                    <a:latin typeface="Franklin Gothic Book"/>
                    <a:cs typeface="Franklin Gothic Book"/>
                  </a:rPr>
                  <a:t>+Jesse</a:t>
                </a:r>
                <a:r>
                  <a:rPr sz="1100" spc="35" dirty="0">
                    <a:latin typeface="Franklin Gothic Book"/>
                    <a:cs typeface="Franklin Gothic Book"/>
                  </a:rPr>
                  <a:t> </a:t>
                </a:r>
                <a:r>
                  <a:rPr sz="1100" spc="10" dirty="0">
                    <a:latin typeface="Franklin Gothic Book"/>
                    <a:cs typeface="Franklin Gothic Book"/>
                  </a:rPr>
                  <a:t>Isaacman-Beck </a:t>
                </a:r>
                <a:r>
                  <a:rPr sz="1100" spc="-260" dirty="0">
                    <a:latin typeface="Franklin Gothic Book"/>
                    <a:cs typeface="Franklin Gothic Book"/>
                  </a:rPr>
                  <a:t> </a:t>
                </a:r>
                <a:r>
                  <a:rPr sz="1100" spc="5" dirty="0">
                    <a:latin typeface="Franklin Gothic Book"/>
                    <a:cs typeface="Franklin Gothic Book"/>
                  </a:rPr>
                  <a:t>(IMOD/OD)</a:t>
                </a:r>
                <a:endParaRPr sz="1100">
                  <a:latin typeface="Franklin Gothic Book"/>
                  <a:cs typeface="Franklin Gothic Book"/>
                </a:endParaRPr>
              </a:p>
            </p:txBody>
          </p:sp>
          <p:sp>
            <p:nvSpPr>
              <p:cNvPr id="40" name="object 40"/>
              <p:cNvSpPr/>
              <p:nvPr/>
            </p:nvSpPr>
            <p:spPr>
              <a:xfrm>
                <a:off x="9758680" y="2606039"/>
                <a:ext cx="2204720" cy="3525520"/>
              </a:xfrm>
              <a:custGeom>
                <a:avLst/>
                <a:gdLst/>
                <a:ahLst/>
                <a:cxnLst/>
                <a:rect l="l" t="t" r="r" b="b"/>
                <a:pathLst>
                  <a:path w="2204720" h="3525520">
                    <a:moveTo>
                      <a:pt x="0" y="367461"/>
                    </a:moveTo>
                    <a:lnTo>
                      <a:pt x="2863" y="321367"/>
                    </a:lnTo>
                    <a:lnTo>
                      <a:pt x="11222" y="276982"/>
                    </a:lnTo>
                    <a:lnTo>
                      <a:pt x="24734" y="234649"/>
                    </a:lnTo>
                    <a:lnTo>
                      <a:pt x="43053" y="194715"/>
                    </a:lnTo>
                    <a:lnTo>
                      <a:pt x="65836" y="157521"/>
                    </a:lnTo>
                    <a:lnTo>
                      <a:pt x="92738" y="123414"/>
                    </a:lnTo>
                    <a:lnTo>
                      <a:pt x="123414" y="92738"/>
                    </a:lnTo>
                    <a:lnTo>
                      <a:pt x="157521" y="65836"/>
                    </a:lnTo>
                    <a:lnTo>
                      <a:pt x="194715" y="43053"/>
                    </a:lnTo>
                    <a:lnTo>
                      <a:pt x="234649" y="24734"/>
                    </a:lnTo>
                    <a:lnTo>
                      <a:pt x="276982" y="11222"/>
                    </a:lnTo>
                    <a:lnTo>
                      <a:pt x="321367" y="2863"/>
                    </a:lnTo>
                    <a:lnTo>
                      <a:pt x="367461" y="0"/>
                    </a:lnTo>
                    <a:lnTo>
                      <a:pt x="1837258" y="0"/>
                    </a:lnTo>
                    <a:lnTo>
                      <a:pt x="1883352" y="2863"/>
                    </a:lnTo>
                    <a:lnTo>
                      <a:pt x="1927737" y="11222"/>
                    </a:lnTo>
                    <a:lnTo>
                      <a:pt x="1970070" y="24734"/>
                    </a:lnTo>
                    <a:lnTo>
                      <a:pt x="2010004" y="43053"/>
                    </a:lnTo>
                    <a:lnTo>
                      <a:pt x="2047198" y="65836"/>
                    </a:lnTo>
                    <a:lnTo>
                      <a:pt x="2081305" y="92738"/>
                    </a:lnTo>
                    <a:lnTo>
                      <a:pt x="2111981" y="123414"/>
                    </a:lnTo>
                    <a:lnTo>
                      <a:pt x="2138883" y="157521"/>
                    </a:lnTo>
                    <a:lnTo>
                      <a:pt x="2161666" y="194715"/>
                    </a:lnTo>
                    <a:lnTo>
                      <a:pt x="2179985" y="234649"/>
                    </a:lnTo>
                    <a:lnTo>
                      <a:pt x="2193497" y="276982"/>
                    </a:lnTo>
                    <a:lnTo>
                      <a:pt x="2201856" y="321367"/>
                    </a:lnTo>
                    <a:lnTo>
                      <a:pt x="2204720" y="367461"/>
                    </a:lnTo>
                    <a:lnTo>
                      <a:pt x="2204720" y="3158058"/>
                    </a:lnTo>
                    <a:lnTo>
                      <a:pt x="2201856" y="3204152"/>
                    </a:lnTo>
                    <a:lnTo>
                      <a:pt x="2193497" y="3248537"/>
                    </a:lnTo>
                    <a:lnTo>
                      <a:pt x="2179985" y="3290870"/>
                    </a:lnTo>
                    <a:lnTo>
                      <a:pt x="2161666" y="3330804"/>
                    </a:lnTo>
                    <a:lnTo>
                      <a:pt x="2138883" y="3367998"/>
                    </a:lnTo>
                    <a:lnTo>
                      <a:pt x="2111981" y="3402105"/>
                    </a:lnTo>
                    <a:lnTo>
                      <a:pt x="2081305" y="3432781"/>
                    </a:lnTo>
                    <a:lnTo>
                      <a:pt x="2047198" y="3459683"/>
                    </a:lnTo>
                    <a:lnTo>
                      <a:pt x="2010004" y="3482466"/>
                    </a:lnTo>
                    <a:lnTo>
                      <a:pt x="1970070" y="3500785"/>
                    </a:lnTo>
                    <a:lnTo>
                      <a:pt x="1927737" y="3514297"/>
                    </a:lnTo>
                    <a:lnTo>
                      <a:pt x="1883352" y="3522656"/>
                    </a:lnTo>
                    <a:lnTo>
                      <a:pt x="1837258" y="3525520"/>
                    </a:lnTo>
                    <a:lnTo>
                      <a:pt x="367461" y="3525520"/>
                    </a:lnTo>
                    <a:lnTo>
                      <a:pt x="321367" y="3522656"/>
                    </a:lnTo>
                    <a:lnTo>
                      <a:pt x="276982" y="3514297"/>
                    </a:lnTo>
                    <a:lnTo>
                      <a:pt x="234649" y="3500785"/>
                    </a:lnTo>
                    <a:lnTo>
                      <a:pt x="194715" y="3482466"/>
                    </a:lnTo>
                    <a:lnTo>
                      <a:pt x="157521" y="3459683"/>
                    </a:lnTo>
                    <a:lnTo>
                      <a:pt x="123414" y="3432781"/>
                    </a:lnTo>
                    <a:lnTo>
                      <a:pt x="92738" y="3402105"/>
                    </a:lnTo>
                    <a:lnTo>
                      <a:pt x="65836" y="3367998"/>
                    </a:lnTo>
                    <a:lnTo>
                      <a:pt x="43053" y="3330804"/>
                    </a:lnTo>
                    <a:lnTo>
                      <a:pt x="24734" y="3290870"/>
                    </a:lnTo>
                    <a:lnTo>
                      <a:pt x="11222" y="3248537"/>
                    </a:lnTo>
                    <a:lnTo>
                      <a:pt x="2863" y="3204152"/>
                    </a:lnTo>
                    <a:lnTo>
                      <a:pt x="0" y="3158058"/>
                    </a:lnTo>
                    <a:lnTo>
                      <a:pt x="0" y="367461"/>
                    </a:lnTo>
                    <a:close/>
                  </a:path>
                </a:pathLst>
              </a:custGeom>
              <a:ln w="12700">
                <a:solidFill>
                  <a:srgbClr val="001F5F"/>
                </a:solidFill>
              </a:ln>
            </p:spPr>
            <p:txBody>
              <a:bodyPr wrap="square" lIns="0" tIns="0" rIns="0" bIns="0" rtlCol="0"/>
              <a:lstStyle/>
              <a:p>
                <a:endParaRPr/>
              </a:p>
            </p:txBody>
          </p:sp>
          <p:sp>
            <p:nvSpPr>
              <p:cNvPr id="41" name="object 41"/>
              <p:cNvSpPr txBox="1"/>
              <p:nvPr/>
            </p:nvSpPr>
            <p:spPr>
              <a:xfrm>
                <a:off x="9942528" y="2739119"/>
                <a:ext cx="1784350" cy="2644775"/>
              </a:xfrm>
              <a:prstGeom prst="rect">
                <a:avLst/>
              </a:prstGeom>
            </p:spPr>
            <p:txBody>
              <a:bodyPr vert="horz" wrap="square" lIns="0" tIns="10160" rIns="0" bIns="0" rtlCol="0">
                <a:spAutoFit/>
              </a:bodyPr>
              <a:lstStyle/>
              <a:p>
                <a:pPr marL="12700" marR="288925">
                  <a:lnSpc>
                    <a:spcPct val="103000"/>
                  </a:lnSpc>
                  <a:spcBef>
                    <a:spcPts val="80"/>
                  </a:spcBef>
                </a:pPr>
                <a:r>
                  <a:rPr sz="1100" spc="114" dirty="0">
                    <a:solidFill>
                      <a:srgbClr val="1F5489"/>
                    </a:solidFill>
                    <a:latin typeface="Franklin Gothic Book"/>
                    <a:cs typeface="Franklin Gothic Book"/>
                  </a:rPr>
                  <a:t>Er</a:t>
                </a:r>
                <a:r>
                  <a:rPr sz="1100" spc="-20" dirty="0">
                    <a:solidFill>
                      <a:srgbClr val="1F5489"/>
                    </a:solidFill>
                    <a:latin typeface="Franklin Gothic Book"/>
                    <a:cs typeface="Franklin Gothic Book"/>
                  </a:rPr>
                  <a:t>i</a:t>
                </a:r>
                <a:r>
                  <a:rPr sz="1100" spc="40" dirty="0">
                    <a:solidFill>
                      <a:srgbClr val="1F5489"/>
                    </a:solidFill>
                    <a:latin typeface="Franklin Gothic Book"/>
                    <a:cs typeface="Franklin Gothic Book"/>
                  </a:rPr>
                  <a:t>c</a:t>
                </a:r>
                <a:r>
                  <a:rPr sz="1100" spc="85" dirty="0">
                    <a:solidFill>
                      <a:srgbClr val="1F5489"/>
                    </a:solidFill>
                    <a:latin typeface="Franklin Gothic Book"/>
                    <a:cs typeface="Franklin Gothic Book"/>
                  </a:rPr>
                  <a:t>k</a:t>
                </a:r>
                <a:r>
                  <a:rPr sz="1100" spc="10" dirty="0">
                    <a:solidFill>
                      <a:srgbClr val="1F5489"/>
                    </a:solidFill>
                    <a:latin typeface="Franklin Gothic Book"/>
                    <a:cs typeface="Franklin Gothic Book"/>
                  </a:rPr>
                  <a:t>a</a:t>
                </a:r>
                <a:r>
                  <a:rPr sz="1100" spc="-70" dirty="0">
                    <a:solidFill>
                      <a:srgbClr val="1F5489"/>
                    </a:solidFill>
                    <a:latin typeface="Franklin Gothic Book"/>
                    <a:cs typeface="Franklin Gothic Book"/>
                  </a:rPr>
                  <a:t> </a:t>
                </a:r>
                <a:r>
                  <a:rPr sz="1100" spc="50" dirty="0">
                    <a:solidFill>
                      <a:srgbClr val="1F5489"/>
                    </a:solidFill>
                    <a:latin typeface="Franklin Gothic Book"/>
                    <a:cs typeface="Franklin Gothic Book"/>
                  </a:rPr>
                  <a:t>B</a:t>
                </a:r>
                <a:r>
                  <a:rPr sz="1100" spc="65" dirty="0">
                    <a:solidFill>
                      <a:srgbClr val="1F5489"/>
                    </a:solidFill>
                    <a:latin typeface="Franklin Gothic Book"/>
                    <a:cs typeface="Franklin Gothic Book"/>
                  </a:rPr>
                  <a:t>o</a:t>
                </a:r>
                <a:r>
                  <a:rPr sz="1100" spc="-15" dirty="0">
                    <a:solidFill>
                      <a:srgbClr val="1F5489"/>
                    </a:solidFill>
                    <a:latin typeface="Franklin Gothic Book"/>
                    <a:cs typeface="Franklin Gothic Book"/>
                  </a:rPr>
                  <a:t>o</a:t>
                </a:r>
                <a:r>
                  <a:rPr sz="1100" spc="40" dirty="0">
                    <a:solidFill>
                      <a:srgbClr val="1F5489"/>
                    </a:solidFill>
                    <a:latin typeface="Franklin Gothic Book"/>
                    <a:cs typeface="Franklin Gothic Book"/>
                  </a:rPr>
                  <a:t>n</a:t>
                </a:r>
                <a:r>
                  <a:rPr sz="1100" spc="10" dirty="0">
                    <a:solidFill>
                      <a:srgbClr val="1F5489"/>
                    </a:solidFill>
                    <a:latin typeface="Franklin Gothic Book"/>
                    <a:cs typeface="Franklin Gothic Book"/>
                  </a:rPr>
                  <a:t>e</a:t>
                </a:r>
                <a:r>
                  <a:rPr sz="1100" spc="20" dirty="0">
                    <a:solidFill>
                      <a:srgbClr val="1F5489"/>
                    </a:solidFill>
                    <a:latin typeface="Franklin Gothic Book"/>
                    <a:cs typeface="Franklin Gothic Book"/>
                  </a:rPr>
                  <a:t> </a:t>
                </a:r>
                <a:r>
                  <a:rPr sz="1100" spc="75" dirty="0">
                    <a:solidFill>
                      <a:srgbClr val="1F5489"/>
                    </a:solidFill>
                    <a:latin typeface="Franklin Gothic Book"/>
                    <a:cs typeface="Franklin Gothic Book"/>
                  </a:rPr>
                  <a:t>(</a:t>
                </a:r>
                <a:r>
                  <a:rPr sz="1100" spc="20" dirty="0">
                    <a:solidFill>
                      <a:srgbClr val="1F5489"/>
                    </a:solidFill>
                    <a:latin typeface="Franklin Gothic Book"/>
                    <a:cs typeface="Franklin Gothic Book"/>
                  </a:rPr>
                  <a:t>O</a:t>
                </a:r>
                <a:r>
                  <a:rPr sz="1100" spc="35" dirty="0">
                    <a:solidFill>
                      <a:srgbClr val="1F5489"/>
                    </a:solidFill>
                    <a:latin typeface="Franklin Gothic Book"/>
                    <a:cs typeface="Franklin Gothic Book"/>
                  </a:rPr>
                  <a:t>E</a:t>
                </a:r>
                <a:r>
                  <a:rPr sz="1100" spc="-40" dirty="0">
                    <a:solidFill>
                      <a:srgbClr val="1F5489"/>
                    </a:solidFill>
                    <a:latin typeface="Franklin Gothic Book"/>
                    <a:cs typeface="Franklin Gothic Book"/>
                  </a:rPr>
                  <a:t>R</a:t>
                </a:r>
                <a:r>
                  <a:rPr sz="1100" spc="55" dirty="0">
                    <a:solidFill>
                      <a:srgbClr val="1F5489"/>
                    </a:solidFill>
                    <a:latin typeface="Franklin Gothic Book"/>
                    <a:cs typeface="Franklin Gothic Book"/>
                  </a:rPr>
                  <a:t>/</a:t>
                </a:r>
                <a:r>
                  <a:rPr sz="1100" spc="20" dirty="0">
                    <a:solidFill>
                      <a:srgbClr val="1F5489"/>
                    </a:solidFill>
                    <a:latin typeface="Franklin Gothic Book"/>
                    <a:cs typeface="Franklin Gothic Book"/>
                  </a:rPr>
                  <a:t>O</a:t>
                </a:r>
                <a:r>
                  <a:rPr sz="1100" spc="5" dirty="0">
                    <a:solidFill>
                      <a:srgbClr val="1F5489"/>
                    </a:solidFill>
                    <a:latin typeface="Franklin Gothic Book"/>
                    <a:cs typeface="Franklin Gothic Book"/>
                  </a:rPr>
                  <a:t>D)  </a:t>
                </a:r>
                <a:r>
                  <a:rPr sz="1100" spc="45" dirty="0">
                    <a:solidFill>
                      <a:srgbClr val="1F5489"/>
                    </a:solidFill>
                    <a:latin typeface="Franklin Gothic Book"/>
                    <a:cs typeface="Franklin Gothic Book"/>
                  </a:rPr>
                  <a:t>Jon</a:t>
                </a:r>
                <a:r>
                  <a:rPr sz="1100" spc="65" dirty="0">
                    <a:solidFill>
                      <a:srgbClr val="1F5489"/>
                    </a:solidFill>
                    <a:latin typeface="Franklin Gothic Book"/>
                    <a:cs typeface="Franklin Gothic Book"/>
                  </a:rPr>
                  <a:t> </a:t>
                </a:r>
                <a:r>
                  <a:rPr sz="1100" spc="35" dirty="0">
                    <a:solidFill>
                      <a:srgbClr val="1F5489"/>
                    </a:solidFill>
                    <a:latin typeface="Franklin Gothic Book"/>
                    <a:cs typeface="Franklin Gothic Book"/>
                  </a:rPr>
                  <a:t>Lorsch</a:t>
                </a:r>
                <a:r>
                  <a:rPr sz="1100" spc="-10" dirty="0">
                    <a:solidFill>
                      <a:srgbClr val="1F5489"/>
                    </a:solidFill>
                    <a:latin typeface="Franklin Gothic Book"/>
                    <a:cs typeface="Franklin Gothic Book"/>
                  </a:rPr>
                  <a:t> </a:t>
                </a:r>
                <a:r>
                  <a:rPr sz="1100" spc="25" dirty="0">
                    <a:solidFill>
                      <a:srgbClr val="1F5489"/>
                    </a:solidFill>
                    <a:latin typeface="Franklin Gothic Book"/>
                    <a:cs typeface="Franklin Gothic Book"/>
                  </a:rPr>
                  <a:t>(NIGMS)</a:t>
                </a:r>
                <a:endParaRPr sz="1100">
                  <a:latin typeface="Franklin Gothic Book"/>
                  <a:cs typeface="Franklin Gothic Book"/>
                </a:endParaRPr>
              </a:p>
              <a:p>
                <a:pPr marL="12700">
                  <a:lnSpc>
                    <a:spcPct val="100000"/>
                  </a:lnSpc>
                  <a:spcBef>
                    <a:spcPts val="40"/>
                  </a:spcBef>
                </a:pPr>
                <a:r>
                  <a:rPr sz="1100" spc="75" dirty="0">
                    <a:solidFill>
                      <a:srgbClr val="1F5489"/>
                    </a:solidFill>
                    <a:latin typeface="Franklin Gothic Book"/>
                    <a:cs typeface="Franklin Gothic Book"/>
                  </a:rPr>
                  <a:t>Anna</a:t>
                </a:r>
                <a:r>
                  <a:rPr sz="1100" spc="-5" dirty="0">
                    <a:solidFill>
                      <a:srgbClr val="1F5489"/>
                    </a:solidFill>
                    <a:latin typeface="Franklin Gothic Book"/>
                    <a:cs typeface="Franklin Gothic Book"/>
                  </a:rPr>
                  <a:t> </a:t>
                </a:r>
                <a:r>
                  <a:rPr sz="1100" spc="20" dirty="0">
                    <a:solidFill>
                      <a:srgbClr val="1F5489"/>
                    </a:solidFill>
                    <a:latin typeface="Franklin Gothic Book"/>
                    <a:cs typeface="Franklin Gothic Book"/>
                  </a:rPr>
                  <a:t>E.</a:t>
                </a:r>
                <a:r>
                  <a:rPr sz="1100" spc="-5" dirty="0">
                    <a:solidFill>
                      <a:srgbClr val="1F5489"/>
                    </a:solidFill>
                    <a:latin typeface="Franklin Gothic Book"/>
                    <a:cs typeface="Franklin Gothic Book"/>
                  </a:rPr>
                  <a:t> </a:t>
                </a:r>
                <a:r>
                  <a:rPr sz="1100" spc="25" dirty="0">
                    <a:solidFill>
                      <a:srgbClr val="1F5489"/>
                    </a:solidFill>
                    <a:latin typeface="Franklin Gothic Book"/>
                    <a:cs typeface="Franklin Gothic Book"/>
                  </a:rPr>
                  <a:t>Ordóñez</a:t>
                </a:r>
                <a:r>
                  <a:rPr sz="1100" spc="-45" dirty="0">
                    <a:solidFill>
                      <a:srgbClr val="1F5489"/>
                    </a:solidFill>
                    <a:latin typeface="Franklin Gothic Book"/>
                    <a:cs typeface="Franklin Gothic Book"/>
                  </a:rPr>
                  <a:t> </a:t>
                </a:r>
                <a:r>
                  <a:rPr sz="1100" spc="30" dirty="0">
                    <a:solidFill>
                      <a:srgbClr val="1F5489"/>
                    </a:solidFill>
                    <a:latin typeface="Franklin Gothic Book"/>
                    <a:cs typeface="Franklin Gothic Book"/>
                  </a:rPr>
                  <a:t>(NIMH)</a:t>
                </a:r>
                <a:endParaRPr sz="1100">
                  <a:latin typeface="Franklin Gothic Book"/>
                  <a:cs typeface="Franklin Gothic Book"/>
                </a:endParaRPr>
              </a:p>
              <a:p>
                <a:pPr marL="12700" marR="5080">
                  <a:lnSpc>
                    <a:spcPct val="103000"/>
                  </a:lnSpc>
                  <a:spcBef>
                    <a:spcPts val="80"/>
                  </a:spcBef>
                </a:pPr>
                <a:r>
                  <a:rPr sz="1100" spc="20" dirty="0">
                    <a:latin typeface="Franklin Gothic Book"/>
                    <a:cs typeface="Franklin Gothic Book"/>
                  </a:rPr>
                  <a:t>Eddie</a:t>
                </a:r>
                <a:r>
                  <a:rPr sz="1100" spc="15" dirty="0">
                    <a:latin typeface="Franklin Gothic Book"/>
                    <a:cs typeface="Franklin Gothic Book"/>
                  </a:rPr>
                  <a:t> </a:t>
                </a:r>
                <a:r>
                  <a:rPr sz="1100" spc="-5" dirty="0">
                    <a:latin typeface="Franklin Gothic Book"/>
                    <a:cs typeface="Franklin Gothic Book"/>
                  </a:rPr>
                  <a:t>Billingslea</a:t>
                </a:r>
                <a:r>
                  <a:rPr sz="1100" spc="165" dirty="0">
                    <a:latin typeface="Franklin Gothic Book"/>
                    <a:cs typeface="Franklin Gothic Book"/>
                  </a:rPr>
                  <a:t> </a:t>
                </a:r>
                <a:r>
                  <a:rPr sz="1100" spc="5" dirty="0">
                    <a:latin typeface="Franklin Gothic Book"/>
                    <a:cs typeface="Franklin Gothic Book"/>
                  </a:rPr>
                  <a:t>(ORWH/OD) </a:t>
                </a:r>
                <a:r>
                  <a:rPr sz="1100" spc="-260" dirty="0">
                    <a:latin typeface="Franklin Gothic Book"/>
                    <a:cs typeface="Franklin Gothic Book"/>
                  </a:rPr>
                  <a:t> </a:t>
                </a:r>
                <a:r>
                  <a:rPr sz="1100" dirty="0">
                    <a:latin typeface="Franklin Gothic Book"/>
                    <a:cs typeface="Franklin Gothic Book"/>
                  </a:rPr>
                  <a:t>Tiffany</a:t>
                </a:r>
                <a:r>
                  <a:rPr sz="1100" spc="130" dirty="0">
                    <a:latin typeface="Franklin Gothic Book"/>
                    <a:cs typeface="Franklin Gothic Book"/>
                  </a:rPr>
                  <a:t> </a:t>
                </a:r>
                <a:r>
                  <a:rPr sz="1100" spc="-5" dirty="0">
                    <a:latin typeface="Franklin Gothic Book"/>
                    <a:cs typeface="Franklin Gothic Book"/>
                  </a:rPr>
                  <a:t>Calvert</a:t>
                </a:r>
                <a:r>
                  <a:rPr sz="1100" spc="175" dirty="0">
                    <a:latin typeface="Franklin Gothic Book"/>
                    <a:cs typeface="Franklin Gothic Book"/>
                  </a:rPr>
                  <a:t> </a:t>
                </a:r>
                <a:r>
                  <a:rPr sz="1100" dirty="0">
                    <a:latin typeface="Franklin Gothic Book"/>
                    <a:cs typeface="Franklin Gothic Book"/>
                  </a:rPr>
                  <a:t>(NIBIB)</a:t>
                </a:r>
                <a:endParaRPr sz="1100">
                  <a:latin typeface="Franklin Gothic Book"/>
                  <a:cs typeface="Franklin Gothic Book"/>
                </a:endParaRPr>
              </a:p>
              <a:p>
                <a:pPr marL="12700" marR="376555">
                  <a:lnSpc>
                    <a:spcPct val="103000"/>
                  </a:lnSpc>
                </a:pPr>
                <a:r>
                  <a:rPr sz="1100" spc="15" dirty="0">
                    <a:latin typeface="Franklin Gothic Book"/>
                    <a:cs typeface="Franklin Gothic Book"/>
                  </a:rPr>
                  <a:t>Rena</a:t>
                </a:r>
                <a:r>
                  <a:rPr sz="1100" spc="-15" dirty="0">
                    <a:latin typeface="Franklin Gothic Book"/>
                    <a:cs typeface="Franklin Gothic Book"/>
                  </a:rPr>
                  <a:t> </a:t>
                </a:r>
                <a:r>
                  <a:rPr sz="1100" spc="15" dirty="0">
                    <a:latin typeface="Franklin Gothic Book"/>
                    <a:cs typeface="Franklin Gothic Book"/>
                  </a:rPr>
                  <a:t>D’Souza</a:t>
                </a:r>
                <a:r>
                  <a:rPr sz="1100" spc="60" dirty="0">
                    <a:latin typeface="Franklin Gothic Book"/>
                    <a:cs typeface="Franklin Gothic Book"/>
                  </a:rPr>
                  <a:t> </a:t>
                </a:r>
                <a:r>
                  <a:rPr sz="1100" spc="15" dirty="0">
                    <a:latin typeface="Franklin Gothic Book"/>
                    <a:cs typeface="Franklin Gothic Book"/>
                  </a:rPr>
                  <a:t>(NIDCR) </a:t>
                </a:r>
                <a:r>
                  <a:rPr sz="1100" spc="-260" dirty="0">
                    <a:latin typeface="Franklin Gothic Book"/>
                    <a:cs typeface="Franklin Gothic Book"/>
                  </a:rPr>
                  <a:t> </a:t>
                </a:r>
                <a:r>
                  <a:rPr sz="1100" spc="5" dirty="0">
                    <a:latin typeface="Franklin Gothic Book"/>
                    <a:cs typeface="Franklin Gothic Book"/>
                  </a:rPr>
                  <a:t>Zeynep</a:t>
                </a:r>
                <a:r>
                  <a:rPr sz="1100" spc="75" dirty="0">
                    <a:latin typeface="Franklin Gothic Book"/>
                    <a:cs typeface="Franklin Gothic Book"/>
                  </a:rPr>
                  <a:t> </a:t>
                </a:r>
                <a:r>
                  <a:rPr sz="1100" spc="15" dirty="0">
                    <a:latin typeface="Franklin Gothic Book"/>
                    <a:cs typeface="Franklin Gothic Book"/>
                  </a:rPr>
                  <a:t>Erim</a:t>
                </a:r>
                <a:r>
                  <a:rPr sz="1100" spc="80" dirty="0">
                    <a:latin typeface="Franklin Gothic Book"/>
                    <a:cs typeface="Franklin Gothic Book"/>
                  </a:rPr>
                  <a:t> </a:t>
                </a:r>
                <a:r>
                  <a:rPr sz="1100" dirty="0">
                    <a:latin typeface="Franklin Gothic Book"/>
                    <a:cs typeface="Franklin Gothic Book"/>
                  </a:rPr>
                  <a:t>(NIBIB)</a:t>
                </a:r>
                <a:endParaRPr sz="1100">
                  <a:latin typeface="Franklin Gothic Book"/>
                  <a:cs typeface="Franklin Gothic Book"/>
                </a:endParaRPr>
              </a:p>
              <a:p>
                <a:pPr marL="12700" marR="36195">
                  <a:lnSpc>
                    <a:spcPct val="103000"/>
                  </a:lnSpc>
                  <a:spcBef>
                    <a:spcPts val="80"/>
                  </a:spcBef>
                </a:pPr>
                <a:r>
                  <a:rPr sz="1100" spc="10" dirty="0">
                    <a:latin typeface="Franklin Gothic Book"/>
                    <a:cs typeface="Franklin Gothic Book"/>
                  </a:rPr>
                  <a:t>Leonardo</a:t>
                </a:r>
                <a:r>
                  <a:rPr sz="1100" spc="90" dirty="0">
                    <a:latin typeface="Franklin Gothic Book"/>
                    <a:cs typeface="Franklin Gothic Book"/>
                  </a:rPr>
                  <a:t> </a:t>
                </a:r>
                <a:r>
                  <a:rPr sz="1100" spc="5" dirty="0">
                    <a:latin typeface="Franklin Gothic Book"/>
                    <a:cs typeface="Franklin Gothic Book"/>
                  </a:rPr>
                  <a:t>Garzon-Velez</a:t>
                </a:r>
                <a:r>
                  <a:rPr sz="1100" spc="125" dirty="0">
                    <a:latin typeface="Franklin Gothic Book"/>
                    <a:cs typeface="Franklin Gothic Book"/>
                  </a:rPr>
                  <a:t> </a:t>
                </a:r>
                <a:r>
                  <a:rPr sz="1100" spc="5" dirty="0">
                    <a:latin typeface="Franklin Gothic Book"/>
                    <a:cs typeface="Franklin Gothic Book"/>
                  </a:rPr>
                  <a:t>(FIC) </a:t>
                </a:r>
                <a:r>
                  <a:rPr sz="1100" spc="-260" dirty="0">
                    <a:latin typeface="Franklin Gothic Book"/>
                    <a:cs typeface="Franklin Gothic Book"/>
                  </a:rPr>
                  <a:t> </a:t>
                </a:r>
                <a:r>
                  <a:rPr sz="1100" spc="-15" dirty="0">
                    <a:latin typeface="Franklin Gothic Book"/>
                    <a:cs typeface="Franklin Gothic Book"/>
                  </a:rPr>
                  <a:t>Bettie</a:t>
                </a:r>
                <a:r>
                  <a:rPr sz="1100" spc="295" dirty="0">
                    <a:latin typeface="Franklin Gothic Book"/>
                    <a:cs typeface="Franklin Gothic Book"/>
                  </a:rPr>
                  <a:t> </a:t>
                </a:r>
                <a:r>
                  <a:rPr sz="1100" spc="5" dirty="0">
                    <a:latin typeface="Franklin Gothic Book"/>
                    <a:cs typeface="Franklin Gothic Book"/>
                  </a:rPr>
                  <a:t>Graham  </a:t>
                </a:r>
                <a:r>
                  <a:rPr sz="1100" spc="10" dirty="0">
                    <a:latin typeface="Franklin Gothic Book"/>
                    <a:cs typeface="Franklin Gothic Book"/>
                  </a:rPr>
                  <a:t>(NHGRI) </a:t>
                </a:r>
                <a:r>
                  <a:rPr sz="1100" spc="15" dirty="0">
                    <a:latin typeface="Franklin Gothic Book"/>
                    <a:cs typeface="Franklin Gothic Book"/>
                  </a:rPr>
                  <a:t> </a:t>
                </a:r>
                <a:r>
                  <a:rPr sz="1100" spc="-5" dirty="0">
                    <a:latin typeface="Franklin Gothic Book"/>
                    <a:cs typeface="Franklin Gothic Book"/>
                  </a:rPr>
                  <a:t>Leah</a:t>
                </a:r>
                <a:r>
                  <a:rPr sz="1100" spc="155" dirty="0">
                    <a:latin typeface="Franklin Gothic Book"/>
                    <a:cs typeface="Franklin Gothic Book"/>
                  </a:rPr>
                  <a:t> </a:t>
                </a:r>
                <a:r>
                  <a:rPr sz="1100" spc="20" dirty="0">
                    <a:latin typeface="Franklin Gothic Book"/>
                    <a:cs typeface="Franklin Gothic Book"/>
                  </a:rPr>
                  <a:t>Hubbard</a:t>
                </a:r>
                <a:r>
                  <a:rPr sz="1100" spc="-5" dirty="0">
                    <a:latin typeface="Franklin Gothic Book"/>
                    <a:cs typeface="Franklin Gothic Book"/>
                  </a:rPr>
                  <a:t> </a:t>
                </a:r>
                <a:r>
                  <a:rPr sz="1100" spc="5" dirty="0">
                    <a:latin typeface="Franklin Gothic Book"/>
                    <a:cs typeface="Franklin Gothic Book"/>
                  </a:rPr>
                  <a:t>(NCI)</a:t>
                </a:r>
                <a:endParaRPr sz="1100">
                  <a:latin typeface="Franklin Gothic Book"/>
                  <a:cs typeface="Franklin Gothic Book"/>
                </a:endParaRPr>
              </a:p>
              <a:p>
                <a:pPr marL="12700">
                  <a:lnSpc>
                    <a:spcPct val="100000"/>
                  </a:lnSpc>
                  <a:spcBef>
                    <a:spcPts val="40"/>
                  </a:spcBef>
                </a:pPr>
                <a:r>
                  <a:rPr sz="1100" dirty="0">
                    <a:latin typeface="Franklin Gothic Book"/>
                    <a:cs typeface="Franklin Gothic Book"/>
                  </a:rPr>
                  <a:t>Patricia</a:t>
                </a:r>
                <a:r>
                  <a:rPr sz="1100" spc="70" dirty="0">
                    <a:latin typeface="Franklin Gothic Book"/>
                    <a:cs typeface="Franklin Gothic Book"/>
                  </a:rPr>
                  <a:t> </a:t>
                </a:r>
                <a:r>
                  <a:rPr sz="1100" dirty="0">
                    <a:latin typeface="Franklin Gothic Book"/>
                    <a:cs typeface="Franklin Gothic Book"/>
                  </a:rPr>
                  <a:t>Jones</a:t>
                </a:r>
                <a:r>
                  <a:rPr sz="1100" spc="140" dirty="0">
                    <a:latin typeface="Franklin Gothic Book"/>
                    <a:cs typeface="Franklin Gothic Book"/>
                  </a:rPr>
                  <a:t> </a:t>
                </a:r>
                <a:r>
                  <a:rPr sz="1100" spc="15" dirty="0">
                    <a:latin typeface="Franklin Gothic Book"/>
                    <a:cs typeface="Franklin Gothic Book"/>
                  </a:rPr>
                  <a:t>(NIA)</a:t>
                </a:r>
                <a:endParaRPr sz="1100">
                  <a:latin typeface="Franklin Gothic Book"/>
                  <a:cs typeface="Franklin Gothic Book"/>
                </a:endParaRPr>
              </a:p>
              <a:p>
                <a:pPr marL="12700">
                  <a:lnSpc>
                    <a:spcPct val="100000"/>
                  </a:lnSpc>
                  <a:spcBef>
                    <a:spcPts val="120"/>
                  </a:spcBef>
                </a:pPr>
                <a:r>
                  <a:rPr sz="1100" spc="25" dirty="0">
                    <a:latin typeface="Franklin Gothic Book"/>
                    <a:cs typeface="Franklin Gothic Book"/>
                  </a:rPr>
                  <a:t>Vonda</a:t>
                </a:r>
                <a:r>
                  <a:rPr sz="1100" spc="-10" dirty="0">
                    <a:latin typeface="Franklin Gothic Book"/>
                    <a:cs typeface="Franklin Gothic Book"/>
                  </a:rPr>
                  <a:t> Smith</a:t>
                </a:r>
                <a:r>
                  <a:rPr sz="1100" spc="130" dirty="0">
                    <a:latin typeface="Franklin Gothic Book"/>
                    <a:cs typeface="Franklin Gothic Book"/>
                  </a:rPr>
                  <a:t> </a:t>
                </a:r>
                <a:r>
                  <a:rPr sz="1100" spc="10" dirty="0">
                    <a:latin typeface="Franklin Gothic Book"/>
                    <a:cs typeface="Franklin Gothic Book"/>
                  </a:rPr>
                  <a:t>(CSR)</a:t>
                </a:r>
                <a:endParaRPr sz="1100">
                  <a:latin typeface="Franklin Gothic Book"/>
                  <a:cs typeface="Franklin Gothic Book"/>
                </a:endParaRPr>
              </a:p>
              <a:p>
                <a:pPr marL="12700" marR="55244">
                  <a:lnSpc>
                    <a:spcPct val="103000"/>
                  </a:lnSpc>
                </a:pPr>
                <a:r>
                  <a:rPr sz="1100" spc="-15" dirty="0">
                    <a:latin typeface="Franklin Gothic Book"/>
                    <a:cs typeface="Franklin Gothic Book"/>
                  </a:rPr>
                  <a:t>James</a:t>
                </a:r>
                <a:r>
                  <a:rPr sz="1100" spc="-10" dirty="0">
                    <a:latin typeface="Franklin Gothic Book"/>
                    <a:cs typeface="Franklin Gothic Book"/>
                  </a:rPr>
                  <a:t> </a:t>
                </a:r>
                <a:r>
                  <a:rPr sz="1100" spc="5" dirty="0">
                    <a:latin typeface="Franklin Gothic Book"/>
                    <a:cs typeface="Franklin Gothic Book"/>
                  </a:rPr>
                  <a:t>Washington</a:t>
                </a:r>
                <a:r>
                  <a:rPr sz="1100" spc="10" dirty="0">
                    <a:latin typeface="Franklin Gothic Book"/>
                    <a:cs typeface="Franklin Gothic Book"/>
                  </a:rPr>
                  <a:t> </a:t>
                </a:r>
                <a:r>
                  <a:rPr sz="1100" spc="5" dirty="0">
                    <a:latin typeface="Franklin Gothic Book"/>
                    <a:cs typeface="Franklin Gothic Book"/>
                  </a:rPr>
                  <a:t>(NINDS) </a:t>
                </a:r>
                <a:r>
                  <a:rPr sz="1100" spc="-260" dirty="0">
                    <a:latin typeface="Franklin Gothic Book"/>
                    <a:cs typeface="Franklin Gothic Book"/>
                  </a:rPr>
                  <a:t> </a:t>
                </a:r>
                <a:r>
                  <a:rPr sz="1100" dirty="0">
                    <a:latin typeface="Franklin Gothic Book"/>
                    <a:cs typeface="Franklin Gothic Book"/>
                  </a:rPr>
                  <a:t>Maryam</a:t>
                </a:r>
                <a:r>
                  <a:rPr sz="1100" spc="145" dirty="0">
                    <a:latin typeface="Franklin Gothic Book"/>
                    <a:cs typeface="Franklin Gothic Book"/>
                  </a:rPr>
                  <a:t> </a:t>
                </a:r>
                <a:r>
                  <a:rPr sz="1100" dirty="0">
                    <a:latin typeface="Franklin Gothic Book"/>
                    <a:cs typeface="Franklin Gothic Book"/>
                  </a:rPr>
                  <a:t>Zaringhalam</a:t>
                </a:r>
                <a:r>
                  <a:rPr sz="1100" spc="225" dirty="0">
                    <a:latin typeface="Franklin Gothic Book"/>
                    <a:cs typeface="Franklin Gothic Book"/>
                  </a:rPr>
                  <a:t> </a:t>
                </a:r>
                <a:r>
                  <a:rPr sz="1100" dirty="0">
                    <a:latin typeface="Franklin Gothic Book"/>
                    <a:cs typeface="Franklin Gothic Book"/>
                  </a:rPr>
                  <a:t>(NLM)</a:t>
                </a:r>
                <a:endParaRPr sz="1100">
                  <a:latin typeface="Franklin Gothic Book"/>
                  <a:cs typeface="Franklin Gothic Book"/>
                </a:endParaRPr>
              </a:p>
              <a:p>
                <a:pPr marL="12700">
                  <a:lnSpc>
                    <a:spcPct val="100000"/>
                  </a:lnSpc>
                  <a:spcBef>
                    <a:spcPts val="40"/>
                  </a:spcBef>
                </a:pPr>
                <a:r>
                  <a:rPr sz="1100" dirty="0">
                    <a:latin typeface="Franklin Gothic Book"/>
                    <a:cs typeface="Franklin Gothic Book"/>
                  </a:rPr>
                  <a:t>+Mark</a:t>
                </a:r>
                <a:r>
                  <a:rPr sz="1100" spc="100" dirty="0">
                    <a:latin typeface="Franklin Gothic Book"/>
                    <a:cs typeface="Franklin Gothic Book"/>
                  </a:rPr>
                  <a:t> </a:t>
                </a:r>
                <a:r>
                  <a:rPr sz="1100" spc="-5" dirty="0">
                    <a:latin typeface="Franklin Gothic Book"/>
                    <a:cs typeface="Franklin Gothic Book"/>
                  </a:rPr>
                  <a:t>Stevens</a:t>
                </a:r>
                <a:r>
                  <a:rPr sz="1100" spc="150" dirty="0">
                    <a:latin typeface="Franklin Gothic Book"/>
                    <a:cs typeface="Franklin Gothic Book"/>
                  </a:rPr>
                  <a:t> </a:t>
                </a:r>
                <a:r>
                  <a:rPr sz="1100" dirty="0">
                    <a:latin typeface="Franklin Gothic Book"/>
                    <a:cs typeface="Franklin Gothic Book"/>
                  </a:rPr>
                  <a:t>(OM/OD)</a:t>
                </a:r>
                <a:endParaRPr sz="1100">
                  <a:latin typeface="Franklin Gothic Book"/>
                  <a:cs typeface="Franklin Gothic Book"/>
                </a:endParaRPr>
              </a:p>
            </p:txBody>
          </p:sp>
          <p:sp>
            <p:nvSpPr>
              <p:cNvPr id="42" name="object 42"/>
              <p:cNvSpPr txBox="1"/>
              <p:nvPr/>
            </p:nvSpPr>
            <p:spPr>
              <a:xfrm>
                <a:off x="10514901" y="5650528"/>
                <a:ext cx="1291590" cy="391795"/>
              </a:xfrm>
              <a:prstGeom prst="rect">
                <a:avLst/>
              </a:prstGeom>
            </p:spPr>
            <p:txBody>
              <a:bodyPr vert="horz" wrap="square" lIns="0" tIns="27305" rIns="0" bIns="0" rtlCol="0">
                <a:spAutoFit/>
              </a:bodyPr>
              <a:lstStyle/>
              <a:p>
                <a:pPr marL="12700">
                  <a:lnSpc>
                    <a:spcPct val="100000"/>
                  </a:lnSpc>
                  <a:spcBef>
                    <a:spcPts val="215"/>
                  </a:spcBef>
                </a:pPr>
                <a:r>
                  <a:rPr sz="1100" b="1" spc="-5" dirty="0">
                    <a:solidFill>
                      <a:srgbClr val="1F5489"/>
                    </a:solidFill>
                    <a:latin typeface="Calibri"/>
                    <a:cs typeface="Calibri"/>
                  </a:rPr>
                  <a:t>Committee</a:t>
                </a:r>
                <a:r>
                  <a:rPr sz="1100" b="1" spc="190" dirty="0">
                    <a:solidFill>
                      <a:srgbClr val="1F5489"/>
                    </a:solidFill>
                    <a:latin typeface="Calibri"/>
                    <a:cs typeface="Calibri"/>
                  </a:rPr>
                  <a:t> </a:t>
                </a:r>
                <a:r>
                  <a:rPr sz="1100" b="1" dirty="0">
                    <a:solidFill>
                      <a:srgbClr val="1F5489"/>
                    </a:solidFill>
                    <a:latin typeface="Calibri"/>
                    <a:cs typeface="Calibri"/>
                  </a:rPr>
                  <a:t>Co-Chairs</a:t>
                </a:r>
                <a:endParaRPr sz="1100">
                  <a:latin typeface="Calibri"/>
                  <a:cs typeface="Calibri"/>
                </a:endParaRPr>
              </a:p>
              <a:p>
                <a:pPr marL="12700">
                  <a:lnSpc>
                    <a:spcPct val="100000"/>
                  </a:lnSpc>
                  <a:spcBef>
                    <a:spcPts val="120"/>
                  </a:spcBef>
                </a:pPr>
                <a:r>
                  <a:rPr sz="1100" dirty="0">
                    <a:latin typeface="Calibri"/>
                    <a:cs typeface="Calibri"/>
                  </a:rPr>
                  <a:t>+Staff</a:t>
                </a:r>
                <a:r>
                  <a:rPr sz="1100" spc="20" dirty="0">
                    <a:latin typeface="Calibri"/>
                    <a:cs typeface="Calibri"/>
                  </a:rPr>
                  <a:t> </a:t>
                </a:r>
                <a:r>
                  <a:rPr sz="1100" spc="5" dirty="0">
                    <a:latin typeface="Calibri"/>
                    <a:cs typeface="Calibri"/>
                  </a:rPr>
                  <a:t>Leads</a:t>
                </a:r>
                <a:endParaRPr sz="1100">
                  <a:latin typeface="Calibri"/>
                  <a:cs typeface="Calibri"/>
                </a:endParaRPr>
              </a:p>
            </p:txBody>
          </p:sp>
        </p:grpSp>
      </p:grpSp>
      <p:sp>
        <p:nvSpPr>
          <p:cNvPr id="43" name="object 43"/>
          <p:cNvSpPr txBox="1"/>
          <p:nvPr/>
        </p:nvSpPr>
        <p:spPr>
          <a:xfrm>
            <a:off x="372108" y="581958"/>
            <a:ext cx="1147445" cy="220979"/>
          </a:xfrm>
          <a:prstGeom prst="rect">
            <a:avLst/>
          </a:prstGeom>
        </p:spPr>
        <p:txBody>
          <a:bodyPr vert="horz" wrap="square" lIns="0" tIns="16510" rIns="0" bIns="0" rtlCol="0">
            <a:spAutoFit/>
          </a:bodyPr>
          <a:lstStyle/>
          <a:p>
            <a:pPr marL="12700">
              <a:lnSpc>
                <a:spcPct val="100000"/>
              </a:lnSpc>
              <a:spcBef>
                <a:spcPts val="130"/>
              </a:spcBef>
            </a:pPr>
            <a:r>
              <a:rPr sz="1250" spc="114" dirty="0">
                <a:latin typeface="Franklin Gothic Book"/>
                <a:cs typeface="Franklin Gothic Book"/>
              </a:rPr>
              <a:t>U</a:t>
            </a:r>
            <a:r>
              <a:rPr sz="1250" spc="130" dirty="0">
                <a:latin typeface="Franklin Gothic Book"/>
                <a:cs typeface="Franklin Gothic Book"/>
              </a:rPr>
              <a:t>N</a:t>
            </a:r>
            <a:r>
              <a:rPr sz="1250" spc="5" dirty="0">
                <a:latin typeface="Franklin Gothic Book"/>
                <a:cs typeface="Franklin Gothic Book"/>
              </a:rPr>
              <a:t>I</a:t>
            </a:r>
            <a:r>
              <a:rPr sz="1250" spc="-55" dirty="0">
                <a:latin typeface="Franklin Gothic Book"/>
                <a:cs typeface="Franklin Gothic Book"/>
              </a:rPr>
              <a:t>T</a:t>
            </a:r>
            <a:r>
              <a:rPr sz="1250" spc="15" dirty="0">
                <a:latin typeface="Franklin Gothic Book"/>
                <a:cs typeface="Franklin Gothic Book"/>
              </a:rPr>
              <a:t>E</a:t>
            </a:r>
            <a:r>
              <a:rPr sz="1250" spc="-55" dirty="0">
                <a:latin typeface="Franklin Gothic Book"/>
                <a:cs typeface="Franklin Gothic Book"/>
              </a:rPr>
              <a:t> </a:t>
            </a:r>
            <a:r>
              <a:rPr sz="1250" spc="70" dirty="0">
                <a:latin typeface="Franklin Gothic Book"/>
                <a:cs typeface="Franklin Gothic Book"/>
              </a:rPr>
              <a:t>C</a:t>
            </a:r>
            <a:r>
              <a:rPr sz="1250" spc="-10" dirty="0">
                <a:latin typeface="Franklin Gothic Book"/>
                <a:cs typeface="Franklin Gothic Book"/>
              </a:rPr>
              <a:t>o</a:t>
            </a:r>
            <a:r>
              <a:rPr sz="1250" spc="5" dirty="0">
                <a:latin typeface="Franklin Gothic Book"/>
                <a:cs typeface="Franklin Gothic Book"/>
              </a:rPr>
              <a:t>-</a:t>
            </a:r>
            <a:r>
              <a:rPr sz="1250" spc="-10" dirty="0">
                <a:latin typeface="Franklin Gothic Book"/>
                <a:cs typeface="Franklin Gothic Book"/>
              </a:rPr>
              <a:t>C</a:t>
            </a:r>
            <a:r>
              <a:rPr sz="1250" spc="-40" dirty="0">
                <a:latin typeface="Franklin Gothic Book"/>
                <a:cs typeface="Franklin Gothic Book"/>
              </a:rPr>
              <a:t>h</a:t>
            </a:r>
            <a:r>
              <a:rPr sz="1250" spc="-25" dirty="0">
                <a:latin typeface="Franklin Gothic Book"/>
                <a:cs typeface="Franklin Gothic Book"/>
              </a:rPr>
              <a:t>a</a:t>
            </a:r>
            <a:r>
              <a:rPr sz="1250" spc="30" dirty="0">
                <a:latin typeface="Franklin Gothic Book"/>
                <a:cs typeface="Franklin Gothic Book"/>
              </a:rPr>
              <a:t>i</a:t>
            </a:r>
            <a:r>
              <a:rPr sz="1250" spc="60" dirty="0">
                <a:latin typeface="Franklin Gothic Book"/>
                <a:cs typeface="Franklin Gothic Book"/>
              </a:rPr>
              <a:t>r</a:t>
            </a:r>
            <a:r>
              <a:rPr sz="1250" spc="10" dirty="0">
                <a:latin typeface="Franklin Gothic Book"/>
                <a:cs typeface="Franklin Gothic Book"/>
              </a:rPr>
              <a:t>s</a:t>
            </a:r>
            <a:endParaRPr sz="1250">
              <a:latin typeface="Franklin Gothic Book"/>
              <a:cs typeface="Franklin Gothic Book"/>
            </a:endParaRPr>
          </a:p>
        </p:txBody>
      </p:sp>
      <p:sp>
        <p:nvSpPr>
          <p:cNvPr id="44" name="object 44"/>
          <p:cNvSpPr txBox="1"/>
          <p:nvPr/>
        </p:nvSpPr>
        <p:spPr>
          <a:xfrm>
            <a:off x="372108" y="785158"/>
            <a:ext cx="3205480" cy="1176020"/>
          </a:xfrm>
          <a:prstGeom prst="rect">
            <a:avLst/>
          </a:prstGeom>
        </p:spPr>
        <p:txBody>
          <a:bodyPr vert="horz" wrap="square" lIns="0" tIns="13970" rIns="0" bIns="0" rtlCol="0">
            <a:spAutoFit/>
          </a:bodyPr>
          <a:lstStyle/>
          <a:p>
            <a:pPr marL="357505" marR="316865" indent="-345440">
              <a:lnSpc>
                <a:spcPct val="101299"/>
              </a:lnSpc>
              <a:spcBef>
                <a:spcPts val="110"/>
              </a:spcBef>
              <a:buFont typeface="Symbol"/>
              <a:buChar char=""/>
              <a:tabLst>
                <a:tab pos="357505" algn="l"/>
                <a:tab pos="358140" algn="l"/>
              </a:tabLst>
            </a:pPr>
            <a:r>
              <a:rPr sz="1250" spc="50" dirty="0">
                <a:latin typeface="Franklin Gothic Book"/>
                <a:cs typeface="Franklin Gothic Book"/>
              </a:rPr>
              <a:t>Marie </a:t>
            </a:r>
            <a:r>
              <a:rPr sz="1250" spc="25" dirty="0">
                <a:latin typeface="Franklin Gothic Book"/>
                <a:cs typeface="Franklin Gothic Book"/>
              </a:rPr>
              <a:t>A. </a:t>
            </a:r>
            <a:r>
              <a:rPr sz="1250" spc="5" dirty="0">
                <a:latin typeface="Franklin Gothic Book"/>
                <a:cs typeface="Franklin Gothic Book"/>
              </a:rPr>
              <a:t>Bernard, </a:t>
            </a:r>
            <a:r>
              <a:rPr sz="1250" spc="25" dirty="0">
                <a:latin typeface="Franklin Gothic Book"/>
                <a:cs typeface="Franklin Gothic Book"/>
              </a:rPr>
              <a:t>NIH </a:t>
            </a:r>
            <a:r>
              <a:rPr sz="1250" spc="10" dirty="0">
                <a:latin typeface="Franklin Gothic Book"/>
                <a:cs typeface="Franklin Gothic Book"/>
              </a:rPr>
              <a:t>Office </a:t>
            </a:r>
            <a:r>
              <a:rPr sz="1250" spc="-5" dirty="0">
                <a:latin typeface="Franklin Gothic Book"/>
                <a:cs typeface="Franklin Gothic Book"/>
              </a:rPr>
              <a:t>of </a:t>
            </a:r>
            <a:r>
              <a:rPr sz="1250" spc="20" dirty="0">
                <a:latin typeface="Franklin Gothic Book"/>
                <a:cs typeface="Franklin Gothic Book"/>
              </a:rPr>
              <a:t>the </a:t>
            </a:r>
            <a:r>
              <a:rPr sz="1250" spc="25" dirty="0">
                <a:latin typeface="Franklin Gothic Book"/>
                <a:cs typeface="Franklin Gothic Book"/>
              </a:rPr>
              <a:t> </a:t>
            </a:r>
            <a:r>
              <a:rPr sz="1250" spc="-15" dirty="0">
                <a:latin typeface="Franklin Gothic Book"/>
                <a:cs typeface="Franklin Gothic Book"/>
              </a:rPr>
              <a:t>D</a:t>
            </a:r>
            <a:r>
              <a:rPr sz="1250" spc="30" dirty="0">
                <a:latin typeface="Franklin Gothic Book"/>
                <a:cs typeface="Franklin Gothic Book"/>
              </a:rPr>
              <a:t>i</a:t>
            </a:r>
            <a:r>
              <a:rPr sz="1250" spc="-20" dirty="0">
                <a:latin typeface="Franklin Gothic Book"/>
                <a:cs typeface="Franklin Gothic Book"/>
              </a:rPr>
              <a:t>r</a:t>
            </a:r>
            <a:r>
              <a:rPr sz="1250" spc="-15" dirty="0">
                <a:latin typeface="Franklin Gothic Book"/>
                <a:cs typeface="Franklin Gothic Book"/>
              </a:rPr>
              <a:t>e</a:t>
            </a:r>
            <a:r>
              <a:rPr sz="1250" spc="-30" dirty="0">
                <a:latin typeface="Franklin Gothic Book"/>
                <a:cs typeface="Franklin Gothic Book"/>
              </a:rPr>
              <a:t>c</a:t>
            </a:r>
            <a:r>
              <a:rPr sz="1250" spc="10" dirty="0">
                <a:latin typeface="Franklin Gothic Book"/>
                <a:cs typeface="Franklin Gothic Book"/>
              </a:rPr>
              <a:t>t</a:t>
            </a:r>
            <a:r>
              <a:rPr sz="1250" spc="-15" dirty="0">
                <a:latin typeface="Franklin Gothic Book"/>
                <a:cs typeface="Franklin Gothic Book"/>
              </a:rPr>
              <a:t>or/</a:t>
            </a:r>
            <a:r>
              <a:rPr sz="1250" spc="5" dirty="0">
                <a:latin typeface="Franklin Gothic Book"/>
                <a:cs typeface="Franklin Gothic Book"/>
              </a:rPr>
              <a:t>O</a:t>
            </a:r>
            <a:r>
              <a:rPr sz="1250" spc="20" dirty="0">
                <a:latin typeface="Franklin Gothic Book"/>
                <a:cs typeface="Franklin Gothic Book"/>
              </a:rPr>
              <a:t>ff</a:t>
            </a:r>
            <a:r>
              <a:rPr sz="1250" spc="30" dirty="0">
                <a:latin typeface="Franklin Gothic Book"/>
                <a:cs typeface="Franklin Gothic Book"/>
              </a:rPr>
              <a:t>i</a:t>
            </a:r>
            <a:r>
              <a:rPr sz="1250" spc="-30" dirty="0">
                <a:latin typeface="Franklin Gothic Book"/>
                <a:cs typeface="Franklin Gothic Book"/>
              </a:rPr>
              <a:t>c</a:t>
            </a:r>
            <a:r>
              <a:rPr sz="1250" spc="15" dirty="0">
                <a:latin typeface="Franklin Gothic Book"/>
                <a:cs typeface="Franklin Gothic Book"/>
              </a:rPr>
              <a:t>e</a:t>
            </a:r>
            <a:r>
              <a:rPr sz="1250" spc="-20" dirty="0">
                <a:latin typeface="Franklin Gothic Book"/>
                <a:cs typeface="Franklin Gothic Book"/>
              </a:rPr>
              <a:t> </a:t>
            </a:r>
            <a:r>
              <a:rPr sz="1250" spc="-10" dirty="0">
                <a:latin typeface="Franklin Gothic Book"/>
                <a:cs typeface="Franklin Gothic Book"/>
              </a:rPr>
              <a:t>o</a:t>
            </a:r>
            <a:r>
              <a:rPr sz="1250" spc="5" dirty="0">
                <a:latin typeface="Franklin Gothic Book"/>
                <a:cs typeface="Franklin Gothic Book"/>
              </a:rPr>
              <a:t>f</a:t>
            </a:r>
            <a:r>
              <a:rPr sz="1250" spc="20" dirty="0">
                <a:latin typeface="Franklin Gothic Book"/>
                <a:cs typeface="Franklin Gothic Book"/>
              </a:rPr>
              <a:t> </a:t>
            </a:r>
            <a:r>
              <a:rPr sz="1250" spc="10" dirty="0">
                <a:latin typeface="Franklin Gothic Book"/>
                <a:cs typeface="Franklin Gothic Book"/>
              </a:rPr>
              <a:t>t</a:t>
            </a:r>
            <a:r>
              <a:rPr sz="1250" spc="40" dirty="0">
                <a:latin typeface="Franklin Gothic Book"/>
                <a:cs typeface="Franklin Gothic Book"/>
              </a:rPr>
              <a:t>h</a:t>
            </a:r>
            <a:r>
              <a:rPr sz="1250" spc="15" dirty="0">
                <a:latin typeface="Franklin Gothic Book"/>
                <a:cs typeface="Franklin Gothic Book"/>
              </a:rPr>
              <a:t>e</a:t>
            </a:r>
            <a:r>
              <a:rPr sz="1250" spc="-100" dirty="0">
                <a:latin typeface="Franklin Gothic Book"/>
                <a:cs typeface="Franklin Gothic Book"/>
              </a:rPr>
              <a:t> </a:t>
            </a:r>
            <a:r>
              <a:rPr sz="1250" spc="-10" dirty="0">
                <a:latin typeface="Franklin Gothic Book"/>
                <a:cs typeface="Franklin Gothic Book"/>
              </a:rPr>
              <a:t>C</a:t>
            </a:r>
            <a:r>
              <a:rPr sz="1250" spc="35" dirty="0">
                <a:latin typeface="Franklin Gothic Book"/>
                <a:cs typeface="Franklin Gothic Book"/>
              </a:rPr>
              <a:t>hi</a:t>
            </a:r>
            <a:r>
              <a:rPr sz="1250" spc="-15" dirty="0">
                <a:latin typeface="Franklin Gothic Book"/>
                <a:cs typeface="Franklin Gothic Book"/>
              </a:rPr>
              <a:t>e</a:t>
            </a:r>
            <a:r>
              <a:rPr sz="1250" spc="5" dirty="0">
                <a:latin typeface="Franklin Gothic Book"/>
                <a:cs typeface="Franklin Gothic Book"/>
              </a:rPr>
              <a:t>f</a:t>
            </a:r>
            <a:r>
              <a:rPr sz="1250" spc="-60" dirty="0">
                <a:latin typeface="Franklin Gothic Book"/>
                <a:cs typeface="Franklin Gothic Book"/>
              </a:rPr>
              <a:t> </a:t>
            </a:r>
            <a:r>
              <a:rPr sz="1250" spc="5" dirty="0">
                <a:latin typeface="Franklin Gothic Book"/>
                <a:cs typeface="Franklin Gothic Book"/>
              </a:rPr>
              <a:t>O</a:t>
            </a:r>
            <a:r>
              <a:rPr sz="1250" spc="20" dirty="0">
                <a:latin typeface="Franklin Gothic Book"/>
                <a:cs typeface="Franklin Gothic Book"/>
              </a:rPr>
              <a:t>ff</a:t>
            </a:r>
            <a:r>
              <a:rPr sz="1250" spc="30" dirty="0">
                <a:latin typeface="Franklin Gothic Book"/>
                <a:cs typeface="Franklin Gothic Book"/>
              </a:rPr>
              <a:t>i</a:t>
            </a:r>
            <a:r>
              <a:rPr sz="1250" spc="-30" dirty="0">
                <a:latin typeface="Franklin Gothic Book"/>
                <a:cs typeface="Franklin Gothic Book"/>
              </a:rPr>
              <a:t>c</a:t>
            </a:r>
            <a:r>
              <a:rPr sz="1250" spc="-15" dirty="0">
                <a:latin typeface="Franklin Gothic Book"/>
                <a:cs typeface="Franklin Gothic Book"/>
              </a:rPr>
              <a:t>e</a:t>
            </a:r>
            <a:r>
              <a:rPr sz="1250" spc="5" dirty="0">
                <a:latin typeface="Franklin Gothic Book"/>
                <a:cs typeface="Franklin Gothic Book"/>
              </a:rPr>
              <a:t>r</a:t>
            </a:r>
            <a:r>
              <a:rPr sz="1250" spc="-15" dirty="0">
                <a:latin typeface="Franklin Gothic Book"/>
                <a:cs typeface="Franklin Gothic Book"/>
              </a:rPr>
              <a:t> </a:t>
            </a:r>
            <a:r>
              <a:rPr sz="1250" spc="20" dirty="0">
                <a:latin typeface="Franklin Gothic Book"/>
                <a:cs typeface="Franklin Gothic Book"/>
              </a:rPr>
              <a:t>f</a:t>
            </a:r>
            <a:r>
              <a:rPr sz="1250" spc="-10" dirty="0">
                <a:latin typeface="Franklin Gothic Book"/>
                <a:cs typeface="Franklin Gothic Book"/>
              </a:rPr>
              <a:t>o</a:t>
            </a:r>
            <a:r>
              <a:rPr sz="1250" spc="5" dirty="0">
                <a:latin typeface="Franklin Gothic Book"/>
                <a:cs typeface="Franklin Gothic Book"/>
              </a:rPr>
              <a:t>r  S</a:t>
            </a:r>
            <a:r>
              <a:rPr sz="1250" spc="-30" dirty="0">
                <a:latin typeface="Franklin Gothic Book"/>
                <a:cs typeface="Franklin Gothic Book"/>
              </a:rPr>
              <a:t>c</a:t>
            </a:r>
            <a:r>
              <a:rPr sz="1250" spc="30" dirty="0">
                <a:latin typeface="Franklin Gothic Book"/>
                <a:cs typeface="Franklin Gothic Book"/>
              </a:rPr>
              <a:t>i</a:t>
            </a:r>
            <a:r>
              <a:rPr sz="1250" spc="-15" dirty="0">
                <a:latin typeface="Franklin Gothic Book"/>
                <a:cs typeface="Franklin Gothic Book"/>
              </a:rPr>
              <a:t>e</a:t>
            </a:r>
            <a:r>
              <a:rPr sz="1250" spc="40" dirty="0">
                <a:latin typeface="Franklin Gothic Book"/>
                <a:cs typeface="Franklin Gothic Book"/>
              </a:rPr>
              <a:t>n</a:t>
            </a:r>
            <a:r>
              <a:rPr sz="1250" spc="10" dirty="0">
                <a:latin typeface="Franklin Gothic Book"/>
                <a:cs typeface="Franklin Gothic Book"/>
              </a:rPr>
              <a:t>t</a:t>
            </a:r>
            <a:r>
              <a:rPr sz="1250" spc="30" dirty="0">
                <a:latin typeface="Franklin Gothic Book"/>
                <a:cs typeface="Franklin Gothic Book"/>
              </a:rPr>
              <a:t>i</a:t>
            </a:r>
            <a:r>
              <a:rPr sz="1250" spc="20" dirty="0">
                <a:latin typeface="Franklin Gothic Book"/>
                <a:cs typeface="Franklin Gothic Book"/>
              </a:rPr>
              <a:t>f</a:t>
            </a:r>
            <a:r>
              <a:rPr sz="1250" spc="30" dirty="0">
                <a:latin typeface="Franklin Gothic Book"/>
                <a:cs typeface="Franklin Gothic Book"/>
              </a:rPr>
              <a:t>i</a:t>
            </a:r>
            <a:r>
              <a:rPr sz="1250" spc="10" dirty="0">
                <a:latin typeface="Franklin Gothic Book"/>
                <a:cs typeface="Franklin Gothic Book"/>
              </a:rPr>
              <a:t>c</a:t>
            </a:r>
            <a:r>
              <a:rPr sz="1250" spc="-110" dirty="0">
                <a:latin typeface="Franklin Gothic Book"/>
                <a:cs typeface="Franklin Gothic Book"/>
              </a:rPr>
              <a:t> </a:t>
            </a:r>
            <a:r>
              <a:rPr sz="1250" spc="10" dirty="0">
                <a:latin typeface="Franklin Gothic Book"/>
                <a:cs typeface="Franklin Gothic Book"/>
              </a:rPr>
              <a:t>W</a:t>
            </a:r>
            <a:r>
              <a:rPr sz="1250" spc="-15" dirty="0">
                <a:latin typeface="Franklin Gothic Book"/>
                <a:cs typeface="Franklin Gothic Book"/>
              </a:rPr>
              <a:t>or</a:t>
            </a:r>
            <a:r>
              <a:rPr sz="1250" spc="10" dirty="0">
                <a:latin typeface="Franklin Gothic Book"/>
                <a:cs typeface="Franklin Gothic Book"/>
              </a:rPr>
              <a:t>k</a:t>
            </a:r>
            <a:r>
              <a:rPr sz="1250" spc="20" dirty="0">
                <a:latin typeface="Franklin Gothic Book"/>
                <a:cs typeface="Franklin Gothic Book"/>
              </a:rPr>
              <a:t>f</a:t>
            </a:r>
            <a:r>
              <a:rPr sz="1250" spc="-15" dirty="0">
                <a:latin typeface="Franklin Gothic Book"/>
                <a:cs typeface="Franklin Gothic Book"/>
              </a:rPr>
              <a:t>or</a:t>
            </a:r>
            <a:r>
              <a:rPr sz="1250" spc="-30" dirty="0">
                <a:latin typeface="Franklin Gothic Book"/>
                <a:cs typeface="Franklin Gothic Book"/>
              </a:rPr>
              <a:t>c</a:t>
            </a:r>
            <a:r>
              <a:rPr sz="1250" spc="15" dirty="0">
                <a:latin typeface="Franklin Gothic Book"/>
                <a:cs typeface="Franklin Gothic Book"/>
              </a:rPr>
              <a:t>e</a:t>
            </a:r>
            <a:r>
              <a:rPr sz="1250" spc="-100" dirty="0">
                <a:latin typeface="Franklin Gothic Book"/>
                <a:cs typeface="Franklin Gothic Book"/>
              </a:rPr>
              <a:t> </a:t>
            </a:r>
            <a:r>
              <a:rPr sz="1250" spc="-15" dirty="0">
                <a:latin typeface="Franklin Gothic Book"/>
                <a:cs typeface="Franklin Gothic Book"/>
              </a:rPr>
              <a:t>D</a:t>
            </a:r>
            <a:r>
              <a:rPr sz="1250" spc="30" dirty="0">
                <a:latin typeface="Franklin Gothic Book"/>
                <a:cs typeface="Franklin Gothic Book"/>
              </a:rPr>
              <a:t>i</a:t>
            </a:r>
            <a:r>
              <a:rPr sz="1250" spc="-10" dirty="0">
                <a:latin typeface="Franklin Gothic Book"/>
                <a:cs typeface="Franklin Gothic Book"/>
              </a:rPr>
              <a:t>v</a:t>
            </a:r>
            <a:r>
              <a:rPr sz="1250" spc="-15" dirty="0">
                <a:latin typeface="Franklin Gothic Book"/>
                <a:cs typeface="Franklin Gothic Book"/>
              </a:rPr>
              <a:t>e</a:t>
            </a:r>
            <a:r>
              <a:rPr sz="1250" spc="-20" dirty="0">
                <a:latin typeface="Franklin Gothic Book"/>
                <a:cs typeface="Franklin Gothic Book"/>
              </a:rPr>
              <a:t>r</a:t>
            </a:r>
            <a:r>
              <a:rPr sz="1250" spc="-25" dirty="0">
                <a:latin typeface="Franklin Gothic Book"/>
                <a:cs typeface="Franklin Gothic Book"/>
              </a:rPr>
              <a:t>s</a:t>
            </a:r>
            <a:r>
              <a:rPr sz="1250" spc="30" dirty="0">
                <a:latin typeface="Franklin Gothic Book"/>
                <a:cs typeface="Franklin Gothic Book"/>
              </a:rPr>
              <a:t>i</a:t>
            </a:r>
            <a:r>
              <a:rPr sz="1250" spc="10" dirty="0">
                <a:latin typeface="Franklin Gothic Book"/>
                <a:cs typeface="Franklin Gothic Book"/>
              </a:rPr>
              <a:t>ty</a:t>
            </a:r>
            <a:endParaRPr sz="1250">
              <a:latin typeface="Franklin Gothic Book"/>
              <a:cs typeface="Franklin Gothic Book"/>
            </a:endParaRPr>
          </a:p>
          <a:p>
            <a:pPr marL="358140" indent="-345440">
              <a:lnSpc>
                <a:spcPts val="1440"/>
              </a:lnSpc>
              <a:buFont typeface="Symbol"/>
              <a:buChar char=""/>
              <a:tabLst>
                <a:tab pos="357505" algn="l"/>
                <a:tab pos="358140" algn="l"/>
              </a:tabLst>
            </a:pPr>
            <a:r>
              <a:rPr sz="1250" spc="125" dirty="0">
                <a:latin typeface="Franklin Gothic Book"/>
                <a:cs typeface="Franklin Gothic Book"/>
              </a:rPr>
              <a:t>A</a:t>
            </a:r>
            <a:r>
              <a:rPr sz="1250" spc="110" dirty="0">
                <a:latin typeface="Franklin Gothic Book"/>
                <a:cs typeface="Franklin Gothic Book"/>
              </a:rPr>
              <a:t>l</a:t>
            </a:r>
            <a:r>
              <a:rPr sz="1250" spc="20" dirty="0">
                <a:latin typeface="Franklin Gothic Book"/>
                <a:cs typeface="Franklin Gothic Book"/>
              </a:rPr>
              <a:t>f</a:t>
            </a:r>
            <a:r>
              <a:rPr sz="1250" spc="-20" dirty="0">
                <a:latin typeface="Franklin Gothic Book"/>
                <a:cs typeface="Franklin Gothic Book"/>
              </a:rPr>
              <a:t>r</a:t>
            </a:r>
            <a:r>
              <a:rPr sz="1250" spc="-15" dirty="0">
                <a:latin typeface="Franklin Gothic Book"/>
                <a:cs typeface="Franklin Gothic Book"/>
              </a:rPr>
              <a:t>e</a:t>
            </a:r>
            <a:r>
              <a:rPr sz="1250" spc="15" dirty="0">
                <a:latin typeface="Franklin Gothic Book"/>
                <a:cs typeface="Franklin Gothic Book"/>
              </a:rPr>
              <a:t>d</a:t>
            </a:r>
            <a:r>
              <a:rPr sz="1250" spc="-125" dirty="0">
                <a:latin typeface="Franklin Gothic Book"/>
                <a:cs typeface="Franklin Gothic Book"/>
              </a:rPr>
              <a:t> </a:t>
            </a:r>
            <a:r>
              <a:rPr sz="1250" spc="90" dirty="0">
                <a:latin typeface="Franklin Gothic Book"/>
                <a:cs typeface="Franklin Gothic Book"/>
              </a:rPr>
              <a:t>J</a:t>
            </a:r>
            <a:r>
              <a:rPr sz="1250" spc="-10" dirty="0">
                <a:latin typeface="Franklin Gothic Book"/>
                <a:cs typeface="Franklin Gothic Book"/>
              </a:rPr>
              <a:t>o</a:t>
            </a:r>
            <a:r>
              <a:rPr sz="1250" spc="40" dirty="0">
                <a:latin typeface="Franklin Gothic Book"/>
                <a:cs typeface="Franklin Gothic Book"/>
              </a:rPr>
              <a:t>h</a:t>
            </a:r>
            <a:r>
              <a:rPr sz="1250" spc="-40" dirty="0">
                <a:latin typeface="Franklin Gothic Book"/>
                <a:cs typeface="Franklin Gothic Book"/>
              </a:rPr>
              <a:t>n</a:t>
            </a:r>
            <a:r>
              <a:rPr sz="1250" spc="-25" dirty="0">
                <a:latin typeface="Franklin Gothic Book"/>
                <a:cs typeface="Franklin Gothic Book"/>
              </a:rPr>
              <a:t>s</a:t>
            </a:r>
            <a:r>
              <a:rPr sz="1250" spc="-10" dirty="0">
                <a:latin typeface="Franklin Gothic Book"/>
                <a:cs typeface="Franklin Gothic Book"/>
              </a:rPr>
              <a:t>o</a:t>
            </a:r>
            <a:r>
              <a:rPr sz="1250" spc="40" dirty="0">
                <a:latin typeface="Franklin Gothic Book"/>
                <a:cs typeface="Franklin Gothic Book"/>
              </a:rPr>
              <a:t>n</a:t>
            </a:r>
            <a:r>
              <a:rPr sz="1250" spc="5" dirty="0">
                <a:latin typeface="Franklin Gothic Book"/>
                <a:cs typeface="Franklin Gothic Book"/>
              </a:rPr>
              <a:t>,</a:t>
            </a:r>
            <a:r>
              <a:rPr sz="1250" spc="-75" dirty="0">
                <a:latin typeface="Franklin Gothic Book"/>
                <a:cs typeface="Franklin Gothic Book"/>
              </a:rPr>
              <a:t> </a:t>
            </a:r>
            <a:r>
              <a:rPr sz="1250" spc="50" dirty="0">
                <a:latin typeface="Franklin Gothic Book"/>
                <a:cs typeface="Franklin Gothic Book"/>
              </a:rPr>
              <a:t>N</a:t>
            </a:r>
            <a:r>
              <a:rPr sz="1250" spc="10" dirty="0">
                <a:latin typeface="Franklin Gothic Book"/>
                <a:cs typeface="Franklin Gothic Book"/>
              </a:rPr>
              <a:t>IH</a:t>
            </a:r>
            <a:r>
              <a:rPr sz="1250" spc="-95" dirty="0">
                <a:latin typeface="Franklin Gothic Book"/>
                <a:cs typeface="Franklin Gothic Book"/>
              </a:rPr>
              <a:t> </a:t>
            </a:r>
            <a:r>
              <a:rPr sz="1250" spc="5" dirty="0">
                <a:latin typeface="Franklin Gothic Book"/>
                <a:cs typeface="Franklin Gothic Book"/>
              </a:rPr>
              <a:t>O</a:t>
            </a:r>
            <a:r>
              <a:rPr sz="1250" spc="20" dirty="0">
                <a:latin typeface="Franklin Gothic Book"/>
                <a:cs typeface="Franklin Gothic Book"/>
              </a:rPr>
              <a:t>ff</a:t>
            </a:r>
            <a:r>
              <a:rPr sz="1250" spc="30" dirty="0">
                <a:latin typeface="Franklin Gothic Book"/>
                <a:cs typeface="Franklin Gothic Book"/>
              </a:rPr>
              <a:t>i</a:t>
            </a:r>
            <a:r>
              <a:rPr sz="1250" spc="-30" dirty="0">
                <a:latin typeface="Franklin Gothic Book"/>
                <a:cs typeface="Franklin Gothic Book"/>
              </a:rPr>
              <a:t>c</a:t>
            </a:r>
            <a:r>
              <a:rPr sz="1250" spc="15" dirty="0">
                <a:latin typeface="Franklin Gothic Book"/>
                <a:cs typeface="Franklin Gothic Book"/>
              </a:rPr>
              <a:t>e</a:t>
            </a:r>
            <a:r>
              <a:rPr sz="1250" spc="-100" dirty="0">
                <a:latin typeface="Franklin Gothic Book"/>
                <a:cs typeface="Franklin Gothic Book"/>
              </a:rPr>
              <a:t> </a:t>
            </a:r>
            <a:r>
              <a:rPr sz="1250" spc="-10" dirty="0">
                <a:latin typeface="Franklin Gothic Book"/>
                <a:cs typeface="Franklin Gothic Book"/>
              </a:rPr>
              <a:t>o</a:t>
            </a:r>
            <a:r>
              <a:rPr sz="1250" spc="5" dirty="0">
                <a:latin typeface="Franklin Gothic Book"/>
                <a:cs typeface="Franklin Gothic Book"/>
              </a:rPr>
              <a:t>f</a:t>
            </a:r>
            <a:r>
              <a:rPr sz="1250" spc="-60" dirty="0">
                <a:latin typeface="Franklin Gothic Book"/>
                <a:cs typeface="Franklin Gothic Book"/>
              </a:rPr>
              <a:t> </a:t>
            </a:r>
            <a:r>
              <a:rPr sz="1250" spc="10" dirty="0">
                <a:latin typeface="Franklin Gothic Book"/>
                <a:cs typeface="Franklin Gothic Book"/>
              </a:rPr>
              <a:t>t</a:t>
            </a:r>
            <a:r>
              <a:rPr sz="1250" spc="40" dirty="0">
                <a:latin typeface="Franklin Gothic Book"/>
                <a:cs typeface="Franklin Gothic Book"/>
              </a:rPr>
              <a:t>h</a:t>
            </a:r>
            <a:r>
              <a:rPr sz="1250" spc="15" dirty="0">
                <a:latin typeface="Franklin Gothic Book"/>
                <a:cs typeface="Franklin Gothic Book"/>
              </a:rPr>
              <a:t>e</a:t>
            </a:r>
            <a:r>
              <a:rPr sz="1250" spc="-100" dirty="0">
                <a:latin typeface="Franklin Gothic Book"/>
                <a:cs typeface="Franklin Gothic Book"/>
              </a:rPr>
              <a:t> </a:t>
            </a:r>
            <a:r>
              <a:rPr sz="1250" spc="-15" dirty="0">
                <a:latin typeface="Franklin Gothic Book"/>
                <a:cs typeface="Franklin Gothic Book"/>
              </a:rPr>
              <a:t>D</a:t>
            </a:r>
            <a:r>
              <a:rPr sz="1250" spc="30" dirty="0">
                <a:latin typeface="Franklin Gothic Book"/>
                <a:cs typeface="Franklin Gothic Book"/>
              </a:rPr>
              <a:t>i</a:t>
            </a:r>
            <a:r>
              <a:rPr sz="1250" spc="-20" dirty="0">
                <a:latin typeface="Franklin Gothic Book"/>
                <a:cs typeface="Franklin Gothic Book"/>
              </a:rPr>
              <a:t>r</a:t>
            </a:r>
            <a:r>
              <a:rPr sz="1250" spc="-15" dirty="0">
                <a:latin typeface="Franklin Gothic Book"/>
                <a:cs typeface="Franklin Gothic Book"/>
              </a:rPr>
              <a:t>e</a:t>
            </a:r>
            <a:r>
              <a:rPr sz="1250" spc="-30" dirty="0">
                <a:latin typeface="Franklin Gothic Book"/>
                <a:cs typeface="Franklin Gothic Book"/>
              </a:rPr>
              <a:t>c</a:t>
            </a:r>
            <a:r>
              <a:rPr sz="1250" spc="10" dirty="0">
                <a:latin typeface="Franklin Gothic Book"/>
                <a:cs typeface="Franklin Gothic Book"/>
              </a:rPr>
              <a:t>t</a:t>
            </a:r>
            <a:r>
              <a:rPr sz="1250" spc="-15" dirty="0">
                <a:latin typeface="Franklin Gothic Book"/>
                <a:cs typeface="Franklin Gothic Book"/>
              </a:rPr>
              <a:t>or</a:t>
            </a:r>
            <a:r>
              <a:rPr sz="1250" spc="10" dirty="0">
                <a:latin typeface="Franklin Gothic Book"/>
                <a:cs typeface="Franklin Gothic Book"/>
              </a:rPr>
              <a:t>/</a:t>
            </a:r>
            <a:endParaRPr sz="1250">
              <a:latin typeface="Franklin Gothic Book"/>
              <a:cs typeface="Franklin Gothic Book"/>
            </a:endParaRPr>
          </a:p>
          <a:p>
            <a:pPr marL="357505">
              <a:lnSpc>
                <a:spcPct val="100000"/>
              </a:lnSpc>
              <a:spcBef>
                <a:spcPts val="20"/>
              </a:spcBef>
            </a:pPr>
            <a:r>
              <a:rPr sz="1250" spc="10" dirty="0">
                <a:latin typeface="Franklin Gothic Book"/>
                <a:cs typeface="Franklin Gothic Book"/>
              </a:rPr>
              <a:t>Office</a:t>
            </a:r>
            <a:r>
              <a:rPr sz="1250" spc="-35" dirty="0">
                <a:latin typeface="Franklin Gothic Book"/>
                <a:cs typeface="Franklin Gothic Book"/>
              </a:rPr>
              <a:t> </a:t>
            </a:r>
            <a:r>
              <a:rPr sz="1250" spc="-5" dirty="0">
                <a:latin typeface="Franklin Gothic Book"/>
                <a:cs typeface="Franklin Gothic Book"/>
              </a:rPr>
              <a:t>of</a:t>
            </a:r>
            <a:r>
              <a:rPr sz="1250" spc="-70" dirty="0">
                <a:latin typeface="Franklin Gothic Book"/>
                <a:cs typeface="Franklin Gothic Book"/>
              </a:rPr>
              <a:t> </a:t>
            </a:r>
            <a:r>
              <a:rPr sz="1250" spc="5" dirty="0">
                <a:latin typeface="Franklin Gothic Book"/>
                <a:cs typeface="Franklin Gothic Book"/>
              </a:rPr>
              <a:t>Management</a:t>
            </a:r>
            <a:endParaRPr sz="1250">
              <a:latin typeface="Franklin Gothic Book"/>
              <a:cs typeface="Franklin Gothic Book"/>
            </a:endParaRPr>
          </a:p>
          <a:p>
            <a:pPr marL="358140" indent="-345440">
              <a:lnSpc>
                <a:spcPct val="100000"/>
              </a:lnSpc>
              <a:spcBef>
                <a:spcPts val="20"/>
              </a:spcBef>
              <a:buFont typeface="Symbol"/>
              <a:buChar char=""/>
              <a:tabLst>
                <a:tab pos="357505" algn="l"/>
                <a:tab pos="358140" algn="l"/>
              </a:tabLst>
            </a:pPr>
            <a:r>
              <a:rPr sz="1250" spc="25" dirty="0">
                <a:latin typeface="Franklin Gothic Book"/>
                <a:cs typeface="Franklin Gothic Book"/>
              </a:rPr>
              <a:t>Lawrence</a:t>
            </a:r>
            <a:r>
              <a:rPr sz="1250" spc="-100" dirty="0">
                <a:latin typeface="Franklin Gothic Book"/>
                <a:cs typeface="Franklin Gothic Book"/>
              </a:rPr>
              <a:t> </a:t>
            </a:r>
            <a:r>
              <a:rPr sz="1250" spc="-10" dirty="0">
                <a:latin typeface="Franklin Gothic Book"/>
                <a:cs typeface="Franklin Gothic Book"/>
              </a:rPr>
              <a:t>Tabak,</a:t>
            </a:r>
            <a:r>
              <a:rPr sz="1250" spc="-70" dirty="0">
                <a:latin typeface="Franklin Gothic Book"/>
                <a:cs typeface="Franklin Gothic Book"/>
              </a:rPr>
              <a:t> </a:t>
            </a:r>
            <a:r>
              <a:rPr sz="1250" spc="25" dirty="0">
                <a:latin typeface="Franklin Gothic Book"/>
                <a:cs typeface="Franklin Gothic Book"/>
              </a:rPr>
              <a:t>NIH</a:t>
            </a:r>
            <a:r>
              <a:rPr sz="1250" spc="-95" dirty="0">
                <a:latin typeface="Franklin Gothic Book"/>
                <a:cs typeface="Franklin Gothic Book"/>
              </a:rPr>
              <a:t> </a:t>
            </a:r>
            <a:r>
              <a:rPr sz="1250" spc="10" dirty="0">
                <a:latin typeface="Franklin Gothic Book"/>
                <a:cs typeface="Franklin Gothic Book"/>
              </a:rPr>
              <a:t>Office</a:t>
            </a:r>
            <a:r>
              <a:rPr sz="1250" spc="-95" dirty="0">
                <a:latin typeface="Franklin Gothic Book"/>
                <a:cs typeface="Franklin Gothic Book"/>
              </a:rPr>
              <a:t> </a:t>
            </a:r>
            <a:r>
              <a:rPr sz="1250" spc="-5" dirty="0">
                <a:latin typeface="Franklin Gothic Book"/>
                <a:cs typeface="Franklin Gothic Book"/>
              </a:rPr>
              <a:t>of</a:t>
            </a:r>
            <a:r>
              <a:rPr sz="1250" spc="-60" dirty="0">
                <a:latin typeface="Franklin Gothic Book"/>
                <a:cs typeface="Franklin Gothic Book"/>
              </a:rPr>
              <a:t> </a:t>
            </a:r>
            <a:r>
              <a:rPr sz="1250" spc="20" dirty="0">
                <a:latin typeface="Franklin Gothic Book"/>
                <a:cs typeface="Franklin Gothic Book"/>
              </a:rPr>
              <a:t>the</a:t>
            </a:r>
            <a:r>
              <a:rPr sz="1250" spc="-95" dirty="0">
                <a:latin typeface="Franklin Gothic Book"/>
                <a:cs typeface="Franklin Gothic Book"/>
              </a:rPr>
              <a:t> </a:t>
            </a:r>
            <a:r>
              <a:rPr sz="1250" spc="-10" dirty="0">
                <a:latin typeface="Franklin Gothic Book"/>
                <a:cs typeface="Franklin Gothic Book"/>
              </a:rPr>
              <a:t>Director</a:t>
            </a:r>
            <a:endParaRPr sz="1250">
              <a:latin typeface="Franklin Gothic Book"/>
              <a:cs typeface="Franklin Gothic Book"/>
            </a:endParaRPr>
          </a:p>
        </p:txBody>
      </p:sp>
      <p:sp>
        <p:nvSpPr>
          <p:cNvPr id="45" name="object 45"/>
          <p:cNvSpPr txBox="1"/>
          <p:nvPr/>
        </p:nvSpPr>
        <p:spPr>
          <a:xfrm>
            <a:off x="4177008" y="581958"/>
            <a:ext cx="3635375" cy="1343025"/>
          </a:xfrm>
          <a:prstGeom prst="rect">
            <a:avLst/>
          </a:prstGeom>
        </p:spPr>
        <p:txBody>
          <a:bodyPr vert="horz" wrap="square" lIns="0" tIns="16510" rIns="0" bIns="0" rtlCol="0">
            <a:spAutoFit/>
          </a:bodyPr>
          <a:lstStyle/>
          <a:p>
            <a:pPr marL="12700">
              <a:lnSpc>
                <a:spcPct val="100000"/>
              </a:lnSpc>
              <a:spcBef>
                <a:spcPts val="130"/>
              </a:spcBef>
            </a:pPr>
            <a:r>
              <a:rPr sz="1250" spc="114" dirty="0">
                <a:latin typeface="Franklin Gothic Book"/>
                <a:cs typeface="Franklin Gothic Book"/>
              </a:rPr>
              <a:t>U</a:t>
            </a:r>
            <a:r>
              <a:rPr sz="1250" spc="130" dirty="0">
                <a:latin typeface="Franklin Gothic Book"/>
                <a:cs typeface="Franklin Gothic Book"/>
              </a:rPr>
              <a:t>N</a:t>
            </a:r>
            <a:r>
              <a:rPr sz="1250" spc="5" dirty="0">
                <a:latin typeface="Franklin Gothic Book"/>
                <a:cs typeface="Franklin Gothic Book"/>
              </a:rPr>
              <a:t>I</a:t>
            </a:r>
            <a:r>
              <a:rPr sz="1250" spc="-55" dirty="0">
                <a:latin typeface="Franklin Gothic Book"/>
                <a:cs typeface="Franklin Gothic Book"/>
              </a:rPr>
              <a:t>T</a:t>
            </a:r>
            <a:r>
              <a:rPr sz="1250" spc="15" dirty="0">
                <a:latin typeface="Franklin Gothic Book"/>
                <a:cs typeface="Franklin Gothic Book"/>
              </a:rPr>
              <a:t>E</a:t>
            </a:r>
            <a:r>
              <a:rPr sz="1250" spc="-55" dirty="0">
                <a:latin typeface="Franklin Gothic Book"/>
                <a:cs typeface="Franklin Gothic Book"/>
              </a:rPr>
              <a:t> </a:t>
            </a:r>
            <a:r>
              <a:rPr sz="1250" spc="95" dirty="0">
                <a:latin typeface="Franklin Gothic Book"/>
                <a:cs typeface="Franklin Gothic Book"/>
              </a:rPr>
              <a:t>P</a:t>
            </a:r>
            <a:r>
              <a:rPr sz="1250" spc="-15" dirty="0">
                <a:latin typeface="Franklin Gothic Book"/>
                <a:cs typeface="Franklin Gothic Book"/>
              </a:rPr>
              <a:t>ro</a:t>
            </a:r>
            <a:r>
              <a:rPr sz="1250" spc="-60" dirty="0">
                <a:latin typeface="Franklin Gothic Book"/>
                <a:cs typeface="Franklin Gothic Book"/>
              </a:rPr>
              <a:t>g</a:t>
            </a:r>
            <a:r>
              <a:rPr sz="1250" spc="-20" dirty="0">
                <a:latin typeface="Franklin Gothic Book"/>
                <a:cs typeface="Franklin Gothic Book"/>
              </a:rPr>
              <a:t>r</a:t>
            </a:r>
            <a:r>
              <a:rPr sz="1250" spc="-25" dirty="0">
                <a:latin typeface="Franklin Gothic Book"/>
                <a:cs typeface="Franklin Gothic Book"/>
              </a:rPr>
              <a:t>a</a:t>
            </a:r>
            <a:r>
              <a:rPr sz="1250" spc="20" dirty="0">
                <a:latin typeface="Franklin Gothic Book"/>
                <a:cs typeface="Franklin Gothic Book"/>
              </a:rPr>
              <a:t>m</a:t>
            </a:r>
            <a:r>
              <a:rPr sz="1250" spc="-75" dirty="0">
                <a:latin typeface="Franklin Gothic Book"/>
                <a:cs typeface="Franklin Gothic Book"/>
              </a:rPr>
              <a:t> </a:t>
            </a:r>
            <a:r>
              <a:rPr sz="1250" spc="100" dirty="0">
                <a:latin typeface="Franklin Gothic Book"/>
                <a:cs typeface="Franklin Gothic Book"/>
              </a:rPr>
              <a:t>M</a:t>
            </a:r>
            <a:r>
              <a:rPr sz="1250" spc="-25" dirty="0">
                <a:latin typeface="Franklin Gothic Book"/>
                <a:cs typeface="Franklin Gothic Book"/>
              </a:rPr>
              <a:t>a</a:t>
            </a:r>
            <a:r>
              <a:rPr sz="1250" spc="40" dirty="0">
                <a:latin typeface="Franklin Gothic Book"/>
                <a:cs typeface="Franklin Gothic Book"/>
              </a:rPr>
              <a:t>n</a:t>
            </a:r>
            <a:r>
              <a:rPr sz="1250" spc="-25" dirty="0">
                <a:latin typeface="Franklin Gothic Book"/>
                <a:cs typeface="Franklin Gothic Book"/>
              </a:rPr>
              <a:t>a</a:t>
            </a:r>
            <a:r>
              <a:rPr sz="1250" spc="20" dirty="0">
                <a:latin typeface="Franklin Gothic Book"/>
                <a:cs typeface="Franklin Gothic Book"/>
              </a:rPr>
              <a:t>g</a:t>
            </a:r>
            <a:r>
              <a:rPr sz="1250" spc="-15" dirty="0">
                <a:latin typeface="Franklin Gothic Book"/>
                <a:cs typeface="Franklin Gothic Book"/>
              </a:rPr>
              <a:t>e</a:t>
            </a:r>
            <a:r>
              <a:rPr sz="1250" spc="5" dirty="0">
                <a:latin typeface="Franklin Gothic Book"/>
                <a:cs typeface="Franklin Gothic Book"/>
              </a:rPr>
              <a:t>r</a:t>
            </a:r>
            <a:endParaRPr sz="1250">
              <a:latin typeface="Franklin Gothic Book"/>
              <a:cs typeface="Franklin Gothic Book"/>
            </a:endParaRPr>
          </a:p>
          <a:p>
            <a:pPr marL="184785" marR="5080" indent="-172720">
              <a:lnSpc>
                <a:spcPct val="101299"/>
              </a:lnSpc>
              <a:spcBef>
                <a:spcPts val="80"/>
              </a:spcBef>
              <a:buFont typeface="Symbol"/>
              <a:buChar char=""/>
              <a:tabLst>
                <a:tab pos="185420" algn="l"/>
              </a:tabLst>
            </a:pPr>
            <a:r>
              <a:rPr sz="1250" spc="125" dirty="0">
                <a:latin typeface="Franklin Gothic Book"/>
                <a:cs typeface="Franklin Gothic Book"/>
              </a:rPr>
              <a:t>V</a:t>
            </a:r>
            <a:r>
              <a:rPr sz="1250" spc="110" dirty="0">
                <a:latin typeface="Franklin Gothic Book"/>
                <a:cs typeface="Franklin Gothic Book"/>
              </a:rPr>
              <a:t>i</a:t>
            </a:r>
            <a:r>
              <a:rPr sz="1250" spc="-30" dirty="0">
                <a:latin typeface="Franklin Gothic Book"/>
                <a:cs typeface="Franklin Gothic Book"/>
              </a:rPr>
              <a:t>c</a:t>
            </a:r>
            <a:r>
              <a:rPr sz="1250" spc="10" dirty="0">
                <a:latin typeface="Franklin Gothic Book"/>
                <a:cs typeface="Franklin Gothic Book"/>
              </a:rPr>
              <a:t>t</a:t>
            </a:r>
            <a:r>
              <a:rPr sz="1250" spc="-15" dirty="0">
                <a:latin typeface="Franklin Gothic Book"/>
                <a:cs typeface="Franklin Gothic Book"/>
              </a:rPr>
              <a:t>or</a:t>
            </a:r>
            <a:r>
              <a:rPr sz="1250" spc="30" dirty="0">
                <a:latin typeface="Franklin Gothic Book"/>
                <a:cs typeface="Franklin Gothic Book"/>
              </a:rPr>
              <a:t>i</a:t>
            </a:r>
            <a:r>
              <a:rPr sz="1250" spc="15" dirty="0">
                <a:latin typeface="Franklin Gothic Book"/>
                <a:cs typeface="Franklin Gothic Book"/>
              </a:rPr>
              <a:t>a</a:t>
            </a:r>
            <a:r>
              <a:rPr sz="1250" spc="-110" dirty="0">
                <a:latin typeface="Franklin Gothic Book"/>
                <a:cs typeface="Franklin Gothic Book"/>
              </a:rPr>
              <a:t> </a:t>
            </a:r>
            <a:r>
              <a:rPr sz="1250" spc="30" dirty="0">
                <a:latin typeface="Franklin Gothic Book"/>
                <a:cs typeface="Franklin Gothic Book"/>
              </a:rPr>
              <a:t>R</a:t>
            </a:r>
            <a:r>
              <a:rPr sz="1250" spc="40" dirty="0">
                <a:latin typeface="Franklin Gothic Book"/>
                <a:cs typeface="Franklin Gothic Book"/>
              </a:rPr>
              <a:t>u</a:t>
            </a:r>
            <a:r>
              <a:rPr sz="1250" spc="-30" dirty="0">
                <a:latin typeface="Franklin Gothic Book"/>
                <a:cs typeface="Franklin Gothic Book"/>
              </a:rPr>
              <a:t>c</a:t>
            </a:r>
            <a:r>
              <a:rPr sz="1250" spc="10" dirty="0">
                <a:latin typeface="Franklin Gothic Book"/>
                <a:cs typeface="Franklin Gothic Book"/>
              </a:rPr>
              <a:t>k</a:t>
            </a:r>
            <a:r>
              <a:rPr sz="1250" spc="-15" dirty="0">
                <a:latin typeface="Franklin Gothic Book"/>
                <a:cs typeface="Franklin Gothic Book"/>
              </a:rPr>
              <a:t>e</a:t>
            </a:r>
            <a:r>
              <a:rPr sz="1250" spc="-20" dirty="0">
                <a:latin typeface="Franklin Gothic Book"/>
                <a:cs typeface="Franklin Gothic Book"/>
              </a:rPr>
              <a:t>r</a:t>
            </a:r>
            <a:r>
              <a:rPr sz="1250" spc="5" dirty="0">
                <a:latin typeface="Franklin Gothic Book"/>
                <a:cs typeface="Franklin Gothic Book"/>
              </a:rPr>
              <a:t>,</a:t>
            </a:r>
            <a:r>
              <a:rPr sz="1250" spc="-75" dirty="0">
                <a:latin typeface="Franklin Gothic Book"/>
                <a:cs typeface="Franklin Gothic Book"/>
              </a:rPr>
              <a:t> </a:t>
            </a:r>
            <a:r>
              <a:rPr sz="1250" spc="-10" dirty="0">
                <a:latin typeface="Franklin Gothic Book"/>
                <a:cs typeface="Franklin Gothic Book"/>
              </a:rPr>
              <a:t>C</a:t>
            </a:r>
            <a:r>
              <a:rPr sz="1250" spc="-15" dirty="0">
                <a:latin typeface="Franklin Gothic Book"/>
                <a:cs typeface="Franklin Gothic Book"/>
              </a:rPr>
              <a:t>e</a:t>
            </a:r>
            <a:r>
              <a:rPr sz="1250" spc="40" dirty="0">
                <a:latin typeface="Franklin Gothic Book"/>
                <a:cs typeface="Franklin Gothic Book"/>
              </a:rPr>
              <a:t>n</a:t>
            </a:r>
            <a:r>
              <a:rPr sz="1250" spc="10" dirty="0">
                <a:latin typeface="Franklin Gothic Book"/>
                <a:cs typeface="Franklin Gothic Book"/>
              </a:rPr>
              <a:t>t</a:t>
            </a:r>
            <a:r>
              <a:rPr sz="1250" spc="-15" dirty="0">
                <a:latin typeface="Franklin Gothic Book"/>
                <a:cs typeface="Franklin Gothic Book"/>
              </a:rPr>
              <a:t>e</a:t>
            </a:r>
            <a:r>
              <a:rPr sz="1250" spc="5" dirty="0">
                <a:latin typeface="Franklin Gothic Book"/>
                <a:cs typeface="Franklin Gothic Book"/>
              </a:rPr>
              <a:t>r</a:t>
            </a:r>
            <a:r>
              <a:rPr sz="1250" spc="-95" dirty="0">
                <a:latin typeface="Franklin Gothic Book"/>
                <a:cs typeface="Franklin Gothic Book"/>
              </a:rPr>
              <a:t> </a:t>
            </a:r>
            <a:r>
              <a:rPr sz="1250" spc="20" dirty="0">
                <a:latin typeface="Franklin Gothic Book"/>
                <a:cs typeface="Franklin Gothic Book"/>
              </a:rPr>
              <a:t>f</a:t>
            </a:r>
            <a:r>
              <a:rPr sz="1250" spc="-10" dirty="0">
                <a:latin typeface="Franklin Gothic Book"/>
                <a:cs typeface="Franklin Gothic Book"/>
              </a:rPr>
              <a:t>o</a:t>
            </a:r>
            <a:r>
              <a:rPr sz="1250" spc="5" dirty="0">
                <a:latin typeface="Franklin Gothic Book"/>
                <a:cs typeface="Franklin Gothic Book"/>
              </a:rPr>
              <a:t>r</a:t>
            </a:r>
            <a:r>
              <a:rPr sz="1250" spc="-95" dirty="0">
                <a:latin typeface="Franklin Gothic Book"/>
                <a:cs typeface="Franklin Gothic Book"/>
              </a:rPr>
              <a:t> </a:t>
            </a:r>
            <a:r>
              <a:rPr sz="1250" spc="5" dirty="0">
                <a:latin typeface="Franklin Gothic Book"/>
                <a:cs typeface="Franklin Gothic Book"/>
              </a:rPr>
              <a:t>I</a:t>
            </a:r>
            <a:r>
              <a:rPr sz="1250" spc="40" dirty="0">
                <a:latin typeface="Franklin Gothic Book"/>
                <a:cs typeface="Franklin Gothic Book"/>
              </a:rPr>
              <a:t>n</a:t>
            </a:r>
            <a:r>
              <a:rPr sz="1250" spc="20" dirty="0">
                <a:latin typeface="Franklin Gothic Book"/>
                <a:cs typeface="Franklin Gothic Book"/>
              </a:rPr>
              <a:t>f</a:t>
            </a:r>
            <a:r>
              <a:rPr sz="1250" spc="-15" dirty="0">
                <a:latin typeface="Franklin Gothic Book"/>
                <a:cs typeface="Franklin Gothic Book"/>
              </a:rPr>
              <a:t>o</a:t>
            </a:r>
            <a:r>
              <a:rPr sz="1250" spc="-20" dirty="0">
                <a:latin typeface="Franklin Gothic Book"/>
                <a:cs typeface="Franklin Gothic Book"/>
              </a:rPr>
              <a:t>r</a:t>
            </a:r>
            <a:r>
              <a:rPr sz="1250" spc="15" dirty="0">
                <a:latin typeface="Franklin Gothic Book"/>
                <a:cs typeface="Franklin Gothic Book"/>
              </a:rPr>
              <a:t>m</a:t>
            </a:r>
            <a:r>
              <a:rPr sz="1250" spc="-25" dirty="0">
                <a:latin typeface="Franklin Gothic Book"/>
                <a:cs typeface="Franklin Gothic Book"/>
              </a:rPr>
              <a:t>a</a:t>
            </a:r>
            <a:r>
              <a:rPr sz="1250" spc="10" dirty="0">
                <a:latin typeface="Franklin Gothic Book"/>
                <a:cs typeface="Franklin Gothic Book"/>
              </a:rPr>
              <a:t>t</a:t>
            </a:r>
            <a:r>
              <a:rPr sz="1250" spc="30" dirty="0">
                <a:latin typeface="Franklin Gothic Book"/>
                <a:cs typeface="Franklin Gothic Book"/>
              </a:rPr>
              <a:t>i</a:t>
            </a:r>
            <a:r>
              <a:rPr sz="1250" spc="-10" dirty="0">
                <a:latin typeface="Franklin Gothic Book"/>
                <a:cs typeface="Franklin Gothic Book"/>
              </a:rPr>
              <a:t>o</a:t>
            </a:r>
            <a:r>
              <a:rPr sz="1250" spc="15" dirty="0">
                <a:latin typeface="Franklin Gothic Book"/>
                <a:cs typeface="Franklin Gothic Book"/>
              </a:rPr>
              <a:t>n</a:t>
            </a:r>
            <a:r>
              <a:rPr sz="1250" spc="-130" dirty="0">
                <a:latin typeface="Franklin Gothic Book"/>
                <a:cs typeface="Franklin Gothic Book"/>
              </a:rPr>
              <a:t> </a:t>
            </a:r>
            <a:r>
              <a:rPr sz="1250" spc="-55" dirty="0">
                <a:latin typeface="Franklin Gothic Book"/>
                <a:cs typeface="Franklin Gothic Book"/>
              </a:rPr>
              <a:t>T</a:t>
            </a:r>
            <a:r>
              <a:rPr sz="1250" spc="-15" dirty="0">
                <a:latin typeface="Franklin Gothic Book"/>
                <a:cs typeface="Franklin Gothic Book"/>
              </a:rPr>
              <a:t>e</a:t>
            </a:r>
            <a:r>
              <a:rPr sz="1250" spc="-30" dirty="0">
                <a:latin typeface="Franklin Gothic Book"/>
                <a:cs typeface="Franklin Gothic Book"/>
              </a:rPr>
              <a:t>c</a:t>
            </a:r>
            <a:r>
              <a:rPr sz="1250" spc="40" dirty="0">
                <a:latin typeface="Franklin Gothic Book"/>
                <a:cs typeface="Franklin Gothic Book"/>
              </a:rPr>
              <a:t>hn</a:t>
            </a:r>
            <a:r>
              <a:rPr sz="1250" spc="-10" dirty="0">
                <a:latin typeface="Franklin Gothic Book"/>
                <a:cs typeface="Franklin Gothic Book"/>
              </a:rPr>
              <a:t>o</a:t>
            </a:r>
            <a:r>
              <a:rPr sz="1250" spc="30" dirty="0">
                <a:latin typeface="Franklin Gothic Book"/>
                <a:cs typeface="Franklin Gothic Book"/>
              </a:rPr>
              <a:t>l</a:t>
            </a:r>
            <a:r>
              <a:rPr sz="1250" spc="-10" dirty="0">
                <a:latin typeface="Franklin Gothic Book"/>
                <a:cs typeface="Franklin Gothic Book"/>
              </a:rPr>
              <a:t>o</a:t>
            </a:r>
            <a:r>
              <a:rPr sz="1250" spc="20" dirty="0">
                <a:latin typeface="Franklin Gothic Book"/>
                <a:cs typeface="Franklin Gothic Book"/>
              </a:rPr>
              <a:t>g</a:t>
            </a:r>
            <a:r>
              <a:rPr sz="1250" spc="-45" dirty="0">
                <a:latin typeface="Franklin Gothic Book"/>
                <a:cs typeface="Franklin Gothic Book"/>
              </a:rPr>
              <a:t>y</a:t>
            </a:r>
            <a:r>
              <a:rPr sz="1250" spc="5" dirty="0">
                <a:latin typeface="Franklin Gothic Book"/>
                <a:cs typeface="Franklin Gothic Book"/>
              </a:rPr>
              <a:t>/  </a:t>
            </a:r>
            <a:r>
              <a:rPr sz="1250" spc="50" dirty="0">
                <a:latin typeface="Franklin Gothic Book"/>
                <a:cs typeface="Franklin Gothic Book"/>
              </a:rPr>
              <a:t>N</a:t>
            </a:r>
            <a:r>
              <a:rPr sz="1250" spc="10" dirty="0">
                <a:latin typeface="Franklin Gothic Book"/>
                <a:cs typeface="Franklin Gothic Book"/>
              </a:rPr>
              <a:t>IH</a:t>
            </a:r>
            <a:r>
              <a:rPr sz="1250" spc="-95" dirty="0">
                <a:latin typeface="Franklin Gothic Book"/>
                <a:cs typeface="Franklin Gothic Book"/>
              </a:rPr>
              <a:t> </a:t>
            </a:r>
            <a:r>
              <a:rPr sz="1250" spc="5" dirty="0">
                <a:latin typeface="Franklin Gothic Book"/>
                <a:cs typeface="Franklin Gothic Book"/>
              </a:rPr>
              <a:t>O</a:t>
            </a:r>
            <a:r>
              <a:rPr sz="1250" spc="20" dirty="0">
                <a:latin typeface="Franklin Gothic Book"/>
                <a:cs typeface="Franklin Gothic Book"/>
              </a:rPr>
              <a:t>ff</a:t>
            </a:r>
            <a:r>
              <a:rPr sz="1250" spc="30" dirty="0">
                <a:latin typeface="Franklin Gothic Book"/>
                <a:cs typeface="Franklin Gothic Book"/>
              </a:rPr>
              <a:t>i</a:t>
            </a:r>
            <a:r>
              <a:rPr sz="1250" spc="-30" dirty="0">
                <a:latin typeface="Franklin Gothic Book"/>
                <a:cs typeface="Franklin Gothic Book"/>
              </a:rPr>
              <a:t>c</a:t>
            </a:r>
            <a:r>
              <a:rPr sz="1250" spc="15" dirty="0">
                <a:latin typeface="Franklin Gothic Book"/>
                <a:cs typeface="Franklin Gothic Book"/>
              </a:rPr>
              <a:t>e</a:t>
            </a:r>
            <a:r>
              <a:rPr sz="1250" spc="-20" dirty="0">
                <a:latin typeface="Franklin Gothic Book"/>
                <a:cs typeface="Franklin Gothic Book"/>
              </a:rPr>
              <a:t> </a:t>
            </a:r>
            <a:r>
              <a:rPr sz="1250" spc="-10" dirty="0">
                <a:latin typeface="Franklin Gothic Book"/>
                <a:cs typeface="Franklin Gothic Book"/>
              </a:rPr>
              <a:t>o</a:t>
            </a:r>
            <a:r>
              <a:rPr sz="1250" spc="5" dirty="0">
                <a:latin typeface="Franklin Gothic Book"/>
                <a:cs typeface="Franklin Gothic Book"/>
              </a:rPr>
              <a:t>f</a:t>
            </a:r>
            <a:r>
              <a:rPr sz="1250" spc="20" dirty="0">
                <a:latin typeface="Franklin Gothic Book"/>
                <a:cs typeface="Franklin Gothic Book"/>
              </a:rPr>
              <a:t> </a:t>
            </a:r>
            <a:r>
              <a:rPr sz="1250" spc="10" dirty="0">
                <a:latin typeface="Franklin Gothic Book"/>
                <a:cs typeface="Franklin Gothic Book"/>
              </a:rPr>
              <a:t>t</a:t>
            </a:r>
            <a:r>
              <a:rPr sz="1250" spc="40" dirty="0">
                <a:latin typeface="Franklin Gothic Book"/>
                <a:cs typeface="Franklin Gothic Book"/>
              </a:rPr>
              <a:t>h</a:t>
            </a:r>
            <a:r>
              <a:rPr sz="1250" spc="15" dirty="0">
                <a:latin typeface="Franklin Gothic Book"/>
                <a:cs typeface="Franklin Gothic Book"/>
              </a:rPr>
              <a:t>e</a:t>
            </a:r>
            <a:r>
              <a:rPr sz="1250" spc="-100" dirty="0">
                <a:latin typeface="Franklin Gothic Book"/>
                <a:cs typeface="Franklin Gothic Book"/>
              </a:rPr>
              <a:t> </a:t>
            </a:r>
            <a:r>
              <a:rPr sz="1250" spc="-15" dirty="0">
                <a:latin typeface="Franklin Gothic Book"/>
                <a:cs typeface="Franklin Gothic Book"/>
              </a:rPr>
              <a:t>D</a:t>
            </a:r>
            <a:r>
              <a:rPr sz="1250" spc="30" dirty="0">
                <a:latin typeface="Franklin Gothic Book"/>
                <a:cs typeface="Franklin Gothic Book"/>
              </a:rPr>
              <a:t>i</a:t>
            </a:r>
            <a:r>
              <a:rPr sz="1250" spc="-20" dirty="0">
                <a:latin typeface="Franklin Gothic Book"/>
                <a:cs typeface="Franklin Gothic Book"/>
              </a:rPr>
              <a:t>r</a:t>
            </a:r>
            <a:r>
              <a:rPr sz="1250" spc="-15" dirty="0">
                <a:latin typeface="Franklin Gothic Book"/>
                <a:cs typeface="Franklin Gothic Book"/>
              </a:rPr>
              <a:t>e</a:t>
            </a:r>
            <a:r>
              <a:rPr sz="1250" spc="-30" dirty="0">
                <a:latin typeface="Franklin Gothic Book"/>
                <a:cs typeface="Franklin Gothic Book"/>
              </a:rPr>
              <a:t>c</a:t>
            </a:r>
            <a:r>
              <a:rPr sz="1250" spc="10" dirty="0">
                <a:latin typeface="Franklin Gothic Book"/>
                <a:cs typeface="Franklin Gothic Book"/>
              </a:rPr>
              <a:t>t</a:t>
            </a:r>
            <a:r>
              <a:rPr sz="1250" spc="-15" dirty="0">
                <a:latin typeface="Franklin Gothic Book"/>
                <a:cs typeface="Franklin Gothic Book"/>
              </a:rPr>
              <a:t>or</a:t>
            </a:r>
            <a:endParaRPr sz="1250">
              <a:latin typeface="Franklin Gothic Book"/>
              <a:cs typeface="Franklin Gothic Book"/>
            </a:endParaRPr>
          </a:p>
          <a:p>
            <a:pPr marL="12700">
              <a:lnSpc>
                <a:spcPct val="100000"/>
              </a:lnSpc>
              <a:spcBef>
                <a:spcPts val="1095"/>
              </a:spcBef>
            </a:pPr>
            <a:r>
              <a:rPr sz="1250" spc="114" dirty="0">
                <a:latin typeface="Franklin Gothic Book"/>
                <a:cs typeface="Franklin Gothic Book"/>
              </a:rPr>
              <a:t>U</a:t>
            </a:r>
            <a:r>
              <a:rPr sz="1250" spc="130" dirty="0">
                <a:latin typeface="Franklin Gothic Book"/>
                <a:cs typeface="Franklin Gothic Book"/>
              </a:rPr>
              <a:t>N</a:t>
            </a:r>
            <a:r>
              <a:rPr sz="1250" spc="5" dirty="0">
                <a:latin typeface="Franklin Gothic Book"/>
                <a:cs typeface="Franklin Gothic Book"/>
              </a:rPr>
              <a:t>I</a:t>
            </a:r>
            <a:r>
              <a:rPr sz="1250" spc="-55" dirty="0">
                <a:latin typeface="Franklin Gothic Book"/>
                <a:cs typeface="Franklin Gothic Book"/>
              </a:rPr>
              <a:t>T</a:t>
            </a:r>
            <a:r>
              <a:rPr sz="1250" spc="15" dirty="0">
                <a:latin typeface="Franklin Gothic Book"/>
                <a:cs typeface="Franklin Gothic Book"/>
              </a:rPr>
              <a:t>E</a:t>
            </a:r>
            <a:r>
              <a:rPr sz="1250" spc="-55" dirty="0">
                <a:latin typeface="Franklin Gothic Book"/>
                <a:cs typeface="Franklin Gothic Book"/>
              </a:rPr>
              <a:t> </a:t>
            </a:r>
            <a:r>
              <a:rPr sz="1250" spc="95" dirty="0">
                <a:latin typeface="Franklin Gothic Book"/>
                <a:cs typeface="Franklin Gothic Book"/>
              </a:rPr>
              <a:t>P</a:t>
            </a:r>
            <a:r>
              <a:rPr sz="1250" spc="-15" dirty="0">
                <a:latin typeface="Franklin Gothic Book"/>
                <a:cs typeface="Franklin Gothic Book"/>
              </a:rPr>
              <a:t>ro</a:t>
            </a:r>
            <a:r>
              <a:rPr sz="1250" spc="-60" dirty="0">
                <a:latin typeface="Franklin Gothic Book"/>
                <a:cs typeface="Franklin Gothic Book"/>
              </a:rPr>
              <a:t>g</a:t>
            </a:r>
            <a:r>
              <a:rPr sz="1250" spc="-20" dirty="0">
                <a:latin typeface="Franklin Gothic Book"/>
                <a:cs typeface="Franklin Gothic Book"/>
              </a:rPr>
              <a:t>r</a:t>
            </a:r>
            <a:r>
              <a:rPr sz="1250" spc="-25" dirty="0">
                <a:latin typeface="Franklin Gothic Book"/>
                <a:cs typeface="Franklin Gothic Book"/>
              </a:rPr>
              <a:t>a</a:t>
            </a:r>
            <a:r>
              <a:rPr sz="1250" spc="20" dirty="0">
                <a:latin typeface="Franklin Gothic Book"/>
                <a:cs typeface="Franklin Gothic Book"/>
              </a:rPr>
              <a:t>m</a:t>
            </a:r>
            <a:r>
              <a:rPr sz="1250" spc="-75" dirty="0">
                <a:latin typeface="Franklin Gothic Book"/>
                <a:cs typeface="Franklin Gothic Book"/>
              </a:rPr>
              <a:t> </a:t>
            </a:r>
            <a:r>
              <a:rPr sz="1250" spc="85" dirty="0">
                <a:latin typeface="Franklin Gothic Book"/>
                <a:cs typeface="Franklin Gothic Book"/>
              </a:rPr>
              <a:t>S</a:t>
            </a:r>
            <a:r>
              <a:rPr sz="1250" spc="40" dirty="0">
                <a:latin typeface="Franklin Gothic Book"/>
                <a:cs typeface="Franklin Gothic Book"/>
              </a:rPr>
              <a:t>u</a:t>
            </a:r>
            <a:r>
              <a:rPr sz="1250" spc="-30" dirty="0">
                <a:latin typeface="Franklin Gothic Book"/>
                <a:cs typeface="Franklin Gothic Book"/>
              </a:rPr>
              <a:t>pp</a:t>
            </a:r>
            <a:r>
              <a:rPr sz="1250" spc="-15" dirty="0">
                <a:latin typeface="Franklin Gothic Book"/>
                <a:cs typeface="Franklin Gothic Book"/>
              </a:rPr>
              <a:t>o</a:t>
            </a:r>
            <a:r>
              <a:rPr sz="1250" spc="60" dirty="0">
                <a:latin typeface="Franklin Gothic Book"/>
                <a:cs typeface="Franklin Gothic Book"/>
              </a:rPr>
              <a:t>r</a:t>
            </a:r>
            <a:r>
              <a:rPr sz="1250" spc="5" dirty="0">
                <a:latin typeface="Franklin Gothic Book"/>
                <a:cs typeface="Franklin Gothic Book"/>
              </a:rPr>
              <a:t>t</a:t>
            </a:r>
            <a:endParaRPr sz="1250">
              <a:latin typeface="Franklin Gothic Book"/>
              <a:cs typeface="Franklin Gothic Book"/>
            </a:endParaRPr>
          </a:p>
          <a:p>
            <a:pPr marL="185420" indent="-172720">
              <a:lnSpc>
                <a:spcPct val="100000"/>
              </a:lnSpc>
              <a:spcBef>
                <a:spcPts val="100"/>
              </a:spcBef>
              <a:buFont typeface="Symbol"/>
              <a:buChar char=""/>
              <a:tabLst>
                <a:tab pos="185420" algn="l"/>
              </a:tabLst>
            </a:pPr>
            <a:r>
              <a:rPr sz="1250" spc="20" dirty="0">
                <a:latin typeface="Franklin Gothic Book"/>
                <a:cs typeface="Franklin Gothic Book"/>
              </a:rPr>
              <a:t>Brittany</a:t>
            </a:r>
            <a:r>
              <a:rPr sz="1250" spc="-45" dirty="0">
                <a:latin typeface="Franklin Gothic Book"/>
                <a:cs typeface="Franklin Gothic Book"/>
              </a:rPr>
              <a:t> </a:t>
            </a:r>
            <a:r>
              <a:rPr sz="1250" spc="15" dirty="0">
                <a:latin typeface="Franklin Gothic Book"/>
                <a:cs typeface="Franklin Gothic Book"/>
              </a:rPr>
              <a:t>Chao,</a:t>
            </a:r>
            <a:r>
              <a:rPr sz="1250" spc="-150" dirty="0">
                <a:latin typeface="Franklin Gothic Book"/>
                <a:cs typeface="Franklin Gothic Book"/>
              </a:rPr>
              <a:t> </a:t>
            </a:r>
            <a:r>
              <a:rPr sz="1250" spc="25" dirty="0">
                <a:latin typeface="Franklin Gothic Book"/>
                <a:cs typeface="Franklin Gothic Book"/>
              </a:rPr>
              <a:t>NIH</a:t>
            </a:r>
            <a:r>
              <a:rPr sz="1250" spc="-95" dirty="0">
                <a:latin typeface="Franklin Gothic Book"/>
                <a:cs typeface="Franklin Gothic Book"/>
              </a:rPr>
              <a:t> </a:t>
            </a:r>
            <a:r>
              <a:rPr sz="1250" spc="10" dirty="0">
                <a:latin typeface="Franklin Gothic Book"/>
                <a:cs typeface="Franklin Gothic Book"/>
              </a:rPr>
              <a:t>Office</a:t>
            </a:r>
            <a:r>
              <a:rPr sz="1250" spc="-95" dirty="0">
                <a:latin typeface="Franklin Gothic Book"/>
                <a:cs typeface="Franklin Gothic Book"/>
              </a:rPr>
              <a:t> </a:t>
            </a:r>
            <a:r>
              <a:rPr sz="1250" spc="-5" dirty="0">
                <a:latin typeface="Franklin Gothic Book"/>
                <a:cs typeface="Franklin Gothic Book"/>
              </a:rPr>
              <a:t>of</a:t>
            </a:r>
            <a:r>
              <a:rPr sz="1250" spc="-55" dirty="0">
                <a:latin typeface="Franklin Gothic Book"/>
                <a:cs typeface="Franklin Gothic Book"/>
              </a:rPr>
              <a:t> </a:t>
            </a:r>
            <a:r>
              <a:rPr sz="1250" spc="20" dirty="0">
                <a:latin typeface="Franklin Gothic Book"/>
                <a:cs typeface="Franklin Gothic Book"/>
              </a:rPr>
              <a:t>the</a:t>
            </a:r>
            <a:r>
              <a:rPr sz="1250" spc="-95" dirty="0">
                <a:latin typeface="Franklin Gothic Book"/>
                <a:cs typeface="Franklin Gothic Book"/>
              </a:rPr>
              <a:t> </a:t>
            </a:r>
            <a:r>
              <a:rPr sz="1250" spc="-10" dirty="0">
                <a:latin typeface="Franklin Gothic Book"/>
                <a:cs typeface="Franklin Gothic Book"/>
              </a:rPr>
              <a:t>Director</a:t>
            </a:r>
            <a:endParaRPr sz="1250">
              <a:latin typeface="Franklin Gothic Book"/>
              <a:cs typeface="Franklin Gothic Book"/>
            </a:endParaRPr>
          </a:p>
          <a:p>
            <a:pPr marL="185420" indent="-172720">
              <a:lnSpc>
                <a:spcPct val="100000"/>
              </a:lnSpc>
              <a:spcBef>
                <a:spcPts val="20"/>
              </a:spcBef>
              <a:buFont typeface="Symbol"/>
              <a:buChar char=""/>
              <a:tabLst>
                <a:tab pos="185420" algn="l"/>
              </a:tabLst>
            </a:pPr>
            <a:r>
              <a:rPr sz="1250" spc="25" dirty="0">
                <a:latin typeface="Franklin Gothic Book"/>
                <a:cs typeface="Franklin Gothic Book"/>
              </a:rPr>
              <a:t>Marzjah</a:t>
            </a:r>
            <a:r>
              <a:rPr sz="1250" spc="-45" dirty="0">
                <a:latin typeface="Franklin Gothic Book"/>
                <a:cs typeface="Franklin Gothic Book"/>
              </a:rPr>
              <a:t> </a:t>
            </a:r>
            <a:r>
              <a:rPr sz="1250" spc="5" dirty="0">
                <a:latin typeface="Franklin Gothic Book"/>
                <a:cs typeface="Franklin Gothic Book"/>
              </a:rPr>
              <a:t>Esther,</a:t>
            </a:r>
            <a:r>
              <a:rPr sz="1250" spc="-75" dirty="0">
                <a:latin typeface="Franklin Gothic Book"/>
                <a:cs typeface="Franklin Gothic Book"/>
              </a:rPr>
              <a:t> </a:t>
            </a:r>
            <a:r>
              <a:rPr sz="1250" spc="25" dirty="0">
                <a:latin typeface="Franklin Gothic Book"/>
                <a:cs typeface="Franklin Gothic Book"/>
              </a:rPr>
              <a:t>NIH</a:t>
            </a:r>
            <a:r>
              <a:rPr sz="1250" spc="-95" dirty="0">
                <a:latin typeface="Franklin Gothic Book"/>
                <a:cs typeface="Franklin Gothic Book"/>
              </a:rPr>
              <a:t> </a:t>
            </a:r>
            <a:r>
              <a:rPr sz="1250" spc="10" dirty="0">
                <a:latin typeface="Franklin Gothic Book"/>
                <a:cs typeface="Franklin Gothic Book"/>
              </a:rPr>
              <a:t>Office</a:t>
            </a:r>
            <a:r>
              <a:rPr sz="1250" spc="-95" dirty="0">
                <a:latin typeface="Franklin Gothic Book"/>
                <a:cs typeface="Franklin Gothic Book"/>
              </a:rPr>
              <a:t> </a:t>
            </a:r>
            <a:r>
              <a:rPr sz="1250" spc="-5" dirty="0">
                <a:latin typeface="Franklin Gothic Book"/>
                <a:cs typeface="Franklin Gothic Book"/>
              </a:rPr>
              <a:t>of</a:t>
            </a:r>
            <a:r>
              <a:rPr sz="1250" spc="-60" dirty="0">
                <a:latin typeface="Franklin Gothic Book"/>
                <a:cs typeface="Franklin Gothic Book"/>
              </a:rPr>
              <a:t> </a:t>
            </a:r>
            <a:r>
              <a:rPr sz="1250" spc="20" dirty="0">
                <a:latin typeface="Franklin Gothic Book"/>
                <a:cs typeface="Franklin Gothic Book"/>
              </a:rPr>
              <a:t>the</a:t>
            </a:r>
            <a:r>
              <a:rPr sz="1250" spc="-100" dirty="0">
                <a:latin typeface="Franklin Gothic Book"/>
                <a:cs typeface="Franklin Gothic Book"/>
              </a:rPr>
              <a:t> </a:t>
            </a:r>
            <a:r>
              <a:rPr sz="1250" spc="-10" dirty="0">
                <a:latin typeface="Franklin Gothic Book"/>
                <a:cs typeface="Franklin Gothic Book"/>
              </a:rPr>
              <a:t>Director</a:t>
            </a:r>
            <a:endParaRPr sz="1250">
              <a:latin typeface="Franklin Gothic Book"/>
              <a:cs typeface="Franklin Gothic Boo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EE10-2B26-4C4A-8DF8-A3F3B797313C}"/>
              </a:ext>
            </a:extLst>
          </p:cNvPr>
          <p:cNvSpPr>
            <a:spLocks noGrp="1"/>
          </p:cNvSpPr>
          <p:nvPr>
            <p:ph type="ctrTitle"/>
          </p:nvPr>
        </p:nvSpPr>
        <p:spPr>
          <a:xfrm>
            <a:off x="228600" y="381001"/>
            <a:ext cx="5666629" cy="1066800"/>
          </a:xfrm>
        </p:spPr>
        <p:txBody>
          <a:bodyPr/>
          <a:lstStyle/>
          <a:p>
            <a:r>
              <a:rPr lang="en-US" dirty="0">
                <a:solidFill>
                  <a:schemeClr val="tx2"/>
                </a:solidFill>
              </a:rPr>
              <a:t>Your Panelists</a:t>
            </a:r>
          </a:p>
        </p:txBody>
      </p:sp>
      <p:grpSp>
        <p:nvGrpSpPr>
          <p:cNvPr id="3" name="Group 2" descr="Marie Bernard, M.D.&#10;Chief Officer for Scientific &#10;Workforce Diversity&#10;marie.bernard@nih.gov">
            <a:extLst>
              <a:ext uri="{FF2B5EF4-FFF2-40B4-BE49-F238E27FC236}">
                <a16:creationId xmlns:a16="http://schemas.microsoft.com/office/drawing/2014/main" id="{B843769E-B104-4CE9-9A61-F7F81087A683}"/>
              </a:ext>
            </a:extLst>
          </p:cNvPr>
          <p:cNvGrpSpPr/>
          <p:nvPr/>
        </p:nvGrpSpPr>
        <p:grpSpPr>
          <a:xfrm>
            <a:off x="609600" y="2100943"/>
            <a:ext cx="2971800" cy="3671386"/>
            <a:chOff x="609600" y="2100943"/>
            <a:chExt cx="2971800" cy="3671386"/>
          </a:xfrm>
        </p:grpSpPr>
        <p:pic>
          <p:nvPicPr>
            <p:cNvPr id="5" name="Picture 4">
              <a:extLst>
                <a:ext uri="{FF2B5EF4-FFF2-40B4-BE49-F238E27FC236}">
                  <a16:creationId xmlns:a16="http://schemas.microsoft.com/office/drawing/2014/main" id="{1C67C346-62DA-4DC9-8549-89B94AB93BFC}"/>
                </a:ext>
              </a:extLst>
            </p:cNvPr>
            <p:cNvPicPr>
              <a:picLocks noChangeAspect="1"/>
            </p:cNvPicPr>
            <p:nvPr/>
          </p:nvPicPr>
          <p:blipFill>
            <a:blip r:embed="rId2"/>
            <a:stretch>
              <a:fillRect/>
            </a:stretch>
          </p:blipFill>
          <p:spPr>
            <a:xfrm>
              <a:off x="1018785" y="2100943"/>
              <a:ext cx="1548721" cy="2261856"/>
            </a:xfrm>
            <a:prstGeom prst="rect">
              <a:avLst/>
            </a:prstGeom>
          </p:spPr>
        </p:pic>
        <p:sp>
          <p:nvSpPr>
            <p:cNvPr id="10" name="TextBox 9">
              <a:extLst>
                <a:ext uri="{FF2B5EF4-FFF2-40B4-BE49-F238E27FC236}">
                  <a16:creationId xmlns:a16="http://schemas.microsoft.com/office/drawing/2014/main" id="{8D7C5CFE-581C-4724-8EE7-7978B13D7BBE}"/>
                </a:ext>
              </a:extLst>
            </p:cNvPr>
            <p:cNvSpPr txBox="1"/>
            <p:nvPr/>
          </p:nvSpPr>
          <p:spPr>
            <a:xfrm>
              <a:off x="609600" y="4572000"/>
              <a:ext cx="2971800" cy="1200329"/>
            </a:xfrm>
            <a:prstGeom prst="rect">
              <a:avLst/>
            </a:prstGeom>
            <a:noFill/>
          </p:spPr>
          <p:txBody>
            <a:bodyPr wrap="square" rtlCol="0">
              <a:spAutoFit/>
            </a:bodyPr>
            <a:lstStyle/>
            <a:p>
              <a:pPr fontAlgn="ctr"/>
              <a:r>
                <a:rPr lang="en-US" b="1" dirty="0"/>
                <a:t>Marie Bernard, M.D.</a:t>
              </a:r>
            </a:p>
            <a:p>
              <a:pPr fontAlgn="ctr"/>
              <a:r>
                <a:rPr lang="en-US" b="0" i="0" dirty="0">
                  <a:effectLst/>
                </a:rPr>
                <a:t>Chief Officer for Scientific </a:t>
              </a:r>
            </a:p>
            <a:p>
              <a:pPr fontAlgn="ctr"/>
              <a:r>
                <a:rPr lang="en-US" b="0" i="0" dirty="0">
                  <a:effectLst/>
                </a:rPr>
                <a:t>Workforce Diversity</a:t>
              </a:r>
              <a:endParaRPr lang="en-US" dirty="0"/>
            </a:p>
            <a:p>
              <a:pPr fontAlgn="ctr"/>
              <a:r>
                <a:rPr lang="en-US" u="sng" dirty="0">
                  <a:hlinkClick r:id="rId3"/>
                </a:rPr>
                <a:t>marie.bernard@nih.gov</a:t>
              </a:r>
              <a:endParaRPr lang="en-US" sz="2000" dirty="0"/>
            </a:p>
          </p:txBody>
        </p:sp>
      </p:grpSp>
      <p:grpSp>
        <p:nvGrpSpPr>
          <p:cNvPr id="4" name="Group 3" descr="Alfred Johnson, Ph.D.&#10;Deputy Director for Management&#10;alfred.johnson@nih.gov &#10;">
            <a:extLst>
              <a:ext uri="{FF2B5EF4-FFF2-40B4-BE49-F238E27FC236}">
                <a16:creationId xmlns:a16="http://schemas.microsoft.com/office/drawing/2014/main" id="{2992350C-B88E-412A-A275-9C4BC9C55B51}"/>
              </a:ext>
            </a:extLst>
          </p:cNvPr>
          <p:cNvGrpSpPr/>
          <p:nvPr/>
        </p:nvGrpSpPr>
        <p:grpSpPr>
          <a:xfrm>
            <a:off x="4648200" y="2100943"/>
            <a:ext cx="3744512" cy="3394387"/>
            <a:chOff x="4648200" y="2100943"/>
            <a:chExt cx="3744512" cy="3394387"/>
          </a:xfrm>
        </p:grpSpPr>
        <p:pic>
          <p:nvPicPr>
            <p:cNvPr id="7" name="Picture 6" descr="Marie Bernard, M.D.&#10;Chief Officer for Scientific &#10;Workforce Diversity&#10;marie.bernard@nih.gov&#10;">
              <a:extLst>
                <a:ext uri="{FF2B5EF4-FFF2-40B4-BE49-F238E27FC236}">
                  <a16:creationId xmlns:a16="http://schemas.microsoft.com/office/drawing/2014/main" id="{B6F6DB64-B345-464A-A739-41D2241CD210}"/>
                </a:ext>
              </a:extLst>
            </p:cNvPr>
            <p:cNvPicPr>
              <a:picLocks noChangeAspect="1"/>
            </p:cNvPicPr>
            <p:nvPr/>
          </p:nvPicPr>
          <p:blipFill>
            <a:blip r:embed="rId4"/>
            <a:stretch>
              <a:fillRect/>
            </a:stretch>
          </p:blipFill>
          <p:spPr>
            <a:xfrm>
              <a:off x="5057029" y="2100943"/>
              <a:ext cx="1676399" cy="2261857"/>
            </a:xfrm>
            <a:prstGeom prst="rect">
              <a:avLst/>
            </a:prstGeom>
          </p:spPr>
        </p:pic>
        <p:sp>
          <p:nvSpPr>
            <p:cNvPr id="11" name="TextBox 10">
              <a:extLst>
                <a:ext uri="{FF2B5EF4-FFF2-40B4-BE49-F238E27FC236}">
                  <a16:creationId xmlns:a16="http://schemas.microsoft.com/office/drawing/2014/main" id="{17498FFD-FA3C-400A-A133-BA8CB29A496D}"/>
                </a:ext>
              </a:extLst>
            </p:cNvPr>
            <p:cNvSpPr txBox="1"/>
            <p:nvPr/>
          </p:nvSpPr>
          <p:spPr>
            <a:xfrm>
              <a:off x="4648200" y="4572000"/>
              <a:ext cx="3744512" cy="923330"/>
            </a:xfrm>
            <a:prstGeom prst="rect">
              <a:avLst/>
            </a:prstGeom>
            <a:noFill/>
          </p:spPr>
          <p:txBody>
            <a:bodyPr wrap="square" rtlCol="0">
              <a:spAutoFit/>
            </a:bodyPr>
            <a:lstStyle/>
            <a:p>
              <a:pPr fontAlgn="ctr"/>
              <a:r>
                <a:rPr lang="en-US" b="1" dirty="0"/>
                <a:t>Alfred Johnson, Ph.D.</a:t>
              </a:r>
              <a:endParaRPr lang="en-US" dirty="0"/>
            </a:p>
            <a:p>
              <a:pPr fontAlgn="ctr"/>
              <a:r>
                <a:rPr lang="en-US" dirty="0"/>
                <a:t>Deputy Director for Management</a:t>
              </a:r>
            </a:p>
            <a:p>
              <a:pPr fontAlgn="ctr"/>
              <a:r>
                <a:rPr lang="en-US" u="sng" dirty="0">
                  <a:hlinkClick r:id="rId5"/>
                </a:rPr>
                <a:t>alfred.johnson@nih.gov</a:t>
              </a:r>
              <a:r>
                <a:rPr lang="en-US" u="sng" dirty="0"/>
                <a:t> </a:t>
              </a:r>
              <a:endParaRPr lang="en-US" sz="2000" dirty="0"/>
            </a:p>
          </p:txBody>
        </p:sp>
      </p:grpSp>
      <p:grpSp>
        <p:nvGrpSpPr>
          <p:cNvPr id="6" name="Group 5" descr="Jon Lorsch, Ph.D.&#10;Director, National Institute on General Medical Sciences&#10;jon.olrsch@nih.gov &#10;">
            <a:extLst>
              <a:ext uri="{FF2B5EF4-FFF2-40B4-BE49-F238E27FC236}">
                <a16:creationId xmlns:a16="http://schemas.microsoft.com/office/drawing/2014/main" id="{76BEB661-7EFD-4FE7-9DA3-D096F64EE568}"/>
              </a:ext>
            </a:extLst>
          </p:cNvPr>
          <p:cNvGrpSpPr/>
          <p:nvPr/>
        </p:nvGrpSpPr>
        <p:grpSpPr>
          <a:xfrm>
            <a:off x="9220200" y="2100942"/>
            <a:ext cx="2971800" cy="3702164"/>
            <a:chOff x="9220200" y="2100942"/>
            <a:chExt cx="2971800" cy="3702164"/>
          </a:xfrm>
        </p:grpSpPr>
        <p:pic>
          <p:nvPicPr>
            <p:cNvPr id="9" name="Picture 8" descr="Alfred Johnson, Ph.D.&#10;Deputy Director for Management&#10;alfred.johnson@nih.gov &#10;">
              <a:extLst>
                <a:ext uri="{FF2B5EF4-FFF2-40B4-BE49-F238E27FC236}">
                  <a16:creationId xmlns:a16="http://schemas.microsoft.com/office/drawing/2014/main" id="{DC0DF123-0568-46C0-B0EF-8A2B23DE005E}"/>
                </a:ext>
              </a:extLst>
            </p:cNvPr>
            <p:cNvPicPr>
              <a:picLocks noChangeAspect="1"/>
            </p:cNvPicPr>
            <p:nvPr/>
          </p:nvPicPr>
          <p:blipFill>
            <a:blip r:embed="rId6"/>
            <a:stretch>
              <a:fillRect/>
            </a:stretch>
          </p:blipFill>
          <p:spPr>
            <a:xfrm>
              <a:off x="9403880" y="2100942"/>
              <a:ext cx="1676400" cy="2261857"/>
            </a:xfrm>
            <a:prstGeom prst="rect">
              <a:avLst/>
            </a:prstGeom>
          </p:spPr>
        </p:pic>
        <p:sp>
          <p:nvSpPr>
            <p:cNvPr id="12" name="TextBox 11">
              <a:extLst>
                <a:ext uri="{FF2B5EF4-FFF2-40B4-BE49-F238E27FC236}">
                  <a16:creationId xmlns:a16="http://schemas.microsoft.com/office/drawing/2014/main" id="{5E29129F-C384-426B-896F-1EF417FDF057}"/>
                </a:ext>
              </a:extLst>
            </p:cNvPr>
            <p:cNvSpPr txBox="1"/>
            <p:nvPr/>
          </p:nvSpPr>
          <p:spPr>
            <a:xfrm>
              <a:off x="9220200" y="4572000"/>
              <a:ext cx="2971800" cy="1231106"/>
            </a:xfrm>
            <a:prstGeom prst="rect">
              <a:avLst/>
            </a:prstGeom>
            <a:noFill/>
          </p:spPr>
          <p:txBody>
            <a:bodyPr wrap="square" rtlCol="0">
              <a:spAutoFit/>
            </a:bodyPr>
            <a:lstStyle/>
            <a:p>
              <a:pPr fontAlgn="ctr"/>
              <a:r>
                <a:rPr lang="en-US" b="1" dirty="0"/>
                <a:t>Jon Lorsch, Ph.D.</a:t>
              </a:r>
              <a:endParaRPr lang="en-US" dirty="0"/>
            </a:p>
            <a:p>
              <a:pPr fontAlgn="ctr"/>
              <a:r>
                <a:rPr lang="en-US" dirty="0"/>
                <a:t>Director, National Institute on General Medical Sciences</a:t>
              </a:r>
            </a:p>
            <a:p>
              <a:pPr fontAlgn="ctr"/>
              <a:r>
                <a:rPr lang="en-US" sz="2000" dirty="0">
                  <a:hlinkClick r:id="rId7"/>
                </a:rPr>
                <a:t>jon.olrsch@nih.gov</a:t>
              </a:r>
              <a:r>
                <a:rPr lang="en-US" sz="2000" dirty="0"/>
                <a:t> </a:t>
              </a:r>
            </a:p>
          </p:txBody>
        </p:sp>
      </p:grpSp>
    </p:spTree>
    <p:extLst>
      <p:ext uri="{BB962C8B-B14F-4D97-AF65-F5344CB8AC3E}">
        <p14:creationId xmlns:p14="http://schemas.microsoft.com/office/powerpoint/2010/main" val="2655312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1F7B-2323-4C43-B90B-08575B34CB92}"/>
              </a:ext>
            </a:extLst>
          </p:cNvPr>
          <p:cNvSpPr>
            <a:spLocks noGrp="1"/>
          </p:cNvSpPr>
          <p:nvPr>
            <p:ph type="ctrTitle"/>
          </p:nvPr>
        </p:nvSpPr>
        <p:spPr>
          <a:xfrm>
            <a:off x="457200" y="27214"/>
            <a:ext cx="3276600" cy="923330"/>
          </a:xfrm>
        </p:spPr>
        <p:txBody>
          <a:bodyPr/>
          <a:lstStyle/>
          <a:p>
            <a:r>
              <a:rPr lang="en-US" sz="6000" b="1" i="0" dirty="0">
                <a:solidFill>
                  <a:schemeClr val="tx2"/>
                </a:solidFill>
                <a:latin typeface="+mn-lt"/>
              </a:rPr>
              <a:t>Resources</a:t>
            </a:r>
          </a:p>
        </p:txBody>
      </p:sp>
      <p:sp>
        <p:nvSpPr>
          <p:cNvPr id="3" name="Subtitle 2">
            <a:extLst>
              <a:ext uri="{FF2B5EF4-FFF2-40B4-BE49-F238E27FC236}">
                <a16:creationId xmlns:a16="http://schemas.microsoft.com/office/drawing/2014/main" id="{AC189820-6DCA-40F3-B4A2-D6C6090ADA23}"/>
              </a:ext>
            </a:extLst>
          </p:cNvPr>
          <p:cNvSpPr>
            <a:spLocks noGrp="1"/>
          </p:cNvSpPr>
          <p:nvPr>
            <p:ph type="subTitle" idx="4"/>
          </p:nvPr>
        </p:nvSpPr>
        <p:spPr>
          <a:xfrm>
            <a:off x="5315445" y="2336550"/>
            <a:ext cx="6172200" cy="276999"/>
          </a:xfrm>
        </p:spPr>
        <p:txBody>
          <a:bodyPr/>
          <a:lstStyle/>
          <a:p>
            <a:r>
              <a:rPr lang="en-US" b="1" dirty="0">
                <a:hlinkClick r:id="rId2"/>
              </a:rPr>
              <a:t>The NIH UNITE Initiative | National Institutes of Health (NIH)</a:t>
            </a:r>
            <a:endParaRPr lang="en-US" b="1" dirty="0"/>
          </a:p>
        </p:txBody>
      </p:sp>
      <p:pic>
        <p:nvPicPr>
          <p:cNvPr id="5" name="Picture 4" descr="screenshot of UNITE webpage">
            <a:extLst>
              <a:ext uri="{FF2B5EF4-FFF2-40B4-BE49-F238E27FC236}">
                <a16:creationId xmlns:a16="http://schemas.microsoft.com/office/drawing/2014/main" id="{261471E0-6A7C-4971-8743-A608BDE29AC7}"/>
              </a:ext>
            </a:extLst>
          </p:cNvPr>
          <p:cNvPicPr>
            <a:picLocks noChangeAspect="1"/>
          </p:cNvPicPr>
          <p:nvPr/>
        </p:nvPicPr>
        <p:blipFill>
          <a:blip r:embed="rId3"/>
          <a:stretch>
            <a:fillRect/>
          </a:stretch>
        </p:blipFill>
        <p:spPr>
          <a:xfrm>
            <a:off x="990600" y="1432617"/>
            <a:ext cx="3957697" cy="2215128"/>
          </a:xfrm>
          <a:prstGeom prst="rect">
            <a:avLst/>
          </a:prstGeom>
        </p:spPr>
      </p:pic>
      <p:pic>
        <p:nvPicPr>
          <p:cNvPr id="9" name="Picture 8" descr="Screenshot of Ending Structural Racism website">
            <a:extLst>
              <a:ext uri="{FF2B5EF4-FFF2-40B4-BE49-F238E27FC236}">
                <a16:creationId xmlns:a16="http://schemas.microsoft.com/office/drawing/2014/main" id="{F35042DF-C342-46A9-97FA-C30862503C83}"/>
              </a:ext>
            </a:extLst>
          </p:cNvPr>
          <p:cNvPicPr>
            <a:picLocks noChangeAspect="1"/>
          </p:cNvPicPr>
          <p:nvPr/>
        </p:nvPicPr>
        <p:blipFill>
          <a:blip r:embed="rId4"/>
          <a:stretch>
            <a:fillRect/>
          </a:stretch>
        </p:blipFill>
        <p:spPr>
          <a:xfrm>
            <a:off x="1195861" y="3810000"/>
            <a:ext cx="4152241" cy="2216162"/>
          </a:xfrm>
          <a:prstGeom prst="rect">
            <a:avLst/>
          </a:prstGeom>
        </p:spPr>
      </p:pic>
      <p:sp>
        <p:nvSpPr>
          <p:cNvPr id="10" name="TextBox 9">
            <a:extLst>
              <a:ext uri="{FF2B5EF4-FFF2-40B4-BE49-F238E27FC236}">
                <a16:creationId xmlns:a16="http://schemas.microsoft.com/office/drawing/2014/main" id="{A6BC1493-E294-4A3E-BAEF-2347FE578B4C}"/>
              </a:ext>
            </a:extLst>
          </p:cNvPr>
          <p:cNvSpPr txBox="1"/>
          <p:nvPr/>
        </p:nvSpPr>
        <p:spPr>
          <a:xfrm>
            <a:off x="5577757" y="4548749"/>
            <a:ext cx="6029471" cy="369332"/>
          </a:xfrm>
          <a:prstGeom prst="rect">
            <a:avLst/>
          </a:prstGeom>
          <a:noFill/>
        </p:spPr>
        <p:txBody>
          <a:bodyPr wrap="none" rtlCol="0">
            <a:spAutoFit/>
          </a:bodyPr>
          <a:lstStyle/>
          <a:p>
            <a:r>
              <a:rPr lang="en-US" b="1" dirty="0">
                <a:hlinkClick r:id="rId5"/>
              </a:rPr>
              <a:t>Ending Structural Racism | National Institutes of Health (NIH)</a:t>
            </a:r>
            <a:endParaRPr lang="en-US" b="1" dirty="0"/>
          </a:p>
        </p:txBody>
      </p:sp>
    </p:spTree>
    <p:extLst>
      <p:ext uri="{BB962C8B-B14F-4D97-AF65-F5344CB8AC3E}">
        <p14:creationId xmlns:p14="http://schemas.microsoft.com/office/powerpoint/2010/main" val="3476893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amp;A">
            <a:extLst>
              <a:ext uri="{FF2B5EF4-FFF2-40B4-BE49-F238E27FC236}">
                <a16:creationId xmlns:a16="http://schemas.microsoft.com/office/drawing/2014/main" id="{ECE478CF-CB5F-4AB2-82A7-E0586440FDC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590800" y="1930037"/>
            <a:ext cx="5829300" cy="2997926"/>
          </a:xfrm>
          <a:prstGeom prst="rect">
            <a:avLst/>
          </a:prstGeom>
        </p:spPr>
      </p:pic>
      <p:sp>
        <p:nvSpPr>
          <p:cNvPr id="2" name="Title 1">
            <a:extLst>
              <a:ext uri="{FF2B5EF4-FFF2-40B4-BE49-F238E27FC236}">
                <a16:creationId xmlns:a16="http://schemas.microsoft.com/office/drawing/2014/main" id="{D07D7C71-D4CD-4474-95DF-3A93C83BD7ED}"/>
              </a:ext>
            </a:extLst>
          </p:cNvPr>
          <p:cNvSpPr>
            <a:spLocks noGrp="1"/>
          </p:cNvSpPr>
          <p:nvPr>
            <p:ph type="title"/>
          </p:nvPr>
        </p:nvSpPr>
        <p:spPr>
          <a:xfrm>
            <a:off x="661551" y="-1207065"/>
            <a:ext cx="10868898" cy="492443"/>
          </a:xfrm>
        </p:spPr>
        <p:txBody>
          <a:bodyPr/>
          <a:lstStyle/>
          <a:p>
            <a:r>
              <a:rPr lang="en-US" dirty="0"/>
              <a:t>Q&amp;A</a:t>
            </a:r>
          </a:p>
        </p:txBody>
      </p:sp>
    </p:spTree>
    <p:extLst>
      <p:ext uri="{BB962C8B-B14F-4D97-AF65-F5344CB8AC3E}">
        <p14:creationId xmlns:p14="http://schemas.microsoft.com/office/powerpoint/2010/main" val="3744515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9469119" y="6351455"/>
            <a:ext cx="2145030" cy="334010"/>
            <a:chOff x="9469119" y="6351455"/>
            <a:chExt cx="2145030" cy="334010"/>
          </a:xfrm>
        </p:grpSpPr>
        <p:pic>
          <p:nvPicPr>
            <p:cNvPr id="4" name="object 4"/>
            <p:cNvPicPr/>
            <p:nvPr/>
          </p:nvPicPr>
          <p:blipFill>
            <a:blip r:embed="rId2" cstate="print"/>
            <a:stretch>
              <a:fillRect/>
            </a:stretch>
          </p:blipFill>
          <p:spPr>
            <a:xfrm>
              <a:off x="11255371" y="6468846"/>
              <a:ext cx="358314" cy="95077"/>
            </a:xfrm>
            <a:prstGeom prst="rect">
              <a:avLst/>
            </a:prstGeom>
          </p:spPr>
        </p:pic>
        <p:pic>
          <p:nvPicPr>
            <p:cNvPr id="5" name="object 5"/>
            <p:cNvPicPr/>
            <p:nvPr/>
          </p:nvPicPr>
          <p:blipFill>
            <a:blip r:embed="rId3" cstate="print"/>
            <a:stretch>
              <a:fillRect/>
            </a:stretch>
          </p:blipFill>
          <p:spPr>
            <a:xfrm>
              <a:off x="9469119" y="6351455"/>
              <a:ext cx="1746117" cy="333740"/>
            </a:xfrm>
            <a:prstGeom prst="rect">
              <a:avLst/>
            </a:prstGeom>
          </p:spPr>
        </p:pic>
        <p:sp>
          <p:nvSpPr>
            <p:cNvPr id="6" name="object 6"/>
            <p:cNvSpPr/>
            <p:nvPr/>
          </p:nvSpPr>
          <p:spPr>
            <a:xfrm>
              <a:off x="10482167" y="6468846"/>
              <a:ext cx="15240" cy="93345"/>
            </a:xfrm>
            <a:custGeom>
              <a:avLst/>
              <a:gdLst/>
              <a:ahLst/>
              <a:cxnLst/>
              <a:rect l="l" t="t" r="r" b="b"/>
              <a:pathLst>
                <a:path w="15240" h="93345">
                  <a:moveTo>
                    <a:pt x="14990" y="93136"/>
                  </a:moveTo>
                  <a:lnTo>
                    <a:pt x="0" y="93136"/>
                  </a:lnTo>
                  <a:lnTo>
                    <a:pt x="0" y="0"/>
                  </a:lnTo>
                  <a:lnTo>
                    <a:pt x="14990" y="0"/>
                  </a:lnTo>
                  <a:lnTo>
                    <a:pt x="14990" y="93136"/>
                  </a:lnTo>
                  <a:close/>
                </a:path>
              </a:pathLst>
            </a:custGeom>
            <a:solidFill>
              <a:srgbClr val="5C5E66"/>
            </a:solidFill>
          </p:spPr>
          <p:txBody>
            <a:bodyPr wrap="square" lIns="0" tIns="0" rIns="0" bIns="0" rtlCol="0"/>
            <a:lstStyle/>
            <a:p>
              <a:endParaRPr/>
            </a:p>
          </p:txBody>
        </p:sp>
        <p:pic>
          <p:nvPicPr>
            <p:cNvPr id="7" name="object 7"/>
            <p:cNvPicPr/>
            <p:nvPr/>
          </p:nvPicPr>
          <p:blipFill>
            <a:blip r:embed="rId2" cstate="print"/>
            <a:stretch>
              <a:fillRect/>
            </a:stretch>
          </p:blipFill>
          <p:spPr>
            <a:xfrm>
              <a:off x="11255371" y="6468846"/>
              <a:ext cx="358314" cy="95077"/>
            </a:xfrm>
            <a:prstGeom prst="rect">
              <a:avLst/>
            </a:prstGeom>
          </p:spPr>
        </p:pic>
        <p:pic>
          <p:nvPicPr>
            <p:cNvPr id="8" name="object 8"/>
            <p:cNvPicPr/>
            <p:nvPr/>
          </p:nvPicPr>
          <p:blipFill>
            <a:blip r:embed="rId3" cstate="print"/>
            <a:stretch>
              <a:fillRect/>
            </a:stretch>
          </p:blipFill>
          <p:spPr>
            <a:xfrm>
              <a:off x="9469119" y="6351455"/>
              <a:ext cx="1746117" cy="333740"/>
            </a:xfrm>
            <a:prstGeom prst="rect">
              <a:avLst/>
            </a:prstGeom>
          </p:spPr>
        </p:pic>
      </p:grpSp>
      <p:sp>
        <p:nvSpPr>
          <p:cNvPr id="9" name="object 9"/>
          <p:cNvSpPr txBox="1"/>
          <p:nvPr/>
        </p:nvSpPr>
        <p:spPr>
          <a:xfrm>
            <a:off x="583725" y="6399428"/>
            <a:ext cx="2015489" cy="208279"/>
          </a:xfrm>
          <a:prstGeom prst="rect">
            <a:avLst/>
          </a:prstGeom>
        </p:spPr>
        <p:txBody>
          <a:bodyPr vert="horz" wrap="square" lIns="0" tIns="12700" rIns="0" bIns="0" rtlCol="0">
            <a:spAutoFit/>
          </a:bodyPr>
          <a:lstStyle/>
          <a:p>
            <a:pPr marL="12700">
              <a:lnSpc>
                <a:spcPct val="100000"/>
              </a:lnSpc>
              <a:spcBef>
                <a:spcPts val="100"/>
              </a:spcBef>
            </a:pPr>
            <a:r>
              <a:rPr sz="1200" b="0" spc="-10" dirty="0">
                <a:solidFill>
                  <a:srgbClr val="0D345B"/>
                </a:solidFill>
                <a:latin typeface="Calibri Light"/>
                <a:cs typeface="Calibri Light"/>
              </a:rPr>
              <a:t>nih.gov/ending-structural-racism</a:t>
            </a:r>
            <a:endParaRPr sz="1200">
              <a:latin typeface="Calibri Light"/>
              <a:cs typeface="Calibri Light"/>
            </a:endParaRPr>
          </a:p>
        </p:txBody>
      </p:sp>
      <p:sp>
        <p:nvSpPr>
          <p:cNvPr id="10" name="object 10">
            <a:extLst>
              <a:ext uri="{C183D7F6-B498-43B3-948B-1728B52AA6E4}">
                <adec:decorative xmlns:adec="http://schemas.microsoft.com/office/drawing/2017/decorative" val="1"/>
              </a:ext>
            </a:extLst>
          </p:cNvPr>
          <p:cNvSpPr/>
          <p:nvPr/>
        </p:nvSpPr>
        <p:spPr>
          <a:xfrm>
            <a:off x="584200" y="6172200"/>
            <a:ext cx="11026775" cy="0"/>
          </a:xfrm>
          <a:custGeom>
            <a:avLst/>
            <a:gdLst/>
            <a:ahLst/>
            <a:cxnLst/>
            <a:rect l="l" t="t" r="r" b="b"/>
            <a:pathLst>
              <a:path w="11026775">
                <a:moveTo>
                  <a:pt x="0" y="0"/>
                </a:moveTo>
                <a:lnTo>
                  <a:pt x="11026394" y="0"/>
                </a:lnTo>
              </a:path>
            </a:pathLst>
          </a:custGeom>
          <a:ln w="9525">
            <a:solidFill>
              <a:srgbClr val="0D345B"/>
            </a:solidFill>
          </a:ln>
        </p:spPr>
        <p:txBody>
          <a:bodyPr wrap="square" lIns="0" tIns="0" rIns="0" bIns="0" rtlCol="0"/>
          <a:lstStyle/>
          <a:p>
            <a:endParaRPr/>
          </a:p>
        </p:txBody>
      </p:sp>
      <p:grpSp>
        <p:nvGrpSpPr>
          <p:cNvPr id="11" name="object 11" descr="UNITE banner"/>
          <p:cNvGrpSpPr/>
          <p:nvPr/>
        </p:nvGrpSpPr>
        <p:grpSpPr>
          <a:xfrm>
            <a:off x="284479" y="0"/>
            <a:ext cx="11907520" cy="4409440"/>
            <a:chOff x="284479" y="0"/>
            <a:chExt cx="11907520" cy="4409440"/>
          </a:xfrm>
        </p:grpSpPr>
        <p:pic>
          <p:nvPicPr>
            <p:cNvPr id="12" name="object 12"/>
            <p:cNvPicPr/>
            <p:nvPr/>
          </p:nvPicPr>
          <p:blipFill>
            <a:blip r:embed="rId4" cstate="print"/>
            <a:stretch>
              <a:fillRect/>
            </a:stretch>
          </p:blipFill>
          <p:spPr>
            <a:xfrm>
              <a:off x="1446735" y="0"/>
              <a:ext cx="10745251" cy="4409440"/>
            </a:xfrm>
            <a:prstGeom prst="rect">
              <a:avLst/>
            </a:prstGeom>
          </p:spPr>
        </p:pic>
        <p:pic>
          <p:nvPicPr>
            <p:cNvPr id="13" name="object 13"/>
            <p:cNvPicPr/>
            <p:nvPr/>
          </p:nvPicPr>
          <p:blipFill>
            <a:blip r:embed="rId5" cstate="print"/>
            <a:stretch>
              <a:fillRect/>
            </a:stretch>
          </p:blipFill>
          <p:spPr>
            <a:xfrm>
              <a:off x="284479" y="0"/>
              <a:ext cx="11906846" cy="4409439"/>
            </a:xfrm>
            <a:prstGeom prst="rect">
              <a:avLst/>
            </a:prstGeom>
          </p:spPr>
        </p:pic>
      </p:grpSp>
      <p:sp>
        <p:nvSpPr>
          <p:cNvPr id="14" name="object 14"/>
          <p:cNvSpPr txBox="1">
            <a:spLocks noGrp="1"/>
          </p:cNvSpPr>
          <p:nvPr>
            <p:ph type="title" idx="4294967295"/>
          </p:nvPr>
        </p:nvSpPr>
        <p:spPr>
          <a:xfrm>
            <a:off x="685800" y="4506109"/>
            <a:ext cx="5868670" cy="1503045"/>
          </a:xfrm>
          <a:prstGeom prst="rect">
            <a:avLst/>
          </a:prstGeom>
          <a:noFill/>
          <a:ln>
            <a:noFill/>
            <a:prstDash/>
          </a:ln>
          <a:effectLst/>
        </p:spPr>
        <p:txBody>
          <a:bodyPr rot="0" spcFirstLastPara="0" vertOverflow="overflow" horzOverflow="overflow" vert="horz" wrap="square" lIns="0" tIns="11430" rIns="0" bIns="0" numCol="1" spcCol="0" rtlCol="0" fromWordArt="0" anchor="t" anchorCtr="0" forceAA="0" compatLnSpc="1">
            <a:prstTxWarp prst="textNoShape">
              <a:avLst/>
            </a:prstTxWarp>
            <a:spAutoFit/>
          </a:bodyPr>
          <a:lstStyle/>
          <a:p>
            <a:pPr marL="15875" marR="0" lvl="0" indent="0" algn="l" defTabSz="914400" rtl="0" eaLnBrk="1" fontAlgn="auto" latinLnBrk="0" hangingPunct="1">
              <a:lnSpc>
                <a:spcPts val="4610"/>
              </a:lnSpc>
              <a:spcBef>
                <a:spcPts val="90"/>
              </a:spcBef>
              <a:spcAft>
                <a:spcPts val="0"/>
              </a:spcAft>
              <a:buClrTx/>
              <a:buSzTx/>
              <a:buFontTx/>
              <a:buNone/>
              <a:tabLst/>
              <a:defRPr/>
            </a:pPr>
            <a:r>
              <a:rPr kumimoji="0" lang="en-US" sz="3850" b="1" i="0" u="none" strike="noStrike" kern="1200" cap="none" spc="5" normalizeH="0" baseline="0" noProof="0" dirty="0">
                <a:ln>
                  <a:noFill/>
                </a:ln>
                <a:solidFill>
                  <a:srgbClr val="0D345B"/>
                </a:solidFill>
                <a:effectLst/>
                <a:uLnTx/>
                <a:uFillTx/>
                <a:latin typeface="Calibri"/>
                <a:ea typeface="+mn-ea"/>
                <a:cs typeface="Calibri"/>
              </a:rPr>
              <a:t>NIH</a:t>
            </a:r>
            <a:r>
              <a:rPr kumimoji="0" lang="en-US" sz="3850" b="1" i="0" u="none" strike="noStrike" kern="1200" cap="none" spc="-114" normalizeH="0" baseline="0" noProof="0" dirty="0">
                <a:ln>
                  <a:noFill/>
                </a:ln>
                <a:solidFill>
                  <a:srgbClr val="0D345B"/>
                </a:solidFill>
                <a:effectLst/>
                <a:uLnTx/>
                <a:uFillTx/>
                <a:latin typeface="Calibri"/>
                <a:ea typeface="+mn-ea"/>
                <a:cs typeface="Calibri"/>
              </a:rPr>
              <a:t> </a:t>
            </a:r>
            <a:r>
              <a:rPr kumimoji="0" lang="en-US" sz="3850" b="1" i="0" u="none" strike="noStrike" kern="1200" cap="none" spc="0" normalizeH="0" baseline="0" noProof="0" dirty="0">
                <a:ln>
                  <a:noFill/>
                </a:ln>
                <a:solidFill>
                  <a:srgbClr val="0D345B"/>
                </a:solidFill>
                <a:effectLst/>
                <a:uLnTx/>
                <a:uFillTx/>
                <a:latin typeface="Calibri"/>
                <a:ea typeface="+mn-ea"/>
                <a:cs typeface="Calibri"/>
              </a:rPr>
              <a:t>UNITE</a:t>
            </a:r>
            <a:r>
              <a:rPr kumimoji="0" lang="en-US" sz="3850" b="1" i="0" u="none" strike="noStrike" kern="1200" cap="none" spc="-195" normalizeH="0" baseline="0" noProof="0" dirty="0">
                <a:ln>
                  <a:noFill/>
                </a:ln>
                <a:solidFill>
                  <a:srgbClr val="0D345B"/>
                </a:solidFill>
                <a:effectLst/>
                <a:uLnTx/>
                <a:uFillTx/>
                <a:latin typeface="Calibri"/>
                <a:ea typeface="+mn-ea"/>
                <a:cs typeface="Calibri"/>
              </a:rPr>
              <a:t> </a:t>
            </a:r>
            <a:r>
              <a:rPr kumimoji="0" lang="en-US" sz="3850" b="1" i="0" u="none" strike="noStrike" kern="1200" cap="none" spc="-5" normalizeH="0" baseline="0" noProof="0" dirty="0">
                <a:ln>
                  <a:noFill/>
                </a:ln>
                <a:solidFill>
                  <a:srgbClr val="0D345B"/>
                </a:solidFill>
                <a:effectLst/>
                <a:uLnTx/>
                <a:uFillTx/>
                <a:latin typeface="Calibri"/>
                <a:ea typeface="+mn-ea"/>
                <a:cs typeface="Calibri"/>
              </a:rPr>
              <a:t>Initiative</a:t>
            </a:r>
            <a:endParaRPr kumimoji="0" lang="en-US" sz="3850" b="0" i="0" u="none" strike="noStrike" kern="1200" cap="none" spc="0" normalizeH="0" baseline="0" noProof="0" dirty="0">
              <a:ln>
                <a:noFill/>
              </a:ln>
              <a:solidFill>
                <a:schemeClr val="tx1"/>
              </a:solidFill>
              <a:effectLst/>
              <a:uLnTx/>
              <a:uFillTx/>
              <a:latin typeface="Calibri"/>
              <a:ea typeface="+mn-ea"/>
              <a:cs typeface="Calibri"/>
            </a:endParaRPr>
          </a:p>
          <a:p>
            <a:pPr marL="12700" marR="0" lvl="0" indent="0" algn="l" defTabSz="914400" rtl="0" eaLnBrk="1" fontAlgn="auto" latinLnBrk="0" hangingPunct="1">
              <a:lnSpc>
                <a:spcPts val="2210"/>
              </a:lnSpc>
              <a:spcBef>
                <a:spcPts val="0"/>
              </a:spcBef>
              <a:spcAft>
                <a:spcPts val="0"/>
              </a:spcAft>
              <a:buClrTx/>
              <a:buSzTx/>
              <a:buFontTx/>
              <a:buNone/>
              <a:tabLst/>
              <a:defRPr/>
            </a:pPr>
            <a:r>
              <a:rPr kumimoji="0" lang="en-US" sz="1850" b="0" i="0" u="none" strike="noStrike" kern="1200" cap="none" spc="-10" normalizeH="0" baseline="0" noProof="0" dirty="0">
                <a:ln>
                  <a:noFill/>
                </a:ln>
                <a:solidFill>
                  <a:srgbClr val="0D345B"/>
                </a:solidFill>
                <a:effectLst/>
                <a:uLnTx/>
                <a:uFillTx/>
                <a:latin typeface="Calibri"/>
                <a:ea typeface="+mn-ea"/>
                <a:cs typeface="Calibri"/>
              </a:rPr>
              <a:t>Marie</a:t>
            </a:r>
            <a:r>
              <a:rPr kumimoji="0" lang="en-US" sz="1850" b="0" i="0" u="none" strike="noStrike" kern="1200" cap="none" spc="-135" normalizeH="0" baseline="0" noProof="0" dirty="0">
                <a:ln>
                  <a:noFill/>
                </a:ln>
                <a:solidFill>
                  <a:srgbClr val="0D345B"/>
                </a:solidFill>
                <a:effectLst/>
                <a:uLnTx/>
                <a:uFillTx/>
                <a:latin typeface="Calibri"/>
                <a:ea typeface="+mn-ea"/>
                <a:cs typeface="Calibri"/>
              </a:rPr>
              <a:t> </a:t>
            </a:r>
            <a:r>
              <a:rPr kumimoji="0" lang="en-US" sz="1850" b="0" i="0" u="none" strike="noStrike" kern="1200" cap="none" spc="-20" normalizeH="0" baseline="0" noProof="0" dirty="0">
                <a:ln>
                  <a:noFill/>
                </a:ln>
                <a:solidFill>
                  <a:srgbClr val="0D345B"/>
                </a:solidFill>
                <a:effectLst/>
                <a:uLnTx/>
                <a:uFillTx/>
                <a:latin typeface="Calibri"/>
                <a:ea typeface="+mn-ea"/>
                <a:cs typeface="Calibri"/>
              </a:rPr>
              <a:t>A.</a:t>
            </a:r>
            <a:r>
              <a:rPr kumimoji="0" lang="en-US" sz="1850" b="0" i="0" u="none" strike="noStrike" kern="1200" cap="none" spc="0" normalizeH="0" baseline="0" noProof="0" dirty="0">
                <a:ln>
                  <a:noFill/>
                </a:ln>
                <a:solidFill>
                  <a:srgbClr val="0D345B"/>
                </a:solidFill>
                <a:effectLst/>
                <a:uLnTx/>
                <a:uFillTx/>
                <a:latin typeface="Calibri"/>
                <a:ea typeface="+mn-ea"/>
                <a:cs typeface="Calibri"/>
              </a:rPr>
              <a:t> </a:t>
            </a:r>
            <a:r>
              <a:rPr kumimoji="0" lang="en-US" sz="1850" b="0" i="0" u="none" strike="noStrike" kern="1200" cap="none" spc="-10" normalizeH="0" baseline="0" noProof="0" dirty="0">
                <a:ln>
                  <a:noFill/>
                </a:ln>
                <a:solidFill>
                  <a:srgbClr val="0D345B"/>
                </a:solidFill>
                <a:effectLst/>
                <a:uLnTx/>
                <a:uFillTx/>
                <a:latin typeface="Calibri"/>
                <a:ea typeface="+mn-ea"/>
                <a:cs typeface="Calibri"/>
              </a:rPr>
              <a:t>Bernard,</a:t>
            </a:r>
            <a:r>
              <a:rPr kumimoji="0" lang="en-US" sz="1850" b="0" i="0" u="none" strike="noStrike" kern="1200" cap="none" spc="-160" normalizeH="0" baseline="0" noProof="0" dirty="0">
                <a:ln>
                  <a:noFill/>
                </a:ln>
                <a:solidFill>
                  <a:srgbClr val="0D345B"/>
                </a:solidFill>
                <a:effectLst/>
                <a:uLnTx/>
                <a:uFillTx/>
                <a:latin typeface="Calibri"/>
                <a:ea typeface="+mn-ea"/>
                <a:cs typeface="Calibri"/>
              </a:rPr>
              <a:t> </a:t>
            </a:r>
            <a:r>
              <a:rPr kumimoji="0" lang="en-US" sz="1850" b="0" i="0" u="none" strike="noStrike" kern="1200" cap="none" spc="-5" normalizeH="0" baseline="0" noProof="0" dirty="0">
                <a:ln>
                  <a:noFill/>
                </a:ln>
                <a:solidFill>
                  <a:srgbClr val="0D345B"/>
                </a:solidFill>
                <a:effectLst/>
                <a:uLnTx/>
                <a:uFillTx/>
                <a:latin typeface="Calibri"/>
                <a:ea typeface="+mn-ea"/>
                <a:cs typeface="Calibri"/>
              </a:rPr>
              <a:t>MD;</a:t>
            </a:r>
            <a:r>
              <a:rPr kumimoji="0" lang="en-US" sz="1850" b="0" i="0" u="none" strike="noStrike" kern="1200" cap="none" spc="-35" normalizeH="0" baseline="0" noProof="0" dirty="0">
                <a:ln>
                  <a:noFill/>
                </a:ln>
                <a:solidFill>
                  <a:srgbClr val="0D345B"/>
                </a:solidFill>
                <a:effectLst/>
                <a:uLnTx/>
                <a:uFillTx/>
                <a:latin typeface="Calibri"/>
                <a:ea typeface="+mn-ea"/>
                <a:cs typeface="Calibri"/>
              </a:rPr>
              <a:t> </a:t>
            </a:r>
            <a:r>
              <a:rPr kumimoji="0" lang="en-US" sz="1850" b="0" i="0" u="none" strike="noStrike" kern="1200" cap="none" spc="-25" normalizeH="0" baseline="0" noProof="0" dirty="0">
                <a:ln>
                  <a:noFill/>
                </a:ln>
                <a:solidFill>
                  <a:srgbClr val="0D345B"/>
                </a:solidFill>
                <a:effectLst/>
                <a:uLnTx/>
                <a:uFillTx/>
                <a:latin typeface="Calibri"/>
                <a:ea typeface="+mn-ea"/>
                <a:cs typeface="Calibri"/>
              </a:rPr>
              <a:t>Albert</a:t>
            </a:r>
            <a:r>
              <a:rPr kumimoji="0" lang="en-US" sz="1850" b="0" i="0" u="none" strike="noStrike" kern="1200" cap="none" spc="-70" normalizeH="0" baseline="0" noProof="0" dirty="0">
                <a:ln>
                  <a:noFill/>
                </a:ln>
                <a:solidFill>
                  <a:srgbClr val="0D345B"/>
                </a:solidFill>
                <a:effectLst/>
                <a:uLnTx/>
                <a:uFillTx/>
                <a:latin typeface="Calibri"/>
                <a:ea typeface="+mn-ea"/>
                <a:cs typeface="Calibri"/>
              </a:rPr>
              <a:t> </a:t>
            </a:r>
            <a:r>
              <a:rPr kumimoji="0" lang="en-US" sz="1850" b="0" i="0" u="none" strike="noStrike" kern="1200" cap="none" spc="-20" normalizeH="0" baseline="0" noProof="0" dirty="0">
                <a:ln>
                  <a:noFill/>
                </a:ln>
                <a:solidFill>
                  <a:srgbClr val="0D345B"/>
                </a:solidFill>
                <a:effectLst/>
                <a:uLnTx/>
                <a:uFillTx/>
                <a:latin typeface="Calibri"/>
                <a:ea typeface="+mn-ea"/>
                <a:cs typeface="Calibri"/>
              </a:rPr>
              <a:t>C.</a:t>
            </a:r>
            <a:r>
              <a:rPr kumimoji="0" lang="en-US" sz="1850" b="0" i="0" u="none" strike="noStrike" kern="1200" cap="none" spc="0" normalizeH="0" baseline="0" noProof="0" dirty="0">
                <a:ln>
                  <a:noFill/>
                </a:ln>
                <a:solidFill>
                  <a:srgbClr val="0D345B"/>
                </a:solidFill>
                <a:effectLst/>
                <a:uLnTx/>
                <a:uFillTx/>
                <a:latin typeface="Calibri"/>
                <a:ea typeface="+mn-ea"/>
                <a:cs typeface="Calibri"/>
              </a:rPr>
              <a:t> </a:t>
            </a:r>
            <a:r>
              <a:rPr kumimoji="0" lang="en-US" sz="1850" b="0" i="0" u="none" strike="noStrike" kern="1200" cap="none" spc="-20" normalizeH="0" baseline="0" noProof="0" dirty="0">
                <a:ln>
                  <a:noFill/>
                </a:ln>
                <a:solidFill>
                  <a:srgbClr val="0D345B"/>
                </a:solidFill>
                <a:effectLst/>
                <a:uLnTx/>
                <a:uFillTx/>
                <a:latin typeface="Calibri"/>
                <a:ea typeface="+mn-ea"/>
                <a:cs typeface="Calibri"/>
              </a:rPr>
              <a:t>Johnson,</a:t>
            </a:r>
            <a:r>
              <a:rPr kumimoji="0" lang="en-US" sz="1850" b="0" i="0" u="none" strike="noStrike" kern="1200" cap="none" spc="-80" normalizeH="0" baseline="0" noProof="0" dirty="0">
                <a:ln>
                  <a:noFill/>
                </a:ln>
                <a:solidFill>
                  <a:srgbClr val="0D345B"/>
                </a:solidFill>
                <a:effectLst/>
                <a:uLnTx/>
                <a:uFillTx/>
                <a:latin typeface="Calibri"/>
                <a:ea typeface="+mn-ea"/>
                <a:cs typeface="Calibri"/>
              </a:rPr>
              <a:t> </a:t>
            </a:r>
            <a:r>
              <a:rPr kumimoji="0" lang="en-US" sz="1850" b="0" i="0" u="none" strike="noStrike" kern="1200" cap="none" spc="-10" normalizeH="0" baseline="0" noProof="0" dirty="0">
                <a:ln>
                  <a:noFill/>
                </a:ln>
                <a:solidFill>
                  <a:srgbClr val="0D345B"/>
                </a:solidFill>
                <a:effectLst/>
                <a:uLnTx/>
                <a:uFillTx/>
                <a:latin typeface="Calibri"/>
                <a:ea typeface="+mn-ea"/>
                <a:cs typeface="Calibri"/>
              </a:rPr>
              <a:t>PhD;</a:t>
            </a:r>
            <a:r>
              <a:rPr kumimoji="0" lang="en-US" sz="1850" b="0" i="0" u="none" strike="noStrike" kern="1200" cap="none" spc="-30" normalizeH="0" baseline="0" noProof="0" dirty="0">
                <a:ln>
                  <a:noFill/>
                </a:ln>
                <a:solidFill>
                  <a:srgbClr val="0D345B"/>
                </a:solidFill>
                <a:effectLst/>
                <a:uLnTx/>
                <a:uFillTx/>
                <a:latin typeface="Calibri"/>
                <a:ea typeface="+mn-ea"/>
                <a:cs typeface="Calibri"/>
              </a:rPr>
              <a:t> </a:t>
            </a:r>
            <a:r>
              <a:rPr kumimoji="0" lang="en-US" sz="1850" b="0" i="0" u="none" strike="noStrike" kern="1200" cap="none" spc="-20" normalizeH="0" baseline="0" noProof="0" dirty="0">
                <a:ln>
                  <a:noFill/>
                </a:ln>
                <a:solidFill>
                  <a:srgbClr val="0D345B"/>
                </a:solidFill>
                <a:effectLst/>
                <a:uLnTx/>
                <a:uFillTx/>
                <a:latin typeface="Calibri"/>
                <a:ea typeface="+mn-ea"/>
                <a:cs typeface="Calibri"/>
              </a:rPr>
              <a:t>Jon</a:t>
            </a:r>
            <a:r>
              <a:rPr kumimoji="0" lang="en-US" sz="1850" b="0" i="0" u="none" strike="noStrike" kern="1200" cap="none" spc="-30" normalizeH="0" baseline="0" noProof="0" dirty="0">
                <a:ln>
                  <a:noFill/>
                </a:ln>
                <a:solidFill>
                  <a:srgbClr val="0D345B"/>
                </a:solidFill>
                <a:effectLst/>
                <a:uLnTx/>
                <a:uFillTx/>
                <a:latin typeface="Calibri"/>
                <a:ea typeface="+mn-ea"/>
                <a:cs typeface="Calibri"/>
              </a:rPr>
              <a:t> </a:t>
            </a:r>
            <a:r>
              <a:rPr kumimoji="0" lang="en-US" sz="1850" b="0" i="0" u="none" strike="noStrike" kern="1200" cap="none" spc="-5" normalizeH="0" baseline="0" noProof="0" dirty="0">
                <a:ln>
                  <a:noFill/>
                </a:ln>
                <a:solidFill>
                  <a:srgbClr val="0D345B"/>
                </a:solidFill>
                <a:effectLst/>
                <a:uLnTx/>
                <a:uFillTx/>
                <a:latin typeface="Calibri"/>
                <a:ea typeface="+mn-ea"/>
                <a:cs typeface="Calibri"/>
              </a:rPr>
              <a:t>Lorsch,</a:t>
            </a:r>
            <a:r>
              <a:rPr kumimoji="0" lang="en-US" sz="1850" b="0" i="0" u="none" strike="noStrike" kern="1200" cap="none" spc="-155" normalizeH="0" baseline="0" noProof="0" dirty="0">
                <a:ln>
                  <a:noFill/>
                </a:ln>
                <a:solidFill>
                  <a:srgbClr val="0D345B"/>
                </a:solidFill>
                <a:effectLst/>
                <a:uLnTx/>
                <a:uFillTx/>
                <a:latin typeface="Calibri"/>
                <a:ea typeface="+mn-ea"/>
                <a:cs typeface="Calibri"/>
              </a:rPr>
              <a:t> </a:t>
            </a:r>
            <a:r>
              <a:rPr kumimoji="0" lang="en-US" sz="1850" b="0" i="0" u="none" strike="noStrike" kern="1200" cap="none" spc="-10" normalizeH="0" baseline="0" noProof="0" dirty="0">
                <a:ln>
                  <a:noFill/>
                </a:ln>
                <a:solidFill>
                  <a:srgbClr val="0D345B"/>
                </a:solidFill>
                <a:effectLst/>
                <a:uLnTx/>
                <a:uFillTx/>
                <a:latin typeface="Calibri"/>
                <a:ea typeface="+mn-ea"/>
                <a:cs typeface="Calibri"/>
              </a:rPr>
              <a:t>PhD</a:t>
            </a:r>
            <a:endParaRPr kumimoji="0" lang="en-US" sz="1850" b="0" i="0" u="none" strike="noStrike" kern="1200" cap="none" spc="0" normalizeH="0" baseline="0" noProof="0" dirty="0">
              <a:ln>
                <a:noFill/>
              </a:ln>
              <a:solidFill>
                <a:schemeClr val="tx1"/>
              </a:solidFill>
              <a:effectLst/>
              <a:uLnTx/>
              <a:uFillTx/>
              <a:latin typeface="Calibri"/>
              <a:ea typeface="+mn-ea"/>
              <a:cs typeface="Calibri"/>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lang="en-US" sz="2100" b="0" i="0" u="none" strike="noStrike" kern="1200" cap="none" spc="0" normalizeH="0" baseline="0" noProof="0" dirty="0">
              <a:ln>
                <a:noFill/>
              </a:ln>
              <a:solidFill>
                <a:schemeClr val="tx1"/>
              </a:solidFill>
              <a:effectLst/>
              <a:uLnTx/>
              <a:uFillTx/>
              <a:latin typeface="Calibri"/>
              <a:ea typeface="+mn-ea"/>
              <a:cs typeface="Calibri"/>
            </a:endParaRPr>
          </a:p>
          <a:p>
            <a:pPr marL="13970" marR="0" lvl="0" indent="0" algn="l" defTabSz="914400" rtl="0" eaLnBrk="1" fontAlgn="auto" latinLnBrk="0" hangingPunct="1">
              <a:lnSpc>
                <a:spcPct val="100000"/>
              </a:lnSpc>
              <a:spcBef>
                <a:spcPts val="0"/>
              </a:spcBef>
              <a:spcAft>
                <a:spcPts val="0"/>
              </a:spcAft>
              <a:buClrTx/>
              <a:buSzTx/>
              <a:buFontTx/>
              <a:buNone/>
              <a:tabLst/>
              <a:defRPr/>
            </a:pPr>
            <a:r>
              <a:rPr kumimoji="0" lang="en-US" sz="1850" b="0" i="0" u="none" strike="noStrike" kern="1200" cap="none" spc="15" normalizeH="0" baseline="0" noProof="0" dirty="0">
                <a:ln>
                  <a:noFill/>
                </a:ln>
                <a:solidFill>
                  <a:srgbClr val="0D345B"/>
                </a:solidFill>
                <a:effectLst/>
                <a:uLnTx/>
                <a:uFillTx/>
                <a:latin typeface="Calibri"/>
                <a:ea typeface="+mn-ea"/>
                <a:cs typeface="Calibri"/>
              </a:rPr>
              <a:t>11/1/21</a:t>
            </a:r>
            <a:endParaRPr kumimoji="0" lang="en-US" sz="1850" b="0" i="0" u="none" strike="noStrike" kern="1200" cap="none" spc="0" normalizeH="0" baseline="0" noProof="0" dirty="0">
              <a:ln>
                <a:noFill/>
              </a:ln>
              <a:solidFill>
                <a:schemeClr val="tx1"/>
              </a:solidFill>
              <a:effectLst/>
              <a:uLnTx/>
              <a:uFillTx/>
              <a:latin typeface="Calibri"/>
              <a:ea typeface="+mn-ea"/>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3725" y="6399428"/>
            <a:ext cx="2015489" cy="208279"/>
          </a:xfrm>
          <a:prstGeom prst="rect">
            <a:avLst/>
          </a:prstGeom>
        </p:spPr>
        <p:txBody>
          <a:bodyPr vert="horz" wrap="square" lIns="0" tIns="12700" rIns="0" bIns="0" rtlCol="0">
            <a:spAutoFit/>
          </a:bodyPr>
          <a:lstStyle/>
          <a:p>
            <a:pPr marL="12700">
              <a:lnSpc>
                <a:spcPct val="100000"/>
              </a:lnSpc>
              <a:spcBef>
                <a:spcPts val="100"/>
              </a:spcBef>
            </a:pPr>
            <a:r>
              <a:rPr sz="1200" b="0" spc="-10" dirty="0">
                <a:solidFill>
                  <a:srgbClr val="0D345B"/>
                </a:solidFill>
                <a:latin typeface="Calibri Light"/>
                <a:cs typeface="Calibri Light"/>
              </a:rPr>
              <a:t>nih.gov/ending-structural-racism</a:t>
            </a:r>
            <a:endParaRPr sz="1200">
              <a:latin typeface="Calibri Light"/>
              <a:cs typeface="Calibri Light"/>
            </a:endParaRPr>
          </a:p>
        </p:txBody>
      </p:sp>
      <p:sp>
        <p:nvSpPr>
          <p:cNvPr id="3" name="object 3"/>
          <p:cNvSpPr txBox="1"/>
          <p:nvPr/>
        </p:nvSpPr>
        <p:spPr>
          <a:xfrm>
            <a:off x="3089887" y="6400628"/>
            <a:ext cx="5757545" cy="208279"/>
          </a:xfrm>
          <a:prstGeom prst="rect">
            <a:avLst/>
          </a:prstGeom>
        </p:spPr>
        <p:txBody>
          <a:bodyPr vert="horz" wrap="square" lIns="0" tIns="12700" rIns="0" bIns="0" rtlCol="0">
            <a:spAutoFit/>
          </a:bodyPr>
          <a:lstStyle/>
          <a:p>
            <a:pPr marL="12700">
              <a:lnSpc>
                <a:spcPct val="100000"/>
              </a:lnSpc>
              <a:spcBef>
                <a:spcPts val="100"/>
              </a:spcBef>
            </a:pPr>
            <a:r>
              <a:rPr sz="1200" b="0" spc="50" dirty="0">
                <a:solidFill>
                  <a:srgbClr val="0D345B"/>
                </a:solidFill>
                <a:latin typeface="Calibri Light"/>
                <a:cs typeface="Calibri Light"/>
              </a:rPr>
              <a:t>The</a:t>
            </a:r>
            <a:r>
              <a:rPr sz="1200" b="0" spc="20" dirty="0">
                <a:solidFill>
                  <a:srgbClr val="0D345B"/>
                </a:solidFill>
                <a:latin typeface="Calibri Light"/>
                <a:cs typeface="Calibri Light"/>
              </a:rPr>
              <a:t> </a:t>
            </a:r>
            <a:r>
              <a:rPr sz="1200" b="0" spc="-10" dirty="0">
                <a:solidFill>
                  <a:srgbClr val="0D345B"/>
                </a:solidFill>
                <a:latin typeface="Calibri Light"/>
                <a:cs typeface="Calibri Light"/>
              </a:rPr>
              <a:t>NIH</a:t>
            </a:r>
            <a:r>
              <a:rPr sz="1200" b="0" spc="-50" dirty="0">
                <a:solidFill>
                  <a:srgbClr val="0D345B"/>
                </a:solidFill>
                <a:latin typeface="Calibri Light"/>
                <a:cs typeface="Calibri Light"/>
              </a:rPr>
              <a:t> </a:t>
            </a:r>
            <a:r>
              <a:rPr sz="1200" b="0" spc="-5" dirty="0">
                <a:solidFill>
                  <a:srgbClr val="0D345B"/>
                </a:solidFill>
                <a:latin typeface="Calibri Light"/>
                <a:cs typeface="Calibri Light"/>
              </a:rPr>
              <a:t>UNITE</a:t>
            </a:r>
            <a:r>
              <a:rPr sz="1200" b="0" spc="-55" dirty="0">
                <a:solidFill>
                  <a:srgbClr val="0D345B"/>
                </a:solidFill>
                <a:latin typeface="Calibri Light"/>
                <a:cs typeface="Calibri Light"/>
              </a:rPr>
              <a:t> </a:t>
            </a:r>
            <a:r>
              <a:rPr sz="1200" b="0" dirty="0">
                <a:solidFill>
                  <a:srgbClr val="0D345B"/>
                </a:solidFill>
                <a:latin typeface="Calibri Light"/>
                <a:cs typeface="Calibri Light"/>
              </a:rPr>
              <a:t>Initiative</a:t>
            </a:r>
            <a:r>
              <a:rPr sz="1200" b="0" spc="-65" dirty="0">
                <a:solidFill>
                  <a:srgbClr val="0D345B"/>
                </a:solidFill>
                <a:latin typeface="Calibri Light"/>
                <a:cs typeface="Calibri Light"/>
              </a:rPr>
              <a:t> </a:t>
            </a:r>
            <a:r>
              <a:rPr sz="1200" b="0" dirty="0">
                <a:solidFill>
                  <a:srgbClr val="0D345B"/>
                </a:solidFill>
                <a:latin typeface="Calibri Light"/>
                <a:cs typeface="Calibri Light"/>
              </a:rPr>
              <a:t>to</a:t>
            </a:r>
            <a:r>
              <a:rPr sz="1200" b="0" spc="-15" dirty="0">
                <a:solidFill>
                  <a:srgbClr val="0D345B"/>
                </a:solidFill>
                <a:latin typeface="Calibri Light"/>
                <a:cs typeface="Calibri Light"/>
              </a:rPr>
              <a:t> </a:t>
            </a:r>
            <a:r>
              <a:rPr sz="1200" b="0" spc="-20" dirty="0">
                <a:solidFill>
                  <a:srgbClr val="0D345B"/>
                </a:solidFill>
                <a:latin typeface="Calibri Light"/>
                <a:cs typeface="Calibri Light"/>
              </a:rPr>
              <a:t>Strengthen</a:t>
            </a:r>
            <a:r>
              <a:rPr sz="1200" b="0" spc="-5" dirty="0">
                <a:solidFill>
                  <a:srgbClr val="0D345B"/>
                </a:solidFill>
                <a:latin typeface="Calibri Light"/>
                <a:cs typeface="Calibri Light"/>
              </a:rPr>
              <a:t> </a:t>
            </a:r>
            <a:r>
              <a:rPr sz="1200" b="0" spc="-20" dirty="0">
                <a:solidFill>
                  <a:srgbClr val="0D345B"/>
                </a:solidFill>
                <a:latin typeface="Calibri Light"/>
                <a:cs typeface="Calibri Light"/>
              </a:rPr>
              <a:t>Diversity,</a:t>
            </a:r>
            <a:r>
              <a:rPr sz="1200" b="0" dirty="0">
                <a:solidFill>
                  <a:srgbClr val="0D345B"/>
                </a:solidFill>
                <a:latin typeface="Calibri Light"/>
                <a:cs typeface="Calibri Light"/>
              </a:rPr>
              <a:t> </a:t>
            </a:r>
            <a:r>
              <a:rPr sz="1200" b="0" spc="-25" dirty="0">
                <a:solidFill>
                  <a:srgbClr val="0D345B"/>
                </a:solidFill>
                <a:latin typeface="Calibri Light"/>
                <a:cs typeface="Calibri Light"/>
              </a:rPr>
              <a:t>Equity,</a:t>
            </a:r>
            <a:r>
              <a:rPr sz="1200" b="0" spc="-85" dirty="0">
                <a:solidFill>
                  <a:srgbClr val="0D345B"/>
                </a:solidFill>
                <a:latin typeface="Calibri Light"/>
                <a:cs typeface="Calibri Light"/>
              </a:rPr>
              <a:t> </a:t>
            </a:r>
            <a:r>
              <a:rPr sz="1200" b="0" dirty="0">
                <a:solidFill>
                  <a:srgbClr val="0D345B"/>
                </a:solidFill>
                <a:latin typeface="Calibri Light"/>
                <a:cs typeface="Calibri Light"/>
              </a:rPr>
              <a:t>and</a:t>
            </a:r>
            <a:r>
              <a:rPr sz="1200" b="0" spc="-10" dirty="0">
                <a:solidFill>
                  <a:srgbClr val="0D345B"/>
                </a:solidFill>
                <a:latin typeface="Calibri Light"/>
                <a:cs typeface="Calibri Light"/>
              </a:rPr>
              <a:t> Inclusion:</a:t>
            </a:r>
            <a:r>
              <a:rPr sz="1200" b="0" spc="-20" dirty="0">
                <a:solidFill>
                  <a:srgbClr val="0D345B"/>
                </a:solidFill>
                <a:latin typeface="Calibri Light"/>
                <a:cs typeface="Calibri Light"/>
              </a:rPr>
              <a:t> </a:t>
            </a:r>
            <a:r>
              <a:rPr sz="1200" b="0" spc="-40" dirty="0">
                <a:solidFill>
                  <a:srgbClr val="0D345B"/>
                </a:solidFill>
                <a:latin typeface="Calibri Light"/>
                <a:cs typeface="Calibri Light"/>
              </a:rPr>
              <a:t>Together,</a:t>
            </a:r>
            <a:r>
              <a:rPr sz="1200" b="0" dirty="0">
                <a:solidFill>
                  <a:srgbClr val="0D345B"/>
                </a:solidFill>
                <a:latin typeface="Calibri Light"/>
                <a:cs typeface="Calibri Light"/>
              </a:rPr>
              <a:t> </a:t>
            </a:r>
            <a:r>
              <a:rPr sz="1200" b="0" spc="-25" dirty="0">
                <a:solidFill>
                  <a:srgbClr val="0D345B"/>
                </a:solidFill>
                <a:latin typeface="Calibri Light"/>
                <a:cs typeface="Calibri Light"/>
              </a:rPr>
              <a:t>We’re</a:t>
            </a:r>
            <a:r>
              <a:rPr sz="1200" b="0" spc="-65" dirty="0">
                <a:solidFill>
                  <a:srgbClr val="0D345B"/>
                </a:solidFill>
                <a:latin typeface="Calibri Light"/>
                <a:cs typeface="Calibri Light"/>
              </a:rPr>
              <a:t> </a:t>
            </a:r>
            <a:r>
              <a:rPr sz="1200" b="0" spc="-15" dirty="0">
                <a:solidFill>
                  <a:srgbClr val="0D345B"/>
                </a:solidFill>
                <a:latin typeface="Calibri Light"/>
                <a:cs typeface="Calibri Light"/>
              </a:rPr>
              <a:t>Stronger</a:t>
            </a:r>
            <a:endParaRPr sz="1200">
              <a:latin typeface="Calibri Light"/>
              <a:cs typeface="Calibri Light"/>
            </a:endParaRPr>
          </a:p>
        </p:txBody>
      </p:sp>
      <p:sp>
        <p:nvSpPr>
          <p:cNvPr id="5" name="object 5"/>
          <p:cNvSpPr txBox="1"/>
          <p:nvPr/>
        </p:nvSpPr>
        <p:spPr>
          <a:xfrm>
            <a:off x="658812" y="1837372"/>
            <a:ext cx="10828655" cy="3947160"/>
          </a:xfrm>
          <a:prstGeom prst="rect">
            <a:avLst/>
          </a:prstGeom>
        </p:spPr>
        <p:txBody>
          <a:bodyPr vert="horz" wrap="square" lIns="0" tIns="12700" rIns="0" bIns="0" rtlCol="0">
            <a:spAutoFit/>
          </a:bodyPr>
          <a:lstStyle/>
          <a:p>
            <a:pPr marL="469265" marR="5080" indent="-457200">
              <a:lnSpc>
                <a:spcPct val="100000"/>
              </a:lnSpc>
              <a:spcBef>
                <a:spcPts val="100"/>
              </a:spcBef>
              <a:buFont typeface="Arial"/>
              <a:buChar char="▪"/>
              <a:tabLst>
                <a:tab pos="469265" algn="l"/>
                <a:tab pos="469900" algn="l"/>
              </a:tabLst>
            </a:pPr>
            <a:r>
              <a:rPr sz="2400" b="1" dirty="0">
                <a:latin typeface="Arial"/>
                <a:cs typeface="Arial"/>
              </a:rPr>
              <a:t>Events </a:t>
            </a:r>
            <a:r>
              <a:rPr sz="2400" b="1" spc="-15" dirty="0">
                <a:latin typeface="Arial"/>
                <a:cs typeface="Arial"/>
              </a:rPr>
              <a:t>of </a:t>
            </a:r>
            <a:r>
              <a:rPr sz="2400" b="1" spc="15" dirty="0">
                <a:latin typeface="Arial"/>
                <a:cs typeface="Arial"/>
              </a:rPr>
              <a:t>2020 </a:t>
            </a:r>
            <a:r>
              <a:rPr sz="2400" b="1" spc="-20" dirty="0">
                <a:latin typeface="Arial"/>
                <a:cs typeface="Arial"/>
              </a:rPr>
              <a:t>brought </a:t>
            </a:r>
            <a:r>
              <a:rPr sz="2400" b="1" spc="-15" dirty="0">
                <a:latin typeface="Arial"/>
                <a:cs typeface="Arial"/>
              </a:rPr>
              <a:t>into </a:t>
            </a:r>
            <a:r>
              <a:rPr sz="2400" b="1" spc="5" dirty="0">
                <a:latin typeface="Arial"/>
                <a:cs typeface="Arial"/>
              </a:rPr>
              <a:t>sharp </a:t>
            </a:r>
            <a:r>
              <a:rPr sz="2400" b="1" dirty="0">
                <a:latin typeface="Arial"/>
                <a:cs typeface="Arial"/>
              </a:rPr>
              <a:t>relief </a:t>
            </a:r>
            <a:r>
              <a:rPr sz="2400" b="1" spc="-10" dirty="0">
                <a:latin typeface="Arial"/>
                <a:cs typeface="Arial"/>
              </a:rPr>
              <a:t>the </a:t>
            </a:r>
            <a:r>
              <a:rPr sz="2400" b="1" spc="-30" dirty="0">
                <a:latin typeface="Arial"/>
                <a:cs typeface="Arial"/>
              </a:rPr>
              <a:t>ongoing </a:t>
            </a:r>
            <a:r>
              <a:rPr sz="2400" b="1" dirty="0">
                <a:latin typeface="Arial"/>
                <a:cs typeface="Arial"/>
              </a:rPr>
              <a:t>reality </a:t>
            </a:r>
            <a:r>
              <a:rPr sz="2400" b="1" spc="-15" dirty="0">
                <a:latin typeface="Arial"/>
                <a:cs typeface="Arial"/>
              </a:rPr>
              <a:t>of </a:t>
            </a:r>
            <a:r>
              <a:rPr sz="2400" b="1" spc="15" dirty="0">
                <a:latin typeface="Arial"/>
                <a:cs typeface="Arial"/>
              </a:rPr>
              <a:t>racial </a:t>
            </a:r>
            <a:r>
              <a:rPr sz="2400" b="1" spc="20" dirty="0">
                <a:latin typeface="Arial"/>
                <a:cs typeface="Arial"/>
              </a:rPr>
              <a:t> </a:t>
            </a:r>
            <a:r>
              <a:rPr sz="2400" b="1" spc="-30" dirty="0">
                <a:latin typeface="Arial"/>
                <a:cs typeface="Arial"/>
              </a:rPr>
              <a:t>in</a:t>
            </a:r>
            <a:r>
              <a:rPr sz="2400" b="1" spc="50" dirty="0">
                <a:latin typeface="Arial"/>
                <a:cs typeface="Arial"/>
              </a:rPr>
              <a:t>j</a:t>
            </a:r>
            <a:r>
              <a:rPr sz="2400" b="1" spc="-30" dirty="0">
                <a:latin typeface="Arial"/>
                <a:cs typeface="Arial"/>
              </a:rPr>
              <a:t>u</a:t>
            </a:r>
            <a:r>
              <a:rPr sz="2400" b="1" spc="25" dirty="0">
                <a:latin typeface="Arial"/>
                <a:cs typeface="Arial"/>
              </a:rPr>
              <a:t>s</a:t>
            </a:r>
            <a:r>
              <a:rPr sz="2400" b="1" dirty="0">
                <a:latin typeface="Arial"/>
                <a:cs typeface="Arial"/>
              </a:rPr>
              <a:t>t</a:t>
            </a:r>
            <a:r>
              <a:rPr sz="2400" b="1" spc="-30" dirty="0">
                <a:latin typeface="Arial"/>
                <a:cs typeface="Arial"/>
              </a:rPr>
              <a:t>i</a:t>
            </a:r>
            <a:r>
              <a:rPr sz="2400" b="1" spc="25" dirty="0">
                <a:latin typeface="Arial"/>
                <a:cs typeface="Arial"/>
              </a:rPr>
              <a:t>c</a:t>
            </a:r>
            <a:r>
              <a:rPr sz="2400" b="1" dirty="0">
                <a:latin typeface="Arial"/>
                <a:cs typeface="Arial"/>
              </a:rPr>
              <a:t>e</a:t>
            </a:r>
            <a:r>
              <a:rPr sz="2400" b="1" spc="-165" dirty="0">
                <a:latin typeface="Arial"/>
                <a:cs typeface="Arial"/>
              </a:rPr>
              <a:t> </a:t>
            </a:r>
            <a:r>
              <a:rPr sz="2400" b="1" spc="-30" dirty="0">
                <a:latin typeface="Arial"/>
                <a:cs typeface="Arial"/>
              </a:rPr>
              <a:t>i</a:t>
            </a:r>
            <a:r>
              <a:rPr sz="2400" b="1" dirty="0">
                <a:latin typeface="Arial"/>
                <a:cs typeface="Arial"/>
              </a:rPr>
              <a:t>n</a:t>
            </a:r>
            <a:r>
              <a:rPr sz="2400" b="1" spc="-55" dirty="0">
                <a:latin typeface="Arial"/>
                <a:cs typeface="Arial"/>
              </a:rPr>
              <a:t> </a:t>
            </a:r>
            <a:r>
              <a:rPr sz="2400" b="1" spc="-30" dirty="0">
                <a:latin typeface="Arial"/>
                <a:cs typeface="Arial"/>
              </a:rPr>
              <a:t>ou</a:t>
            </a:r>
            <a:r>
              <a:rPr sz="2400" b="1" dirty="0">
                <a:latin typeface="Arial"/>
                <a:cs typeface="Arial"/>
              </a:rPr>
              <a:t>r </a:t>
            </a:r>
            <a:r>
              <a:rPr sz="2400" b="1" spc="25" dirty="0">
                <a:latin typeface="Arial"/>
                <a:cs typeface="Arial"/>
              </a:rPr>
              <a:t>c</a:t>
            </a:r>
            <a:r>
              <a:rPr sz="2400" b="1" spc="-30" dirty="0">
                <a:latin typeface="Arial"/>
                <a:cs typeface="Arial"/>
              </a:rPr>
              <a:t>oun</a:t>
            </a:r>
            <a:r>
              <a:rPr sz="2400" b="1" dirty="0">
                <a:latin typeface="Arial"/>
                <a:cs typeface="Arial"/>
              </a:rPr>
              <a:t>t</a:t>
            </a:r>
            <a:r>
              <a:rPr sz="2400" b="1" spc="25" dirty="0">
                <a:latin typeface="Arial"/>
                <a:cs typeface="Arial"/>
              </a:rPr>
              <a:t>r</a:t>
            </a:r>
            <a:r>
              <a:rPr sz="2400" b="1" spc="-215" dirty="0">
                <a:latin typeface="Arial"/>
                <a:cs typeface="Arial"/>
              </a:rPr>
              <a:t>y</a:t>
            </a:r>
            <a:r>
              <a:rPr sz="2400" b="1" dirty="0">
                <a:latin typeface="Arial"/>
                <a:cs typeface="Arial"/>
              </a:rPr>
              <a:t>,</a:t>
            </a:r>
            <a:r>
              <a:rPr sz="2400" b="1" spc="-60" dirty="0">
                <a:latin typeface="Arial"/>
                <a:cs typeface="Arial"/>
              </a:rPr>
              <a:t> </a:t>
            </a:r>
            <a:r>
              <a:rPr sz="2400" b="1" spc="25" dirty="0">
                <a:latin typeface="Arial"/>
                <a:cs typeface="Arial"/>
              </a:rPr>
              <a:t>a</a:t>
            </a:r>
            <a:r>
              <a:rPr sz="2400" b="1" spc="-30" dirty="0">
                <a:latin typeface="Arial"/>
                <a:cs typeface="Arial"/>
              </a:rPr>
              <a:t>n</a:t>
            </a:r>
            <a:r>
              <a:rPr sz="2400" b="1" dirty="0">
                <a:latin typeface="Arial"/>
                <a:cs typeface="Arial"/>
              </a:rPr>
              <a:t>d</a:t>
            </a:r>
            <a:r>
              <a:rPr sz="2400" b="1" spc="-55" dirty="0">
                <a:latin typeface="Arial"/>
                <a:cs typeface="Arial"/>
              </a:rPr>
              <a:t> </a:t>
            </a:r>
            <a:r>
              <a:rPr sz="2400" b="1" dirty="0">
                <a:latin typeface="Arial"/>
                <a:cs typeface="Arial"/>
              </a:rPr>
              <a:t>t</a:t>
            </a:r>
            <a:r>
              <a:rPr sz="2400" b="1" spc="-30" dirty="0">
                <a:latin typeface="Arial"/>
                <a:cs typeface="Arial"/>
              </a:rPr>
              <a:t>h</a:t>
            </a:r>
            <a:r>
              <a:rPr sz="2400" b="1" dirty="0">
                <a:latin typeface="Arial"/>
                <a:cs typeface="Arial"/>
              </a:rPr>
              <a:t>e</a:t>
            </a:r>
            <a:r>
              <a:rPr sz="2400" b="1" spc="-165" dirty="0">
                <a:latin typeface="Arial"/>
                <a:cs typeface="Arial"/>
              </a:rPr>
              <a:t> </a:t>
            </a:r>
            <a:r>
              <a:rPr sz="2400" b="1" spc="25" dirty="0">
                <a:latin typeface="Arial"/>
                <a:cs typeface="Arial"/>
              </a:rPr>
              <a:t>res</a:t>
            </a:r>
            <a:r>
              <a:rPr sz="2400" b="1" spc="-30" dirty="0">
                <a:latin typeface="Arial"/>
                <a:cs typeface="Arial"/>
              </a:rPr>
              <a:t>pon</a:t>
            </a:r>
            <a:r>
              <a:rPr sz="2400" b="1" spc="25" dirty="0">
                <a:latin typeface="Arial"/>
                <a:cs typeface="Arial"/>
              </a:rPr>
              <a:t>s</a:t>
            </a:r>
            <a:r>
              <a:rPr sz="2400" b="1" spc="-30" dirty="0">
                <a:latin typeface="Arial"/>
                <a:cs typeface="Arial"/>
              </a:rPr>
              <a:t>ibili</a:t>
            </a:r>
            <a:r>
              <a:rPr sz="2400" b="1" dirty="0">
                <a:latin typeface="Arial"/>
                <a:cs typeface="Arial"/>
              </a:rPr>
              <a:t>ty</a:t>
            </a:r>
            <a:r>
              <a:rPr sz="2400" b="1" spc="-165" dirty="0">
                <a:latin typeface="Arial"/>
                <a:cs typeface="Arial"/>
              </a:rPr>
              <a:t> </a:t>
            </a:r>
            <a:r>
              <a:rPr sz="2400" b="1" spc="-30" dirty="0">
                <a:latin typeface="Arial"/>
                <a:cs typeface="Arial"/>
              </a:rPr>
              <a:t>o</a:t>
            </a:r>
            <a:r>
              <a:rPr sz="2400" b="1" dirty="0">
                <a:latin typeface="Arial"/>
                <a:cs typeface="Arial"/>
              </a:rPr>
              <a:t>f</a:t>
            </a:r>
            <a:r>
              <a:rPr sz="2400" b="1" spc="-25" dirty="0">
                <a:latin typeface="Arial"/>
                <a:cs typeface="Arial"/>
              </a:rPr>
              <a:t> </a:t>
            </a:r>
            <a:r>
              <a:rPr sz="2400" b="1" spc="25" dirty="0">
                <a:latin typeface="Arial"/>
                <a:cs typeface="Arial"/>
              </a:rPr>
              <a:t>a</a:t>
            </a:r>
            <a:r>
              <a:rPr sz="2400" b="1" spc="-30" dirty="0">
                <a:latin typeface="Arial"/>
                <a:cs typeface="Arial"/>
              </a:rPr>
              <a:t>l</a:t>
            </a:r>
            <a:r>
              <a:rPr sz="2400" b="1" dirty="0">
                <a:latin typeface="Arial"/>
                <a:cs typeface="Arial"/>
              </a:rPr>
              <a:t>l</a:t>
            </a:r>
            <a:r>
              <a:rPr sz="2400" b="1" spc="-55" dirty="0">
                <a:latin typeface="Arial"/>
                <a:cs typeface="Arial"/>
              </a:rPr>
              <a:t> </a:t>
            </a:r>
            <a:r>
              <a:rPr sz="2400" b="1" spc="-30" dirty="0">
                <a:latin typeface="Arial"/>
                <a:cs typeface="Arial"/>
              </a:rPr>
              <a:t>o</a:t>
            </a:r>
            <a:r>
              <a:rPr sz="2400" b="1" dirty="0">
                <a:latin typeface="Arial"/>
                <a:cs typeface="Arial"/>
              </a:rPr>
              <a:t>f</a:t>
            </a:r>
            <a:r>
              <a:rPr sz="2400" b="1" spc="50" dirty="0">
                <a:latin typeface="Arial"/>
                <a:cs typeface="Arial"/>
              </a:rPr>
              <a:t> </a:t>
            </a:r>
            <a:r>
              <a:rPr sz="2400" b="1" spc="-30" dirty="0">
                <a:latin typeface="Arial"/>
                <a:cs typeface="Arial"/>
              </a:rPr>
              <a:t>u</a:t>
            </a:r>
            <a:r>
              <a:rPr sz="2400" b="1" dirty="0">
                <a:latin typeface="Arial"/>
                <a:cs typeface="Arial"/>
              </a:rPr>
              <a:t>s</a:t>
            </a:r>
            <a:r>
              <a:rPr sz="2400" b="1" spc="-85" dirty="0">
                <a:latin typeface="Arial"/>
                <a:cs typeface="Arial"/>
              </a:rPr>
              <a:t> </a:t>
            </a:r>
            <a:r>
              <a:rPr sz="2400" b="1" dirty="0">
                <a:latin typeface="Arial"/>
                <a:cs typeface="Arial"/>
              </a:rPr>
              <a:t>to</a:t>
            </a:r>
            <a:r>
              <a:rPr sz="2400" b="1" spc="20" dirty="0">
                <a:latin typeface="Arial"/>
                <a:cs typeface="Arial"/>
              </a:rPr>
              <a:t> </a:t>
            </a:r>
            <a:r>
              <a:rPr sz="2400" b="1" spc="25" dirty="0">
                <a:latin typeface="Arial"/>
                <a:cs typeface="Arial"/>
              </a:rPr>
              <a:t>a</a:t>
            </a:r>
            <a:r>
              <a:rPr sz="2400" b="1" spc="-30" dirty="0">
                <a:latin typeface="Arial"/>
                <a:cs typeface="Arial"/>
              </a:rPr>
              <a:t>dd</a:t>
            </a:r>
            <a:r>
              <a:rPr sz="2400" b="1" spc="25" dirty="0">
                <a:latin typeface="Arial"/>
                <a:cs typeface="Arial"/>
              </a:rPr>
              <a:t>res</a:t>
            </a:r>
            <a:r>
              <a:rPr sz="2400" b="1" dirty="0">
                <a:latin typeface="Arial"/>
                <a:cs typeface="Arial"/>
              </a:rPr>
              <a:t>s</a:t>
            </a:r>
            <a:r>
              <a:rPr sz="2400" b="1" spc="-325" dirty="0">
                <a:latin typeface="Arial"/>
                <a:cs typeface="Arial"/>
              </a:rPr>
              <a:t> </a:t>
            </a:r>
            <a:r>
              <a:rPr sz="2400" b="1" dirty="0">
                <a:latin typeface="Arial"/>
                <a:cs typeface="Arial"/>
              </a:rPr>
              <a:t>t</a:t>
            </a:r>
            <a:r>
              <a:rPr sz="2400" b="1" spc="-30" dirty="0">
                <a:latin typeface="Arial"/>
                <a:cs typeface="Arial"/>
              </a:rPr>
              <a:t>his  </a:t>
            </a:r>
            <a:r>
              <a:rPr sz="2400" b="1" spc="-10" dirty="0">
                <a:latin typeface="Arial"/>
                <a:cs typeface="Arial"/>
              </a:rPr>
              <a:t>issue</a:t>
            </a:r>
            <a:endParaRPr sz="2400" dirty="0">
              <a:latin typeface="Arial"/>
              <a:cs typeface="Arial"/>
            </a:endParaRPr>
          </a:p>
          <a:p>
            <a:pPr marL="469900" marR="2300605" indent="-457200">
              <a:lnSpc>
                <a:spcPct val="100000"/>
              </a:lnSpc>
              <a:spcBef>
                <a:spcPts val="720"/>
              </a:spcBef>
              <a:buFont typeface="Arial"/>
              <a:buChar char="▪"/>
              <a:tabLst>
                <a:tab pos="469265" algn="l"/>
                <a:tab pos="469900" algn="l"/>
              </a:tabLst>
            </a:pPr>
            <a:r>
              <a:rPr sz="2400" b="1" dirty="0">
                <a:latin typeface="Arial"/>
                <a:cs typeface="Arial"/>
              </a:rPr>
              <a:t>A</a:t>
            </a:r>
            <a:r>
              <a:rPr sz="2400" b="1" spc="-80" dirty="0">
                <a:latin typeface="Arial"/>
                <a:cs typeface="Arial"/>
              </a:rPr>
              <a:t> </a:t>
            </a:r>
            <a:r>
              <a:rPr sz="2400" b="1" spc="10" dirty="0">
                <a:latin typeface="Arial"/>
                <a:cs typeface="Arial"/>
              </a:rPr>
              <a:t>series</a:t>
            </a:r>
            <a:r>
              <a:rPr sz="2400" b="1" spc="-165" dirty="0">
                <a:latin typeface="Arial"/>
                <a:cs typeface="Arial"/>
              </a:rPr>
              <a:t> </a:t>
            </a:r>
            <a:r>
              <a:rPr sz="2400" b="1" spc="-15" dirty="0">
                <a:latin typeface="Arial"/>
                <a:cs typeface="Arial"/>
              </a:rPr>
              <a:t>of</a:t>
            </a:r>
            <a:r>
              <a:rPr sz="2400" b="1" spc="-30" dirty="0">
                <a:latin typeface="Arial"/>
                <a:cs typeface="Arial"/>
              </a:rPr>
              <a:t> </a:t>
            </a:r>
            <a:r>
              <a:rPr sz="2400" b="1" spc="-10" dirty="0">
                <a:latin typeface="Arial"/>
                <a:cs typeface="Arial"/>
              </a:rPr>
              <a:t>intense</a:t>
            </a:r>
            <a:r>
              <a:rPr sz="2400" b="1" spc="-80" dirty="0">
                <a:latin typeface="Arial"/>
                <a:cs typeface="Arial"/>
              </a:rPr>
              <a:t> </a:t>
            </a:r>
            <a:r>
              <a:rPr sz="2400" b="1" spc="-15" dirty="0">
                <a:latin typeface="Arial"/>
                <a:cs typeface="Arial"/>
              </a:rPr>
              <a:t>Institute</a:t>
            </a:r>
            <a:r>
              <a:rPr sz="2400" b="1" spc="-85" dirty="0">
                <a:latin typeface="Arial"/>
                <a:cs typeface="Arial"/>
              </a:rPr>
              <a:t> </a:t>
            </a:r>
            <a:r>
              <a:rPr sz="2400" b="1" spc="-5" dirty="0">
                <a:latin typeface="Arial"/>
                <a:cs typeface="Arial"/>
              </a:rPr>
              <a:t>and</a:t>
            </a:r>
            <a:r>
              <a:rPr sz="2400" b="1" spc="-135" dirty="0">
                <a:latin typeface="Arial"/>
                <a:cs typeface="Arial"/>
              </a:rPr>
              <a:t> </a:t>
            </a:r>
            <a:r>
              <a:rPr sz="2400" b="1" spc="5" dirty="0">
                <a:latin typeface="Arial"/>
                <a:cs typeface="Arial"/>
              </a:rPr>
              <a:t>Center</a:t>
            </a:r>
            <a:r>
              <a:rPr sz="2400" b="1" spc="-85" dirty="0">
                <a:latin typeface="Arial"/>
                <a:cs typeface="Arial"/>
              </a:rPr>
              <a:t> </a:t>
            </a:r>
            <a:r>
              <a:rPr sz="2400" b="1" spc="5" dirty="0">
                <a:latin typeface="Arial"/>
                <a:cs typeface="Arial"/>
              </a:rPr>
              <a:t>Director</a:t>
            </a:r>
            <a:r>
              <a:rPr sz="2400" b="1" spc="-245" dirty="0">
                <a:latin typeface="Arial"/>
                <a:cs typeface="Arial"/>
              </a:rPr>
              <a:t> </a:t>
            </a:r>
            <a:r>
              <a:rPr sz="2400" b="1" spc="-10" dirty="0">
                <a:latin typeface="Arial"/>
                <a:cs typeface="Arial"/>
              </a:rPr>
              <a:t>meeting </a:t>
            </a:r>
            <a:r>
              <a:rPr sz="2400" b="1" spc="-650" dirty="0">
                <a:latin typeface="Arial"/>
                <a:cs typeface="Arial"/>
              </a:rPr>
              <a:t> </a:t>
            </a:r>
            <a:r>
              <a:rPr sz="2400" b="1" spc="-30" dirty="0">
                <a:latin typeface="Arial"/>
                <a:cs typeface="Arial"/>
              </a:rPr>
              <a:t>di</a:t>
            </a:r>
            <a:r>
              <a:rPr sz="2400" b="1" spc="25" dirty="0">
                <a:latin typeface="Arial"/>
                <a:cs typeface="Arial"/>
              </a:rPr>
              <a:t>sc</a:t>
            </a:r>
            <a:r>
              <a:rPr sz="2400" b="1" spc="-30" dirty="0">
                <a:latin typeface="Arial"/>
                <a:cs typeface="Arial"/>
              </a:rPr>
              <a:t>u</a:t>
            </a:r>
            <a:r>
              <a:rPr sz="2400" b="1" spc="25" dirty="0">
                <a:latin typeface="Arial"/>
                <a:cs typeface="Arial"/>
              </a:rPr>
              <a:t>ss</a:t>
            </a:r>
            <a:r>
              <a:rPr sz="2400" b="1" spc="-30" dirty="0">
                <a:latin typeface="Arial"/>
                <a:cs typeface="Arial"/>
              </a:rPr>
              <a:t>ion</a:t>
            </a:r>
            <a:r>
              <a:rPr sz="2400" b="1" dirty="0">
                <a:latin typeface="Arial"/>
                <a:cs typeface="Arial"/>
              </a:rPr>
              <a:t>s</a:t>
            </a:r>
            <a:r>
              <a:rPr sz="2400" b="1" spc="-165" dirty="0">
                <a:latin typeface="Arial"/>
                <a:cs typeface="Arial"/>
              </a:rPr>
              <a:t> </a:t>
            </a:r>
            <a:r>
              <a:rPr sz="2400" b="1" spc="130" dirty="0">
                <a:latin typeface="Arial"/>
                <a:cs typeface="Arial"/>
              </a:rPr>
              <a:t>w</a:t>
            </a:r>
            <a:r>
              <a:rPr sz="2400" b="1" spc="25" dirty="0">
                <a:latin typeface="Arial"/>
                <a:cs typeface="Arial"/>
              </a:rPr>
              <a:t>er</a:t>
            </a:r>
            <a:r>
              <a:rPr sz="2400" b="1" dirty="0">
                <a:latin typeface="Arial"/>
                <a:cs typeface="Arial"/>
              </a:rPr>
              <a:t>e</a:t>
            </a:r>
            <a:r>
              <a:rPr sz="2400" b="1" spc="-245" dirty="0">
                <a:latin typeface="Arial"/>
                <a:cs typeface="Arial"/>
              </a:rPr>
              <a:t> </a:t>
            </a:r>
            <a:r>
              <a:rPr sz="2400" b="1" spc="-30" dirty="0">
                <a:latin typeface="Arial"/>
                <a:cs typeface="Arial"/>
              </a:rPr>
              <a:t>h</a:t>
            </a:r>
            <a:r>
              <a:rPr sz="2400" b="1" spc="25" dirty="0">
                <a:latin typeface="Arial"/>
                <a:cs typeface="Arial"/>
              </a:rPr>
              <a:t>e</a:t>
            </a:r>
            <a:r>
              <a:rPr sz="2400" b="1" spc="-30" dirty="0">
                <a:latin typeface="Arial"/>
                <a:cs typeface="Arial"/>
              </a:rPr>
              <a:t>l</a:t>
            </a:r>
            <a:r>
              <a:rPr sz="2400" b="1" dirty="0">
                <a:latin typeface="Arial"/>
                <a:cs typeface="Arial"/>
              </a:rPr>
              <a:t>d</a:t>
            </a:r>
            <a:r>
              <a:rPr sz="2400" b="1" spc="-55" dirty="0">
                <a:latin typeface="Arial"/>
                <a:cs typeface="Arial"/>
              </a:rPr>
              <a:t> </a:t>
            </a:r>
            <a:r>
              <a:rPr sz="2400" b="1" dirty="0">
                <a:latin typeface="Arial"/>
                <a:cs typeface="Arial"/>
              </a:rPr>
              <a:t>to</a:t>
            </a:r>
            <a:r>
              <a:rPr sz="2400" b="1" spc="-55" dirty="0">
                <a:latin typeface="Arial"/>
                <a:cs typeface="Arial"/>
              </a:rPr>
              <a:t> </a:t>
            </a:r>
            <a:r>
              <a:rPr sz="2400" b="1" spc="-30" dirty="0">
                <a:latin typeface="Arial"/>
                <a:cs typeface="Arial"/>
              </a:rPr>
              <a:t>id</a:t>
            </a:r>
            <a:r>
              <a:rPr sz="2400" b="1" spc="25" dirty="0">
                <a:latin typeface="Arial"/>
                <a:cs typeface="Arial"/>
              </a:rPr>
              <a:t>e</a:t>
            </a:r>
            <a:r>
              <a:rPr sz="2400" b="1" spc="-30" dirty="0">
                <a:latin typeface="Arial"/>
                <a:cs typeface="Arial"/>
              </a:rPr>
              <a:t>n</a:t>
            </a:r>
            <a:r>
              <a:rPr sz="2400" b="1" dirty="0">
                <a:latin typeface="Arial"/>
                <a:cs typeface="Arial"/>
              </a:rPr>
              <a:t>t</a:t>
            </a:r>
            <a:r>
              <a:rPr sz="2400" b="1" spc="-30" dirty="0">
                <a:latin typeface="Arial"/>
                <a:cs typeface="Arial"/>
              </a:rPr>
              <a:t>i</a:t>
            </a:r>
            <a:r>
              <a:rPr sz="2400" b="1" dirty="0">
                <a:latin typeface="Arial"/>
                <a:cs typeface="Arial"/>
              </a:rPr>
              <a:t>fy</a:t>
            </a:r>
            <a:r>
              <a:rPr sz="2400" b="1" spc="-85" dirty="0">
                <a:latin typeface="Arial"/>
                <a:cs typeface="Arial"/>
              </a:rPr>
              <a:t> </a:t>
            </a:r>
            <a:r>
              <a:rPr sz="2400" b="1" spc="-30" dirty="0">
                <a:latin typeface="Arial"/>
                <a:cs typeface="Arial"/>
              </a:rPr>
              <a:t>ini</a:t>
            </a:r>
            <a:r>
              <a:rPr sz="2400" b="1" dirty="0">
                <a:latin typeface="Arial"/>
                <a:cs typeface="Arial"/>
              </a:rPr>
              <a:t>t</a:t>
            </a:r>
            <a:r>
              <a:rPr sz="2400" b="1" spc="-30" dirty="0">
                <a:latin typeface="Arial"/>
                <a:cs typeface="Arial"/>
              </a:rPr>
              <a:t>i</a:t>
            </a:r>
            <a:r>
              <a:rPr sz="2400" b="1" spc="25" dirty="0">
                <a:latin typeface="Arial"/>
                <a:cs typeface="Arial"/>
              </a:rPr>
              <a:t>a</a:t>
            </a:r>
            <a:r>
              <a:rPr sz="2400" b="1" dirty="0">
                <a:latin typeface="Arial"/>
                <a:cs typeface="Arial"/>
              </a:rPr>
              <a:t>l</a:t>
            </a:r>
            <a:r>
              <a:rPr sz="2400" b="1" spc="-55" dirty="0">
                <a:latin typeface="Arial"/>
                <a:cs typeface="Arial"/>
              </a:rPr>
              <a:t> </a:t>
            </a:r>
            <a:r>
              <a:rPr sz="2400" b="1" spc="-30" dirty="0">
                <a:latin typeface="Arial"/>
                <a:cs typeface="Arial"/>
              </a:rPr>
              <a:t>i</a:t>
            </a:r>
            <a:r>
              <a:rPr sz="2400" b="1" spc="25" dirty="0">
                <a:latin typeface="Arial"/>
                <a:cs typeface="Arial"/>
              </a:rPr>
              <a:t>ss</a:t>
            </a:r>
            <a:r>
              <a:rPr sz="2400" b="1" spc="-30" dirty="0">
                <a:latin typeface="Arial"/>
                <a:cs typeface="Arial"/>
              </a:rPr>
              <a:t>u</a:t>
            </a:r>
            <a:r>
              <a:rPr sz="2400" b="1" spc="25" dirty="0">
                <a:latin typeface="Arial"/>
                <a:cs typeface="Arial"/>
              </a:rPr>
              <a:t>e</a:t>
            </a:r>
            <a:r>
              <a:rPr sz="2400" b="1" dirty="0">
                <a:latin typeface="Arial"/>
                <a:cs typeface="Arial"/>
              </a:rPr>
              <a:t>s</a:t>
            </a:r>
            <a:endParaRPr sz="2400" dirty="0">
              <a:latin typeface="Arial"/>
              <a:cs typeface="Arial"/>
            </a:endParaRPr>
          </a:p>
          <a:p>
            <a:pPr marL="469900" marR="878205" indent="-457200">
              <a:lnSpc>
                <a:spcPct val="100000"/>
              </a:lnSpc>
              <a:spcBef>
                <a:spcPts val="720"/>
              </a:spcBef>
              <a:buFont typeface="Arial"/>
              <a:buChar char="▪"/>
              <a:tabLst>
                <a:tab pos="469265" algn="l"/>
                <a:tab pos="469900" algn="l"/>
              </a:tabLst>
            </a:pPr>
            <a:r>
              <a:rPr sz="2400" b="1" spc="-20" dirty="0">
                <a:latin typeface="Arial"/>
                <a:cs typeface="Arial"/>
              </a:rPr>
              <a:t>Two</a:t>
            </a:r>
            <a:r>
              <a:rPr sz="2400" b="1" spc="-215" dirty="0">
                <a:latin typeface="Arial"/>
                <a:cs typeface="Arial"/>
              </a:rPr>
              <a:t> </a:t>
            </a:r>
            <a:r>
              <a:rPr sz="2400" b="1" dirty="0">
                <a:latin typeface="Arial"/>
                <a:cs typeface="Arial"/>
              </a:rPr>
              <a:t>self-assembled</a:t>
            </a:r>
            <a:r>
              <a:rPr sz="2400" b="1" spc="-295" dirty="0">
                <a:latin typeface="Arial"/>
                <a:cs typeface="Arial"/>
              </a:rPr>
              <a:t> </a:t>
            </a:r>
            <a:r>
              <a:rPr sz="2400" b="1" spc="-10" dirty="0">
                <a:latin typeface="Arial"/>
                <a:cs typeface="Arial"/>
              </a:rPr>
              <a:t>affinity</a:t>
            </a:r>
            <a:r>
              <a:rPr sz="2400" b="1" spc="-80" dirty="0">
                <a:latin typeface="Arial"/>
                <a:cs typeface="Arial"/>
              </a:rPr>
              <a:t> </a:t>
            </a:r>
            <a:r>
              <a:rPr sz="2400" b="1" spc="-20" dirty="0">
                <a:latin typeface="Arial"/>
                <a:cs typeface="Arial"/>
              </a:rPr>
              <a:t>groups</a:t>
            </a:r>
            <a:r>
              <a:rPr sz="2400" b="1" spc="-5" dirty="0">
                <a:latin typeface="Arial"/>
                <a:cs typeface="Arial"/>
              </a:rPr>
              <a:t> </a:t>
            </a:r>
            <a:r>
              <a:rPr sz="2400" b="1" spc="10" dirty="0">
                <a:latin typeface="Arial"/>
                <a:cs typeface="Arial"/>
              </a:rPr>
              <a:t>at</a:t>
            </a:r>
            <a:r>
              <a:rPr sz="2400" b="1" spc="-105" dirty="0">
                <a:latin typeface="Arial"/>
                <a:cs typeface="Arial"/>
              </a:rPr>
              <a:t> </a:t>
            </a:r>
            <a:r>
              <a:rPr sz="2400" b="1" spc="-5" dirty="0">
                <a:latin typeface="Arial"/>
                <a:cs typeface="Arial"/>
              </a:rPr>
              <a:t>NIH </a:t>
            </a:r>
            <a:r>
              <a:rPr sz="2400" b="1" spc="10" dirty="0">
                <a:latin typeface="Arial"/>
                <a:cs typeface="Arial"/>
              </a:rPr>
              <a:t>(8CRE,</a:t>
            </a:r>
            <a:r>
              <a:rPr sz="2400" b="1" spc="-290" dirty="0">
                <a:latin typeface="Arial"/>
                <a:cs typeface="Arial"/>
              </a:rPr>
              <a:t> </a:t>
            </a:r>
            <a:r>
              <a:rPr sz="2400" b="1" spc="-35" dirty="0">
                <a:latin typeface="Arial"/>
                <a:cs typeface="Arial"/>
              </a:rPr>
              <a:t>AA/B</a:t>
            </a:r>
            <a:r>
              <a:rPr sz="2400" b="1" spc="75" dirty="0">
                <a:latin typeface="Arial"/>
                <a:cs typeface="Arial"/>
              </a:rPr>
              <a:t> </a:t>
            </a:r>
            <a:r>
              <a:rPr sz="2400" b="1" dirty="0">
                <a:latin typeface="Arial"/>
                <a:cs typeface="Arial"/>
              </a:rPr>
              <a:t>Scientists) </a:t>
            </a:r>
            <a:r>
              <a:rPr sz="2400" b="1" spc="-650" dirty="0">
                <a:latin typeface="Arial"/>
                <a:cs typeface="Arial"/>
              </a:rPr>
              <a:t> </a:t>
            </a:r>
            <a:r>
              <a:rPr sz="2400" b="1" spc="25" dirty="0">
                <a:latin typeface="Arial"/>
                <a:cs typeface="Arial"/>
              </a:rPr>
              <a:t>a</a:t>
            </a:r>
            <a:r>
              <a:rPr sz="2400" b="1" spc="-30" dirty="0">
                <a:latin typeface="Arial"/>
                <a:cs typeface="Arial"/>
              </a:rPr>
              <a:t>n</a:t>
            </a:r>
            <a:r>
              <a:rPr sz="2400" b="1" dirty="0">
                <a:latin typeface="Arial"/>
                <a:cs typeface="Arial"/>
              </a:rPr>
              <a:t>d</a:t>
            </a:r>
            <a:r>
              <a:rPr sz="2400" b="1" spc="-55" dirty="0">
                <a:latin typeface="Arial"/>
                <a:cs typeface="Arial"/>
              </a:rPr>
              <a:t> </a:t>
            </a:r>
            <a:r>
              <a:rPr sz="2400" b="1" dirty="0">
                <a:latin typeface="Arial"/>
                <a:cs typeface="Arial"/>
              </a:rPr>
              <a:t>t</a:t>
            </a:r>
            <a:r>
              <a:rPr sz="2400" b="1" spc="-30" dirty="0">
                <a:latin typeface="Arial"/>
                <a:cs typeface="Arial"/>
              </a:rPr>
              <a:t>h</a:t>
            </a:r>
            <a:r>
              <a:rPr sz="2400" b="1" dirty="0">
                <a:latin typeface="Arial"/>
                <a:cs typeface="Arial"/>
              </a:rPr>
              <a:t>e</a:t>
            </a:r>
            <a:r>
              <a:rPr sz="2400" b="1" spc="-165" dirty="0">
                <a:latin typeface="Arial"/>
                <a:cs typeface="Arial"/>
              </a:rPr>
              <a:t> </a:t>
            </a:r>
            <a:r>
              <a:rPr sz="2400" b="1" spc="-55" dirty="0">
                <a:latin typeface="Arial"/>
                <a:cs typeface="Arial"/>
              </a:rPr>
              <a:t>A</a:t>
            </a:r>
            <a:r>
              <a:rPr sz="2400" b="1" spc="-30" dirty="0">
                <a:latin typeface="Arial"/>
                <a:cs typeface="Arial"/>
              </a:rPr>
              <a:t>n</a:t>
            </a:r>
            <a:r>
              <a:rPr sz="2400" b="1" dirty="0">
                <a:latin typeface="Arial"/>
                <a:cs typeface="Arial"/>
              </a:rPr>
              <a:t>t</a:t>
            </a:r>
            <a:r>
              <a:rPr sz="2400" b="1" spc="-30" dirty="0">
                <a:latin typeface="Arial"/>
                <a:cs typeface="Arial"/>
              </a:rPr>
              <a:t>i</a:t>
            </a:r>
            <a:r>
              <a:rPr sz="2400" b="1" dirty="0">
                <a:latin typeface="Arial"/>
                <a:cs typeface="Arial"/>
              </a:rPr>
              <a:t>-</a:t>
            </a:r>
            <a:r>
              <a:rPr sz="2400" b="1" spc="25" dirty="0">
                <a:latin typeface="Arial"/>
                <a:cs typeface="Arial"/>
              </a:rPr>
              <a:t>Harass</a:t>
            </a:r>
            <a:r>
              <a:rPr sz="2400" b="1" spc="-55" dirty="0">
                <a:latin typeface="Arial"/>
                <a:cs typeface="Arial"/>
              </a:rPr>
              <a:t>m</a:t>
            </a:r>
            <a:r>
              <a:rPr sz="2400" b="1" spc="25" dirty="0">
                <a:latin typeface="Arial"/>
                <a:cs typeface="Arial"/>
              </a:rPr>
              <a:t>e</a:t>
            </a:r>
            <a:r>
              <a:rPr sz="2400" b="1" spc="-30" dirty="0">
                <a:latin typeface="Arial"/>
                <a:cs typeface="Arial"/>
              </a:rPr>
              <a:t>n</a:t>
            </a:r>
            <a:r>
              <a:rPr sz="2400" b="1" dirty="0">
                <a:latin typeface="Arial"/>
                <a:cs typeface="Arial"/>
              </a:rPr>
              <a:t>t</a:t>
            </a:r>
            <a:r>
              <a:rPr sz="2400" b="1" spc="-190" dirty="0">
                <a:latin typeface="Arial"/>
                <a:cs typeface="Arial"/>
              </a:rPr>
              <a:t> </a:t>
            </a:r>
            <a:r>
              <a:rPr sz="2400" b="1" spc="-5" dirty="0">
                <a:latin typeface="Arial"/>
                <a:cs typeface="Arial"/>
              </a:rPr>
              <a:t>S</a:t>
            </a:r>
            <a:r>
              <a:rPr sz="2400" b="1" dirty="0">
                <a:latin typeface="Arial"/>
                <a:cs typeface="Arial"/>
              </a:rPr>
              <a:t>C</a:t>
            </a:r>
            <a:r>
              <a:rPr sz="2400" b="1" spc="-85" dirty="0">
                <a:latin typeface="Arial"/>
                <a:cs typeface="Arial"/>
              </a:rPr>
              <a:t> </a:t>
            </a:r>
            <a:r>
              <a:rPr sz="2400" b="1" spc="-55" dirty="0">
                <a:latin typeface="Arial"/>
                <a:cs typeface="Arial"/>
              </a:rPr>
              <a:t>m</a:t>
            </a:r>
            <a:r>
              <a:rPr sz="2400" b="1" spc="25" dirty="0">
                <a:latin typeface="Arial"/>
                <a:cs typeface="Arial"/>
              </a:rPr>
              <a:t>e</a:t>
            </a:r>
            <a:r>
              <a:rPr sz="2400" b="1" dirty="0">
                <a:latin typeface="Arial"/>
                <a:cs typeface="Arial"/>
              </a:rPr>
              <a:t>t</a:t>
            </a:r>
            <a:r>
              <a:rPr sz="2400" b="1" spc="-30" dirty="0">
                <a:latin typeface="Arial"/>
                <a:cs typeface="Arial"/>
              </a:rPr>
              <a:t> </a:t>
            </a:r>
            <a:r>
              <a:rPr sz="2400" b="1" spc="130" dirty="0">
                <a:latin typeface="Arial"/>
                <a:cs typeface="Arial"/>
              </a:rPr>
              <a:t>w</a:t>
            </a:r>
            <a:r>
              <a:rPr sz="2400" b="1" spc="-30" dirty="0">
                <a:latin typeface="Arial"/>
                <a:cs typeface="Arial"/>
              </a:rPr>
              <a:t>i</a:t>
            </a:r>
            <a:r>
              <a:rPr sz="2400" b="1" dirty="0">
                <a:latin typeface="Arial"/>
                <a:cs typeface="Arial"/>
              </a:rPr>
              <a:t>th</a:t>
            </a:r>
            <a:r>
              <a:rPr sz="2400" b="1" spc="-215" dirty="0">
                <a:latin typeface="Arial"/>
                <a:cs typeface="Arial"/>
              </a:rPr>
              <a:t> </a:t>
            </a:r>
            <a:r>
              <a:rPr sz="2400" b="1" spc="25" dirty="0">
                <a:latin typeface="Arial"/>
                <a:cs typeface="Arial"/>
              </a:rPr>
              <a:t>N</a:t>
            </a:r>
            <a:r>
              <a:rPr sz="2400" b="1" spc="-30" dirty="0">
                <a:latin typeface="Arial"/>
                <a:cs typeface="Arial"/>
              </a:rPr>
              <a:t>I</a:t>
            </a:r>
            <a:r>
              <a:rPr sz="2400" b="1" dirty="0">
                <a:latin typeface="Arial"/>
                <a:cs typeface="Arial"/>
              </a:rPr>
              <a:t>H</a:t>
            </a:r>
            <a:r>
              <a:rPr sz="2400" b="1" spc="-5" dirty="0">
                <a:latin typeface="Arial"/>
                <a:cs typeface="Arial"/>
              </a:rPr>
              <a:t> </a:t>
            </a:r>
            <a:r>
              <a:rPr sz="2400" b="1" spc="-30" dirty="0">
                <a:latin typeface="Arial"/>
                <a:cs typeface="Arial"/>
              </a:rPr>
              <a:t>l</a:t>
            </a:r>
            <a:r>
              <a:rPr sz="2400" b="1" spc="25" dirty="0">
                <a:latin typeface="Arial"/>
                <a:cs typeface="Arial"/>
              </a:rPr>
              <a:t>ea</a:t>
            </a:r>
            <a:r>
              <a:rPr sz="2400" b="1" spc="-30" dirty="0">
                <a:latin typeface="Arial"/>
                <a:cs typeface="Arial"/>
              </a:rPr>
              <a:t>d</a:t>
            </a:r>
            <a:r>
              <a:rPr sz="2400" b="1" spc="25" dirty="0">
                <a:latin typeface="Arial"/>
                <a:cs typeface="Arial"/>
              </a:rPr>
              <a:t>ers</a:t>
            </a:r>
            <a:r>
              <a:rPr sz="2400" b="1" spc="-30" dirty="0">
                <a:latin typeface="Arial"/>
                <a:cs typeface="Arial"/>
              </a:rPr>
              <a:t>hi</a:t>
            </a:r>
            <a:r>
              <a:rPr sz="2400" b="1" dirty="0">
                <a:latin typeface="Arial"/>
                <a:cs typeface="Arial"/>
              </a:rPr>
              <a:t>p</a:t>
            </a:r>
            <a:r>
              <a:rPr sz="2400" b="1" spc="-215" dirty="0">
                <a:latin typeface="Arial"/>
                <a:cs typeface="Arial"/>
              </a:rPr>
              <a:t> </a:t>
            </a:r>
            <a:r>
              <a:rPr sz="2400" b="1" dirty="0">
                <a:latin typeface="Arial"/>
                <a:cs typeface="Arial"/>
              </a:rPr>
              <a:t>f</a:t>
            </a:r>
            <a:r>
              <a:rPr sz="2400" b="1" spc="-30" dirty="0">
                <a:latin typeface="Arial"/>
                <a:cs typeface="Arial"/>
              </a:rPr>
              <a:t>o</a:t>
            </a:r>
            <a:r>
              <a:rPr sz="2400" b="1" dirty="0">
                <a:latin typeface="Arial"/>
                <a:cs typeface="Arial"/>
              </a:rPr>
              <a:t>r</a:t>
            </a:r>
            <a:r>
              <a:rPr sz="2400" b="1" spc="-85" dirty="0">
                <a:latin typeface="Arial"/>
                <a:cs typeface="Arial"/>
              </a:rPr>
              <a:t> </a:t>
            </a:r>
            <a:r>
              <a:rPr sz="2400" b="1" spc="25" dirty="0">
                <a:latin typeface="Arial"/>
                <a:cs typeface="Arial"/>
              </a:rPr>
              <a:t>ca</a:t>
            </a:r>
            <a:r>
              <a:rPr sz="2400" b="1" spc="-30" dirty="0">
                <a:latin typeface="Arial"/>
                <a:cs typeface="Arial"/>
              </a:rPr>
              <a:t>ndi</a:t>
            </a:r>
            <a:r>
              <a:rPr sz="2400" b="1" dirty="0">
                <a:latin typeface="Arial"/>
                <a:cs typeface="Arial"/>
              </a:rPr>
              <a:t>d  </a:t>
            </a:r>
            <a:r>
              <a:rPr sz="2400" b="1" spc="-30" dirty="0">
                <a:latin typeface="Arial"/>
                <a:cs typeface="Arial"/>
              </a:rPr>
              <a:t>di</a:t>
            </a:r>
            <a:r>
              <a:rPr sz="2400" b="1" spc="25" dirty="0">
                <a:latin typeface="Arial"/>
                <a:cs typeface="Arial"/>
              </a:rPr>
              <a:t>sc</a:t>
            </a:r>
            <a:r>
              <a:rPr sz="2400" b="1" spc="-30" dirty="0">
                <a:latin typeface="Arial"/>
                <a:cs typeface="Arial"/>
              </a:rPr>
              <a:t>u</a:t>
            </a:r>
            <a:r>
              <a:rPr sz="2400" b="1" spc="25" dirty="0">
                <a:latin typeface="Arial"/>
                <a:cs typeface="Arial"/>
              </a:rPr>
              <a:t>ss</a:t>
            </a:r>
            <a:r>
              <a:rPr sz="2400" b="1" spc="-30" dirty="0">
                <a:latin typeface="Arial"/>
                <a:cs typeface="Arial"/>
              </a:rPr>
              <a:t>ion</a:t>
            </a:r>
            <a:r>
              <a:rPr sz="2400" b="1" dirty="0">
                <a:latin typeface="Arial"/>
                <a:cs typeface="Arial"/>
              </a:rPr>
              <a:t>s</a:t>
            </a:r>
            <a:r>
              <a:rPr sz="2400" b="1" spc="-165" dirty="0">
                <a:latin typeface="Arial"/>
                <a:cs typeface="Arial"/>
              </a:rPr>
              <a:t> </a:t>
            </a:r>
            <a:r>
              <a:rPr sz="2400" b="1" dirty="0">
                <a:latin typeface="Arial"/>
                <a:cs typeface="Arial"/>
              </a:rPr>
              <a:t>t</a:t>
            </a:r>
            <a:r>
              <a:rPr sz="2400" b="1" spc="-30" dirty="0">
                <a:latin typeface="Arial"/>
                <a:cs typeface="Arial"/>
              </a:rPr>
              <a:t>h</a:t>
            </a:r>
            <a:r>
              <a:rPr sz="2400" b="1" spc="25" dirty="0">
                <a:latin typeface="Arial"/>
                <a:cs typeface="Arial"/>
              </a:rPr>
              <a:t>a</a:t>
            </a:r>
            <a:r>
              <a:rPr sz="2400" b="1" dirty="0">
                <a:latin typeface="Arial"/>
                <a:cs typeface="Arial"/>
              </a:rPr>
              <a:t>t</a:t>
            </a:r>
            <a:r>
              <a:rPr sz="2400" b="1" spc="-30" dirty="0">
                <a:latin typeface="Arial"/>
                <a:cs typeface="Arial"/>
              </a:rPr>
              <a:t> in</a:t>
            </a:r>
            <a:r>
              <a:rPr sz="2400" b="1" dirty="0">
                <a:latin typeface="Arial"/>
                <a:cs typeface="Arial"/>
              </a:rPr>
              <a:t>f</a:t>
            </a:r>
            <a:r>
              <a:rPr sz="2400" b="1" spc="-30" dirty="0">
                <a:latin typeface="Arial"/>
                <a:cs typeface="Arial"/>
              </a:rPr>
              <a:t>o</a:t>
            </a:r>
            <a:r>
              <a:rPr sz="2400" b="1" spc="25" dirty="0">
                <a:latin typeface="Arial"/>
                <a:cs typeface="Arial"/>
              </a:rPr>
              <a:t>r</a:t>
            </a:r>
            <a:r>
              <a:rPr sz="2400" b="1" spc="-55" dirty="0">
                <a:latin typeface="Arial"/>
                <a:cs typeface="Arial"/>
              </a:rPr>
              <a:t>m</a:t>
            </a:r>
            <a:r>
              <a:rPr sz="2400" b="1" spc="25" dirty="0">
                <a:latin typeface="Arial"/>
                <a:cs typeface="Arial"/>
              </a:rPr>
              <a:t>e</a:t>
            </a:r>
            <a:r>
              <a:rPr sz="2400" b="1" dirty="0">
                <a:latin typeface="Arial"/>
                <a:cs typeface="Arial"/>
              </a:rPr>
              <a:t>d</a:t>
            </a:r>
            <a:r>
              <a:rPr sz="2400" b="1" spc="-55" dirty="0">
                <a:latin typeface="Arial"/>
                <a:cs typeface="Arial"/>
              </a:rPr>
              <a:t> </a:t>
            </a:r>
            <a:r>
              <a:rPr sz="2400" b="1" spc="-30" dirty="0">
                <a:latin typeface="Arial"/>
                <a:cs typeface="Arial"/>
              </a:rPr>
              <a:t>n</a:t>
            </a:r>
            <a:r>
              <a:rPr sz="2400" b="1" spc="25" dirty="0">
                <a:latin typeface="Arial"/>
                <a:cs typeface="Arial"/>
              </a:rPr>
              <a:t>ex</a:t>
            </a:r>
            <a:r>
              <a:rPr sz="2400" b="1" dirty="0">
                <a:latin typeface="Arial"/>
                <a:cs typeface="Arial"/>
              </a:rPr>
              <a:t>t</a:t>
            </a:r>
            <a:r>
              <a:rPr sz="2400" b="1" spc="-110" dirty="0">
                <a:latin typeface="Arial"/>
                <a:cs typeface="Arial"/>
              </a:rPr>
              <a:t> </a:t>
            </a:r>
            <a:r>
              <a:rPr sz="2400" b="1" spc="25" dirty="0">
                <a:latin typeface="Arial"/>
                <a:cs typeface="Arial"/>
              </a:rPr>
              <a:t>s</a:t>
            </a:r>
            <a:r>
              <a:rPr sz="2400" b="1" dirty="0">
                <a:latin typeface="Arial"/>
                <a:cs typeface="Arial"/>
              </a:rPr>
              <a:t>t</a:t>
            </a:r>
            <a:r>
              <a:rPr sz="2400" b="1" spc="25" dirty="0">
                <a:latin typeface="Arial"/>
                <a:cs typeface="Arial"/>
              </a:rPr>
              <a:t>e</a:t>
            </a:r>
            <a:r>
              <a:rPr sz="2400" b="1" spc="-30" dirty="0">
                <a:latin typeface="Arial"/>
                <a:cs typeface="Arial"/>
              </a:rPr>
              <a:t>ps</a:t>
            </a:r>
            <a:endParaRPr sz="2400" dirty="0">
              <a:latin typeface="Arial"/>
              <a:cs typeface="Arial"/>
            </a:endParaRPr>
          </a:p>
          <a:p>
            <a:pPr marL="469900" marR="1300480" indent="-457200">
              <a:lnSpc>
                <a:spcPct val="100000"/>
              </a:lnSpc>
              <a:spcBef>
                <a:spcPts val="640"/>
              </a:spcBef>
              <a:buFont typeface="Arial"/>
              <a:buChar char="▪"/>
              <a:tabLst>
                <a:tab pos="469265" algn="l"/>
                <a:tab pos="469900" algn="l"/>
              </a:tabLst>
            </a:pPr>
            <a:r>
              <a:rPr sz="2400" b="1" spc="-15" dirty="0">
                <a:latin typeface="Arial"/>
                <a:cs typeface="Arial"/>
              </a:rPr>
              <a:t>We</a:t>
            </a:r>
            <a:r>
              <a:rPr sz="2400" b="1" spc="-5" dirty="0">
                <a:latin typeface="Arial"/>
                <a:cs typeface="Arial"/>
              </a:rPr>
              <a:t> </a:t>
            </a:r>
            <a:r>
              <a:rPr sz="2400" b="1" spc="5" dirty="0">
                <a:latin typeface="Arial"/>
                <a:cs typeface="Arial"/>
              </a:rPr>
              <a:t>have</a:t>
            </a:r>
            <a:r>
              <a:rPr sz="2400" b="1" spc="-80" dirty="0">
                <a:latin typeface="Arial"/>
                <a:cs typeface="Arial"/>
              </a:rPr>
              <a:t> </a:t>
            </a:r>
            <a:r>
              <a:rPr sz="2400" b="1" spc="10" dirty="0">
                <a:latin typeface="Arial"/>
                <a:cs typeface="Arial"/>
              </a:rPr>
              <a:t>arrived</a:t>
            </a:r>
            <a:r>
              <a:rPr sz="2400" b="1" spc="-55" dirty="0">
                <a:latin typeface="Arial"/>
                <a:cs typeface="Arial"/>
              </a:rPr>
              <a:t> </a:t>
            </a:r>
            <a:r>
              <a:rPr sz="2400" b="1" spc="10" dirty="0">
                <a:latin typeface="Arial"/>
                <a:cs typeface="Arial"/>
              </a:rPr>
              <a:t>at</a:t>
            </a:r>
            <a:r>
              <a:rPr sz="2400" b="1" spc="-25" dirty="0">
                <a:latin typeface="Arial"/>
                <a:cs typeface="Arial"/>
              </a:rPr>
              <a:t> </a:t>
            </a:r>
            <a:r>
              <a:rPr sz="2400" b="1" dirty="0">
                <a:latin typeface="Arial"/>
                <a:cs typeface="Arial"/>
              </a:rPr>
              <a:t>a </a:t>
            </a:r>
            <a:r>
              <a:rPr sz="2400" b="1" spc="10" dirty="0">
                <a:latin typeface="Arial"/>
                <a:cs typeface="Arial"/>
              </a:rPr>
              <a:t>shared</a:t>
            </a:r>
            <a:r>
              <a:rPr sz="2400" b="1" spc="-55" dirty="0">
                <a:latin typeface="Arial"/>
                <a:cs typeface="Arial"/>
              </a:rPr>
              <a:t> </a:t>
            </a:r>
            <a:r>
              <a:rPr sz="2400" b="1" spc="-25" dirty="0">
                <a:latin typeface="Arial"/>
                <a:cs typeface="Arial"/>
              </a:rPr>
              <a:t>commitment</a:t>
            </a:r>
            <a:r>
              <a:rPr sz="2400" b="1" spc="135" dirty="0">
                <a:latin typeface="Arial"/>
                <a:cs typeface="Arial"/>
              </a:rPr>
              <a:t> </a:t>
            </a:r>
            <a:r>
              <a:rPr sz="2400" b="1" dirty="0">
                <a:latin typeface="Arial"/>
                <a:cs typeface="Arial"/>
              </a:rPr>
              <a:t>to</a:t>
            </a:r>
            <a:r>
              <a:rPr sz="2400" b="1" spc="30" dirty="0">
                <a:latin typeface="Arial"/>
                <a:cs typeface="Arial"/>
              </a:rPr>
              <a:t> </a:t>
            </a:r>
            <a:r>
              <a:rPr sz="2400" b="1" spc="5" dirty="0">
                <a:latin typeface="Arial"/>
                <a:cs typeface="Arial"/>
              </a:rPr>
              <a:t>address</a:t>
            </a:r>
            <a:r>
              <a:rPr sz="2400" b="1" spc="-85" dirty="0">
                <a:latin typeface="Arial"/>
                <a:cs typeface="Arial"/>
              </a:rPr>
              <a:t> </a:t>
            </a:r>
            <a:r>
              <a:rPr sz="2400" b="1" spc="5" dirty="0">
                <a:latin typeface="Arial"/>
                <a:cs typeface="Arial"/>
              </a:rPr>
              <a:t>structural </a:t>
            </a:r>
            <a:r>
              <a:rPr sz="2400" b="1" spc="-650" dirty="0">
                <a:latin typeface="Arial"/>
                <a:cs typeface="Arial"/>
              </a:rPr>
              <a:t> </a:t>
            </a:r>
            <a:r>
              <a:rPr sz="2400" b="1" dirty="0">
                <a:latin typeface="Arial"/>
                <a:cs typeface="Arial"/>
              </a:rPr>
              <a:t>racism:</a:t>
            </a:r>
            <a:r>
              <a:rPr sz="2400" b="1" spc="-35" dirty="0">
                <a:latin typeface="Arial"/>
                <a:cs typeface="Arial"/>
              </a:rPr>
              <a:t> </a:t>
            </a:r>
            <a:r>
              <a:rPr sz="2400" b="1" spc="65" dirty="0">
                <a:latin typeface="Arial"/>
                <a:cs typeface="Arial"/>
              </a:rPr>
              <a:t>we</a:t>
            </a:r>
            <a:r>
              <a:rPr sz="2400" b="1" spc="-165" dirty="0">
                <a:latin typeface="Arial"/>
                <a:cs typeface="Arial"/>
              </a:rPr>
              <a:t> </a:t>
            </a:r>
            <a:r>
              <a:rPr sz="2400" b="1" spc="-15" dirty="0">
                <a:latin typeface="Arial"/>
                <a:cs typeface="Arial"/>
              </a:rPr>
              <a:t>must</a:t>
            </a:r>
            <a:r>
              <a:rPr sz="2400" b="1" spc="50" dirty="0">
                <a:latin typeface="Arial"/>
                <a:cs typeface="Arial"/>
              </a:rPr>
              <a:t> </a:t>
            </a:r>
            <a:r>
              <a:rPr sz="2400" b="1" spc="-20" dirty="0">
                <a:latin typeface="Arial"/>
                <a:cs typeface="Arial"/>
              </a:rPr>
              <a:t>not</a:t>
            </a:r>
            <a:r>
              <a:rPr sz="2400" b="1" spc="45" dirty="0">
                <a:latin typeface="Arial"/>
                <a:cs typeface="Arial"/>
              </a:rPr>
              <a:t> </a:t>
            </a:r>
            <a:r>
              <a:rPr sz="2400" b="1" spc="-15" dirty="0">
                <a:latin typeface="Arial"/>
                <a:cs typeface="Arial"/>
              </a:rPr>
              <a:t>allow</a:t>
            </a:r>
            <a:r>
              <a:rPr sz="2400" b="1" spc="25" dirty="0">
                <a:latin typeface="Arial"/>
                <a:cs typeface="Arial"/>
              </a:rPr>
              <a:t> </a:t>
            </a:r>
            <a:r>
              <a:rPr sz="2400" b="1" spc="-15" dirty="0">
                <a:latin typeface="Arial"/>
                <a:cs typeface="Arial"/>
              </a:rPr>
              <a:t>this</a:t>
            </a:r>
            <a:r>
              <a:rPr sz="2400" b="1" spc="70" dirty="0">
                <a:latin typeface="Arial"/>
                <a:cs typeface="Arial"/>
              </a:rPr>
              <a:t> </a:t>
            </a:r>
            <a:r>
              <a:rPr sz="2400" b="1" spc="-10" dirty="0">
                <a:latin typeface="Arial"/>
                <a:cs typeface="Arial"/>
              </a:rPr>
              <a:t>pivotal</a:t>
            </a:r>
            <a:r>
              <a:rPr sz="2400" b="1" spc="25" dirty="0">
                <a:latin typeface="Arial"/>
                <a:cs typeface="Arial"/>
              </a:rPr>
              <a:t> </a:t>
            </a:r>
            <a:r>
              <a:rPr sz="2400" b="1" spc="-25" dirty="0">
                <a:latin typeface="Arial"/>
                <a:cs typeface="Arial"/>
              </a:rPr>
              <a:t>moment</a:t>
            </a:r>
            <a:r>
              <a:rPr sz="2400" b="1" spc="130" dirty="0">
                <a:latin typeface="Arial"/>
                <a:cs typeface="Arial"/>
              </a:rPr>
              <a:t> </a:t>
            </a:r>
            <a:r>
              <a:rPr sz="2400" b="1" dirty="0">
                <a:latin typeface="Arial"/>
                <a:cs typeface="Arial"/>
              </a:rPr>
              <a:t>to</a:t>
            </a:r>
            <a:r>
              <a:rPr sz="2400" b="1" spc="-60" dirty="0">
                <a:latin typeface="Arial"/>
                <a:cs typeface="Arial"/>
              </a:rPr>
              <a:t> </a:t>
            </a:r>
            <a:r>
              <a:rPr sz="2400" b="1" spc="5" dirty="0">
                <a:latin typeface="Arial"/>
                <a:cs typeface="Arial"/>
              </a:rPr>
              <a:t>pass</a:t>
            </a:r>
            <a:endParaRPr sz="2400" dirty="0">
              <a:latin typeface="Arial"/>
              <a:cs typeface="Arial"/>
            </a:endParaRPr>
          </a:p>
        </p:txBody>
      </p:sp>
      <p:sp>
        <p:nvSpPr>
          <p:cNvPr id="6" name="object 6"/>
          <p:cNvSpPr txBox="1">
            <a:spLocks noGrp="1"/>
          </p:cNvSpPr>
          <p:nvPr>
            <p:ph type="title"/>
          </p:nvPr>
        </p:nvSpPr>
        <p:spPr>
          <a:xfrm>
            <a:off x="640896" y="617543"/>
            <a:ext cx="4611370"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0D345B"/>
                </a:solidFill>
                <a:latin typeface="Calibri"/>
                <a:cs typeface="Calibri"/>
              </a:rPr>
              <a:t>The</a:t>
            </a:r>
            <a:r>
              <a:rPr sz="3600" spc="-10" dirty="0">
                <a:solidFill>
                  <a:srgbClr val="0D345B"/>
                </a:solidFill>
                <a:latin typeface="Calibri"/>
                <a:cs typeface="Calibri"/>
              </a:rPr>
              <a:t> </a:t>
            </a:r>
            <a:r>
              <a:rPr sz="3600" spc="5" dirty="0">
                <a:solidFill>
                  <a:srgbClr val="0D345B"/>
                </a:solidFill>
                <a:latin typeface="Calibri"/>
                <a:cs typeface="Calibri"/>
              </a:rPr>
              <a:t>NIH</a:t>
            </a:r>
            <a:r>
              <a:rPr sz="3600" spc="10" dirty="0">
                <a:solidFill>
                  <a:srgbClr val="0D345B"/>
                </a:solidFill>
                <a:latin typeface="Calibri"/>
                <a:cs typeface="Calibri"/>
              </a:rPr>
              <a:t> </a:t>
            </a:r>
            <a:r>
              <a:rPr sz="3600" spc="-10" dirty="0">
                <a:solidFill>
                  <a:srgbClr val="0D345B"/>
                </a:solidFill>
                <a:latin typeface="Calibri"/>
                <a:cs typeface="Calibri"/>
              </a:rPr>
              <a:t>UNITE</a:t>
            </a:r>
            <a:r>
              <a:rPr sz="3600" spc="-30" dirty="0">
                <a:solidFill>
                  <a:srgbClr val="0D345B"/>
                </a:solidFill>
                <a:latin typeface="Calibri"/>
                <a:cs typeface="Calibri"/>
              </a:rPr>
              <a:t> </a:t>
            </a:r>
            <a:r>
              <a:rPr sz="3600" spc="-5" dirty="0">
                <a:solidFill>
                  <a:srgbClr val="0D345B"/>
                </a:solidFill>
                <a:latin typeface="Calibri"/>
                <a:cs typeface="Calibri"/>
              </a:rPr>
              <a:t>Initiative</a:t>
            </a:r>
            <a:endParaRPr sz="36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9469119" y="6351455"/>
            <a:ext cx="2145030" cy="334010"/>
            <a:chOff x="9469119" y="6351455"/>
            <a:chExt cx="2145030" cy="334010"/>
          </a:xfrm>
        </p:grpSpPr>
        <p:pic>
          <p:nvPicPr>
            <p:cNvPr id="4" name="object 4"/>
            <p:cNvPicPr/>
            <p:nvPr/>
          </p:nvPicPr>
          <p:blipFill>
            <a:blip r:embed="rId2" cstate="print"/>
            <a:stretch>
              <a:fillRect/>
            </a:stretch>
          </p:blipFill>
          <p:spPr>
            <a:xfrm>
              <a:off x="11255371" y="6468846"/>
              <a:ext cx="358314" cy="95077"/>
            </a:xfrm>
            <a:prstGeom prst="rect">
              <a:avLst/>
            </a:prstGeom>
          </p:spPr>
        </p:pic>
        <p:pic>
          <p:nvPicPr>
            <p:cNvPr id="5" name="object 5"/>
            <p:cNvPicPr/>
            <p:nvPr/>
          </p:nvPicPr>
          <p:blipFill>
            <a:blip r:embed="rId3" cstate="print"/>
            <a:stretch>
              <a:fillRect/>
            </a:stretch>
          </p:blipFill>
          <p:spPr>
            <a:xfrm>
              <a:off x="9469119" y="6351455"/>
              <a:ext cx="1746117" cy="333740"/>
            </a:xfrm>
            <a:prstGeom prst="rect">
              <a:avLst/>
            </a:prstGeom>
          </p:spPr>
        </p:pic>
      </p:grpSp>
      <p:sp>
        <p:nvSpPr>
          <p:cNvPr id="6" name="object 6">
            <a:extLst>
              <a:ext uri="{C183D7F6-B498-43B3-948B-1728B52AA6E4}">
                <adec:decorative xmlns:adec="http://schemas.microsoft.com/office/drawing/2017/decorative" val="1"/>
              </a:ext>
            </a:extLst>
          </p:cNvPr>
          <p:cNvSpPr/>
          <p:nvPr/>
        </p:nvSpPr>
        <p:spPr>
          <a:xfrm>
            <a:off x="584200" y="6172200"/>
            <a:ext cx="11026775" cy="0"/>
          </a:xfrm>
          <a:custGeom>
            <a:avLst/>
            <a:gdLst/>
            <a:ahLst/>
            <a:cxnLst/>
            <a:rect l="l" t="t" r="r" b="b"/>
            <a:pathLst>
              <a:path w="11026775">
                <a:moveTo>
                  <a:pt x="0" y="0"/>
                </a:moveTo>
                <a:lnTo>
                  <a:pt x="11026394" y="0"/>
                </a:lnTo>
              </a:path>
            </a:pathLst>
          </a:custGeom>
          <a:ln w="9525">
            <a:solidFill>
              <a:srgbClr val="0D345B"/>
            </a:solidFill>
          </a:ln>
        </p:spPr>
        <p:txBody>
          <a:bodyPr wrap="square" lIns="0" tIns="0" rIns="0" bIns="0" rtlCol="0"/>
          <a:lstStyle/>
          <a:p>
            <a:endParaRPr/>
          </a:p>
        </p:txBody>
      </p:sp>
      <p:sp>
        <p:nvSpPr>
          <p:cNvPr id="7" name="object 7"/>
          <p:cNvSpPr txBox="1"/>
          <p:nvPr/>
        </p:nvSpPr>
        <p:spPr>
          <a:xfrm>
            <a:off x="583725" y="6399428"/>
            <a:ext cx="2015489" cy="208279"/>
          </a:xfrm>
          <a:prstGeom prst="rect">
            <a:avLst/>
          </a:prstGeom>
        </p:spPr>
        <p:txBody>
          <a:bodyPr vert="horz" wrap="square" lIns="0" tIns="12700" rIns="0" bIns="0" rtlCol="0">
            <a:spAutoFit/>
          </a:bodyPr>
          <a:lstStyle/>
          <a:p>
            <a:pPr marL="12700">
              <a:lnSpc>
                <a:spcPct val="100000"/>
              </a:lnSpc>
              <a:spcBef>
                <a:spcPts val="100"/>
              </a:spcBef>
            </a:pPr>
            <a:r>
              <a:rPr sz="1200" b="0" spc="-10" dirty="0">
                <a:solidFill>
                  <a:srgbClr val="0D345B"/>
                </a:solidFill>
                <a:latin typeface="Calibri Light"/>
                <a:cs typeface="Calibri Light"/>
              </a:rPr>
              <a:t>nih.gov/ending-structural-racism</a:t>
            </a:r>
            <a:endParaRPr sz="1200">
              <a:latin typeface="Calibri Light"/>
              <a:cs typeface="Calibri Light"/>
            </a:endParaRPr>
          </a:p>
        </p:txBody>
      </p:sp>
      <p:pic>
        <p:nvPicPr>
          <p:cNvPr id="8" name="object 8">
            <a:extLst>
              <a:ext uri="{C183D7F6-B498-43B3-948B-1728B52AA6E4}">
                <adec:decorative xmlns:adec="http://schemas.microsoft.com/office/drawing/2017/decorative" val="1"/>
              </a:ext>
            </a:extLst>
          </p:cNvPr>
          <p:cNvPicPr/>
          <p:nvPr/>
        </p:nvPicPr>
        <p:blipFill>
          <a:blip r:embed="rId4" cstate="print"/>
          <a:stretch>
            <a:fillRect/>
          </a:stretch>
        </p:blipFill>
        <p:spPr>
          <a:xfrm>
            <a:off x="7752080" y="0"/>
            <a:ext cx="4439919" cy="1818639"/>
          </a:xfrm>
          <a:prstGeom prst="rect">
            <a:avLst/>
          </a:prstGeom>
        </p:spPr>
      </p:pic>
      <p:sp>
        <p:nvSpPr>
          <p:cNvPr id="9" name="object 9"/>
          <p:cNvSpPr txBox="1">
            <a:spLocks noGrp="1"/>
          </p:cNvSpPr>
          <p:nvPr>
            <p:ph type="title"/>
          </p:nvPr>
        </p:nvSpPr>
        <p:spPr>
          <a:xfrm>
            <a:off x="640896" y="504768"/>
            <a:ext cx="6133465" cy="756920"/>
          </a:xfrm>
          <a:prstGeom prst="rect">
            <a:avLst/>
          </a:prstGeom>
        </p:spPr>
        <p:txBody>
          <a:bodyPr vert="horz" wrap="square" lIns="0" tIns="12700" rIns="0" bIns="0" rtlCol="0">
            <a:spAutoFit/>
          </a:bodyPr>
          <a:lstStyle/>
          <a:p>
            <a:pPr marL="12700">
              <a:lnSpc>
                <a:spcPct val="100000"/>
              </a:lnSpc>
              <a:spcBef>
                <a:spcPts val="100"/>
              </a:spcBef>
            </a:pPr>
            <a:r>
              <a:rPr sz="4800" dirty="0">
                <a:solidFill>
                  <a:srgbClr val="0D345B"/>
                </a:solidFill>
                <a:latin typeface="Calibri"/>
                <a:cs typeface="Calibri"/>
              </a:rPr>
              <a:t>The</a:t>
            </a:r>
            <a:r>
              <a:rPr sz="4800" spc="-15" dirty="0">
                <a:solidFill>
                  <a:srgbClr val="0D345B"/>
                </a:solidFill>
                <a:latin typeface="Calibri"/>
                <a:cs typeface="Calibri"/>
              </a:rPr>
              <a:t> </a:t>
            </a:r>
            <a:r>
              <a:rPr sz="4800" spc="10" dirty="0">
                <a:solidFill>
                  <a:srgbClr val="0D345B"/>
                </a:solidFill>
                <a:latin typeface="Calibri"/>
                <a:cs typeface="Calibri"/>
              </a:rPr>
              <a:t>NIH</a:t>
            </a:r>
            <a:r>
              <a:rPr sz="4800" spc="-140" dirty="0">
                <a:solidFill>
                  <a:srgbClr val="0D345B"/>
                </a:solidFill>
                <a:latin typeface="Calibri"/>
                <a:cs typeface="Calibri"/>
              </a:rPr>
              <a:t> </a:t>
            </a:r>
            <a:r>
              <a:rPr sz="4800" spc="5" dirty="0">
                <a:solidFill>
                  <a:srgbClr val="0D345B"/>
                </a:solidFill>
                <a:latin typeface="Calibri"/>
                <a:cs typeface="Calibri"/>
              </a:rPr>
              <a:t>UNITE</a:t>
            </a:r>
            <a:r>
              <a:rPr sz="4800" spc="-15" dirty="0">
                <a:solidFill>
                  <a:srgbClr val="0D345B"/>
                </a:solidFill>
                <a:latin typeface="Calibri"/>
                <a:cs typeface="Calibri"/>
              </a:rPr>
              <a:t> </a:t>
            </a:r>
            <a:r>
              <a:rPr sz="4800" spc="-10" dirty="0">
                <a:solidFill>
                  <a:srgbClr val="0D345B"/>
                </a:solidFill>
                <a:latin typeface="Calibri"/>
                <a:cs typeface="Calibri"/>
              </a:rPr>
              <a:t>Initiative</a:t>
            </a:r>
            <a:endParaRPr sz="4800">
              <a:latin typeface="Calibri"/>
              <a:cs typeface="Calibri"/>
            </a:endParaRPr>
          </a:p>
        </p:txBody>
      </p:sp>
      <p:sp>
        <p:nvSpPr>
          <p:cNvPr id="10" name="object 10"/>
          <p:cNvSpPr txBox="1"/>
          <p:nvPr/>
        </p:nvSpPr>
        <p:spPr>
          <a:xfrm>
            <a:off x="1392196" y="1937882"/>
            <a:ext cx="9495790" cy="391160"/>
          </a:xfrm>
          <a:prstGeom prst="rect">
            <a:avLst/>
          </a:prstGeom>
        </p:spPr>
        <p:txBody>
          <a:bodyPr vert="horz" wrap="square" lIns="0" tIns="12700" rIns="0" bIns="0" rtlCol="0">
            <a:spAutoFit/>
          </a:bodyPr>
          <a:lstStyle/>
          <a:p>
            <a:pPr marL="12700">
              <a:lnSpc>
                <a:spcPct val="100000"/>
              </a:lnSpc>
              <a:spcBef>
                <a:spcPts val="100"/>
              </a:spcBef>
            </a:pPr>
            <a:r>
              <a:rPr sz="2400" u="sng" dirty="0">
                <a:uFill>
                  <a:solidFill>
                    <a:srgbClr val="000000"/>
                  </a:solidFill>
                </a:uFill>
                <a:latin typeface="Arial"/>
                <a:cs typeface="Arial"/>
              </a:rPr>
              <a:t>U</a:t>
            </a:r>
            <a:r>
              <a:rPr sz="2400" dirty="0">
                <a:latin typeface="Arial"/>
                <a:cs typeface="Arial"/>
              </a:rPr>
              <a:t>nderstanding</a:t>
            </a:r>
            <a:r>
              <a:rPr sz="2400" spc="5" dirty="0">
                <a:latin typeface="Arial"/>
                <a:cs typeface="Arial"/>
              </a:rPr>
              <a:t> </a:t>
            </a:r>
            <a:r>
              <a:rPr sz="2400" spc="-20" dirty="0">
                <a:latin typeface="Arial"/>
                <a:cs typeface="Arial"/>
              </a:rPr>
              <a:t>stakeholder</a:t>
            </a:r>
            <a:r>
              <a:rPr sz="2400" spc="150" dirty="0">
                <a:latin typeface="Arial"/>
                <a:cs typeface="Arial"/>
              </a:rPr>
              <a:t> </a:t>
            </a:r>
            <a:r>
              <a:rPr sz="2400" spc="-25" dirty="0">
                <a:latin typeface="Arial"/>
                <a:cs typeface="Arial"/>
              </a:rPr>
              <a:t>experiences</a:t>
            </a:r>
            <a:r>
              <a:rPr sz="2400" spc="310" dirty="0">
                <a:latin typeface="Arial"/>
                <a:cs typeface="Arial"/>
              </a:rPr>
              <a:t> </a:t>
            </a:r>
            <a:r>
              <a:rPr sz="2400" spc="-5" dirty="0">
                <a:latin typeface="Arial"/>
                <a:cs typeface="Arial"/>
              </a:rPr>
              <a:t>through</a:t>
            </a:r>
            <a:r>
              <a:rPr sz="2400" spc="5" dirty="0">
                <a:latin typeface="Arial"/>
                <a:cs typeface="Arial"/>
              </a:rPr>
              <a:t> </a:t>
            </a:r>
            <a:r>
              <a:rPr sz="2400" dirty="0">
                <a:latin typeface="Arial"/>
                <a:cs typeface="Arial"/>
              </a:rPr>
              <a:t>listening</a:t>
            </a:r>
            <a:r>
              <a:rPr sz="2400" spc="-70" dirty="0">
                <a:latin typeface="Arial"/>
                <a:cs typeface="Arial"/>
              </a:rPr>
              <a:t> </a:t>
            </a:r>
            <a:r>
              <a:rPr sz="2400" spc="-10" dirty="0">
                <a:latin typeface="Arial"/>
                <a:cs typeface="Arial"/>
              </a:rPr>
              <a:t>and</a:t>
            </a:r>
            <a:r>
              <a:rPr sz="2400" spc="90" dirty="0">
                <a:latin typeface="Arial"/>
                <a:cs typeface="Arial"/>
              </a:rPr>
              <a:t> </a:t>
            </a:r>
            <a:r>
              <a:rPr sz="2400" dirty="0">
                <a:latin typeface="Arial"/>
                <a:cs typeface="Arial"/>
              </a:rPr>
              <a:t>learning</a:t>
            </a:r>
            <a:endParaRPr sz="2400">
              <a:latin typeface="Arial"/>
              <a:cs typeface="Arial"/>
            </a:endParaRPr>
          </a:p>
        </p:txBody>
      </p:sp>
      <p:sp>
        <p:nvSpPr>
          <p:cNvPr id="11" name="object 11"/>
          <p:cNvSpPr txBox="1"/>
          <p:nvPr/>
        </p:nvSpPr>
        <p:spPr>
          <a:xfrm>
            <a:off x="641032" y="1705633"/>
            <a:ext cx="524510" cy="4145915"/>
          </a:xfrm>
          <a:prstGeom prst="rect">
            <a:avLst/>
          </a:prstGeom>
        </p:spPr>
        <p:txBody>
          <a:bodyPr vert="horz" wrap="square" lIns="0" tIns="31114" rIns="0" bIns="0" rtlCol="0">
            <a:spAutoFit/>
          </a:bodyPr>
          <a:lstStyle/>
          <a:p>
            <a:pPr marL="12700" marR="5080" algn="just">
              <a:lnSpc>
                <a:spcPts val="6480"/>
              </a:lnSpc>
              <a:spcBef>
                <a:spcPts val="244"/>
              </a:spcBef>
            </a:pPr>
            <a:r>
              <a:rPr sz="5450" b="1" spc="-5" dirty="0">
                <a:latin typeface="Arial"/>
                <a:cs typeface="Arial"/>
              </a:rPr>
              <a:t>U  N  </a:t>
            </a:r>
            <a:r>
              <a:rPr sz="5450" b="1" dirty="0">
                <a:latin typeface="Arial"/>
                <a:cs typeface="Arial"/>
              </a:rPr>
              <a:t> </a:t>
            </a:r>
            <a:r>
              <a:rPr sz="5450" b="1" spc="-5" dirty="0">
                <a:latin typeface="Arial"/>
                <a:cs typeface="Arial"/>
              </a:rPr>
              <a:t>I </a:t>
            </a:r>
            <a:r>
              <a:rPr sz="5450" b="1" dirty="0">
                <a:latin typeface="Arial"/>
                <a:cs typeface="Arial"/>
              </a:rPr>
              <a:t> </a:t>
            </a:r>
            <a:r>
              <a:rPr sz="5450" b="1" spc="-10" dirty="0">
                <a:latin typeface="Arial"/>
                <a:cs typeface="Arial"/>
              </a:rPr>
              <a:t>T </a:t>
            </a:r>
            <a:r>
              <a:rPr sz="5450" b="1" spc="-1505" dirty="0">
                <a:latin typeface="Arial"/>
                <a:cs typeface="Arial"/>
              </a:rPr>
              <a:t> </a:t>
            </a:r>
            <a:r>
              <a:rPr sz="5450" b="1" spc="-10" dirty="0">
                <a:latin typeface="Arial"/>
                <a:cs typeface="Arial"/>
              </a:rPr>
              <a:t>E</a:t>
            </a:r>
            <a:endParaRPr sz="5450">
              <a:latin typeface="Arial"/>
              <a:cs typeface="Arial"/>
            </a:endParaRPr>
          </a:p>
        </p:txBody>
      </p:sp>
      <p:sp>
        <p:nvSpPr>
          <p:cNvPr id="12" name="object 12"/>
          <p:cNvSpPr txBox="1"/>
          <p:nvPr/>
        </p:nvSpPr>
        <p:spPr>
          <a:xfrm>
            <a:off x="1392196" y="2799354"/>
            <a:ext cx="8590280" cy="391160"/>
          </a:xfrm>
          <a:prstGeom prst="rect">
            <a:avLst/>
          </a:prstGeom>
        </p:spPr>
        <p:txBody>
          <a:bodyPr vert="horz" wrap="square" lIns="0" tIns="12700" rIns="0" bIns="0" rtlCol="0">
            <a:spAutoFit/>
          </a:bodyPr>
          <a:lstStyle/>
          <a:p>
            <a:pPr marL="12700">
              <a:lnSpc>
                <a:spcPct val="100000"/>
              </a:lnSpc>
              <a:spcBef>
                <a:spcPts val="100"/>
              </a:spcBef>
            </a:pPr>
            <a:r>
              <a:rPr sz="2400" u="sng" spc="-10" dirty="0">
                <a:uFill>
                  <a:solidFill>
                    <a:srgbClr val="000000"/>
                  </a:solidFill>
                </a:uFill>
                <a:latin typeface="Arial"/>
                <a:cs typeface="Arial"/>
              </a:rPr>
              <a:t>N</a:t>
            </a:r>
            <a:r>
              <a:rPr sz="2400" spc="-10" dirty="0">
                <a:latin typeface="Arial"/>
                <a:cs typeface="Arial"/>
              </a:rPr>
              <a:t>ew</a:t>
            </a:r>
            <a:r>
              <a:rPr sz="2400" dirty="0">
                <a:latin typeface="Arial"/>
                <a:cs typeface="Arial"/>
              </a:rPr>
              <a:t> </a:t>
            </a:r>
            <a:r>
              <a:rPr sz="2400" spc="-25" dirty="0">
                <a:latin typeface="Arial"/>
                <a:cs typeface="Arial"/>
              </a:rPr>
              <a:t>research</a:t>
            </a:r>
            <a:r>
              <a:rPr sz="2400" spc="235" dirty="0">
                <a:latin typeface="Arial"/>
                <a:cs typeface="Arial"/>
              </a:rPr>
              <a:t> </a:t>
            </a:r>
            <a:r>
              <a:rPr sz="2400" spc="-30" dirty="0">
                <a:latin typeface="Arial"/>
                <a:cs typeface="Arial"/>
              </a:rPr>
              <a:t>on</a:t>
            </a:r>
            <a:r>
              <a:rPr sz="2400" spc="-5" dirty="0">
                <a:latin typeface="Arial"/>
                <a:cs typeface="Arial"/>
              </a:rPr>
              <a:t> </a:t>
            </a:r>
            <a:r>
              <a:rPr sz="2400" spc="-15" dirty="0">
                <a:latin typeface="Arial"/>
                <a:cs typeface="Arial"/>
              </a:rPr>
              <a:t>health</a:t>
            </a:r>
            <a:r>
              <a:rPr sz="2400" spc="80" dirty="0">
                <a:latin typeface="Arial"/>
                <a:cs typeface="Arial"/>
              </a:rPr>
              <a:t> </a:t>
            </a:r>
            <a:r>
              <a:rPr sz="2400" spc="-5" dirty="0">
                <a:latin typeface="Arial"/>
                <a:cs typeface="Arial"/>
              </a:rPr>
              <a:t>disparities/minority</a:t>
            </a:r>
            <a:r>
              <a:rPr sz="2400" spc="50" dirty="0">
                <a:latin typeface="Arial"/>
                <a:cs typeface="Arial"/>
              </a:rPr>
              <a:t> </a:t>
            </a:r>
            <a:r>
              <a:rPr sz="2400" spc="-15" dirty="0">
                <a:latin typeface="Arial"/>
                <a:cs typeface="Arial"/>
              </a:rPr>
              <a:t>health/health</a:t>
            </a:r>
            <a:r>
              <a:rPr sz="2400" spc="235" dirty="0">
                <a:latin typeface="Arial"/>
                <a:cs typeface="Arial"/>
              </a:rPr>
              <a:t> </a:t>
            </a:r>
            <a:r>
              <a:rPr sz="2400" spc="-5" dirty="0">
                <a:latin typeface="Arial"/>
                <a:cs typeface="Arial"/>
              </a:rPr>
              <a:t>equity</a:t>
            </a:r>
            <a:endParaRPr sz="2400">
              <a:latin typeface="Arial"/>
              <a:cs typeface="Arial"/>
            </a:endParaRPr>
          </a:p>
        </p:txBody>
      </p:sp>
      <p:sp>
        <p:nvSpPr>
          <p:cNvPr id="13" name="object 13"/>
          <p:cNvSpPr txBox="1"/>
          <p:nvPr/>
        </p:nvSpPr>
        <p:spPr>
          <a:xfrm>
            <a:off x="1392198" y="3608618"/>
            <a:ext cx="10405745" cy="391160"/>
          </a:xfrm>
          <a:prstGeom prst="rect">
            <a:avLst/>
          </a:prstGeom>
        </p:spPr>
        <p:txBody>
          <a:bodyPr vert="horz" wrap="square" lIns="0" tIns="12700" rIns="0" bIns="0" rtlCol="0">
            <a:spAutoFit/>
          </a:bodyPr>
          <a:lstStyle/>
          <a:p>
            <a:pPr marL="12700">
              <a:lnSpc>
                <a:spcPct val="100000"/>
              </a:lnSpc>
              <a:spcBef>
                <a:spcPts val="100"/>
              </a:spcBef>
            </a:pPr>
            <a:r>
              <a:rPr sz="2400" u="sng" spc="-10" dirty="0">
                <a:uFill>
                  <a:solidFill>
                    <a:srgbClr val="000000"/>
                  </a:solidFill>
                </a:uFill>
                <a:latin typeface="Arial"/>
                <a:cs typeface="Arial"/>
              </a:rPr>
              <a:t>I</a:t>
            </a:r>
            <a:r>
              <a:rPr sz="2400" spc="-10" dirty="0">
                <a:latin typeface="Arial"/>
                <a:cs typeface="Arial"/>
              </a:rPr>
              <a:t>mproving</a:t>
            </a:r>
            <a:r>
              <a:rPr sz="2400" spc="70" dirty="0">
                <a:latin typeface="Arial"/>
                <a:cs typeface="Arial"/>
              </a:rPr>
              <a:t> </a:t>
            </a:r>
            <a:r>
              <a:rPr sz="2400" spc="-5" dirty="0">
                <a:latin typeface="Arial"/>
                <a:cs typeface="Arial"/>
              </a:rPr>
              <a:t>the </a:t>
            </a:r>
            <a:r>
              <a:rPr sz="2400" spc="-30" dirty="0">
                <a:latin typeface="Arial"/>
                <a:cs typeface="Arial"/>
              </a:rPr>
              <a:t>NIH</a:t>
            </a:r>
            <a:r>
              <a:rPr sz="2400" spc="75" dirty="0">
                <a:latin typeface="Arial"/>
                <a:cs typeface="Arial"/>
              </a:rPr>
              <a:t> </a:t>
            </a:r>
            <a:r>
              <a:rPr sz="2400" spc="10" dirty="0">
                <a:latin typeface="Arial"/>
                <a:cs typeface="Arial"/>
              </a:rPr>
              <a:t>Culture</a:t>
            </a:r>
            <a:r>
              <a:rPr sz="2400" spc="-90" dirty="0">
                <a:latin typeface="Arial"/>
                <a:cs typeface="Arial"/>
              </a:rPr>
              <a:t> </a:t>
            </a:r>
            <a:r>
              <a:rPr sz="2400" spc="-10" dirty="0">
                <a:latin typeface="Arial"/>
                <a:cs typeface="Arial"/>
              </a:rPr>
              <a:t>and</a:t>
            </a:r>
            <a:r>
              <a:rPr sz="2400" spc="75" dirty="0">
                <a:latin typeface="Arial"/>
                <a:cs typeface="Arial"/>
              </a:rPr>
              <a:t> </a:t>
            </a:r>
            <a:r>
              <a:rPr sz="2400" spc="-5" dirty="0">
                <a:latin typeface="Arial"/>
                <a:cs typeface="Arial"/>
              </a:rPr>
              <a:t>Structure </a:t>
            </a:r>
            <a:r>
              <a:rPr sz="2400" spc="-30" dirty="0">
                <a:latin typeface="Arial"/>
                <a:cs typeface="Arial"/>
              </a:rPr>
              <a:t>for</a:t>
            </a:r>
            <a:r>
              <a:rPr sz="2400" spc="45" dirty="0">
                <a:latin typeface="Arial"/>
                <a:cs typeface="Arial"/>
              </a:rPr>
              <a:t> </a:t>
            </a:r>
            <a:r>
              <a:rPr sz="2400" spc="-20" dirty="0">
                <a:latin typeface="Arial"/>
                <a:cs typeface="Arial"/>
              </a:rPr>
              <a:t>Equity,</a:t>
            </a:r>
            <a:r>
              <a:rPr sz="2400" spc="-55" dirty="0">
                <a:latin typeface="Arial"/>
                <a:cs typeface="Arial"/>
              </a:rPr>
              <a:t> </a:t>
            </a:r>
            <a:r>
              <a:rPr sz="2400" spc="-5" dirty="0">
                <a:latin typeface="Arial"/>
                <a:cs typeface="Arial"/>
              </a:rPr>
              <a:t>Inclusion,</a:t>
            </a:r>
            <a:r>
              <a:rPr sz="2400" spc="25" dirty="0">
                <a:latin typeface="Arial"/>
                <a:cs typeface="Arial"/>
              </a:rPr>
              <a:t> </a:t>
            </a:r>
            <a:r>
              <a:rPr sz="2400" spc="-10" dirty="0">
                <a:latin typeface="Arial"/>
                <a:cs typeface="Arial"/>
              </a:rPr>
              <a:t>and</a:t>
            </a:r>
            <a:r>
              <a:rPr sz="2400" spc="-5" dirty="0">
                <a:latin typeface="Arial"/>
                <a:cs typeface="Arial"/>
              </a:rPr>
              <a:t> </a:t>
            </a:r>
            <a:r>
              <a:rPr sz="2400" spc="-15" dirty="0">
                <a:latin typeface="Arial"/>
                <a:cs typeface="Arial"/>
              </a:rPr>
              <a:t>Excellence</a:t>
            </a:r>
            <a:endParaRPr sz="2400">
              <a:latin typeface="Arial"/>
              <a:cs typeface="Arial"/>
            </a:endParaRPr>
          </a:p>
        </p:txBody>
      </p:sp>
      <p:sp>
        <p:nvSpPr>
          <p:cNvPr id="14" name="object 14"/>
          <p:cNvSpPr txBox="1"/>
          <p:nvPr/>
        </p:nvSpPr>
        <p:spPr>
          <a:xfrm>
            <a:off x="1392095" y="4300640"/>
            <a:ext cx="9969500" cy="1645285"/>
          </a:xfrm>
          <a:prstGeom prst="rect">
            <a:avLst/>
          </a:prstGeom>
        </p:spPr>
        <p:txBody>
          <a:bodyPr vert="horz" wrap="square" lIns="0" tIns="12700" rIns="0" bIns="0" rtlCol="0">
            <a:spAutoFit/>
          </a:bodyPr>
          <a:lstStyle/>
          <a:p>
            <a:pPr marL="12700" marR="458470">
              <a:lnSpc>
                <a:spcPct val="100000"/>
              </a:lnSpc>
              <a:spcBef>
                <a:spcPts val="100"/>
              </a:spcBef>
            </a:pPr>
            <a:r>
              <a:rPr sz="2400" u="sng" spc="-25" dirty="0">
                <a:uFill>
                  <a:solidFill>
                    <a:srgbClr val="000000"/>
                  </a:solidFill>
                </a:uFill>
                <a:latin typeface="Arial"/>
                <a:cs typeface="Arial"/>
              </a:rPr>
              <a:t>T</a:t>
            </a:r>
            <a:r>
              <a:rPr sz="2400" spc="-25" dirty="0">
                <a:latin typeface="Arial"/>
                <a:cs typeface="Arial"/>
              </a:rPr>
              <a:t>ransparency,</a:t>
            </a:r>
            <a:r>
              <a:rPr sz="2400" spc="35" dirty="0">
                <a:latin typeface="Arial"/>
                <a:cs typeface="Arial"/>
              </a:rPr>
              <a:t> </a:t>
            </a:r>
            <a:r>
              <a:rPr sz="2400" spc="-10" dirty="0">
                <a:latin typeface="Arial"/>
                <a:cs typeface="Arial"/>
              </a:rPr>
              <a:t>communication,</a:t>
            </a:r>
            <a:r>
              <a:rPr sz="2400" spc="35" dirty="0">
                <a:latin typeface="Arial"/>
                <a:cs typeface="Arial"/>
              </a:rPr>
              <a:t> </a:t>
            </a:r>
            <a:r>
              <a:rPr sz="2400" spc="-10" dirty="0">
                <a:latin typeface="Arial"/>
                <a:cs typeface="Arial"/>
              </a:rPr>
              <a:t>and</a:t>
            </a:r>
            <a:r>
              <a:rPr sz="2400" spc="90" dirty="0">
                <a:latin typeface="Arial"/>
                <a:cs typeface="Arial"/>
              </a:rPr>
              <a:t> </a:t>
            </a:r>
            <a:r>
              <a:rPr sz="2400" spc="-10" dirty="0">
                <a:latin typeface="Arial"/>
                <a:cs typeface="Arial"/>
              </a:rPr>
              <a:t>accountability</a:t>
            </a:r>
            <a:r>
              <a:rPr sz="2400" spc="65" dirty="0">
                <a:latin typeface="Arial"/>
                <a:cs typeface="Arial"/>
              </a:rPr>
              <a:t> </a:t>
            </a:r>
            <a:r>
              <a:rPr sz="2400" spc="-15" dirty="0">
                <a:latin typeface="Arial"/>
                <a:cs typeface="Arial"/>
              </a:rPr>
              <a:t>with</a:t>
            </a:r>
            <a:r>
              <a:rPr sz="2400" spc="85" dirty="0">
                <a:latin typeface="Arial"/>
                <a:cs typeface="Arial"/>
              </a:rPr>
              <a:t> </a:t>
            </a:r>
            <a:r>
              <a:rPr sz="2400" spc="-10" dirty="0">
                <a:latin typeface="Arial"/>
                <a:cs typeface="Arial"/>
              </a:rPr>
              <a:t>our</a:t>
            </a:r>
            <a:r>
              <a:rPr sz="2400" spc="65" dirty="0">
                <a:latin typeface="Arial"/>
                <a:cs typeface="Arial"/>
              </a:rPr>
              <a:t> </a:t>
            </a:r>
            <a:r>
              <a:rPr sz="2400" spc="-10" dirty="0">
                <a:latin typeface="Arial"/>
                <a:cs typeface="Arial"/>
              </a:rPr>
              <a:t>internal</a:t>
            </a:r>
            <a:r>
              <a:rPr sz="2400" spc="5" dirty="0">
                <a:latin typeface="Arial"/>
                <a:cs typeface="Arial"/>
              </a:rPr>
              <a:t> </a:t>
            </a:r>
            <a:r>
              <a:rPr sz="2400" spc="-5" dirty="0">
                <a:latin typeface="Arial"/>
                <a:cs typeface="Arial"/>
              </a:rPr>
              <a:t>and </a:t>
            </a:r>
            <a:r>
              <a:rPr sz="2400" spc="-650" dirty="0">
                <a:latin typeface="Arial"/>
                <a:cs typeface="Arial"/>
              </a:rPr>
              <a:t> </a:t>
            </a:r>
            <a:r>
              <a:rPr sz="2400" spc="-35" dirty="0">
                <a:latin typeface="Arial"/>
                <a:cs typeface="Arial"/>
              </a:rPr>
              <a:t>external</a:t>
            </a:r>
            <a:r>
              <a:rPr sz="2400" spc="235" dirty="0">
                <a:latin typeface="Arial"/>
                <a:cs typeface="Arial"/>
              </a:rPr>
              <a:t> </a:t>
            </a:r>
            <a:r>
              <a:rPr sz="2400" spc="-20" dirty="0">
                <a:latin typeface="Arial"/>
                <a:cs typeface="Arial"/>
              </a:rPr>
              <a:t>stakeholders</a:t>
            </a:r>
            <a:endParaRPr sz="2400">
              <a:latin typeface="Arial"/>
              <a:cs typeface="Arial"/>
            </a:endParaRPr>
          </a:p>
          <a:p>
            <a:pPr marL="12700" marR="5080">
              <a:lnSpc>
                <a:spcPct val="100000"/>
              </a:lnSpc>
              <a:spcBef>
                <a:spcPts val="1230"/>
              </a:spcBef>
            </a:pPr>
            <a:r>
              <a:rPr sz="2400" u="sng" spc="-20" dirty="0">
                <a:uFill>
                  <a:solidFill>
                    <a:srgbClr val="000000"/>
                  </a:solidFill>
                </a:uFill>
                <a:latin typeface="Arial"/>
                <a:cs typeface="Arial"/>
              </a:rPr>
              <a:t>E</a:t>
            </a:r>
            <a:r>
              <a:rPr sz="2400" spc="-20" dirty="0">
                <a:latin typeface="Arial"/>
                <a:cs typeface="Arial"/>
              </a:rPr>
              <a:t>xtramural</a:t>
            </a:r>
            <a:r>
              <a:rPr sz="2400" spc="150" dirty="0">
                <a:latin typeface="Arial"/>
                <a:cs typeface="Arial"/>
              </a:rPr>
              <a:t> </a:t>
            </a:r>
            <a:r>
              <a:rPr sz="2400" spc="-20" dirty="0">
                <a:latin typeface="Arial"/>
                <a:cs typeface="Arial"/>
              </a:rPr>
              <a:t>Research</a:t>
            </a:r>
            <a:r>
              <a:rPr sz="2400" spc="150" dirty="0">
                <a:latin typeface="Arial"/>
                <a:cs typeface="Arial"/>
              </a:rPr>
              <a:t> </a:t>
            </a:r>
            <a:r>
              <a:rPr sz="2400" spc="-15" dirty="0">
                <a:latin typeface="Arial"/>
                <a:cs typeface="Arial"/>
              </a:rPr>
              <a:t>Ecosystem:</a:t>
            </a:r>
            <a:r>
              <a:rPr sz="2400" spc="185" dirty="0">
                <a:latin typeface="Arial"/>
                <a:cs typeface="Arial"/>
              </a:rPr>
              <a:t> </a:t>
            </a:r>
            <a:r>
              <a:rPr sz="2400" spc="10" dirty="0">
                <a:latin typeface="Arial"/>
                <a:cs typeface="Arial"/>
              </a:rPr>
              <a:t>Changing</a:t>
            </a:r>
            <a:r>
              <a:rPr sz="2400" spc="-90" dirty="0">
                <a:latin typeface="Arial"/>
                <a:cs typeface="Arial"/>
              </a:rPr>
              <a:t> </a:t>
            </a:r>
            <a:r>
              <a:rPr sz="2400" spc="-25" dirty="0">
                <a:latin typeface="Arial"/>
                <a:cs typeface="Arial"/>
              </a:rPr>
              <a:t>Policy,</a:t>
            </a:r>
            <a:r>
              <a:rPr sz="2400" spc="-55" dirty="0">
                <a:latin typeface="Arial"/>
                <a:cs typeface="Arial"/>
              </a:rPr>
              <a:t> </a:t>
            </a:r>
            <a:r>
              <a:rPr sz="2400" dirty="0">
                <a:latin typeface="Arial"/>
                <a:cs typeface="Arial"/>
              </a:rPr>
              <a:t>Culture,</a:t>
            </a:r>
            <a:r>
              <a:rPr sz="2400" spc="20" dirty="0">
                <a:latin typeface="Arial"/>
                <a:cs typeface="Arial"/>
              </a:rPr>
              <a:t> </a:t>
            </a:r>
            <a:r>
              <a:rPr sz="2400" spc="-10" dirty="0">
                <a:latin typeface="Arial"/>
                <a:cs typeface="Arial"/>
              </a:rPr>
              <a:t>and</a:t>
            </a:r>
            <a:r>
              <a:rPr sz="2400" spc="-5" dirty="0">
                <a:latin typeface="Arial"/>
                <a:cs typeface="Arial"/>
              </a:rPr>
              <a:t> Structure </a:t>
            </a:r>
            <a:r>
              <a:rPr sz="2400" spc="-655" dirty="0">
                <a:latin typeface="Arial"/>
                <a:cs typeface="Arial"/>
              </a:rPr>
              <a:t> </a:t>
            </a:r>
            <a:r>
              <a:rPr sz="2400" spc="-15" dirty="0">
                <a:latin typeface="Arial"/>
                <a:cs typeface="Arial"/>
              </a:rPr>
              <a:t>to</a:t>
            </a:r>
            <a:r>
              <a:rPr sz="2400" spc="-10" dirty="0">
                <a:latin typeface="Arial"/>
                <a:cs typeface="Arial"/>
              </a:rPr>
              <a:t> </a:t>
            </a:r>
            <a:r>
              <a:rPr sz="2400" spc="-20" dirty="0">
                <a:latin typeface="Arial"/>
                <a:cs typeface="Arial"/>
              </a:rPr>
              <a:t>Promote</a:t>
            </a:r>
            <a:r>
              <a:rPr sz="2400" spc="155" dirty="0">
                <a:latin typeface="Arial"/>
                <a:cs typeface="Arial"/>
              </a:rPr>
              <a:t> </a:t>
            </a:r>
            <a:r>
              <a:rPr sz="2400" spc="-10" dirty="0">
                <a:latin typeface="Arial"/>
                <a:cs typeface="Arial"/>
              </a:rPr>
              <a:t>Workforce</a:t>
            </a:r>
            <a:r>
              <a:rPr sz="2400" spc="-5" dirty="0">
                <a:latin typeface="Arial"/>
                <a:cs typeface="Arial"/>
              </a:rPr>
              <a:t> Diversity</a:t>
            </a:r>
            <a:endParaRPr sz="24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93915" y="521482"/>
            <a:ext cx="4721860"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0D345B"/>
                </a:solidFill>
                <a:latin typeface="Calibri"/>
                <a:cs typeface="Calibri"/>
              </a:rPr>
              <a:t>Initial</a:t>
            </a:r>
            <a:r>
              <a:rPr sz="2800" spc="-75" dirty="0">
                <a:solidFill>
                  <a:srgbClr val="0D345B"/>
                </a:solidFill>
                <a:latin typeface="Calibri"/>
                <a:cs typeface="Calibri"/>
              </a:rPr>
              <a:t> </a:t>
            </a:r>
            <a:r>
              <a:rPr sz="2800" spc="-15" dirty="0">
                <a:solidFill>
                  <a:srgbClr val="0D345B"/>
                </a:solidFill>
                <a:latin typeface="Calibri"/>
                <a:cs typeface="Calibri"/>
              </a:rPr>
              <a:t>UNITE</a:t>
            </a:r>
            <a:r>
              <a:rPr sz="2800" spc="50" dirty="0">
                <a:solidFill>
                  <a:srgbClr val="0D345B"/>
                </a:solidFill>
                <a:latin typeface="Calibri"/>
                <a:cs typeface="Calibri"/>
              </a:rPr>
              <a:t> </a:t>
            </a:r>
            <a:r>
              <a:rPr sz="2800" dirty="0">
                <a:solidFill>
                  <a:srgbClr val="0D345B"/>
                </a:solidFill>
                <a:latin typeface="Calibri"/>
                <a:cs typeface="Calibri"/>
              </a:rPr>
              <a:t>Recommendations</a:t>
            </a:r>
            <a:endParaRPr sz="2800">
              <a:latin typeface="Calibri"/>
              <a:cs typeface="Calibri"/>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10" dirty="0"/>
              <a:t>nih.gov/ending-structural-racism</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
        <p:nvSpPr>
          <p:cNvPr id="4" name="object 4"/>
          <p:cNvSpPr txBox="1"/>
          <p:nvPr/>
        </p:nvSpPr>
        <p:spPr>
          <a:xfrm>
            <a:off x="688340" y="1718439"/>
            <a:ext cx="10735310" cy="726440"/>
          </a:xfrm>
          <a:prstGeom prst="rect">
            <a:avLst/>
          </a:prstGeom>
        </p:spPr>
        <p:txBody>
          <a:bodyPr vert="horz" wrap="square" lIns="0" tIns="48895" rIns="0" bIns="0" rtlCol="0">
            <a:spAutoFit/>
          </a:bodyPr>
          <a:lstStyle/>
          <a:p>
            <a:pPr marL="245745" marR="5080" indent="-233679">
              <a:lnSpc>
                <a:spcPts val="2640"/>
              </a:lnSpc>
              <a:spcBef>
                <a:spcPts val="385"/>
              </a:spcBef>
              <a:buFont typeface="Arial"/>
              <a:buChar char="•"/>
              <a:tabLst>
                <a:tab pos="246379" algn="l"/>
              </a:tabLst>
            </a:pPr>
            <a:r>
              <a:rPr sz="2400" b="1" spc="-10" dirty="0">
                <a:latin typeface="Calibri"/>
                <a:cs typeface="Calibri"/>
              </a:rPr>
              <a:t>Publicly</a:t>
            </a:r>
            <a:r>
              <a:rPr sz="2400" b="1" spc="80" dirty="0">
                <a:latin typeface="Calibri"/>
                <a:cs typeface="Calibri"/>
              </a:rPr>
              <a:t> </a:t>
            </a:r>
            <a:r>
              <a:rPr sz="2400" b="1" spc="-15" dirty="0">
                <a:latin typeface="Calibri"/>
                <a:cs typeface="Calibri"/>
              </a:rPr>
              <a:t>commit </a:t>
            </a:r>
            <a:r>
              <a:rPr sz="2400" b="1" spc="-20" dirty="0">
                <a:latin typeface="Calibri"/>
                <a:cs typeface="Calibri"/>
              </a:rPr>
              <a:t>to</a:t>
            </a:r>
            <a:r>
              <a:rPr sz="2400" b="1" spc="10" dirty="0">
                <a:latin typeface="Calibri"/>
                <a:cs typeface="Calibri"/>
              </a:rPr>
              <a:t> </a:t>
            </a:r>
            <a:r>
              <a:rPr sz="2400" b="1" spc="-15" dirty="0">
                <a:latin typeface="Calibri"/>
                <a:cs typeface="Calibri"/>
              </a:rPr>
              <a:t>identifying</a:t>
            </a:r>
            <a:r>
              <a:rPr sz="2400" b="1" spc="160" dirty="0">
                <a:latin typeface="Calibri"/>
                <a:cs typeface="Calibri"/>
              </a:rPr>
              <a:t> </a:t>
            </a:r>
            <a:r>
              <a:rPr sz="2400" b="1" dirty="0">
                <a:latin typeface="Calibri"/>
                <a:cs typeface="Calibri"/>
              </a:rPr>
              <a:t>and</a:t>
            </a:r>
            <a:r>
              <a:rPr sz="2400" b="1" spc="10" dirty="0">
                <a:latin typeface="Calibri"/>
                <a:cs typeface="Calibri"/>
              </a:rPr>
              <a:t> </a:t>
            </a:r>
            <a:r>
              <a:rPr sz="2400" b="1" dirty="0">
                <a:latin typeface="Calibri"/>
                <a:cs typeface="Calibri"/>
              </a:rPr>
              <a:t>correcting</a:t>
            </a:r>
            <a:r>
              <a:rPr sz="2400" b="1" spc="-165" dirty="0">
                <a:latin typeface="Calibri"/>
                <a:cs typeface="Calibri"/>
              </a:rPr>
              <a:t> </a:t>
            </a:r>
            <a:r>
              <a:rPr sz="2400" b="1" spc="-25" dirty="0">
                <a:latin typeface="Calibri"/>
                <a:cs typeface="Calibri"/>
              </a:rPr>
              <a:t>any</a:t>
            </a:r>
            <a:r>
              <a:rPr sz="2400" b="1" spc="85" dirty="0">
                <a:latin typeface="Calibri"/>
                <a:cs typeface="Calibri"/>
              </a:rPr>
              <a:t> </a:t>
            </a:r>
            <a:r>
              <a:rPr sz="2400" b="1" spc="5" dirty="0">
                <a:latin typeface="Calibri"/>
                <a:cs typeface="Calibri"/>
              </a:rPr>
              <a:t>NIH</a:t>
            </a:r>
            <a:r>
              <a:rPr sz="2400" b="1" spc="-55" dirty="0">
                <a:latin typeface="Calibri"/>
                <a:cs typeface="Calibri"/>
              </a:rPr>
              <a:t> </a:t>
            </a:r>
            <a:r>
              <a:rPr sz="2400" b="1" spc="-15" dirty="0">
                <a:latin typeface="Calibri"/>
                <a:cs typeface="Calibri"/>
              </a:rPr>
              <a:t>policies</a:t>
            </a:r>
            <a:r>
              <a:rPr sz="2400" b="1" spc="100" dirty="0">
                <a:latin typeface="Calibri"/>
                <a:cs typeface="Calibri"/>
              </a:rPr>
              <a:t> </a:t>
            </a:r>
            <a:r>
              <a:rPr sz="2400" b="1" spc="-10" dirty="0">
                <a:latin typeface="Calibri"/>
                <a:cs typeface="Calibri"/>
              </a:rPr>
              <a:t>or</a:t>
            </a:r>
            <a:r>
              <a:rPr sz="2400" b="1" spc="-35" dirty="0">
                <a:latin typeface="Calibri"/>
                <a:cs typeface="Calibri"/>
              </a:rPr>
              <a:t> </a:t>
            </a:r>
            <a:r>
              <a:rPr sz="2400" b="1" spc="-10" dirty="0">
                <a:latin typeface="Calibri"/>
                <a:cs typeface="Calibri"/>
              </a:rPr>
              <a:t>practices</a:t>
            </a:r>
            <a:r>
              <a:rPr sz="2400" b="1" spc="20" dirty="0">
                <a:latin typeface="Calibri"/>
                <a:cs typeface="Calibri"/>
              </a:rPr>
              <a:t> </a:t>
            </a:r>
            <a:r>
              <a:rPr sz="2400" b="1" spc="-10" dirty="0">
                <a:latin typeface="Calibri"/>
                <a:cs typeface="Calibri"/>
              </a:rPr>
              <a:t>that</a:t>
            </a:r>
            <a:r>
              <a:rPr sz="2400" b="1" spc="-20" dirty="0">
                <a:latin typeface="Calibri"/>
                <a:cs typeface="Calibri"/>
              </a:rPr>
              <a:t> </a:t>
            </a:r>
            <a:r>
              <a:rPr sz="2400" b="1" spc="-35" dirty="0">
                <a:latin typeface="Calibri"/>
                <a:cs typeface="Calibri"/>
              </a:rPr>
              <a:t>may </a:t>
            </a:r>
            <a:r>
              <a:rPr sz="2400" b="1" spc="-525" dirty="0">
                <a:latin typeface="Calibri"/>
                <a:cs typeface="Calibri"/>
              </a:rPr>
              <a:t> </a:t>
            </a:r>
            <a:r>
              <a:rPr sz="2400" b="1" spc="-5" dirty="0">
                <a:latin typeface="Calibri"/>
                <a:cs typeface="Calibri"/>
              </a:rPr>
              <a:t>have</a:t>
            </a:r>
            <a:r>
              <a:rPr sz="2400" b="1" spc="-75" dirty="0">
                <a:latin typeface="Calibri"/>
                <a:cs typeface="Calibri"/>
              </a:rPr>
              <a:t> </a:t>
            </a:r>
            <a:r>
              <a:rPr sz="2400" b="1" spc="-15" dirty="0">
                <a:latin typeface="Calibri"/>
                <a:cs typeface="Calibri"/>
              </a:rPr>
              <a:t>helped</a:t>
            </a:r>
            <a:r>
              <a:rPr sz="2400" b="1" spc="85" dirty="0">
                <a:latin typeface="Calibri"/>
                <a:cs typeface="Calibri"/>
              </a:rPr>
              <a:t> </a:t>
            </a:r>
            <a:r>
              <a:rPr sz="2400" b="1" spc="-20" dirty="0">
                <a:latin typeface="Calibri"/>
                <a:cs typeface="Calibri"/>
              </a:rPr>
              <a:t>to</a:t>
            </a:r>
            <a:r>
              <a:rPr sz="2400" b="1" spc="5" dirty="0">
                <a:latin typeface="Calibri"/>
                <a:cs typeface="Calibri"/>
              </a:rPr>
              <a:t> </a:t>
            </a:r>
            <a:r>
              <a:rPr sz="2400" b="1" spc="-10" dirty="0">
                <a:latin typeface="Calibri"/>
                <a:cs typeface="Calibri"/>
              </a:rPr>
              <a:t>perpetuate</a:t>
            </a:r>
            <a:r>
              <a:rPr sz="2400" b="1" spc="5" dirty="0">
                <a:latin typeface="Calibri"/>
                <a:cs typeface="Calibri"/>
              </a:rPr>
              <a:t> </a:t>
            </a:r>
            <a:r>
              <a:rPr sz="2400" b="1" spc="-10" dirty="0">
                <a:latin typeface="Calibri"/>
                <a:cs typeface="Calibri"/>
              </a:rPr>
              <a:t>structural</a:t>
            </a:r>
            <a:r>
              <a:rPr sz="2400" b="1" spc="-15" dirty="0">
                <a:latin typeface="Calibri"/>
                <a:cs typeface="Calibri"/>
              </a:rPr>
              <a:t> </a:t>
            </a:r>
            <a:r>
              <a:rPr sz="2400" b="1" spc="-10" dirty="0">
                <a:latin typeface="Calibri"/>
                <a:cs typeface="Calibri"/>
              </a:rPr>
              <a:t>racism</a:t>
            </a:r>
            <a:endParaRPr sz="24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83867" y="496473"/>
            <a:ext cx="359791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0D345B"/>
                </a:solidFill>
                <a:latin typeface="Calibri"/>
                <a:cs typeface="Calibri"/>
              </a:rPr>
              <a:t>Acknowledgement</a:t>
            </a:r>
            <a:endParaRPr sz="3600">
              <a:latin typeface="Calibri"/>
              <a:cs typeface="Calibri"/>
            </a:endParaRPr>
          </a:p>
        </p:txBody>
      </p:sp>
      <p:pic>
        <p:nvPicPr>
          <p:cNvPr id="4" name="object 4" descr="Quote from Francis Collins:“To those individuals in the biomedical research enterprise who have endured disadvantages due to structural racism, I am truly sorry. NIH is committed to instituting new ways to support diversity, equity, and inclusion, and identifying and dismantling any policies and practices at our own agency that may harm our workforce and our science.”"/>
          <p:cNvPicPr/>
          <p:nvPr/>
        </p:nvPicPr>
        <p:blipFill>
          <a:blip r:embed="rId2" cstate="print"/>
          <a:stretch>
            <a:fillRect/>
          </a:stretch>
        </p:blipFill>
        <p:spPr>
          <a:xfrm>
            <a:off x="843280" y="1991360"/>
            <a:ext cx="10515599" cy="3241027"/>
          </a:xfrm>
          <a:prstGeom prst="rect">
            <a:avLst/>
          </a:prstGeom>
        </p:spPr>
      </p:pic>
      <p:sp>
        <p:nvSpPr>
          <p:cNvPr id="5" name="object 5"/>
          <p:cNvSpPr txBox="1"/>
          <p:nvPr/>
        </p:nvSpPr>
        <p:spPr>
          <a:xfrm>
            <a:off x="7566935" y="5468894"/>
            <a:ext cx="4347210" cy="306070"/>
          </a:xfrm>
          <a:prstGeom prst="rect">
            <a:avLst/>
          </a:prstGeom>
        </p:spPr>
        <p:txBody>
          <a:bodyPr vert="horz" wrap="square" lIns="0" tIns="11430" rIns="0" bIns="0" rtlCol="0">
            <a:spAutoFit/>
          </a:bodyPr>
          <a:lstStyle/>
          <a:p>
            <a:pPr marL="12700">
              <a:lnSpc>
                <a:spcPct val="100000"/>
              </a:lnSpc>
              <a:spcBef>
                <a:spcPts val="90"/>
              </a:spcBef>
            </a:pPr>
            <a:r>
              <a:rPr sz="1850" u="heavy" spc="-25" dirty="0">
                <a:solidFill>
                  <a:srgbClr val="0562C1"/>
                </a:solidFill>
                <a:uFill>
                  <a:solidFill>
                    <a:srgbClr val="0562C1"/>
                  </a:solidFill>
                </a:uFill>
                <a:latin typeface="Calibri"/>
                <a:cs typeface="Calibri"/>
                <a:hlinkClick r:id="rId3"/>
              </a:rPr>
              <a:t>https://www.nih.gov/ending-structural-racism</a:t>
            </a:r>
            <a:endParaRPr sz="1850">
              <a:latin typeface="Calibri"/>
              <a:cs typeface="Calibri"/>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10" dirty="0"/>
              <a:t>nih.gov/ending-structural-racism</a:t>
            </a: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93915" y="521482"/>
            <a:ext cx="6530340" cy="452120"/>
          </a:xfrm>
          <a:prstGeom prst="rect">
            <a:avLst/>
          </a:prstGeom>
        </p:spPr>
        <p:txBody>
          <a:bodyPr vert="horz" wrap="square" lIns="0" tIns="12700" rIns="0" bIns="0" rtlCol="0">
            <a:spAutoFit/>
          </a:bodyPr>
          <a:lstStyle/>
          <a:p>
            <a:pPr marL="12700">
              <a:lnSpc>
                <a:spcPct val="100000"/>
              </a:lnSpc>
              <a:spcBef>
                <a:spcPts val="100"/>
              </a:spcBef>
            </a:pPr>
            <a:r>
              <a:rPr sz="2800" spc="-30" dirty="0">
                <a:solidFill>
                  <a:srgbClr val="0D345B"/>
                </a:solidFill>
                <a:latin typeface="Calibri"/>
                <a:cs typeface="Calibri"/>
              </a:rPr>
              <a:t>I</a:t>
            </a:r>
            <a:r>
              <a:rPr sz="2800" spc="15" dirty="0">
                <a:solidFill>
                  <a:srgbClr val="0D345B"/>
                </a:solidFill>
                <a:latin typeface="Calibri"/>
                <a:cs typeface="Calibri"/>
              </a:rPr>
              <a:t>n</a:t>
            </a:r>
            <a:r>
              <a:rPr sz="2800" spc="30" dirty="0">
                <a:solidFill>
                  <a:srgbClr val="0D345B"/>
                </a:solidFill>
                <a:latin typeface="Calibri"/>
                <a:cs typeface="Calibri"/>
              </a:rPr>
              <a:t>i</a:t>
            </a:r>
            <a:r>
              <a:rPr sz="2800" spc="-15" dirty="0">
                <a:solidFill>
                  <a:srgbClr val="0D345B"/>
                </a:solidFill>
                <a:latin typeface="Calibri"/>
                <a:cs typeface="Calibri"/>
              </a:rPr>
              <a:t>t</a:t>
            </a:r>
            <a:r>
              <a:rPr sz="2800" spc="30" dirty="0">
                <a:solidFill>
                  <a:srgbClr val="0D345B"/>
                </a:solidFill>
                <a:latin typeface="Calibri"/>
                <a:cs typeface="Calibri"/>
              </a:rPr>
              <a:t>i</a:t>
            </a:r>
            <a:r>
              <a:rPr sz="2800" spc="-25" dirty="0">
                <a:solidFill>
                  <a:srgbClr val="0D345B"/>
                </a:solidFill>
                <a:latin typeface="Calibri"/>
                <a:cs typeface="Calibri"/>
              </a:rPr>
              <a:t>a</a:t>
            </a:r>
            <a:r>
              <a:rPr sz="2800" dirty="0">
                <a:solidFill>
                  <a:srgbClr val="0D345B"/>
                </a:solidFill>
                <a:latin typeface="Calibri"/>
                <a:cs typeface="Calibri"/>
              </a:rPr>
              <a:t>l</a:t>
            </a:r>
            <a:r>
              <a:rPr sz="2800" spc="-45" dirty="0">
                <a:solidFill>
                  <a:srgbClr val="0D345B"/>
                </a:solidFill>
                <a:latin typeface="Calibri"/>
                <a:cs typeface="Calibri"/>
              </a:rPr>
              <a:t> </a:t>
            </a:r>
            <a:r>
              <a:rPr sz="2800" spc="10" dirty="0">
                <a:solidFill>
                  <a:srgbClr val="0D345B"/>
                </a:solidFill>
                <a:latin typeface="Calibri"/>
                <a:cs typeface="Calibri"/>
              </a:rPr>
              <a:t>U</a:t>
            </a:r>
            <a:r>
              <a:rPr sz="2800" spc="-5" dirty="0">
                <a:solidFill>
                  <a:srgbClr val="0D345B"/>
                </a:solidFill>
                <a:latin typeface="Calibri"/>
                <a:cs typeface="Calibri"/>
              </a:rPr>
              <a:t>N</a:t>
            </a:r>
            <a:r>
              <a:rPr sz="2800" spc="-30" dirty="0">
                <a:solidFill>
                  <a:srgbClr val="0D345B"/>
                </a:solidFill>
                <a:latin typeface="Calibri"/>
                <a:cs typeface="Calibri"/>
              </a:rPr>
              <a:t>IT</a:t>
            </a:r>
            <a:r>
              <a:rPr sz="2800" dirty="0">
                <a:solidFill>
                  <a:srgbClr val="0D345B"/>
                </a:solidFill>
                <a:latin typeface="Calibri"/>
                <a:cs typeface="Calibri"/>
              </a:rPr>
              <a:t>E</a:t>
            </a:r>
            <a:r>
              <a:rPr sz="2800" spc="80" dirty="0">
                <a:solidFill>
                  <a:srgbClr val="0D345B"/>
                </a:solidFill>
                <a:latin typeface="Calibri"/>
                <a:cs typeface="Calibri"/>
              </a:rPr>
              <a:t> </a:t>
            </a:r>
            <a:r>
              <a:rPr sz="2800" spc="-60" dirty="0">
                <a:solidFill>
                  <a:srgbClr val="0D345B"/>
                </a:solidFill>
                <a:latin typeface="Calibri"/>
                <a:cs typeface="Calibri"/>
              </a:rPr>
              <a:t>R</a:t>
            </a:r>
            <a:r>
              <a:rPr sz="2800" spc="30" dirty="0">
                <a:solidFill>
                  <a:srgbClr val="0D345B"/>
                </a:solidFill>
                <a:latin typeface="Calibri"/>
                <a:cs typeface="Calibri"/>
              </a:rPr>
              <a:t>e</a:t>
            </a:r>
            <a:r>
              <a:rPr sz="2800" spc="25" dirty="0">
                <a:solidFill>
                  <a:srgbClr val="0D345B"/>
                </a:solidFill>
                <a:latin typeface="Calibri"/>
                <a:cs typeface="Calibri"/>
              </a:rPr>
              <a:t>c</a:t>
            </a:r>
            <a:r>
              <a:rPr sz="2800" spc="10" dirty="0">
                <a:solidFill>
                  <a:srgbClr val="0D345B"/>
                </a:solidFill>
                <a:latin typeface="Calibri"/>
                <a:cs typeface="Calibri"/>
              </a:rPr>
              <a:t>o</a:t>
            </a:r>
            <a:r>
              <a:rPr sz="2800" spc="-40" dirty="0">
                <a:solidFill>
                  <a:srgbClr val="0D345B"/>
                </a:solidFill>
                <a:latin typeface="Calibri"/>
                <a:cs typeface="Calibri"/>
              </a:rPr>
              <a:t>mm</a:t>
            </a:r>
            <a:r>
              <a:rPr sz="2800" spc="30" dirty="0">
                <a:solidFill>
                  <a:srgbClr val="0D345B"/>
                </a:solidFill>
                <a:latin typeface="Calibri"/>
                <a:cs typeface="Calibri"/>
              </a:rPr>
              <a:t>e</a:t>
            </a:r>
            <a:r>
              <a:rPr sz="2800" spc="15" dirty="0">
                <a:solidFill>
                  <a:srgbClr val="0D345B"/>
                </a:solidFill>
                <a:latin typeface="Calibri"/>
                <a:cs typeface="Calibri"/>
              </a:rPr>
              <a:t>nd</a:t>
            </a:r>
            <a:r>
              <a:rPr sz="2800" spc="-25" dirty="0">
                <a:solidFill>
                  <a:srgbClr val="0D345B"/>
                </a:solidFill>
                <a:latin typeface="Calibri"/>
                <a:cs typeface="Calibri"/>
              </a:rPr>
              <a:t>a</a:t>
            </a:r>
            <a:r>
              <a:rPr sz="2800" spc="-15" dirty="0">
                <a:solidFill>
                  <a:srgbClr val="0D345B"/>
                </a:solidFill>
                <a:latin typeface="Calibri"/>
                <a:cs typeface="Calibri"/>
              </a:rPr>
              <a:t>t</a:t>
            </a:r>
            <a:r>
              <a:rPr sz="2800" spc="30" dirty="0">
                <a:solidFill>
                  <a:srgbClr val="0D345B"/>
                </a:solidFill>
                <a:latin typeface="Calibri"/>
                <a:cs typeface="Calibri"/>
              </a:rPr>
              <a:t>i</a:t>
            </a:r>
            <a:r>
              <a:rPr sz="2800" spc="10" dirty="0">
                <a:solidFill>
                  <a:srgbClr val="0D345B"/>
                </a:solidFill>
                <a:latin typeface="Calibri"/>
                <a:cs typeface="Calibri"/>
              </a:rPr>
              <a:t>o</a:t>
            </a:r>
            <a:r>
              <a:rPr sz="2800" spc="15" dirty="0">
                <a:solidFill>
                  <a:srgbClr val="0D345B"/>
                </a:solidFill>
                <a:latin typeface="Calibri"/>
                <a:cs typeface="Calibri"/>
              </a:rPr>
              <a:t>n</a:t>
            </a:r>
            <a:r>
              <a:rPr sz="2800" dirty="0">
                <a:solidFill>
                  <a:srgbClr val="0D345B"/>
                </a:solidFill>
                <a:latin typeface="Calibri"/>
                <a:cs typeface="Calibri"/>
              </a:rPr>
              <a:t>s</a:t>
            </a:r>
            <a:r>
              <a:rPr sz="2800" spc="-155" dirty="0">
                <a:solidFill>
                  <a:srgbClr val="0D345B"/>
                </a:solidFill>
                <a:latin typeface="Calibri"/>
                <a:cs typeface="Calibri"/>
              </a:rPr>
              <a:t> </a:t>
            </a:r>
            <a:r>
              <a:rPr sz="2800" spc="-25" dirty="0">
                <a:solidFill>
                  <a:srgbClr val="0D345B"/>
                </a:solidFill>
                <a:latin typeface="Calibri"/>
                <a:cs typeface="Calibri"/>
              </a:rPr>
              <a:t>a</a:t>
            </a:r>
            <a:r>
              <a:rPr sz="2800" spc="15" dirty="0">
                <a:solidFill>
                  <a:srgbClr val="0D345B"/>
                </a:solidFill>
                <a:latin typeface="Calibri"/>
                <a:cs typeface="Calibri"/>
              </a:rPr>
              <a:t>n</a:t>
            </a:r>
            <a:r>
              <a:rPr sz="2800" dirty="0">
                <a:solidFill>
                  <a:srgbClr val="0D345B"/>
                </a:solidFill>
                <a:latin typeface="Calibri"/>
                <a:cs typeface="Calibri"/>
              </a:rPr>
              <a:t>d</a:t>
            </a:r>
            <a:r>
              <a:rPr sz="2800" spc="25" dirty="0">
                <a:solidFill>
                  <a:srgbClr val="0D345B"/>
                </a:solidFill>
                <a:latin typeface="Calibri"/>
                <a:cs typeface="Calibri"/>
              </a:rPr>
              <a:t> </a:t>
            </a:r>
            <a:r>
              <a:rPr sz="2800" spc="-20" dirty="0">
                <a:solidFill>
                  <a:srgbClr val="0D345B"/>
                </a:solidFill>
                <a:latin typeface="Calibri"/>
                <a:cs typeface="Calibri"/>
              </a:rPr>
              <a:t>A</a:t>
            </a:r>
            <a:r>
              <a:rPr sz="2800" spc="25" dirty="0">
                <a:solidFill>
                  <a:srgbClr val="0D345B"/>
                </a:solidFill>
                <a:latin typeface="Calibri"/>
                <a:cs typeface="Calibri"/>
              </a:rPr>
              <a:t>c</a:t>
            </a:r>
            <a:r>
              <a:rPr sz="2800" spc="-15" dirty="0">
                <a:solidFill>
                  <a:srgbClr val="0D345B"/>
                </a:solidFill>
                <a:latin typeface="Calibri"/>
                <a:cs typeface="Calibri"/>
              </a:rPr>
              <a:t>t</a:t>
            </a:r>
            <a:r>
              <a:rPr sz="2800" spc="30" dirty="0">
                <a:solidFill>
                  <a:srgbClr val="0D345B"/>
                </a:solidFill>
                <a:latin typeface="Calibri"/>
                <a:cs typeface="Calibri"/>
              </a:rPr>
              <a:t>i</a:t>
            </a:r>
            <a:r>
              <a:rPr sz="2800" spc="10" dirty="0">
                <a:solidFill>
                  <a:srgbClr val="0D345B"/>
                </a:solidFill>
                <a:latin typeface="Calibri"/>
                <a:cs typeface="Calibri"/>
              </a:rPr>
              <a:t>o</a:t>
            </a:r>
            <a:r>
              <a:rPr sz="2800" spc="15" dirty="0">
                <a:solidFill>
                  <a:srgbClr val="0D345B"/>
                </a:solidFill>
                <a:latin typeface="Calibri"/>
                <a:cs typeface="Calibri"/>
              </a:rPr>
              <a:t>ns</a:t>
            </a:r>
            <a:endParaRPr sz="2800">
              <a:latin typeface="Calibri"/>
              <a:cs typeface="Calibri"/>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10" dirty="0"/>
              <a:t>nih.gov/ending-structural-racism</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0" dirty="0"/>
              <a:t>The</a:t>
            </a:r>
            <a:r>
              <a:rPr spc="20" dirty="0"/>
              <a:t> </a:t>
            </a:r>
            <a:r>
              <a:rPr spc="-10" dirty="0"/>
              <a:t>NIH</a:t>
            </a:r>
            <a:r>
              <a:rPr spc="-50" dirty="0"/>
              <a:t> </a:t>
            </a:r>
            <a:r>
              <a:rPr spc="-5" dirty="0"/>
              <a:t>UNITE</a:t>
            </a:r>
            <a:r>
              <a:rPr spc="-55" dirty="0"/>
              <a:t> </a:t>
            </a:r>
            <a:r>
              <a:rPr dirty="0"/>
              <a:t>Initiative</a:t>
            </a:r>
            <a:r>
              <a:rPr spc="-65" dirty="0"/>
              <a:t> </a:t>
            </a:r>
            <a:r>
              <a:rPr dirty="0"/>
              <a:t>to</a:t>
            </a:r>
            <a:r>
              <a:rPr spc="-15" dirty="0"/>
              <a:t> </a:t>
            </a:r>
            <a:r>
              <a:rPr spc="-20" dirty="0"/>
              <a:t>Strengthen</a:t>
            </a:r>
            <a:r>
              <a:rPr spc="-5" dirty="0"/>
              <a:t> </a:t>
            </a:r>
            <a:r>
              <a:rPr spc="-20" dirty="0"/>
              <a:t>Diversity,</a:t>
            </a:r>
            <a:r>
              <a:rPr dirty="0"/>
              <a:t> </a:t>
            </a:r>
            <a:r>
              <a:rPr spc="-25" dirty="0"/>
              <a:t>Equity,</a:t>
            </a:r>
            <a:r>
              <a:rPr spc="-85" dirty="0"/>
              <a:t> </a:t>
            </a:r>
            <a:r>
              <a:rPr dirty="0"/>
              <a:t>and</a:t>
            </a:r>
            <a:r>
              <a:rPr spc="-10" dirty="0"/>
              <a:t> Inclusion:</a:t>
            </a:r>
            <a:r>
              <a:rPr spc="-20" dirty="0"/>
              <a:t> </a:t>
            </a:r>
            <a:r>
              <a:rPr spc="-40" dirty="0"/>
              <a:t>Together,</a:t>
            </a:r>
            <a:r>
              <a:rPr dirty="0"/>
              <a:t> </a:t>
            </a:r>
            <a:r>
              <a:rPr spc="-25" dirty="0"/>
              <a:t>We’re</a:t>
            </a:r>
            <a:r>
              <a:rPr spc="-65" dirty="0"/>
              <a:t> </a:t>
            </a:r>
            <a:r>
              <a:rPr spc="-15" dirty="0"/>
              <a:t>Stronger</a:t>
            </a:r>
          </a:p>
        </p:txBody>
      </p:sp>
      <p:sp>
        <p:nvSpPr>
          <p:cNvPr id="4" name="object 4"/>
          <p:cNvSpPr txBox="1"/>
          <p:nvPr/>
        </p:nvSpPr>
        <p:spPr>
          <a:xfrm>
            <a:off x="688340" y="1718439"/>
            <a:ext cx="10735310" cy="1386840"/>
          </a:xfrm>
          <a:prstGeom prst="rect">
            <a:avLst/>
          </a:prstGeom>
        </p:spPr>
        <p:txBody>
          <a:bodyPr vert="horz" wrap="square" lIns="0" tIns="48895" rIns="0" bIns="0" rtlCol="0">
            <a:spAutoFit/>
          </a:bodyPr>
          <a:lstStyle/>
          <a:p>
            <a:pPr marL="245745" marR="5080" indent="-233679">
              <a:lnSpc>
                <a:spcPts val="2640"/>
              </a:lnSpc>
              <a:spcBef>
                <a:spcPts val="385"/>
              </a:spcBef>
              <a:buFont typeface="Arial"/>
              <a:buChar char="•"/>
              <a:tabLst>
                <a:tab pos="246379" algn="l"/>
              </a:tabLst>
            </a:pPr>
            <a:r>
              <a:rPr sz="2400" b="1" spc="-10" dirty="0">
                <a:latin typeface="Calibri"/>
                <a:cs typeface="Calibri"/>
              </a:rPr>
              <a:t>Publicly</a:t>
            </a:r>
            <a:r>
              <a:rPr sz="2400" b="1" spc="80" dirty="0">
                <a:latin typeface="Calibri"/>
                <a:cs typeface="Calibri"/>
              </a:rPr>
              <a:t> </a:t>
            </a:r>
            <a:r>
              <a:rPr sz="2400" b="1" spc="-15" dirty="0">
                <a:latin typeface="Calibri"/>
                <a:cs typeface="Calibri"/>
              </a:rPr>
              <a:t>commit </a:t>
            </a:r>
            <a:r>
              <a:rPr sz="2400" b="1" spc="-20" dirty="0">
                <a:latin typeface="Calibri"/>
                <a:cs typeface="Calibri"/>
              </a:rPr>
              <a:t>to</a:t>
            </a:r>
            <a:r>
              <a:rPr sz="2400" b="1" spc="10" dirty="0">
                <a:latin typeface="Calibri"/>
                <a:cs typeface="Calibri"/>
              </a:rPr>
              <a:t> </a:t>
            </a:r>
            <a:r>
              <a:rPr sz="2400" b="1" spc="-15" dirty="0">
                <a:latin typeface="Calibri"/>
                <a:cs typeface="Calibri"/>
              </a:rPr>
              <a:t>identifying</a:t>
            </a:r>
            <a:r>
              <a:rPr sz="2400" b="1" spc="160" dirty="0">
                <a:latin typeface="Calibri"/>
                <a:cs typeface="Calibri"/>
              </a:rPr>
              <a:t> </a:t>
            </a:r>
            <a:r>
              <a:rPr sz="2400" b="1" dirty="0">
                <a:latin typeface="Calibri"/>
                <a:cs typeface="Calibri"/>
              </a:rPr>
              <a:t>and</a:t>
            </a:r>
            <a:r>
              <a:rPr sz="2400" b="1" spc="10" dirty="0">
                <a:latin typeface="Calibri"/>
                <a:cs typeface="Calibri"/>
              </a:rPr>
              <a:t> </a:t>
            </a:r>
            <a:r>
              <a:rPr sz="2400" b="1" dirty="0">
                <a:latin typeface="Calibri"/>
                <a:cs typeface="Calibri"/>
              </a:rPr>
              <a:t>correcting</a:t>
            </a:r>
            <a:r>
              <a:rPr sz="2400" b="1" spc="-165" dirty="0">
                <a:latin typeface="Calibri"/>
                <a:cs typeface="Calibri"/>
              </a:rPr>
              <a:t> </a:t>
            </a:r>
            <a:r>
              <a:rPr sz="2400" b="1" spc="-25" dirty="0">
                <a:latin typeface="Calibri"/>
                <a:cs typeface="Calibri"/>
              </a:rPr>
              <a:t>any</a:t>
            </a:r>
            <a:r>
              <a:rPr sz="2400" b="1" spc="85" dirty="0">
                <a:latin typeface="Calibri"/>
                <a:cs typeface="Calibri"/>
              </a:rPr>
              <a:t> </a:t>
            </a:r>
            <a:r>
              <a:rPr sz="2400" b="1" spc="5" dirty="0">
                <a:latin typeface="Calibri"/>
                <a:cs typeface="Calibri"/>
              </a:rPr>
              <a:t>NIH</a:t>
            </a:r>
            <a:r>
              <a:rPr sz="2400" b="1" spc="-55" dirty="0">
                <a:latin typeface="Calibri"/>
                <a:cs typeface="Calibri"/>
              </a:rPr>
              <a:t> </a:t>
            </a:r>
            <a:r>
              <a:rPr sz="2400" b="1" spc="-15" dirty="0">
                <a:latin typeface="Calibri"/>
                <a:cs typeface="Calibri"/>
              </a:rPr>
              <a:t>policies</a:t>
            </a:r>
            <a:r>
              <a:rPr sz="2400" b="1" spc="100" dirty="0">
                <a:latin typeface="Calibri"/>
                <a:cs typeface="Calibri"/>
              </a:rPr>
              <a:t> </a:t>
            </a:r>
            <a:r>
              <a:rPr sz="2400" b="1" spc="-10" dirty="0">
                <a:latin typeface="Calibri"/>
                <a:cs typeface="Calibri"/>
              </a:rPr>
              <a:t>or</a:t>
            </a:r>
            <a:r>
              <a:rPr sz="2400" b="1" spc="-35" dirty="0">
                <a:latin typeface="Calibri"/>
                <a:cs typeface="Calibri"/>
              </a:rPr>
              <a:t> </a:t>
            </a:r>
            <a:r>
              <a:rPr sz="2400" b="1" spc="-10" dirty="0">
                <a:latin typeface="Calibri"/>
                <a:cs typeface="Calibri"/>
              </a:rPr>
              <a:t>practices</a:t>
            </a:r>
            <a:r>
              <a:rPr sz="2400" b="1" spc="20" dirty="0">
                <a:latin typeface="Calibri"/>
                <a:cs typeface="Calibri"/>
              </a:rPr>
              <a:t> </a:t>
            </a:r>
            <a:r>
              <a:rPr sz="2400" b="1" spc="-10" dirty="0">
                <a:latin typeface="Calibri"/>
                <a:cs typeface="Calibri"/>
              </a:rPr>
              <a:t>that</a:t>
            </a:r>
            <a:r>
              <a:rPr sz="2400" b="1" spc="-20" dirty="0">
                <a:latin typeface="Calibri"/>
                <a:cs typeface="Calibri"/>
              </a:rPr>
              <a:t> </a:t>
            </a:r>
            <a:r>
              <a:rPr sz="2400" b="1" spc="-35" dirty="0">
                <a:latin typeface="Calibri"/>
                <a:cs typeface="Calibri"/>
              </a:rPr>
              <a:t>may </a:t>
            </a:r>
            <a:r>
              <a:rPr sz="2400" b="1" spc="-525" dirty="0">
                <a:latin typeface="Calibri"/>
                <a:cs typeface="Calibri"/>
              </a:rPr>
              <a:t> </a:t>
            </a:r>
            <a:r>
              <a:rPr sz="2400" b="1" spc="-5" dirty="0">
                <a:latin typeface="Calibri"/>
                <a:cs typeface="Calibri"/>
              </a:rPr>
              <a:t>have</a:t>
            </a:r>
            <a:r>
              <a:rPr sz="2400" b="1" spc="-75" dirty="0">
                <a:latin typeface="Calibri"/>
                <a:cs typeface="Calibri"/>
              </a:rPr>
              <a:t> </a:t>
            </a:r>
            <a:r>
              <a:rPr sz="2400" b="1" spc="-15" dirty="0">
                <a:latin typeface="Calibri"/>
                <a:cs typeface="Calibri"/>
              </a:rPr>
              <a:t>helped</a:t>
            </a:r>
            <a:r>
              <a:rPr sz="2400" b="1" spc="85" dirty="0">
                <a:latin typeface="Calibri"/>
                <a:cs typeface="Calibri"/>
              </a:rPr>
              <a:t> </a:t>
            </a:r>
            <a:r>
              <a:rPr sz="2400" b="1" spc="-20" dirty="0">
                <a:latin typeface="Calibri"/>
                <a:cs typeface="Calibri"/>
              </a:rPr>
              <a:t>to</a:t>
            </a:r>
            <a:r>
              <a:rPr sz="2400" b="1" spc="5" dirty="0">
                <a:latin typeface="Calibri"/>
                <a:cs typeface="Calibri"/>
              </a:rPr>
              <a:t> </a:t>
            </a:r>
            <a:r>
              <a:rPr sz="2400" b="1" spc="-10" dirty="0">
                <a:latin typeface="Calibri"/>
                <a:cs typeface="Calibri"/>
              </a:rPr>
              <a:t>perpetuate</a:t>
            </a:r>
            <a:r>
              <a:rPr sz="2400" b="1" spc="5" dirty="0">
                <a:latin typeface="Calibri"/>
                <a:cs typeface="Calibri"/>
              </a:rPr>
              <a:t> </a:t>
            </a:r>
            <a:r>
              <a:rPr sz="2400" b="1" spc="-10" dirty="0">
                <a:latin typeface="Calibri"/>
                <a:cs typeface="Calibri"/>
              </a:rPr>
              <a:t>structural</a:t>
            </a:r>
            <a:r>
              <a:rPr sz="2400" b="1" spc="-15" dirty="0">
                <a:latin typeface="Calibri"/>
                <a:cs typeface="Calibri"/>
              </a:rPr>
              <a:t> </a:t>
            </a:r>
            <a:r>
              <a:rPr sz="2400" b="1" spc="-10" dirty="0">
                <a:latin typeface="Calibri"/>
                <a:cs typeface="Calibri"/>
              </a:rPr>
              <a:t>racism</a:t>
            </a:r>
            <a:r>
              <a:rPr sz="2400" b="1" spc="-20" dirty="0">
                <a:latin typeface="Calibri"/>
                <a:cs typeface="Calibri"/>
              </a:rPr>
              <a:t> </a:t>
            </a:r>
            <a:r>
              <a:rPr sz="2400" b="1" dirty="0">
                <a:latin typeface="Calibri"/>
                <a:cs typeface="Calibri"/>
              </a:rPr>
              <a:t>–</a:t>
            </a:r>
            <a:r>
              <a:rPr sz="2400" b="1" spc="-50" dirty="0">
                <a:latin typeface="Calibri"/>
                <a:cs typeface="Calibri"/>
              </a:rPr>
              <a:t> </a:t>
            </a:r>
            <a:r>
              <a:rPr sz="2400" b="1" i="1" dirty="0">
                <a:solidFill>
                  <a:srgbClr val="6F2F9F"/>
                </a:solidFill>
                <a:latin typeface="Calibri"/>
                <a:cs typeface="Calibri"/>
              </a:rPr>
              <a:t>Published</a:t>
            </a:r>
            <a:r>
              <a:rPr sz="2400" b="1" i="1" spc="-50" dirty="0">
                <a:solidFill>
                  <a:srgbClr val="6F2F9F"/>
                </a:solidFill>
                <a:latin typeface="Calibri"/>
                <a:cs typeface="Calibri"/>
              </a:rPr>
              <a:t> </a:t>
            </a:r>
            <a:r>
              <a:rPr sz="2400" b="1" i="1" spc="-15" dirty="0">
                <a:solidFill>
                  <a:srgbClr val="6F2F9F"/>
                </a:solidFill>
                <a:latin typeface="Calibri"/>
                <a:cs typeface="Calibri"/>
              </a:rPr>
              <a:t>3/1/21</a:t>
            </a:r>
            <a:endParaRPr sz="2400">
              <a:latin typeface="Calibri"/>
              <a:cs typeface="Calibri"/>
            </a:endParaRPr>
          </a:p>
          <a:p>
            <a:pPr marL="246379" indent="-233679">
              <a:lnSpc>
                <a:spcPts val="2390"/>
              </a:lnSpc>
              <a:buFont typeface="Arial"/>
              <a:buChar char="•"/>
              <a:tabLst>
                <a:tab pos="246379" algn="l"/>
              </a:tabLst>
            </a:pPr>
            <a:r>
              <a:rPr sz="2400" b="1" spc="-15" dirty="0">
                <a:latin typeface="Calibri"/>
                <a:cs typeface="Calibri"/>
              </a:rPr>
              <a:t>Continue</a:t>
            </a:r>
            <a:r>
              <a:rPr sz="2400" b="1" spc="85" dirty="0">
                <a:latin typeface="Calibri"/>
                <a:cs typeface="Calibri"/>
              </a:rPr>
              <a:t> </a:t>
            </a:r>
            <a:r>
              <a:rPr sz="2400" b="1" spc="-20" dirty="0">
                <a:latin typeface="Calibri"/>
                <a:cs typeface="Calibri"/>
              </a:rPr>
              <a:t>to</a:t>
            </a:r>
            <a:r>
              <a:rPr sz="2400" b="1" spc="5" dirty="0">
                <a:latin typeface="Calibri"/>
                <a:cs typeface="Calibri"/>
              </a:rPr>
              <a:t> </a:t>
            </a:r>
            <a:r>
              <a:rPr sz="2400" b="1" spc="-10" dirty="0">
                <a:latin typeface="Calibri"/>
                <a:cs typeface="Calibri"/>
              </a:rPr>
              <a:t>aggressively</a:t>
            </a:r>
            <a:r>
              <a:rPr sz="2400" b="1" dirty="0">
                <a:latin typeface="Calibri"/>
                <a:cs typeface="Calibri"/>
              </a:rPr>
              <a:t> </a:t>
            </a:r>
            <a:r>
              <a:rPr sz="2400" b="1" spc="-20" dirty="0">
                <a:latin typeface="Calibri"/>
                <a:cs typeface="Calibri"/>
              </a:rPr>
              <a:t>implement</a:t>
            </a:r>
            <a:r>
              <a:rPr sz="2400" b="1" spc="145" dirty="0">
                <a:latin typeface="Calibri"/>
                <a:cs typeface="Calibri"/>
              </a:rPr>
              <a:t> </a:t>
            </a:r>
            <a:r>
              <a:rPr sz="2400" b="1" dirty="0">
                <a:latin typeface="Calibri"/>
                <a:cs typeface="Calibri"/>
              </a:rPr>
              <a:t>approaches</a:t>
            </a:r>
            <a:r>
              <a:rPr sz="2400" b="1" spc="-60" dirty="0">
                <a:latin typeface="Calibri"/>
                <a:cs typeface="Calibri"/>
              </a:rPr>
              <a:t> </a:t>
            </a:r>
            <a:r>
              <a:rPr sz="2400" b="1" spc="-20" dirty="0">
                <a:latin typeface="Calibri"/>
                <a:cs typeface="Calibri"/>
              </a:rPr>
              <a:t>to</a:t>
            </a:r>
            <a:r>
              <a:rPr sz="2400" b="1" spc="5" dirty="0">
                <a:latin typeface="Calibri"/>
                <a:cs typeface="Calibri"/>
              </a:rPr>
              <a:t> </a:t>
            </a:r>
            <a:r>
              <a:rPr sz="2400" b="1" dirty="0">
                <a:latin typeface="Calibri"/>
                <a:cs typeface="Calibri"/>
              </a:rPr>
              <a:t>address</a:t>
            </a:r>
            <a:r>
              <a:rPr sz="2400" b="1" spc="-55" dirty="0">
                <a:latin typeface="Calibri"/>
                <a:cs typeface="Calibri"/>
              </a:rPr>
              <a:t> </a:t>
            </a:r>
            <a:r>
              <a:rPr sz="2400" b="1" spc="-15" dirty="0">
                <a:latin typeface="Calibri"/>
                <a:cs typeface="Calibri"/>
              </a:rPr>
              <a:t>the</a:t>
            </a:r>
            <a:r>
              <a:rPr sz="2400" b="1" spc="85" dirty="0">
                <a:latin typeface="Calibri"/>
                <a:cs typeface="Calibri"/>
              </a:rPr>
              <a:t> </a:t>
            </a:r>
            <a:r>
              <a:rPr sz="2400" b="1" spc="-15" dirty="0">
                <a:latin typeface="Calibri"/>
                <a:cs typeface="Calibri"/>
              </a:rPr>
              <a:t>“Ginther</a:t>
            </a:r>
            <a:r>
              <a:rPr sz="2400" b="1" spc="40" dirty="0">
                <a:latin typeface="Calibri"/>
                <a:cs typeface="Calibri"/>
              </a:rPr>
              <a:t> </a:t>
            </a:r>
            <a:r>
              <a:rPr sz="2400" b="1" spc="-5" dirty="0">
                <a:latin typeface="Calibri"/>
                <a:cs typeface="Calibri"/>
              </a:rPr>
              <a:t>Gap”</a:t>
            </a:r>
            <a:r>
              <a:rPr sz="2400" b="1" spc="15" dirty="0">
                <a:latin typeface="Calibri"/>
                <a:cs typeface="Calibri"/>
              </a:rPr>
              <a:t> </a:t>
            </a:r>
            <a:r>
              <a:rPr sz="2400" b="1" dirty="0">
                <a:latin typeface="Calibri"/>
                <a:cs typeface="Calibri"/>
              </a:rPr>
              <a:t>and</a:t>
            </a:r>
            <a:endParaRPr sz="2400">
              <a:latin typeface="Calibri"/>
              <a:cs typeface="Calibri"/>
            </a:endParaRPr>
          </a:p>
          <a:p>
            <a:pPr marL="245745">
              <a:lnSpc>
                <a:spcPts val="2760"/>
              </a:lnSpc>
            </a:pPr>
            <a:r>
              <a:rPr sz="2400" b="1" dirty="0">
                <a:latin typeface="Calibri"/>
                <a:cs typeface="Calibri"/>
              </a:rPr>
              <a:t>enhance</a:t>
            </a:r>
            <a:r>
              <a:rPr sz="2400" b="1" spc="-10" dirty="0">
                <a:latin typeface="Calibri"/>
                <a:cs typeface="Calibri"/>
              </a:rPr>
              <a:t> portfolio </a:t>
            </a:r>
            <a:r>
              <a:rPr sz="2400" b="1" spc="-15" dirty="0">
                <a:latin typeface="Calibri"/>
                <a:cs typeface="Calibri"/>
              </a:rPr>
              <a:t>diversity</a:t>
            </a:r>
            <a:endParaRPr sz="2400">
              <a:latin typeface="Calibri"/>
              <a:cs typeface="Calibr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E56DCE-9DF1-4475-8D7C-D0570B721E98}"/>
</file>

<file path=customXml/itemProps2.xml><?xml version="1.0" encoding="utf-8"?>
<ds:datastoreItem xmlns:ds="http://schemas.openxmlformats.org/officeDocument/2006/customXml" ds:itemID="{6C6F4571-CCAA-4EA9-AC94-25CBB24460AF}"/>
</file>

<file path=customXml/itemProps3.xml><?xml version="1.0" encoding="utf-8"?>
<ds:datastoreItem xmlns:ds="http://schemas.openxmlformats.org/officeDocument/2006/customXml" ds:itemID="{939C45F7-CB58-4D73-9D1B-8491602BE29A}"/>
</file>

<file path=docProps/app.xml><?xml version="1.0" encoding="utf-8"?>
<Properties xmlns="http://schemas.openxmlformats.org/officeDocument/2006/extended-properties" xmlns:vt="http://schemas.openxmlformats.org/officeDocument/2006/docPropsVTypes">
  <Template/>
  <TotalTime>1461</TotalTime>
  <Words>2675</Words>
  <Application>Microsoft Office PowerPoint</Application>
  <PresentationFormat>Widescreen</PresentationFormat>
  <Paragraphs>419</Paragraphs>
  <Slides>31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Microsoft YaHei</vt:lpstr>
      <vt:lpstr>Arial</vt:lpstr>
      <vt:lpstr>Calibri</vt:lpstr>
      <vt:lpstr>Calibri Light</vt:lpstr>
      <vt:lpstr>Franklin Gothic Book</vt:lpstr>
      <vt:lpstr>Symbol</vt:lpstr>
      <vt:lpstr>Times New Roman</vt:lpstr>
      <vt:lpstr>Office Theme</vt:lpstr>
      <vt:lpstr>NIH &amp; You:  Working to UNITE the Extramural Research Community</vt:lpstr>
      <vt:lpstr>Session Description  </vt:lpstr>
      <vt:lpstr>Your Panelists</vt:lpstr>
      <vt:lpstr>NIH UNITE Initiative Marie A. Bernard, MD; Albert C. Johnson, PhD; Jon Lorsch, PhD  11/1/21</vt:lpstr>
      <vt:lpstr>The NIH UNITE Initiative</vt:lpstr>
      <vt:lpstr>The NIH UNITE Initiative</vt:lpstr>
      <vt:lpstr>Initial UNITE Recommendations</vt:lpstr>
      <vt:lpstr>Acknowledgement</vt:lpstr>
      <vt:lpstr>Initial UNITE Recommendations and Actions</vt:lpstr>
      <vt:lpstr>R01eq Applicants and Funding Rates Type 1 and Type 2: FY2013 and FY2020 (by  Race/Ethnicity) Number of Applicants</vt:lpstr>
      <vt:lpstr>R01eq Applicants and Funding Rates Type 1 and Type 2: FY2013 and FY2020 (by  Race/Ethnicity)</vt:lpstr>
      <vt:lpstr>Initial UNITE Recommendations and Actions</vt:lpstr>
      <vt:lpstr>Action</vt:lpstr>
      <vt:lpstr>Initial UNITE Recommendations and Actions</vt:lpstr>
      <vt:lpstr>Initial UNITE Recommendations and Actions</vt:lpstr>
      <vt:lpstr>Action</vt:lpstr>
      <vt:lpstr>Action – BRAIN FOA First NIH FOA using Plan to Enhance Diverse Perspectives as a  consideration for scoring</vt:lpstr>
      <vt:lpstr>Initial UNITE Recommendations</vt:lpstr>
      <vt:lpstr>Action – NIH Data by Race/Ethnicity, Disability  Status</vt:lpstr>
      <vt:lpstr>Action – NIH Internal Data FY 21, Q2</vt:lpstr>
      <vt:lpstr>UNITE Recommendations and Actions Going Forward</vt:lpstr>
      <vt:lpstr>UNITE Actions/Priorities Going Forward –  Next 6 Months</vt:lpstr>
      <vt:lpstr>UNITE Actions/Priorities Going Forward – Next 6  Months </vt:lpstr>
      <vt:lpstr>Faculty Institutional Recruitment for Sustainable  Transformation (FIRST)</vt:lpstr>
      <vt:lpstr>Inclusive Excellence Initial FIRST Cohorts</vt:lpstr>
      <vt:lpstr>Inclusive Excellence FIRST Coordination and Evaluation Center</vt:lpstr>
      <vt:lpstr>Injustice anywhere is a threat to justice  everywhere</vt:lpstr>
      <vt:lpstr>Cell commentary</vt:lpstr>
      <vt:lpstr>The NIH UNITE Initiative</vt:lpstr>
      <vt:lpstr>Resources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&amp; You: Working to UNITE the Extramural Research Community</dc:title>
  <dc:creator>Myles, Renate (NIH/OD) [E]</dc:creator>
  <cp:lastModifiedBy>Cummins, Sheri (NIH/OD) [E]</cp:lastModifiedBy>
  <cp:revision>13</cp:revision>
  <dcterms:created xsi:type="dcterms:W3CDTF">2021-10-28T19:13:12Z</dcterms:created>
  <dcterms:modified xsi:type="dcterms:W3CDTF">2021-11-01T19:25:10Z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2021-10-28T00:00:00Z</vt:filetime>
  </property>
  <property fmtid="{D5CDD505-2E9C-101B-9397-08002B2CF9AE}" pid="3" name="Creator">
    <vt:lpwstr>Acrobat PDFMaker 21 for PowerPoint</vt:lpwstr>
  </property>
  <property fmtid="{D5CDD505-2E9C-101B-9397-08002B2CF9AE}" pid="4" name="LastSaved">
    <vt:filetime>2021-10-28T00:00:00Z</vt:filetime>
  </property>
  <property fmtid="{D5CDD505-2E9C-101B-9397-08002B2CF9AE}" pid="5" name="ContentTypeId">
    <vt:lpwstr>0x0101005E002DE325B4434C8407F2BB379023F4</vt:lpwstr>
  </property>
</Properties>
</file>