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708" r:id="rId5"/>
    <p:sldMasterId id="2147483720" r:id="rId6"/>
  </p:sldMasterIdLst>
  <p:notesMasterIdLst>
    <p:notesMasterId r:id="rId16"/>
  </p:notesMasterIdLst>
  <p:sldIdLst>
    <p:sldId id="276" r:id="rId7"/>
    <p:sldId id="277" r:id="rId8"/>
    <p:sldId id="1613" r:id="rId9"/>
    <p:sldId id="969" r:id="rId10"/>
    <p:sldId id="1615" r:id="rId11"/>
    <p:sldId id="1607" r:id="rId12"/>
    <p:sldId id="959" r:id="rId13"/>
    <p:sldId id="970" r:id="rId14"/>
    <p:sldId id="1614" r:id="rId1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96357" autoAdjust="0"/>
  </p:normalViewPr>
  <p:slideViewPr>
    <p:cSldViewPr snapToGrid="0">
      <p:cViewPr varScale="1">
        <p:scale>
          <a:sx n="111" d="100"/>
          <a:sy n="111" d="100"/>
        </p:scale>
        <p:origin x="126" y="6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243787-62A0-4EBF-B6E1-95F944FEF75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81AA6BA-9394-470B-9DB3-6804CAD2DE29}">
      <dgm:prSet phldrT="[Text]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/>
            <a:t>Small Business Innovation</a:t>
          </a:r>
        </a:p>
      </dgm:t>
    </dgm:pt>
    <dgm:pt modelId="{02D7867A-F606-485C-AB94-18C06D15E85B}" type="parTrans" cxnId="{6E214E56-68BB-4888-B956-EF38AF4E7445}">
      <dgm:prSet/>
      <dgm:spPr/>
      <dgm:t>
        <a:bodyPr/>
        <a:lstStyle/>
        <a:p>
          <a:endParaRPr lang="en-US"/>
        </a:p>
      </dgm:t>
    </dgm:pt>
    <dgm:pt modelId="{69011051-F4F2-417B-9B66-D49C1B558597}" type="sibTrans" cxnId="{6E214E56-68BB-4888-B956-EF38AF4E7445}">
      <dgm:prSet/>
      <dgm:spPr/>
      <dgm:t>
        <a:bodyPr/>
        <a:lstStyle/>
        <a:p>
          <a:endParaRPr lang="en-US"/>
        </a:p>
      </dgm:t>
    </dgm:pt>
    <dgm:pt modelId="{F9F94BBC-4205-4211-870E-E901F738C7AF}">
      <dgm:prSet phldrT="[Text]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/>
            <a:t>Innovator Support</a:t>
          </a:r>
        </a:p>
      </dgm:t>
    </dgm:pt>
    <dgm:pt modelId="{52B8E72B-64FA-4501-9CD4-C0A879CF89DF}" type="parTrans" cxnId="{929F0CD3-1D99-4DB9-9DB4-2132CB42FA76}">
      <dgm:prSet/>
      <dgm:spPr/>
      <dgm:t>
        <a:bodyPr/>
        <a:lstStyle/>
        <a:p>
          <a:endParaRPr lang="en-US"/>
        </a:p>
      </dgm:t>
    </dgm:pt>
    <dgm:pt modelId="{21F7F434-3DF7-4E32-94FB-C12F7549DA06}" type="sibTrans" cxnId="{929F0CD3-1D99-4DB9-9DB4-2132CB42FA76}">
      <dgm:prSet/>
      <dgm:spPr/>
      <dgm:t>
        <a:bodyPr/>
        <a:lstStyle/>
        <a:p>
          <a:endParaRPr lang="en-US"/>
        </a:p>
      </dgm:t>
    </dgm:pt>
    <dgm:pt modelId="{0F2DA3C4-2F8F-4FD7-80CE-F015D65D23AF}">
      <dgm:prSet phldrT="[Text]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/>
            <a:t>Academic Innovation</a:t>
          </a:r>
        </a:p>
      </dgm:t>
    </dgm:pt>
    <dgm:pt modelId="{D93D4128-EC11-41FA-ADC0-09EEA304C6B9}" type="parTrans" cxnId="{9417A5E2-F28E-454F-9FE1-A72D1C42F05E}">
      <dgm:prSet/>
      <dgm:spPr/>
      <dgm:t>
        <a:bodyPr/>
        <a:lstStyle/>
        <a:p>
          <a:endParaRPr lang="en-US"/>
        </a:p>
      </dgm:t>
    </dgm:pt>
    <dgm:pt modelId="{CAE1116D-64DD-459C-8920-14F4168706C4}" type="sibTrans" cxnId="{9417A5E2-F28E-454F-9FE1-A72D1C42F05E}">
      <dgm:prSet/>
      <dgm:spPr/>
      <dgm:t>
        <a:bodyPr/>
        <a:lstStyle/>
        <a:p>
          <a:endParaRPr lang="en-US"/>
        </a:p>
      </dgm:t>
    </dgm:pt>
    <dgm:pt modelId="{7A07097D-3EDE-4208-A9EE-AF5C524E5F05}" type="pres">
      <dgm:prSet presAssocID="{24243787-62A0-4EBF-B6E1-95F944FEF75D}" presName="compositeShape" presStyleCnt="0">
        <dgm:presLayoutVars>
          <dgm:chMax val="7"/>
          <dgm:dir/>
          <dgm:resizeHandles val="exact"/>
        </dgm:presLayoutVars>
      </dgm:prSet>
      <dgm:spPr/>
    </dgm:pt>
    <dgm:pt modelId="{51773F71-EF71-4AB7-8A62-8807E2319EBD}" type="pres">
      <dgm:prSet presAssocID="{C81AA6BA-9394-470B-9DB3-6804CAD2DE29}" presName="circ1" presStyleLbl="vennNode1" presStyleIdx="0" presStyleCnt="3"/>
      <dgm:spPr/>
    </dgm:pt>
    <dgm:pt modelId="{28FC65C7-DBB3-49BE-BD5D-444487E9EB08}" type="pres">
      <dgm:prSet presAssocID="{C81AA6BA-9394-470B-9DB3-6804CAD2DE2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DDE009B-A9FF-4916-B63B-F6DE52268AD2}" type="pres">
      <dgm:prSet presAssocID="{F9F94BBC-4205-4211-870E-E901F738C7AF}" presName="circ2" presStyleLbl="vennNode1" presStyleIdx="1" presStyleCnt="3"/>
      <dgm:spPr/>
    </dgm:pt>
    <dgm:pt modelId="{0D3D8C05-D06A-4C6A-8C2B-50641F94AD2C}" type="pres">
      <dgm:prSet presAssocID="{F9F94BBC-4205-4211-870E-E901F738C7A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EBBD42F-BA59-4DF1-9167-7C9E8E20F42E}" type="pres">
      <dgm:prSet presAssocID="{0F2DA3C4-2F8F-4FD7-80CE-F015D65D23AF}" presName="circ3" presStyleLbl="vennNode1" presStyleIdx="2" presStyleCnt="3"/>
      <dgm:spPr/>
    </dgm:pt>
    <dgm:pt modelId="{B6A83B18-7CCE-4BF4-A797-267E71CEB3C1}" type="pres">
      <dgm:prSet presAssocID="{0F2DA3C4-2F8F-4FD7-80CE-F015D65D23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E638708-EA69-4A00-8773-4885F5DC825F}" type="presOf" srcId="{0F2DA3C4-2F8F-4FD7-80CE-F015D65D23AF}" destId="{B6A83B18-7CCE-4BF4-A797-267E71CEB3C1}" srcOrd="1" destOrd="0" presId="urn:microsoft.com/office/officeart/2005/8/layout/venn1"/>
    <dgm:cxn modelId="{F27CA429-E07A-400C-9DBA-D8EDDCB0B51C}" type="presOf" srcId="{0F2DA3C4-2F8F-4FD7-80CE-F015D65D23AF}" destId="{EEBBD42F-BA59-4DF1-9167-7C9E8E20F42E}" srcOrd="0" destOrd="0" presId="urn:microsoft.com/office/officeart/2005/8/layout/venn1"/>
    <dgm:cxn modelId="{65E5CF55-9763-48C3-8AE6-71ABB9827F6E}" type="presOf" srcId="{C81AA6BA-9394-470B-9DB3-6804CAD2DE29}" destId="{51773F71-EF71-4AB7-8A62-8807E2319EBD}" srcOrd="0" destOrd="0" presId="urn:microsoft.com/office/officeart/2005/8/layout/venn1"/>
    <dgm:cxn modelId="{6E214E56-68BB-4888-B956-EF38AF4E7445}" srcId="{24243787-62A0-4EBF-B6E1-95F944FEF75D}" destId="{C81AA6BA-9394-470B-9DB3-6804CAD2DE29}" srcOrd="0" destOrd="0" parTransId="{02D7867A-F606-485C-AB94-18C06D15E85B}" sibTransId="{69011051-F4F2-417B-9B66-D49C1B558597}"/>
    <dgm:cxn modelId="{929F0CD3-1D99-4DB9-9DB4-2132CB42FA76}" srcId="{24243787-62A0-4EBF-B6E1-95F944FEF75D}" destId="{F9F94BBC-4205-4211-870E-E901F738C7AF}" srcOrd="1" destOrd="0" parTransId="{52B8E72B-64FA-4501-9CD4-C0A879CF89DF}" sibTransId="{21F7F434-3DF7-4E32-94FB-C12F7549DA06}"/>
    <dgm:cxn modelId="{231A6BD5-B61E-46F0-A569-F094869BCD7B}" type="presOf" srcId="{F9F94BBC-4205-4211-870E-E901F738C7AF}" destId="{0D3D8C05-D06A-4C6A-8C2B-50641F94AD2C}" srcOrd="1" destOrd="0" presId="urn:microsoft.com/office/officeart/2005/8/layout/venn1"/>
    <dgm:cxn modelId="{C265C2D7-319D-4686-B609-C73447C2DF92}" type="presOf" srcId="{24243787-62A0-4EBF-B6E1-95F944FEF75D}" destId="{7A07097D-3EDE-4208-A9EE-AF5C524E5F05}" srcOrd="0" destOrd="0" presId="urn:microsoft.com/office/officeart/2005/8/layout/venn1"/>
    <dgm:cxn modelId="{9417A5E2-F28E-454F-9FE1-A72D1C42F05E}" srcId="{24243787-62A0-4EBF-B6E1-95F944FEF75D}" destId="{0F2DA3C4-2F8F-4FD7-80CE-F015D65D23AF}" srcOrd="2" destOrd="0" parTransId="{D93D4128-EC11-41FA-ADC0-09EEA304C6B9}" sibTransId="{CAE1116D-64DD-459C-8920-14F4168706C4}"/>
    <dgm:cxn modelId="{A34F9CE3-D418-45B6-9EC6-5485B17E4EB1}" type="presOf" srcId="{F9F94BBC-4205-4211-870E-E901F738C7AF}" destId="{5DDE009B-A9FF-4916-B63B-F6DE52268AD2}" srcOrd="0" destOrd="0" presId="urn:microsoft.com/office/officeart/2005/8/layout/venn1"/>
    <dgm:cxn modelId="{0F3885E4-8A4D-49DE-9592-F6E07FE7777B}" type="presOf" srcId="{C81AA6BA-9394-470B-9DB3-6804CAD2DE29}" destId="{28FC65C7-DBB3-49BE-BD5D-444487E9EB08}" srcOrd="1" destOrd="0" presId="urn:microsoft.com/office/officeart/2005/8/layout/venn1"/>
    <dgm:cxn modelId="{944B3D5B-CDE6-4725-A5D5-B57775062E90}" type="presParOf" srcId="{7A07097D-3EDE-4208-A9EE-AF5C524E5F05}" destId="{51773F71-EF71-4AB7-8A62-8807E2319EBD}" srcOrd="0" destOrd="0" presId="urn:microsoft.com/office/officeart/2005/8/layout/venn1"/>
    <dgm:cxn modelId="{CED94CE9-6168-40DD-A7D4-86FE994F868A}" type="presParOf" srcId="{7A07097D-3EDE-4208-A9EE-AF5C524E5F05}" destId="{28FC65C7-DBB3-49BE-BD5D-444487E9EB08}" srcOrd="1" destOrd="0" presId="urn:microsoft.com/office/officeart/2005/8/layout/venn1"/>
    <dgm:cxn modelId="{93E58EFE-FD71-45BF-88D4-54C924DEFE96}" type="presParOf" srcId="{7A07097D-3EDE-4208-A9EE-AF5C524E5F05}" destId="{5DDE009B-A9FF-4916-B63B-F6DE52268AD2}" srcOrd="2" destOrd="0" presId="urn:microsoft.com/office/officeart/2005/8/layout/venn1"/>
    <dgm:cxn modelId="{5D4856B0-F59C-41DC-8B65-4DB0AB5FB3B2}" type="presParOf" srcId="{7A07097D-3EDE-4208-A9EE-AF5C524E5F05}" destId="{0D3D8C05-D06A-4C6A-8C2B-50641F94AD2C}" srcOrd="3" destOrd="0" presId="urn:microsoft.com/office/officeart/2005/8/layout/venn1"/>
    <dgm:cxn modelId="{856FC77B-2616-4922-B42E-585144C64F26}" type="presParOf" srcId="{7A07097D-3EDE-4208-A9EE-AF5C524E5F05}" destId="{EEBBD42F-BA59-4DF1-9167-7C9E8E20F42E}" srcOrd="4" destOrd="0" presId="urn:microsoft.com/office/officeart/2005/8/layout/venn1"/>
    <dgm:cxn modelId="{247F77EE-0620-477F-9A84-F3556BA8CBD4}" type="presParOf" srcId="{7A07097D-3EDE-4208-A9EE-AF5C524E5F05}" destId="{B6A83B18-7CCE-4BF4-A797-267E71CEB3C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243787-62A0-4EBF-B6E1-95F944FEF75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81AA6BA-9394-470B-9DB3-6804CAD2DE29}">
      <dgm:prSet phldrT="[Text]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/>
            <a:t>Small Business Innovation</a:t>
          </a:r>
        </a:p>
      </dgm:t>
    </dgm:pt>
    <dgm:pt modelId="{02D7867A-F606-485C-AB94-18C06D15E85B}" type="parTrans" cxnId="{6E214E56-68BB-4888-B956-EF38AF4E7445}">
      <dgm:prSet/>
      <dgm:spPr/>
      <dgm:t>
        <a:bodyPr/>
        <a:lstStyle/>
        <a:p>
          <a:endParaRPr lang="en-US"/>
        </a:p>
      </dgm:t>
    </dgm:pt>
    <dgm:pt modelId="{69011051-F4F2-417B-9B66-D49C1B558597}" type="sibTrans" cxnId="{6E214E56-68BB-4888-B956-EF38AF4E7445}">
      <dgm:prSet/>
      <dgm:spPr/>
      <dgm:t>
        <a:bodyPr/>
        <a:lstStyle/>
        <a:p>
          <a:endParaRPr lang="en-US"/>
        </a:p>
      </dgm:t>
    </dgm:pt>
    <dgm:pt modelId="{F9F94BBC-4205-4211-870E-E901F738C7AF}">
      <dgm:prSet phldrT="[Text]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/>
            <a:t>Innovator Support</a:t>
          </a:r>
        </a:p>
      </dgm:t>
    </dgm:pt>
    <dgm:pt modelId="{52B8E72B-64FA-4501-9CD4-C0A879CF89DF}" type="parTrans" cxnId="{929F0CD3-1D99-4DB9-9DB4-2132CB42FA76}">
      <dgm:prSet/>
      <dgm:spPr/>
      <dgm:t>
        <a:bodyPr/>
        <a:lstStyle/>
        <a:p>
          <a:endParaRPr lang="en-US"/>
        </a:p>
      </dgm:t>
    </dgm:pt>
    <dgm:pt modelId="{21F7F434-3DF7-4E32-94FB-C12F7549DA06}" type="sibTrans" cxnId="{929F0CD3-1D99-4DB9-9DB4-2132CB42FA76}">
      <dgm:prSet/>
      <dgm:spPr/>
      <dgm:t>
        <a:bodyPr/>
        <a:lstStyle/>
        <a:p>
          <a:endParaRPr lang="en-US"/>
        </a:p>
      </dgm:t>
    </dgm:pt>
    <dgm:pt modelId="{0F2DA3C4-2F8F-4FD7-80CE-F015D65D23AF}">
      <dgm:prSet phldrT="[Text]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dirty="0"/>
            <a:t>Academic Innovation</a:t>
          </a:r>
        </a:p>
      </dgm:t>
    </dgm:pt>
    <dgm:pt modelId="{D93D4128-EC11-41FA-ADC0-09EEA304C6B9}" type="parTrans" cxnId="{9417A5E2-F28E-454F-9FE1-A72D1C42F05E}">
      <dgm:prSet/>
      <dgm:spPr/>
      <dgm:t>
        <a:bodyPr/>
        <a:lstStyle/>
        <a:p>
          <a:endParaRPr lang="en-US"/>
        </a:p>
      </dgm:t>
    </dgm:pt>
    <dgm:pt modelId="{CAE1116D-64DD-459C-8920-14F4168706C4}" type="sibTrans" cxnId="{9417A5E2-F28E-454F-9FE1-A72D1C42F05E}">
      <dgm:prSet/>
      <dgm:spPr/>
      <dgm:t>
        <a:bodyPr/>
        <a:lstStyle/>
        <a:p>
          <a:endParaRPr lang="en-US"/>
        </a:p>
      </dgm:t>
    </dgm:pt>
    <dgm:pt modelId="{7A07097D-3EDE-4208-A9EE-AF5C524E5F05}" type="pres">
      <dgm:prSet presAssocID="{24243787-62A0-4EBF-B6E1-95F944FEF75D}" presName="compositeShape" presStyleCnt="0">
        <dgm:presLayoutVars>
          <dgm:chMax val="7"/>
          <dgm:dir/>
          <dgm:resizeHandles val="exact"/>
        </dgm:presLayoutVars>
      </dgm:prSet>
      <dgm:spPr/>
    </dgm:pt>
    <dgm:pt modelId="{51773F71-EF71-4AB7-8A62-8807E2319EBD}" type="pres">
      <dgm:prSet presAssocID="{C81AA6BA-9394-470B-9DB3-6804CAD2DE29}" presName="circ1" presStyleLbl="vennNode1" presStyleIdx="0" presStyleCnt="3"/>
      <dgm:spPr/>
    </dgm:pt>
    <dgm:pt modelId="{28FC65C7-DBB3-49BE-BD5D-444487E9EB08}" type="pres">
      <dgm:prSet presAssocID="{C81AA6BA-9394-470B-9DB3-6804CAD2DE2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DDE009B-A9FF-4916-B63B-F6DE52268AD2}" type="pres">
      <dgm:prSet presAssocID="{F9F94BBC-4205-4211-870E-E901F738C7AF}" presName="circ2" presStyleLbl="vennNode1" presStyleIdx="1" presStyleCnt="3"/>
      <dgm:spPr/>
    </dgm:pt>
    <dgm:pt modelId="{0D3D8C05-D06A-4C6A-8C2B-50641F94AD2C}" type="pres">
      <dgm:prSet presAssocID="{F9F94BBC-4205-4211-870E-E901F738C7A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EBBD42F-BA59-4DF1-9167-7C9E8E20F42E}" type="pres">
      <dgm:prSet presAssocID="{0F2DA3C4-2F8F-4FD7-80CE-F015D65D23AF}" presName="circ3" presStyleLbl="vennNode1" presStyleIdx="2" presStyleCnt="3"/>
      <dgm:spPr/>
    </dgm:pt>
    <dgm:pt modelId="{B6A83B18-7CCE-4BF4-A797-267E71CEB3C1}" type="pres">
      <dgm:prSet presAssocID="{0F2DA3C4-2F8F-4FD7-80CE-F015D65D23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E638708-EA69-4A00-8773-4885F5DC825F}" type="presOf" srcId="{0F2DA3C4-2F8F-4FD7-80CE-F015D65D23AF}" destId="{B6A83B18-7CCE-4BF4-A797-267E71CEB3C1}" srcOrd="1" destOrd="0" presId="urn:microsoft.com/office/officeart/2005/8/layout/venn1"/>
    <dgm:cxn modelId="{F27CA429-E07A-400C-9DBA-D8EDDCB0B51C}" type="presOf" srcId="{0F2DA3C4-2F8F-4FD7-80CE-F015D65D23AF}" destId="{EEBBD42F-BA59-4DF1-9167-7C9E8E20F42E}" srcOrd="0" destOrd="0" presId="urn:microsoft.com/office/officeart/2005/8/layout/venn1"/>
    <dgm:cxn modelId="{65E5CF55-9763-48C3-8AE6-71ABB9827F6E}" type="presOf" srcId="{C81AA6BA-9394-470B-9DB3-6804CAD2DE29}" destId="{51773F71-EF71-4AB7-8A62-8807E2319EBD}" srcOrd="0" destOrd="0" presId="urn:microsoft.com/office/officeart/2005/8/layout/venn1"/>
    <dgm:cxn modelId="{6E214E56-68BB-4888-B956-EF38AF4E7445}" srcId="{24243787-62A0-4EBF-B6E1-95F944FEF75D}" destId="{C81AA6BA-9394-470B-9DB3-6804CAD2DE29}" srcOrd="0" destOrd="0" parTransId="{02D7867A-F606-485C-AB94-18C06D15E85B}" sibTransId="{69011051-F4F2-417B-9B66-D49C1B558597}"/>
    <dgm:cxn modelId="{929F0CD3-1D99-4DB9-9DB4-2132CB42FA76}" srcId="{24243787-62A0-4EBF-B6E1-95F944FEF75D}" destId="{F9F94BBC-4205-4211-870E-E901F738C7AF}" srcOrd="1" destOrd="0" parTransId="{52B8E72B-64FA-4501-9CD4-C0A879CF89DF}" sibTransId="{21F7F434-3DF7-4E32-94FB-C12F7549DA06}"/>
    <dgm:cxn modelId="{231A6BD5-B61E-46F0-A569-F094869BCD7B}" type="presOf" srcId="{F9F94BBC-4205-4211-870E-E901F738C7AF}" destId="{0D3D8C05-D06A-4C6A-8C2B-50641F94AD2C}" srcOrd="1" destOrd="0" presId="urn:microsoft.com/office/officeart/2005/8/layout/venn1"/>
    <dgm:cxn modelId="{C265C2D7-319D-4686-B609-C73447C2DF92}" type="presOf" srcId="{24243787-62A0-4EBF-B6E1-95F944FEF75D}" destId="{7A07097D-3EDE-4208-A9EE-AF5C524E5F05}" srcOrd="0" destOrd="0" presId="urn:microsoft.com/office/officeart/2005/8/layout/venn1"/>
    <dgm:cxn modelId="{9417A5E2-F28E-454F-9FE1-A72D1C42F05E}" srcId="{24243787-62A0-4EBF-B6E1-95F944FEF75D}" destId="{0F2DA3C4-2F8F-4FD7-80CE-F015D65D23AF}" srcOrd="2" destOrd="0" parTransId="{D93D4128-EC11-41FA-ADC0-09EEA304C6B9}" sibTransId="{CAE1116D-64DD-459C-8920-14F4168706C4}"/>
    <dgm:cxn modelId="{A34F9CE3-D418-45B6-9EC6-5485B17E4EB1}" type="presOf" srcId="{F9F94BBC-4205-4211-870E-E901F738C7AF}" destId="{5DDE009B-A9FF-4916-B63B-F6DE52268AD2}" srcOrd="0" destOrd="0" presId="urn:microsoft.com/office/officeart/2005/8/layout/venn1"/>
    <dgm:cxn modelId="{0F3885E4-8A4D-49DE-9592-F6E07FE7777B}" type="presOf" srcId="{C81AA6BA-9394-470B-9DB3-6804CAD2DE29}" destId="{28FC65C7-DBB3-49BE-BD5D-444487E9EB08}" srcOrd="1" destOrd="0" presId="urn:microsoft.com/office/officeart/2005/8/layout/venn1"/>
    <dgm:cxn modelId="{944B3D5B-CDE6-4725-A5D5-B57775062E90}" type="presParOf" srcId="{7A07097D-3EDE-4208-A9EE-AF5C524E5F05}" destId="{51773F71-EF71-4AB7-8A62-8807E2319EBD}" srcOrd="0" destOrd="0" presId="urn:microsoft.com/office/officeart/2005/8/layout/venn1"/>
    <dgm:cxn modelId="{CED94CE9-6168-40DD-A7D4-86FE994F868A}" type="presParOf" srcId="{7A07097D-3EDE-4208-A9EE-AF5C524E5F05}" destId="{28FC65C7-DBB3-49BE-BD5D-444487E9EB08}" srcOrd="1" destOrd="0" presId="urn:microsoft.com/office/officeart/2005/8/layout/venn1"/>
    <dgm:cxn modelId="{93E58EFE-FD71-45BF-88D4-54C924DEFE96}" type="presParOf" srcId="{7A07097D-3EDE-4208-A9EE-AF5C524E5F05}" destId="{5DDE009B-A9FF-4916-B63B-F6DE52268AD2}" srcOrd="2" destOrd="0" presId="urn:microsoft.com/office/officeart/2005/8/layout/venn1"/>
    <dgm:cxn modelId="{5D4856B0-F59C-41DC-8B65-4DB0AB5FB3B2}" type="presParOf" srcId="{7A07097D-3EDE-4208-A9EE-AF5C524E5F05}" destId="{0D3D8C05-D06A-4C6A-8C2B-50641F94AD2C}" srcOrd="3" destOrd="0" presId="urn:microsoft.com/office/officeart/2005/8/layout/venn1"/>
    <dgm:cxn modelId="{856FC77B-2616-4922-B42E-585144C64F26}" type="presParOf" srcId="{7A07097D-3EDE-4208-A9EE-AF5C524E5F05}" destId="{EEBBD42F-BA59-4DF1-9167-7C9E8E20F42E}" srcOrd="4" destOrd="0" presId="urn:microsoft.com/office/officeart/2005/8/layout/venn1"/>
    <dgm:cxn modelId="{247F77EE-0620-477F-9A84-F3556BA8CBD4}" type="presParOf" srcId="{7A07097D-3EDE-4208-A9EE-AF5C524E5F05}" destId="{B6A83B18-7CCE-4BF4-A797-267E71CEB3C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73F71-EF71-4AB7-8A62-8807E2319EBD}">
      <dsp:nvSpPr>
        <dsp:cNvPr id="0" name=""/>
        <dsp:cNvSpPr/>
      </dsp:nvSpPr>
      <dsp:spPr>
        <a:xfrm>
          <a:off x="1541442" y="41183"/>
          <a:ext cx="1976795" cy="1976795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Small Business Innovation</a:t>
          </a:r>
        </a:p>
      </dsp:txBody>
      <dsp:txXfrm>
        <a:off x="1805015" y="387122"/>
        <a:ext cx="1449649" cy="889557"/>
      </dsp:txXfrm>
    </dsp:sp>
    <dsp:sp modelId="{5DDE009B-A9FF-4916-B63B-F6DE52268AD2}">
      <dsp:nvSpPr>
        <dsp:cNvPr id="0" name=""/>
        <dsp:cNvSpPr/>
      </dsp:nvSpPr>
      <dsp:spPr>
        <a:xfrm>
          <a:off x="2254735" y="1276680"/>
          <a:ext cx="1976795" cy="1976795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Innovator Support</a:t>
          </a:r>
        </a:p>
      </dsp:txBody>
      <dsp:txXfrm>
        <a:off x="2859305" y="1787352"/>
        <a:ext cx="1186077" cy="1087237"/>
      </dsp:txXfrm>
    </dsp:sp>
    <dsp:sp modelId="{EEBBD42F-BA59-4DF1-9167-7C9E8E20F42E}">
      <dsp:nvSpPr>
        <dsp:cNvPr id="0" name=""/>
        <dsp:cNvSpPr/>
      </dsp:nvSpPr>
      <dsp:spPr>
        <a:xfrm>
          <a:off x="828148" y="1276680"/>
          <a:ext cx="1976795" cy="1976795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Academic Innovation</a:t>
          </a:r>
        </a:p>
      </dsp:txBody>
      <dsp:txXfrm>
        <a:off x="1014296" y="1787352"/>
        <a:ext cx="1186077" cy="1087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73F71-EF71-4AB7-8A62-8807E2319EBD}">
      <dsp:nvSpPr>
        <dsp:cNvPr id="0" name=""/>
        <dsp:cNvSpPr/>
      </dsp:nvSpPr>
      <dsp:spPr>
        <a:xfrm>
          <a:off x="1541442" y="41183"/>
          <a:ext cx="1976795" cy="1976795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Small Business Innovation</a:t>
          </a:r>
        </a:p>
      </dsp:txBody>
      <dsp:txXfrm>
        <a:off x="1805015" y="387122"/>
        <a:ext cx="1449649" cy="889557"/>
      </dsp:txXfrm>
    </dsp:sp>
    <dsp:sp modelId="{5DDE009B-A9FF-4916-B63B-F6DE52268AD2}">
      <dsp:nvSpPr>
        <dsp:cNvPr id="0" name=""/>
        <dsp:cNvSpPr/>
      </dsp:nvSpPr>
      <dsp:spPr>
        <a:xfrm>
          <a:off x="2254735" y="1276680"/>
          <a:ext cx="1976795" cy="1976795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Innovator Support</a:t>
          </a:r>
        </a:p>
      </dsp:txBody>
      <dsp:txXfrm>
        <a:off x="2859305" y="1787352"/>
        <a:ext cx="1186077" cy="1087237"/>
      </dsp:txXfrm>
    </dsp:sp>
    <dsp:sp modelId="{EEBBD42F-BA59-4DF1-9167-7C9E8E20F42E}">
      <dsp:nvSpPr>
        <dsp:cNvPr id="0" name=""/>
        <dsp:cNvSpPr/>
      </dsp:nvSpPr>
      <dsp:spPr>
        <a:xfrm>
          <a:off x="828148" y="1276680"/>
          <a:ext cx="1976795" cy="1976795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Academic Innovation</a:t>
          </a:r>
        </a:p>
      </dsp:txBody>
      <dsp:txXfrm>
        <a:off x="1014296" y="1787352"/>
        <a:ext cx="1186077" cy="1087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79737-A97B-4EF6-9A34-EF29DACFD05B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E321B-6D69-493E-A9E4-DD634A310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40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B1BEF-3F68-EE41-85E3-C1813BEF4FBA}" type="slidenum">
              <a:rPr lang="en-US"/>
              <a:pPr/>
              <a:t>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8938" y="692150"/>
            <a:ext cx="6157912" cy="346392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94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1163" y="698500"/>
            <a:ext cx="6203950" cy="34909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5F18E2-8273-4CCB-B23B-AB93B246AD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E527E5C-E14D-4B02-A79C-CAEA5CF686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82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0B9AC-8865-4B1D-B2B8-C0F7A2C67F8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9263" y="687388"/>
            <a:ext cx="6121400" cy="34432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70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D98385-F1D5-B84A-ABBF-D8781C4363E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3709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961A8CF-603F-5F40-AD45-7255760D7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36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98385-F1D5-B84A-ABBF-D8781C4363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9"/>
            <a:ext cx="6858000" cy="124142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D010-81E4-C64E-A17F-E9EB6904CB4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E2E6-BC61-A642-8C7C-7ABDDBFE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2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D010-81E4-C64E-A17F-E9EB6904CB4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E2E6-BC61-A642-8C7C-7ABDDBFE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0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614253"/>
            <a:ext cx="1971675" cy="40180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614253"/>
            <a:ext cx="5762625" cy="40180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D010-81E4-C64E-A17F-E9EB6904CB4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E2E6-BC61-A642-8C7C-7ABDDBFE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09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30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90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57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57250"/>
            <a:ext cx="4038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50"/>
            <a:ext cx="4038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86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03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19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91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42951"/>
            <a:ext cx="3008313" cy="764693"/>
          </a:xfrm>
        </p:spPr>
        <p:txBody>
          <a:bodyPr anchor="b"/>
          <a:lstStyle>
            <a:lvl1pPr algn="l">
              <a:defRPr sz="15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42951"/>
            <a:ext cx="5111750" cy="385167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07643"/>
            <a:ext cx="3008313" cy="308697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0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D010-81E4-C64E-A17F-E9EB6904CB4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E2E6-BC61-A642-8C7C-7ABDDBFE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7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00101"/>
            <a:ext cx="5486400" cy="274558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6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25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914400"/>
            <a:ext cx="2076450" cy="3543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76950" cy="3543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01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51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81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66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57250"/>
            <a:ext cx="4038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50"/>
            <a:ext cx="4038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52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6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49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85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282700"/>
            <a:ext cx="7886700" cy="21399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3441700"/>
            <a:ext cx="7886700" cy="112553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D010-81E4-C64E-A17F-E9EB6904CB4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E2E6-BC61-A642-8C7C-7ABDDBFE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30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42951"/>
            <a:ext cx="3008313" cy="764693"/>
          </a:xfrm>
        </p:spPr>
        <p:txBody>
          <a:bodyPr anchor="b"/>
          <a:lstStyle>
            <a:lvl1pPr algn="l">
              <a:defRPr sz="15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42951"/>
            <a:ext cx="5111750" cy="385167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07643"/>
            <a:ext cx="3008313" cy="308697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79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00101"/>
            <a:ext cx="5486400" cy="274558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15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21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914400"/>
            <a:ext cx="2076450" cy="3543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76950" cy="3543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C99F18-E5FF-D04A-992F-B3E76AD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0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12929"/>
            <a:ext cx="3867151" cy="2819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819905"/>
            <a:ext cx="3867151" cy="281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D010-81E4-C64E-A17F-E9EB6904CB4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E2E6-BC61-A642-8C7C-7ABDDBFE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5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553845"/>
            <a:ext cx="7886700" cy="835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1" y="1539685"/>
            <a:ext cx="3868737" cy="619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1" y="2200686"/>
            <a:ext cx="3868737" cy="2517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539685"/>
            <a:ext cx="3887788" cy="619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200686"/>
            <a:ext cx="3887788" cy="2517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D010-81E4-C64E-A17F-E9EB6904CB4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E2E6-BC61-A642-8C7C-7ABDDBFE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D010-81E4-C64E-A17F-E9EB6904CB4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E2E6-BC61-A642-8C7C-7ABDDBFE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D010-81E4-C64E-A17F-E9EB6904CB4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E2E6-BC61-A642-8C7C-7ABDDBFE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741366"/>
            <a:ext cx="2949575" cy="80168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90" y="741367"/>
            <a:ext cx="4629151" cy="36544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90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D010-81E4-C64E-A17F-E9EB6904CB4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E2E6-BC61-A642-8C7C-7ABDDBFE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30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1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90" y="741367"/>
            <a:ext cx="4629151" cy="36544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1" y="1543050"/>
            <a:ext cx="2949575" cy="28590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D010-81E4-C64E-A17F-E9EB6904CB4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E2E6-BC61-A642-8C7C-7ABDDBFE0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3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684217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779588"/>
            <a:ext cx="7886700" cy="2806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DD010-81E4-C64E-A17F-E9EB6904CB49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7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7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2E2E6-BC61-A642-8C7C-7ABDDBFE015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02EA13-D44C-F049-9F35-B72497685A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/>
          <a:stretch/>
        </p:blipFill>
        <p:spPr>
          <a:xfrm>
            <a:off x="0" y="3941908"/>
            <a:ext cx="9144000" cy="5609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B7B781-AFA0-3442-9DAB-11E70B372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1596"/>
            <a:ext cx="9144000" cy="56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6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op_header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71451"/>
            <a:ext cx="7620000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enter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8100" y="4913709"/>
            <a:ext cx="1371600" cy="11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 b="1">
                <a:solidFill>
                  <a:srgbClr val="000000"/>
                </a:solidFill>
              </a:defRPr>
            </a:lvl1pPr>
          </a:lstStyle>
          <a:p>
            <a:fld id="{EFB2E2E6-BC61-A642-8C7C-7ABDDBFE0150}" type="slidenum">
              <a:rPr lang="en-US" smtClean="0"/>
              <a:t>‹#›</a:t>
            </a:fld>
            <a:endParaRPr lang="en-US"/>
          </a:p>
        </p:txBody>
      </p:sp>
      <p:pic>
        <p:nvPicPr>
          <p:cNvPr id="1032" name="Picture 8" descr="logo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9" y="4652710"/>
            <a:ext cx="342900" cy="343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00100"/>
            <a:ext cx="82296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OER_Master_Logo_2blu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686301"/>
            <a:ext cx="1600200" cy="309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6240A7-0F2C-47DC-A60D-5AE00D90AA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25214"/>
            <a:ext cx="9144000" cy="56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4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342900"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685800"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028700"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371600"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rgbClr val="003366"/>
          </a:solidFill>
          <a:latin typeface="+mn-lt"/>
          <a:ea typeface="Arial" charset="0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Arial" charset="0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Arial" charset="0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op_header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8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171451"/>
            <a:ext cx="7620000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enter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8100" y="4913709"/>
            <a:ext cx="1371600" cy="11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 b="1">
                <a:solidFill>
                  <a:srgbClr val="000000"/>
                </a:solidFill>
              </a:defRPr>
            </a:lvl1pPr>
          </a:lstStyle>
          <a:p>
            <a:fld id="{EFB2E2E6-BC61-A642-8C7C-7ABDDBFE0150}" type="slidenum">
              <a:rPr lang="en-US" smtClean="0"/>
              <a:t>‹#›</a:t>
            </a:fld>
            <a:endParaRPr lang="en-US"/>
          </a:p>
        </p:txBody>
      </p:sp>
      <p:pic>
        <p:nvPicPr>
          <p:cNvPr id="1032" name="Picture 8" descr="logo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9" y="4652710"/>
            <a:ext cx="342900" cy="3433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00100"/>
            <a:ext cx="82296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OER_Master_Logo_2blu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686301"/>
            <a:ext cx="1600200" cy="30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4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342900"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685800"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028700"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371600" algn="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rgbClr val="003366"/>
          </a:solidFill>
          <a:latin typeface="+mn-lt"/>
          <a:ea typeface="Arial" charset="0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Arial" charset="0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Arial" charset="0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gif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1" y="685800"/>
            <a:ext cx="5022056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2251286"/>
            <a:ext cx="9144000" cy="685800"/>
          </a:xfrm>
        </p:spPr>
        <p:txBody>
          <a:bodyPr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SEEDing</a:t>
            </a:r>
            <a:r>
              <a:rPr lang="en-US" sz="2800" dirty="0">
                <a:solidFill>
                  <a:schemeClr val="tx1"/>
                </a:solidFill>
              </a:rPr>
              <a:t> Healthcare Solutions</a:t>
            </a:r>
            <a:endParaRPr lang="en-US" sz="2250" dirty="0">
              <a:solidFill>
                <a:schemeClr val="tx1"/>
              </a:solidFill>
            </a:endParaRP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3200400"/>
            <a:ext cx="9144000" cy="841761"/>
          </a:xfrm>
          <a:noFill/>
          <a:ln/>
        </p:spPr>
        <p:txBody>
          <a:bodyPr/>
          <a:lstStyle/>
          <a:p>
            <a:r>
              <a:rPr lang="en-US" sz="2200" dirty="0">
                <a:solidFill>
                  <a:srgbClr val="003399"/>
                </a:solidFill>
              </a:rPr>
              <a:t>Matt McMahon, PhD</a:t>
            </a:r>
          </a:p>
          <a:p>
            <a:r>
              <a:rPr lang="en-US" sz="2200" dirty="0">
                <a:solidFill>
                  <a:srgbClr val="003399"/>
                </a:solidFill>
              </a:rPr>
              <a:t>Director, SEED </a:t>
            </a:r>
            <a:r>
              <a:rPr lang="en-US" sz="1800" dirty="0">
                <a:solidFill>
                  <a:srgbClr val="003399"/>
                </a:solidFill>
              </a:rPr>
              <a:t>(Small business Education and Entrepreneurial Development) </a:t>
            </a:r>
            <a:r>
              <a:rPr lang="en-US" sz="2200" dirty="0">
                <a:solidFill>
                  <a:srgbClr val="003399"/>
                </a:solidFill>
              </a:rPr>
              <a:t>Office of Extramural Research, NIH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H logo">
            <a:extLst>
              <a:ext uri="{FF2B5EF4-FFF2-40B4-BE49-F238E27FC236}">
                <a16:creationId xmlns:a16="http://schemas.microsoft.com/office/drawing/2014/main" id="{D4532026-FF50-4747-AE00-BA4B18FAA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72" y="1909187"/>
            <a:ext cx="8542456" cy="13251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9C3478-A075-4171-90E7-58A4C2E43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06668"/>
            <a:ext cx="7772400" cy="1102519"/>
          </a:xfrm>
        </p:spPr>
        <p:txBody>
          <a:bodyPr/>
          <a:lstStyle/>
          <a:p>
            <a:r>
              <a:rPr lang="en-US" dirty="0"/>
              <a:t>NIH</a:t>
            </a:r>
          </a:p>
        </p:txBody>
      </p:sp>
    </p:spTree>
    <p:extLst>
      <p:ext uri="{BB962C8B-B14F-4D97-AF65-F5344CB8AC3E}">
        <p14:creationId xmlns:p14="http://schemas.microsoft.com/office/powerpoint/2010/main" val="251871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62068D-1DE1-4554-A2FE-0FB326248C70}"/>
              </a:ext>
            </a:extLst>
          </p:cNvPr>
          <p:cNvSpPr/>
          <p:nvPr/>
        </p:nvSpPr>
        <p:spPr>
          <a:xfrm>
            <a:off x="104213" y="3058074"/>
            <a:ext cx="8935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(Small business Education and Entrepreneurial Development)</a:t>
            </a:r>
          </a:p>
        </p:txBody>
      </p:sp>
      <p:grpSp>
        <p:nvGrpSpPr>
          <p:cNvPr id="9" name="Group 8" descr="NIH SEED logo">
            <a:extLst>
              <a:ext uri="{FF2B5EF4-FFF2-40B4-BE49-F238E27FC236}">
                <a16:creationId xmlns:a16="http://schemas.microsoft.com/office/drawing/2014/main" id="{99C27100-F325-4BC5-B03C-307F3198232D}"/>
              </a:ext>
            </a:extLst>
          </p:cNvPr>
          <p:cNvGrpSpPr/>
          <p:nvPr/>
        </p:nvGrpSpPr>
        <p:grpSpPr>
          <a:xfrm>
            <a:off x="1931866" y="1774862"/>
            <a:ext cx="5280264" cy="1149723"/>
            <a:chOff x="2236384" y="1422027"/>
            <a:chExt cx="5280264" cy="11497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4A812C9-23E8-434D-A6AE-549AE30A8E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709" r="83250" b="4403"/>
            <a:stretch/>
          </p:blipFill>
          <p:spPr>
            <a:xfrm>
              <a:off x="2236384" y="1422027"/>
              <a:ext cx="1858248" cy="114972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1C3387F-D520-40E1-B007-732F22BB61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073" t="8657" r="58077" b="40781"/>
            <a:stretch/>
          </p:blipFill>
          <p:spPr>
            <a:xfrm>
              <a:off x="4094632" y="1507684"/>
              <a:ext cx="3422016" cy="978408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40CD814-F185-4E3E-8B93-6C4A9C83C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8" y="982907"/>
            <a:ext cx="7772400" cy="1102519"/>
          </a:xfrm>
        </p:spPr>
        <p:txBody>
          <a:bodyPr/>
          <a:lstStyle/>
          <a:p>
            <a:r>
              <a:rPr lang="en-US" dirty="0"/>
              <a:t>NIH SEED – Small business Education</a:t>
            </a:r>
            <a:r>
              <a:rPr lang="en-US" baseline="0" dirty="0"/>
              <a:t> and Entrepreneurial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47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3D895B-C19D-4F66-8F6F-290D8A0FE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2641"/>
            <a:ext cx="7620000" cy="42267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350"/>
              </a:spcAft>
              <a:buNone/>
            </a:pPr>
            <a:r>
              <a:rPr lang="en-US" dirty="0"/>
              <a:t>Small business Education and Entrepreneurial Development (SEED)</a:t>
            </a:r>
          </a:p>
        </p:txBody>
      </p:sp>
      <p:sp>
        <p:nvSpPr>
          <p:cNvPr id="45" name="Content Placeholder 2" descr="Supports the NIH innovator community (funding and resources) to validate and advance discoveries to products that improve patient care and health.&#10;Develop relationships with strategic partners and build opportunities for NIH innovators to further their product development efforts.&#10;">
            <a:extLst>
              <a:ext uri="{FF2B5EF4-FFF2-40B4-BE49-F238E27FC236}">
                <a16:creationId xmlns:a16="http://schemas.microsoft.com/office/drawing/2014/main" id="{C520B4C5-3773-46F2-9B80-A5E5F49EC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016" y="977049"/>
            <a:ext cx="5059679" cy="240891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Mission</a:t>
            </a:r>
            <a:r>
              <a:rPr lang="en-US" dirty="0"/>
              <a:t>​</a:t>
            </a:r>
          </a:p>
          <a:p>
            <a:pPr marL="0" indent="0">
              <a:buNone/>
            </a:pPr>
            <a:r>
              <a:rPr lang="en-US" dirty="0"/>
              <a:t>Accelerate the conversion of scientific discoveries into impactful healthcare solutions. ​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Vision​</a:t>
            </a:r>
          </a:p>
          <a:p>
            <a:pPr marL="0" indent="0">
              <a:buNone/>
            </a:pPr>
            <a:r>
              <a:rPr lang="en-US" dirty="0"/>
              <a:t>A world where scientists are empowered to improve the lives of patients and their families.</a:t>
            </a:r>
          </a:p>
          <a:p>
            <a:endParaRPr lang="en-US" sz="1500" dirty="0"/>
          </a:p>
        </p:txBody>
      </p:sp>
      <p:graphicFrame>
        <p:nvGraphicFramePr>
          <p:cNvPr id="5" name="Diagram 4" descr="Venn diagram, small business innovation, academic innovation, innovator support">
            <a:extLst>
              <a:ext uri="{FF2B5EF4-FFF2-40B4-BE49-F238E27FC236}">
                <a16:creationId xmlns:a16="http://schemas.microsoft.com/office/drawing/2014/main" id="{F319C845-F0BA-4088-9A1D-A28B0FAAAA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803591"/>
              </p:ext>
            </p:extLst>
          </p:nvPr>
        </p:nvGraphicFramePr>
        <p:xfrm>
          <a:off x="4637079" y="1079374"/>
          <a:ext cx="5059680" cy="329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 descr="seed.nih.gov&#10;">
            <a:extLst>
              <a:ext uri="{FF2B5EF4-FFF2-40B4-BE49-F238E27FC236}">
                <a16:creationId xmlns:a16="http://schemas.microsoft.com/office/drawing/2014/main" id="{26A84E04-03CF-094C-A8C4-F4FAEB74262F}"/>
              </a:ext>
            </a:extLst>
          </p:cNvPr>
          <p:cNvSpPr/>
          <p:nvPr/>
        </p:nvSpPr>
        <p:spPr>
          <a:xfrm>
            <a:off x="6420561" y="4476358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seed.nih.gov</a:t>
            </a:r>
          </a:p>
        </p:txBody>
      </p:sp>
    </p:spTree>
    <p:extLst>
      <p:ext uri="{BB962C8B-B14F-4D97-AF65-F5344CB8AC3E}">
        <p14:creationId xmlns:p14="http://schemas.microsoft.com/office/powerpoint/2010/main" val="390806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C8FEC7-CC64-4F0D-9FBE-6C7E60C99863}"/>
              </a:ext>
            </a:extLst>
          </p:cNvPr>
          <p:cNvSpPr/>
          <p:nvPr/>
        </p:nvSpPr>
        <p:spPr>
          <a:xfrm>
            <a:off x="5407329" y="3115179"/>
            <a:ext cx="2595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spcAft>
                <a:spcPts val="750"/>
              </a:spcAft>
            </a:pPr>
            <a:r>
              <a:rPr lang="en-US" sz="1600" b="1" dirty="0">
                <a:solidFill>
                  <a:srgbClr val="1370C0"/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Training and Resources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43F72A-0450-4878-B937-07288F3A3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741934" y="2994747"/>
            <a:ext cx="548640" cy="548640"/>
            <a:chOff x="6716713" y="4183698"/>
            <a:chExt cx="522288" cy="522288"/>
          </a:xfrm>
          <a:solidFill>
            <a:srgbClr val="0070C0"/>
          </a:solidFill>
        </p:grpSpPr>
        <p:sp>
          <p:nvSpPr>
            <p:cNvPr id="12" name="Freeform 73">
              <a:extLst>
                <a:ext uri="{FF2B5EF4-FFF2-40B4-BE49-F238E27FC236}">
                  <a16:creationId xmlns:a16="http://schemas.microsoft.com/office/drawing/2014/main" id="{2E84D013-EC76-44E8-912E-7F22E7851B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6713" y="4183698"/>
              <a:ext cx="522288" cy="522288"/>
            </a:xfrm>
            <a:custGeom>
              <a:avLst/>
              <a:gdLst>
                <a:gd name="T0" fmla="*/ 312 w 657"/>
                <a:gd name="T1" fmla="*/ 657 h 657"/>
                <a:gd name="T2" fmla="*/ 262 w 657"/>
                <a:gd name="T3" fmla="*/ 650 h 657"/>
                <a:gd name="T4" fmla="*/ 200 w 657"/>
                <a:gd name="T5" fmla="*/ 632 h 657"/>
                <a:gd name="T6" fmla="*/ 120 w 657"/>
                <a:gd name="T7" fmla="*/ 582 h 657"/>
                <a:gd name="T8" fmla="*/ 57 w 657"/>
                <a:gd name="T9" fmla="*/ 512 h 657"/>
                <a:gd name="T10" fmla="*/ 15 w 657"/>
                <a:gd name="T11" fmla="*/ 426 h 657"/>
                <a:gd name="T12" fmla="*/ 4 w 657"/>
                <a:gd name="T13" fmla="*/ 379 h 657"/>
                <a:gd name="T14" fmla="*/ 0 w 657"/>
                <a:gd name="T15" fmla="*/ 328 h 657"/>
                <a:gd name="T16" fmla="*/ 2 w 657"/>
                <a:gd name="T17" fmla="*/ 294 h 657"/>
                <a:gd name="T18" fmla="*/ 10 w 657"/>
                <a:gd name="T19" fmla="*/ 246 h 657"/>
                <a:gd name="T20" fmla="*/ 39 w 657"/>
                <a:gd name="T21" fmla="*/ 172 h 657"/>
                <a:gd name="T22" fmla="*/ 96 w 657"/>
                <a:gd name="T23" fmla="*/ 95 h 657"/>
                <a:gd name="T24" fmla="*/ 172 w 657"/>
                <a:gd name="T25" fmla="*/ 39 h 657"/>
                <a:gd name="T26" fmla="*/ 246 w 657"/>
                <a:gd name="T27" fmla="*/ 9 h 657"/>
                <a:gd name="T28" fmla="*/ 295 w 657"/>
                <a:gd name="T29" fmla="*/ 1 h 657"/>
                <a:gd name="T30" fmla="*/ 328 w 657"/>
                <a:gd name="T31" fmla="*/ 0 h 657"/>
                <a:gd name="T32" fmla="*/ 379 w 657"/>
                <a:gd name="T33" fmla="*/ 4 h 657"/>
                <a:gd name="T34" fmla="*/ 426 w 657"/>
                <a:gd name="T35" fmla="*/ 15 h 657"/>
                <a:gd name="T36" fmla="*/ 512 w 657"/>
                <a:gd name="T37" fmla="*/ 56 h 657"/>
                <a:gd name="T38" fmla="*/ 582 w 657"/>
                <a:gd name="T39" fmla="*/ 119 h 657"/>
                <a:gd name="T40" fmla="*/ 632 w 657"/>
                <a:gd name="T41" fmla="*/ 200 h 657"/>
                <a:gd name="T42" fmla="*/ 651 w 657"/>
                <a:gd name="T43" fmla="*/ 262 h 657"/>
                <a:gd name="T44" fmla="*/ 657 w 657"/>
                <a:gd name="T45" fmla="*/ 312 h 657"/>
                <a:gd name="T46" fmla="*/ 657 w 657"/>
                <a:gd name="T47" fmla="*/ 345 h 657"/>
                <a:gd name="T48" fmla="*/ 651 w 657"/>
                <a:gd name="T49" fmla="*/ 395 h 657"/>
                <a:gd name="T50" fmla="*/ 632 w 657"/>
                <a:gd name="T51" fmla="*/ 457 h 657"/>
                <a:gd name="T52" fmla="*/ 582 w 657"/>
                <a:gd name="T53" fmla="*/ 537 h 657"/>
                <a:gd name="T54" fmla="*/ 512 w 657"/>
                <a:gd name="T55" fmla="*/ 601 h 657"/>
                <a:gd name="T56" fmla="*/ 426 w 657"/>
                <a:gd name="T57" fmla="*/ 642 h 657"/>
                <a:gd name="T58" fmla="*/ 379 w 657"/>
                <a:gd name="T59" fmla="*/ 653 h 657"/>
                <a:gd name="T60" fmla="*/ 328 w 657"/>
                <a:gd name="T61" fmla="*/ 657 h 657"/>
                <a:gd name="T62" fmla="*/ 328 w 657"/>
                <a:gd name="T63" fmla="*/ 37 h 657"/>
                <a:gd name="T64" fmla="*/ 242 w 657"/>
                <a:gd name="T65" fmla="*/ 50 h 657"/>
                <a:gd name="T66" fmla="*/ 166 w 657"/>
                <a:gd name="T67" fmla="*/ 87 h 657"/>
                <a:gd name="T68" fmla="*/ 104 w 657"/>
                <a:gd name="T69" fmla="*/ 144 h 657"/>
                <a:gd name="T70" fmla="*/ 61 w 657"/>
                <a:gd name="T71" fmla="*/ 215 h 657"/>
                <a:gd name="T72" fmla="*/ 39 w 657"/>
                <a:gd name="T73" fmla="*/ 298 h 657"/>
                <a:gd name="T74" fmla="*/ 39 w 657"/>
                <a:gd name="T75" fmla="*/ 359 h 657"/>
                <a:gd name="T76" fmla="*/ 61 w 657"/>
                <a:gd name="T77" fmla="*/ 442 h 657"/>
                <a:gd name="T78" fmla="*/ 104 w 657"/>
                <a:gd name="T79" fmla="*/ 513 h 657"/>
                <a:gd name="T80" fmla="*/ 166 w 657"/>
                <a:gd name="T81" fmla="*/ 570 h 657"/>
                <a:gd name="T82" fmla="*/ 242 w 657"/>
                <a:gd name="T83" fmla="*/ 606 h 657"/>
                <a:gd name="T84" fmla="*/ 328 w 657"/>
                <a:gd name="T85" fmla="*/ 619 h 657"/>
                <a:gd name="T86" fmla="*/ 387 w 657"/>
                <a:gd name="T87" fmla="*/ 614 h 657"/>
                <a:gd name="T88" fmla="*/ 468 w 657"/>
                <a:gd name="T89" fmla="*/ 585 h 657"/>
                <a:gd name="T90" fmla="*/ 535 w 657"/>
                <a:gd name="T91" fmla="*/ 535 h 657"/>
                <a:gd name="T92" fmla="*/ 585 w 657"/>
                <a:gd name="T93" fmla="*/ 468 h 657"/>
                <a:gd name="T94" fmla="*/ 614 w 657"/>
                <a:gd name="T95" fmla="*/ 387 h 657"/>
                <a:gd name="T96" fmla="*/ 620 w 657"/>
                <a:gd name="T97" fmla="*/ 328 h 657"/>
                <a:gd name="T98" fmla="*/ 606 w 657"/>
                <a:gd name="T99" fmla="*/ 242 h 657"/>
                <a:gd name="T100" fmla="*/ 570 w 657"/>
                <a:gd name="T101" fmla="*/ 165 h 657"/>
                <a:gd name="T102" fmla="*/ 514 w 657"/>
                <a:gd name="T103" fmla="*/ 103 h 657"/>
                <a:gd name="T104" fmla="*/ 442 w 657"/>
                <a:gd name="T105" fmla="*/ 60 h 657"/>
                <a:gd name="T106" fmla="*/ 359 w 657"/>
                <a:gd name="T107" fmla="*/ 39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7" h="657">
                  <a:moveTo>
                    <a:pt x="328" y="657"/>
                  </a:moveTo>
                  <a:lnTo>
                    <a:pt x="328" y="657"/>
                  </a:lnTo>
                  <a:lnTo>
                    <a:pt x="312" y="657"/>
                  </a:lnTo>
                  <a:lnTo>
                    <a:pt x="295" y="656"/>
                  </a:lnTo>
                  <a:lnTo>
                    <a:pt x="278" y="653"/>
                  </a:lnTo>
                  <a:lnTo>
                    <a:pt x="262" y="650"/>
                  </a:lnTo>
                  <a:lnTo>
                    <a:pt x="246" y="646"/>
                  </a:lnTo>
                  <a:lnTo>
                    <a:pt x="231" y="642"/>
                  </a:lnTo>
                  <a:lnTo>
                    <a:pt x="200" y="632"/>
                  </a:lnTo>
                  <a:lnTo>
                    <a:pt x="172" y="618"/>
                  </a:lnTo>
                  <a:lnTo>
                    <a:pt x="145" y="601"/>
                  </a:lnTo>
                  <a:lnTo>
                    <a:pt x="120" y="582"/>
                  </a:lnTo>
                  <a:lnTo>
                    <a:pt x="96" y="560"/>
                  </a:lnTo>
                  <a:lnTo>
                    <a:pt x="75" y="537"/>
                  </a:lnTo>
                  <a:lnTo>
                    <a:pt x="57" y="512"/>
                  </a:lnTo>
                  <a:lnTo>
                    <a:pt x="39" y="485"/>
                  </a:lnTo>
                  <a:lnTo>
                    <a:pt x="26" y="457"/>
                  </a:lnTo>
                  <a:lnTo>
                    <a:pt x="15" y="426"/>
                  </a:lnTo>
                  <a:lnTo>
                    <a:pt x="10" y="411"/>
                  </a:lnTo>
                  <a:lnTo>
                    <a:pt x="7" y="395"/>
                  </a:lnTo>
                  <a:lnTo>
                    <a:pt x="4" y="379"/>
                  </a:lnTo>
                  <a:lnTo>
                    <a:pt x="2" y="361"/>
                  </a:lnTo>
                  <a:lnTo>
                    <a:pt x="0" y="345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0" y="312"/>
                  </a:lnTo>
                  <a:lnTo>
                    <a:pt x="2" y="294"/>
                  </a:lnTo>
                  <a:lnTo>
                    <a:pt x="4" y="278"/>
                  </a:lnTo>
                  <a:lnTo>
                    <a:pt x="7" y="262"/>
                  </a:lnTo>
                  <a:lnTo>
                    <a:pt x="10" y="246"/>
                  </a:lnTo>
                  <a:lnTo>
                    <a:pt x="15" y="231"/>
                  </a:lnTo>
                  <a:lnTo>
                    <a:pt x="26" y="200"/>
                  </a:lnTo>
                  <a:lnTo>
                    <a:pt x="39" y="172"/>
                  </a:lnTo>
                  <a:lnTo>
                    <a:pt x="57" y="145"/>
                  </a:lnTo>
                  <a:lnTo>
                    <a:pt x="75" y="119"/>
                  </a:lnTo>
                  <a:lnTo>
                    <a:pt x="96" y="95"/>
                  </a:lnTo>
                  <a:lnTo>
                    <a:pt x="120" y="75"/>
                  </a:lnTo>
                  <a:lnTo>
                    <a:pt x="145" y="56"/>
                  </a:lnTo>
                  <a:lnTo>
                    <a:pt x="172" y="39"/>
                  </a:lnTo>
                  <a:lnTo>
                    <a:pt x="200" y="25"/>
                  </a:lnTo>
                  <a:lnTo>
                    <a:pt x="231" y="15"/>
                  </a:lnTo>
                  <a:lnTo>
                    <a:pt x="246" y="9"/>
                  </a:lnTo>
                  <a:lnTo>
                    <a:pt x="262" y="7"/>
                  </a:lnTo>
                  <a:lnTo>
                    <a:pt x="278" y="4"/>
                  </a:lnTo>
                  <a:lnTo>
                    <a:pt x="295" y="1"/>
                  </a:lnTo>
                  <a:lnTo>
                    <a:pt x="312" y="0"/>
                  </a:lnTo>
                  <a:lnTo>
                    <a:pt x="328" y="0"/>
                  </a:lnTo>
                  <a:lnTo>
                    <a:pt x="328" y="0"/>
                  </a:lnTo>
                  <a:lnTo>
                    <a:pt x="346" y="0"/>
                  </a:lnTo>
                  <a:lnTo>
                    <a:pt x="362" y="1"/>
                  </a:lnTo>
                  <a:lnTo>
                    <a:pt x="379" y="4"/>
                  </a:lnTo>
                  <a:lnTo>
                    <a:pt x="395" y="7"/>
                  </a:lnTo>
                  <a:lnTo>
                    <a:pt x="411" y="9"/>
                  </a:lnTo>
                  <a:lnTo>
                    <a:pt x="426" y="15"/>
                  </a:lnTo>
                  <a:lnTo>
                    <a:pt x="457" y="25"/>
                  </a:lnTo>
                  <a:lnTo>
                    <a:pt x="485" y="39"/>
                  </a:lnTo>
                  <a:lnTo>
                    <a:pt x="512" y="56"/>
                  </a:lnTo>
                  <a:lnTo>
                    <a:pt x="538" y="75"/>
                  </a:lnTo>
                  <a:lnTo>
                    <a:pt x="561" y="95"/>
                  </a:lnTo>
                  <a:lnTo>
                    <a:pt x="582" y="119"/>
                  </a:lnTo>
                  <a:lnTo>
                    <a:pt x="601" y="145"/>
                  </a:lnTo>
                  <a:lnTo>
                    <a:pt x="618" y="172"/>
                  </a:lnTo>
                  <a:lnTo>
                    <a:pt x="632" y="200"/>
                  </a:lnTo>
                  <a:lnTo>
                    <a:pt x="643" y="231"/>
                  </a:lnTo>
                  <a:lnTo>
                    <a:pt x="648" y="246"/>
                  </a:lnTo>
                  <a:lnTo>
                    <a:pt x="651" y="262"/>
                  </a:lnTo>
                  <a:lnTo>
                    <a:pt x="653" y="278"/>
                  </a:lnTo>
                  <a:lnTo>
                    <a:pt x="656" y="294"/>
                  </a:lnTo>
                  <a:lnTo>
                    <a:pt x="657" y="312"/>
                  </a:lnTo>
                  <a:lnTo>
                    <a:pt x="657" y="328"/>
                  </a:lnTo>
                  <a:lnTo>
                    <a:pt x="657" y="328"/>
                  </a:lnTo>
                  <a:lnTo>
                    <a:pt x="657" y="345"/>
                  </a:lnTo>
                  <a:lnTo>
                    <a:pt x="656" y="361"/>
                  </a:lnTo>
                  <a:lnTo>
                    <a:pt x="653" y="379"/>
                  </a:lnTo>
                  <a:lnTo>
                    <a:pt x="651" y="395"/>
                  </a:lnTo>
                  <a:lnTo>
                    <a:pt x="648" y="411"/>
                  </a:lnTo>
                  <a:lnTo>
                    <a:pt x="643" y="426"/>
                  </a:lnTo>
                  <a:lnTo>
                    <a:pt x="632" y="457"/>
                  </a:lnTo>
                  <a:lnTo>
                    <a:pt x="618" y="485"/>
                  </a:lnTo>
                  <a:lnTo>
                    <a:pt x="601" y="512"/>
                  </a:lnTo>
                  <a:lnTo>
                    <a:pt x="582" y="537"/>
                  </a:lnTo>
                  <a:lnTo>
                    <a:pt x="561" y="560"/>
                  </a:lnTo>
                  <a:lnTo>
                    <a:pt x="538" y="582"/>
                  </a:lnTo>
                  <a:lnTo>
                    <a:pt x="512" y="601"/>
                  </a:lnTo>
                  <a:lnTo>
                    <a:pt x="485" y="618"/>
                  </a:lnTo>
                  <a:lnTo>
                    <a:pt x="457" y="632"/>
                  </a:lnTo>
                  <a:lnTo>
                    <a:pt x="426" y="642"/>
                  </a:lnTo>
                  <a:lnTo>
                    <a:pt x="411" y="646"/>
                  </a:lnTo>
                  <a:lnTo>
                    <a:pt x="395" y="650"/>
                  </a:lnTo>
                  <a:lnTo>
                    <a:pt x="379" y="653"/>
                  </a:lnTo>
                  <a:lnTo>
                    <a:pt x="362" y="656"/>
                  </a:lnTo>
                  <a:lnTo>
                    <a:pt x="346" y="657"/>
                  </a:lnTo>
                  <a:lnTo>
                    <a:pt x="328" y="657"/>
                  </a:lnTo>
                  <a:lnTo>
                    <a:pt x="328" y="657"/>
                  </a:lnTo>
                  <a:close/>
                  <a:moveTo>
                    <a:pt x="328" y="37"/>
                  </a:moveTo>
                  <a:lnTo>
                    <a:pt x="328" y="37"/>
                  </a:lnTo>
                  <a:lnTo>
                    <a:pt x="299" y="39"/>
                  </a:lnTo>
                  <a:lnTo>
                    <a:pt x="270" y="43"/>
                  </a:lnTo>
                  <a:lnTo>
                    <a:pt x="242" y="50"/>
                  </a:lnTo>
                  <a:lnTo>
                    <a:pt x="215" y="60"/>
                  </a:lnTo>
                  <a:lnTo>
                    <a:pt x="190" y="72"/>
                  </a:lnTo>
                  <a:lnTo>
                    <a:pt x="166" y="87"/>
                  </a:lnTo>
                  <a:lnTo>
                    <a:pt x="144" y="103"/>
                  </a:lnTo>
                  <a:lnTo>
                    <a:pt x="123" y="122"/>
                  </a:lnTo>
                  <a:lnTo>
                    <a:pt x="104" y="144"/>
                  </a:lnTo>
                  <a:lnTo>
                    <a:pt x="88" y="165"/>
                  </a:lnTo>
                  <a:lnTo>
                    <a:pt x="73" y="189"/>
                  </a:lnTo>
                  <a:lnTo>
                    <a:pt x="61" y="215"/>
                  </a:lnTo>
                  <a:lnTo>
                    <a:pt x="50" y="242"/>
                  </a:lnTo>
                  <a:lnTo>
                    <a:pt x="43" y="270"/>
                  </a:lnTo>
                  <a:lnTo>
                    <a:pt x="39" y="298"/>
                  </a:lnTo>
                  <a:lnTo>
                    <a:pt x="38" y="328"/>
                  </a:lnTo>
                  <a:lnTo>
                    <a:pt x="38" y="328"/>
                  </a:lnTo>
                  <a:lnTo>
                    <a:pt x="39" y="359"/>
                  </a:lnTo>
                  <a:lnTo>
                    <a:pt x="43" y="387"/>
                  </a:lnTo>
                  <a:lnTo>
                    <a:pt x="50" y="415"/>
                  </a:lnTo>
                  <a:lnTo>
                    <a:pt x="61" y="442"/>
                  </a:lnTo>
                  <a:lnTo>
                    <a:pt x="73" y="468"/>
                  </a:lnTo>
                  <a:lnTo>
                    <a:pt x="88" y="492"/>
                  </a:lnTo>
                  <a:lnTo>
                    <a:pt x="104" y="513"/>
                  </a:lnTo>
                  <a:lnTo>
                    <a:pt x="123" y="535"/>
                  </a:lnTo>
                  <a:lnTo>
                    <a:pt x="144" y="554"/>
                  </a:lnTo>
                  <a:lnTo>
                    <a:pt x="166" y="570"/>
                  </a:lnTo>
                  <a:lnTo>
                    <a:pt x="190" y="585"/>
                  </a:lnTo>
                  <a:lnTo>
                    <a:pt x="215" y="597"/>
                  </a:lnTo>
                  <a:lnTo>
                    <a:pt x="242" y="606"/>
                  </a:lnTo>
                  <a:lnTo>
                    <a:pt x="270" y="614"/>
                  </a:lnTo>
                  <a:lnTo>
                    <a:pt x="299" y="618"/>
                  </a:lnTo>
                  <a:lnTo>
                    <a:pt x="328" y="619"/>
                  </a:lnTo>
                  <a:lnTo>
                    <a:pt x="328" y="619"/>
                  </a:lnTo>
                  <a:lnTo>
                    <a:pt x="359" y="618"/>
                  </a:lnTo>
                  <a:lnTo>
                    <a:pt x="387" y="614"/>
                  </a:lnTo>
                  <a:lnTo>
                    <a:pt x="415" y="606"/>
                  </a:lnTo>
                  <a:lnTo>
                    <a:pt x="442" y="597"/>
                  </a:lnTo>
                  <a:lnTo>
                    <a:pt x="468" y="585"/>
                  </a:lnTo>
                  <a:lnTo>
                    <a:pt x="492" y="570"/>
                  </a:lnTo>
                  <a:lnTo>
                    <a:pt x="514" y="554"/>
                  </a:lnTo>
                  <a:lnTo>
                    <a:pt x="535" y="535"/>
                  </a:lnTo>
                  <a:lnTo>
                    <a:pt x="554" y="513"/>
                  </a:lnTo>
                  <a:lnTo>
                    <a:pt x="570" y="492"/>
                  </a:lnTo>
                  <a:lnTo>
                    <a:pt x="585" y="468"/>
                  </a:lnTo>
                  <a:lnTo>
                    <a:pt x="597" y="442"/>
                  </a:lnTo>
                  <a:lnTo>
                    <a:pt x="606" y="415"/>
                  </a:lnTo>
                  <a:lnTo>
                    <a:pt x="614" y="387"/>
                  </a:lnTo>
                  <a:lnTo>
                    <a:pt x="618" y="359"/>
                  </a:lnTo>
                  <a:lnTo>
                    <a:pt x="620" y="328"/>
                  </a:lnTo>
                  <a:lnTo>
                    <a:pt x="620" y="328"/>
                  </a:lnTo>
                  <a:lnTo>
                    <a:pt x="618" y="298"/>
                  </a:lnTo>
                  <a:lnTo>
                    <a:pt x="614" y="270"/>
                  </a:lnTo>
                  <a:lnTo>
                    <a:pt x="606" y="242"/>
                  </a:lnTo>
                  <a:lnTo>
                    <a:pt x="597" y="215"/>
                  </a:lnTo>
                  <a:lnTo>
                    <a:pt x="585" y="189"/>
                  </a:lnTo>
                  <a:lnTo>
                    <a:pt x="570" y="165"/>
                  </a:lnTo>
                  <a:lnTo>
                    <a:pt x="554" y="144"/>
                  </a:lnTo>
                  <a:lnTo>
                    <a:pt x="535" y="122"/>
                  </a:lnTo>
                  <a:lnTo>
                    <a:pt x="514" y="103"/>
                  </a:lnTo>
                  <a:lnTo>
                    <a:pt x="492" y="87"/>
                  </a:lnTo>
                  <a:lnTo>
                    <a:pt x="468" y="72"/>
                  </a:lnTo>
                  <a:lnTo>
                    <a:pt x="442" y="60"/>
                  </a:lnTo>
                  <a:lnTo>
                    <a:pt x="415" y="50"/>
                  </a:lnTo>
                  <a:lnTo>
                    <a:pt x="387" y="43"/>
                  </a:lnTo>
                  <a:lnTo>
                    <a:pt x="359" y="39"/>
                  </a:lnTo>
                  <a:lnTo>
                    <a:pt x="328" y="37"/>
                  </a:lnTo>
                  <a:lnTo>
                    <a:pt x="328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200">
                <a:solidFill>
                  <a:srgbClr val="1370C0"/>
                </a:solidFill>
                <a:latin typeface="Helvetica Light" panose="020B0403020202020204" pitchFamily="34" charset="0"/>
                <a:ea typeface="ＭＳ Ｐゴシック"/>
                <a:cs typeface="Arial"/>
              </a:endParaRPr>
            </a:p>
          </p:txBody>
        </p:sp>
        <p:sp>
          <p:nvSpPr>
            <p:cNvPr id="13" name="Freeform 216">
              <a:extLst>
                <a:ext uri="{FF2B5EF4-FFF2-40B4-BE49-F238E27FC236}">
                  <a16:creationId xmlns:a16="http://schemas.microsoft.com/office/drawing/2014/main" id="{F95DEDB8-1072-4E83-9370-D87A7F57F7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31013" y="4294823"/>
              <a:ext cx="296863" cy="298450"/>
            </a:xfrm>
            <a:custGeom>
              <a:avLst/>
              <a:gdLst>
                <a:gd name="T0" fmla="*/ 321 w 374"/>
                <a:gd name="T1" fmla="*/ 151 h 375"/>
                <a:gd name="T2" fmla="*/ 336 w 374"/>
                <a:gd name="T3" fmla="*/ 81 h 375"/>
                <a:gd name="T4" fmla="*/ 336 w 374"/>
                <a:gd name="T5" fmla="*/ 73 h 375"/>
                <a:gd name="T6" fmla="*/ 298 w 374"/>
                <a:gd name="T7" fmla="*/ 36 h 375"/>
                <a:gd name="T8" fmla="*/ 255 w 374"/>
                <a:gd name="T9" fmla="*/ 67 h 375"/>
                <a:gd name="T10" fmla="*/ 216 w 374"/>
                <a:gd name="T11" fmla="*/ 5 h 375"/>
                <a:gd name="T12" fmla="*/ 211 w 374"/>
                <a:gd name="T13" fmla="*/ 0 h 375"/>
                <a:gd name="T14" fmla="*/ 159 w 374"/>
                <a:gd name="T15" fmla="*/ 1 h 375"/>
                <a:gd name="T16" fmla="*/ 151 w 374"/>
                <a:gd name="T17" fmla="*/ 54 h 375"/>
                <a:gd name="T18" fmla="*/ 79 w 374"/>
                <a:gd name="T19" fmla="*/ 38 h 375"/>
                <a:gd name="T20" fmla="*/ 71 w 374"/>
                <a:gd name="T21" fmla="*/ 38 h 375"/>
                <a:gd name="T22" fmla="*/ 35 w 374"/>
                <a:gd name="T23" fmla="*/ 77 h 375"/>
                <a:gd name="T24" fmla="*/ 66 w 374"/>
                <a:gd name="T25" fmla="*/ 118 h 375"/>
                <a:gd name="T26" fmla="*/ 5 w 374"/>
                <a:gd name="T27" fmla="*/ 157 h 375"/>
                <a:gd name="T28" fmla="*/ 0 w 374"/>
                <a:gd name="T29" fmla="*/ 163 h 375"/>
                <a:gd name="T30" fmla="*/ 1 w 374"/>
                <a:gd name="T31" fmla="*/ 215 h 375"/>
                <a:gd name="T32" fmla="*/ 52 w 374"/>
                <a:gd name="T33" fmla="*/ 224 h 375"/>
                <a:gd name="T34" fmla="*/ 36 w 374"/>
                <a:gd name="T35" fmla="*/ 294 h 375"/>
                <a:gd name="T36" fmla="*/ 38 w 374"/>
                <a:gd name="T37" fmla="*/ 302 h 375"/>
                <a:gd name="T38" fmla="*/ 74 w 374"/>
                <a:gd name="T39" fmla="*/ 339 h 375"/>
                <a:gd name="T40" fmla="*/ 79 w 374"/>
                <a:gd name="T41" fmla="*/ 337 h 375"/>
                <a:gd name="T42" fmla="*/ 133 w 374"/>
                <a:gd name="T43" fmla="*/ 316 h 375"/>
                <a:gd name="T44" fmla="*/ 156 w 374"/>
                <a:gd name="T45" fmla="*/ 370 h 375"/>
                <a:gd name="T46" fmla="*/ 211 w 374"/>
                <a:gd name="T47" fmla="*/ 375 h 375"/>
                <a:gd name="T48" fmla="*/ 216 w 374"/>
                <a:gd name="T49" fmla="*/ 370 h 375"/>
                <a:gd name="T50" fmla="*/ 239 w 374"/>
                <a:gd name="T51" fmla="*/ 316 h 375"/>
                <a:gd name="T52" fmla="*/ 294 w 374"/>
                <a:gd name="T53" fmla="*/ 337 h 375"/>
                <a:gd name="T54" fmla="*/ 300 w 374"/>
                <a:gd name="T55" fmla="*/ 339 h 375"/>
                <a:gd name="T56" fmla="*/ 336 w 374"/>
                <a:gd name="T57" fmla="*/ 302 h 375"/>
                <a:gd name="T58" fmla="*/ 308 w 374"/>
                <a:gd name="T59" fmla="*/ 257 h 375"/>
                <a:gd name="T60" fmla="*/ 321 w 374"/>
                <a:gd name="T61" fmla="*/ 224 h 375"/>
                <a:gd name="T62" fmla="*/ 372 w 374"/>
                <a:gd name="T63" fmla="*/ 215 h 375"/>
                <a:gd name="T64" fmla="*/ 374 w 374"/>
                <a:gd name="T65" fmla="*/ 163 h 375"/>
                <a:gd name="T66" fmla="*/ 368 w 374"/>
                <a:gd name="T67" fmla="*/ 157 h 375"/>
                <a:gd name="T68" fmla="*/ 179 w 374"/>
                <a:gd name="T69" fmla="*/ 266 h 375"/>
                <a:gd name="T70" fmla="*/ 142 w 374"/>
                <a:gd name="T71" fmla="*/ 254 h 375"/>
                <a:gd name="T72" fmla="*/ 113 w 374"/>
                <a:gd name="T73" fmla="*/ 219 h 375"/>
                <a:gd name="T74" fmla="*/ 108 w 374"/>
                <a:gd name="T75" fmla="*/ 187 h 375"/>
                <a:gd name="T76" fmla="*/ 109 w 374"/>
                <a:gd name="T77" fmla="*/ 171 h 375"/>
                <a:gd name="T78" fmla="*/ 130 w 374"/>
                <a:gd name="T79" fmla="*/ 132 h 375"/>
                <a:gd name="T80" fmla="*/ 171 w 374"/>
                <a:gd name="T81" fmla="*/ 109 h 375"/>
                <a:gd name="T82" fmla="*/ 187 w 374"/>
                <a:gd name="T83" fmla="*/ 108 h 375"/>
                <a:gd name="T84" fmla="*/ 218 w 374"/>
                <a:gd name="T85" fmla="*/ 114 h 375"/>
                <a:gd name="T86" fmla="*/ 253 w 374"/>
                <a:gd name="T87" fmla="*/ 142 h 375"/>
                <a:gd name="T88" fmla="*/ 266 w 374"/>
                <a:gd name="T89" fmla="*/ 179 h 375"/>
                <a:gd name="T90" fmla="*/ 266 w 374"/>
                <a:gd name="T91" fmla="*/ 196 h 375"/>
                <a:gd name="T92" fmla="*/ 253 w 374"/>
                <a:gd name="T93" fmla="*/ 233 h 375"/>
                <a:gd name="T94" fmla="*/ 218 w 374"/>
                <a:gd name="T95" fmla="*/ 261 h 375"/>
                <a:gd name="T96" fmla="*/ 187 w 374"/>
                <a:gd name="T97" fmla="*/ 267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4" h="375">
                  <a:moveTo>
                    <a:pt x="368" y="157"/>
                  </a:moveTo>
                  <a:lnTo>
                    <a:pt x="321" y="151"/>
                  </a:lnTo>
                  <a:lnTo>
                    <a:pt x="321" y="151"/>
                  </a:lnTo>
                  <a:lnTo>
                    <a:pt x="314" y="134"/>
                  </a:lnTo>
                  <a:lnTo>
                    <a:pt x="308" y="118"/>
                  </a:lnTo>
                  <a:lnTo>
                    <a:pt x="336" y="81"/>
                  </a:lnTo>
                  <a:lnTo>
                    <a:pt x="336" y="81"/>
                  </a:lnTo>
                  <a:lnTo>
                    <a:pt x="337" y="77"/>
                  </a:lnTo>
                  <a:lnTo>
                    <a:pt x="336" y="73"/>
                  </a:lnTo>
                  <a:lnTo>
                    <a:pt x="302" y="38"/>
                  </a:lnTo>
                  <a:lnTo>
                    <a:pt x="302" y="38"/>
                  </a:lnTo>
                  <a:lnTo>
                    <a:pt x="298" y="36"/>
                  </a:lnTo>
                  <a:lnTo>
                    <a:pt x="294" y="38"/>
                  </a:lnTo>
                  <a:lnTo>
                    <a:pt x="255" y="67"/>
                  </a:lnTo>
                  <a:lnTo>
                    <a:pt x="255" y="67"/>
                  </a:lnTo>
                  <a:lnTo>
                    <a:pt x="239" y="59"/>
                  </a:lnTo>
                  <a:lnTo>
                    <a:pt x="223" y="54"/>
                  </a:lnTo>
                  <a:lnTo>
                    <a:pt x="216" y="5"/>
                  </a:lnTo>
                  <a:lnTo>
                    <a:pt x="216" y="5"/>
                  </a:lnTo>
                  <a:lnTo>
                    <a:pt x="215" y="1"/>
                  </a:lnTo>
                  <a:lnTo>
                    <a:pt x="211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59" y="1"/>
                  </a:lnTo>
                  <a:lnTo>
                    <a:pt x="156" y="5"/>
                  </a:lnTo>
                  <a:lnTo>
                    <a:pt x="151" y="54"/>
                  </a:lnTo>
                  <a:lnTo>
                    <a:pt x="151" y="54"/>
                  </a:lnTo>
                  <a:lnTo>
                    <a:pt x="133" y="59"/>
                  </a:lnTo>
                  <a:lnTo>
                    <a:pt x="118" y="67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75" y="36"/>
                  </a:lnTo>
                  <a:lnTo>
                    <a:pt x="71" y="38"/>
                  </a:lnTo>
                  <a:lnTo>
                    <a:pt x="38" y="73"/>
                  </a:lnTo>
                  <a:lnTo>
                    <a:pt x="38" y="73"/>
                  </a:lnTo>
                  <a:lnTo>
                    <a:pt x="35" y="77"/>
                  </a:lnTo>
                  <a:lnTo>
                    <a:pt x="36" y="81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58" y="134"/>
                  </a:lnTo>
                  <a:lnTo>
                    <a:pt x="52" y="151"/>
                  </a:lnTo>
                  <a:lnTo>
                    <a:pt x="5" y="157"/>
                  </a:lnTo>
                  <a:lnTo>
                    <a:pt x="5" y="157"/>
                  </a:lnTo>
                  <a:lnTo>
                    <a:pt x="1" y="160"/>
                  </a:lnTo>
                  <a:lnTo>
                    <a:pt x="0" y="163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" y="215"/>
                  </a:lnTo>
                  <a:lnTo>
                    <a:pt x="5" y="218"/>
                  </a:lnTo>
                  <a:lnTo>
                    <a:pt x="52" y="224"/>
                  </a:lnTo>
                  <a:lnTo>
                    <a:pt x="52" y="224"/>
                  </a:lnTo>
                  <a:lnTo>
                    <a:pt x="58" y="241"/>
                  </a:lnTo>
                  <a:lnTo>
                    <a:pt x="66" y="257"/>
                  </a:lnTo>
                  <a:lnTo>
                    <a:pt x="36" y="294"/>
                  </a:lnTo>
                  <a:lnTo>
                    <a:pt x="36" y="294"/>
                  </a:lnTo>
                  <a:lnTo>
                    <a:pt x="35" y="298"/>
                  </a:lnTo>
                  <a:lnTo>
                    <a:pt x="38" y="302"/>
                  </a:lnTo>
                  <a:lnTo>
                    <a:pt x="71" y="337"/>
                  </a:lnTo>
                  <a:lnTo>
                    <a:pt x="71" y="337"/>
                  </a:lnTo>
                  <a:lnTo>
                    <a:pt x="74" y="339"/>
                  </a:lnTo>
                  <a:lnTo>
                    <a:pt x="75" y="339"/>
                  </a:lnTo>
                  <a:lnTo>
                    <a:pt x="75" y="339"/>
                  </a:lnTo>
                  <a:lnTo>
                    <a:pt x="79" y="337"/>
                  </a:lnTo>
                  <a:lnTo>
                    <a:pt x="118" y="308"/>
                  </a:lnTo>
                  <a:lnTo>
                    <a:pt x="118" y="308"/>
                  </a:lnTo>
                  <a:lnTo>
                    <a:pt x="133" y="316"/>
                  </a:lnTo>
                  <a:lnTo>
                    <a:pt x="151" y="321"/>
                  </a:lnTo>
                  <a:lnTo>
                    <a:pt x="156" y="370"/>
                  </a:lnTo>
                  <a:lnTo>
                    <a:pt x="156" y="370"/>
                  </a:lnTo>
                  <a:lnTo>
                    <a:pt x="159" y="374"/>
                  </a:lnTo>
                  <a:lnTo>
                    <a:pt x="163" y="375"/>
                  </a:lnTo>
                  <a:lnTo>
                    <a:pt x="211" y="375"/>
                  </a:lnTo>
                  <a:lnTo>
                    <a:pt x="211" y="375"/>
                  </a:lnTo>
                  <a:lnTo>
                    <a:pt x="215" y="374"/>
                  </a:lnTo>
                  <a:lnTo>
                    <a:pt x="216" y="370"/>
                  </a:lnTo>
                  <a:lnTo>
                    <a:pt x="223" y="321"/>
                  </a:lnTo>
                  <a:lnTo>
                    <a:pt x="223" y="321"/>
                  </a:lnTo>
                  <a:lnTo>
                    <a:pt x="239" y="316"/>
                  </a:lnTo>
                  <a:lnTo>
                    <a:pt x="255" y="308"/>
                  </a:lnTo>
                  <a:lnTo>
                    <a:pt x="294" y="337"/>
                  </a:lnTo>
                  <a:lnTo>
                    <a:pt x="294" y="337"/>
                  </a:lnTo>
                  <a:lnTo>
                    <a:pt x="297" y="339"/>
                  </a:lnTo>
                  <a:lnTo>
                    <a:pt x="297" y="339"/>
                  </a:lnTo>
                  <a:lnTo>
                    <a:pt x="300" y="339"/>
                  </a:lnTo>
                  <a:lnTo>
                    <a:pt x="302" y="337"/>
                  </a:lnTo>
                  <a:lnTo>
                    <a:pt x="336" y="302"/>
                  </a:lnTo>
                  <a:lnTo>
                    <a:pt x="336" y="302"/>
                  </a:lnTo>
                  <a:lnTo>
                    <a:pt x="337" y="298"/>
                  </a:lnTo>
                  <a:lnTo>
                    <a:pt x="336" y="294"/>
                  </a:lnTo>
                  <a:lnTo>
                    <a:pt x="308" y="257"/>
                  </a:lnTo>
                  <a:lnTo>
                    <a:pt x="308" y="257"/>
                  </a:lnTo>
                  <a:lnTo>
                    <a:pt x="314" y="241"/>
                  </a:lnTo>
                  <a:lnTo>
                    <a:pt x="321" y="224"/>
                  </a:lnTo>
                  <a:lnTo>
                    <a:pt x="368" y="218"/>
                  </a:lnTo>
                  <a:lnTo>
                    <a:pt x="368" y="218"/>
                  </a:lnTo>
                  <a:lnTo>
                    <a:pt x="372" y="215"/>
                  </a:lnTo>
                  <a:lnTo>
                    <a:pt x="374" y="211"/>
                  </a:lnTo>
                  <a:lnTo>
                    <a:pt x="374" y="163"/>
                  </a:lnTo>
                  <a:lnTo>
                    <a:pt x="374" y="163"/>
                  </a:lnTo>
                  <a:lnTo>
                    <a:pt x="372" y="160"/>
                  </a:lnTo>
                  <a:lnTo>
                    <a:pt x="368" y="157"/>
                  </a:lnTo>
                  <a:lnTo>
                    <a:pt x="368" y="157"/>
                  </a:lnTo>
                  <a:close/>
                  <a:moveTo>
                    <a:pt x="187" y="267"/>
                  </a:moveTo>
                  <a:lnTo>
                    <a:pt x="187" y="267"/>
                  </a:lnTo>
                  <a:lnTo>
                    <a:pt x="179" y="266"/>
                  </a:lnTo>
                  <a:lnTo>
                    <a:pt x="171" y="266"/>
                  </a:lnTo>
                  <a:lnTo>
                    <a:pt x="156" y="261"/>
                  </a:lnTo>
                  <a:lnTo>
                    <a:pt x="142" y="254"/>
                  </a:lnTo>
                  <a:lnTo>
                    <a:pt x="130" y="243"/>
                  </a:lnTo>
                  <a:lnTo>
                    <a:pt x="121" y="233"/>
                  </a:lnTo>
                  <a:lnTo>
                    <a:pt x="113" y="219"/>
                  </a:lnTo>
                  <a:lnTo>
                    <a:pt x="109" y="203"/>
                  </a:lnTo>
                  <a:lnTo>
                    <a:pt x="108" y="196"/>
                  </a:lnTo>
                  <a:lnTo>
                    <a:pt x="108" y="187"/>
                  </a:lnTo>
                  <a:lnTo>
                    <a:pt x="108" y="187"/>
                  </a:lnTo>
                  <a:lnTo>
                    <a:pt x="108" y="179"/>
                  </a:lnTo>
                  <a:lnTo>
                    <a:pt x="109" y="171"/>
                  </a:lnTo>
                  <a:lnTo>
                    <a:pt x="113" y="156"/>
                  </a:lnTo>
                  <a:lnTo>
                    <a:pt x="121" y="142"/>
                  </a:lnTo>
                  <a:lnTo>
                    <a:pt x="130" y="132"/>
                  </a:lnTo>
                  <a:lnTo>
                    <a:pt x="142" y="121"/>
                  </a:lnTo>
                  <a:lnTo>
                    <a:pt x="156" y="114"/>
                  </a:lnTo>
                  <a:lnTo>
                    <a:pt x="171" y="109"/>
                  </a:lnTo>
                  <a:lnTo>
                    <a:pt x="179" y="108"/>
                  </a:lnTo>
                  <a:lnTo>
                    <a:pt x="187" y="108"/>
                  </a:lnTo>
                  <a:lnTo>
                    <a:pt x="187" y="108"/>
                  </a:lnTo>
                  <a:lnTo>
                    <a:pt x="195" y="108"/>
                  </a:lnTo>
                  <a:lnTo>
                    <a:pt x="203" y="109"/>
                  </a:lnTo>
                  <a:lnTo>
                    <a:pt x="218" y="114"/>
                  </a:lnTo>
                  <a:lnTo>
                    <a:pt x="231" y="121"/>
                  </a:lnTo>
                  <a:lnTo>
                    <a:pt x="243" y="132"/>
                  </a:lnTo>
                  <a:lnTo>
                    <a:pt x="253" y="142"/>
                  </a:lnTo>
                  <a:lnTo>
                    <a:pt x="259" y="156"/>
                  </a:lnTo>
                  <a:lnTo>
                    <a:pt x="265" y="171"/>
                  </a:lnTo>
                  <a:lnTo>
                    <a:pt x="266" y="179"/>
                  </a:lnTo>
                  <a:lnTo>
                    <a:pt x="266" y="187"/>
                  </a:lnTo>
                  <a:lnTo>
                    <a:pt x="266" y="187"/>
                  </a:lnTo>
                  <a:lnTo>
                    <a:pt x="266" y="196"/>
                  </a:lnTo>
                  <a:lnTo>
                    <a:pt x="265" y="203"/>
                  </a:lnTo>
                  <a:lnTo>
                    <a:pt x="259" y="219"/>
                  </a:lnTo>
                  <a:lnTo>
                    <a:pt x="253" y="233"/>
                  </a:lnTo>
                  <a:lnTo>
                    <a:pt x="243" y="243"/>
                  </a:lnTo>
                  <a:lnTo>
                    <a:pt x="231" y="254"/>
                  </a:lnTo>
                  <a:lnTo>
                    <a:pt x="218" y="261"/>
                  </a:lnTo>
                  <a:lnTo>
                    <a:pt x="203" y="266"/>
                  </a:lnTo>
                  <a:lnTo>
                    <a:pt x="195" y="266"/>
                  </a:lnTo>
                  <a:lnTo>
                    <a:pt x="187" y="267"/>
                  </a:lnTo>
                  <a:lnTo>
                    <a:pt x="187" y="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200">
                <a:solidFill>
                  <a:srgbClr val="1370C0"/>
                </a:solidFill>
                <a:latin typeface="Helvetica Light" panose="020B0403020202020204" pitchFamily="34" charset="0"/>
                <a:ea typeface="ＭＳ Ｐゴシック"/>
                <a:cs typeface="Arial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6D9A902-9E86-4544-A7B6-0DC716BBC275}"/>
              </a:ext>
            </a:extLst>
          </p:cNvPr>
          <p:cNvSpPr/>
          <p:nvPr/>
        </p:nvSpPr>
        <p:spPr>
          <a:xfrm>
            <a:off x="5407329" y="3977368"/>
            <a:ext cx="24230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spcAft>
                <a:spcPts val="750"/>
              </a:spcAft>
            </a:pPr>
            <a:r>
              <a:rPr lang="en-US" sz="1600" b="1" dirty="0">
                <a:solidFill>
                  <a:srgbClr val="1370C0"/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Personalized feedback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A24619-5546-4D87-B3A5-90711065D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755451" y="3856936"/>
            <a:ext cx="548640" cy="548640"/>
            <a:chOff x="9356726" y="5013960"/>
            <a:chExt cx="522288" cy="522288"/>
          </a:xfrm>
          <a:solidFill>
            <a:srgbClr val="0070C0"/>
          </a:solidFill>
        </p:grpSpPr>
        <p:sp>
          <p:nvSpPr>
            <p:cNvPr id="16" name="Freeform 87">
              <a:extLst>
                <a:ext uri="{FF2B5EF4-FFF2-40B4-BE49-F238E27FC236}">
                  <a16:creationId xmlns:a16="http://schemas.microsoft.com/office/drawing/2014/main" id="{1D74C3B7-FDEC-4320-A618-8C553B0E34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6726" y="5013960"/>
              <a:ext cx="522288" cy="522288"/>
            </a:xfrm>
            <a:custGeom>
              <a:avLst/>
              <a:gdLst>
                <a:gd name="T0" fmla="*/ 311 w 657"/>
                <a:gd name="T1" fmla="*/ 657 h 658"/>
                <a:gd name="T2" fmla="*/ 262 w 657"/>
                <a:gd name="T3" fmla="*/ 651 h 658"/>
                <a:gd name="T4" fmla="*/ 200 w 657"/>
                <a:gd name="T5" fmla="*/ 631 h 658"/>
                <a:gd name="T6" fmla="*/ 119 w 657"/>
                <a:gd name="T7" fmla="*/ 583 h 658"/>
                <a:gd name="T8" fmla="*/ 56 w 657"/>
                <a:gd name="T9" fmla="*/ 513 h 658"/>
                <a:gd name="T10" fmla="*/ 14 w 657"/>
                <a:gd name="T11" fmla="*/ 427 h 658"/>
                <a:gd name="T12" fmla="*/ 4 w 657"/>
                <a:gd name="T13" fmla="*/ 379 h 658"/>
                <a:gd name="T14" fmla="*/ 0 w 657"/>
                <a:gd name="T15" fmla="*/ 329 h 658"/>
                <a:gd name="T16" fmla="*/ 1 w 657"/>
                <a:gd name="T17" fmla="*/ 295 h 658"/>
                <a:gd name="T18" fmla="*/ 10 w 657"/>
                <a:gd name="T19" fmla="*/ 247 h 658"/>
                <a:gd name="T20" fmla="*/ 39 w 657"/>
                <a:gd name="T21" fmla="*/ 172 h 658"/>
                <a:gd name="T22" fmla="*/ 96 w 657"/>
                <a:gd name="T23" fmla="*/ 96 h 658"/>
                <a:gd name="T24" fmla="*/ 172 w 657"/>
                <a:gd name="T25" fmla="*/ 40 h 658"/>
                <a:gd name="T26" fmla="*/ 247 w 657"/>
                <a:gd name="T27" fmla="*/ 10 h 658"/>
                <a:gd name="T28" fmla="*/ 295 w 657"/>
                <a:gd name="T29" fmla="*/ 1 h 658"/>
                <a:gd name="T30" fmla="*/ 329 w 657"/>
                <a:gd name="T31" fmla="*/ 0 h 658"/>
                <a:gd name="T32" fmla="*/ 379 w 657"/>
                <a:gd name="T33" fmla="*/ 4 h 658"/>
                <a:gd name="T34" fmla="*/ 426 w 657"/>
                <a:gd name="T35" fmla="*/ 14 h 658"/>
                <a:gd name="T36" fmla="*/ 512 w 657"/>
                <a:gd name="T37" fmla="*/ 56 h 658"/>
                <a:gd name="T38" fmla="*/ 582 w 657"/>
                <a:gd name="T39" fmla="*/ 119 h 658"/>
                <a:gd name="T40" fmla="*/ 631 w 657"/>
                <a:gd name="T41" fmla="*/ 201 h 658"/>
                <a:gd name="T42" fmla="*/ 650 w 657"/>
                <a:gd name="T43" fmla="*/ 263 h 658"/>
                <a:gd name="T44" fmla="*/ 657 w 657"/>
                <a:gd name="T45" fmla="*/ 311 h 658"/>
                <a:gd name="T46" fmla="*/ 657 w 657"/>
                <a:gd name="T47" fmla="*/ 345 h 658"/>
                <a:gd name="T48" fmla="*/ 650 w 657"/>
                <a:gd name="T49" fmla="*/ 395 h 658"/>
                <a:gd name="T50" fmla="*/ 631 w 657"/>
                <a:gd name="T51" fmla="*/ 457 h 658"/>
                <a:gd name="T52" fmla="*/ 582 w 657"/>
                <a:gd name="T53" fmla="*/ 539 h 658"/>
                <a:gd name="T54" fmla="*/ 512 w 657"/>
                <a:gd name="T55" fmla="*/ 602 h 658"/>
                <a:gd name="T56" fmla="*/ 426 w 657"/>
                <a:gd name="T57" fmla="*/ 643 h 658"/>
                <a:gd name="T58" fmla="*/ 379 w 657"/>
                <a:gd name="T59" fmla="*/ 654 h 658"/>
                <a:gd name="T60" fmla="*/ 329 w 657"/>
                <a:gd name="T61" fmla="*/ 658 h 658"/>
                <a:gd name="T62" fmla="*/ 329 w 657"/>
                <a:gd name="T63" fmla="*/ 37 h 658"/>
                <a:gd name="T64" fmla="*/ 241 w 657"/>
                <a:gd name="T65" fmla="*/ 51 h 658"/>
                <a:gd name="T66" fmla="*/ 166 w 657"/>
                <a:gd name="T67" fmla="*/ 87 h 658"/>
                <a:gd name="T68" fmla="*/ 103 w 657"/>
                <a:gd name="T69" fmla="*/ 143 h 658"/>
                <a:gd name="T70" fmla="*/ 60 w 657"/>
                <a:gd name="T71" fmla="*/ 216 h 658"/>
                <a:gd name="T72" fmla="*/ 39 w 657"/>
                <a:gd name="T73" fmla="*/ 299 h 658"/>
                <a:gd name="T74" fmla="*/ 39 w 657"/>
                <a:gd name="T75" fmla="*/ 358 h 658"/>
                <a:gd name="T76" fmla="*/ 60 w 657"/>
                <a:gd name="T77" fmla="*/ 442 h 658"/>
                <a:gd name="T78" fmla="*/ 103 w 657"/>
                <a:gd name="T79" fmla="*/ 514 h 658"/>
                <a:gd name="T80" fmla="*/ 166 w 657"/>
                <a:gd name="T81" fmla="*/ 571 h 658"/>
                <a:gd name="T82" fmla="*/ 241 w 657"/>
                <a:gd name="T83" fmla="*/ 607 h 658"/>
                <a:gd name="T84" fmla="*/ 329 w 657"/>
                <a:gd name="T85" fmla="*/ 621 h 658"/>
                <a:gd name="T86" fmla="*/ 387 w 657"/>
                <a:gd name="T87" fmla="*/ 614 h 658"/>
                <a:gd name="T88" fmla="*/ 467 w 657"/>
                <a:gd name="T89" fmla="*/ 584 h 658"/>
                <a:gd name="T90" fmla="*/ 534 w 657"/>
                <a:gd name="T91" fmla="*/ 534 h 658"/>
                <a:gd name="T92" fmla="*/ 584 w 657"/>
                <a:gd name="T93" fmla="*/ 467 h 658"/>
                <a:gd name="T94" fmla="*/ 614 w 657"/>
                <a:gd name="T95" fmla="*/ 388 h 658"/>
                <a:gd name="T96" fmla="*/ 619 w 657"/>
                <a:gd name="T97" fmla="*/ 329 h 658"/>
                <a:gd name="T98" fmla="*/ 607 w 657"/>
                <a:gd name="T99" fmla="*/ 243 h 658"/>
                <a:gd name="T100" fmla="*/ 569 w 657"/>
                <a:gd name="T101" fmla="*/ 166 h 658"/>
                <a:gd name="T102" fmla="*/ 513 w 657"/>
                <a:gd name="T103" fmla="*/ 104 h 658"/>
                <a:gd name="T104" fmla="*/ 442 w 657"/>
                <a:gd name="T105" fmla="*/ 60 h 658"/>
                <a:gd name="T106" fmla="*/ 358 w 657"/>
                <a:gd name="T107" fmla="*/ 39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7" h="658">
                  <a:moveTo>
                    <a:pt x="329" y="658"/>
                  </a:moveTo>
                  <a:lnTo>
                    <a:pt x="329" y="658"/>
                  </a:lnTo>
                  <a:lnTo>
                    <a:pt x="311" y="657"/>
                  </a:lnTo>
                  <a:lnTo>
                    <a:pt x="295" y="655"/>
                  </a:lnTo>
                  <a:lnTo>
                    <a:pt x="278" y="654"/>
                  </a:lnTo>
                  <a:lnTo>
                    <a:pt x="262" y="651"/>
                  </a:lnTo>
                  <a:lnTo>
                    <a:pt x="247" y="647"/>
                  </a:lnTo>
                  <a:lnTo>
                    <a:pt x="231" y="643"/>
                  </a:lnTo>
                  <a:lnTo>
                    <a:pt x="200" y="631"/>
                  </a:lnTo>
                  <a:lnTo>
                    <a:pt x="172" y="618"/>
                  </a:lnTo>
                  <a:lnTo>
                    <a:pt x="145" y="602"/>
                  </a:lnTo>
                  <a:lnTo>
                    <a:pt x="119" y="583"/>
                  </a:lnTo>
                  <a:lnTo>
                    <a:pt x="96" y="561"/>
                  </a:lnTo>
                  <a:lnTo>
                    <a:pt x="75" y="539"/>
                  </a:lnTo>
                  <a:lnTo>
                    <a:pt x="56" y="513"/>
                  </a:lnTo>
                  <a:lnTo>
                    <a:pt x="39" y="485"/>
                  </a:lnTo>
                  <a:lnTo>
                    <a:pt x="25" y="457"/>
                  </a:lnTo>
                  <a:lnTo>
                    <a:pt x="14" y="427"/>
                  </a:lnTo>
                  <a:lnTo>
                    <a:pt x="10" y="411"/>
                  </a:lnTo>
                  <a:lnTo>
                    <a:pt x="6" y="395"/>
                  </a:lnTo>
                  <a:lnTo>
                    <a:pt x="4" y="379"/>
                  </a:lnTo>
                  <a:lnTo>
                    <a:pt x="1" y="362"/>
                  </a:lnTo>
                  <a:lnTo>
                    <a:pt x="0" y="345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0" y="311"/>
                  </a:lnTo>
                  <a:lnTo>
                    <a:pt x="1" y="295"/>
                  </a:lnTo>
                  <a:lnTo>
                    <a:pt x="4" y="279"/>
                  </a:lnTo>
                  <a:lnTo>
                    <a:pt x="6" y="263"/>
                  </a:lnTo>
                  <a:lnTo>
                    <a:pt x="10" y="247"/>
                  </a:lnTo>
                  <a:lnTo>
                    <a:pt x="14" y="231"/>
                  </a:lnTo>
                  <a:lnTo>
                    <a:pt x="25" y="201"/>
                  </a:lnTo>
                  <a:lnTo>
                    <a:pt x="39" y="172"/>
                  </a:lnTo>
                  <a:lnTo>
                    <a:pt x="56" y="145"/>
                  </a:lnTo>
                  <a:lnTo>
                    <a:pt x="75" y="119"/>
                  </a:lnTo>
                  <a:lnTo>
                    <a:pt x="96" y="96"/>
                  </a:lnTo>
                  <a:lnTo>
                    <a:pt x="119" y="75"/>
                  </a:lnTo>
                  <a:lnTo>
                    <a:pt x="145" y="56"/>
                  </a:lnTo>
                  <a:lnTo>
                    <a:pt x="172" y="40"/>
                  </a:lnTo>
                  <a:lnTo>
                    <a:pt x="200" y="25"/>
                  </a:lnTo>
                  <a:lnTo>
                    <a:pt x="231" y="14"/>
                  </a:lnTo>
                  <a:lnTo>
                    <a:pt x="247" y="10"/>
                  </a:lnTo>
                  <a:lnTo>
                    <a:pt x="262" y="6"/>
                  </a:lnTo>
                  <a:lnTo>
                    <a:pt x="278" y="4"/>
                  </a:lnTo>
                  <a:lnTo>
                    <a:pt x="295" y="1"/>
                  </a:lnTo>
                  <a:lnTo>
                    <a:pt x="311" y="0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45" y="0"/>
                  </a:lnTo>
                  <a:lnTo>
                    <a:pt x="362" y="1"/>
                  </a:lnTo>
                  <a:lnTo>
                    <a:pt x="379" y="4"/>
                  </a:lnTo>
                  <a:lnTo>
                    <a:pt x="395" y="6"/>
                  </a:lnTo>
                  <a:lnTo>
                    <a:pt x="411" y="10"/>
                  </a:lnTo>
                  <a:lnTo>
                    <a:pt x="426" y="14"/>
                  </a:lnTo>
                  <a:lnTo>
                    <a:pt x="457" y="25"/>
                  </a:lnTo>
                  <a:lnTo>
                    <a:pt x="485" y="40"/>
                  </a:lnTo>
                  <a:lnTo>
                    <a:pt x="512" y="56"/>
                  </a:lnTo>
                  <a:lnTo>
                    <a:pt x="537" y="75"/>
                  </a:lnTo>
                  <a:lnTo>
                    <a:pt x="561" y="96"/>
                  </a:lnTo>
                  <a:lnTo>
                    <a:pt x="582" y="119"/>
                  </a:lnTo>
                  <a:lnTo>
                    <a:pt x="602" y="145"/>
                  </a:lnTo>
                  <a:lnTo>
                    <a:pt x="618" y="172"/>
                  </a:lnTo>
                  <a:lnTo>
                    <a:pt x="631" y="201"/>
                  </a:lnTo>
                  <a:lnTo>
                    <a:pt x="642" y="231"/>
                  </a:lnTo>
                  <a:lnTo>
                    <a:pt x="647" y="247"/>
                  </a:lnTo>
                  <a:lnTo>
                    <a:pt x="650" y="263"/>
                  </a:lnTo>
                  <a:lnTo>
                    <a:pt x="654" y="279"/>
                  </a:lnTo>
                  <a:lnTo>
                    <a:pt x="655" y="295"/>
                  </a:lnTo>
                  <a:lnTo>
                    <a:pt x="657" y="311"/>
                  </a:lnTo>
                  <a:lnTo>
                    <a:pt x="657" y="329"/>
                  </a:lnTo>
                  <a:lnTo>
                    <a:pt x="657" y="329"/>
                  </a:lnTo>
                  <a:lnTo>
                    <a:pt x="657" y="345"/>
                  </a:lnTo>
                  <a:lnTo>
                    <a:pt x="655" y="362"/>
                  </a:lnTo>
                  <a:lnTo>
                    <a:pt x="654" y="379"/>
                  </a:lnTo>
                  <a:lnTo>
                    <a:pt x="650" y="395"/>
                  </a:lnTo>
                  <a:lnTo>
                    <a:pt x="647" y="411"/>
                  </a:lnTo>
                  <a:lnTo>
                    <a:pt x="642" y="427"/>
                  </a:lnTo>
                  <a:lnTo>
                    <a:pt x="631" y="457"/>
                  </a:lnTo>
                  <a:lnTo>
                    <a:pt x="618" y="485"/>
                  </a:lnTo>
                  <a:lnTo>
                    <a:pt x="602" y="513"/>
                  </a:lnTo>
                  <a:lnTo>
                    <a:pt x="582" y="539"/>
                  </a:lnTo>
                  <a:lnTo>
                    <a:pt x="561" y="561"/>
                  </a:lnTo>
                  <a:lnTo>
                    <a:pt x="537" y="583"/>
                  </a:lnTo>
                  <a:lnTo>
                    <a:pt x="512" y="602"/>
                  </a:lnTo>
                  <a:lnTo>
                    <a:pt x="485" y="618"/>
                  </a:lnTo>
                  <a:lnTo>
                    <a:pt x="457" y="631"/>
                  </a:lnTo>
                  <a:lnTo>
                    <a:pt x="426" y="643"/>
                  </a:lnTo>
                  <a:lnTo>
                    <a:pt x="411" y="647"/>
                  </a:lnTo>
                  <a:lnTo>
                    <a:pt x="395" y="651"/>
                  </a:lnTo>
                  <a:lnTo>
                    <a:pt x="379" y="654"/>
                  </a:lnTo>
                  <a:lnTo>
                    <a:pt x="362" y="655"/>
                  </a:lnTo>
                  <a:lnTo>
                    <a:pt x="345" y="657"/>
                  </a:lnTo>
                  <a:lnTo>
                    <a:pt x="329" y="658"/>
                  </a:lnTo>
                  <a:lnTo>
                    <a:pt x="329" y="658"/>
                  </a:lnTo>
                  <a:close/>
                  <a:moveTo>
                    <a:pt x="329" y="37"/>
                  </a:moveTo>
                  <a:lnTo>
                    <a:pt x="329" y="37"/>
                  </a:lnTo>
                  <a:lnTo>
                    <a:pt x="299" y="39"/>
                  </a:lnTo>
                  <a:lnTo>
                    <a:pt x="270" y="44"/>
                  </a:lnTo>
                  <a:lnTo>
                    <a:pt x="241" y="51"/>
                  </a:lnTo>
                  <a:lnTo>
                    <a:pt x="215" y="60"/>
                  </a:lnTo>
                  <a:lnTo>
                    <a:pt x="189" y="72"/>
                  </a:lnTo>
                  <a:lnTo>
                    <a:pt x="166" y="87"/>
                  </a:lnTo>
                  <a:lnTo>
                    <a:pt x="143" y="104"/>
                  </a:lnTo>
                  <a:lnTo>
                    <a:pt x="122" y="123"/>
                  </a:lnTo>
                  <a:lnTo>
                    <a:pt x="103" y="143"/>
                  </a:lnTo>
                  <a:lnTo>
                    <a:pt x="87" y="166"/>
                  </a:lnTo>
                  <a:lnTo>
                    <a:pt x="72" y="190"/>
                  </a:lnTo>
                  <a:lnTo>
                    <a:pt x="60" y="216"/>
                  </a:lnTo>
                  <a:lnTo>
                    <a:pt x="51" y="243"/>
                  </a:lnTo>
                  <a:lnTo>
                    <a:pt x="43" y="270"/>
                  </a:lnTo>
                  <a:lnTo>
                    <a:pt x="39" y="299"/>
                  </a:lnTo>
                  <a:lnTo>
                    <a:pt x="37" y="329"/>
                  </a:lnTo>
                  <a:lnTo>
                    <a:pt x="37" y="329"/>
                  </a:lnTo>
                  <a:lnTo>
                    <a:pt x="39" y="358"/>
                  </a:lnTo>
                  <a:lnTo>
                    <a:pt x="43" y="388"/>
                  </a:lnTo>
                  <a:lnTo>
                    <a:pt x="51" y="415"/>
                  </a:lnTo>
                  <a:lnTo>
                    <a:pt x="60" y="442"/>
                  </a:lnTo>
                  <a:lnTo>
                    <a:pt x="72" y="467"/>
                  </a:lnTo>
                  <a:lnTo>
                    <a:pt x="87" y="491"/>
                  </a:lnTo>
                  <a:lnTo>
                    <a:pt x="103" y="514"/>
                  </a:lnTo>
                  <a:lnTo>
                    <a:pt x="122" y="534"/>
                  </a:lnTo>
                  <a:lnTo>
                    <a:pt x="143" y="553"/>
                  </a:lnTo>
                  <a:lnTo>
                    <a:pt x="166" y="571"/>
                  </a:lnTo>
                  <a:lnTo>
                    <a:pt x="189" y="584"/>
                  </a:lnTo>
                  <a:lnTo>
                    <a:pt x="215" y="598"/>
                  </a:lnTo>
                  <a:lnTo>
                    <a:pt x="241" y="607"/>
                  </a:lnTo>
                  <a:lnTo>
                    <a:pt x="270" y="614"/>
                  </a:lnTo>
                  <a:lnTo>
                    <a:pt x="299" y="619"/>
                  </a:lnTo>
                  <a:lnTo>
                    <a:pt x="329" y="621"/>
                  </a:lnTo>
                  <a:lnTo>
                    <a:pt x="329" y="621"/>
                  </a:lnTo>
                  <a:lnTo>
                    <a:pt x="358" y="619"/>
                  </a:lnTo>
                  <a:lnTo>
                    <a:pt x="387" y="614"/>
                  </a:lnTo>
                  <a:lnTo>
                    <a:pt x="415" y="607"/>
                  </a:lnTo>
                  <a:lnTo>
                    <a:pt x="442" y="598"/>
                  </a:lnTo>
                  <a:lnTo>
                    <a:pt x="467" y="584"/>
                  </a:lnTo>
                  <a:lnTo>
                    <a:pt x="491" y="571"/>
                  </a:lnTo>
                  <a:lnTo>
                    <a:pt x="513" y="553"/>
                  </a:lnTo>
                  <a:lnTo>
                    <a:pt x="534" y="534"/>
                  </a:lnTo>
                  <a:lnTo>
                    <a:pt x="553" y="514"/>
                  </a:lnTo>
                  <a:lnTo>
                    <a:pt x="569" y="491"/>
                  </a:lnTo>
                  <a:lnTo>
                    <a:pt x="584" y="467"/>
                  </a:lnTo>
                  <a:lnTo>
                    <a:pt x="596" y="442"/>
                  </a:lnTo>
                  <a:lnTo>
                    <a:pt x="607" y="415"/>
                  </a:lnTo>
                  <a:lnTo>
                    <a:pt x="614" y="388"/>
                  </a:lnTo>
                  <a:lnTo>
                    <a:pt x="618" y="358"/>
                  </a:lnTo>
                  <a:lnTo>
                    <a:pt x="619" y="329"/>
                  </a:lnTo>
                  <a:lnTo>
                    <a:pt x="619" y="329"/>
                  </a:lnTo>
                  <a:lnTo>
                    <a:pt x="618" y="299"/>
                  </a:lnTo>
                  <a:lnTo>
                    <a:pt x="614" y="270"/>
                  </a:lnTo>
                  <a:lnTo>
                    <a:pt x="607" y="243"/>
                  </a:lnTo>
                  <a:lnTo>
                    <a:pt x="596" y="216"/>
                  </a:lnTo>
                  <a:lnTo>
                    <a:pt x="584" y="190"/>
                  </a:lnTo>
                  <a:lnTo>
                    <a:pt x="569" y="166"/>
                  </a:lnTo>
                  <a:lnTo>
                    <a:pt x="553" y="143"/>
                  </a:lnTo>
                  <a:lnTo>
                    <a:pt x="534" y="123"/>
                  </a:lnTo>
                  <a:lnTo>
                    <a:pt x="513" y="104"/>
                  </a:lnTo>
                  <a:lnTo>
                    <a:pt x="491" y="87"/>
                  </a:lnTo>
                  <a:lnTo>
                    <a:pt x="467" y="72"/>
                  </a:lnTo>
                  <a:lnTo>
                    <a:pt x="442" y="60"/>
                  </a:lnTo>
                  <a:lnTo>
                    <a:pt x="415" y="51"/>
                  </a:lnTo>
                  <a:lnTo>
                    <a:pt x="387" y="44"/>
                  </a:lnTo>
                  <a:lnTo>
                    <a:pt x="358" y="39"/>
                  </a:lnTo>
                  <a:lnTo>
                    <a:pt x="329" y="37"/>
                  </a:lnTo>
                  <a:lnTo>
                    <a:pt x="329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200">
                <a:solidFill>
                  <a:srgbClr val="1370C0"/>
                </a:solidFill>
                <a:latin typeface="Helvetica Light" panose="020B0403020202020204" pitchFamily="34" charset="0"/>
                <a:ea typeface="ＭＳ Ｐゴシック"/>
                <a:cs typeface="Arial"/>
              </a:endParaRPr>
            </a:p>
          </p:txBody>
        </p:sp>
        <p:sp>
          <p:nvSpPr>
            <p:cNvPr id="17" name="Freeform 279">
              <a:extLst>
                <a:ext uri="{FF2B5EF4-FFF2-40B4-BE49-F238E27FC236}">
                  <a16:creationId xmlns:a16="http://schemas.microsoft.com/office/drawing/2014/main" id="{95D0E960-2D80-42AD-BA12-DC3BBD701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1038" y="5223510"/>
              <a:ext cx="182563" cy="177800"/>
            </a:xfrm>
            <a:custGeom>
              <a:avLst/>
              <a:gdLst>
                <a:gd name="T0" fmla="*/ 219 w 230"/>
                <a:gd name="T1" fmla="*/ 0 h 225"/>
                <a:gd name="T2" fmla="*/ 178 w 230"/>
                <a:gd name="T3" fmla="*/ 0 h 225"/>
                <a:gd name="T4" fmla="*/ 178 w 230"/>
                <a:gd name="T5" fmla="*/ 117 h 225"/>
                <a:gd name="T6" fmla="*/ 178 w 230"/>
                <a:gd name="T7" fmla="*/ 117 h 225"/>
                <a:gd name="T8" fmla="*/ 176 w 230"/>
                <a:gd name="T9" fmla="*/ 123 h 225"/>
                <a:gd name="T10" fmla="*/ 174 w 230"/>
                <a:gd name="T11" fmla="*/ 125 h 225"/>
                <a:gd name="T12" fmla="*/ 171 w 230"/>
                <a:gd name="T13" fmla="*/ 128 h 225"/>
                <a:gd name="T14" fmla="*/ 167 w 230"/>
                <a:gd name="T15" fmla="*/ 128 h 225"/>
                <a:gd name="T16" fmla="*/ 50 w 230"/>
                <a:gd name="T17" fmla="*/ 128 h 225"/>
                <a:gd name="T18" fmla="*/ 0 w 230"/>
                <a:gd name="T19" fmla="*/ 171 h 225"/>
                <a:gd name="T20" fmla="*/ 107 w 230"/>
                <a:gd name="T21" fmla="*/ 171 h 225"/>
                <a:gd name="T22" fmla="*/ 179 w 230"/>
                <a:gd name="T23" fmla="*/ 223 h 225"/>
                <a:gd name="T24" fmla="*/ 179 w 230"/>
                <a:gd name="T25" fmla="*/ 223 h 225"/>
                <a:gd name="T26" fmla="*/ 183 w 230"/>
                <a:gd name="T27" fmla="*/ 225 h 225"/>
                <a:gd name="T28" fmla="*/ 183 w 230"/>
                <a:gd name="T29" fmla="*/ 225 h 225"/>
                <a:gd name="T30" fmla="*/ 184 w 230"/>
                <a:gd name="T31" fmla="*/ 225 h 225"/>
                <a:gd name="T32" fmla="*/ 184 w 230"/>
                <a:gd name="T33" fmla="*/ 225 h 225"/>
                <a:gd name="T34" fmla="*/ 187 w 230"/>
                <a:gd name="T35" fmla="*/ 222 h 225"/>
                <a:gd name="T36" fmla="*/ 187 w 230"/>
                <a:gd name="T37" fmla="*/ 219 h 225"/>
                <a:gd name="T38" fmla="*/ 187 w 230"/>
                <a:gd name="T39" fmla="*/ 171 h 225"/>
                <a:gd name="T40" fmla="*/ 219 w 230"/>
                <a:gd name="T41" fmla="*/ 171 h 225"/>
                <a:gd name="T42" fmla="*/ 219 w 230"/>
                <a:gd name="T43" fmla="*/ 171 h 225"/>
                <a:gd name="T44" fmla="*/ 223 w 230"/>
                <a:gd name="T45" fmla="*/ 171 h 225"/>
                <a:gd name="T46" fmla="*/ 227 w 230"/>
                <a:gd name="T47" fmla="*/ 168 h 225"/>
                <a:gd name="T48" fmla="*/ 230 w 230"/>
                <a:gd name="T49" fmla="*/ 164 h 225"/>
                <a:gd name="T50" fmla="*/ 230 w 230"/>
                <a:gd name="T51" fmla="*/ 160 h 225"/>
                <a:gd name="T52" fmla="*/ 230 w 230"/>
                <a:gd name="T53" fmla="*/ 11 h 225"/>
                <a:gd name="T54" fmla="*/ 230 w 230"/>
                <a:gd name="T55" fmla="*/ 11 h 225"/>
                <a:gd name="T56" fmla="*/ 230 w 230"/>
                <a:gd name="T57" fmla="*/ 7 h 225"/>
                <a:gd name="T58" fmla="*/ 227 w 230"/>
                <a:gd name="T59" fmla="*/ 3 h 225"/>
                <a:gd name="T60" fmla="*/ 223 w 230"/>
                <a:gd name="T61" fmla="*/ 2 h 225"/>
                <a:gd name="T62" fmla="*/ 219 w 230"/>
                <a:gd name="T63" fmla="*/ 0 h 225"/>
                <a:gd name="T64" fmla="*/ 219 w 230"/>
                <a:gd name="T6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0" h="225">
                  <a:moveTo>
                    <a:pt x="219" y="0"/>
                  </a:moveTo>
                  <a:lnTo>
                    <a:pt x="178" y="0"/>
                  </a:lnTo>
                  <a:lnTo>
                    <a:pt x="178" y="117"/>
                  </a:lnTo>
                  <a:lnTo>
                    <a:pt x="178" y="117"/>
                  </a:lnTo>
                  <a:lnTo>
                    <a:pt x="176" y="123"/>
                  </a:lnTo>
                  <a:lnTo>
                    <a:pt x="174" y="125"/>
                  </a:lnTo>
                  <a:lnTo>
                    <a:pt x="171" y="128"/>
                  </a:lnTo>
                  <a:lnTo>
                    <a:pt x="167" y="128"/>
                  </a:lnTo>
                  <a:lnTo>
                    <a:pt x="50" y="128"/>
                  </a:lnTo>
                  <a:lnTo>
                    <a:pt x="0" y="171"/>
                  </a:lnTo>
                  <a:lnTo>
                    <a:pt x="107" y="171"/>
                  </a:lnTo>
                  <a:lnTo>
                    <a:pt x="179" y="223"/>
                  </a:lnTo>
                  <a:lnTo>
                    <a:pt x="179" y="223"/>
                  </a:lnTo>
                  <a:lnTo>
                    <a:pt x="183" y="225"/>
                  </a:lnTo>
                  <a:lnTo>
                    <a:pt x="183" y="225"/>
                  </a:lnTo>
                  <a:lnTo>
                    <a:pt x="184" y="225"/>
                  </a:lnTo>
                  <a:lnTo>
                    <a:pt x="184" y="225"/>
                  </a:lnTo>
                  <a:lnTo>
                    <a:pt x="187" y="222"/>
                  </a:lnTo>
                  <a:lnTo>
                    <a:pt x="187" y="219"/>
                  </a:lnTo>
                  <a:lnTo>
                    <a:pt x="187" y="171"/>
                  </a:lnTo>
                  <a:lnTo>
                    <a:pt x="219" y="171"/>
                  </a:lnTo>
                  <a:lnTo>
                    <a:pt x="219" y="171"/>
                  </a:lnTo>
                  <a:lnTo>
                    <a:pt x="223" y="171"/>
                  </a:lnTo>
                  <a:lnTo>
                    <a:pt x="227" y="168"/>
                  </a:lnTo>
                  <a:lnTo>
                    <a:pt x="230" y="164"/>
                  </a:lnTo>
                  <a:lnTo>
                    <a:pt x="230" y="160"/>
                  </a:lnTo>
                  <a:lnTo>
                    <a:pt x="230" y="11"/>
                  </a:lnTo>
                  <a:lnTo>
                    <a:pt x="230" y="11"/>
                  </a:lnTo>
                  <a:lnTo>
                    <a:pt x="230" y="7"/>
                  </a:lnTo>
                  <a:lnTo>
                    <a:pt x="227" y="3"/>
                  </a:lnTo>
                  <a:lnTo>
                    <a:pt x="223" y="2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200">
                <a:solidFill>
                  <a:srgbClr val="1370C0"/>
                </a:solidFill>
                <a:latin typeface="Helvetica Light" panose="020B0403020202020204" pitchFamily="34" charset="0"/>
                <a:ea typeface="ＭＳ Ｐゴシック"/>
                <a:cs typeface="Arial"/>
              </a:endParaRPr>
            </a:p>
          </p:txBody>
        </p:sp>
        <p:sp>
          <p:nvSpPr>
            <p:cNvPr id="18" name="Freeform 280">
              <a:extLst>
                <a:ext uri="{FF2B5EF4-FFF2-40B4-BE49-F238E27FC236}">
                  <a16:creationId xmlns:a16="http://schemas.microsoft.com/office/drawing/2014/main" id="{F271101E-FAA2-4C3D-A46E-561BA0CF9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3726" y="5160010"/>
              <a:ext cx="211138" cy="212725"/>
            </a:xfrm>
            <a:custGeom>
              <a:avLst/>
              <a:gdLst>
                <a:gd name="T0" fmla="*/ 257 w 268"/>
                <a:gd name="T1" fmla="*/ 192 h 267"/>
                <a:gd name="T2" fmla="*/ 257 w 268"/>
                <a:gd name="T3" fmla="*/ 192 h 267"/>
                <a:gd name="T4" fmla="*/ 261 w 268"/>
                <a:gd name="T5" fmla="*/ 191 h 267"/>
                <a:gd name="T6" fmla="*/ 264 w 268"/>
                <a:gd name="T7" fmla="*/ 189 h 267"/>
                <a:gd name="T8" fmla="*/ 266 w 268"/>
                <a:gd name="T9" fmla="*/ 185 h 267"/>
                <a:gd name="T10" fmla="*/ 268 w 268"/>
                <a:gd name="T11" fmla="*/ 181 h 267"/>
                <a:gd name="T12" fmla="*/ 268 w 268"/>
                <a:gd name="T13" fmla="*/ 10 h 267"/>
                <a:gd name="T14" fmla="*/ 268 w 268"/>
                <a:gd name="T15" fmla="*/ 10 h 267"/>
                <a:gd name="T16" fmla="*/ 266 w 268"/>
                <a:gd name="T17" fmla="*/ 6 h 267"/>
                <a:gd name="T18" fmla="*/ 264 w 268"/>
                <a:gd name="T19" fmla="*/ 2 h 267"/>
                <a:gd name="T20" fmla="*/ 261 w 268"/>
                <a:gd name="T21" fmla="*/ 1 h 267"/>
                <a:gd name="T22" fmla="*/ 257 w 268"/>
                <a:gd name="T23" fmla="*/ 0 h 267"/>
                <a:gd name="T24" fmla="*/ 11 w 268"/>
                <a:gd name="T25" fmla="*/ 0 h 267"/>
                <a:gd name="T26" fmla="*/ 11 w 268"/>
                <a:gd name="T27" fmla="*/ 0 h 267"/>
                <a:gd name="T28" fmla="*/ 7 w 268"/>
                <a:gd name="T29" fmla="*/ 1 h 267"/>
                <a:gd name="T30" fmla="*/ 3 w 268"/>
                <a:gd name="T31" fmla="*/ 2 h 267"/>
                <a:gd name="T32" fmla="*/ 1 w 268"/>
                <a:gd name="T33" fmla="*/ 6 h 267"/>
                <a:gd name="T34" fmla="*/ 0 w 268"/>
                <a:gd name="T35" fmla="*/ 10 h 267"/>
                <a:gd name="T36" fmla="*/ 0 w 268"/>
                <a:gd name="T37" fmla="*/ 181 h 267"/>
                <a:gd name="T38" fmla="*/ 0 w 268"/>
                <a:gd name="T39" fmla="*/ 181 h 267"/>
                <a:gd name="T40" fmla="*/ 1 w 268"/>
                <a:gd name="T41" fmla="*/ 185 h 267"/>
                <a:gd name="T42" fmla="*/ 3 w 268"/>
                <a:gd name="T43" fmla="*/ 189 h 267"/>
                <a:gd name="T44" fmla="*/ 7 w 268"/>
                <a:gd name="T45" fmla="*/ 191 h 267"/>
                <a:gd name="T46" fmla="*/ 11 w 268"/>
                <a:gd name="T47" fmla="*/ 192 h 267"/>
                <a:gd name="T48" fmla="*/ 54 w 268"/>
                <a:gd name="T49" fmla="*/ 192 h 267"/>
                <a:gd name="T50" fmla="*/ 54 w 268"/>
                <a:gd name="T51" fmla="*/ 262 h 267"/>
                <a:gd name="T52" fmla="*/ 54 w 268"/>
                <a:gd name="T53" fmla="*/ 262 h 267"/>
                <a:gd name="T54" fmla="*/ 54 w 268"/>
                <a:gd name="T55" fmla="*/ 264 h 267"/>
                <a:gd name="T56" fmla="*/ 57 w 268"/>
                <a:gd name="T57" fmla="*/ 266 h 267"/>
                <a:gd name="T58" fmla="*/ 57 w 268"/>
                <a:gd name="T59" fmla="*/ 266 h 267"/>
                <a:gd name="T60" fmla="*/ 59 w 268"/>
                <a:gd name="T61" fmla="*/ 267 h 267"/>
                <a:gd name="T62" fmla="*/ 59 w 268"/>
                <a:gd name="T63" fmla="*/ 267 h 267"/>
                <a:gd name="T64" fmla="*/ 62 w 268"/>
                <a:gd name="T65" fmla="*/ 266 h 267"/>
                <a:gd name="T66" fmla="*/ 147 w 268"/>
                <a:gd name="T67" fmla="*/ 192 h 267"/>
                <a:gd name="T68" fmla="*/ 257 w 268"/>
                <a:gd name="T69" fmla="*/ 19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8" h="267">
                  <a:moveTo>
                    <a:pt x="257" y="192"/>
                  </a:moveTo>
                  <a:lnTo>
                    <a:pt x="257" y="192"/>
                  </a:lnTo>
                  <a:lnTo>
                    <a:pt x="261" y="191"/>
                  </a:lnTo>
                  <a:lnTo>
                    <a:pt x="264" y="189"/>
                  </a:lnTo>
                  <a:lnTo>
                    <a:pt x="266" y="185"/>
                  </a:lnTo>
                  <a:lnTo>
                    <a:pt x="268" y="181"/>
                  </a:lnTo>
                  <a:lnTo>
                    <a:pt x="268" y="10"/>
                  </a:lnTo>
                  <a:lnTo>
                    <a:pt x="268" y="10"/>
                  </a:lnTo>
                  <a:lnTo>
                    <a:pt x="266" y="6"/>
                  </a:lnTo>
                  <a:lnTo>
                    <a:pt x="264" y="2"/>
                  </a:lnTo>
                  <a:lnTo>
                    <a:pt x="261" y="1"/>
                  </a:lnTo>
                  <a:lnTo>
                    <a:pt x="25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1" y="185"/>
                  </a:lnTo>
                  <a:lnTo>
                    <a:pt x="3" y="189"/>
                  </a:lnTo>
                  <a:lnTo>
                    <a:pt x="7" y="191"/>
                  </a:lnTo>
                  <a:lnTo>
                    <a:pt x="11" y="192"/>
                  </a:lnTo>
                  <a:lnTo>
                    <a:pt x="54" y="192"/>
                  </a:lnTo>
                  <a:lnTo>
                    <a:pt x="54" y="262"/>
                  </a:lnTo>
                  <a:lnTo>
                    <a:pt x="54" y="262"/>
                  </a:lnTo>
                  <a:lnTo>
                    <a:pt x="54" y="264"/>
                  </a:lnTo>
                  <a:lnTo>
                    <a:pt x="57" y="266"/>
                  </a:lnTo>
                  <a:lnTo>
                    <a:pt x="57" y="266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62" y="266"/>
                  </a:lnTo>
                  <a:lnTo>
                    <a:pt x="147" y="192"/>
                  </a:lnTo>
                  <a:lnTo>
                    <a:pt x="257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200">
                <a:solidFill>
                  <a:srgbClr val="1370C0"/>
                </a:solidFill>
                <a:latin typeface="Helvetica Light" panose="020B0403020202020204" pitchFamily="34" charset="0"/>
                <a:ea typeface="ＭＳ Ｐゴシック"/>
                <a:cs typeface="Arial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1F80A5A-8D73-48ED-84D2-6DFE49D76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29829" y="2994747"/>
            <a:ext cx="548640" cy="548640"/>
            <a:chOff x="503773" y="2277170"/>
            <a:chExt cx="731520" cy="731520"/>
          </a:xfrm>
        </p:grpSpPr>
        <p:sp>
          <p:nvSpPr>
            <p:cNvPr id="20" name="Freeform 62">
              <a:extLst>
                <a:ext uri="{FF2B5EF4-FFF2-40B4-BE49-F238E27FC236}">
                  <a16:creationId xmlns:a16="http://schemas.microsoft.com/office/drawing/2014/main" id="{C3C965C2-A155-43DB-A7B7-34451DBC81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773" y="2277170"/>
              <a:ext cx="731520" cy="731520"/>
            </a:xfrm>
            <a:custGeom>
              <a:avLst/>
              <a:gdLst>
                <a:gd name="T0" fmla="*/ 312 w 657"/>
                <a:gd name="T1" fmla="*/ 657 h 657"/>
                <a:gd name="T2" fmla="*/ 262 w 657"/>
                <a:gd name="T3" fmla="*/ 650 h 657"/>
                <a:gd name="T4" fmla="*/ 200 w 657"/>
                <a:gd name="T5" fmla="*/ 631 h 657"/>
                <a:gd name="T6" fmla="*/ 120 w 657"/>
                <a:gd name="T7" fmla="*/ 582 h 657"/>
                <a:gd name="T8" fmla="*/ 56 w 657"/>
                <a:gd name="T9" fmla="*/ 512 h 657"/>
                <a:gd name="T10" fmla="*/ 15 w 657"/>
                <a:gd name="T11" fmla="*/ 426 h 657"/>
                <a:gd name="T12" fmla="*/ 4 w 657"/>
                <a:gd name="T13" fmla="*/ 379 h 657"/>
                <a:gd name="T14" fmla="*/ 0 w 657"/>
                <a:gd name="T15" fmla="*/ 328 h 657"/>
                <a:gd name="T16" fmla="*/ 1 w 657"/>
                <a:gd name="T17" fmla="*/ 294 h 657"/>
                <a:gd name="T18" fmla="*/ 11 w 657"/>
                <a:gd name="T19" fmla="*/ 246 h 657"/>
                <a:gd name="T20" fmla="*/ 39 w 657"/>
                <a:gd name="T21" fmla="*/ 172 h 657"/>
                <a:gd name="T22" fmla="*/ 97 w 657"/>
                <a:gd name="T23" fmla="*/ 95 h 657"/>
                <a:gd name="T24" fmla="*/ 172 w 657"/>
                <a:gd name="T25" fmla="*/ 39 h 657"/>
                <a:gd name="T26" fmla="*/ 247 w 657"/>
                <a:gd name="T27" fmla="*/ 9 h 657"/>
                <a:gd name="T28" fmla="*/ 296 w 657"/>
                <a:gd name="T29" fmla="*/ 1 h 657"/>
                <a:gd name="T30" fmla="*/ 329 w 657"/>
                <a:gd name="T31" fmla="*/ 0 h 657"/>
                <a:gd name="T32" fmla="*/ 379 w 657"/>
                <a:gd name="T33" fmla="*/ 3 h 657"/>
                <a:gd name="T34" fmla="*/ 426 w 657"/>
                <a:gd name="T35" fmla="*/ 15 h 657"/>
                <a:gd name="T36" fmla="*/ 512 w 657"/>
                <a:gd name="T37" fmla="*/ 55 h 657"/>
                <a:gd name="T38" fmla="*/ 582 w 657"/>
                <a:gd name="T39" fmla="*/ 120 h 657"/>
                <a:gd name="T40" fmla="*/ 631 w 657"/>
                <a:gd name="T41" fmla="*/ 200 h 657"/>
                <a:gd name="T42" fmla="*/ 650 w 657"/>
                <a:gd name="T43" fmla="*/ 262 h 657"/>
                <a:gd name="T44" fmla="*/ 657 w 657"/>
                <a:gd name="T45" fmla="*/ 312 h 657"/>
                <a:gd name="T46" fmla="*/ 657 w 657"/>
                <a:gd name="T47" fmla="*/ 345 h 657"/>
                <a:gd name="T48" fmla="*/ 650 w 657"/>
                <a:gd name="T49" fmla="*/ 395 h 657"/>
                <a:gd name="T50" fmla="*/ 631 w 657"/>
                <a:gd name="T51" fmla="*/ 455 h 657"/>
                <a:gd name="T52" fmla="*/ 582 w 657"/>
                <a:gd name="T53" fmla="*/ 537 h 657"/>
                <a:gd name="T54" fmla="*/ 512 w 657"/>
                <a:gd name="T55" fmla="*/ 600 h 657"/>
                <a:gd name="T56" fmla="*/ 426 w 657"/>
                <a:gd name="T57" fmla="*/ 642 h 657"/>
                <a:gd name="T58" fmla="*/ 379 w 657"/>
                <a:gd name="T59" fmla="*/ 653 h 657"/>
                <a:gd name="T60" fmla="*/ 329 w 657"/>
                <a:gd name="T61" fmla="*/ 657 h 657"/>
                <a:gd name="T62" fmla="*/ 329 w 657"/>
                <a:gd name="T63" fmla="*/ 38 h 657"/>
                <a:gd name="T64" fmla="*/ 242 w 657"/>
                <a:gd name="T65" fmla="*/ 50 h 657"/>
                <a:gd name="T66" fmla="*/ 167 w 657"/>
                <a:gd name="T67" fmla="*/ 87 h 657"/>
                <a:gd name="T68" fmla="*/ 103 w 657"/>
                <a:gd name="T69" fmla="*/ 144 h 657"/>
                <a:gd name="T70" fmla="*/ 60 w 657"/>
                <a:gd name="T71" fmla="*/ 215 h 657"/>
                <a:gd name="T72" fmla="*/ 39 w 657"/>
                <a:gd name="T73" fmla="*/ 298 h 657"/>
                <a:gd name="T74" fmla="*/ 39 w 657"/>
                <a:gd name="T75" fmla="*/ 357 h 657"/>
                <a:gd name="T76" fmla="*/ 60 w 657"/>
                <a:gd name="T77" fmla="*/ 442 h 657"/>
                <a:gd name="T78" fmla="*/ 103 w 657"/>
                <a:gd name="T79" fmla="*/ 513 h 657"/>
                <a:gd name="T80" fmla="*/ 167 w 657"/>
                <a:gd name="T81" fmla="*/ 570 h 657"/>
                <a:gd name="T82" fmla="*/ 242 w 657"/>
                <a:gd name="T83" fmla="*/ 606 h 657"/>
                <a:gd name="T84" fmla="*/ 329 w 657"/>
                <a:gd name="T85" fmla="*/ 619 h 657"/>
                <a:gd name="T86" fmla="*/ 387 w 657"/>
                <a:gd name="T87" fmla="*/ 614 h 657"/>
                <a:gd name="T88" fmla="*/ 467 w 657"/>
                <a:gd name="T89" fmla="*/ 584 h 657"/>
                <a:gd name="T90" fmla="*/ 535 w 657"/>
                <a:gd name="T91" fmla="*/ 535 h 657"/>
                <a:gd name="T92" fmla="*/ 584 w 657"/>
                <a:gd name="T93" fmla="*/ 467 h 657"/>
                <a:gd name="T94" fmla="*/ 614 w 657"/>
                <a:gd name="T95" fmla="*/ 387 h 657"/>
                <a:gd name="T96" fmla="*/ 619 w 657"/>
                <a:gd name="T97" fmla="*/ 328 h 657"/>
                <a:gd name="T98" fmla="*/ 607 w 657"/>
                <a:gd name="T99" fmla="*/ 242 h 657"/>
                <a:gd name="T100" fmla="*/ 570 w 657"/>
                <a:gd name="T101" fmla="*/ 165 h 657"/>
                <a:gd name="T102" fmla="*/ 513 w 657"/>
                <a:gd name="T103" fmla="*/ 103 h 657"/>
                <a:gd name="T104" fmla="*/ 442 w 657"/>
                <a:gd name="T105" fmla="*/ 60 h 657"/>
                <a:gd name="T106" fmla="*/ 359 w 657"/>
                <a:gd name="T107" fmla="*/ 39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7" h="657">
                  <a:moveTo>
                    <a:pt x="329" y="657"/>
                  </a:moveTo>
                  <a:lnTo>
                    <a:pt x="329" y="657"/>
                  </a:lnTo>
                  <a:lnTo>
                    <a:pt x="312" y="657"/>
                  </a:lnTo>
                  <a:lnTo>
                    <a:pt x="296" y="655"/>
                  </a:lnTo>
                  <a:lnTo>
                    <a:pt x="278" y="653"/>
                  </a:lnTo>
                  <a:lnTo>
                    <a:pt x="262" y="650"/>
                  </a:lnTo>
                  <a:lnTo>
                    <a:pt x="247" y="646"/>
                  </a:lnTo>
                  <a:lnTo>
                    <a:pt x="231" y="642"/>
                  </a:lnTo>
                  <a:lnTo>
                    <a:pt x="200" y="631"/>
                  </a:lnTo>
                  <a:lnTo>
                    <a:pt x="172" y="617"/>
                  </a:lnTo>
                  <a:lnTo>
                    <a:pt x="145" y="600"/>
                  </a:lnTo>
                  <a:lnTo>
                    <a:pt x="120" y="582"/>
                  </a:lnTo>
                  <a:lnTo>
                    <a:pt x="97" y="560"/>
                  </a:lnTo>
                  <a:lnTo>
                    <a:pt x="75" y="537"/>
                  </a:lnTo>
                  <a:lnTo>
                    <a:pt x="56" y="512"/>
                  </a:lnTo>
                  <a:lnTo>
                    <a:pt x="39" y="485"/>
                  </a:lnTo>
                  <a:lnTo>
                    <a:pt x="26" y="455"/>
                  </a:lnTo>
                  <a:lnTo>
                    <a:pt x="15" y="426"/>
                  </a:lnTo>
                  <a:lnTo>
                    <a:pt x="11" y="410"/>
                  </a:lnTo>
                  <a:lnTo>
                    <a:pt x="7" y="395"/>
                  </a:lnTo>
                  <a:lnTo>
                    <a:pt x="4" y="379"/>
                  </a:lnTo>
                  <a:lnTo>
                    <a:pt x="1" y="361"/>
                  </a:lnTo>
                  <a:lnTo>
                    <a:pt x="0" y="345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0" y="312"/>
                  </a:lnTo>
                  <a:lnTo>
                    <a:pt x="1" y="294"/>
                  </a:lnTo>
                  <a:lnTo>
                    <a:pt x="4" y="278"/>
                  </a:lnTo>
                  <a:lnTo>
                    <a:pt x="7" y="262"/>
                  </a:lnTo>
                  <a:lnTo>
                    <a:pt x="11" y="246"/>
                  </a:lnTo>
                  <a:lnTo>
                    <a:pt x="15" y="231"/>
                  </a:lnTo>
                  <a:lnTo>
                    <a:pt x="26" y="200"/>
                  </a:lnTo>
                  <a:lnTo>
                    <a:pt x="39" y="172"/>
                  </a:lnTo>
                  <a:lnTo>
                    <a:pt x="56" y="145"/>
                  </a:lnTo>
                  <a:lnTo>
                    <a:pt x="75" y="120"/>
                  </a:lnTo>
                  <a:lnTo>
                    <a:pt x="97" y="95"/>
                  </a:lnTo>
                  <a:lnTo>
                    <a:pt x="120" y="75"/>
                  </a:lnTo>
                  <a:lnTo>
                    <a:pt x="145" y="55"/>
                  </a:lnTo>
                  <a:lnTo>
                    <a:pt x="172" y="39"/>
                  </a:lnTo>
                  <a:lnTo>
                    <a:pt x="200" y="26"/>
                  </a:lnTo>
                  <a:lnTo>
                    <a:pt x="231" y="15"/>
                  </a:lnTo>
                  <a:lnTo>
                    <a:pt x="247" y="9"/>
                  </a:lnTo>
                  <a:lnTo>
                    <a:pt x="262" y="7"/>
                  </a:lnTo>
                  <a:lnTo>
                    <a:pt x="278" y="3"/>
                  </a:lnTo>
                  <a:lnTo>
                    <a:pt x="296" y="1"/>
                  </a:lnTo>
                  <a:lnTo>
                    <a:pt x="312" y="0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45" y="0"/>
                  </a:lnTo>
                  <a:lnTo>
                    <a:pt x="363" y="1"/>
                  </a:lnTo>
                  <a:lnTo>
                    <a:pt x="379" y="3"/>
                  </a:lnTo>
                  <a:lnTo>
                    <a:pt x="395" y="7"/>
                  </a:lnTo>
                  <a:lnTo>
                    <a:pt x="411" y="9"/>
                  </a:lnTo>
                  <a:lnTo>
                    <a:pt x="426" y="15"/>
                  </a:lnTo>
                  <a:lnTo>
                    <a:pt x="457" y="26"/>
                  </a:lnTo>
                  <a:lnTo>
                    <a:pt x="485" y="39"/>
                  </a:lnTo>
                  <a:lnTo>
                    <a:pt x="512" y="55"/>
                  </a:lnTo>
                  <a:lnTo>
                    <a:pt x="537" y="75"/>
                  </a:lnTo>
                  <a:lnTo>
                    <a:pt x="561" y="95"/>
                  </a:lnTo>
                  <a:lnTo>
                    <a:pt x="582" y="120"/>
                  </a:lnTo>
                  <a:lnTo>
                    <a:pt x="602" y="145"/>
                  </a:lnTo>
                  <a:lnTo>
                    <a:pt x="618" y="172"/>
                  </a:lnTo>
                  <a:lnTo>
                    <a:pt x="631" y="200"/>
                  </a:lnTo>
                  <a:lnTo>
                    <a:pt x="642" y="231"/>
                  </a:lnTo>
                  <a:lnTo>
                    <a:pt x="647" y="246"/>
                  </a:lnTo>
                  <a:lnTo>
                    <a:pt x="650" y="262"/>
                  </a:lnTo>
                  <a:lnTo>
                    <a:pt x="654" y="278"/>
                  </a:lnTo>
                  <a:lnTo>
                    <a:pt x="656" y="294"/>
                  </a:lnTo>
                  <a:lnTo>
                    <a:pt x="657" y="312"/>
                  </a:lnTo>
                  <a:lnTo>
                    <a:pt x="657" y="328"/>
                  </a:lnTo>
                  <a:lnTo>
                    <a:pt x="657" y="328"/>
                  </a:lnTo>
                  <a:lnTo>
                    <a:pt x="657" y="345"/>
                  </a:lnTo>
                  <a:lnTo>
                    <a:pt x="656" y="361"/>
                  </a:lnTo>
                  <a:lnTo>
                    <a:pt x="654" y="379"/>
                  </a:lnTo>
                  <a:lnTo>
                    <a:pt x="650" y="395"/>
                  </a:lnTo>
                  <a:lnTo>
                    <a:pt x="647" y="410"/>
                  </a:lnTo>
                  <a:lnTo>
                    <a:pt x="642" y="426"/>
                  </a:lnTo>
                  <a:lnTo>
                    <a:pt x="631" y="455"/>
                  </a:lnTo>
                  <a:lnTo>
                    <a:pt x="618" y="485"/>
                  </a:lnTo>
                  <a:lnTo>
                    <a:pt x="602" y="512"/>
                  </a:lnTo>
                  <a:lnTo>
                    <a:pt x="582" y="537"/>
                  </a:lnTo>
                  <a:lnTo>
                    <a:pt x="561" y="560"/>
                  </a:lnTo>
                  <a:lnTo>
                    <a:pt x="537" y="582"/>
                  </a:lnTo>
                  <a:lnTo>
                    <a:pt x="512" y="600"/>
                  </a:lnTo>
                  <a:lnTo>
                    <a:pt x="485" y="617"/>
                  </a:lnTo>
                  <a:lnTo>
                    <a:pt x="457" y="631"/>
                  </a:lnTo>
                  <a:lnTo>
                    <a:pt x="426" y="642"/>
                  </a:lnTo>
                  <a:lnTo>
                    <a:pt x="411" y="646"/>
                  </a:lnTo>
                  <a:lnTo>
                    <a:pt x="395" y="650"/>
                  </a:lnTo>
                  <a:lnTo>
                    <a:pt x="379" y="653"/>
                  </a:lnTo>
                  <a:lnTo>
                    <a:pt x="363" y="655"/>
                  </a:lnTo>
                  <a:lnTo>
                    <a:pt x="345" y="657"/>
                  </a:lnTo>
                  <a:lnTo>
                    <a:pt x="329" y="657"/>
                  </a:lnTo>
                  <a:lnTo>
                    <a:pt x="329" y="657"/>
                  </a:lnTo>
                  <a:close/>
                  <a:moveTo>
                    <a:pt x="329" y="38"/>
                  </a:moveTo>
                  <a:lnTo>
                    <a:pt x="329" y="38"/>
                  </a:lnTo>
                  <a:lnTo>
                    <a:pt x="300" y="39"/>
                  </a:lnTo>
                  <a:lnTo>
                    <a:pt x="270" y="43"/>
                  </a:lnTo>
                  <a:lnTo>
                    <a:pt x="242" y="50"/>
                  </a:lnTo>
                  <a:lnTo>
                    <a:pt x="215" y="60"/>
                  </a:lnTo>
                  <a:lnTo>
                    <a:pt x="189" y="73"/>
                  </a:lnTo>
                  <a:lnTo>
                    <a:pt x="167" y="87"/>
                  </a:lnTo>
                  <a:lnTo>
                    <a:pt x="144" y="103"/>
                  </a:lnTo>
                  <a:lnTo>
                    <a:pt x="122" y="122"/>
                  </a:lnTo>
                  <a:lnTo>
                    <a:pt x="103" y="144"/>
                  </a:lnTo>
                  <a:lnTo>
                    <a:pt x="87" y="165"/>
                  </a:lnTo>
                  <a:lnTo>
                    <a:pt x="73" y="189"/>
                  </a:lnTo>
                  <a:lnTo>
                    <a:pt x="60" y="215"/>
                  </a:lnTo>
                  <a:lnTo>
                    <a:pt x="51" y="242"/>
                  </a:lnTo>
                  <a:lnTo>
                    <a:pt x="43" y="270"/>
                  </a:lnTo>
                  <a:lnTo>
                    <a:pt x="39" y="298"/>
                  </a:lnTo>
                  <a:lnTo>
                    <a:pt x="38" y="328"/>
                  </a:lnTo>
                  <a:lnTo>
                    <a:pt x="38" y="328"/>
                  </a:lnTo>
                  <a:lnTo>
                    <a:pt x="39" y="357"/>
                  </a:lnTo>
                  <a:lnTo>
                    <a:pt x="43" y="387"/>
                  </a:lnTo>
                  <a:lnTo>
                    <a:pt x="51" y="415"/>
                  </a:lnTo>
                  <a:lnTo>
                    <a:pt x="60" y="442"/>
                  </a:lnTo>
                  <a:lnTo>
                    <a:pt x="73" y="467"/>
                  </a:lnTo>
                  <a:lnTo>
                    <a:pt x="87" y="490"/>
                  </a:lnTo>
                  <a:lnTo>
                    <a:pt x="103" y="513"/>
                  </a:lnTo>
                  <a:lnTo>
                    <a:pt x="122" y="535"/>
                  </a:lnTo>
                  <a:lnTo>
                    <a:pt x="144" y="553"/>
                  </a:lnTo>
                  <a:lnTo>
                    <a:pt x="167" y="570"/>
                  </a:lnTo>
                  <a:lnTo>
                    <a:pt x="189" y="584"/>
                  </a:lnTo>
                  <a:lnTo>
                    <a:pt x="215" y="596"/>
                  </a:lnTo>
                  <a:lnTo>
                    <a:pt x="242" y="606"/>
                  </a:lnTo>
                  <a:lnTo>
                    <a:pt x="270" y="614"/>
                  </a:lnTo>
                  <a:lnTo>
                    <a:pt x="300" y="618"/>
                  </a:lnTo>
                  <a:lnTo>
                    <a:pt x="329" y="619"/>
                  </a:lnTo>
                  <a:lnTo>
                    <a:pt x="329" y="619"/>
                  </a:lnTo>
                  <a:lnTo>
                    <a:pt x="359" y="618"/>
                  </a:lnTo>
                  <a:lnTo>
                    <a:pt x="387" y="614"/>
                  </a:lnTo>
                  <a:lnTo>
                    <a:pt x="415" y="606"/>
                  </a:lnTo>
                  <a:lnTo>
                    <a:pt x="442" y="596"/>
                  </a:lnTo>
                  <a:lnTo>
                    <a:pt x="467" y="584"/>
                  </a:lnTo>
                  <a:lnTo>
                    <a:pt x="492" y="570"/>
                  </a:lnTo>
                  <a:lnTo>
                    <a:pt x="513" y="553"/>
                  </a:lnTo>
                  <a:lnTo>
                    <a:pt x="535" y="535"/>
                  </a:lnTo>
                  <a:lnTo>
                    <a:pt x="553" y="513"/>
                  </a:lnTo>
                  <a:lnTo>
                    <a:pt x="570" y="490"/>
                  </a:lnTo>
                  <a:lnTo>
                    <a:pt x="584" y="467"/>
                  </a:lnTo>
                  <a:lnTo>
                    <a:pt x="596" y="442"/>
                  </a:lnTo>
                  <a:lnTo>
                    <a:pt x="607" y="415"/>
                  </a:lnTo>
                  <a:lnTo>
                    <a:pt x="614" y="387"/>
                  </a:lnTo>
                  <a:lnTo>
                    <a:pt x="618" y="357"/>
                  </a:lnTo>
                  <a:lnTo>
                    <a:pt x="619" y="328"/>
                  </a:lnTo>
                  <a:lnTo>
                    <a:pt x="619" y="328"/>
                  </a:lnTo>
                  <a:lnTo>
                    <a:pt x="618" y="298"/>
                  </a:lnTo>
                  <a:lnTo>
                    <a:pt x="614" y="270"/>
                  </a:lnTo>
                  <a:lnTo>
                    <a:pt x="607" y="242"/>
                  </a:lnTo>
                  <a:lnTo>
                    <a:pt x="596" y="215"/>
                  </a:lnTo>
                  <a:lnTo>
                    <a:pt x="584" y="189"/>
                  </a:lnTo>
                  <a:lnTo>
                    <a:pt x="570" y="165"/>
                  </a:lnTo>
                  <a:lnTo>
                    <a:pt x="553" y="144"/>
                  </a:lnTo>
                  <a:lnTo>
                    <a:pt x="535" y="122"/>
                  </a:lnTo>
                  <a:lnTo>
                    <a:pt x="513" y="103"/>
                  </a:lnTo>
                  <a:lnTo>
                    <a:pt x="492" y="87"/>
                  </a:lnTo>
                  <a:lnTo>
                    <a:pt x="467" y="73"/>
                  </a:lnTo>
                  <a:lnTo>
                    <a:pt x="442" y="60"/>
                  </a:lnTo>
                  <a:lnTo>
                    <a:pt x="415" y="50"/>
                  </a:lnTo>
                  <a:lnTo>
                    <a:pt x="387" y="43"/>
                  </a:lnTo>
                  <a:lnTo>
                    <a:pt x="359" y="39"/>
                  </a:lnTo>
                  <a:lnTo>
                    <a:pt x="329" y="38"/>
                  </a:lnTo>
                  <a:lnTo>
                    <a:pt x="329" y="3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200">
                <a:solidFill>
                  <a:srgbClr val="1370C0"/>
                </a:solidFill>
                <a:latin typeface="Helvetica Light" panose="020B0403020202020204" pitchFamily="34" charset="0"/>
                <a:ea typeface="ＭＳ Ｐゴシック"/>
                <a:cs typeface="Arial"/>
              </a:endParaRPr>
            </a:p>
          </p:txBody>
        </p:sp>
        <p:sp>
          <p:nvSpPr>
            <p:cNvPr id="21" name="Freeform 307">
              <a:extLst>
                <a:ext uri="{FF2B5EF4-FFF2-40B4-BE49-F238E27FC236}">
                  <a16:creationId xmlns:a16="http://schemas.microsoft.com/office/drawing/2014/main" id="{F5FE4FED-284B-4AC8-8879-411F2273F8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3633" y="2444439"/>
              <a:ext cx="191801" cy="392523"/>
            </a:xfrm>
            <a:custGeom>
              <a:avLst/>
              <a:gdLst>
                <a:gd name="T0" fmla="*/ 145 w 172"/>
                <a:gd name="T1" fmla="*/ 120 h 353"/>
                <a:gd name="T2" fmla="*/ 158 w 172"/>
                <a:gd name="T3" fmla="*/ 128 h 353"/>
                <a:gd name="T4" fmla="*/ 168 w 172"/>
                <a:gd name="T5" fmla="*/ 124 h 353"/>
                <a:gd name="T6" fmla="*/ 172 w 172"/>
                <a:gd name="T7" fmla="*/ 114 h 353"/>
                <a:gd name="T8" fmla="*/ 160 w 172"/>
                <a:gd name="T9" fmla="*/ 71 h 353"/>
                <a:gd name="T10" fmla="*/ 129 w 172"/>
                <a:gd name="T11" fmla="*/ 43 h 353"/>
                <a:gd name="T12" fmla="*/ 101 w 172"/>
                <a:gd name="T13" fmla="*/ 15 h 353"/>
                <a:gd name="T14" fmla="*/ 97 w 172"/>
                <a:gd name="T15" fmla="*/ 4 h 353"/>
                <a:gd name="T16" fmla="*/ 86 w 172"/>
                <a:gd name="T17" fmla="*/ 0 h 353"/>
                <a:gd name="T18" fmla="*/ 72 w 172"/>
                <a:gd name="T19" fmla="*/ 10 h 353"/>
                <a:gd name="T20" fmla="*/ 71 w 172"/>
                <a:gd name="T21" fmla="*/ 36 h 353"/>
                <a:gd name="T22" fmla="*/ 31 w 172"/>
                <a:gd name="T23" fmla="*/ 51 h 353"/>
                <a:gd name="T24" fmla="*/ 5 w 172"/>
                <a:gd name="T25" fmla="*/ 85 h 353"/>
                <a:gd name="T26" fmla="*/ 0 w 172"/>
                <a:gd name="T27" fmla="*/ 114 h 353"/>
                <a:gd name="T28" fmla="*/ 4 w 172"/>
                <a:gd name="T29" fmla="*/ 140 h 353"/>
                <a:gd name="T30" fmla="*/ 15 w 172"/>
                <a:gd name="T31" fmla="*/ 159 h 353"/>
                <a:gd name="T32" fmla="*/ 48 w 172"/>
                <a:gd name="T33" fmla="*/ 181 h 353"/>
                <a:gd name="T34" fmla="*/ 71 w 172"/>
                <a:gd name="T35" fmla="*/ 289 h 353"/>
                <a:gd name="T36" fmla="*/ 55 w 172"/>
                <a:gd name="T37" fmla="*/ 284 h 353"/>
                <a:gd name="T38" fmla="*/ 36 w 172"/>
                <a:gd name="T39" fmla="*/ 266 h 353"/>
                <a:gd name="T40" fmla="*/ 28 w 172"/>
                <a:gd name="T41" fmla="*/ 239 h 353"/>
                <a:gd name="T42" fmla="*/ 24 w 172"/>
                <a:gd name="T43" fmla="*/ 230 h 353"/>
                <a:gd name="T44" fmla="*/ 13 w 172"/>
                <a:gd name="T45" fmla="*/ 226 h 353"/>
                <a:gd name="T46" fmla="*/ 1 w 172"/>
                <a:gd name="T47" fmla="*/ 234 h 353"/>
                <a:gd name="T48" fmla="*/ 1 w 172"/>
                <a:gd name="T49" fmla="*/ 255 h 353"/>
                <a:gd name="T50" fmla="*/ 20 w 172"/>
                <a:gd name="T51" fmla="*/ 293 h 353"/>
                <a:gd name="T52" fmla="*/ 56 w 172"/>
                <a:gd name="T53" fmla="*/ 314 h 353"/>
                <a:gd name="T54" fmla="*/ 71 w 172"/>
                <a:gd name="T55" fmla="*/ 339 h 353"/>
                <a:gd name="T56" fmla="*/ 80 w 172"/>
                <a:gd name="T57" fmla="*/ 352 h 353"/>
                <a:gd name="T58" fmla="*/ 91 w 172"/>
                <a:gd name="T59" fmla="*/ 352 h 353"/>
                <a:gd name="T60" fmla="*/ 101 w 172"/>
                <a:gd name="T61" fmla="*/ 339 h 353"/>
                <a:gd name="T62" fmla="*/ 115 w 172"/>
                <a:gd name="T63" fmla="*/ 314 h 353"/>
                <a:gd name="T64" fmla="*/ 152 w 172"/>
                <a:gd name="T65" fmla="*/ 293 h 353"/>
                <a:gd name="T66" fmla="*/ 170 w 172"/>
                <a:gd name="T67" fmla="*/ 255 h 353"/>
                <a:gd name="T68" fmla="*/ 172 w 172"/>
                <a:gd name="T69" fmla="*/ 231 h 353"/>
                <a:gd name="T70" fmla="*/ 165 w 172"/>
                <a:gd name="T71" fmla="*/ 207 h 353"/>
                <a:gd name="T72" fmla="*/ 148 w 172"/>
                <a:gd name="T73" fmla="*/ 187 h 353"/>
                <a:gd name="T74" fmla="*/ 111 w 172"/>
                <a:gd name="T75" fmla="*/ 169 h 353"/>
                <a:gd name="T76" fmla="*/ 101 w 172"/>
                <a:gd name="T77" fmla="*/ 66 h 353"/>
                <a:gd name="T78" fmla="*/ 125 w 172"/>
                <a:gd name="T79" fmla="*/ 74 h 353"/>
                <a:gd name="T80" fmla="*/ 140 w 172"/>
                <a:gd name="T81" fmla="*/ 95 h 353"/>
                <a:gd name="T82" fmla="*/ 144 w 172"/>
                <a:gd name="T83" fmla="*/ 114 h 353"/>
                <a:gd name="T84" fmla="*/ 101 w 172"/>
                <a:gd name="T85" fmla="*/ 196 h 353"/>
                <a:gd name="T86" fmla="*/ 133 w 172"/>
                <a:gd name="T87" fmla="*/ 212 h 353"/>
                <a:gd name="T88" fmla="*/ 142 w 172"/>
                <a:gd name="T89" fmla="*/ 231 h 353"/>
                <a:gd name="T90" fmla="*/ 142 w 172"/>
                <a:gd name="T91" fmla="*/ 249 h 353"/>
                <a:gd name="T92" fmla="*/ 130 w 172"/>
                <a:gd name="T93" fmla="*/ 273 h 353"/>
                <a:gd name="T94" fmla="*/ 109 w 172"/>
                <a:gd name="T95" fmla="*/ 286 h 353"/>
                <a:gd name="T96" fmla="*/ 28 w 172"/>
                <a:gd name="T97" fmla="*/ 114 h 353"/>
                <a:gd name="T98" fmla="*/ 32 w 172"/>
                <a:gd name="T99" fmla="*/ 95 h 353"/>
                <a:gd name="T100" fmla="*/ 47 w 172"/>
                <a:gd name="T101" fmla="*/ 74 h 353"/>
                <a:gd name="T102" fmla="*/ 71 w 172"/>
                <a:gd name="T103" fmla="*/ 66 h 353"/>
                <a:gd name="T104" fmla="*/ 52 w 172"/>
                <a:gd name="T105" fmla="*/ 151 h 353"/>
                <a:gd name="T106" fmla="*/ 33 w 172"/>
                <a:gd name="T107" fmla="*/ 137 h 353"/>
                <a:gd name="T108" fmla="*/ 28 w 172"/>
                <a:gd name="T109" fmla="*/ 114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2" h="353">
                  <a:moveTo>
                    <a:pt x="144" y="114"/>
                  </a:moveTo>
                  <a:lnTo>
                    <a:pt x="144" y="114"/>
                  </a:lnTo>
                  <a:lnTo>
                    <a:pt x="145" y="120"/>
                  </a:lnTo>
                  <a:lnTo>
                    <a:pt x="148" y="124"/>
                  </a:lnTo>
                  <a:lnTo>
                    <a:pt x="152" y="128"/>
                  </a:lnTo>
                  <a:lnTo>
                    <a:pt x="158" y="128"/>
                  </a:lnTo>
                  <a:lnTo>
                    <a:pt x="158" y="128"/>
                  </a:lnTo>
                  <a:lnTo>
                    <a:pt x="164" y="128"/>
                  </a:lnTo>
                  <a:lnTo>
                    <a:pt x="168" y="124"/>
                  </a:lnTo>
                  <a:lnTo>
                    <a:pt x="170" y="120"/>
                  </a:lnTo>
                  <a:lnTo>
                    <a:pt x="172" y="114"/>
                  </a:lnTo>
                  <a:lnTo>
                    <a:pt x="172" y="114"/>
                  </a:lnTo>
                  <a:lnTo>
                    <a:pt x="170" y="98"/>
                  </a:lnTo>
                  <a:lnTo>
                    <a:pt x="166" y="85"/>
                  </a:lnTo>
                  <a:lnTo>
                    <a:pt x="160" y="71"/>
                  </a:lnTo>
                  <a:lnTo>
                    <a:pt x="152" y="61"/>
                  </a:lnTo>
                  <a:lnTo>
                    <a:pt x="141" y="51"/>
                  </a:lnTo>
                  <a:lnTo>
                    <a:pt x="129" y="43"/>
                  </a:lnTo>
                  <a:lnTo>
                    <a:pt x="115" y="39"/>
                  </a:lnTo>
                  <a:lnTo>
                    <a:pt x="101" y="36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99" y="10"/>
                  </a:lnTo>
                  <a:lnTo>
                    <a:pt x="97" y="4"/>
                  </a:lnTo>
                  <a:lnTo>
                    <a:pt x="91" y="1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0" y="1"/>
                  </a:lnTo>
                  <a:lnTo>
                    <a:pt x="75" y="4"/>
                  </a:lnTo>
                  <a:lnTo>
                    <a:pt x="72" y="10"/>
                  </a:lnTo>
                  <a:lnTo>
                    <a:pt x="71" y="15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56" y="39"/>
                  </a:lnTo>
                  <a:lnTo>
                    <a:pt x="43" y="43"/>
                  </a:lnTo>
                  <a:lnTo>
                    <a:pt x="31" y="51"/>
                  </a:lnTo>
                  <a:lnTo>
                    <a:pt x="20" y="61"/>
                  </a:lnTo>
                  <a:lnTo>
                    <a:pt x="12" y="71"/>
                  </a:lnTo>
                  <a:lnTo>
                    <a:pt x="5" y="85"/>
                  </a:lnTo>
                  <a:lnTo>
                    <a:pt x="1" y="9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24"/>
                  </a:lnTo>
                  <a:lnTo>
                    <a:pt x="1" y="132"/>
                  </a:lnTo>
                  <a:lnTo>
                    <a:pt x="4" y="140"/>
                  </a:lnTo>
                  <a:lnTo>
                    <a:pt x="7" y="147"/>
                  </a:lnTo>
                  <a:lnTo>
                    <a:pt x="11" y="153"/>
                  </a:lnTo>
                  <a:lnTo>
                    <a:pt x="15" y="159"/>
                  </a:lnTo>
                  <a:lnTo>
                    <a:pt x="25" y="168"/>
                  </a:lnTo>
                  <a:lnTo>
                    <a:pt x="36" y="176"/>
                  </a:lnTo>
                  <a:lnTo>
                    <a:pt x="48" y="181"/>
                  </a:lnTo>
                  <a:lnTo>
                    <a:pt x="60" y="185"/>
                  </a:lnTo>
                  <a:lnTo>
                    <a:pt x="71" y="188"/>
                  </a:lnTo>
                  <a:lnTo>
                    <a:pt x="71" y="289"/>
                  </a:lnTo>
                  <a:lnTo>
                    <a:pt x="71" y="289"/>
                  </a:lnTo>
                  <a:lnTo>
                    <a:pt x="63" y="286"/>
                  </a:lnTo>
                  <a:lnTo>
                    <a:pt x="55" y="284"/>
                  </a:lnTo>
                  <a:lnTo>
                    <a:pt x="47" y="279"/>
                  </a:lnTo>
                  <a:lnTo>
                    <a:pt x="41" y="273"/>
                  </a:lnTo>
                  <a:lnTo>
                    <a:pt x="36" y="266"/>
                  </a:lnTo>
                  <a:lnTo>
                    <a:pt x="32" y="258"/>
                  </a:lnTo>
                  <a:lnTo>
                    <a:pt x="29" y="249"/>
                  </a:lnTo>
                  <a:lnTo>
                    <a:pt x="28" y="239"/>
                  </a:lnTo>
                  <a:lnTo>
                    <a:pt x="28" y="239"/>
                  </a:lnTo>
                  <a:lnTo>
                    <a:pt x="27" y="234"/>
                  </a:lnTo>
                  <a:lnTo>
                    <a:pt x="24" y="230"/>
                  </a:lnTo>
                  <a:lnTo>
                    <a:pt x="20" y="227"/>
                  </a:lnTo>
                  <a:lnTo>
                    <a:pt x="13" y="226"/>
                  </a:lnTo>
                  <a:lnTo>
                    <a:pt x="13" y="226"/>
                  </a:lnTo>
                  <a:lnTo>
                    <a:pt x="8" y="227"/>
                  </a:lnTo>
                  <a:lnTo>
                    <a:pt x="4" y="230"/>
                  </a:lnTo>
                  <a:lnTo>
                    <a:pt x="1" y="234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1" y="255"/>
                  </a:lnTo>
                  <a:lnTo>
                    <a:pt x="5" y="269"/>
                  </a:lnTo>
                  <a:lnTo>
                    <a:pt x="12" y="282"/>
                  </a:lnTo>
                  <a:lnTo>
                    <a:pt x="20" y="293"/>
                  </a:lnTo>
                  <a:lnTo>
                    <a:pt x="31" y="302"/>
                  </a:lnTo>
                  <a:lnTo>
                    <a:pt x="43" y="310"/>
                  </a:lnTo>
                  <a:lnTo>
                    <a:pt x="56" y="314"/>
                  </a:lnTo>
                  <a:lnTo>
                    <a:pt x="71" y="317"/>
                  </a:lnTo>
                  <a:lnTo>
                    <a:pt x="71" y="339"/>
                  </a:lnTo>
                  <a:lnTo>
                    <a:pt x="71" y="339"/>
                  </a:lnTo>
                  <a:lnTo>
                    <a:pt x="72" y="344"/>
                  </a:lnTo>
                  <a:lnTo>
                    <a:pt x="75" y="349"/>
                  </a:lnTo>
                  <a:lnTo>
                    <a:pt x="80" y="352"/>
                  </a:lnTo>
                  <a:lnTo>
                    <a:pt x="86" y="353"/>
                  </a:lnTo>
                  <a:lnTo>
                    <a:pt x="86" y="353"/>
                  </a:lnTo>
                  <a:lnTo>
                    <a:pt x="91" y="352"/>
                  </a:lnTo>
                  <a:lnTo>
                    <a:pt x="97" y="349"/>
                  </a:lnTo>
                  <a:lnTo>
                    <a:pt x="99" y="344"/>
                  </a:lnTo>
                  <a:lnTo>
                    <a:pt x="101" y="339"/>
                  </a:lnTo>
                  <a:lnTo>
                    <a:pt x="101" y="317"/>
                  </a:lnTo>
                  <a:lnTo>
                    <a:pt x="101" y="317"/>
                  </a:lnTo>
                  <a:lnTo>
                    <a:pt x="115" y="314"/>
                  </a:lnTo>
                  <a:lnTo>
                    <a:pt x="129" y="310"/>
                  </a:lnTo>
                  <a:lnTo>
                    <a:pt x="141" y="302"/>
                  </a:lnTo>
                  <a:lnTo>
                    <a:pt x="152" y="293"/>
                  </a:lnTo>
                  <a:lnTo>
                    <a:pt x="160" y="282"/>
                  </a:lnTo>
                  <a:lnTo>
                    <a:pt x="166" y="269"/>
                  </a:lnTo>
                  <a:lnTo>
                    <a:pt x="170" y="255"/>
                  </a:lnTo>
                  <a:lnTo>
                    <a:pt x="172" y="239"/>
                  </a:lnTo>
                  <a:lnTo>
                    <a:pt x="172" y="239"/>
                  </a:lnTo>
                  <a:lnTo>
                    <a:pt x="172" y="231"/>
                  </a:lnTo>
                  <a:lnTo>
                    <a:pt x="170" y="222"/>
                  </a:lnTo>
                  <a:lnTo>
                    <a:pt x="168" y="215"/>
                  </a:lnTo>
                  <a:lnTo>
                    <a:pt x="165" y="207"/>
                  </a:lnTo>
                  <a:lnTo>
                    <a:pt x="161" y="202"/>
                  </a:lnTo>
                  <a:lnTo>
                    <a:pt x="157" y="196"/>
                  </a:lnTo>
                  <a:lnTo>
                    <a:pt x="148" y="187"/>
                  </a:lnTo>
                  <a:lnTo>
                    <a:pt x="135" y="179"/>
                  </a:lnTo>
                  <a:lnTo>
                    <a:pt x="123" y="173"/>
                  </a:lnTo>
                  <a:lnTo>
                    <a:pt x="111" y="169"/>
                  </a:lnTo>
                  <a:lnTo>
                    <a:pt x="101" y="165"/>
                  </a:lnTo>
                  <a:lnTo>
                    <a:pt x="101" y="66"/>
                  </a:lnTo>
                  <a:lnTo>
                    <a:pt x="101" y="66"/>
                  </a:lnTo>
                  <a:lnTo>
                    <a:pt x="109" y="67"/>
                  </a:lnTo>
                  <a:lnTo>
                    <a:pt x="117" y="70"/>
                  </a:lnTo>
                  <a:lnTo>
                    <a:pt x="125" y="74"/>
                  </a:lnTo>
                  <a:lnTo>
                    <a:pt x="130" y="81"/>
                  </a:lnTo>
                  <a:lnTo>
                    <a:pt x="135" y="87"/>
                  </a:lnTo>
                  <a:lnTo>
                    <a:pt x="140" y="95"/>
                  </a:lnTo>
                  <a:lnTo>
                    <a:pt x="142" y="105"/>
                  </a:lnTo>
                  <a:lnTo>
                    <a:pt x="144" y="114"/>
                  </a:lnTo>
                  <a:lnTo>
                    <a:pt x="144" y="114"/>
                  </a:lnTo>
                  <a:close/>
                  <a:moveTo>
                    <a:pt x="101" y="289"/>
                  </a:moveTo>
                  <a:lnTo>
                    <a:pt x="101" y="196"/>
                  </a:lnTo>
                  <a:lnTo>
                    <a:pt x="101" y="196"/>
                  </a:lnTo>
                  <a:lnTo>
                    <a:pt x="119" y="203"/>
                  </a:lnTo>
                  <a:lnTo>
                    <a:pt x="127" y="207"/>
                  </a:lnTo>
                  <a:lnTo>
                    <a:pt x="133" y="212"/>
                  </a:lnTo>
                  <a:lnTo>
                    <a:pt x="138" y="218"/>
                  </a:lnTo>
                  <a:lnTo>
                    <a:pt x="141" y="223"/>
                  </a:lnTo>
                  <a:lnTo>
                    <a:pt x="142" y="231"/>
                  </a:lnTo>
                  <a:lnTo>
                    <a:pt x="144" y="239"/>
                  </a:lnTo>
                  <a:lnTo>
                    <a:pt x="144" y="239"/>
                  </a:lnTo>
                  <a:lnTo>
                    <a:pt x="142" y="249"/>
                  </a:lnTo>
                  <a:lnTo>
                    <a:pt x="140" y="258"/>
                  </a:lnTo>
                  <a:lnTo>
                    <a:pt x="135" y="266"/>
                  </a:lnTo>
                  <a:lnTo>
                    <a:pt x="130" y="273"/>
                  </a:lnTo>
                  <a:lnTo>
                    <a:pt x="125" y="279"/>
                  </a:lnTo>
                  <a:lnTo>
                    <a:pt x="117" y="284"/>
                  </a:lnTo>
                  <a:lnTo>
                    <a:pt x="109" y="286"/>
                  </a:lnTo>
                  <a:lnTo>
                    <a:pt x="101" y="289"/>
                  </a:lnTo>
                  <a:lnTo>
                    <a:pt x="101" y="289"/>
                  </a:lnTo>
                  <a:close/>
                  <a:moveTo>
                    <a:pt x="28" y="114"/>
                  </a:moveTo>
                  <a:lnTo>
                    <a:pt x="28" y="114"/>
                  </a:lnTo>
                  <a:lnTo>
                    <a:pt x="29" y="105"/>
                  </a:lnTo>
                  <a:lnTo>
                    <a:pt x="32" y="95"/>
                  </a:lnTo>
                  <a:lnTo>
                    <a:pt x="36" y="87"/>
                  </a:lnTo>
                  <a:lnTo>
                    <a:pt x="41" y="81"/>
                  </a:lnTo>
                  <a:lnTo>
                    <a:pt x="47" y="74"/>
                  </a:lnTo>
                  <a:lnTo>
                    <a:pt x="55" y="70"/>
                  </a:lnTo>
                  <a:lnTo>
                    <a:pt x="63" y="67"/>
                  </a:lnTo>
                  <a:lnTo>
                    <a:pt x="71" y="66"/>
                  </a:lnTo>
                  <a:lnTo>
                    <a:pt x="71" y="159"/>
                  </a:lnTo>
                  <a:lnTo>
                    <a:pt x="71" y="159"/>
                  </a:lnTo>
                  <a:lnTo>
                    <a:pt x="52" y="151"/>
                  </a:lnTo>
                  <a:lnTo>
                    <a:pt x="44" y="147"/>
                  </a:lnTo>
                  <a:lnTo>
                    <a:pt x="39" y="142"/>
                  </a:lnTo>
                  <a:lnTo>
                    <a:pt x="33" y="137"/>
                  </a:lnTo>
                  <a:lnTo>
                    <a:pt x="31" y="130"/>
                  </a:lnTo>
                  <a:lnTo>
                    <a:pt x="29" y="122"/>
                  </a:lnTo>
                  <a:lnTo>
                    <a:pt x="28" y="114"/>
                  </a:lnTo>
                  <a:lnTo>
                    <a:pt x="28" y="11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200">
                <a:solidFill>
                  <a:srgbClr val="1370C0"/>
                </a:solidFill>
                <a:latin typeface="Helvetica Light" panose="020B0403020202020204" pitchFamily="34" charset="0"/>
                <a:ea typeface="ＭＳ Ｐゴシック"/>
                <a:cs typeface="Arial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8638C0E-DF0B-4CCC-9D41-7CB78BB432D6}"/>
              </a:ext>
            </a:extLst>
          </p:cNvPr>
          <p:cNvSpPr/>
          <p:nvPr/>
        </p:nvSpPr>
        <p:spPr>
          <a:xfrm>
            <a:off x="2006881" y="3115179"/>
            <a:ext cx="22408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spcAft>
                <a:spcPts val="750"/>
              </a:spcAft>
            </a:pPr>
            <a:r>
              <a:rPr lang="en-US" sz="1600" b="1" dirty="0">
                <a:solidFill>
                  <a:srgbClr val="1370C0"/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Project Funding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2825E0-815E-40C7-854D-00FE39F65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329829" y="3857770"/>
            <a:ext cx="548640" cy="546972"/>
            <a:chOff x="1433513" y="822325"/>
            <a:chExt cx="522288" cy="520700"/>
          </a:xfrm>
          <a:solidFill>
            <a:srgbClr val="0070C0"/>
          </a:solidFill>
        </p:grpSpPr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C75B244D-1002-46DF-A5EF-E94991E8E4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3513" y="822325"/>
              <a:ext cx="522288" cy="520700"/>
            </a:xfrm>
            <a:custGeom>
              <a:avLst/>
              <a:gdLst>
                <a:gd name="T0" fmla="*/ 313 w 658"/>
                <a:gd name="T1" fmla="*/ 657 h 657"/>
                <a:gd name="T2" fmla="*/ 263 w 658"/>
                <a:gd name="T3" fmla="*/ 650 h 657"/>
                <a:gd name="T4" fmla="*/ 202 w 658"/>
                <a:gd name="T5" fmla="*/ 631 h 657"/>
                <a:gd name="T6" fmla="*/ 121 w 658"/>
                <a:gd name="T7" fmla="*/ 582 h 657"/>
                <a:gd name="T8" fmla="*/ 57 w 658"/>
                <a:gd name="T9" fmla="*/ 512 h 657"/>
                <a:gd name="T10" fmla="*/ 15 w 658"/>
                <a:gd name="T11" fmla="*/ 426 h 657"/>
                <a:gd name="T12" fmla="*/ 4 w 658"/>
                <a:gd name="T13" fmla="*/ 379 h 657"/>
                <a:gd name="T14" fmla="*/ 0 w 658"/>
                <a:gd name="T15" fmla="*/ 329 h 657"/>
                <a:gd name="T16" fmla="*/ 3 w 658"/>
                <a:gd name="T17" fmla="*/ 295 h 657"/>
                <a:gd name="T18" fmla="*/ 11 w 658"/>
                <a:gd name="T19" fmla="*/ 246 h 657"/>
                <a:gd name="T20" fmla="*/ 40 w 658"/>
                <a:gd name="T21" fmla="*/ 172 h 657"/>
                <a:gd name="T22" fmla="*/ 97 w 658"/>
                <a:gd name="T23" fmla="*/ 97 h 657"/>
                <a:gd name="T24" fmla="*/ 173 w 658"/>
                <a:gd name="T25" fmla="*/ 39 h 657"/>
                <a:gd name="T26" fmla="*/ 247 w 658"/>
                <a:gd name="T27" fmla="*/ 9 h 657"/>
                <a:gd name="T28" fmla="*/ 296 w 658"/>
                <a:gd name="T29" fmla="*/ 1 h 657"/>
                <a:gd name="T30" fmla="*/ 329 w 658"/>
                <a:gd name="T31" fmla="*/ 0 h 657"/>
                <a:gd name="T32" fmla="*/ 379 w 658"/>
                <a:gd name="T33" fmla="*/ 4 h 657"/>
                <a:gd name="T34" fmla="*/ 427 w 658"/>
                <a:gd name="T35" fmla="*/ 15 h 657"/>
                <a:gd name="T36" fmla="*/ 513 w 658"/>
                <a:gd name="T37" fmla="*/ 56 h 657"/>
                <a:gd name="T38" fmla="*/ 583 w 658"/>
                <a:gd name="T39" fmla="*/ 120 h 657"/>
                <a:gd name="T40" fmla="*/ 633 w 658"/>
                <a:gd name="T41" fmla="*/ 200 h 657"/>
                <a:gd name="T42" fmla="*/ 652 w 658"/>
                <a:gd name="T43" fmla="*/ 262 h 657"/>
                <a:gd name="T44" fmla="*/ 658 w 658"/>
                <a:gd name="T45" fmla="*/ 312 h 657"/>
                <a:gd name="T46" fmla="*/ 658 w 658"/>
                <a:gd name="T47" fmla="*/ 345 h 657"/>
                <a:gd name="T48" fmla="*/ 652 w 658"/>
                <a:gd name="T49" fmla="*/ 395 h 657"/>
                <a:gd name="T50" fmla="*/ 633 w 658"/>
                <a:gd name="T51" fmla="*/ 457 h 657"/>
                <a:gd name="T52" fmla="*/ 583 w 658"/>
                <a:gd name="T53" fmla="*/ 537 h 657"/>
                <a:gd name="T54" fmla="*/ 513 w 658"/>
                <a:gd name="T55" fmla="*/ 600 h 657"/>
                <a:gd name="T56" fmla="*/ 427 w 658"/>
                <a:gd name="T57" fmla="*/ 642 h 657"/>
                <a:gd name="T58" fmla="*/ 379 w 658"/>
                <a:gd name="T59" fmla="*/ 653 h 657"/>
                <a:gd name="T60" fmla="*/ 329 w 658"/>
                <a:gd name="T61" fmla="*/ 657 h 657"/>
                <a:gd name="T62" fmla="*/ 329 w 658"/>
                <a:gd name="T63" fmla="*/ 38 h 657"/>
                <a:gd name="T64" fmla="*/ 243 w 658"/>
                <a:gd name="T65" fmla="*/ 51 h 657"/>
                <a:gd name="T66" fmla="*/ 167 w 658"/>
                <a:gd name="T67" fmla="*/ 87 h 657"/>
                <a:gd name="T68" fmla="*/ 105 w 658"/>
                <a:gd name="T69" fmla="*/ 144 h 657"/>
                <a:gd name="T70" fmla="*/ 62 w 658"/>
                <a:gd name="T71" fmla="*/ 215 h 657"/>
                <a:gd name="T72" fmla="*/ 40 w 658"/>
                <a:gd name="T73" fmla="*/ 298 h 657"/>
                <a:gd name="T74" fmla="*/ 40 w 658"/>
                <a:gd name="T75" fmla="*/ 359 h 657"/>
                <a:gd name="T76" fmla="*/ 62 w 658"/>
                <a:gd name="T77" fmla="*/ 442 h 657"/>
                <a:gd name="T78" fmla="*/ 105 w 658"/>
                <a:gd name="T79" fmla="*/ 513 h 657"/>
                <a:gd name="T80" fmla="*/ 167 w 658"/>
                <a:gd name="T81" fmla="*/ 570 h 657"/>
                <a:gd name="T82" fmla="*/ 243 w 658"/>
                <a:gd name="T83" fmla="*/ 607 h 657"/>
                <a:gd name="T84" fmla="*/ 329 w 658"/>
                <a:gd name="T85" fmla="*/ 619 h 657"/>
                <a:gd name="T86" fmla="*/ 388 w 658"/>
                <a:gd name="T87" fmla="*/ 614 h 657"/>
                <a:gd name="T88" fmla="*/ 468 w 658"/>
                <a:gd name="T89" fmla="*/ 584 h 657"/>
                <a:gd name="T90" fmla="*/ 535 w 658"/>
                <a:gd name="T91" fmla="*/ 535 h 657"/>
                <a:gd name="T92" fmla="*/ 586 w 658"/>
                <a:gd name="T93" fmla="*/ 467 h 657"/>
                <a:gd name="T94" fmla="*/ 615 w 658"/>
                <a:gd name="T95" fmla="*/ 387 h 657"/>
                <a:gd name="T96" fmla="*/ 621 w 658"/>
                <a:gd name="T97" fmla="*/ 329 h 657"/>
                <a:gd name="T98" fmla="*/ 607 w 658"/>
                <a:gd name="T99" fmla="*/ 242 h 657"/>
                <a:gd name="T100" fmla="*/ 571 w 658"/>
                <a:gd name="T101" fmla="*/ 165 h 657"/>
                <a:gd name="T102" fmla="*/ 515 w 658"/>
                <a:gd name="T103" fmla="*/ 103 h 657"/>
                <a:gd name="T104" fmla="*/ 443 w 658"/>
                <a:gd name="T105" fmla="*/ 60 h 657"/>
                <a:gd name="T106" fmla="*/ 359 w 658"/>
                <a:gd name="T107" fmla="*/ 39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8" h="657">
                  <a:moveTo>
                    <a:pt x="329" y="657"/>
                  </a:moveTo>
                  <a:lnTo>
                    <a:pt x="329" y="657"/>
                  </a:lnTo>
                  <a:lnTo>
                    <a:pt x="313" y="657"/>
                  </a:lnTo>
                  <a:lnTo>
                    <a:pt x="296" y="655"/>
                  </a:lnTo>
                  <a:lnTo>
                    <a:pt x="280" y="653"/>
                  </a:lnTo>
                  <a:lnTo>
                    <a:pt x="263" y="650"/>
                  </a:lnTo>
                  <a:lnTo>
                    <a:pt x="247" y="647"/>
                  </a:lnTo>
                  <a:lnTo>
                    <a:pt x="233" y="642"/>
                  </a:lnTo>
                  <a:lnTo>
                    <a:pt x="202" y="631"/>
                  </a:lnTo>
                  <a:lnTo>
                    <a:pt x="173" y="618"/>
                  </a:lnTo>
                  <a:lnTo>
                    <a:pt x="145" y="600"/>
                  </a:lnTo>
                  <a:lnTo>
                    <a:pt x="121" y="582"/>
                  </a:lnTo>
                  <a:lnTo>
                    <a:pt x="97" y="561"/>
                  </a:lnTo>
                  <a:lnTo>
                    <a:pt x="75" y="537"/>
                  </a:lnTo>
                  <a:lnTo>
                    <a:pt x="57" y="512"/>
                  </a:lnTo>
                  <a:lnTo>
                    <a:pt x="40" y="485"/>
                  </a:lnTo>
                  <a:lnTo>
                    <a:pt x="27" y="457"/>
                  </a:lnTo>
                  <a:lnTo>
                    <a:pt x="15" y="426"/>
                  </a:lnTo>
                  <a:lnTo>
                    <a:pt x="11" y="411"/>
                  </a:lnTo>
                  <a:lnTo>
                    <a:pt x="7" y="395"/>
                  </a:lnTo>
                  <a:lnTo>
                    <a:pt x="4" y="379"/>
                  </a:lnTo>
                  <a:lnTo>
                    <a:pt x="3" y="363"/>
                  </a:lnTo>
                  <a:lnTo>
                    <a:pt x="1" y="345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1" y="312"/>
                  </a:lnTo>
                  <a:lnTo>
                    <a:pt x="3" y="295"/>
                  </a:lnTo>
                  <a:lnTo>
                    <a:pt x="4" y="278"/>
                  </a:lnTo>
                  <a:lnTo>
                    <a:pt x="7" y="262"/>
                  </a:lnTo>
                  <a:lnTo>
                    <a:pt x="11" y="246"/>
                  </a:lnTo>
                  <a:lnTo>
                    <a:pt x="15" y="231"/>
                  </a:lnTo>
                  <a:lnTo>
                    <a:pt x="27" y="200"/>
                  </a:lnTo>
                  <a:lnTo>
                    <a:pt x="40" y="172"/>
                  </a:lnTo>
                  <a:lnTo>
                    <a:pt x="57" y="145"/>
                  </a:lnTo>
                  <a:lnTo>
                    <a:pt x="75" y="120"/>
                  </a:lnTo>
                  <a:lnTo>
                    <a:pt x="97" y="97"/>
                  </a:lnTo>
                  <a:lnTo>
                    <a:pt x="121" y="75"/>
                  </a:lnTo>
                  <a:lnTo>
                    <a:pt x="145" y="56"/>
                  </a:lnTo>
                  <a:lnTo>
                    <a:pt x="173" y="39"/>
                  </a:lnTo>
                  <a:lnTo>
                    <a:pt x="202" y="26"/>
                  </a:lnTo>
                  <a:lnTo>
                    <a:pt x="233" y="15"/>
                  </a:lnTo>
                  <a:lnTo>
                    <a:pt x="247" y="9"/>
                  </a:lnTo>
                  <a:lnTo>
                    <a:pt x="263" y="7"/>
                  </a:lnTo>
                  <a:lnTo>
                    <a:pt x="280" y="4"/>
                  </a:lnTo>
                  <a:lnTo>
                    <a:pt x="296" y="1"/>
                  </a:lnTo>
                  <a:lnTo>
                    <a:pt x="313" y="0"/>
                  </a:lnTo>
                  <a:lnTo>
                    <a:pt x="329" y="0"/>
                  </a:lnTo>
                  <a:lnTo>
                    <a:pt x="329" y="0"/>
                  </a:lnTo>
                  <a:lnTo>
                    <a:pt x="347" y="0"/>
                  </a:lnTo>
                  <a:lnTo>
                    <a:pt x="363" y="1"/>
                  </a:lnTo>
                  <a:lnTo>
                    <a:pt x="379" y="4"/>
                  </a:lnTo>
                  <a:lnTo>
                    <a:pt x="396" y="7"/>
                  </a:lnTo>
                  <a:lnTo>
                    <a:pt x="411" y="9"/>
                  </a:lnTo>
                  <a:lnTo>
                    <a:pt x="427" y="15"/>
                  </a:lnTo>
                  <a:lnTo>
                    <a:pt x="457" y="26"/>
                  </a:lnTo>
                  <a:lnTo>
                    <a:pt x="486" y="39"/>
                  </a:lnTo>
                  <a:lnTo>
                    <a:pt x="513" y="56"/>
                  </a:lnTo>
                  <a:lnTo>
                    <a:pt x="539" y="75"/>
                  </a:lnTo>
                  <a:lnTo>
                    <a:pt x="562" y="97"/>
                  </a:lnTo>
                  <a:lnTo>
                    <a:pt x="583" y="120"/>
                  </a:lnTo>
                  <a:lnTo>
                    <a:pt x="602" y="145"/>
                  </a:lnTo>
                  <a:lnTo>
                    <a:pt x="618" y="172"/>
                  </a:lnTo>
                  <a:lnTo>
                    <a:pt x="633" y="200"/>
                  </a:lnTo>
                  <a:lnTo>
                    <a:pt x="644" y="231"/>
                  </a:lnTo>
                  <a:lnTo>
                    <a:pt x="648" y="246"/>
                  </a:lnTo>
                  <a:lnTo>
                    <a:pt x="652" y="262"/>
                  </a:lnTo>
                  <a:lnTo>
                    <a:pt x="654" y="278"/>
                  </a:lnTo>
                  <a:lnTo>
                    <a:pt x="657" y="295"/>
                  </a:lnTo>
                  <a:lnTo>
                    <a:pt x="658" y="312"/>
                  </a:lnTo>
                  <a:lnTo>
                    <a:pt x="658" y="329"/>
                  </a:lnTo>
                  <a:lnTo>
                    <a:pt x="658" y="329"/>
                  </a:lnTo>
                  <a:lnTo>
                    <a:pt x="658" y="345"/>
                  </a:lnTo>
                  <a:lnTo>
                    <a:pt x="657" y="363"/>
                  </a:lnTo>
                  <a:lnTo>
                    <a:pt x="654" y="379"/>
                  </a:lnTo>
                  <a:lnTo>
                    <a:pt x="652" y="395"/>
                  </a:lnTo>
                  <a:lnTo>
                    <a:pt x="648" y="411"/>
                  </a:lnTo>
                  <a:lnTo>
                    <a:pt x="644" y="426"/>
                  </a:lnTo>
                  <a:lnTo>
                    <a:pt x="633" y="457"/>
                  </a:lnTo>
                  <a:lnTo>
                    <a:pt x="618" y="485"/>
                  </a:lnTo>
                  <a:lnTo>
                    <a:pt x="602" y="512"/>
                  </a:lnTo>
                  <a:lnTo>
                    <a:pt x="583" y="537"/>
                  </a:lnTo>
                  <a:lnTo>
                    <a:pt x="562" y="561"/>
                  </a:lnTo>
                  <a:lnTo>
                    <a:pt x="539" y="582"/>
                  </a:lnTo>
                  <a:lnTo>
                    <a:pt x="513" y="600"/>
                  </a:lnTo>
                  <a:lnTo>
                    <a:pt x="486" y="618"/>
                  </a:lnTo>
                  <a:lnTo>
                    <a:pt x="457" y="631"/>
                  </a:lnTo>
                  <a:lnTo>
                    <a:pt x="427" y="642"/>
                  </a:lnTo>
                  <a:lnTo>
                    <a:pt x="411" y="647"/>
                  </a:lnTo>
                  <a:lnTo>
                    <a:pt x="396" y="650"/>
                  </a:lnTo>
                  <a:lnTo>
                    <a:pt x="379" y="653"/>
                  </a:lnTo>
                  <a:lnTo>
                    <a:pt x="363" y="655"/>
                  </a:lnTo>
                  <a:lnTo>
                    <a:pt x="347" y="657"/>
                  </a:lnTo>
                  <a:lnTo>
                    <a:pt x="329" y="657"/>
                  </a:lnTo>
                  <a:lnTo>
                    <a:pt x="329" y="657"/>
                  </a:lnTo>
                  <a:close/>
                  <a:moveTo>
                    <a:pt x="329" y="38"/>
                  </a:moveTo>
                  <a:lnTo>
                    <a:pt x="329" y="38"/>
                  </a:lnTo>
                  <a:lnTo>
                    <a:pt x="300" y="39"/>
                  </a:lnTo>
                  <a:lnTo>
                    <a:pt x="271" y="43"/>
                  </a:lnTo>
                  <a:lnTo>
                    <a:pt x="243" y="51"/>
                  </a:lnTo>
                  <a:lnTo>
                    <a:pt x="216" y="60"/>
                  </a:lnTo>
                  <a:lnTo>
                    <a:pt x="191" y="73"/>
                  </a:lnTo>
                  <a:lnTo>
                    <a:pt x="167" y="87"/>
                  </a:lnTo>
                  <a:lnTo>
                    <a:pt x="144" y="103"/>
                  </a:lnTo>
                  <a:lnTo>
                    <a:pt x="124" y="122"/>
                  </a:lnTo>
                  <a:lnTo>
                    <a:pt x="105" y="144"/>
                  </a:lnTo>
                  <a:lnTo>
                    <a:pt x="89" y="165"/>
                  </a:lnTo>
                  <a:lnTo>
                    <a:pt x="74" y="189"/>
                  </a:lnTo>
                  <a:lnTo>
                    <a:pt x="62" y="215"/>
                  </a:lnTo>
                  <a:lnTo>
                    <a:pt x="51" y="242"/>
                  </a:lnTo>
                  <a:lnTo>
                    <a:pt x="44" y="270"/>
                  </a:lnTo>
                  <a:lnTo>
                    <a:pt x="40" y="298"/>
                  </a:lnTo>
                  <a:lnTo>
                    <a:pt x="38" y="329"/>
                  </a:lnTo>
                  <a:lnTo>
                    <a:pt x="38" y="329"/>
                  </a:lnTo>
                  <a:lnTo>
                    <a:pt x="40" y="359"/>
                  </a:lnTo>
                  <a:lnTo>
                    <a:pt x="44" y="387"/>
                  </a:lnTo>
                  <a:lnTo>
                    <a:pt x="51" y="415"/>
                  </a:lnTo>
                  <a:lnTo>
                    <a:pt x="62" y="442"/>
                  </a:lnTo>
                  <a:lnTo>
                    <a:pt x="74" y="467"/>
                  </a:lnTo>
                  <a:lnTo>
                    <a:pt x="89" y="492"/>
                  </a:lnTo>
                  <a:lnTo>
                    <a:pt x="105" y="513"/>
                  </a:lnTo>
                  <a:lnTo>
                    <a:pt x="124" y="535"/>
                  </a:lnTo>
                  <a:lnTo>
                    <a:pt x="144" y="553"/>
                  </a:lnTo>
                  <a:lnTo>
                    <a:pt x="167" y="570"/>
                  </a:lnTo>
                  <a:lnTo>
                    <a:pt x="191" y="584"/>
                  </a:lnTo>
                  <a:lnTo>
                    <a:pt x="216" y="596"/>
                  </a:lnTo>
                  <a:lnTo>
                    <a:pt x="243" y="607"/>
                  </a:lnTo>
                  <a:lnTo>
                    <a:pt x="271" y="614"/>
                  </a:lnTo>
                  <a:lnTo>
                    <a:pt x="300" y="618"/>
                  </a:lnTo>
                  <a:lnTo>
                    <a:pt x="329" y="619"/>
                  </a:lnTo>
                  <a:lnTo>
                    <a:pt x="329" y="619"/>
                  </a:lnTo>
                  <a:lnTo>
                    <a:pt x="359" y="618"/>
                  </a:lnTo>
                  <a:lnTo>
                    <a:pt x="388" y="614"/>
                  </a:lnTo>
                  <a:lnTo>
                    <a:pt x="417" y="607"/>
                  </a:lnTo>
                  <a:lnTo>
                    <a:pt x="443" y="596"/>
                  </a:lnTo>
                  <a:lnTo>
                    <a:pt x="468" y="584"/>
                  </a:lnTo>
                  <a:lnTo>
                    <a:pt x="492" y="570"/>
                  </a:lnTo>
                  <a:lnTo>
                    <a:pt x="515" y="553"/>
                  </a:lnTo>
                  <a:lnTo>
                    <a:pt x="535" y="535"/>
                  </a:lnTo>
                  <a:lnTo>
                    <a:pt x="554" y="513"/>
                  </a:lnTo>
                  <a:lnTo>
                    <a:pt x="571" y="492"/>
                  </a:lnTo>
                  <a:lnTo>
                    <a:pt x="586" y="467"/>
                  </a:lnTo>
                  <a:lnTo>
                    <a:pt x="598" y="442"/>
                  </a:lnTo>
                  <a:lnTo>
                    <a:pt x="607" y="415"/>
                  </a:lnTo>
                  <a:lnTo>
                    <a:pt x="615" y="387"/>
                  </a:lnTo>
                  <a:lnTo>
                    <a:pt x="619" y="359"/>
                  </a:lnTo>
                  <a:lnTo>
                    <a:pt x="621" y="329"/>
                  </a:lnTo>
                  <a:lnTo>
                    <a:pt x="621" y="329"/>
                  </a:lnTo>
                  <a:lnTo>
                    <a:pt x="619" y="298"/>
                  </a:lnTo>
                  <a:lnTo>
                    <a:pt x="615" y="270"/>
                  </a:lnTo>
                  <a:lnTo>
                    <a:pt x="607" y="242"/>
                  </a:lnTo>
                  <a:lnTo>
                    <a:pt x="598" y="215"/>
                  </a:lnTo>
                  <a:lnTo>
                    <a:pt x="586" y="189"/>
                  </a:lnTo>
                  <a:lnTo>
                    <a:pt x="571" y="165"/>
                  </a:lnTo>
                  <a:lnTo>
                    <a:pt x="554" y="144"/>
                  </a:lnTo>
                  <a:lnTo>
                    <a:pt x="535" y="122"/>
                  </a:lnTo>
                  <a:lnTo>
                    <a:pt x="515" y="103"/>
                  </a:lnTo>
                  <a:lnTo>
                    <a:pt x="492" y="87"/>
                  </a:lnTo>
                  <a:lnTo>
                    <a:pt x="468" y="73"/>
                  </a:lnTo>
                  <a:lnTo>
                    <a:pt x="443" y="60"/>
                  </a:lnTo>
                  <a:lnTo>
                    <a:pt x="417" y="51"/>
                  </a:lnTo>
                  <a:lnTo>
                    <a:pt x="388" y="43"/>
                  </a:lnTo>
                  <a:lnTo>
                    <a:pt x="359" y="39"/>
                  </a:lnTo>
                  <a:lnTo>
                    <a:pt x="329" y="38"/>
                  </a:lnTo>
                  <a:lnTo>
                    <a:pt x="32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200">
                <a:solidFill>
                  <a:srgbClr val="1370C0"/>
                </a:solidFill>
                <a:latin typeface="Helvetica Light" panose="020B0403020202020204" pitchFamily="34" charset="0"/>
                <a:ea typeface="ＭＳ Ｐゴシック"/>
                <a:cs typeface="Arial"/>
              </a:endParaRPr>
            </a:p>
          </p:txBody>
        </p:sp>
        <p:sp>
          <p:nvSpPr>
            <p:cNvPr id="25" name="Freeform 226">
              <a:extLst>
                <a:ext uri="{FF2B5EF4-FFF2-40B4-BE49-F238E27FC236}">
                  <a16:creationId xmlns:a16="http://schemas.microsoft.com/office/drawing/2014/main" id="{D81D0CE6-380D-4072-B642-497D49EC71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7501" y="974725"/>
              <a:ext cx="227013" cy="231775"/>
            </a:xfrm>
            <a:custGeom>
              <a:avLst/>
              <a:gdLst>
                <a:gd name="T0" fmla="*/ 4 w 285"/>
                <a:gd name="T1" fmla="*/ 173 h 293"/>
                <a:gd name="T2" fmla="*/ 12 w 285"/>
                <a:gd name="T3" fmla="*/ 191 h 293"/>
                <a:gd name="T4" fmla="*/ 32 w 285"/>
                <a:gd name="T5" fmla="*/ 198 h 293"/>
                <a:gd name="T6" fmla="*/ 35 w 285"/>
                <a:gd name="T7" fmla="*/ 214 h 293"/>
                <a:gd name="T8" fmla="*/ 56 w 285"/>
                <a:gd name="T9" fmla="*/ 226 h 293"/>
                <a:gd name="T10" fmla="*/ 62 w 285"/>
                <a:gd name="T11" fmla="*/ 241 h 293"/>
                <a:gd name="T12" fmla="*/ 83 w 285"/>
                <a:gd name="T13" fmla="*/ 253 h 293"/>
                <a:gd name="T14" fmla="*/ 89 w 285"/>
                <a:gd name="T15" fmla="*/ 267 h 293"/>
                <a:gd name="T16" fmla="*/ 110 w 285"/>
                <a:gd name="T17" fmla="*/ 279 h 293"/>
                <a:gd name="T18" fmla="*/ 129 w 285"/>
                <a:gd name="T19" fmla="*/ 270 h 293"/>
                <a:gd name="T20" fmla="*/ 161 w 285"/>
                <a:gd name="T21" fmla="*/ 293 h 293"/>
                <a:gd name="T22" fmla="*/ 179 w 285"/>
                <a:gd name="T23" fmla="*/ 285 h 293"/>
                <a:gd name="T24" fmla="*/ 188 w 285"/>
                <a:gd name="T25" fmla="*/ 266 h 293"/>
                <a:gd name="T26" fmla="*/ 205 w 285"/>
                <a:gd name="T27" fmla="*/ 258 h 293"/>
                <a:gd name="T28" fmla="*/ 212 w 285"/>
                <a:gd name="T29" fmla="*/ 238 h 293"/>
                <a:gd name="T30" fmla="*/ 228 w 285"/>
                <a:gd name="T31" fmla="*/ 235 h 293"/>
                <a:gd name="T32" fmla="*/ 239 w 285"/>
                <a:gd name="T33" fmla="*/ 214 h 293"/>
                <a:gd name="T34" fmla="*/ 247 w 285"/>
                <a:gd name="T35" fmla="*/ 211 h 293"/>
                <a:gd name="T36" fmla="*/ 265 w 285"/>
                <a:gd name="T37" fmla="*/ 196 h 293"/>
                <a:gd name="T38" fmla="*/ 259 w 285"/>
                <a:gd name="T39" fmla="*/ 171 h 293"/>
                <a:gd name="T40" fmla="*/ 278 w 285"/>
                <a:gd name="T41" fmla="*/ 137 h 293"/>
                <a:gd name="T42" fmla="*/ 285 w 285"/>
                <a:gd name="T43" fmla="*/ 90 h 293"/>
                <a:gd name="T44" fmla="*/ 263 w 285"/>
                <a:gd name="T45" fmla="*/ 36 h 293"/>
                <a:gd name="T46" fmla="*/ 201 w 285"/>
                <a:gd name="T47" fmla="*/ 1 h 293"/>
                <a:gd name="T48" fmla="*/ 129 w 285"/>
                <a:gd name="T49" fmla="*/ 4 h 293"/>
                <a:gd name="T50" fmla="*/ 42 w 285"/>
                <a:gd name="T51" fmla="*/ 19 h 293"/>
                <a:gd name="T52" fmla="*/ 1 w 285"/>
                <a:gd name="T53" fmla="*/ 89 h 293"/>
                <a:gd name="T54" fmla="*/ 171 w 285"/>
                <a:gd name="T55" fmla="*/ 278 h 293"/>
                <a:gd name="T56" fmla="*/ 136 w 285"/>
                <a:gd name="T57" fmla="*/ 262 h 293"/>
                <a:gd name="T58" fmla="*/ 171 w 285"/>
                <a:gd name="T59" fmla="*/ 258 h 293"/>
                <a:gd name="T60" fmla="*/ 38 w 285"/>
                <a:gd name="T61" fmla="*/ 36 h 293"/>
                <a:gd name="T62" fmla="*/ 94 w 285"/>
                <a:gd name="T63" fmla="*/ 11 h 293"/>
                <a:gd name="T64" fmla="*/ 114 w 285"/>
                <a:gd name="T65" fmla="*/ 30 h 293"/>
                <a:gd name="T66" fmla="*/ 46 w 285"/>
                <a:gd name="T67" fmla="*/ 103 h 293"/>
                <a:gd name="T68" fmla="*/ 81 w 285"/>
                <a:gd name="T69" fmla="*/ 112 h 293"/>
                <a:gd name="T70" fmla="*/ 118 w 285"/>
                <a:gd name="T71" fmla="*/ 93 h 293"/>
                <a:gd name="T72" fmla="*/ 184 w 285"/>
                <a:gd name="T73" fmla="*/ 106 h 293"/>
                <a:gd name="T74" fmla="*/ 251 w 285"/>
                <a:gd name="T75" fmla="*/ 198 h 293"/>
                <a:gd name="T76" fmla="*/ 208 w 285"/>
                <a:gd name="T77" fmla="*/ 173 h 293"/>
                <a:gd name="T78" fmla="*/ 200 w 285"/>
                <a:gd name="T79" fmla="*/ 173 h 293"/>
                <a:gd name="T80" fmla="*/ 224 w 285"/>
                <a:gd name="T81" fmla="*/ 204 h 293"/>
                <a:gd name="T82" fmla="*/ 224 w 285"/>
                <a:gd name="T83" fmla="*/ 224 h 293"/>
                <a:gd name="T84" fmla="*/ 181 w 285"/>
                <a:gd name="T85" fmla="*/ 200 h 293"/>
                <a:gd name="T86" fmla="*/ 172 w 285"/>
                <a:gd name="T87" fmla="*/ 202 h 293"/>
                <a:gd name="T88" fmla="*/ 200 w 285"/>
                <a:gd name="T89" fmla="*/ 236 h 293"/>
                <a:gd name="T90" fmla="*/ 193 w 285"/>
                <a:gd name="T91" fmla="*/ 254 h 293"/>
                <a:gd name="T92" fmla="*/ 146 w 285"/>
                <a:gd name="T93" fmla="*/ 218 h 293"/>
                <a:gd name="T94" fmla="*/ 130 w 285"/>
                <a:gd name="T95" fmla="*/ 210 h 293"/>
                <a:gd name="T96" fmla="*/ 125 w 285"/>
                <a:gd name="T97" fmla="*/ 198 h 293"/>
                <a:gd name="T98" fmla="*/ 107 w 285"/>
                <a:gd name="T99" fmla="*/ 184 h 293"/>
                <a:gd name="T100" fmla="*/ 101 w 285"/>
                <a:gd name="T101" fmla="*/ 180 h 293"/>
                <a:gd name="T102" fmla="*/ 90 w 285"/>
                <a:gd name="T103" fmla="*/ 160 h 293"/>
                <a:gd name="T104" fmla="*/ 74 w 285"/>
                <a:gd name="T105" fmla="*/ 156 h 293"/>
                <a:gd name="T106" fmla="*/ 63 w 285"/>
                <a:gd name="T107" fmla="*/ 133 h 293"/>
                <a:gd name="T108" fmla="*/ 40 w 285"/>
                <a:gd name="T109" fmla="*/ 132 h 293"/>
                <a:gd name="T110" fmla="*/ 13 w 285"/>
                <a:gd name="T111" fmla="*/ 117 h 293"/>
                <a:gd name="T112" fmla="*/ 38 w 285"/>
                <a:gd name="T113" fmla="*/ 3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5" h="293">
                  <a:moveTo>
                    <a:pt x="12" y="157"/>
                  </a:moveTo>
                  <a:lnTo>
                    <a:pt x="12" y="157"/>
                  </a:lnTo>
                  <a:lnTo>
                    <a:pt x="9" y="160"/>
                  </a:lnTo>
                  <a:lnTo>
                    <a:pt x="7" y="164"/>
                  </a:lnTo>
                  <a:lnTo>
                    <a:pt x="5" y="169"/>
                  </a:lnTo>
                  <a:lnTo>
                    <a:pt x="4" y="173"/>
                  </a:lnTo>
                  <a:lnTo>
                    <a:pt x="4" y="173"/>
                  </a:lnTo>
                  <a:lnTo>
                    <a:pt x="5" y="179"/>
                  </a:lnTo>
                  <a:lnTo>
                    <a:pt x="7" y="183"/>
                  </a:lnTo>
                  <a:lnTo>
                    <a:pt x="9" y="188"/>
                  </a:lnTo>
                  <a:lnTo>
                    <a:pt x="12" y="191"/>
                  </a:lnTo>
                  <a:lnTo>
                    <a:pt x="12" y="191"/>
                  </a:lnTo>
                  <a:lnTo>
                    <a:pt x="16" y="195"/>
                  </a:lnTo>
                  <a:lnTo>
                    <a:pt x="20" y="196"/>
                  </a:lnTo>
                  <a:lnTo>
                    <a:pt x="24" y="198"/>
                  </a:lnTo>
                  <a:lnTo>
                    <a:pt x="29" y="199"/>
                  </a:lnTo>
                  <a:lnTo>
                    <a:pt x="29" y="199"/>
                  </a:lnTo>
                  <a:lnTo>
                    <a:pt x="32" y="198"/>
                  </a:lnTo>
                  <a:lnTo>
                    <a:pt x="32" y="198"/>
                  </a:lnTo>
                  <a:lnTo>
                    <a:pt x="31" y="200"/>
                  </a:lnTo>
                  <a:lnTo>
                    <a:pt x="31" y="200"/>
                  </a:lnTo>
                  <a:lnTo>
                    <a:pt x="32" y="206"/>
                  </a:lnTo>
                  <a:lnTo>
                    <a:pt x="33" y="210"/>
                  </a:lnTo>
                  <a:lnTo>
                    <a:pt x="35" y="214"/>
                  </a:lnTo>
                  <a:lnTo>
                    <a:pt x="39" y="218"/>
                  </a:lnTo>
                  <a:lnTo>
                    <a:pt x="39" y="218"/>
                  </a:lnTo>
                  <a:lnTo>
                    <a:pt x="43" y="222"/>
                  </a:lnTo>
                  <a:lnTo>
                    <a:pt x="47" y="223"/>
                  </a:lnTo>
                  <a:lnTo>
                    <a:pt x="51" y="224"/>
                  </a:lnTo>
                  <a:lnTo>
                    <a:pt x="56" y="226"/>
                  </a:lnTo>
                  <a:lnTo>
                    <a:pt x="56" y="226"/>
                  </a:lnTo>
                  <a:lnTo>
                    <a:pt x="59" y="224"/>
                  </a:lnTo>
                  <a:lnTo>
                    <a:pt x="59" y="224"/>
                  </a:lnTo>
                  <a:lnTo>
                    <a:pt x="59" y="230"/>
                  </a:lnTo>
                  <a:lnTo>
                    <a:pt x="59" y="235"/>
                  </a:lnTo>
                  <a:lnTo>
                    <a:pt x="62" y="241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70" y="249"/>
                  </a:lnTo>
                  <a:lnTo>
                    <a:pt x="74" y="250"/>
                  </a:lnTo>
                  <a:lnTo>
                    <a:pt x="78" y="251"/>
                  </a:lnTo>
                  <a:lnTo>
                    <a:pt x="83" y="253"/>
                  </a:lnTo>
                  <a:lnTo>
                    <a:pt x="83" y="253"/>
                  </a:lnTo>
                  <a:lnTo>
                    <a:pt x="86" y="251"/>
                  </a:lnTo>
                  <a:lnTo>
                    <a:pt x="86" y="251"/>
                  </a:lnTo>
                  <a:lnTo>
                    <a:pt x="86" y="257"/>
                  </a:lnTo>
                  <a:lnTo>
                    <a:pt x="86" y="262"/>
                  </a:lnTo>
                  <a:lnTo>
                    <a:pt x="89" y="267"/>
                  </a:lnTo>
                  <a:lnTo>
                    <a:pt x="93" y="271"/>
                  </a:lnTo>
                  <a:lnTo>
                    <a:pt x="93" y="271"/>
                  </a:lnTo>
                  <a:lnTo>
                    <a:pt x="97" y="275"/>
                  </a:lnTo>
                  <a:lnTo>
                    <a:pt x="101" y="277"/>
                  </a:lnTo>
                  <a:lnTo>
                    <a:pt x="105" y="278"/>
                  </a:lnTo>
                  <a:lnTo>
                    <a:pt x="110" y="279"/>
                  </a:lnTo>
                  <a:lnTo>
                    <a:pt x="110" y="279"/>
                  </a:lnTo>
                  <a:lnTo>
                    <a:pt x="114" y="278"/>
                  </a:lnTo>
                  <a:lnTo>
                    <a:pt x="119" y="277"/>
                  </a:lnTo>
                  <a:lnTo>
                    <a:pt x="123" y="275"/>
                  </a:lnTo>
                  <a:lnTo>
                    <a:pt x="126" y="271"/>
                  </a:lnTo>
                  <a:lnTo>
                    <a:pt x="129" y="270"/>
                  </a:lnTo>
                  <a:lnTo>
                    <a:pt x="144" y="285"/>
                  </a:lnTo>
                  <a:lnTo>
                    <a:pt x="144" y="285"/>
                  </a:lnTo>
                  <a:lnTo>
                    <a:pt x="148" y="289"/>
                  </a:lnTo>
                  <a:lnTo>
                    <a:pt x="152" y="290"/>
                  </a:lnTo>
                  <a:lnTo>
                    <a:pt x="156" y="292"/>
                  </a:lnTo>
                  <a:lnTo>
                    <a:pt x="161" y="293"/>
                  </a:lnTo>
                  <a:lnTo>
                    <a:pt x="161" y="293"/>
                  </a:lnTo>
                  <a:lnTo>
                    <a:pt x="166" y="292"/>
                  </a:lnTo>
                  <a:lnTo>
                    <a:pt x="171" y="290"/>
                  </a:lnTo>
                  <a:lnTo>
                    <a:pt x="175" y="289"/>
                  </a:lnTo>
                  <a:lnTo>
                    <a:pt x="179" y="285"/>
                  </a:lnTo>
                  <a:lnTo>
                    <a:pt x="179" y="285"/>
                  </a:lnTo>
                  <a:lnTo>
                    <a:pt x="181" y="281"/>
                  </a:lnTo>
                  <a:lnTo>
                    <a:pt x="184" y="275"/>
                  </a:lnTo>
                  <a:lnTo>
                    <a:pt x="185" y="270"/>
                  </a:lnTo>
                  <a:lnTo>
                    <a:pt x="185" y="265"/>
                  </a:lnTo>
                  <a:lnTo>
                    <a:pt x="185" y="265"/>
                  </a:lnTo>
                  <a:lnTo>
                    <a:pt x="188" y="266"/>
                  </a:lnTo>
                  <a:lnTo>
                    <a:pt x="188" y="266"/>
                  </a:lnTo>
                  <a:lnTo>
                    <a:pt x="193" y="265"/>
                  </a:lnTo>
                  <a:lnTo>
                    <a:pt x="197" y="263"/>
                  </a:lnTo>
                  <a:lnTo>
                    <a:pt x="201" y="262"/>
                  </a:lnTo>
                  <a:lnTo>
                    <a:pt x="205" y="258"/>
                  </a:lnTo>
                  <a:lnTo>
                    <a:pt x="205" y="258"/>
                  </a:lnTo>
                  <a:lnTo>
                    <a:pt x="208" y="254"/>
                  </a:lnTo>
                  <a:lnTo>
                    <a:pt x="211" y="250"/>
                  </a:lnTo>
                  <a:lnTo>
                    <a:pt x="212" y="246"/>
                  </a:lnTo>
                  <a:lnTo>
                    <a:pt x="212" y="241"/>
                  </a:lnTo>
                  <a:lnTo>
                    <a:pt x="212" y="241"/>
                  </a:lnTo>
                  <a:lnTo>
                    <a:pt x="212" y="238"/>
                  </a:lnTo>
                  <a:lnTo>
                    <a:pt x="212" y="238"/>
                  </a:lnTo>
                  <a:lnTo>
                    <a:pt x="215" y="239"/>
                  </a:lnTo>
                  <a:lnTo>
                    <a:pt x="215" y="239"/>
                  </a:lnTo>
                  <a:lnTo>
                    <a:pt x="220" y="238"/>
                  </a:lnTo>
                  <a:lnTo>
                    <a:pt x="224" y="236"/>
                  </a:lnTo>
                  <a:lnTo>
                    <a:pt x="228" y="235"/>
                  </a:lnTo>
                  <a:lnTo>
                    <a:pt x="232" y="231"/>
                  </a:lnTo>
                  <a:lnTo>
                    <a:pt x="232" y="231"/>
                  </a:lnTo>
                  <a:lnTo>
                    <a:pt x="235" y="227"/>
                  </a:lnTo>
                  <a:lnTo>
                    <a:pt x="238" y="223"/>
                  </a:lnTo>
                  <a:lnTo>
                    <a:pt x="239" y="219"/>
                  </a:lnTo>
                  <a:lnTo>
                    <a:pt x="239" y="214"/>
                  </a:lnTo>
                  <a:lnTo>
                    <a:pt x="239" y="214"/>
                  </a:lnTo>
                  <a:lnTo>
                    <a:pt x="239" y="211"/>
                  </a:lnTo>
                  <a:lnTo>
                    <a:pt x="239" y="211"/>
                  </a:lnTo>
                  <a:lnTo>
                    <a:pt x="242" y="212"/>
                  </a:lnTo>
                  <a:lnTo>
                    <a:pt x="242" y="212"/>
                  </a:lnTo>
                  <a:lnTo>
                    <a:pt x="247" y="211"/>
                  </a:lnTo>
                  <a:lnTo>
                    <a:pt x="251" y="210"/>
                  </a:lnTo>
                  <a:lnTo>
                    <a:pt x="255" y="207"/>
                  </a:lnTo>
                  <a:lnTo>
                    <a:pt x="259" y="204"/>
                  </a:lnTo>
                  <a:lnTo>
                    <a:pt x="259" y="204"/>
                  </a:lnTo>
                  <a:lnTo>
                    <a:pt x="262" y="200"/>
                  </a:lnTo>
                  <a:lnTo>
                    <a:pt x="265" y="196"/>
                  </a:lnTo>
                  <a:lnTo>
                    <a:pt x="266" y="192"/>
                  </a:lnTo>
                  <a:lnTo>
                    <a:pt x="266" y="187"/>
                  </a:lnTo>
                  <a:lnTo>
                    <a:pt x="266" y="183"/>
                  </a:lnTo>
                  <a:lnTo>
                    <a:pt x="265" y="179"/>
                  </a:lnTo>
                  <a:lnTo>
                    <a:pt x="263" y="175"/>
                  </a:lnTo>
                  <a:lnTo>
                    <a:pt x="259" y="171"/>
                  </a:lnTo>
                  <a:lnTo>
                    <a:pt x="258" y="168"/>
                  </a:lnTo>
                  <a:lnTo>
                    <a:pt x="258" y="168"/>
                  </a:lnTo>
                  <a:lnTo>
                    <a:pt x="265" y="161"/>
                  </a:lnTo>
                  <a:lnTo>
                    <a:pt x="270" y="153"/>
                  </a:lnTo>
                  <a:lnTo>
                    <a:pt x="274" y="145"/>
                  </a:lnTo>
                  <a:lnTo>
                    <a:pt x="278" y="137"/>
                  </a:lnTo>
                  <a:lnTo>
                    <a:pt x="281" y="128"/>
                  </a:lnTo>
                  <a:lnTo>
                    <a:pt x="283" y="120"/>
                  </a:lnTo>
                  <a:lnTo>
                    <a:pt x="285" y="110"/>
                  </a:lnTo>
                  <a:lnTo>
                    <a:pt x="285" y="99"/>
                  </a:lnTo>
                  <a:lnTo>
                    <a:pt x="285" y="99"/>
                  </a:lnTo>
                  <a:lnTo>
                    <a:pt x="285" y="90"/>
                  </a:lnTo>
                  <a:lnTo>
                    <a:pt x="283" y="81"/>
                  </a:lnTo>
                  <a:lnTo>
                    <a:pt x="281" y="71"/>
                  </a:lnTo>
                  <a:lnTo>
                    <a:pt x="278" y="62"/>
                  </a:lnTo>
                  <a:lnTo>
                    <a:pt x="274" y="52"/>
                  </a:lnTo>
                  <a:lnTo>
                    <a:pt x="269" y="44"/>
                  </a:lnTo>
                  <a:lnTo>
                    <a:pt x="263" y="36"/>
                  </a:lnTo>
                  <a:lnTo>
                    <a:pt x="256" y="30"/>
                  </a:lnTo>
                  <a:lnTo>
                    <a:pt x="256" y="30"/>
                  </a:lnTo>
                  <a:lnTo>
                    <a:pt x="244" y="19"/>
                  </a:lnTo>
                  <a:lnTo>
                    <a:pt x="231" y="11"/>
                  </a:lnTo>
                  <a:lnTo>
                    <a:pt x="216" y="5"/>
                  </a:lnTo>
                  <a:lnTo>
                    <a:pt x="201" y="1"/>
                  </a:lnTo>
                  <a:lnTo>
                    <a:pt x="187" y="0"/>
                  </a:lnTo>
                  <a:lnTo>
                    <a:pt x="172" y="1"/>
                  </a:lnTo>
                  <a:lnTo>
                    <a:pt x="157" y="4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29" y="4"/>
                  </a:lnTo>
                  <a:lnTo>
                    <a:pt x="113" y="0"/>
                  </a:lnTo>
                  <a:lnTo>
                    <a:pt x="98" y="0"/>
                  </a:lnTo>
                  <a:lnTo>
                    <a:pt x="83" y="1"/>
                  </a:lnTo>
                  <a:lnTo>
                    <a:pt x="68" y="5"/>
                  </a:lnTo>
                  <a:lnTo>
                    <a:pt x="55" y="11"/>
                  </a:lnTo>
                  <a:lnTo>
                    <a:pt x="42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9" y="43"/>
                  </a:lnTo>
                  <a:lnTo>
                    <a:pt x="11" y="56"/>
                  </a:lnTo>
                  <a:lnTo>
                    <a:pt x="4" y="73"/>
                  </a:lnTo>
                  <a:lnTo>
                    <a:pt x="1" y="89"/>
                  </a:lnTo>
                  <a:lnTo>
                    <a:pt x="0" y="105"/>
                  </a:lnTo>
                  <a:lnTo>
                    <a:pt x="3" y="122"/>
                  </a:lnTo>
                  <a:lnTo>
                    <a:pt x="8" y="137"/>
                  </a:lnTo>
                  <a:lnTo>
                    <a:pt x="16" y="153"/>
                  </a:lnTo>
                  <a:lnTo>
                    <a:pt x="12" y="157"/>
                  </a:lnTo>
                  <a:close/>
                  <a:moveTo>
                    <a:pt x="171" y="278"/>
                  </a:moveTo>
                  <a:lnTo>
                    <a:pt x="171" y="278"/>
                  </a:lnTo>
                  <a:lnTo>
                    <a:pt x="166" y="281"/>
                  </a:lnTo>
                  <a:lnTo>
                    <a:pt x="161" y="281"/>
                  </a:lnTo>
                  <a:lnTo>
                    <a:pt x="156" y="281"/>
                  </a:lnTo>
                  <a:lnTo>
                    <a:pt x="152" y="278"/>
                  </a:lnTo>
                  <a:lnTo>
                    <a:pt x="136" y="262"/>
                  </a:lnTo>
                  <a:lnTo>
                    <a:pt x="146" y="251"/>
                  </a:lnTo>
                  <a:lnTo>
                    <a:pt x="146" y="251"/>
                  </a:lnTo>
                  <a:lnTo>
                    <a:pt x="150" y="246"/>
                  </a:lnTo>
                  <a:lnTo>
                    <a:pt x="153" y="241"/>
                  </a:lnTo>
                  <a:lnTo>
                    <a:pt x="171" y="258"/>
                  </a:lnTo>
                  <a:lnTo>
                    <a:pt x="171" y="258"/>
                  </a:lnTo>
                  <a:lnTo>
                    <a:pt x="173" y="263"/>
                  </a:lnTo>
                  <a:lnTo>
                    <a:pt x="175" y="267"/>
                  </a:lnTo>
                  <a:lnTo>
                    <a:pt x="173" y="273"/>
                  </a:lnTo>
                  <a:lnTo>
                    <a:pt x="171" y="278"/>
                  </a:lnTo>
                  <a:lnTo>
                    <a:pt x="171" y="278"/>
                  </a:lnTo>
                  <a:close/>
                  <a:moveTo>
                    <a:pt x="38" y="36"/>
                  </a:moveTo>
                  <a:lnTo>
                    <a:pt x="38" y="36"/>
                  </a:lnTo>
                  <a:lnTo>
                    <a:pt x="47" y="28"/>
                  </a:lnTo>
                  <a:lnTo>
                    <a:pt x="58" y="22"/>
                  </a:lnTo>
                  <a:lnTo>
                    <a:pt x="70" y="16"/>
                  </a:lnTo>
                  <a:lnTo>
                    <a:pt x="81" y="14"/>
                  </a:lnTo>
                  <a:lnTo>
                    <a:pt x="94" y="11"/>
                  </a:lnTo>
                  <a:lnTo>
                    <a:pt x="106" y="11"/>
                  </a:lnTo>
                  <a:lnTo>
                    <a:pt x="118" y="12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2" y="22"/>
                  </a:lnTo>
                  <a:lnTo>
                    <a:pt x="114" y="30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6" y="98"/>
                  </a:lnTo>
                  <a:lnTo>
                    <a:pt x="46" y="101"/>
                  </a:lnTo>
                  <a:lnTo>
                    <a:pt x="46" y="101"/>
                  </a:lnTo>
                  <a:lnTo>
                    <a:pt x="46" y="103"/>
                  </a:lnTo>
                  <a:lnTo>
                    <a:pt x="48" y="105"/>
                  </a:lnTo>
                  <a:lnTo>
                    <a:pt x="48" y="105"/>
                  </a:lnTo>
                  <a:lnTo>
                    <a:pt x="54" y="108"/>
                  </a:lnTo>
                  <a:lnTo>
                    <a:pt x="60" y="110"/>
                  </a:lnTo>
                  <a:lnTo>
                    <a:pt x="70" y="112"/>
                  </a:lnTo>
                  <a:lnTo>
                    <a:pt x="81" y="112"/>
                  </a:lnTo>
                  <a:lnTo>
                    <a:pt x="93" y="109"/>
                  </a:lnTo>
                  <a:lnTo>
                    <a:pt x="99" y="106"/>
                  </a:lnTo>
                  <a:lnTo>
                    <a:pt x="105" y="103"/>
                  </a:lnTo>
                  <a:lnTo>
                    <a:pt x="111" y="99"/>
                  </a:lnTo>
                  <a:lnTo>
                    <a:pt x="118" y="93"/>
                  </a:lnTo>
                  <a:lnTo>
                    <a:pt x="118" y="93"/>
                  </a:lnTo>
                  <a:lnTo>
                    <a:pt x="129" y="98"/>
                  </a:lnTo>
                  <a:lnTo>
                    <a:pt x="145" y="103"/>
                  </a:lnTo>
                  <a:lnTo>
                    <a:pt x="154" y="105"/>
                  </a:lnTo>
                  <a:lnTo>
                    <a:pt x="164" y="106"/>
                  </a:lnTo>
                  <a:lnTo>
                    <a:pt x="175" y="108"/>
                  </a:lnTo>
                  <a:lnTo>
                    <a:pt x="184" y="106"/>
                  </a:lnTo>
                  <a:lnTo>
                    <a:pt x="252" y="177"/>
                  </a:lnTo>
                  <a:lnTo>
                    <a:pt x="252" y="177"/>
                  </a:lnTo>
                  <a:lnTo>
                    <a:pt x="255" y="183"/>
                  </a:lnTo>
                  <a:lnTo>
                    <a:pt x="255" y="187"/>
                  </a:lnTo>
                  <a:lnTo>
                    <a:pt x="254" y="192"/>
                  </a:lnTo>
                  <a:lnTo>
                    <a:pt x="251" y="198"/>
                  </a:lnTo>
                  <a:lnTo>
                    <a:pt x="251" y="198"/>
                  </a:lnTo>
                  <a:lnTo>
                    <a:pt x="247" y="200"/>
                  </a:lnTo>
                  <a:lnTo>
                    <a:pt x="242" y="200"/>
                  </a:lnTo>
                  <a:lnTo>
                    <a:pt x="236" y="200"/>
                  </a:lnTo>
                  <a:lnTo>
                    <a:pt x="232" y="198"/>
                  </a:lnTo>
                  <a:lnTo>
                    <a:pt x="208" y="173"/>
                  </a:lnTo>
                  <a:lnTo>
                    <a:pt x="208" y="173"/>
                  </a:lnTo>
                  <a:lnTo>
                    <a:pt x="207" y="172"/>
                  </a:lnTo>
                  <a:lnTo>
                    <a:pt x="204" y="171"/>
                  </a:lnTo>
                  <a:lnTo>
                    <a:pt x="203" y="172"/>
                  </a:lnTo>
                  <a:lnTo>
                    <a:pt x="200" y="173"/>
                  </a:lnTo>
                  <a:lnTo>
                    <a:pt x="200" y="173"/>
                  </a:lnTo>
                  <a:lnTo>
                    <a:pt x="199" y="175"/>
                  </a:lnTo>
                  <a:lnTo>
                    <a:pt x="199" y="177"/>
                  </a:lnTo>
                  <a:lnTo>
                    <a:pt x="199" y="179"/>
                  </a:lnTo>
                  <a:lnTo>
                    <a:pt x="200" y="180"/>
                  </a:lnTo>
                  <a:lnTo>
                    <a:pt x="224" y="204"/>
                  </a:lnTo>
                  <a:lnTo>
                    <a:pt x="224" y="204"/>
                  </a:lnTo>
                  <a:lnTo>
                    <a:pt x="227" y="210"/>
                  </a:lnTo>
                  <a:lnTo>
                    <a:pt x="228" y="214"/>
                  </a:lnTo>
                  <a:lnTo>
                    <a:pt x="228" y="214"/>
                  </a:lnTo>
                  <a:lnTo>
                    <a:pt x="227" y="219"/>
                  </a:lnTo>
                  <a:lnTo>
                    <a:pt x="224" y="224"/>
                  </a:lnTo>
                  <a:lnTo>
                    <a:pt x="224" y="224"/>
                  </a:lnTo>
                  <a:lnTo>
                    <a:pt x="220" y="227"/>
                  </a:lnTo>
                  <a:lnTo>
                    <a:pt x="215" y="227"/>
                  </a:lnTo>
                  <a:lnTo>
                    <a:pt x="209" y="227"/>
                  </a:lnTo>
                  <a:lnTo>
                    <a:pt x="205" y="224"/>
                  </a:lnTo>
                  <a:lnTo>
                    <a:pt x="181" y="200"/>
                  </a:lnTo>
                  <a:lnTo>
                    <a:pt x="181" y="200"/>
                  </a:lnTo>
                  <a:lnTo>
                    <a:pt x="180" y="199"/>
                  </a:lnTo>
                  <a:lnTo>
                    <a:pt x="177" y="198"/>
                  </a:lnTo>
                  <a:lnTo>
                    <a:pt x="176" y="199"/>
                  </a:lnTo>
                  <a:lnTo>
                    <a:pt x="173" y="200"/>
                  </a:lnTo>
                  <a:lnTo>
                    <a:pt x="173" y="200"/>
                  </a:lnTo>
                  <a:lnTo>
                    <a:pt x="172" y="202"/>
                  </a:lnTo>
                  <a:lnTo>
                    <a:pt x="172" y="203"/>
                  </a:lnTo>
                  <a:lnTo>
                    <a:pt x="172" y="206"/>
                  </a:lnTo>
                  <a:lnTo>
                    <a:pt x="173" y="207"/>
                  </a:lnTo>
                  <a:lnTo>
                    <a:pt x="197" y="231"/>
                  </a:lnTo>
                  <a:lnTo>
                    <a:pt x="197" y="231"/>
                  </a:lnTo>
                  <a:lnTo>
                    <a:pt x="200" y="236"/>
                  </a:lnTo>
                  <a:lnTo>
                    <a:pt x="201" y="241"/>
                  </a:lnTo>
                  <a:lnTo>
                    <a:pt x="201" y="241"/>
                  </a:lnTo>
                  <a:lnTo>
                    <a:pt x="200" y="246"/>
                  </a:lnTo>
                  <a:lnTo>
                    <a:pt x="197" y="251"/>
                  </a:lnTo>
                  <a:lnTo>
                    <a:pt x="197" y="251"/>
                  </a:lnTo>
                  <a:lnTo>
                    <a:pt x="193" y="254"/>
                  </a:lnTo>
                  <a:lnTo>
                    <a:pt x="188" y="254"/>
                  </a:lnTo>
                  <a:lnTo>
                    <a:pt x="183" y="254"/>
                  </a:lnTo>
                  <a:lnTo>
                    <a:pt x="179" y="251"/>
                  </a:lnTo>
                  <a:lnTo>
                    <a:pt x="152" y="224"/>
                  </a:lnTo>
                  <a:lnTo>
                    <a:pt x="152" y="224"/>
                  </a:lnTo>
                  <a:lnTo>
                    <a:pt x="146" y="218"/>
                  </a:lnTo>
                  <a:lnTo>
                    <a:pt x="146" y="218"/>
                  </a:lnTo>
                  <a:lnTo>
                    <a:pt x="144" y="214"/>
                  </a:lnTo>
                  <a:lnTo>
                    <a:pt x="140" y="212"/>
                  </a:lnTo>
                  <a:lnTo>
                    <a:pt x="134" y="211"/>
                  </a:lnTo>
                  <a:lnTo>
                    <a:pt x="130" y="210"/>
                  </a:lnTo>
                  <a:lnTo>
                    <a:pt x="130" y="210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28" y="207"/>
                  </a:lnTo>
                  <a:lnTo>
                    <a:pt x="128" y="207"/>
                  </a:lnTo>
                  <a:lnTo>
                    <a:pt x="126" y="203"/>
                  </a:lnTo>
                  <a:lnTo>
                    <a:pt x="125" y="198"/>
                  </a:lnTo>
                  <a:lnTo>
                    <a:pt x="123" y="193"/>
                  </a:lnTo>
                  <a:lnTo>
                    <a:pt x="119" y="191"/>
                  </a:lnTo>
                  <a:lnTo>
                    <a:pt x="119" y="191"/>
                  </a:lnTo>
                  <a:lnTo>
                    <a:pt x="117" y="187"/>
                  </a:lnTo>
                  <a:lnTo>
                    <a:pt x="113" y="185"/>
                  </a:lnTo>
                  <a:lnTo>
                    <a:pt x="107" y="184"/>
                  </a:lnTo>
                  <a:lnTo>
                    <a:pt x="103" y="183"/>
                  </a:lnTo>
                  <a:lnTo>
                    <a:pt x="103" y="183"/>
                  </a:lnTo>
                  <a:lnTo>
                    <a:pt x="101" y="183"/>
                  </a:lnTo>
                  <a:lnTo>
                    <a:pt x="101" y="183"/>
                  </a:lnTo>
                  <a:lnTo>
                    <a:pt x="101" y="180"/>
                  </a:lnTo>
                  <a:lnTo>
                    <a:pt x="101" y="180"/>
                  </a:lnTo>
                  <a:lnTo>
                    <a:pt x="99" y="176"/>
                  </a:lnTo>
                  <a:lnTo>
                    <a:pt x="98" y="171"/>
                  </a:lnTo>
                  <a:lnTo>
                    <a:pt x="97" y="167"/>
                  </a:lnTo>
                  <a:lnTo>
                    <a:pt x="93" y="164"/>
                  </a:lnTo>
                  <a:lnTo>
                    <a:pt x="93" y="164"/>
                  </a:lnTo>
                  <a:lnTo>
                    <a:pt x="90" y="160"/>
                  </a:lnTo>
                  <a:lnTo>
                    <a:pt x="86" y="159"/>
                  </a:lnTo>
                  <a:lnTo>
                    <a:pt x="81" y="157"/>
                  </a:lnTo>
                  <a:lnTo>
                    <a:pt x="76" y="156"/>
                  </a:lnTo>
                  <a:lnTo>
                    <a:pt x="76" y="156"/>
                  </a:lnTo>
                  <a:lnTo>
                    <a:pt x="74" y="156"/>
                  </a:lnTo>
                  <a:lnTo>
                    <a:pt x="74" y="156"/>
                  </a:lnTo>
                  <a:lnTo>
                    <a:pt x="74" y="151"/>
                  </a:lnTo>
                  <a:lnTo>
                    <a:pt x="72" y="146"/>
                  </a:lnTo>
                  <a:lnTo>
                    <a:pt x="70" y="141"/>
                  </a:lnTo>
                  <a:lnTo>
                    <a:pt x="66" y="137"/>
                  </a:lnTo>
                  <a:lnTo>
                    <a:pt x="66" y="137"/>
                  </a:lnTo>
                  <a:lnTo>
                    <a:pt x="63" y="133"/>
                  </a:lnTo>
                  <a:lnTo>
                    <a:pt x="59" y="132"/>
                  </a:lnTo>
                  <a:lnTo>
                    <a:pt x="54" y="130"/>
                  </a:lnTo>
                  <a:lnTo>
                    <a:pt x="50" y="129"/>
                  </a:lnTo>
                  <a:lnTo>
                    <a:pt x="50" y="129"/>
                  </a:lnTo>
                  <a:lnTo>
                    <a:pt x="44" y="130"/>
                  </a:lnTo>
                  <a:lnTo>
                    <a:pt x="40" y="132"/>
                  </a:lnTo>
                  <a:lnTo>
                    <a:pt x="36" y="133"/>
                  </a:lnTo>
                  <a:lnTo>
                    <a:pt x="32" y="137"/>
                  </a:lnTo>
                  <a:lnTo>
                    <a:pt x="23" y="145"/>
                  </a:lnTo>
                  <a:lnTo>
                    <a:pt x="23" y="145"/>
                  </a:lnTo>
                  <a:lnTo>
                    <a:pt x="17" y="132"/>
                  </a:lnTo>
                  <a:lnTo>
                    <a:pt x="13" y="117"/>
                  </a:lnTo>
                  <a:lnTo>
                    <a:pt x="11" y="103"/>
                  </a:lnTo>
                  <a:lnTo>
                    <a:pt x="12" y="89"/>
                  </a:lnTo>
                  <a:lnTo>
                    <a:pt x="15" y="75"/>
                  </a:lnTo>
                  <a:lnTo>
                    <a:pt x="20" y="61"/>
                  </a:lnTo>
                  <a:lnTo>
                    <a:pt x="28" y="48"/>
                  </a:lnTo>
                  <a:lnTo>
                    <a:pt x="38" y="36"/>
                  </a:lnTo>
                  <a:lnTo>
                    <a:pt x="3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83"/>
              <a:endParaRPr lang="en-US" sz="1200">
                <a:solidFill>
                  <a:srgbClr val="1370C0"/>
                </a:solidFill>
                <a:latin typeface="Helvetica Light" panose="020B0403020202020204" pitchFamily="34" charset="0"/>
                <a:ea typeface="ＭＳ Ｐゴシック"/>
                <a:cs typeface="Arial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26B2CD0-DE64-4E0F-9555-C27AB35A3279}"/>
              </a:ext>
            </a:extLst>
          </p:cNvPr>
          <p:cNvSpPr/>
          <p:nvPr/>
        </p:nvSpPr>
        <p:spPr>
          <a:xfrm>
            <a:off x="2006881" y="3977368"/>
            <a:ext cx="23692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spcAft>
                <a:spcPts val="750"/>
              </a:spcAft>
            </a:pPr>
            <a:r>
              <a:rPr lang="en-US" sz="1600" b="1" dirty="0">
                <a:solidFill>
                  <a:srgbClr val="1370C0"/>
                </a:solidFill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 Coaching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03C5CFE-A230-402F-83EF-A8879F851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929" y="775437"/>
            <a:ext cx="4080711" cy="199918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592F990-ED30-4162-9E76-5D1B5A125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7198" y="1021028"/>
            <a:ext cx="1964095" cy="1508004"/>
            <a:chOff x="563913" y="2696580"/>
            <a:chExt cx="3011324" cy="2312051"/>
          </a:xfrm>
        </p:grpSpPr>
        <p:pic>
          <p:nvPicPr>
            <p:cNvPr id="30" name="Picture 4" descr=" People in lab; man holding up a test tube, woman handing a jar to a patient in a bed">
              <a:extLst>
                <a:ext uri="{FF2B5EF4-FFF2-40B4-BE49-F238E27FC236}">
                  <a16:creationId xmlns:a16="http://schemas.microsoft.com/office/drawing/2014/main" id="{AF63AA51-D3E0-4275-BCB7-EB09865552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3913" y="2696580"/>
              <a:ext cx="2873543" cy="2312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40A2E4B-3EE6-48F0-A0F9-9B4522795AB8}"/>
                </a:ext>
              </a:extLst>
            </p:cNvPr>
            <p:cNvSpPr/>
            <p:nvPr/>
          </p:nvSpPr>
          <p:spPr>
            <a:xfrm>
              <a:off x="3299675" y="3445282"/>
              <a:ext cx="275562" cy="406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7835079-05FA-41A5-9D60-676985CFCCCD}"/>
                </a:ext>
              </a:extLst>
            </p:cNvPr>
            <p:cNvSpPr/>
            <p:nvPr/>
          </p:nvSpPr>
          <p:spPr>
            <a:xfrm>
              <a:off x="3075709" y="4100945"/>
              <a:ext cx="434109" cy="5818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42383A3-59BD-4A11-A8F2-79DFA9569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97276" y="775437"/>
            <a:ext cx="2240879" cy="1920832"/>
            <a:chOff x="5949659" y="2426163"/>
            <a:chExt cx="3194341" cy="2738119"/>
          </a:xfrm>
        </p:grpSpPr>
        <p:pic>
          <p:nvPicPr>
            <p:cNvPr id="34" name="Picture 4" descr=" People in lab; man holding up a test tube, woman handing a jar to a patient in a bed">
              <a:extLst>
                <a:ext uri="{FF2B5EF4-FFF2-40B4-BE49-F238E27FC236}">
                  <a16:creationId xmlns:a16="http://schemas.microsoft.com/office/drawing/2014/main" id="{84BB4CE9-83CA-4B4B-82C2-908231E532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74310" y="2426163"/>
              <a:ext cx="3169690" cy="2738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8A7A375-1269-4E6A-B0A1-C75D0A71428D}"/>
                </a:ext>
              </a:extLst>
            </p:cNvPr>
            <p:cNvSpPr/>
            <p:nvPr/>
          </p:nvSpPr>
          <p:spPr>
            <a:xfrm>
              <a:off x="5949659" y="3759200"/>
              <a:ext cx="434109" cy="326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A925D84-0F8A-46D4-B034-30E2EB633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801" y="-60086"/>
            <a:ext cx="7772400" cy="89907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350"/>
              </a:spcAft>
            </a:pPr>
            <a:r>
              <a:rPr lang="en-US" dirty="0"/>
              <a:t>What do academic innovators need to be successful?</a:t>
            </a:r>
          </a:p>
        </p:txBody>
      </p:sp>
    </p:spTree>
    <p:extLst>
      <p:ext uri="{BB962C8B-B14F-4D97-AF65-F5344CB8AC3E}">
        <p14:creationId xmlns:p14="http://schemas.microsoft.com/office/powerpoint/2010/main" val="4173001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7C8302FC-FCCB-D54C-8135-CB95B698E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28" y="1441985"/>
            <a:ext cx="5045108" cy="3216256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5A49BC3-32D6-544A-B2BA-AB9558A6A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05854" y="3253317"/>
            <a:ext cx="1043609" cy="74543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013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B3AC46-3895-4343-93D3-E8482B18BADB}"/>
              </a:ext>
            </a:extLst>
          </p:cNvPr>
          <p:cNvSpPr txBox="1"/>
          <p:nvPr/>
        </p:nvSpPr>
        <p:spPr>
          <a:xfrm>
            <a:off x="5891590" y="3067161"/>
            <a:ext cx="2928560" cy="138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lnSpc>
                <a:spcPct val="114000"/>
              </a:lnSpc>
              <a:spcAft>
                <a:spcPts val="45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NIGMS 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IDeA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States Regional Hubs</a:t>
            </a:r>
          </a:p>
          <a:p>
            <a:pPr indent="346463" defTabSz="685783">
              <a:lnSpc>
                <a:spcPct val="114000"/>
              </a:lnSpc>
              <a:spcAft>
                <a:spcPts val="450"/>
              </a:spcAft>
            </a:pPr>
            <a:r>
              <a:rPr lang="en-US" sz="12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Southeast: </a:t>
            </a:r>
            <a:r>
              <a:rPr lang="en-US" sz="12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XLerator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Network</a:t>
            </a:r>
          </a:p>
          <a:p>
            <a:pPr indent="346463" defTabSz="685783">
              <a:lnSpc>
                <a:spcPct val="114000"/>
              </a:lnSpc>
              <a:spcAft>
                <a:spcPts val="450"/>
              </a:spcAft>
            </a:pPr>
            <a:r>
              <a:rPr lang="en-US" sz="12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Northeast: DRIVEN</a:t>
            </a:r>
          </a:p>
          <a:p>
            <a:pPr indent="346463" defTabSz="685783">
              <a:lnSpc>
                <a:spcPct val="114000"/>
              </a:lnSpc>
              <a:spcAft>
                <a:spcPts val="450"/>
              </a:spcAft>
            </a:pPr>
            <a:r>
              <a:rPr lang="en-US" sz="12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Central: SHARP</a:t>
            </a:r>
          </a:p>
          <a:p>
            <a:pPr indent="346463" defTabSz="685783">
              <a:lnSpc>
                <a:spcPct val="114000"/>
              </a:lnSpc>
              <a:spcAft>
                <a:spcPts val="450"/>
              </a:spcAft>
            </a:pPr>
            <a:r>
              <a:rPr lang="en-US" sz="12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Western: ASCEND</a:t>
            </a:r>
          </a:p>
        </p:txBody>
      </p:sp>
      <p:sp>
        <p:nvSpPr>
          <p:cNvPr id="24" name="5-Point Star 93">
            <a:extLst>
              <a:ext uri="{FF2B5EF4-FFF2-40B4-BE49-F238E27FC236}">
                <a16:creationId xmlns:a16="http://schemas.microsoft.com/office/drawing/2014/main" id="{94D7B1FC-82FF-4F02-9D4B-964671ECB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978080" y="2173195"/>
            <a:ext cx="288094" cy="285803"/>
          </a:xfrm>
          <a:prstGeom prst="star5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 defTabSz="342533"/>
            <a:endParaRPr lang="en-US" sz="825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5" name="5-Point Star 94">
            <a:extLst>
              <a:ext uri="{FF2B5EF4-FFF2-40B4-BE49-F238E27FC236}">
                <a16:creationId xmlns:a16="http://schemas.microsoft.com/office/drawing/2014/main" id="{CDD056B2-CFA9-41F0-BBC0-6EA1BCCA3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48824" y="2780029"/>
            <a:ext cx="288094" cy="285803"/>
          </a:xfrm>
          <a:prstGeom prst="star5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533"/>
            <a:endParaRPr lang="en-US" sz="825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6" name="5-Point Star 95">
            <a:extLst>
              <a:ext uri="{FF2B5EF4-FFF2-40B4-BE49-F238E27FC236}">
                <a16:creationId xmlns:a16="http://schemas.microsoft.com/office/drawing/2014/main" id="{19E9D858-0307-488A-9544-EE0055E41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910062" y="2391254"/>
            <a:ext cx="288094" cy="285803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 defTabSz="342533"/>
            <a:endParaRPr lang="en-US" sz="825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7" name="5-Point Star 96">
            <a:extLst>
              <a:ext uri="{FF2B5EF4-FFF2-40B4-BE49-F238E27FC236}">
                <a16:creationId xmlns:a16="http://schemas.microsoft.com/office/drawing/2014/main" id="{3D114183-B768-4853-8E42-4323C67F0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954682" y="2747447"/>
            <a:ext cx="288094" cy="285803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 defTabSz="342533"/>
            <a:endParaRPr lang="en-US" sz="825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9" name="5-Point Star 98">
            <a:extLst>
              <a:ext uri="{FF2B5EF4-FFF2-40B4-BE49-F238E27FC236}">
                <a16:creationId xmlns:a16="http://schemas.microsoft.com/office/drawing/2014/main" id="{9E0F8041-71D5-416B-806E-FFFD6261E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166296" y="2032308"/>
            <a:ext cx="288094" cy="285803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 defTabSz="342533"/>
            <a:endParaRPr lang="en-US" sz="825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0" name="5-Point Star 99">
            <a:extLst>
              <a:ext uri="{FF2B5EF4-FFF2-40B4-BE49-F238E27FC236}">
                <a16:creationId xmlns:a16="http://schemas.microsoft.com/office/drawing/2014/main" id="{062FDAE8-8C37-46A9-8F75-71E66A0AA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04132" y="2409109"/>
            <a:ext cx="288094" cy="285803"/>
          </a:xfrm>
          <a:prstGeom prst="star5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533"/>
            <a:endParaRPr lang="en-US" sz="825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1" name="5-Point Star 108">
            <a:extLst>
              <a:ext uri="{FF2B5EF4-FFF2-40B4-BE49-F238E27FC236}">
                <a16:creationId xmlns:a16="http://schemas.microsoft.com/office/drawing/2014/main" id="{FE4D4964-D56F-4E7E-A24C-1F537A790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0891" y="1577834"/>
            <a:ext cx="288094" cy="285803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 defTabSz="342533"/>
            <a:endParaRPr lang="en-US" sz="825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2" name="5-Point Star 109">
            <a:extLst>
              <a:ext uri="{FF2B5EF4-FFF2-40B4-BE49-F238E27FC236}">
                <a16:creationId xmlns:a16="http://schemas.microsoft.com/office/drawing/2014/main" id="{C368DC8F-B366-41FE-A46A-59B45F017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034623" y="2765301"/>
            <a:ext cx="288094" cy="285803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 defTabSz="342533"/>
            <a:endParaRPr lang="en-US" sz="825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3" name="5-Point Star 110">
            <a:extLst>
              <a:ext uri="{FF2B5EF4-FFF2-40B4-BE49-F238E27FC236}">
                <a16:creationId xmlns:a16="http://schemas.microsoft.com/office/drawing/2014/main" id="{58A1E0FF-A965-4FAB-BBB4-97D7F3260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304327" y="2629207"/>
            <a:ext cx="288094" cy="285803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 defTabSz="342533"/>
            <a:endParaRPr lang="en-US" sz="825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4" name="5-Point Star 111">
            <a:extLst>
              <a:ext uri="{FF2B5EF4-FFF2-40B4-BE49-F238E27FC236}">
                <a16:creationId xmlns:a16="http://schemas.microsoft.com/office/drawing/2014/main" id="{F7F2AA4A-F20A-4414-8ED5-DBDF46C59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800024" y="2404997"/>
            <a:ext cx="288094" cy="285803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 defTabSz="342533"/>
            <a:endParaRPr lang="en-US" sz="825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5" name="5-Point Star 112">
            <a:extLst>
              <a:ext uri="{FF2B5EF4-FFF2-40B4-BE49-F238E27FC236}">
                <a16:creationId xmlns:a16="http://schemas.microsoft.com/office/drawing/2014/main" id="{F36263D4-C57D-44D5-990D-63D17A67D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336151" y="2757592"/>
            <a:ext cx="288094" cy="285803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 defTabSz="342533"/>
            <a:endParaRPr lang="en-US" sz="825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5E345E7-D69B-4F58-B834-6CFCCCB619E6}"/>
              </a:ext>
            </a:extLst>
          </p:cNvPr>
          <p:cNvSpPr txBox="1"/>
          <p:nvPr/>
        </p:nvSpPr>
        <p:spPr>
          <a:xfrm>
            <a:off x="6321950" y="1450377"/>
            <a:ext cx="2119041" cy="13503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rtlCol="0" anchor="b">
            <a:spAutoFit/>
          </a:bodyPr>
          <a:lstStyle/>
          <a:p>
            <a:pPr defTabSz="342892">
              <a:spcBef>
                <a:spcPct val="0"/>
              </a:spcBef>
            </a:pPr>
            <a:r>
              <a:rPr lang="en-US" sz="1200" b="1" dirty="0">
                <a:solidFill>
                  <a:srgbClr val="333399"/>
                </a:solidFill>
                <a:latin typeface="Helvetica" charset="0"/>
                <a:ea typeface="Helvetica" charset="0"/>
                <a:cs typeface="Helvetica" charset="0"/>
              </a:rPr>
              <a:t>NCAI Centers:</a:t>
            </a:r>
          </a:p>
          <a:p>
            <a:pPr marL="126203" indent="-126203" defTabSz="342892">
              <a:spcBef>
                <a:spcPct val="0"/>
              </a:spcBef>
              <a:buFont typeface="Arial"/>
              <a:buChar char="•"/>
            </a:pPr>
            <a:r>
              <a:rPr lang="en-US" sz="975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NHLBI focus, established 2013</a:t>
            </a:r>
          </a:p>
          <a:p>
            <a:pPr defTabSz="342892">
              <a:spcBef>
                <a:spcPct val="0"/>
              </a:spcBef>
            </a:pPr>
            <a:endParaRPr lang="en-US" sz="825" b="1" dirty="0">
              <a:solidFill>
                <a:srgbClr val="604A7B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defTabSz="342892">
              <a:spcBef>
                <a:spcPct val="0"/>
              </a:spcBef>
            </a:pPr>
            <a:r>
              <a:rPr lang="en-US" sz="12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</a:rPr>
              <a:t>REACH 2015 Hubs:</a:t>
            </a:r>
          </a:p>
          <a:p>
            <a:pPr marL="126203" indent="-126203" defTabSz="342892">
              <a:spcBef>
                <a:spcPct val="0"/>
              </a:spcBef>
              <a:buFont typeface="Arial"/>
              <a:buChar char="•"/>
            </a:pPr>
            <a:r>
              <a:rPr lang="en-US" sz="975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Trans-NIH, established 2015</a:t>
            </a:r>
          </a:p>
          <a:p>
            <a:pPr defTabSz="342892">
              <a:spcBef>
                <a:spcPct val="0"/>
              </a:spcBef>
            </a:pPr>
            <a:endParaRPr lang="en-US" sz="825" dirty="0">
              <a:solidFill>
                <a:srgbClr val="00009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defTabSz="685783">
              <a:spcBef>
                <a:spcPct val="0"/>
              </a:spcBef>
            </a:pPr>
            <a:r>
              <a:rPr lang="en-US" sz="1200" b="1" dirty="0">
                <a:solidFill>
                  <a:srgbClr val="808080"/>
                </a:solidFill>
                <a:latin typeface="Helvetica" charset="0"/>
                <a:ea typeface="Helvetica" charset="0"/>
                <a:cs typeface="Helvetica" charset="0"/>
              </a:rPr>
              <a:t>REACH 2019 Hubs:</a:t>
            </a:r>
          </a:p>
          <a:p>
            <a:pPr marL="126203" indent="-126203" defTabSz="685783">
              <a:spcBef>
                <a:spcPct val="0"/>
              </a:spcBef>
              <a:buFont typeface="Arial"/>
              <a:buChar char="•"/>
            </a:pPr>
            <a:r>
              <a:rPr lang="en-US" sz="975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Trans-NIH, established 2019</a:t>
            </a:r>
          </a:p>
        </p:txBody>
      </p:sp>
      <p:sp>
        <p:nvSpPr>
          <p:cNvPr id="59" name="5-Point Star 93">
            <a:extLst>
              <a:ext uri="{FF2B5EF4-FFF2-40B4-BE49-F238E27FC236}">
                <a16:creationId xmlns:a16="http://schemas.microsoft.com/office/drawing/2014/main" id="{00B76564-1A13-440C-A1A9-8876E8220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987759" y="1458126"/>
            <a:ext cx="288094" cy="285803"/>
          </a:xfrm>
          <a:prstGeom prst="star5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 defTabSz="342533"/>
            <a:endParaRPr lang="en-US" sz="825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0" name="5-Point Star 95">
            <a:extLst>
              <a:ext uri="{FF2B5EF4-FFF2-40B4-BE49-F238E27FC236}">
                <a16:creationId xmlns:a16="http://schemas.microsoft.com/office/drawing/2014/main" id="{29AD851F-04BA-4276-8E09-C7322F39F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987759" y="1931290"/>
            <a:ext cx="288094" cy="285803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 defTabSz="342533"/>
            <a:endParaRPr lang="en-US" sz="825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1" name="5-Point Star 109">
            <a:extLst>
              <a:ext uri="{FF2B5EF4-FFF2-40B4-BE49-F238E27FC236}">
                <a16:creationId xmlns:a16="http://schemas.microsoft.com/office/drawing/2014/main" id="{391E787F-4014-436A-BB12-197185E28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987759" y="2404453"/>
            <a:ext cx="288094" cy="285803"/>
          </a:xfrm>
          <a:prstGeom prst="star5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4" tIns="34282" rIns="68564" bIns="34282" rtlCol="0" anchor="ctr"/>
          <a:lstStyle/>
          <a:p>
            <a:pPr algn="ctr" defTabSz="342533"/>
            <a:endParaRPr lang="en-US" sz="825">
              <a:solidFill>
                <a:prstClr val="white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33637A-39E0-4CF7-923B-246293D03EF0}"/>
              </a:ext>
            </a:extLst>
          </p:cNvPr>
          <p:cNvSpPr/>
          <p:nvPr/>
        </p:nvSpPr>
        <p:spPr>
          <a:xfrm>
            <a:off x="1873560" y="833979"/>
            <a:ext cx="5237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/>
              <a:t>Supporting innovators at over 100 Institutions</a:t>
            </a:r>
            <a:endParaRPr lang="en-US" sz="18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4628AF-6194-430C-9FE9-48B6FDA99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52292" y="3400846"/>
            <a:ext cx="159027" cy="16409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7E431D6-C8C6-4DD2-9984-4D3494E56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52292" y="3677568"/>
            <a:ext cx="159027" cy="164091"/>
          </a:xfrm>
          <a:prstGeom prst="rect">
            <a:avLst/>
          </a:prstGeom>
          <a:solidFill>
            <a:srgbClr val="13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7625A95-99A9-478C-B57C-1F59A86F3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52292" y="3954290"/>
            <a:ext cx="159027" cy="164091"/>
          </a:xfrm>
          <a:prstGeom prst="rect">
            <a:avLst/>
          </a:prstGeom>
          <a:solidFill>
            <a:srgbClr val="929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 dirty="0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6A9417B-DA34-4EEF-89DA-FF69CBC48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52292" y="4231012"/>
            <a:ext cx="159027" cy="16409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351" dirty="0">
              <a:solidFill>
                <a:srgbClr val="FFFFFF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2C57E-B102-49D4-8DBC-32DD7A591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180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NIH Proof-of-Concept Network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3753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1C84DF-8B48-48A9-A4F1-EC628648C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NIH Small Business Programs</a:t>
            </a:r>
            <a:endParaRPr lang="en-US" dirty="0"/>
          </a:p>
        </p:txBody>
      </p:sp>
      <p:sp>
        <p:nvSpPr>
          <p:cNvPr id="3" name="Content Placeholder 2" descr="One of the largest sources of early-stage capital for life sciences in the United States&#10;Non-dilutive capital – not a loan&#10;IP/data rights protection through Bayh-Dole Act and SBIR Policy Directive&#10;Awardees can leverage funding to attract investors and partners&#10;"/>
          <p:cNvSpPr>
            <a:spLocks noGrp="1"/>
          </p:cNvSpPr>
          <p:nvPr>
            <p:ph idx="1"/>
          </p:nvPr>
        </p:nvSpPr>
        <p:spPr>
          <a:xfrm>
            <a:off x="121920" y="839441"/>
            <a:ext cx="8900160" cy="2553166"/>
          </a:xfrm>
        </p:spPr>
        <p:txBody>
          <a:bodyPr>
            <a:noAutofit/>
          </a:bodyPr>
          <a:lstStyle/>
          <a:p>
            <a:pPr marL="0" indent="0" algn="ctr"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2100" b="1" dirty="0">
                <a:ea typeface="Helvetica" charset="0"/>
                <a:cs typeface="Helvetica" charset="0"/>
              </a:rPr>
              <a:t>The largest sources of early-stage capital for life sciences in the U.S.</a:t>
            </a:r>
          </a:p>
          <a:p>
            <a:pPr>
              <a:lnSpc>
                <a:spcPts val="1913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ea typeface="Helvetica" charset="0"/>
                <a:cs typeface="Helvetica" charset="0"/>
              </a:rPr>
              <a:t>Free money </a:t>
            </a:r>
            <a:r>
              <a:rPr lang="en-US" sz="1800" dirty="0">
                <a:ea typeface="Helvetica" charset="0"/>
                <a:cs typeface="Helvetica" charset="0"/>
              </a:rPr>
              <a:t>– not a loan</a:t>
            </a:r>
            <a:endParaRPr lang="en-US" sz="1800" b="1" dirty="0">
              <a:ea typeface="Helvetica" charset="0"/>
              <a:cs typeface="Helvetica" charset="0"/>
            </a:endParaRPr>
          </a:p>
          <a:p>
            <a:pPr>
              <a:lnSpc>
                <a:spcPts val="1913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a typeface="Helvetica" charset="0"/>
                <a:cs typeface="Helvetica" charset="0"/>
              </a:rPr>
              <a:t>Companies own the </a:t>
            </a:r>
            <a:r>
              <a:rPr lang="en-US" sz="1800" b="1" dirty="0">
                <a:ea typeface="Helvetica" charset="0"/>
                <a:cs typeface="Helvetica" charset="0"/>
              </a:rPr>
              <a:t>data and intellectual property </a:t>
            </a:r>
            <a:r>
              <a:rPr lang="en-US" sz="1800" dirty="0">
                <a:ea typeface="Helvetica" charset="0"/>
                <a:cs typeface="Helvetica" charset="0"/>
              </a:rPr>
              <a:t>they create</a:t>
            </a:r>
          </a:p>
          <a:p>
            <a:pPr>
              <a:lnSpc>
                <a:spcPts val="1913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a typeface="Helvetica" charset="0"/>
                <a:cs typeface="Helvetica" charset="0"/>
              </a:rPr>
              <a:t>Awardees can </a:t>
            </a:r>
            <a:r>
              <a:rPr lang="en-US" sz="1800" b="1" dirty="0">
                <a:ea typeface="Helvetica" charset="0"/>
                <a:cs typeface="Helvetica" charset="0"/>
              </a:rPr>
              <a:t>leverage funding </a:t>
            </a:r>
            <a:r>
              <a:rPr lang="en-US" sz="1800" dirty="0">
                <a:ea typeface="Helvetica" charset="0"/>
                <a:cs typeface="Helvetica" charset="0"/>
              </a:rPr>
              <a:t>to attract investors and partners</a:t>
            </a:r>
          </a:p>
        </p:txBody>
      </p:sp>
      <p:grpSp>
        <p:nvGrpSpPr>
          <p:cNvPr id="13" name="Group 12" descr="flow from Basic Research Discovery to Proof of Concept to Research and Development to Scale-up and Manufacturing to Sales and Distribution">
            <a:extLst>
              <a:ext uri="{FF2B5EF4-FFF2-40B4-BE49-F238E27FC236}">
                <a16:creationId xmlns:a16="http://schemas.microsoft.com/office/drawing/2014/main" id="{CDF37317-92F4-4931-870D-F1B3AC8EC8D9}"/>
              </a:ext>
            </a:extLst>
          </p:cNvPr>
          <p:cNvGrpSpPr/>
          <p:nvPr/>
        </p:nvGrpSpPr>
        <p:grpSpPr>
          <a:xfrm>
            <a:off x="613267" y="2308410"/>
            <a:ext cx="5902934" cy="2379116"/>
            <a:chOff x="2554699" y="2592933"/>
            <a:chExt cx="5902934" cy="23791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5D93866-2EDB-45F9-B9EE-6264102C3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C9F1FF"/>
                </a:clrFrom>
                <a:clrTo>
                  <a:srgbClr val="C9F1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54699" y="2592933"/>
              <a:ext cx="5902934" cy="237911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7A1A93-A617-4B57-8DBB-12FAD9D07460}"/>
                </a:ext>
              </a:extLst>
            </p:cNvPr>
            <p:cNvSpPr/>
            <p:nvPr/>
          </p:nvSpPr>
          <p:spPr>
            <a:xfrm>
              <a:off x="4364914" y="3466092"/>
              <a:ext cx="1095360" cy="363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B544525-0A37-407D-ACD4-698A9F2A0399}"/>
                </a:ext>
              </a:extLst>
            </p:cNvPr>
            <p:cNvGrpSpPr/>
            <p:nvPr/>
          </p:nvGrpSpPr>
          <p:grpSpPr>
            <a:xfrm>
              <a:off x="4003473" y="3369586"/>
              <a:ext cx="1690443" cy="556859"/>
              <a:chOff x="450376" y="3057442"/>
              <a:chExt cx="1690443" cy="556859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B98417E9-A8C2-49E8-8D08-A03D32F4D1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18" b="4916"/>
              <a:stretch/>
            </p:blipFill>
            <p:spPr>
              <a:xfrm>
                <a:off x="450376" y="3057442"/>
                <a:ext cx="1690443" cy="556859"/>
              </a:xfrm>
              <a:prstGeom prst="rect">
                <a:avLst/>
              </a:prstGeom>
            </p:spPr>
          </p:pic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6374936-08D5-4BD3-B234-D6218D71D516}"/>
                  </a:ext>
                </a:extLst>
              </p:cNvPr>
              <p:cNvSpPr/>
              <p:nvPr/>
            </p:nvSpPr>
            <p:spPr>
              <a:xfrm>
                <a:off x="1591448" y="3399266"/>
                <a:ext cx="549371" cy="126621"/>
              </a:xfrm>
              <a:prstGeom prst="round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5436CC2-AFF5-4DE2-B4BF-23FB1D5B0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7548" y="2198522"/>
            <a:ext cx="906277" cy="9062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E6DCBDA-FF81-479B-B931-8B46A6FF1240}"/>
              </a:ext>
            </a:extLst>
          </p:cNvPr>
          <p:cNvSpPr/>
          <p:nvPr/>
        </p:nvSpPr>
        <p:spPr>
          <a:xfrm>
            <a:off x="5777374" y="3094300"/>
            <a:ext cx="336662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ea typeface="Helvetica" charset="0"/>
                <a:cs typeface="Helvetica" charset="0"/>
              </a:rPr>
              <a:t> Small Business Innovation Research</a:t>
            </a:r>
          </a:p>
          <a:p>
            <a:pPr algn="ctr"/>
            <a:r>
              <a:rPr lang="en-US" sz="1400" b="1" dirty="0">
                <a:ea typeface="Helvetica" charset="0"/>
                <a:cs typeface="Helvetica" charset="0"/>
              </a:rPr>
              <a:t>+</a:t>
            </a:r>
          </a:p>
          <a:p>
            <a:pPr algn="ctr"/>
            <a:r>
              <a:rPr lang="en-US" sz="1400" b="1" dirty="0">
                <a:ea typeface="Helvetica" charset="0"/>
                <a:cs typeface="Helvetica" charset="0"/>
              </a:rPr>
              <a:t>Small Business Technology Transfer</a:t>
            </a:r>
          </a:p>
          <a:p>
            <a:pPr algn="ctr"/>
            <a:r>
              <a:rPr lang="en-US" sz="1400" b="1" dirty="0">
                <a:cs typeface="Helvetica" charset="0"/>
              </a:rPr>
              <a:t>=</a:t>
            </a:r>
          </a:p>
          <a:p>
            <a:pPr algn="ctr"/>
            <a:r>
              <a:rPr lang="en-US" sz="1400" b="1" dirty="0">
                <a:cs typeface="Helvetica" charset="0"/>
              </a:rPr>
              <a:t>$1.2 billion</a:t>
            </a:r>
          </a:p>
          <a:p>
            <a:pPr algn="ctr"/>
            <a:r>
              <a:rPr lang="en-US" sz="1400" b="1" dirty="0">
                <a:cs typeface="Helvetica" charset="0"/>
              </a:rPr>
              <a:t>every year!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27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7245A806-4A92-4E2F-B878-AEC82CF8C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537" y="2756188"/>
            <a:ext cx="1552830" cy="57757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17BFB5D-B77A-43FA-8541-927EA8C45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Innovators</a:t>
            </a:r>
          </a:p>
        </p:txBody>
      </p:sp>
      <p:grpSp>
        <p:nvGrpSpPr>
          <p:cNvPr id="6" name="Group 5" descr="Partnering opportunities and pitch coaching. Bio international convention, medtech conference, RESI, life sciences summit, ACA angel capital association">
            <a:extLst>
              <a:ext uri="{FF2B5EF4-FFF2-40B4-BE49-F238E27FC236}">
                <a16:creationId xmlns:a16="http://schemas.microsoft.com/office/drawing/2014/main" id="{FFC280B8-2BEB-45C0-ADE4-AD36268BF043}"/>
              </a:ext>
            </a:extLst>
          </p:cNvPr>
          <p:cNvGrpSpPr/>
          <p:nvPr/>
        </p:nvGrpSpPr>
        <p:grpSpPr>
          <a:xfrm>
            <a:off x="5580679" y="1045764"/>
            <a:ext cx="3140398" cy="2988221"/>
            <a:chOff x="7440905" y="1394351"/>
            <a:chExt cx="4187198" cy="3984295"/>
          </a:xfrm>
        </p:grpSpPr>
        <p:pic>
          <p:nvPicPr>
            <p:cNvPr id="21" name="Picture 2" descr="Image result for life sciences summit">
              <a:extLst>
                <a:ext uri="{FF2B5EF4-FFF2-40B4-BE49-F238E27FC236}">
                  <a16:creationId xmlns:a16="http://schemas.microsoft.com/office/drawing/2014/main" id="{0C1C39A2-0EB3-40CD-9296-D46CD13D47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5" t="17706" b="19522"/>
            <a:stretch/>
          </p:blipFill>
          <p:spPr bwMode="auto">
            <a:xfrm>
              <a:off x="9426428" y="3622800"/>
              <a:ext cx="2201675" cy="847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85BD6BB-8F0D-4128-A8F8-11101D2CF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85024" y="2312435"/>
              <a:ext cx="1286673" cy="108739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B3AE95E-E2B9-4350-A090-92267DD6F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87156" y="2411892"/>
              <a:ext cx="1821075" cy="88848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9E474AF-7BE0-8143-8CA1-216040541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1936" y="4773826"/>
              <a:ext cx="2530563" cy="60482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B5525BC-8996-4163-B5FE-8A498F6C3FB8}"/>
                </a:ext>
              </a:extLst>
            </p:cNvPr>
            <p:cNvSpPr/>
            <p:nvPr/>
          </p:nvSpPr>
          <p:spPr>
            <a:xfrm>
              <a:off x="7440905" y="1394351"/>
              <a:ext cx="4125490" cy="7797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/>
                <a:t>Partnering Opportunities and </a:t>
              </a:r>
            </a:p>
            <a:p>
              <a:pPr algn="ctr"/>
              <a:r>
                <a:rPr lang="en-US" sz="1600" b="1" dirty="0"/>
                <a:t>Pitch Coaching </a:t>
              </a:r>
            </a:p>
          </p:txBody>
        </p:sp>
      </p:grpSp>
      <p:grpSp>
        <p:nvGrpSpPr>
          <p:cNvPr id="3" name="Group 2" descr="strategy, finance and commercialization experts, sr. regulatory specialist, investor-in-residence, entrepreneurs-in-residence, intellectual property">
            <a:extLst>
              <a:ext uri="{FF2B5EF4-FFF2-40B4-BE49-F238E27FC236}">
                <a16:creationId xmlns:a16="http://schemas.microsoft.com/office/drawing/2014/main" id="{F1E4A209-5560-4CF2-94A6-2E36A01D0658}"/>
              </a:ext>
            </a:extLst>
          </p:cNvPr>
          <p:cNvGrpSpPr/>
          <p:nvPr/>
        </p:nvGrpSpPr>
        <p:grpSpPr>
          <a:xfrm>
            <a:off x="258938" y="1042681"/>
            <a:ext cx="4984745" cy="3761207"/>
            <a:chOff x="345250" y="1390241"/>
            <a:chExt cx="6646327" cy="501494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56BC213-34CF-475D-8AC6-D607AEDC3B36}"/>
                </a:ext>
              </a:extLst>
            </p:cNvPr>
            <p:cNvSpPr/>
            <p:nvPr/>
          </p:nvSpPr>
          <p:spPr>
            <a:xfrm>
              <a:off x="345250" y="1390241"/>
              <a:ext cx="6646327" cy="451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/>
                <a:t>Strategy, Finance &amp; Commercialization Experts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A1DB893-4EA8-4F98-9C2E-715B3DCE829C}"/>
                </a:ext>
              </a:extLst>
            </p:cNvPr>
            <p:cNvSpPr txBox="1"/>
            <p:nvPr/>
          </p:nvSpPr>
          <p:spPr>
            <a:xfrm>
              <a:off x="1426041" y="3603326"/>
              <a:ext cx="2306616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/>
                <a:t>Sr. Regulatory Specialist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BD1823-1CC7-462A-BFB1-F5A70F6089D6}"/>
                </a:ext>
              </a:extLst>
            </p:cNvPr>
            <p:cNvSpPr/>
            <p:nvPr/>
          </p:nvSpPr>
          <p:spPr>
            <a:xfrm>
              <a:off x="1477318" y="5789350"/>
              <a:ext cx="2599431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100"/>
                <a:t>Entrepreneurs-in-Residence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DE227A6-D787-476D-B755-65852C64D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7918" y="4132678"/>
              <a:ext cx="1410335" cy="1708188"/>
            </a:xfrm>
            <a:prstGeom prst="ellipse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359046-7515-47FA-9837-4798C50300CF}"/>
                </a:ext>
              </a:extLst>
            </p:cNvPr>
            <p:cNvSpPr/>
            <p:nvPr/>
          </p:nvSpPr>
          <p:spPr>
            <a:xfrm>
              <a:off x="4910712" y="5830667"/>
              <a:ext cx="1904744" cy="5745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/>
                <a:t>Intellectual Property (USPTO)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13BD791-8719-4CE9-A8A7-D0FE163B69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50139" y="1939443"/>
              <a:ext cx="1452384" cy="1740480"/>
            </a:xfrm>
            <a:prstGeom prst="ellipse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68659B8-9571-445E-BDC9-E969409E67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5250" y="4172193"/>
              <a:ext cx="1409839" cy="1618211"/>
            </a:xfrm>
            <a:prstGeom prst="ellipse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59D04B88-BAEC-4231-B924-901D63E2C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98688" y="4163327"/>
              <a:ext cx="1334469" cy="1627077"/>
            </a:xfrm>
            <a:prstGeom prst="ellipse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5CD97D8-C72F-440B-9595-CAD4F5B187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02523" y="4137311"/>
              <a:ext cx="1352203" cy="1679109"/>
            </a:xfrm>
            <a:prstGeom prst="ellipse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79A3C06-2BED-45A3-9A8F-E7962F6DB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81776" y="1897822"/>
              <a:ext cx="1457611" cy="1703671"/>
            </a:xfrm>
            <a:prstGeom prst="ellipse">
              <a:avLst/>
            </a:prstGeom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7089464-4DE8-4F44-B14F-B6B6E6618948}"/>
              </a:ext>
            </a:extLst>
          </p:cNvPr>
          <p:cNvSpPr/>
          <p:nvPr/>
        </p:nvSpPr>
        <p:spPr>
          <a:xfrm>
            <a:off x="3214082" y="2705348"/>
            <a:ext cx="23664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/>
              <a:t>Investor-in-Residence</a:t>
            </a:r>
          </a:p>
        </p:txBody>
      </p:sp>
    </p:spTree>
    <p:extLst>
      <p:ext uri="{BB962C8B-B14F-4D97-AF65-F5344CB8AC3E}">
        <p14:creationId xmlns:p14="http://schemas.microsoft.com/office/powerpoint/2010/main" val="3494178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3D895B-C19D-4F66-8F6F-290D8A0FE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350"/>
              </a:spcAft>
              <a:buNone/>
            </a:pPr>
            <a:r>
              <a:rPr lang="en-US" dirty="0"/>
              <a:t>Small business Education and Entrepreneurial Development (SEED)</a:t>
            </a:r>
          </a:p>
        </p:txBody>
      </p:sp>
      <p:graphicFrame>
        <p:nvGraphicFramePr>
          <p:cNvPr id="10" name="Diagram 9" descr="Venn diagram, small business innovation, academic innovation, innovator support">
            <a:extLst>
              <a:ext uri="{FF2B5EF4-FFF2-40B4-BE49-F238E27FC236}">
                <a16:creationId xmlns:a16="http://schemas.microsoft.com/office/drawing/2014/main" id="{DAEE8129-D719-490F-9D75-AE3C35338C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8268656"/>
              </p:ext>
            </p:extLst>
          </p:nvPr>
        </p:nvGraphicFramePr>
        <p:xfrm>
          <a:off x="1652212" y="985382"/>
          <a:ext cx="5059680" cy="329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AFA666A-78DE-4790-B5CC-3FE0589D1403}"/>
              </a:ext>
            </a:extLst>
          </p:cNvPr>
          <p:cNvSpPr/>
          <p:nvPr/>
        </p:nvSpPr>
        <p:spPr>
          <a:xfrm>
            <a:off x="4740054" y="822300"/>
            <a:ext cx="3943676" cy="10048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2:00 PM – 2:45 PM EST</a:t>
            </a:r>
          </a:p>
          <a:p>
            <a:pPr algn="ctr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From Bench to Boardroom: Support for Small Businesses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1DD13C-EDCD-486D-91DC-59D8BDD6412A}"/>
              </a:ext>
            </a:extLst>
          </p:cNvPr>
          <p:cNvSpPr/>
          <p:nvPr/>
        </p:nvSpPr>
        <p:spPr>
          <a:xfrm>
            <a:off x="5221610" y="1990210"/>
            <a:ext cx="3462120" cy="10048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3:00 PM – 3:45 PM EST</a:t>
            </a:r>
          </a:p>
          <a:p>
            <a:pPr algn="ctr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Beyond Funding: NIH Support for Innovators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011E3C-FDDD-407C-9E48-520BBD3F66AB}"/>
              </a:ext>
            </a:extLst>
          </p:cNvPr>
          <p:cNvSpPr/>
          <p:nvPr/>
        </p:nvSpPr>
        <p:spPr>
          <a:xfrm>
            <a:off x="60960" y="1990210"/>
            <a:ext cx="3081533" cy="10048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1:00 PM – 1:45 PM EST</a:t>
            </a:r>
          </a:p>
          <a:p>
            <a:pPr algn="ctr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Helping Academics Address Unmet Medical Needs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40AD85-C5C3-4FBF-86DE-8D5DBEDACDC3}"/>
              </a:ext>
            </a:extLst>
          </p:cNvPr>
          <p:cNvSpPr/>
          <p:nvPr/>
        </p:nvSpPr>
        <p:spPr>
          <a:xfrm>
            <a:off x="5609140" y="4046962"/>
            <a:ext cx="3462120" cy="10048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4:00 PM – 4:45 PM EST</a:t>
            </a:r>
          </a:p>
          <a:p>
            <a:pPr algn="ctr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Innovators in Action: Case Studies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A11767-7A37-4FFA-AB76-438F27FAB182}"/>
              </a:ext>
            </a:extLst>
          </p:cNvPr>
          <p:cNvSpPr/>
          <p:nvPr/>
        </p:nvSpPr>
        <p:spPr>
          <a:xfrm>
            <a:off x="597999" y="825084"/>
            <a:ext cx="2411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/>
              <a:t>Tomorrow:</a:t>
            </a:r>
          </a:p>
          <a:p>
            <a:pPr algn="ctr"/>
            <a:r>
              <a:rPr lang="en-US" sz="1800" b="1" dirty="0"/>
              <a:t>Friday, October 30th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0036671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ED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EED Theme" id="{94630AB2-8CD5-42DB-9DDF-652ADF4013CD}" vid="{D345B6E7-6C0A-4F82-B79F-F679B7088C98}"/>
    </a:ext>
  </a:extLst>
</a:theme>
</file>

<file path=ppt/theme/theme3.xml><?xml version="1.0" encoding="utf-8"?>
<a:theme xmlns:a="http://schemas.openxmlformats.org/drawingml/2006/main" name="1_SEED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EED Theme" id="{94630AB2-8CD5-42DB-9DDF-652ADF4013CD}" vid="{D345B6E7-6C0A-4F82-B79F-F679B7088C9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FCD903A39E641A1765081AE1E11E4" ma:contentTypeVersion="14" ma:contentTypeDescription="Create a new document." ma:contentTypeScope="" ma:versionID="1949b486c266e2a99a03d6ba96780d26">
  <xsd:schema xmlns:xsd="http://www.w3.org/2001/XMLSchema" xmlns:xs="http://www.w3.org/2001/XMLSchema" xmlns:p="http://schemas.microsoft.com/office/2006/metadata/properties" xmlns:ns1="http://schemas.microsoft.com/sharepoint/v3" xmlns:ns2="940632ef-b28b-4cec-8ffd-9eeac2eb56c1" xmlns:ns3="b782763f-6307-4a05-826c-d2cae1abbb60" targetNamespace="http://schemas.microsoft.com/office/2006/metadata/properties" ma:root="true" ma:fieldsID="60365d6ab3e72d12fccdfbba78bc7d14" ns1:_="" ns2:_="" ns3:_="">
    <xsd:import namespace="http://schemas.microsoft.com/sharepoint/v3"/>
    <xsd:import namespace="940632ef-b28b-4cec-8ffd-9eeac2eb56c1"/>
    <xsd:import namespace="b782763f-6307-4a05-826c-d2cae1abbb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0632ef-b28b-4cec-8ffd-9eeac2eb56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2763f-6307-4a05-826c-d2cae1abbb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E65CD34-83E7-444C-9C0D-21C07818A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40632ef-b28b-4cec-8ffd-9eeac2eb56c1"/>
    <ds:schemaRef ds:uri="b782763f-6307-4a05-826c-d2cae1abbb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D353EA-AEA2-4D3D-8C8B-C5147ADC75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1EC4BA-F2D7-42F8-96DD-E579E97D6AAE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940632ef-b28b-4cec-8ffd-9eeac2eb56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782763f-6307-4a05-826c-d2cae1abbb6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329</Words>
  <Application>Microsoft Office PowerPoint</Application>
  <PresentationFormat>On-screen Show (16:9)</PresentationFormat>
  <Paragraphs>76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Helvetica Light</vt:lpstr>
      <vt:lpstr>Custom Design</vt:lpstr>
      <vt:lpstr>SEED Theme</vt:lpstr>
      <vt:lpstr>1_SEED Theme</vt:lpstr>
      <vt:lpstr>SEEDing Healthcare Solutions</vt:lpstr>
      <vt:lpstr>NIH</vt:lpstr>
      <vt:lpstr>NIH SEED – Small business Education and Entrepreneurial Development</vt:lpstr>
      <vt:lpstr>Small business Education and Entrepreneurial Development (SEED)</vt:lpstr>
      <vt:lpstr>What do academic innovators need to be successful?</vt:lpstr>
      <vt:lpstr>NIH Proof-of-Concept Network</vt:lpstr>
      <vt:lpstr>NIH Small Business Programs</vt:lpstr>
      <vt:lpstr>Supporting Innovators</vt:lpstr>
      <vt:lpstr>Small business Education and Entrepreneurial Development (SEED)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Steadman</dc:creator>
  <cp:lastModifiedBy>Cummins, Sheri (NIH/OD) [E]</cp:lastModifiedBy>
  <cp:revision>2</cp:revision>
  <dcterms:created xsi:type="dcterms:W3CDTF">2016-12-03T14:45:52Z</dcterms:created>
  <dcterms:modified xsi:type="dcterms:W3CDTF">2020-10-29T17:05:16Z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0x010100C99FCD903A39E641A1765081AE1E11E4</vt:lpwstr>
  </property>
</Properties>
</file>