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61" r:id="rId5"/>
    <p:sldId id="262" r:id="rId6"/>
    <p:sldId id="281" r:id="rId7"/>
    <p:sldId id="313" r:id="rId8"/>
    <p:sldId id="314" r:id="rId9"/>
    <p:sldId id="315" r:id="rId10"/>
    <p:sldId id="275" r:id="rId11"/>
    <p:sldId id="316" r:id="rId12"/>
    <p:sldId id="318" r:id="rId13"/>
    <p:sldId id="320" r:id="rId14"/>
    <p:sldId id="321" r:id="rId15"/>
    <p:sldId id="322" r:id="rId16"/>
    <p:sldId id="323" r:id="rId17"/>
    <p:sldId id="325" r:id="rId18"/>
    <p:sldId id="329" r:id="rId19"/>
    <p:sldId id="330" r:id="rId20"/>
    <p:sldId id="371" r:id="rId21"/>
    <p:sldId id="334" r:id="rId22"/>
    <p:sldId id="379" r:id="rId23"/>
    <p:sldId id="340" r:id="rId24"/>
    <p:sldId id="342" r:id="rId25"/>
    <p:sldId id="345" r:id="rId26"/>
    <p:sldId id="346" r:id="rId27"/>
    <p:sldId id="350" r:id="rId28"/>
    <p:sldId id="351" r:id="rId29"/>
    <p:sldId id="354" r:id="rId30"/>
    <p:sldId id="356" r:id="rId31"/>
    <p:sldId id="397" r:id="rId32"/>
    <p:sldId id="380" r:id="rId33"/>
    <p:sldId id="385" r:id="rId34"/>
    <p:sldId id="386" r:id="rId35"/>
    <p:sldId id="382" r:id="rId36"/>
    <p:sldId id="383" r:id="rId37"/>
    <p:sldId id="364" r:id="rId38"/>
    <p:sldId id="387" r:id="rId39"/>
    <p:sldId id="3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D"/>
    <a:srgbClr val="CCD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1975" autoAdjust="0"/>
  </p:normalViewPr>
  <p:slideViewPr>
    <p:cSldViewPr>
      <p:cViewPr varScale="1">
        <p:scale>
          <a:sx n="89" d="100"/>
          <a:sy n="89" d="100"/>
        </p:scale>
        <p:origin x="90" y="702"/>
      </p:cViewPr>
      <p:guideLst>
        <p:guide orient="horz" pos="2160"/>
        <p:guide pos="3840"/>
      </p:guideLst>
    </p:cSldViewPr>
  </p:slideViewPr>
  <p:outlineViewPr>
    <p:cViewPr>
      <p:scale>
        <a:sx n="33" d="100"/>
        <a:sy n="33" d="100"/>
      </p:scale>
      <p:origin x="0" y="-20130"/>
    </p:cViewPr>
  </p:outlineViewPr>
  <p:notesTextViewPr>
    <p:cViewPr>
      <p:scale>
        <a:sx n="1" d="1"/>
        <a:sy n="1" d="1"/>
      </p:scale>
      <p:origin x="0" y="0"/>
    </p:cViewPr>
  </p:notesTextViewPr>
  <p:sorterViewPr>
    <p:cViewPr>
      <p:scale>
        <a:sx n="100" d="100"/>
        <a:sy n="100" d="100"/>
      </p:scale>
      <p:origin x="0" y="-50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FC5F6F-E6AA-4652-A591-6C9A428952E7}" type="datetimeFigureOut">
              <a:rPr lang="en-US" smtClean="0"/>
              <a:t>10/27/2020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96954-6E00-4690-B214-29C0BC839438}" type="slidenum">
              <a:rPr lang="en-US" smtClean="0"/>
              <a:t>‹#›</a:t>
            </a:fld>
            <a:endParaRPr lang="en-US"/>
          </a:p>
        </p:txBody>
      </p:sp>
    </p:spTree>
    <p:extLst>
      <p:ext uri="{BB962C8B-B14F-4D97-AF65-F5344CB8AC3E}">
        <p14:creationId xmlns:p14="http://schemas.microsoft.com/office/powerpoint/2010/main" val="146604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96954-6E00-4690-B214-29C0BC839438}" type="slidenum">
              <a:rPr lang="en-US" smtClean="0"/>
              <a:t>1</a:t>
            </a:fld>
            <a:endParaRPr lang="en-US"/>
          </a:p>
        </p:txBody>
      </p:sp>
    </p:spTree>
    <p:extLst>
      <p:ext uri="{BB962C8B-B14F-4D97-AF65-F5344CB8AC3E}">
        <p14:creationId xmlns:p14="http://schemas.microsoft.com/office/powerpoint/2010/main" val="390638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497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http://www.nature.com/news/policy-nih-to-balance-sex-in-cell-and-animal-studies-1.15195</a:t>
            </a:r>
          </a:p>
        </p:txBody>
      </p:sp>
      <p:sp>
        <p:nvSpPr>
          <p:cNvPr id="4" name="Slide Number Placeholder 3"/>
          <p:cNvSpPr>
            <a:spLocks noGrp="1"/>
          </p:cNvSpPr>
          <p:nvPr>
            <p:ph type="sldNum" sz="quarter" idx="10"/>
          </p:nvPr>
        </p:nvSpPr>
        <p:spPr/>
        <p:txBody>
          <a:bodyPr/>
          <a:lstStyle/>
          <a:p>
            <a:fld id="{17CB6928-2BC0-4257-AD1A-A0768D49305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95997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http://science.sciencemag.org/content/sci/346/6216/1452.full.pdf</a:t>
            </a:r>
          </a:p>
        </p:txBody>
      </p:sp>
      <p:sp>
        <p:nvSpPr>
          <p:cNvPr id="4" name="Slide Number Placeholder 3"/>
          <p:cNvSpPr>
            <a:spLocks noGrp="1"/>
          </p:cNvSpPr>
          <p:nvPr>
            <p:ph type="sldNum" sz="quarter" idx="10"/>
          </p:nvPr>
        </p:nvSpPr>
        <p:spPr/>
        <p:txBody>
          <a:bodyPr/>
          <a:lstStyle/>
          <a:p>
            <a:fld id="{7E5388A7-C295-4927-9178-10671C583E2C}" type="slidenum">
              <a:rPr lang="en-US" smtClean="0"/>
              <a:t>12</a:t>
            </a:fld>
            <a:endParaRPr lang="en-US" dirty="0"/>
          </a:p>
        </p:txBody>
      </p:sp>
    </p:spTree>
    <p:extLst>
      <p:ext uri="{BB962C8B-B14F-4D97-AF65-F5344CB8AC3E}">
        <p14:creationId xmlns:p14="http://schemas.microsoft.com/office/powerpoint/2010/main" val="126371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916">
              <a:defRPr/>
            </a:pPr>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13</a:t>
            </a:fld>
            <a:endParaRPr lang="en-US"/>
          </a:p>
        </p:txBody>
      </p:sp>
    </p:spTree>
    <p:extLst>
      <p:ext uri="{BB962C8B-B14F-4D97-AF65-F5344CB8AC3E}">
        <p14:creationId xmlns:p14="http://schemas.microsoft.com/office/powerpoint/2010/main" val="167524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855AA-DC8B-4D62-AB3B-EE394D90694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0934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16</a:t>
            </a:fld>
            <a:endParaRPr lang="en-US" dirty="0"/>
          </a:p>
        </p:txBody>
      </p:sp>
    </p:spTree>
    <p:extLst>
      <p:ext uri="{BB962C8B-B14F-4D97-AF65-F5344CB8AC3E}">
        <p14:creationId xmlns:p14="http://schemas.microsoft.com/office/powerpoint/2010/main" val="265206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18</a:t>
            </a:fld>
            <a:endParaRPr lang="en-US" dirty="0"/>
          </a:p>
        </p:txBody>
      </p:sp>
    </p:spTree>
    <p:extLst>
      <p:ext uri="{BB962C8B-B14F-4D97-AF65-F5344CB8AC3E}">
        <p14:creationId xmlns:p14="http://schemas.microsoft.com/office/powerpoint/2010/main" val="47806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19</a:t>
            </a:fld>
            <a:endParaRPr lang="en-US" dirty="0"/>
          </a:p>
        </p:txBody>
      </p:sp>
    </p:spTree>
    <p:extLst>
      <p:ext uri="{BB962C8B-B14F-4D97-AF65-F5344CB8AC3E}">
        <p14:creationId xmlns:p14="http://schemas.microsoft.com/office/powerpoint/2010/main" val="309360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This includes full transparency in reporting experimental details so that others may reproduce and extend the findings.</a:t>
            </a:r>
            <a:endParaRPr lang="en-US" dirty="0"/>
          </a:p>
        </p:txBody>
      </p:sp>
    </p:spTree>
    <p:extLst>
      <p:ext uri="{BB962C8B-B14F-4D97-AF65-F5344CB8AC3E}">
        <p14:creationId xmlns:p14="http://schemas.microsoft.com/office/powerpoint/2010/main" val="115543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21</a:t>
            </a:fld>
            <a:endParaRPr lang="en-US" dirty="0"/>
          </a:p>
        </p:txBody>
      </p:sp>
    </p:spTree>
    <p:extLst>
      <p:ext uri="{BB962C8B-B14F-4D97-AF65-F5344CB8AC3E}">
        <p14:creationId xmlns:p14="http://schemas.microsoft.com/office/powerpoint/2010/main" val="199726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2</a:t>
            </a:fld>
            <a:endParaRPr lang="en-US"/>
          </a:p>
        </p:txBody>
      </p:sp>
    </p:spTree>
    <p:extLst>
      <p:ext uri="{BB962C8B-B14F-4D97-AF65-F5344CB8AC3E}">
        <p14:creationId xmlns:p14="http://schemas.microsoft.com/office/powerpoint/2010/main" val="1396970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99"/>
                </a:solidFill>
              </a:rPr>
              <a:t>Biological variables, such as sex, age, weight, and underlying health conditions, are often critical factors affecting health or disease.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99"/>
                </a:solidFill>
              </a:rPr>
              <a:t>NIH expects that sex as a biological variable will be factored into research designs, analyses, and reporting in vertebrate animal and human studies.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99"/>
                </a:solidFill>
              </a:rPr>
              <a:t>Strong justification from the scientific literature, preliminary data or other relevant considerations must be provided for applications proposing to study only one sex.  </a:t>
            </a:r>
          </a:p>
          <a:p>
            <a:endParaRPr lang="en-US" dirty="0"/>
          </a:p>
        </p:txBody>
      </p:sp>
    </p:spTree>
    <p:extLst>
      <p:ext uri="{BB962C8B-B14F-4D97-AF65-F5344CB8AC3E}">
        <p14:creationId xmlns:p14="http://schemas.microsoft.com/office/powerpoint/2010/main" val="2600064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23</a:t>
            </a:fld>
            <a:endParaRPr lang="en-US" dirty="0"/>
          </a:p>
        </p:txBody>
      </p:sp>
    </p:spTree>
    <p:extLst>
      <p:ext uri="{BB962C8B-B14F-4D97-AF65-F5344CB8AC3E}">
        <p14:creationId xmlns:p14="http://schemas.microsoft.com/office/powerpoint/2010/main" val="2009147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Key biological and/or chemical resources may or may not be generated with NIH funds and: 1) </a:t>
            </a:r>
            <a:r>
              <a:rPr lang="en-US" sz="1200" u="sng" dirty="0">
                <a:solidFill>
                  <a:srgbClr val="C00000"/>
                </a:solidFill>
              </a:rPr>
              <a:t>may differ from laboratory to laboratory or over time</a:t>
            </a:r>
            <a:r>
              <a:rPr lang="en-US" sz="1200" dirty="0">
                <a:solidFill>
                  <a:srgbClr val="C00000"/>
                </a:solidFill>
              </a:rPr>
              <a:t>; 2) may have </a:t>
            </a:r>
            <a:r>
              <a:rPr lang="en-US" sz="1200" u="sng" dirty="0">
                <a:solidFill>
                  <a:srgbClr val="C00000"/>
                </a:solidFill>
              </a:rPr>
              <a:t>qualities and/or qualifications that could influence the research data</a:t>
            </a:r>
            <a:r>
              <a:rPr lang="en-US" sz="1200" dirty="0">
                <a:solidFill>
                  <a:srgbClr val="C00000"/>
                </a:solidFill>
              </a:rPr>
              <a:t>; and 3) are </a:t>
            </a:r>
            <a:r>
              <a:rPr lang="en-US" sz="1200" u="sng" dirty="0">
                <a:solidFill>
                  <a:srgbClr val="C00000"/>
                </a:solidFill>
              </a:rPr>
              <a:t>integral to the proposed research</a:t>
            </a:r>
            <a:r>
              <a:rPr lang="en-US" sz="1200" dirty="0">
                <a:solidFill>
                  <a:srgbClr val="C00000"/>
                </a:solidFill>
              </a:rPr>
              <a:t>. These include, but are not limited to, cell lines, specialty chemicals, antibodies, and other biologics.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investigator will have to determine which resources used in their research fit these criteria and are therefore key to the proposed research.</a:t>
            </a:r>
          </a:p>
          <a:p>
            <a:endParaRPr lang="en-US" dirty="0"/>
          </a:p>
        </p:txBody>
      </p:sp>
    </p:spTree>
    <p:extLst>
      <p:ext uri="{BB962C8B-B14F-4D97-AF65-F5344CB8AC3E}">
        <p14:creationId xmlns:p14="http://schemas.microsoft.com/office/powerpoint/2010/main" val="1756573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defTabSz="924916">
              <a:buFont typeface="Arial" panose="020B0604020202020204" pitchFamily="34" charset="0"/>
              <a:buChar char="•"/>
              <a:defRPr/>
            </a:pPr>
            <a:r>
              <a:rPr lang="en-US" sz="1100" baseline="0" dirty="0"/>
              <a:t>Key resources refer to </a:t>
            </a:r>
            <a:r>
              <a:rPr lang="en-US" sz="1100" i="1" baseline="0" dirty="0"/>
              <a:t>established resources </a:t>
            </a:r>
            <a:r>
              <a:rPr lang="en-US" sz="1100" baseline="0" dirty="0"/>
              <a:t>that will be used in the proposed research</a:t>
            </a:r>
          </a:p>
          <a:p>
            <a:pPr marL="173422" indent="-173422" defTabSz="924916">
              <a:buFont typeface="Arial" panose="020B0604020202020204" pitchFamily="34" charset="0"/>
              <a:buChar char="•"/>
              <a:defRPr/>
            </a:pPr>
            <a:r>
              <a:rPr lang="en-US" sz="1100" baseline="0" dirty="0"/>
              <a:t>If key resources have been purchased or obtained from an outside source that provided data on prior authentication, the investigator is still expected to provide their own authentication plans for these key resources. </a:t>
            </a:r>
          </a:p>
          <a:p>
            <a:pPr marL="173422" indent="-173422" defTabSz="924916">
              <a:buFont typeface="Arial" panose="020B0604020202020204" pitchFamily="34" charset="0"/>
              <a:buChar char="•"/>
              <a:defRPr/>
            </a:pPr>
            <a:r>
              <a:rPr lang="en-US" sz="1100" b="1" baseline="0" dirty="0"/>
              <a:t>Do not include</a:t>
            </a:r>
            <a:r>
              <a:rPr lang="en-US" sz="1100" baseline="0" dirty="0"/>
              <a:t> authentication data in the Authentication of Key Biological and/or Chemical Resources attachment. Include only a description of the methods proposed to authenticate key resources.</a:t>
            </a:r>
          </a:p>
          <a:p>
            <a:pPr marL="173422" indent="-173422">
              <a:buFont typeface="Arial" panose="020B0604020202020204" pitchFamily="34" charset="0"/>
              <a:buChar char="•"/>
            </a:pPr>
            <a:r>
              <a:rPr lang="en-US" sz="1100" b="1" baseline="0" dirty="0"/>
              <a:t>Do not include </a:t>
            </a:r>
            <a:r>
              <a:rPr lang="en-US" sz="1100" baseline="0" dirty="0"/>
              <a:t>plans for authentication of data sets, databases, machinery, or electronics in the Authentication of Key Biological and/or Chemical Resources attachment.  </a:t>
            </a:r>
          </a:p>
          <a:p>
            <a:pPr marL="173422" indent="-173422">
              <a:buFont typeface="Arial" panose="020B0604020202020204" pitchFamily="34" charset="0"/>
              <a:buChar char="•"/>
            </a:pPr>
            <a:r>
              <a:rPr lang="en-US" sz="1100" b="1" baseline="0" dirty="0"/>
              <a:t>Do not include</a:t>
            </a:r>
            <a:r>
              <a:rPr lang="en-US" sz="1100" baseline="0" dirty="0"/>
              <a:t> plans for development and authentication of new key biological and/or chemical resources (such as a human cancer cell line).  Applications proposing to generate a new key biological and/or chemical resource must describe development and authentication of the resource in the Approach section.</a:t>
            </a:r>
          </a:p>
          <a:p>
            <a:pPr marL="173422" indent="-173422">
              <a:buFont typeface="Arial" panose="020B0604020202020204" pitchFamily="34" charset="0"/>
              <a:buChar char="•"/>
            </a:pPr>
            <a:r>
              <a:rPr lang="en-US" sz="1100" b="1" baseline="0" dirty="0"/>
              <a:t>Do not include</a:t>
            </a:r>
            <a:r>
              <a:rPr lang="en-US" sz="1100" baseline="0" dirty="0"/>
              <a:t> plans for authentication of standard laboratory reagents that are not expected to vary.  Examples are buffers and other common biologicals or chemicals.</a:t>
            </a:r>
          </a:p>
          <a:p>
            <a:pPr marL="173422" indent="-173422" defTabSz="924916">
              <a:buFont typeface="Arial" panose="020B0604020202020204" pitchFamily="34" charset="0"/>
              <a:buChar char="•"/>
              <a:defRPr/>
            </a:pPr>
            <a:r>
              <a:rPr lang="en-US" sz="1100" baseline="0" dirty="0"/>
              <a:t>We are encouraging scientific societies and the research community to develop standard approaches.</a:t>
            </a:r>
          </a:p>
          <a:p>
            <a:pPr marL="173422" indent="-173422">
              <a:buFont typeface="Arial" panose="020B0604020202020204" pitchFamily="34" charset="0"/>
              <a:buChar char="•"/>
            </a:pPr>
            <a:r>
              <a:rPr lang="en-US" sz="1100" baseline="0" dirty="0"/>
              <a:t>The Authentication plan is not scored, so if the application is meritorious, the applicant may work with the program officer to address any deficiencies prior to award.</a:t>
            </a:r>
          </a:p>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225541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28F6B-1DE2-45B7-A626-4624FB7C783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673565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kern="1200" dirty="0">
                <a:solidFill>
                  <a:schemeClr val="tx1"/>
                </a:solidFill>
                <a:effectLst/>
                <a:latin typeface="+mn-lt"/>
                <a:ea typeface="+mn-ea"/>
                <a:cs typeface="+mn-cs"/>
              </a:rPr>
              <a:t>Institutional Research Training</a:t>
            </a:r>
          </a:p>
          <a:p>
            <a:pPr marL="0" indent="0">
              <a:buFontTx/>
              <a:buNone/>
            </a:pPr>
            <a:r>
              <a:rPr lang="en-US" sz="1200" b="0" i="0" kern="1200" dirty="0">
                <a:solidFill>
                  <a:schemeClr val="tx1"/>
                </a:solidFill>
                <a:effectLst/>
                <a:latin typeface="+mn-lt"/>
                <a:ea typeface="+mn-ea"/>
                <a:cs typeface="+mn-cs"/>
              </a:rPr>
              <a:t>and</a:t>
            </a:r>
          </a:p>
          <a:p>
            <a:pPr marL="0" indent="0">
              <a:buFontTx/>
              <a:buNone/>
            </a:pPr>
            <a:r>
              <a:rPr lang="en-US" sz="1200" b="0" i="0" kern="1200" dirty="0">
                <a:solidFill>
                  <a:schemeClr val="tx1"/>
                </a:solidFill>
                <a:effectLst/>
                <a:latin typeface="+mn-lt"/>
                <a:ea typeface="+mn-ea"/>
                <a:cs typeface="+mn-cs"/>
              </a:rPr>
              <a:t>Institutional Career Development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Program Plan section of the application will be expected to include a description of how the program and faculty will provide training in rigorous research design and relevant data science and quantitative approaches.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requirement to include a Plan for Instruction in Methods for Enhancing Reproducibility attachment will be expanded to all applicants.</a:t>
            </a:r>
          </a:p>
          <a:p>
            <a:endParaRPr lang="en-US" dirty="0">
              <a:solidFill>
                <a:schemeClr val="tx1"/>
              </a:solidFill>
            </a:endParaRPr>
          </a:p>
          <a:p>
            <a:r>
              <a:rPr lang="en-US" dirty="0"/>
              <a:t>Fellowship</a:t>
            </a:r>
          </a:p>
          <a:p>
            <a:pPr marL="171450" indent="-171450">
              <a:buFont typeface="Arial" panose="020B0604020202020204" pitchFamily="34" charset="0"/>
              <a:buChar char="•"/>
            </a:pPr>
            <a:r>
              <a:rPr lang="en-US" dirty="0"/>
              <a:t>In describing their training goals and objectives in the Program Plan attachment, fellowship candidates will be expected to address, as applicable, any new research skills they plan to acquire in the areas of rigorous research design, experimental methods, quantitative approaches, and data analysis and interpretation.</a:t>
            </a:r>
          </a:p>
          <a:p>
            <a:pPr marL="0" indent="0">
              <a:buFont typeface="Arial" panose="020B0604020202020204" pitchFamily="34" charset="0"/>
              <a:buNone/>
            </a:pPr>
            <a:endParaRPr lang="en-US" dirty="0"/>
          </a:p>
          <a:p>
            <a:pPr marL="0" lvl="0" indent="0">
              <a:buFontTx/>
              <a:buNone/>
            </a:pPr>
            <a:r>
              <a:rPr lang="en-US" dirty="0"/>
              <a:t>Individual Career Development</a:t>
            </a:r>
          </a:p>
          <a:p>
            <a:pPr marL="171450" lvl="0" indent="-171450">
              <a:buFont typeface="Arial" panose="020B0604020202020204" pitchFamily="34" charset="0"/>
              <a:buChar char="•"/>
            </a:pPr>
            <a:r>
              <a:rPr lang="en-US" dirty="0"/>
              <a:t>In describing their career development plans in the Program Plan attachment, candidates for career development awards will be expected to address, as applicable, any new research skills they plan to acquire in the areas of rigorous research design, experimental methods, quantitative approaches, and data analysis and interpretation.</a:t>
            </a:r>
          </a:p>
        </p:txBody>
      </p:sp>
    </p:spTree>
    <p:extLst>
      <p:ext uri="{BB962C8B-B14F-4D97-AF65-F5344CB8AC3E}">
        <p14:creationId xmlns:p14="http://schemas.microsoft.com/office/powerpoint/2010/main" val="401356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NIGMS Clearinghouse for Training Modules to Enhance Data Reproducibility</a:t>
            </a:r>
          </a:p>
        </p:txBody>
      </p:sp>
      <p:sp>
        <p:nvSpPr>
          <p:cNvPr id="4" name="Slide Number Placeholder 3"/>
          <p:cNvSpPr>
            <a:spLocks noGrp="1"/>
          </p:cNvSpPr>
          <p:nvPr>
            <p:ph type="sldNum" sz="quarter" idx="5"/>
          </p:nvPr>
        </p:nvSpPr>
        <p:spPr/>
        <p:txBody>
          <a:bodyPr/>
          <a:lstStyle/>
          <a:p>
            <a:fld id="{96E96954-6E00-4690-B214-29C0BC839438}" type="slidenum">
              <a:rPr lang="en-US" smtClean="0"/>
              <a:t>28</a:t>
            </a:fld>
            <a:endParaRPr lang="en-US"/>
          </a:p>
        </p:txBody>
      </p:sp>
    </p:spTree>
    <p:extLst>
      <p:ext uri="{BB962C8B-B14F-4D97-AF65-F5344CB8AC3E}">
        <p14:creationId xmlns:p14="http://schemas.microsoft.com/office/powerpoint/2010/main" val="3497094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on the efforts already undertaken by NIH to improve rigor, reproducibility, and transparency, and taking into account work done by outside organizations, including the National Academies(link is external), the National Centre for the Replacement, Refinement, and Reduction of Animals in Research(link is external), and scientific societies e.g. American Physiological Society(link is external), Society for Neuroscience(link is external), the Working Group is charged by the NIH Director to:</a:t>
            </a:r>
          </a:p>
          <a:p>
            <a:endParaRPr lang="en-US" dirty="0"/>
          </a:p>
          <a:p>
            <a:pPr marL="171450" indent="-171450">
              <a:buFont typeface="Arial" panose="020B0604020202020204" pitchFamily="34" charset="0"/>
              <a:buChar char="•"/>
            </a:pPr>
            <a:r>
              <a:rPr lang="en-US" dirty="0"/>
              <a:t>Identify gaps and opportunities to improve the rigor, reproducibility, translational validity, and transparency of animal models studies</a:t>
            </a:r>
          </a:p>
          <a:p>
            <a:pPr marL="171450" indent="-171450">
              <a:buFont typeface="Arial" panose="020B0604020202020204" pitchFamily="34" charset="0"/>
              <a:buChar char="•"/>
            </a:pPr>
            <a:r>
              <a:rPr lang="en-US" dirty="0"/>
              <a:t>Evaluate how animal models of human disease are currently developed, validated, and accepted into routine use, and how this process could be improved</a:t>
            </a:r>
          </a:p>
          <a:p>
            <a:pPr marL="171450" indent="-171450">
              <a:buFont typeface="Arial" panose="020B0604020202020204" pitchFamily="34" charset="0"/>
              <a:buChar char="•"/>
            </a:pPr>
            <a:r>
              <a:rPr lang="en-US" dirty="0"/>
              <a:t>Assess the current state of science for validating alternative models to animal research</a:t>
            </a:r>
          </a:p>
          <a:p>
            <a:pPr marL="171450" indent="-171450">
              <a:buFont typeface="Arial" panose="020B0604020202020204" pitchFamily="34" charset="0"/>
              <a:buChar char="•"/>
            </a:pPr>
            <a:r>
              <a:rPr lang="en-US" dirty="0"/>
              <a:t>Consider benefits and burdens of registering animal studies that aim to lead to first human trials</a:t>
            </a:r>
          </a:p>
          <a:p>
            <a:pPr marL="171450" indent="-171450">
              <a:buFont typeface="Arial" panose="020B0604020202020204" pitchFamily="34" charset="0"/>
              <a:buChar char="•"/>
            </a:pPr>
            <a:r>
              <a:rPr lang="en-US" dirty="0"/>
              <a:t>Model financial implications of potential changes in the average costs of grants using animal models, the number of studies funded, or the need to develop consortia to achieve appropriate statistical power</a:t>
            </a:r>
          </a:p>
          <a:p>
            <a:pPr marL="171450" indent="-171450">
              <a:buFont typeface="Arial" panose="020B0604020202020204" pitchFamily="34" charset="0"/>
              <a:buChar char="•"/>
            </a:pPr>
            <a:r>
              <a:rPr lang="en-US" dirty="0"/>
              <a:t>Consider how rigor in animal research is incorporated into training</a:t>
            </a:r>
          </a:p>
        </p:txBody>
      </p:sp>
      <p:sp>
        <p:nvSpPr>
          <p:cNvPr id="4" name="Slide Number Placeholder 3"/>
          <p:cNvSpPr>
            <a:spLocks noGrp="1"/>
          </p:cNvSpPr>
          <p:nvPr>
            <p:ph type="sldNum" sz="quarter" idx="5"/>
          </p:nvPr>
        </p:nvSpPr>
        <p:spPr/>
        <p:txBody>
          <a:bodyPr/>
          <a:lstStyle/>
          <a:p>
            <a:fld id="{96E96954-6E00-4690-B214-29C0BC839438}" type="slidenum">
              <a:rPr lang="en-US" smtClean="0"/>
              <a:t>35</a:t>
            </a:fld>
            <a:endParaRPr lang="en-US"/>
          </a:p>
        </p:txBody>
      </p:sp>
    </p:spTree>
    <p:extLst>
      <p:ext uri="{BB962C8B-B14F-4D97-AF65-F5344CB8AC3E}">
        <p14:creationId xmlns:p14="http://schemas.microsoft.com/office/powerpoint/2010/main" val="2740416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528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Nature's survey of 1,576 researchers who took a brief online questionnaire on reproducibility in research.</a:t>
            </a:r>
          </a:p>
          <a:p>
            <a:r>
              <a:rPr lang="en-US" dirty="0"/>
              <a:t>90% of respondents thought</a:t>
            </a:r>
            <a:r>
              <a:rPr lang="en-US" baseline="0" dirty="0"/>
              <a:t> there was a reproducibility crisis.</a:t>
            </a:r>
          </a:p>
          <a:p>
            <a:r>
              <a:rPr lang="en-US" baseline="0" dirty="0"/>
              <a:t>Over half thought it was a significant crisis.</a:t>
            </a:r>
            <a:endParaRPr lang="en-US" dirty="0"/>
          </a:p>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3</a:t>
            </a:fld>
            <a:endParaRPr lang="en-US"/>
          </a:p>
        </p:txBody>
      </p:sp>
    </p:spTree>
    <p:extLst>
      <p:ext uri="{BB962C8B-B14F-4D97-AF65-F5344CB8AC3E}">
        <p14:creationId xmlns:p14="http://schemas.microsoft.com/office/powerpoint/2010/main" val="3102787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Noted by research community; in multiple publications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Across research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Especially in preclinical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Pharmaceutical</a:t>
            </a:r>
            <a:r>
              <a:rPr lang="en-US" altLang="en-US" baseline="0" dirty="0"/>
              <a:t> companies unable to reproduce much of the research in the scientific literature.</a:t>
            </a:r>
            <a:endParaRPr lang="en-US" altLang="en-US" dirty="0"/>
          </a:p>
          <a:p>
            <a:endParaRPr lang="en-US" altLang="en-US" dirty="0"/>
          </a:p>
          <a:p>
            <a:r>
              <a:rPr lang="en-US" altLang="en-US" dirty="0"/>
              <a:t>Begley – Amgen</a:t>
            </a:r>
          </a:p>
          <a:p>
            <a:r>
              <a:rPr lang="en-US" altLang="en-US" dirty="0" err="1"/>
              <a:t>Prinz</a:t>
            </a:r>
            <a:r>
              <a:rPr lang="en-US" altLang="en-US" dirty="0"/>
              <a:t> - Bayer</a:t>
            </a:r>
          </a:p>
          <a:p>
            <a:endParaRPr lang="en-US" altLang="en-US" dirty="0"/>
          </a:p>
        </p:txBody>
      </p:sp>
    </p:spTree>
    <p:extLst>
      <p:ext uri="{BB962C8B-B14F-4D97-AF65-F5344CB8AC3E}">
        <p14:creationId xmlns:p14="http://schemas.microsoft.com/office/powerpoint/2010/main" val="311905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In 2002, several studies reported that the drug minocycline increased survival of SOD1 mice, a model of ALS. NINDS funded a trial in which hundreds of ALS patients were treated with minocycline for 9 months. No benefit was found. Published in 2007.</a:t>
            </a:r>
          </a:p>
          <a:p>
            <a:endParaRPr lang="en-US" sz="1200" baseline="0" dirty="0"/>
          </a:p>
          <a:p>
            <a:r>
              <a:rPr lang="en-US" sz="1200" baseline="0" dirty="0"/>
              <a:t>Looking back at the preclinical studies, in many cases, blinding, randomization, sex, and transgene copy numbers were not reported.</a:t>
            </a:r>
          </a:p>
          <a:p>
            <a:r>
              <a:rPr lang="en-US" sz="1200" baseline="0" dirty="0"/>
              <a:t>In 2012, NINDS convened a workshop that led to publication of this perspective, calling for increased transparency in reporting.</a:t>
            </a:r>
          </a:p>
          <a:p>
            <a:endParaRPr lang="en-US" sz="1200" baseline="0" dirty="0"/>
          </a:p>
          <a:p>
            <a:r>
              <a:rPr lang="en-US" sz="1200" baseline="0" dirty="0"/>
              <a:t>NINDS Workshop: http://www.ninds.nih.gov/funding/areas/channels_synapses_and_circuits/rigor_and_transparency/index.htm</a:t>
            </a:r>
          </a:p>
          <a:p>
            <a:endParaRPr lang="en-US" sz="1200" baseline="0" dirty="0"/>
          </a:p>
          <a:p>
            <a:r>
              <a:rPr lang="en-US" sz="1200" baseline="0" dirty="0"/>
              <a:t>Landis et al article: http://www.nature.com/nature/journal/v490/n7419/full/nature11556.html</a:t>
            </a:r>
          </a:p>
        </p:txBody>
      </p:sp>
      <p:sp>
        <p:nvSpPr>
          <p:cNvPr id="4" name="Slide Number Placeholder 3"/>
          <p:cNvSpPr>
            <a:spLocks noGrp="1"/>
          </p:cNvSpPr>
          <p:nvPr>
            <p:ph type="sldNum" sz="quarter" idx="10"/>
          </p:nvPr>
        </p:nvSpPr>
        <p:spPr/>
        <p:txBody>
          <a:bodyPr/>
          <a:lstStyle/>
          <a:p>
            <a:fld id="{7E5388A7-C295-4927-9178-10671C583E2C}" type="slidenum">
              <a:rPr lang="en-US" smtClean="0"/>
              <a:t>5</a:t>
            </a:fld>
            <a:endParaRPr lang="en-US" dirty="0"/>
          </a:p>
        </p:txBody>
      </p:sp>
    </p:spTree>
    <p:extLst>
      <p:ext uri="{BB962C8B-B14F-4D97-AF65-F5344CB8AC3E}">
        <p14:creationId xmlns:p14="http://schemas.microsoft.com/office/powerpoint/2010/main" val="152889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year after the clinical</a:t>
            </a:r>
            <a:r>
              <a:rPr lang="en-US" baseline="0" dirty="0"/>
              <a:t> trial data were published</a:t>
            </a:r>
            <a:r>
              <a:rPr lang="en-US" dirty="0"/>
              <a:t>,</a:t>
            </a:r>
            <a:r>
              <a:rPr lang="en-US" baseline="0" dirty="0"/>
              <a:t> ALS TDI published </a:t>
            </a:r>
            <a:r>
              <a:rPr lang="en-US" dirty="0"/>
              <a:t>5 years</a:t>
            </a:r>
            <a:r>
              <a:rPr lang="en-US" baseline="0" dirty="0"/>
              <a:t> worth</a:t>
            </a:r>
            <a:r>
              <a:rPr lang="en-US" dirty="0"/>
              <a:t> of rigorous studies exploring the effects of more than 70 drugs in a mouse model of ALS.</a:t>
            </a:r>
          </a:p>
          <a:p>
            <a:r>
              <a:rPr lang="en-US" dirty="0"/>
              <a:t>None</a:t>
            </a:r>
            <a:r>
              <a:rPr lang="en-US" baseline="0" dirty="0"/>
              <a:t> showed a significant effect on the survival of mice, even those drugs previously reported to increase survival.</a:t>
            </a:r>
          </a:p>
          <a:p>
            <a:r>
              <a:rPr lang="en-US" baseline="0" dirty="0"/>
              <a:t>Small sample sizes likely led to erroneous results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http://www.nature.com/news/preclinical-research-make-mouse-studies-work-1.14913</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5814EAA-1D76-41D0-BF56-C35A360E46BC}"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85872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916">
              <a:defRPr/>
            </a:pPr>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7</a:t>
            </a:fld>
            <a:endParaRPr lang="en-US"/>
          </a:p>
        </p:txBody>
      </p:sp>
    </p:spTree>
    <p:extLst>
      <p:ext uri="{BB962C8B-B14F-4D97-AF65-F5344CB8AC3E}">
        <p14:creationId xmlns:p14="http://schemas.microsoft.com/office/powerpoint/2010/main" val="17560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a:solidFill>
                  <a:schemeClr val="tx1"/>
                </a:solidFill>
              </a:rPr>
              <a:t>Poor training</a:t>
            </a:r>
          </a:p>
          <a:p>
            <a:pPr lvl="1">
              <a:spcBef>
                <a:spcPts val="1200"/>
              </a:spcBef>
            </a:pPr>
            <a:r>
              <a:rPr lang="en-US" sz="2800" dirty="0">
                <a:solidFill>
                  <a:schemeClr val="accent1"/>
                </a:solidFill>
              </a:rPr>
              <a:t>Inadequate experimental design – fundamental quality characteristics not reported/performed (e.g. blinded assessment, randomization, sample size calculations)</a:t>
            </a:r>
          </a:p>
          <a:p>
            <a:pPr lvl="1">
              <a:spcBef>
                <a:spcPts val="1200"/>
              </a:spcBef>
            </a:pPr>
            <a:r>
              <a:rPr lang="en-US" sz="2800" dirty="0">
                <a:solidFill>
                  <a:schemeClr val="accent1"/>
                </a:solidFill>
              </a:rPr>
              <a:t>Inappropriate use of statistics (“p-hacking”)</a:t>
            </a:r>
          </a:p>
          <a:p>
            <a:pPr lvl="1">
              <a:spcBef>
                <a:spcPts val="1200"/>
              </a:spcBef>
            </a:pPr>
            <a:r>
              <a:rPr lang="en-US" sz="2800" dirty="0">
                <a:solidFill>
                  <a:schemeClr val="accent1"/>
                </a:solidFill>
              </a:rPr>
              <a:t>Incomplete reporting of resources used and/or unexpected variability in resources</a:t>
            </a:r>
          </a:p>
          <a:p>
            <a:pPr marL="0" lvl="1" defTabSz="924916">
              <a:defRPr/>
            </a:pPr>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8</a:t>
            </a:fld>
            <a:endParaRPr lang="en-US"/>
          </a:p>
        </p:txBody>
      </p:sp>
    </p:spTree>
    <p:extLst>
      <p:ext uri="{BB962C8B-B14F-4D97-AF65-F5344CB8AC3E}">
        <p14:creationId xmlns:p14="http://schemas.microsoft.com/office/powerpoint/2010/main" val="117921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916">
              <a:defRPr/>
            </a:pPr>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9</a:t>
            </a:fld>
            <a:endParaRPr lang="en-US"/>
          </a:p>
        </p:txBody>
      </p:sp>
    </p:spTree>
    <p:extLst>
      <p:ext uri="{BB962C8B-B14F-4D97-AF65-F5344CB8AC3E}">
        <p14:creationId xmlns:p14="http://schemas.microsoft.com/office/powerpoint/2010/main" val="336310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343003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366539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309685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78231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404021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18805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172793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342769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345784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211546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341324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pPr fontAlgn="base">
              <a:spcBef>
                <a:spcPct val="0"/>
              </a:spcBef>
              <a:spcAft>
                <a:spcPct val="0"/>
              </a:spcAft>
            </a:pPr>
            <a:fld id="{2C626EB7-FB23-9946-AC03-BE678F8DC972}" type="slidenum">
              <a:rPr lang="en-US" smtClean="0"/>
              <a:pPr fontAlgn="base">
                <a:spcBef>
                  <a:spcPct val="0"/>
                </a:spcBef>
                <a:spcAft>
                  <a:spcPct val="0"/>
                </a:spcAft>
              </a:pPr>
              <a:t>‹#›</a:t>
            </a:fld>
            <a:endParaRPr lang="en-US" dirty="0"/>
          </a:p>
        </p:txBody>
      </p:sp>
      <p:pic>
        <p:nvPicPr>
          <p:cNvPr id="1032" name="Picture 8" descr="logo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OER_Master_Logo_2blu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extLst>
      <p:ext uri="{BB962C8B-B14F-4D97-AF65-F5344CB8AC3E}">
        <p14:creationId xmlns:p14="http://schemas.microsoft.com/office/powerpoint/2010/main" val="204558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18.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grants.nih.gov/sites/default/files/RigorActivityCodes-20151006.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6.jpeg"/><Relationship Id="rId4" Type="http://schemas.openxmlformats.org/officeDocument/2006/relationships/hyperlink" Target="https://grants.nih.gov/grants/guide/notice-files/NOT-OD-20-033.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nigms.nih.gov/training/pages/clearinghouse-for-training-modules-to-enhance-data-reproducibility.asp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policy/reproducibility/index.htm"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cd.od.nih.gov/working-groups/eprar.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3.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a:solidFill>
                  <a:schemeClr val="tx1"/>
                </a:solidFill>
              </a:rPr>
              <a:t>RIGOR AND REPRODUCIBILITY:</a:t>
            </a:r>
            <a:br>
              <a:rPr lang="en-US" sz="3600" dirty="0">
                <a:solidFill>
                  <a:schemeClr val="tx1"/>
                </a:solidFill>
              </a:rPr>
            </a:br>
            <a:r>
              <a:rPr lang="en-US" sz="3600" dirty="0">
                <a:solidFill>
                  <a:schemeClr val="tx1"/>
                </a:solidFill>
              </a:rPr>
              <a:t>BACK TO BASICS</a:t>
            </a:r>
          </a:p>
        </p:txBody>
      </p:sp>
      <p:sp>
        <p:nvSpPr>
          <p:cNvPr id="3" name="Subtitle 2"/>
          <p:cNvSpPr>
            <a:spLocks noGrp="1"/>
          </p:cNvSpPr>
          <p:nvPr>
            <p:ph type="subTitle" idx="1"/>
          </p:nvPr>
        </p:nvSpPr>
        <p:spPr/>
        <p:txBody>
          <a:bodyPr/>
          <a:lstStyle/>
          <a:p>
            <a:r>
              <a:rPr lang="en-US" sz="2800" dirty="0"/>
              <a:t>Patricia Valdez, Ph.D.</a:t>
            </a:r>
          </a:p>
          <a:p>
            <a:r>
              <a:rPr lang="en-US" sz="2800" dirty="0"/>
              <a:t>NIH Extramural Research Integrity Officer</a:t>
            </a:r>
          </a:p>
          <a:p>
            <a:r>
              <a:rPr lang="en-US" sz="2800" dirty="0"/>
              <a:t>National Institutes of Health</a:t>
            </a:r>
          </a:p>
        </p:txBody>
      </p:sp>
      <p:sp>
        <p:nvSpPr>
          <p:cNvPr id="4" name="Slide Number Placeholder 3"/>
          <p:cNvSpPr>
            <a:spLocks noGrp="1"/>
          </p:cNvSpPr>
          <p:nvPr>
            <p:ph type="sldNum" sz="quarter" idx="10"/>
          </p:nvPr>
        </p:nvSpPr>
        <p:spPr/>
        <p:txBody>
          <a:bodyPr/>
          <a:lstStyle/>
          <a:p>
            <a:fld id="{CF82AFAF-5A4B-5C47-B403-1AB532082E29}" type="slidenum">
              <a:rPr lang="en-US" smtClean="0"/>
              <a:pPr/>
              <a:t>1</a:t>
            </a:fld>
            <a:endParaRPr lang="en-US" dirty="0"/>
          </a:p>
        </p:txBody>
      </p:sp>
    </p:spTree>
    <p:extLst>
      <p:ext uri="{BB962C8B-B14F-4D97-AF65-F5344CB8AC3E}">
        <p14:creationId xmlns:p14="http://schemas.microsoft.com/office/powerpoint/2010/main" val="199925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94D35C-ED61-4559-920E-1940984D9367}"/>
              </a:ext>
            </a:extLst>
          </p:cNvPr>
          <p:cNvSpPr>
            <a:spLocks noGrp="1"/>
          </p:cNvSpPr>
          <p:nvPr>
            <p:ph type="title" idx="4294967295"/>
          </p:nvPr>
        </p:nvSpPr>
        <p:spPr>
          <a:xfrm>
            <a:off x="1524000" y="228601"/>
            <a:ext cx="7543800" cy="563563"/>
          </a:xfrm>
        </p:spPr>
        <p:txBody>
          <a:bodyPr/>
          <a:lstStyle/>
          <a:p>
            <a:r>
              <a:rPr lang="en-US" dirty="0"/>
              <a:t>NIH Plans</a:t>
            </a:r>
            <a:r>
              <a:rPr lang="en-US" baseline="0" dirty="0"/>
              <a:t> to Enhance Reproducibility</a:t>
            </a:r>
            <a:endParaRPr lang="en-US" dirty="0"/>
          </a:p>
        </p:txBody>
      </p:sp>
      <p:pic>
        <p:nvPicPr>
          <p:cNvPr id="3" name="Picture 2"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50110" y="13818"/>
            <a:ext cx="6370091" cy="6844183"/>
          </a:xfrm>
          <a:prstGeom prst="rect">
            <a:avLst/>
          </a:prstGeom>
        </p:spPr>
      </p:pic>
      <p:pic>
        <p:nvPicPr>
          <p:cNvPr id="4" name="Picture 3" descr="&quot;Efforts by NIH alone will not be sufficient to effect real change in this unhealthy environment?"/>
          <p:cNvPicPr>
            <a:picLocks noChangeAspect="1" noChangeArrowheads="1"/>
          </p:cNvPicPr>
          <p:nvPr/>
        </p:nvPicPr>
        <p:blipFill>
          <a:blip r:embed="rId5"/>
          <a:srcRect/>
          <a:stretch>
            <a:fillRect/>
          </a:stretch>
        </p:blipFill>
        <p:spPr bwMode="auto">
          <a:xfrm>
            <a:off x="7848600" y="1752600"/>
            <a:ext cx="2014538" cy="2557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a:xfrm>
            <a:off x="11811000" y="6481000"/>
            <a:ext cx="381000" cy="365125"/>
          </a:xfrm>
          <a:prstGeom prst="rect">
            <a:avLst/>
          </a:prstGeom>
        </p:spPr>
        <p:txBody>
          <a:bodyPr/>
          <a:lstStyle/>
          <a:p>
            <a:fld id="{F38DF745-7D3F-47F4-83A3-874385CFAA69}" type="slidenum">
              <a:rPr lang="en-US" sz="1000" b="1" smtClean="0"/>
              <a:pPr/>
              <a:t>10</a:t>
            </a:fld>
            <a:endParaRPr lang="en-US" sz="1000" b="1" dirty="0"/>
          </a:p>
        </p:txBody>
      </p:sp>
      <p:sp>
        <p:nvSpPr>
          <p:cNvPr id="2" name="Rectangle 1">
            <a:extLst>
              <a:ext uri="{C183D7F6-B498-43B3-948B-1728B52AA6E4}">
                <adec:decorative xmlns:adec="http://schemas.microsoft.com/office/drawing/2017/decorative" val="1"/>
              </a:ext>
            </a:extLst>
          </p:cNvPr>
          <p:cNvSpPr/>
          <p:nvPr/>
        </p:nvSpPr>
        <p:spPr>
          <a:xfrm>
            <a:off x="381001" y="5593278"/>
            <a:ext cx="2469110" cy="1264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custDataLst>
      <p:tags r:id="rId1"/>
    </p:custDataLst>
    <p:extLst>
      <p:ext uri="{BB962C8B-B14F-4D97-AF65-F5344CB8AC3E}">
        <p14:creationId xmlns:p14="http://schemas.microsoft.com/office/powerpoint/2010/main" val="29794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F1D4CB-62DC-4582-8B73-DEAB27C8F758}"/>
              </a:ext>
            </a:extLst>
          </p:cNvPr>
          <p:cNvSpPr>
            <a:spLocks noGrp="1"/>
          </p:cNvSpPr>
          <p:nvPr>
            <p:ph type="title"/>
          </p:nvPr>
        </p:nvSpPr>
        <p:spPr>
          <a:xfrm>
            <a:off x="1524000" y="228601"/>
            <a:ext cx="5638800" cy="838199"/>
          </a:xfrm>
        </p:spPr>
        <p:txBody>
          <a:bodyPr/>
          <a:lstStyle/>
          <a:p>
            <a:r>
              <a:rPr lang="en-US" dirty="0"/>
              <a:t>NIH to balance sex in cell and animal studies</a:t>
            </a:r>
          </a:p>
        </p:txBody>
      </p:sp>
      <p:sp>
        <p:nvSpPr>
          <p:cNvPr id="7" name="Rectangle 6">
            <a:extLst>
              <a:ext uri="{C183D7F6-B498-43B3-948B-1728B52AA6E4}">
                <adec:decorative xmlns:adec="http://schemas.microsoft.com/office/drawing/2017/decorative" val="1"/>
              </a:ext>
            </a:extLst>
          </p:cNvPr>
          <p:cNvSpPr/>
          <p:nvPr/>
        </p:nvSpPr>
        <p:spPr>
          <a:xfrm rot="5400000">
            <a:off x="7315200" y="1752600"/>
            <a:ext cx="3657600" cy="3352800"/>
          </a:xfrm>
          <a:prstGeom prst="rect">
            <a:avLst/>
          </a:prstGeom>
          <a:gradFill flip="none" rotWithShape="1">
            <a:gsLst>
              <a:gs pos="0">
                <a:schemeClr val="accent1">
                  <a:alpha val="87000"/>
                </a:schemeClr>
              </a:gs>
              <a:gs pos="100000">
                <a:srgbClr val="FFFFFF">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Full article at: http://www.nature.com/news/policy-nih-to-balance-sex-in-cell-and-animal-studies-1.15195" title="Screenshot of Nature article: &quot;NIH to balance sex in cell and animal studies&qu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65866" y="0"/>
            <a:ext cx="5638800" cy="6816618"/>
          </a:xfrm>
          <a:prstGeom prst="rect">
            <a:avLst/>
          </a:prstGeom>
        </p:spPr>
      </p:pic>
      <p:sp>
        <p:nvSpPr>
          <p:cNvPr id="6" name="TextBox 5" descr="“Over the course of FY 2015, NIH plans to roll out policies that will require applicants to address inclusion of both sexes in biomedical research.” "/>
          <p:cNvSpPr txBox="1"/>
          <p:nvPr/>
        </p:nvSpPr>
        <p:spPr>
          <a:xfrm>
            <a:off x="7620000" y="1752600"/>
            <a:ext cx="3200400" cy="3785652"/>
          </a:xfrm>
          <a:prstGeom prst="rect">
            <a:avLst/>
          </a:prstGeom>
          <a:noFill/>
        </p:spPr>
        <p:txBody>
          <a:bodyPr wrap="square" rtlCol="0">
            <a:spAutoFit/>
          </a:bodyPr>
          <a:lstStyle/>
          <a:p>
            <a:pPr fontAlgn="base">
              <a:spcBef>
                <a:spcPct val="0"/>
              </a:spcBef>
              <a:spcAft>
                <a:spcPct val="0"/>
              </a:spcAft>
            </a:pPr>
            <a:endParaRPr lang="en-US" sz="2400" i="1" dirty="0">
              <a:solidFill>
                <a:srgbClr val="00359E"/>
              </a:solidFill>
              <a:latin typeface="Calibri" panose="020F0502020204030204" pitchFamily="34" charset="0"/>
              <a:cs typeface="Arial" pitchFamily="34" charset="0"/>
            </a:endParaRPr>
          </a:p>
          <a:p>
            <a:pPr fontAlgn="base">
              <a:spcBef>
                <a:spcPct val="0"/>
              </a:spcBef>
              <a:spcAft>
                <a:spcPct val="0"/>
              </a:spcAft>
            </a:pPr>
            <a:r>
              <a:rPr lang="en-US" sz="2400" dirty="0">
                <a:solidFill>
                  <a:srgbClr val="00359E"/>
                </a:solidFill>
                <a:latin typeface="Calibri" panose="020F0502020204030204" pitchFamily="34" charset="0"/>
                <a:cs typeface="Arial" pitchFamily="34" charset="0"/>
              </a:rPr>
              <a:t>“Over the course of FY 2015, NIH plans to roll out policies that will require applicants to address inclusion of both sexes in biomedical research.” </a:t>
            </a:r>
          </a:p>
          <a:p>
            <a:pPr marL="285750" indent="-285750" fontAlgn="base">
              <a:spcBef>
                <a:spcPct val="0"/>
              </a:spcBef>
              <a:spcAft>
                <a:spcPct val="0"/>
              </a:spcAft>
              <a:buFont typeface="Arial" panose="020B0604020202020204" pitchFamily="34" charset="0"/>
              <a:buChar char="•"/>
            </a:pPr>
            <a:endParaRPr lang="en-US" sz="2400" dirty="0">
              <a:solidFill>
                <a:srgbClr val="00359E"/>
              </a:solidFill>
              <a:latin typeface="Calibri" panose="020F0502020204030204" pitchFamily="34" charset="0"/>
              <a:cs typeface="Arial" pitchFamily="34" charset="0"/>
            </a:endParaRPr>
          </a:p>
          <a:p>
            <a:pPr fontAlgn="base">
              <a:spcBef>
                <a:spcPct val="0"/>
              </a:spcBef>
              <a:spcAft>
                <a:spcPct val="0"/>
              </a:spcAft>
            </a:pPr>
            <a:endParaRPr lang="en-US" sz="2400" dirty="0">
              <a:solidFill>
                <a:srgbClr val="00359E"/>
              </a:solidFill>
              <a:latin typeface="Calibri" panose="020F0502020204030204" pitchFamily="34" charset="0"/>
              <a:cs typeface="Arial" pitchFamily="34" charset="0"/>
            </a:endParaRPr>
          </a:p>
        </p:txBody>
      </p:sp>
      <p:sp>
        <p:nvSpPr>
          <p:cNvPr id="2" name="Slide Number Placeholder 1"/>
          <p:cNvSpPr>
            <a:spLocks noGrp="1"/>
          </p:cNvSpPr>
          <p:nvPr>
            <p:ph type="sldNum" sz="quarter" idx="4294967295"/>
          </p:nvPr>
        </p:nvSpPr>
        <p:spPr>
          <a:xfrm>
            <a:off x="11769950" y="6479495"/>
            <a:ext cx="409760" cy="365125"/>
          </a:xfrm>
          <a:prstGeom prst="rect">
            <a:avLst/>
          </a:prstGeom>
        </p:spPr>
        <p:txBody>
          <a:bodyPr/>
          <a:lstStyle/>
          <a:p>
            <a:pPr algn="l">
              <a:defRPr/>
            </a:pPr>
            <a:fld id="{F39E8EE1-BCC5-4FFC-9D02-CA3B48317ABE}" type="slidenum">
              <a:rPr lang="en-US" sz="1000" b="1" smtClean="0"/>
              <a:pPr algn="l">
                <a:defRPr/>
              </a:pPr>
              <a:t>11</a:t>
            </a:fld>
            <a:endParaRPr lang="en-US" sz="1000" b="1" dirty="0"/>
          </a:p>
        </p:txBody>
      </p:sp>
    </p:spTree>
    <p:custDataLst>
      <p:tags r:id="rId1"/>
    </p:custDataLst>
    <p:extLst>
      <p:ext uri="{BB962C8B-B14F-4D97-AF65-F5344CB8AC3E}">
        <p14:creationId xmlns:p14="http://schemas.microsoft.com/office/powerpoint/2010/main" val="66756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D27E-9BBF-42D3-B53E-E7AE218D5D43}"/>
              </a:ext>
            </a:extLst>
          </p:cNvPr>
          <p:cNvSpPr>
            <a:spLocks noGrp="1"/>
          </p:cNvSpPr>
          <p:nvPr>
            <p:ph type="title"/>
          </p:nvPr>
        </p:nvSpPr>
        <p:spPr>
          <a:xfrm>
            <a:off x="1524000" y="228601"/>
            <a:ext cx="6074858" cy="563563"/>
          </a:xfrm>
        </p:spPr>
        <p:txBody>
          <a:bodyPr/>
          <a:lstStyle/>
          <a:p>
            <a:r>
              <a:rPr lang="en-US" dirty="0"/>
              <a:t>Fixing</a:t>
            </a:r>
            <a:r>
              <a:rPr lang="en-US" baseline="0" dirty="0"/>
              <a:t> problems with cell lines</a:t>
            </a:r>
            <a:endParaRPr lang="en-US" dirty="0"/>
          </a:p>
        </p:txBody>
      </p:sp>
      <p:pic>
        <p:nvPicPr>
          <p:cNvPr id="10" name="Picture 9" descr="Headline - Fixing problems with cell line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76400" y="0"/>
            <a:ext cx="5922458" cy="6858000"/>
          </a:xfrm>
          <a:prstGeom prst="rect">
            <a:avLst/>
          </a:prstGeom>
        </p:spPr>
      </p:pic>
      <p:sp>
        <p:nvSpPr>
          <p:cNvPr id="4" name="Slide Number Placeholder 3"/>
          <p:cNvSpPr>
            <a:spLocks noGrp="1"/>
          </p:cNvSpPr>
          <p:nvPr>
            <p:ph type="sldNum" sz="quarter" idx="10"/>
          </p:nvPr>
        </p:nvSpPr>
        <p:spPr>
          <a:xfrm>
            <a:off x="11770287" y="6537326"/>
            <a:ext cx="414339" cy="320674"/>
          </a:xfrm>
        </p:spPr>
        <p:txBody>
          <a:bodyPr/>
          <a:lstStyle/>
          <a:p>
            <a:pPr>
              <a:defRPr/>
            </a:pPr>
            <a:fld id="{161627A0-52BE-49C3-90CB-787EE860760A}" type="slidenum">
              <a:rPr lang="en-US">
                <a:solidFill>
                  <a:schemeClr val="tx1"/>
                </a:solidFill>
              </a:rPr>
              <a:pPr>
                <a:defRPr/>
              </a:pPr>
              <a:t>12</a:t>
            </a:fld>
            <a:endParaRPr lang="en-US" dirty="0">
              <a:solidFill>
                <a:schemeClr val="tx1"/>
              </a:solidFill>
            </a:endParaRPr>
          </a:p>
        </p:txBody>
      </p:sp>
      <p:sp>
        <p:nvSpPr>
          <p:cNvPr id="9" name="TextBox 8"/>
          <p:cNvSpPr txBox="1"/>
          <p:nvPr/>
        </p:nvSpPr>
        <p:spPr>
          <a:xfrm>
            <a:off x="8305800" y="1035855"/>
            <a:ext cx="2971800" cy="5632311"/>
          </a:xfrm>
          <a:prstGeom prst="rect">
            <a:avLst/>
          </a:prstGeom>
          <a:noFill/>
        </p:spPr>
        <p:txBody>
          <a:bodyPr wrap="square" rtlCol="0">
            <a:spAutoFit/>
          </a:bodyPr>
          <a:lstStyle/>
          <a:p>
            <a:r>
              <a:rPr lang="en-US" sz="2000" i="1" dirty="0">
                <a:solidFill>
                  <a:srgbClr val="00359E"/>
                </a:solidFill>
                <a:latin typeface="Calibri" panose="020F0502020204030204" pitchFamily="34" charset="0"/>
                <a:cs typeface="Arial" panose="020B0604020202020204" pitchFamily="34" charset="0"/>
              </a:rPr>
              <a:t>Since the 1960s, more than 400 widely used cell lines worldwide have been shown to have been misidentified</a:t>
            </a:r>
          </a:p>
          <a:p>
            <a:endParaRPr lang="en-US" sz="2000" i="1" dirty="0">
              <a:solidFill>
                <a:srgbClr val="00359E"/>
              </a:solidFill>
              <a:latin typeface="Calibri" panose="020F0502020204030204" pitchFamily="34" charset="0"/>
              <a:cs typeface="Arial" panose="020B0604020202020204" pitchFamily="34" charset="0"/>
            </a:endParaRPr>
          </a:p>
          <a:p>
            <a:r>
              <a:rPr lang="en-US" sz="2000" i="1" dirty="0">
                <a:solidFill>
                  <a:srgbClr val="00359E"/>
                </a:solidFill>
                <a:latin typeface="Calibri" panose="020F0502020204030204" pitchFamily="34" charset="0"/>
                <a:cs typeface="Arial" panose="020B0604020202020204" pitchFamily="34" charset="0"/>
              </a:rPr>
              <a:t>A 2011 study of 122 different head and neck cancer cell lines revealed that 37 (30%) were misidentified</a:t>
            </a:r>
          </a:p>
          <a:p>
            <a:endParaRPr lang="en-US" sz="2000" i="1" dirty="0">
              <a:solidFill>
                <a:srgbClr val="00359E"/>
              </a:solidFill>
              <a:latin typeface="Calibri" panose="020F0502020204030204" pitchFamily="34" charset="0"/>
              <a:cs typeface="Arial" panose="020B0604020202020204" pitchFamily="34" charset="0"/>
            </a:endParaRPr>
          </a:p>
          <a:p>
            <a:r>
              <a:rPr lang="en-US" sz="2000" i="1" dirty="0">
                <a:solidFill>
                  <a:srgbClr val="00359E"/>
                </a:solidFill>
                <a:latin typeface="Calibri" panose="020F0502020204030204" pitchFamily="34" charset="0"/>
                <a:cs typeface="Arial" panose="020B0604020202020204" pitchFamily="34" charset="0"/>
              </a:rPr>
              <a:t>Studies using just two misidentified cell lines were included in 3 grants funded by the NIH, two clinical trials, 11 patents, and &gt;100 papers</a:t>
            </a:r>
          </a:p>
        </p:txBody>
      </p:sp>
    </p:spTree>
    <p:custDataLst>
      <p:tags r:id="rId1"/>
    </p:custDataLst>
    <p:extLst>
      <p:ext uri="{BB962C8B-B14F-4D97-AF65-F5344CB8AC3E}">
        <p14:creationId xmlns:p14="http://schemas.microsoft.com/office/powerpoint/2010/main" val="404188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8437"/>
            <a:ext cx="10160000" cy="563563"/>
          </a:xfrm>
        </p:spPr>
        <p:txBody>
          <a:bodyPr/>
          <a:lstStyle/>
          <a:p>
            <a:pPr algn="ctr"/>
            <a:r>
              <a:rPr lang="en-US" sz="2800" dirty="0"/>
              <a:t>New Journal Policies to </a:t>
            </a:r>
            <a:br>
              <a:rPr lang="en-US" sz="2800" dirty="0"/>
            </a:br>
            <a:r>
              <a:rPr lang="en-US" sz="2800" dirty="0"/>
              <a:t>Enhance Reproducibility</a:t>
            </a:r>
          </a:p>
        </p:txBody>
      </p:sp>
      <p:sp>
        <p:nvSpPr>
          <p:cNvPr id="4" name="Slide Number Placeholder 3"/>
          <p:cNvSpPr>
            <a:spLocks noGrp="1"/>
          </p:cNvSpPr>
          <p:nvPr>
            <p:ph type="sldNum" sz="quarter" idx="10"/>
          </p:nvPr>
        </p:nvSpPr>
        <p:spPr/>
        <p:txBody>
          <a:bodyPr/>
          <a:lstStyle/>
          <a:p>
            <a:fld id="{60583324-AE1C-3546-A724-4BA4670D7901}" type="slidenum">
              <a:rPr lang="en-US" smtClean="0"/>
              <a:pPr/>
              <a:t>13</a:t>
            </a:fld>
            <a:endParaRPr lang="en-US" dirty="0"/>
          </a:p>
        </p:txBody>
      </p:sp>
      <p:pic>
        <p:nvPicPr>
          <p:cNvPr id="34" name="Picture 2" descr="Headline - Journals unite for reproducibilit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6275" y="1066800"/>
            <a:ext cx="4849529" cy="599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3" descr="Headline - Journals unite for reproducibilit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81800" y="1295400"/>
            <a:ext cx="4733570" cy="4205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12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376" t="15118" r="-623"/>
          <a:stretch/>
        </p:blipFill>
        <p:spPr>
          <a:xfrm>
            <a:off x="1257300" y="971633"/>
            <a:ext cx="9677400" cy="5400911"/>
          </a:xfrm>
          <a:prstGeom prst="rect">
            <a:avLst/>
          </a:prstGeom>
        </p:spPr>
      </p:pic>
      <p:sp>
        <p:nvSpPr>
          <p:cNvPr id="7" name="Content Placeholder 2"/>
          <p:cNvSpPr>
            <a:spLocks noGrp="1"/>
          </p:cNvSpPr>
          <p:nvPr>
            <p:ph idx="1"/>
          </p:nvPr>
        </p:nvSpPr>
        <p:spPr>
          <a:xfrm>
            <a:off x="1824252" y="1512804"/>
            <a:ext cx="8570793" cy="4373563"/>
          </a:xfrm>
        </p:spPr>
        <p:txBody>
          <a:bodyPr>
            <a:noAutofit/>
          </a:bodyPr>
          <a:lstStyle/>
          <a:p>
            <a:pPr marL="182880" indent="-182880">
              <a:spcBef>
                <a:spcPts val="600"/>
              </a:spcBef>
              <a:spcAft>
                <a:spcPts val="600"/>
              </a:spcAft>
              <a:buFont typeface="Arial" pitchFamily="34" charset="0"/>
              <a:buChar char="•"/>
            </a:pPr>
            <a:r>
              <a:rPr lang="en-US" sz="2800" u="sng" dirty="0">
                <a:solidFill>
                  <a:prstClr val="black"/>
                </a:solidFill>
                <a:latin typeface="Helvetica"/>
              </a:rPr>
              <a:t>C</a:t>
            </a:r>
            <a:r>
              <a:rPr lang="en-US" sz="2800" i="1" u="sng" dirty="0">
                <a:solidFill>
                  <a:prstClr val="black"/>
                </a:solidFill>
                <a:latin typeface="Helvetica"/>
              </a:rPr>
              <a:t>larify</a:t>
            </a:r>
            <a:r>
              <a:rPr lang="en-US" sz="2800" dirty="0">
                <a:solidFill>
                  <a:prstClr val="black"/>
                </a:solidFill>
                <a:latin typeface="Helvetica"/>
              </a:rPr>
              <a:t> NIH’s long-standing expectations regarding rigor and transparency in applications</a:t>
            </a:r>
          </a:p>
          <a:p>
            <a:pPr marL="182880" indent="-182880">
              <a:spcBef>
                <a:spcPts val="600"/>
              </a:spcBef>
              <a:spcAft>
                <a:spcPts val="600"/>
              </a:spcAft>
              <a:buFont typeface="Arial" pitchFamily="34" charset="0"/>
              <a:buChar char="•"/>
            </a:pPr>
            <a:r>
              <a:rPr lang="en-US" sz="2800" dirty="0">
                <a:solidFill>
                  <a:prstClr val="black"/>
                </a:solidFill>
                <a:latin typeface="Helvetica"/>
              </a:rPr>
              <a:t>Raise awareness and begin culture shifts in the scientific community</a:t>
            </a:r>
          </a:p>
          <a:p>
            <a:pPr marL="182880" indent="-182880">
              <a:spcBef>
                <a:spcPts val="600"/>
              </a:spcBef>
              <a:spcAft>
                <a:spcPts val="600"/>
              </a:spcAft>
              <a:buFont typeface="Arial" pitchFamily="34" charset="0"/>
              <a:buChar char="•"/>
            </a:pPr>
            <a:r>
              <a:rPr lang="en-US" sz="2800" dirty="0">
                <a:solidFill>
                  <a:prstClr val="black"/>
                </a:solidFill>
                <a:latin typeface="Helvetica"/>
              </a:rPr>
              <a:t>Improve the way that applicants describe their work; provide sufficient information for reviewers</a:t>
            </a:r>
          </a:p>
          <a:p>
            <a:pPr marL="182880" indent="-182880">
              <a:spcBef>
                <a:spcPts val="600"/>
              </a:spcBef>
              <a:spcAft>
                <a:spcPts val="600"/>
              </a:spcAft>
              <a:buFont typeface="Arial" pitchFamily="34" charset="0"/>
              <a:buChar char="•"/>
            </a:pPr>
            <a:r>
              <a:rPr lang="en-US" sz="2800" dirty="0">
                <a:solidFill>
                  <a:prstClr val="black"/>
                </a:solidFill>
                <a:latin typeface="Helvetica"/>
              </a:rPr>
              <a:t>As always, ensure that NIH is investing in the best science and minimizing unnecessary burden</a:t>
            </a:r>
          </a:p>
          <a:p>
            <a:pPr>
              <a:spcBef>
                <a:spcPts val="1800"/>
              </a:spcBef>
            </a:pPr>
            <a:endParaRPr lang="en-US" sz="3000" dirty="0"/>
          </a:p>
        </p:txBody>
      </p:sp>
      <p:sp>
        <p:nvSpPr>
          <p:cNvPr id="8" name="Slide Number Placeholder 4"/>
          <p:cNvSpPr txBox="1">
            <a:spLocks/>
          </p:cNvSpPr>
          <p:nvPr/>
        </p:nvSpPr>
        <p:spPr>
          <a:xfrm>
            <a:off x="11782240" y="6492875"/>
            <a:ext cx="409760" cy="365125"/>
          </a:xfrm>
          <a:prstGeom prst="rect">
            <a:avLst/>
          </a:prstGeom>
        </p:spPr>
        <p:txBody>
          <a:bodyPr vert="horz" lIns="91440" tIns="45720" rIns="91440" bIns="45720" rtlCol="0" anchor="ctr"/>
          <a:lstStyle>
            <a:defPPr>
              <a:defRPr lang="en-US"/>
            </a:defPPr>
            <a:lvl1pPr marL="0" algn="l" defTabSz="914400" rtl="0" eaLnBrk="1" latinLnBrk="0" hangingPunct="1">
              <a:defRPr sz="2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z="1000"/>
              <a:pPr/>
              <a:t>14</a:t>
            </a:fld>
            <a:endParaRPr lang="en-US" sz="1000" dirty="0"/>
          </a:p>
        </p:txBody>
      </p:sp>
      <p:sp>
        <p:nvSpPr>
          <p:cNvPr id="2" name="Title 1"/>
          <p:cNvSpPr>
            <a:spLocks noGrp="1"/>
          </p:cNvSpPr>
          <p:nvPr>
            <p:ph type="title"/>
          </p:nvPr>
        </p:nvSpPr>
        <p:spPr>
          <a:xfrm>
            <a:off x="1041400" y="198437"/>
            <a:ext cx="10160000" cy="563563"/>
          </a:xfrm>
        </p:spPr>
        <p:txBody>
          <a:bodyPr/>
          <a:lstStyle/>
          <a:p>
            <a:pPr algn="ctr"/>
            <a:r>
              <a:rPr lang="en-US" sz="2800" dirty="0"/>
              <a:t>Our Guiding Principles for </a:t>
            </a:r>
            <a:br>
              <a:rPr lang="en-US" sz="2800" dirty="0"/>
            </a:br>
            <a:r>
              <a:rPr lang="en-US" sz="2800" dirty="0"/>
              <a:t>Rigor &amp; Transparency</a:t>
            </a:r>
          </a:p>
        </p:txBody>
      </p:sp>
    </p:spTree>
    <p:custDataLst>
      <p:tags r:id="rId1"/>
    </p:custDataLst>
    <p:extLst>
      <p:ext uri="{BB962C8B-B14F-4D97-AF65-F5344CB8AC3E}">
        <p14:creationId xmlns:p14="http://schemas.microsoft.com/office/powerpoint/2010/main" val="406551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437" y="1143000"/>
            <a:ext cx="3657600" cy="4648200"/>
          </a:xfrm>
        </p:spPr>
        <p:txBody>
          <a:bodyPr>
            <a:normAutofit fontScale="92500"/>
          </a:bodyPr>
          <a:lstStyle/>
          <a:p>
            <a:pPr marL="514350" indent="-514350">
              <a:spcBef>
                <a:spcPts val="600"/>
              </a:spcBef>
              <a:buFont typeface="+mj-lt"/>
              <a:buAutoNum type="arabicPeriod"/>
            </a:pPr>
            <a:r>
              <a:rPr lang="en-US" sz="2400" dirty="0"/>
              <a:t>Rigor of the prior research</a:t>
            </a:r>
          </a:p>
          <a:p>
            <a:pPr marL="514350" indent="-514350">
              <a:spcBef>
                <a:spcPts val="600"/>
              </a:spcBef>
              <a:buFont typeface="+mj-lt"/>
              <a:buAutoNum type="arabicPeriod"/>
            </a:pPr>
            <a:r>
              <a:rPr lang="en-US" sz="2400" dirty="0"/>
              <a:t>Scientific rigor of the proposed research</a:t>
            </a:r>
          </a:p>
          <a:p>
            <a:pPr marL="514350" indent="-514350">
              <a:spcBef>
                <a:spcPts val="600"/>
              </a:spcBef>
              <a:buFont typeface="+mj-lt"/>
              <a:buAutoNum type="arabicPeriod"/>
            </a:pPr>
            <a:r>
              <a:rPr lang="en-US" sz="2400" dirty="0"/>
              <a:t>Relevant biological variables, such as sex</a:t>
            </a:r>
          </a:p>
          <a:p>
            <a:pPr marL="514350" indent="-514350">
              <a:spcBef>
                <a:spcPts val="600"/>
              </a:spcBef>
              <a:buFont typeface="+mj-lt"/>
              <a:buAutoNum type="arabicPeriod"/>
            </a:pPr>
            <a:r>
              <a:rPr lang="en-US" sz="2400" dirty="0"/>
              <a:t>Authentication of key biological and/or chemical resources</a:t>
            </a:r>
          </a:p>
          <a:p>
            <a:pPr marL="514350" indent="-514350">
              <a:spcAft>
                <a:spcPts val="0"/>
              </a:spcAft>
              <a:buFont typeface="+mj-lt"/>
              <a:buAutoNum type="arabicPeriod"/>
            </a:pPr>
            <a:endParaRPr lang="en-US" sz="2400" dirty="0">
              <a:solidFill>
                <a:srgbClr val="003399"/>
              </a:solidFill>
            </a:endParaRPr>
          </a:p>
          <a:p>
            <a:pPr marL="0" indent="0">
              <a:spcAft>
                <a:spcPts val="0"/>
              </a:spcAft>
              <a:buNone/>
            </a:pPr>
            <a:r>
              <a:rPr lang="en-US" sz="2400" dirty="0">
                <a:solidFill>
                  <a:srgbClr val="003399"/>
                </a:solidFill>
              </a:rPr>
              <a:t>Starting with applications due on January 25, 2016</a:t>
            </a:r>
          </a:p>
        </p:txBody>
      </p:sp>
      <p:sp>
        <p:nvSpPr>
          <p:cNvPr id="4" name="Slide Number Placeholder 3"/>
          <p:cNvSpPr>
            <a:spLocks noGrp="1"/>
          </p:cNvSpPr>
          <p:nvPr>
            <p:ph type="sldNum" sz="quarter" idx="10"/>
          </p:nvPr>
        </p:nvSpPr>
        <p:spPr>
          <a:xfrm>
            <a:off x="11718955" y="6574197"/>
            <a:ext cx="473045" cy="320674"/>
          </a:xfrm>
        </p:spPr>
        <p:txBody>
          <a:bodyPr/>
          <a:lstStyle/>
          <a:p>
            <a:pPr algn="l">
              <a:defRPr/>
            </a:pPr>
            <a:fld id="{161627A0-52BE-49C3-90CB-787EE860760A}" type="slidenum">
              <a:rPr lang="en-US">
                <a:solidFill>
                  <a:schemeClr val="tx2"/>
                </a:solidFill>
              </a:rPr>
              <a:pPr algn="l">
                <a:defRPr/>
              </a:pPr>
              <a:t>15</a:t>
            </a:fld>
            <a:endParaRPr lang="en-US" dirty="0">
              <a:solidFill>
                <a:schemeClr val="tx2"/>
              </a:solidFill>
            </a:endParaRPr>
          </a:p>
        </p:txBody>
      </p:sp>
      <p:pic>
        <p:nvPicPr>
          <p:cNvPr id="5" name="Picture 4"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00316" y="933345"/>
            <a:ext cx="3124200" cy="3356718"/>
          </a:xfrm>
          <a:prstGeom prst="rect">
            <a:avLst/>
          </a:prstGeom>
        </p:spPr>
      </p:pic>
      <p:pic>
        <p:nvPicPr>
          <p:cNvPr id="6" name="Picture 5" descr="Full article at: http://www.nature.com/news/policy-nih-to-balance-sex-in-cell-and-animal-studies-1.15195" title="Screenshot of Nature article: &quot;NIH to balance sex in cell and animal studies&quot;"/>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96200" y="1466745"/>
            <a:ext cx="2836516" cy="3429000"/>
          </a:xfrm>
          <a:prstGeom prst="rect">
            <a:avLst/>
          </a:prstGeom>
        </p:spPr>
      </p:pic>
      <p:pic>
        <p:nvPicPr>
          <p:cNvPr id="7" name="Picture 6" descr="Headline - Fixing problems with cell lines"/>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02495" y="3720525"/>
            <a:ext cx="2455894" cy="2843840"/>
          </a:xfrm>
          <a:prstGeom prst="rect">
            <a:avLst/>
          </a:prstGeom>
        </p:spPr>
      </p:pic>
      <p:sp>
        <p:nvSpPr>
          <p:cNvPr id="8" name="Title 7"/>
          <p:cNvSpPr>
            <a:spLocks noGrp="1"/>
          </p:cNvSpPr>
          <p:nvPr>
            <p:ph type="title"/>
          </p:nvPr>
        </p:nvSpPr>
        <p:spPr>
          <a:xfrm>
            <a:off x="990600" y="350837"/>
            <a:ext cx="10160000" cy="563563"/>
          </a:xfrm>
        </p:spPr>
        <p:txBody>
          <a:bodyPr/>
          <a:lstStyle/>
          <a:p>
            <a:pPr algn="ctr"/>
            <a:r>
              <a:rPr lang="en-US" sz="3200" dirty="0"/>
              <a:t>Four Areas of Clarification</a:t>
            </a:r>
          </a:p>
        </p:txBody>
      </p:sp>
    </p:spTree>
    <p:custDataLst>
      <p:tags r:id="rId1"/>
    </p:custDataLst>
    <p:extLst>
      <p:ext uri="{BB962C8B-B14F-4D97-AF65-F5344CB8AC3E}">
        <p14:creationId xmlns:p14="http://schemas.microsoft.com/office/powerpoint/2010/main" val="276675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096963"/>
            <a:ext cx="8595750" cy="5410200"/>
          </a:xfrm>
        </p:spPr>
        <p:txBody>
          <a:bodyPr numCol="2">
            <a:noAutofit/>
          </a:bodyPr>
          <a:lstStyle/>
          <a:p>
            <a:pPr marL="109537" indent="0">
              <a:buNone/>
            </a:pPr>
            <a:r>
              <a:rPr lang="en-US" sz="2800" dirty="0"/>
              <a:t>Research</a:t>
            </a:r>
          </a:p>
          <a:p>
            <a:pPr lvl="1">
              <a:spcBef>
                <a:spcPts val="600"/>
              </a:spcBef>
              <a:buClr>
                <a:srgbClr val="003399"/>
              </a:buClr>
            </a:pPr>
            <a:r>
              <a:rPr lang="en-US" sz="2400" dirty="0">
                <a:solidFill>
                  <a:srgbClr val="003399"/>
                </a:solidFill>
              </a:rPr>
              <a:t>Research</a:t>
            </a:r>
          </a:p>
          <a:p>
            <a:pPr lvl="1">
              <a:spcBef>
                <a:spcPts val="600"/>
              </a:spcBef>
              <a:buClr>
                <a:srgbClr val="003399"/>
              </a:buClr>
            </a:pPr>
            <a:r>
              <a:rPr lang="en-US" sz="2400" dirty="0">
                <a:solidFill>
                  <a:srgbClr val="003399"/>
                </a:solidFill>
              </a:rPr>
              <a:t>Career Development</a:t>
            </a:r>
          </a:p>
          <a:p>
            <a:pPr lvl="1">
              <a:spcBef>
                <a:spcPts val="600"/>
              </a:spcBef>
              <a:buClr>
                <a:srgbClr val="003399"/>
              </a:buClr>
            </a:pPr>
            <a:r>
              <a:rPr lang="en-US" sz="2400" dirty="0">
                <a:solidFill>
                  <a:srgbClr val="003399"/>
                </a:solidFill>
              </a:rPr>
              <a:t>Individual Fellowships</a:t>
            </a:r>
            <a:endParaRPr lang="en-US" sz="800" dirty="0">
              <a:solidFill>
                <a:schemeClr val="tx1"/>
              </a:solidFill>
            </a:endParaRPr>
          </a:p>
          <a:p>
            <a:pPr lvl="1">
              <a:spcBef>
                <a:spcPts val="600"/>
              </a:spcBef>
              <a:buClr>
                <a:srgbClr val="003399"/>
              </a:buClr>
            </a:pPr>
            <a:r>
              <a:rPr lang="en-US" sz="2400" dirty="0">
                <a:solidFill>
                  <a:srgbClr val="003399"/>
                </a:solidFill>
              </a:rPr>
              <a:t>Centers</a:t>
            </a:r>
          </a:p>
          <a:p>
            <a:pPr lvl="1">
              <a:spcBef>
                <a:spcPts val="600"/>
              </a:spcBef>
              <a:buClr>
                <a:srgbClr val="003399"/>
              </a:buClr>
            </a:pPr>
            <a:r>
              <a:rPr lang="en-US" sz="2400" dirty="0">
                <a:solidFill>
                  <a:srgbClr val="003399"/>
                </a:solidFill>
              </a:rPr>
              <a:t>People-based</a:t>
            </a:r>
          </a:p>
          <a:p>
            <a:pPr lvl="1">
              <a:spcBef>
                <a:spcPts val="600"/>
              </a:spcBef>
              <a:buClr>
                <a:srgbClr val="003399"/>
              </a:buClr>
            </a:pPr>
            <a:r>
              <a:rPr lang="en-US" sz="2400" dirty="0">
                <a:solidFill>
                  <a:srgbClr val="003399"/>
                </a:solidFill>
              </a:rPr>
              <a:t>Program Projects</a:t>
            </a:r>
          </a:p>
          <a:p>
            <a:pPr lvl="1">
              <a:spcBef>
                <a:spcPts val="600"/>
              </a:spcBef>
              <a:buClr>
                <a:srgbClr val="003399"/>
              </a:buClr>
            </a:pPr>
            <a:r>
              <a:rPr lang="en-US" sz="2400" dirty="0">
                <a:solidFill>
                  <a:srgbClr val="003399"/>
                </a:solidFill>
              </a:rPr>
              <a:t>Small Business</a:t>
            </a:r>
          </a:p>
          <a:p>
            <a:pPr lvl="1">
              <a:spcBef>
                <a:spcPts val="600"/>
              </a:spcBef>
              <a:buClr>
                <a:srgbClr val="003399"/>
              </a:buClr>
            </a:pPr>
            <a:r>
              <a:rPr lang="en-US" sz="2400" dirty="0">
                <a:solidFill>
                  <a:srgbClr val="003399"/>
                </a:solidFill>
              </a:rPr>
              <a:t>Resource-Related</a:t>
            </a:r>
          </a:p>
          <a:p>
            <a:pPr marL="109537" indent="0">
              <a:buNone/>
            </a:pPr>
            <a:endParaRPr lang="en-US" sz="2800" dirty="0"/>
          </a:p>
          <a:p>
            <a:pPr marL="109537" indent="0">
              <a:buNone/>
            </a:pPr>
            <a:endParaRPr lang="en-US" sz="2800" dirty="0"/>
          </a:p>
          <a:p>
            <a:pPr marL="109537" indent="0">
              <a:buNone/>
            </a:pPr>
            <a:r>
              <a:rPr lang="en-US" sz="2800" dirty="0"/>
              <a:t>Training</a:t>
            </a:r>
          </a:p>
          <a:p>
            <a:pPr lvl="1">
              <a:spcBef>
                <a:spcPts val="600"/>
              </a:spcBef>
              <a:buClr>
                <a:srgbClr val="003399"/>
              </a:buClr>
            </a:pPr>
            <a:r>
              <a:rPr lang="en-US" sz="2400" dirty="0">
                <a:solidFill>
                  <a:srgbClr val="003399"/>
                </a:solidFill>
              </a:rPr>
              <a:t>Institutional Training &amp; Career Development</a:t>
            </a:r>
          </a:p>
          <a:p>
            <a:pPr lvl="1">
              <a:spcBef>
                <a:spcPts val="600"/>
              </a:spcBef>
              <a:buClr>
                <a:srgbClr val="003399"/>
              </a:buClr>
            </a:pPr>
            <a:r>
              <a:rPr lang="en-US" sz="2400" dirty="0">
                <a:solidFill>
                  <a:srgbClr val="003399"/>
                </a:solidFill>
              </a:rPr>
              <a:t>Fellowships</a:t>
            </a:r>
          </a:p>
          <a:p>
            <a:pPr lvl="1">
              <a:spcBef>
                <a:spcPts val="600"/>
              </a:spcBef>
              <a:buClr>
                <a:srgbClr val="003399"/>
              </a:buClr>
            </a:pPr>
            <a:r>
              <a:rPr lang="en-US" sz="2400" dirty="0">
                <a:solidFill>
                  <a:srgbClr val="003399"/>
                </a:solidFill>
              </a:rPr>
              <a:t>Career Development</a:t>
            </a:r>
          </a:p>
          <a:p>
            <a:pPr marL="73025"/>
            <a:endParaRPr lang="en-US" sz="2800" dirty="0">
              <a:solidFill>
                <a:srgbClr val="003399"/>
              </a:solidFill>
            </a:endParaRPr>
          </a:p>
          <a:p>
            <a:pPr marL="0" lvl="1" indent="0">
              <a:buClr>
                <a:schemeClr val="tx2"/>
              </a:buClr>
              <a:buNone/>
            </a:pPr>
            <a:endParaRPr lang="en-US" dirty="0">
              <a:solidFill>
                <a:srgbClr val="003399"/>
              </a:solidFill>
            </a:endParaRPr>
          </a:p>
          <a:p>
            <a:pPr marL="73025" lvl="1" indent="-255588">
              <a:buClr>
                <a:schemeClr val="tx2"/>
              </a:buClr>
              <a:buFont typeface="Georgia" pitchFamily="18" charset="0"/>
              <a:buChar char="•"/>
            </a:pPr>
            <a:endParaRPr lang="en-US" dirty="0">
              <a:solidFill>
                <a:srgbClr val="003399"/>
              </a:solidFill>
            </a:endParaRPr>
          </a:p>
          <a:p>
            <a:endParaRPr lang="en-US" sz="2800" dirty="0">
              <a:solidFill>
                <a:srgbClr val="003399"/>
              </a:solidFill>
            </a:endParaRPr>
          </a:p>
        </p:txBody>
      </p:sp>
      <p:sp>
        <p:nvSpPr>
          <p:cNvPr id="4" name="Slide Number Placeholder 3"/>
          <p:cNvSpPr>
            <a:spLocks noGrp="1"/>
          </p:cNvSpPr>
          <p:nvPr>
            <p:ph type="sldNum" sz="quarter" idx="10"/>
          </p:nvPr>
        </p:nvSpPr>
        <p:spPr>
          <a:xfrm>
            <a:off x="11765786" y="6537326"/>
            <a:ext cx="426214" cy="320674"/>
          </a:xfrm>
        </p:spPr>
        <p:txBody>
          <a:bodyPr/>
          <a:lstStyle/>
          <a:p>
            <a:pPr algn="l">
              <a:defRPr/>
            </a:pPr>
            <a:fld id="{161627A0-52BE-49C3-90CB-787EE860760A}" type="slidenum">
              <a:rPr lang="en-US">
                <a:solidFill>
                  <a:schemeClr val="tx2"/>
                </a:solidFill>
              </a:rPr>
              <a:pPr algn="l">
                <a:defRPr/>
              </a:pPr>
              <a:t>16</a:t>
            </a:fld>
            <a:endParaRPr lang="en-US" dirty="0">
              <a:solidFill>
                <a:schemeClr val="tx2"/>
              </a:solidFill>
            </a:endParaRPr>
          </a:p>
        </p:txBody>
      </p:sp>
      <p:sp>
        <p:nvSpPr>
          <p:cNvPr id="6" name="Title 5"/>
          <p:cNvSpPr>
            <a:spLocks noGrp="1"/>
          </p:cNvSpPr>
          <p:nvPr>
            <p:ph type="title"/>
          </p:nvPr>
        </p:nvSpPr>
        <p:spPr>
          <a:xfrm>
            <a:off x="1066800" y="350837"/>
            <a:ext cx="10160000" cy="563563"/>
          </a:xfrm>
        </p:spPr>
        <p:txBody>
          <a:bodyPr/>
          <a:lstStyle/>
          <a:p>
            <a:pPr algn="ctr"/>
            <a:r>
              <a:rPr lang="en-US" sz="3200" dirty="0"/>
              <a:t>Policy Applies to:</a:t>
            </a:r>
          </a:p>
        </p:txBody>
      </p:sp>
      <p:sp>
        <p:nvSpPr>
          <p:cNvPr id="5" name="TextBox 4">
            <a:extLst>
              <a:ext uri="{FF2B5EF4-FFF2-40B4-BE49-F238E27FC236}">
                <a16:creationId xmlns:a16="http://schemas.microsoft.com/office/drawing/2014/main" id="{777A6BAC-0814-469D-9ACB-EE9E5C0E0C47}"/>
              </a:ext>
            </a:extLst>
          </p:cNvPr>
          <p:cNvSpPr txBox="1"/>
          <p:nvPr/>
        </p:nvSpPr>
        <p:spPr>
          <a:xfrm>
            <a:off x="4572000" y="5486400"/>
            <a:ext cx="4185826" cy="369332"/>
          </a:xfrm>
          <a:prstGeom prst="rect">
            <a:avLst/>
          </a:prstGeom>
          <a:noFill/>
        </p:spPr>
        <p:txBody>
          <a:bodyPr wrap="none" rtlCol="0">
            <a:spAutoFit/>
          </a:bodyPr>
          <a:lstStyle/>
          <a:p>
            <a:r>
              <a:rPr lang="en-US" dirty="0"/>
              <a:t>See </a:t>
            </a:r>
            <a:r>
              <a:rPr lang="en-US" dirty="0">
                <a:hlinkClick r:id="rId4"/>
              </a:rPr>
              <a:t>the list of Activity Codes with Rigor</a:t>
            </a:r>
            <a:endParaRPr lang="en-US" dirty="0"/>
          </a:p>
        </p:txBody>
      </p:sp>
    </p:spTree>
    <p:custDataLst>
      <p:tags r:id="rId1"/>
    </p:custDataLst>
    <p:extLst>
      <p:ext uri="{BB962C8B-B14F-4D97-AF65-F5344CB8AC3E}">
        <p14:creationId xmlns:p14="http://schemas.microsoft.com/office/powerpoint/2010/main" val="113512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50837"/>
            <a:ext cx="10160000" cy="563563"/>
          </a:xfrm>
        </p:spPr>
        <p:txBody>
          <a:bodyPr/>
          <a:lstStyle/>
          <a:p>
            <a:pPr algn="ctr"/>
            <a:r>
              <a:rPr lang="en-US" sz="2800" dirty="0"/>
              <a:t>RPG Application and Review </a:t>
            </a:r>
          </a:p>
        </p:txBody>
      </p:sp>
      <p:sp>
        <p:nvSpPr>
          <p:cNvPr id="4" name="Slide Number Placeholder 3"/>
          <p:cNvSpPr>
            <a:spLocks noGrp="1"/>
          </p:cNvSpPr>
          <p:nvPr>
            <p:ph type="sldNum" sz="quarter" idx="10"/>
          </p:nvPr>
        </p:nvSpPr>
        <p:spPr/>
        <p:txBody>
          <a:bodyPr/>
          <a:lstStyle/>
          <a:p>
            <a:fld id="{60583324-AE1C-3546-A724-4BA4670D7901}" type="slidenum">
              <a:rPr lang="en-US" smtClean="0"/>
              <a:pPr/>
              <a:t>17</a:t>
            </a:fld>
            <a:endParaRPr lang="en-US" dirty="0"/>
          </a:p>
        </p:txBody>
      </p:sp>
      <p:graphicFrame>
        <p:nvGraphicFramePr>
          <p:cNvPr id="12" name="Content Placeholder 4"/>
          <p:cNvGraphicFramePr>
            <a:graphicFrameLocks/>
          </p:cNvGraphicFramePr>
          <p:nvPr>
            <p:extLst>
              <p:ext uri="{D42A27DB-BD31-4B8C-83A1-F6EECF244321}">
                <p14:modId xmlns:p14="http://schemas.microsoft.com/office/powerpoint/2010/main" val="171100278"/>
              </p:ext>
            </p:extLst>
          </p:nvPr>
        </p:nvGraphicFramePr>
        <p:xfrm>
          <a:off x="1905000" y="971204"/>
          <a:ext cx="8839200" cy="5505796"/>
        </p:xfrm>
        <a:graphic>
          <a:graphicData uri="http://schemas.openxmlformats.org/drawingml/2006/table">
            <a:tbl>
              <a:tblPr firstRow="1" bandRow="1"/>
              <a:tblGrid>
                <a:gridCol w="2455333">
                  <a:extLst>
                    <a:ext uri="{9D8B030D-6E8A-4147-A177-3AD203B41FA5}">
                      <a16:colId xmlns:a16="http://schemas.microsoft.com/office/drawing/2014/main" val="20000"/>
                    </a:ext>
                  </a:extLst>
                </a:gridCol>
                <a:gridCol w="1636889">
                  <a:extLst>
                    <a:ext uri="{9D8B030D-6E8A-4147-A177-3AD203B41FA5}">
                      <a16:colId xmlns:a16="http://schemas.microsoft.com/office/drawing/2014/main" val="20001"/>
                    </a:ext>
                  </a:extLst>
                </a:gridCol>
                <a:gridCol w="1470378">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1052945">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Element</a:t>
                      </a:r>
                      <a:r>
                        <a:rPr lang="en-US" sz="1800" baseline="0" dirty="0"/>
                        <a:t> of Rigor</a:t>
                      </a:r>
                      <a:endParaRPr lang="en-US" sz="1800" dirty="0"/>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Section of Application</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Criterion Score</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Additional Review Consideration</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Contribute to</a:t>
                      </a:r>
                      <a:r>
                        <a:rPr lang="en-US" sz="1800" baseline="0" dirty="0"/>
                        <a:t> </a:t>
                      </a:r>
                      <a:r>
                        <a:rPr lang="en-US" sz="1800" dirty="0"/>
                        <a:t>Overall Impact?</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extLst>
                  <a:ext uri="{0D108BD9-81ED-4DB2-BD59-A6C34878D82A}">
                    <a16:rowId xmlns:a16="http://schemas.microsoft.com/office/drawing/2014/main" val="10000"/>
                  </a:ext>
                </a:extLst>
              </a:tr>
              <a:tr h="737062">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Rigor of the Prior Research</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Research Strategy</a:t>
                      </a:r>
                    </a:p>
                  </a:txBody>
                  <a:tcPr anchor="ctr">
                    <a:lnL w="12700" cmpd="sng">
                      <a:solidFill>
                        <a:srgbClr val="20558A"/>
                      </a:solidFill>
                    </a:lnL>
                    <a:lnR w="12700" cmpd="sng">
                      <a:solidFill>
                        <a:srgbClr val="20558A"/>
                      </a:solidFill>
                    </a:lnR>
                    <a:lnT w="12700" cmpd="sng">
                      <a:solidFill>
                        <a:srgbClr val="20558A"/>
                      </a:solidFill>
                    </a:lnT>
                    <a:lnB w="12700" cap="flat" cmpd="sng" algn="ctr">
                      <a:solidFill>
                        <a:srgbClr val="20558A"/>
                      </a:solidFill>
                      <a:prstDash val="solid"/>
                      <a:round/>
                      <a:headEnd type="none" w="med" len="med"/>
                      <a:tailEnd type="none" w="med" len="med"/>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Significance</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NA</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Yes</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extLst>
                  <a:ext uri="{0D108BD9-81ED-4DB2-BD59-A6C34878D82A}">
                    <a16:rowId xmlns:a16="http://schemas.microsoft.com/office/drawing/2014/main" val="10001"/>
                  </a:ext>
                </a:extLst>
              </a:tr>
              <a:tr h="7370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Rigor of the Prior Research</a:t>
                      </a:r>
                    </a:p>
                  </a:txBody>
                  <a:tcPr anchor="ctr">
                    <a:lnL w="12700" cmpd="sng">
                      <a:solidFill>
                        <a:srgbClr val="20558A"/>
                      </a:solidFill>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Research Strategy</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ap="flat" cmpd="sng" algn="ctr">
                      <a:solidFill>
                        <a:srgbClr val="20558A"/>
                      </a:solidFill>
                      <a:prstDash val="solid"/>
                      <a:round/>
                      <a:headEnd type="none" w="med" len="med"/>
                      <a:tailEnd type="none" w="med" len="med"/>
                    </a:lnB>
                    <a:lnTlToBr w="12700" cmpd="sng">
                      <a:noFill/>
                      <a:prstDash val="solid"/>
                    </a:lnTlToBr>
                    <a:lnBlToTr w="12700" cmpd="sng">
                      <a:noFill/>
                      <a:prstDash val="solid"/>
                    </a:lnBlToTr>
                    <a:solidFill>
                      <a:srgbClr val="E7E9ED"/>
                    </a:solidFill>
                  </a:tcPr>
                </a:tc>
                <a:tc>
                  <a:txBody>
                    <a:bodyPr/>
                    <a:lstStyle/>
                    <a:p>
                      <a:pPr algn="ctr"/>
                      <a:r>
                        <a:rPr lang="en-US" sz="1800" dirty="0"/>
                        <a:t>Approach</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p>
                      <a:pPr algn="ctr"/>
                      <a:r>
                        <a:rPr lang="en-US" sz="1800" dirty="0"/>
                        <a:t>NA</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p>
                      <a:pPr algn="ctr"/>
                      <a:r>
                        <a:rPr lang="en-US" sz="1800" dirty="0"/>
                        <a:t>Yes</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extLst>
                  <a:ext uri="{0D108BD9-81ED-4DB2-BD59-A6C34878D82A}">
                    <a16:rowId xmlns:a16="http://schemas.microsoft.com/office/drawing/2014/main" val="10002"/>
                  </a:ext>
                </a:extLst>
              </a:tr>
              <a:tr h="737062">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Scientific</a:t>
                      </a:r>
                      <a:r>
                        <a:rPr lang="en-US" sz="1800" baseline="0" dirty="0"/>
                        <a:t> Rigor</a:t>
                      </a:r>
                      <a:endParaRPr lang="en-US" sz="1800" dirty="0"/>
                    </a:p>
                  </a:txBody>
                  <a:tcPr anchor="ctr">
                    <a:lnL w="12700" cmpd="sng">
                      <a:solidFill>
                        <a:srgbClr val="20558A"/>
                      </a:solidFill>
                    </a:lnL>
                    <a:lnR w="12700" cap="flat" cmpd="sng" algn="ctr">
                      <a:solidFill>
                        <a:srgbClr val="20558A"/>
                      </a:solidFill>
                      <a:prstDash val="solid"/>
                      <a:round/>
                      <a:headEnd type="none" w="med" len="med"/>
                      <a:tailEnd type="none" w="med" len="med"/>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CCD1D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Research Strategy</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ap="flat" cmpd="sng" algn="ctr">
                      <a:solidFill>
                        <a:srgbClr val="20558A"/>
                      </a:solidFill>
                      <a:prstDash val="solid"/>
                      <a:round/>
                      <a:headEnd type="none" w="med" len="med"/>
                      <a:tailEnd type="none" w="med" len="med"/>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Approach</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NA</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Yes </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CCD1DA"/>
                    </a:solidFill>
                  </a:tcPr>
                </a:tc>
                <a:extLst>
                  <a:ext uri="{0D108BD9-81ED-4DB2-BD59-A6C34878D82A}">
                    <a16:rowId xmlns:a16="http://schemas.microsoft.com/office/drawing/2014/main" val="10003"/>
                  </a:ext>
                </a:extLst>
              </a:tr>
              <a:tr h="1188720">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Consideration</a:t>
                      </a:r>
                      <a:r>
                        <a:rPr lang="en-US" sz="1800" baseline="0" dirty="0"/>
                        <a:t> of Relevant Biological Variables Such as Sex</a:t>
                      </a:r>
                      <a:endParaRPr lang="en-US" sz="1800" dirty="0"/>
                    </a:p>
                  </a:txBody>
                  <a:tcPr anchor="ctr">
                    <a:lnL w="12700" cmpd="sng">
                      <a:solidFill>
                        <a:srgbClr val="20558A"/>
                      </a:solidFill>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Research Strategy</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Approach</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NA</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Yes </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extLst>
                  <a:ext uri="{0D108BD9-81ED-4DB2-BD59-A6C34878D82A}">
                    <a16:rowId xmlns:a16="http://schemas.microsoft.com/office/drawing/2014/main" val="10004"/>
                  </a:ext>
                </a:extLst>
              </a:tr>
              <a:tr h="1052945">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Authentication of Key Biological and/or Chemical</a:t>
                      </a:r>
                      <a:r>
                        <a:rPr lang="en-US" sz="1800" baseline="0" dirty="0"/>
                        <a:t> Resources</a:t>
                      </a:r>
                      <a:endParaRPr lang="en-US" sz="1800" dirty="0"/>
                    </a:p>
                  </a:txBody>
                  <a:tcPr anchor="ctr">
                    <a:lnL w="12700" cmpd="sng">
                      <a:solidFill>
                        <a:srgbClr val="20558A"/>
                      </a:solidFill>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Attachment</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NA</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Acceptable or Unacceptable</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No </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2804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33450"/>
            <a:ext cx="8001000" cy="5199336"/>
          </a:xfrm>
        </p:spPr>
        <p:txBody>
          <a:bodyPr>
            <a:normAutofit/>
          </a:bodyPr>
          <a:lstStyle/>
          <a:p>
            <a:pPr>
              <a:spcBef>
                <a:spcPts val="1800"/>
              </a:spcBef>
            </a:pPr>
            <a:r>
              <a:rPr lang="en-US" sz="3000" dirty="0"/>
              <a:t>Assess the strength &amp; weaknesses in the rigor of the prior research that serves as key support for the proposed research project.</a:t>
            </a:r>
          </a:p>
          <a:p>
            <a:pPr lvl="1">
              <a:spcBef>
                <a:spcPts val="1800"/>
              </a:spcBef>
            </a:pPr>
            <a:r>
              <a:rPr lang="en-US" sz="2600" dirty="0"/>
              <a:t>Prior research can include:</a:t>
            </a:r>
          </a:p>
          <a:p>
            <a:pPr lvl="2">
              <a:spcBef>
                <a:spcPts val="1200"/>
              </a:spcBef>
              <a:buClr>
                <a:srgbClr val="003399"/>
              </a:buClr>
            </a:pPr>
            <a:r>
              <a:rPr lang="en-US" sz="2200" dirty="0">
                <a:solidFill>
                  <a:srgbClr val="003399"/>
                </a:solidFill>
              </a:rPr>
              <a:t>observations, </a:t>
            </a:r>
          </a:p>
          <a:p>
            <a:pPr lvl="2">
              <a:spcBef>
                <a:spcPts val="1200"/>
              </a:spcBef>
              <a:buClr>
                <a:srgbClr val="003399"/>
              </a:buClr>
            </a:pPr>
            <a:r>
              <a:rPr lang="en-US" sz="2200" dirty="0">
                <a:solidFill>
                  <a:srgbClr val="003399"/>
                </a:solidFill>
              </a:rPr>
              <a:t>preliminary data, or </a:t>
            </a:r>
          </a:p>
          <a:p>
            <a:pPr lvl="2">
              <a:spcBef>
                <a:spcPts val="1200"/>
              </a:spcBef>
              <a:buClr>
                <a:srgbClr val="003399"/>
              </a:buClr>
            </a:pPr>
            <a:r>
              <a:rPr lang="en-US" sz="2200" dirty="0">
                <a:solidFill>
                  <a:srgbClr val="003399"/>
                </a:solidFill>
              </a:rPr>
              <a:t>published literature</a:t>
            </a:r>
          </a:p>
          <a:p>
            <a:pPr>
              <a:spcBef>
                <a:spcPts val="1200"/>
              </a:spcBef>
            </a:pPr>
            <a:r>
              <a:rPr lang="en-US" sz="3000" dirty="0"/>
              <a:t>Describe how the proposed research will address these weaknesses.</a:t>
            </a:r>
            <a:r>
              <a:rPr lang="en-US" sz="3000" dirty="0">
                <a:solidFill>
                  <a:srgbClr val="003399"/>
                </a:solidFill>
              </a:rPr>
              <a:t> </a:t>
            </a:r>
            <a:endParaRPr lang="en-US" sz="3000" dirty="0">
              <a:solidFill>
                <a:schemeClr val="tx1"/>
              </a:solidFill>
            </a:endParaRPr>
          </a:p>
        </p:txBody>
      </p:sp>
      <p:sp>
        <p:nvSpPr>
          <p:cNvPr id="6" name="Slide Number Placeholder 1"/>
          <p:cNvSpPr>
            <a:spLocks noGrp="1"/>
          </p:cNvSpPr>
          <p:nvPr>
            <p:ph type="sldNum" sz="quarter" idx="4294967295"/>
          </p:nvPr>
        </p:nvSpPr>
        <p:spPr>
          <a:xfrm>
            <a:off x="11774384" y="6491287"/>
            <a:ext cx="417616" cy="366713"/>
          </a:xfrm>
          <a:prstGeom prst="rect">
            <a:avLst/>
          </a:prstGeom>
        </p:spPr>
        <p:txBody>
          <a:bodyPr/>
          <a:lstStyle/>
          <a:p>
            <a:pPr algn="l"/>
            <a:fld id="{161627A0-52BE-49C3-90CB-787EE860760A}" type="slidenum">
              <a:rPr lang="en-US"/>
              <a:pPr algn="l"/>
              <a:t>18</a:t>
            </a:fld>
            <a:endParaRPr lang="en-US" dirty="0"/>
          </a:p>
        </p:txBody>
      </p:sp>
      <p:sp>
        <p:nvSpPr>
          <p:cNvPr id="4" name="Title 3"/>
          <p:cNvSpPr>
            <a:spLocks noGrp="1"/>
          </p:cNvSpPr>
          <p:nvPr>
            <p:ph type="title"/>
          </p:nvPr>
        </p:nvSpPr>
        <p:spPr>
          <a:xfrm>
            <a:off x="1066800" y="350837"/>
            <a:ext cx="10160000" cy="563563"/>
          </a:xfrm>
        </p:spPr>
        <p:txBody>
          <a:bodyPr/>
          <a:lstStyle/>
          <a:p>
            <a:pPr algn="ctr"/>
            <a:r>
              <a:rPr lang="en-US" sz="3200" dirty="0"/>
              <a:t>Rigor of the Prior Research</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860" y="1284384"/>
            <a:ext cx="4828524" cy="4828524"/>
          </a:xfrm>
          <a:prstGeom prst="rect">
            <a:avLst/>
          </a:prstGeom>
        </p:spPr>
      </p:pic>
    </p:spTree>
    <p:custDataLst>
      <p:tags r:id="rId1"/>
    </p:custDataLst>
    <p:extLst>
      <p:ext uri="{BB962C8B-B14F-4D97-AF65-F5344CB8AC3E}">
        <p14:creationId xmlns:p14="http://schemas.microsoft.com/office/powerpoint/2010/main" val="803066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9174986" cy="4324350"/>
          </a:xfrm>
        </p:spPr>
        <p:txBody>
          <a:bodyPr>
            <a:normAutofit lnSpcReduction="10000"/>
          </a:bodyPr>
          <a:lstStyle/>
          <a:p>
            <a:pPr marL="0" indent="0">
              <a:spcBef>
                <a:spcPts val="1200"/>
              </a:spcBef>
              <a:buNone/>
            </a:pPr>
            <a:r>
              <a:rPr lang="en-US" sz="2800" dirty="0"/>
              <a:t>When assessing the rigor of the prior research that serves as key support for the application, consider:</a:t>
            </a:r>
          </a:p>
          <a:p>
            <a:pPr lvl="1">
              <a:spcBef>
                <a:spcPts val="1200"/>
              </a:spcBef>
              <a:buClr>
                <a:srgbClr val="003399"/>
              </a:buClr>
            </a:pPr>
            <a:r>
              <a:rPr lang="en-US" sz="2400" dirty="0">
                <a:solidFill>
                  <a:srgbClr val="003399"/>
                </a:solidFill>
              </a:rPr>
              <a:t>Appropriate sample sizes</a:t>
            </a:r>
          </a:p>
          <a:p>
            <a:pPr lvl="1">
              <a:spcBef>
                <a:spcPts val="1200"/>
              </a:spcBef>
              <a:buClr>
                <a:srgbClr val="003399"/>
              </a:buClr>
            </a:pPr>
            <a:r>
              <a:rPr lang="en-US" sz="2400" dirty="0">
                <a:solidFill>
                  <a:srgbClr val="003399"/>
                </a:solidFill>
              </a:rPr>
              <a:t>Randomization and blinding</a:t>
            </a:r>
          </a:p>
          <a:p>
            <a:pPr lvl="1">
              <a:spcBef>
                <a:spcPts val="1200"/>
              </a:spcBef>
              <a:buClr>
                <a:srgbClr val="003399"/>
              </a:buClr>
            </a:pPr>
            <a:r>
              <a:rPr lang="en-US" sz="2400" dirty="0">
                <a:solidFill>
                  <a:srgbClr val="003399"/>
                </a:solidFill>
              </a:rPr>
              <a:t>Adequate positive and negative controls</a:t>
            </a:r>
          </a:p>
          <a:p>
            <a:pPr lvl="1">
              <a:spcBef>
                <a:spcPts val="1200"/>
              </a:spcBef>
              <a:buClr>
                <a:srgbClr val="003399"/>
              </a:buClr>
            </a:pPr>
            <a:r>
              <a:rPr lang="en-US" sz="2400" dirty="0">
                <a:solidFill>
                  <a:srgbClr val="003399"/>
                </a:solidFill>
              </a:rPr>
              <a:t>Appropriate statistical tests</a:t>
            </a:r>
          </a:p>
          <a:p>
            <a:pPr lvl="1">
              <a:spcBef>
                <a:spcPts val="1200"/>
              </a:spcBef>
              <a:buClr>
                <a:srgbClr val="003399"/>
              </a:buClr>
            </a:pPr>
            <a:r>
              <a:rPr lang="en-US" sz="2400" dirty="0">
                <a:solidFill>
                  <a:srgbClr val="003399"/>
                </a:solidFill>
              </a:rPr>
              <a:t>Consideration of relevant biological variables </a:t>
            </a:r>
          </a:p>
          <a:p>
            <a:pPr lvl="1">
              <a:spcBef>
                <a:spcPts val="1200"/>
              </a:spcBef>
              <a:buClr>
                <a:srgbClr val="003399"/>
              </a:buClr>
            </a:pPr>
            <a:r>
              <a:rPr lang="en-US" sz="2400" dirty="0">
                <a:solidFill>
                  <a:srgbClr val="003399"/>
                </a:solidFill>
              </a:rPr>
              <a:t>Authentication of key resources</a:t>
            </a:r>
          </a:p>
          <a:p>
            <a:pPr lvl="1">
              <a:spcBef>
                <a:spcPts val="1200"/>
              </a:spcBef>
              <a:buClr>
                <a:srgbClr val="003399"/>
              </a:buClr>
            </a:pPr>
            <a:r>
              <a:rPr lang="en-US" sz="2400" dirty="0">
                <a:solidFill>
                  <a:srgbClr val="003399"/>
                </a:solidFill>
              </a:rPr>
              <a:t>Other measures</a:t>
            </a:r>
          </a:p>
        </p:txBody>
      </p:sp>
      <p:sp>
        <p:nvSpPr>
          <p:cNvPr id="4" name="Slide Number Placeholder 3"/>
          <p:cNvSpPr>
            <a:spLocks noGrp="1"/>
          </p:cNvSpPr>
          <p:nvPr>
            <p:ph type="sldNum" sz="quarter" idx="10"/>
          </p:nvPr>
        </p:nvSpPr>
        <p:spPr>
          <a:xfrm>
            <a:off x="11684000" y="6500455"/>
            <a:ext cx="426214" cy="320674"/>
          </a:xfrm>
        </p:spPr>
        <p:txBody>
          <a:bodyPr/>
          <a:lstStyle/>
          <a:p>
            <a:pPr>
              <a:defRPr/>
            </a:pPr>
            <a:fld id="{161627A0-52BE-49C3-90CB-787EE860760A}" type="slidenum">
              <a:rPr lang="en-US">
                <a:solidFill>
                  <a:schemeClr val="tx2"/>
                </a:solidFill>
              </a:rPr>
              <a:pPr>
                <a:defRPr/>
              </a:pPr>
              <a:t>19</a:t>
            </a:fld>
            <a:endParaRPr lang="en-US" dirty="0">
              <a:solidFill>
                <a:schemeClr val="tx2"/>
              </a:solidFill>
            </a:endParaRPr>
          </a:p>
        </p:txBody>
      </p:sp>
      <p:sp>
        <p:nvSpPr>
          <p:cNvPr id="6" name="Title 5"/>
          <p:cNvSpPr>
            <a:spLocks noGrp="1"/>
          </p:cNvSpPr>
          <p:nvPr>
            <p:ph type="title"/>
          </p:nvPr>
        </p:nvSpPr>
        <p:spPr>
          <a:xfrm>
            <a:off x="1676400" y="228600"/>
            <a:ext cx="8940054" cy="563563"/>
          </a:xfrm>
        </p:spPr>
        <p:txBody>
          <a:bodyPr/>
          <a:lstStyle/>
          <a:p>
            <a:pPr algn="ctr"/>
            <a:r>
              <a:rPr lang="en-US" sz="2800" dirty="0"/>
              <a:t>FAQ: What Do I Include When Describing </a:t>
            </a:r>
            <a:br>
              <a:rPr lang="en-US" sz="2800" dirty="0"/>
            </a:br>
            <a:r>
              <a:rPr lang="en-US" sz="2800" dirty="0"/>
              <a:t>the Rigor of the Prior Research?</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860" y="1284384"/>
            <a:ext cx="4828524" cy="4828524"/>
          </a:xfrm>
          <a:prstGeom prst="rect">
            <a:avLst/>
          </a:prstGeom>
        </p:spPr>
      </p:pic>
    </p:spTree>
    <p:custDataLst>
      <p:tags r:id="rId1"/>
    </p:custDataLst>
    <p:extLst>
      <p:ext uri="{BB962C8B-B14F-4D97-AF65-F5344CB8AC3E}">
        <p14:creationId xmlns:p14="http://schemas.microsoft.com/office/powerpoint/2010/main" val="280576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0837"/>
            <a:ext cx="10160000" cy="563563"/>
          </a:xfrm>
        </p:spPr>
        <p:txBody>
          <a:bodyPr/>
          <a:lstStyle/>
          <a:p>
            <a:pPr algn="ctr"/>
            <a:r>
              <a:rPr lang="en-US" sz="3200" dirty="0"/>
              <a:t>Overview</a:t>
            </a:r>
          </a:p>
        </p:txBody>
      </p:sp>
      <p:sp>
        <p:nvSpPr>
          <p:cNvPr id="3" name="Content Placeholder 2"/>
          <p:cNvSpPr>
            <a:spLocks noGrp="1"/>
          </p:cNvSpPr>
          <p:nvPr>
            <p:ph idx="1"/>
          </p:nvPr>
        </p:nvSpPr>
        <p:spPr/>
        <p:txBody>
          <a:bodyPr/>
          <a:lstStyle/>
          <a:p>
            <a:pPr>
              <a:spcBef>
                <a:spcPts val="2400"/>
              </a:spcBef>
            </a:pPr>
            <a:r>
              <a:rPr lang="en-US" dirty="0"/>
              <a:t>Why the concern about reproducibility?</a:t>
            </a:r>
          </a:p>
          <a:p>
            <a:pPr>
              <a:spcBef>
                <a:spcPts val="2400"/>
              </a:spcBef>
            </a:pPr>
            <a:r>
              <a:rPr lang="en-US" dirty="0"/>
              <a:t>The NIH response</a:t>
            </a:r>
          </a:p>
          <a:p>
            <a:pPr>
              <a:spcBef>
                <a:spcPts val="2400"/>
              </a:spcBef>
            </a:pPr>
            <a:r>
              <a:rPr lang="en-US" dirty="0"/>
              <a:t>Updates to grant applications</a:t>
            </a:r>
          </a:p>
          <a:p>
            <a:pPr>
              <a:spcBef>
                <a:spcPts val="2400"/>
              </a:spcBef>
            </a:pPr>
            <a:r>
              <a:rPr lang="en-US" dirty="0"/>
              <a:t>Training and Resources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2</a:t>
            </a:fld>
            <a:endParaRPr lang="en-US" dirty="0"/>
          </a:p>
        </p:txBody>
      </p:sp>
    </p:spTree>
    <p:extLst>
      <p:ext uri="{BB962C8B-B14F-4D97-AF65-F5344CB8AC3E}">
        <p14:creationId xmlns:p14="http://schemas.microsoft.com/office/powerpoint/2010/main" val="35084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8600" y="3504880"/>
            <a:ext cx="3353120" cy="3353120"/>
          </a:xfrm>
          <a:prstGeom prst="rect">
            <a:avLst/>
          </a:prstGeom>
        </p:spPr>
      </p:pic>
      <p:sp>
        <p:nvSpPr>
          <p:cNvPr id="4" name="TextBox 3"/>
          <p:cNvSpPr txBox="1"/>
          <p:nvPr/>
        </p:nvSpPr>
        <p:spPr>
          <a:xfrm>
            <a:off x="1066800" y="1163686"/>
            <a:ext cx="10160000" cy="2539157"/>
          </a:xfrm>
          <a:prstGeom prst="rect">
            <a:avLst/>
          </a:prstGeom>
          <a:noFill/>
        </p:spPr>
        <p:txBody>
          <a:bodyPr wrap="square" lIns="0" tIns="0" rIns="0" bIns="0" rtlCol="0">
            <a:noAutofit/>
          </a:bodyPr>
          <a:lstStyle/>
          <a:p>
            <a:pPr marL="457200" indent="-457200">
              <a:buFont typeface="Arial" panose="020B0604020202020204" pitchFamily="34" charset="0"/>
              <a:buChar char="•"/>
            </a:pPr>
            <a:r>
              <a:rPr lang="en-US" sz="2800" dirty="0"/>
              <a:t>The strict application of the </a:t>
            </a:r>
            <a:r>
              <a:rPr lang="en-US" sz="2800" b="1" dirty="0"/>
              <a:t>scientific method </a:t>
            </a:r>
            <a:r>
              <a:rPr lang="en-US" sz="2800" dirty="0"/>
              <a:t>to ensure </a:t>
            </a:r>
            <a:r>
              <a:rPr lang="en-US" sz="2800" b="1" dirty="0"/>
              <a:t>robust and unbiased </a:t>
            </a:r>
            <a:r>
              <a:rPr lang="en-US" sz="2800" dirty="0"/>
              <a:t>experimental design, methodology, analysis, interpretation and reporting of results.</a:t>
            </a:r>
          </a:p>
          <a:p>
            <a:endParaRPr lang="en-US" sz="2800" dirty="0"/>
          </a:p>
          <a:p>
            <a:pPr marL="457200" indent="-457200">
              <a:buFont typeface="Arial" panose="020B0604020202020204" pitchFamily="34" charset="0"/>
              <a:buChar char="•"/>
            </a:pPr>
            <a:r>
              <a:rPr lang="en-US" sz="2800" dirty="0"/>
              <a:t>Describe the experimental design and methods proposed and how they will achieve robust and unbiased results.</a:t>
            </a:r>
          </a:p>
        </p:txBody>
      </p:sp>
      <p:sp>
        <p:nvSpPr>
          <p:cNvPr id="7" name="Slide Number Placeholder 1"/>
          <p:cNvSpPr>
            <a:spLocks noGrp="1"/>
          </p:cNvSpPr>
          <p:nvPr>
            <p:ph type="sldNum" sz="quarter" idx="4294967295"/>
          </p:nvPr>
        </p:nvSpPr>
        <p:spPr>
          <a:xfrm>
            <a:off x="11676626" y="6491287"/>
            <a:ext cx="428905" cy="366713"/>
          </a:xfrm>
          <a:prstGeom prst="rect">
            <a:avLst/>
          </a:prstGeom>
        </p:spPr>
        <p:txBody>
          <a:bodyPr/>
          <a:lstStyle/>
          <a:p>
            <a:fld id="{D81EDFFC-02FE-4C78-99BE-CEAC9A4FD55E}" type="slidenum">
              <a:rPr lang="en-US" smtClean="0"/>
              <a:pPr/>
              <a:t>20</a:t>
            </a:fld>
            <a:endParaRPr lang="en-US" dirty="0"/>
          </a:p>
        </p:txBody>
      </p:sp>
      <p:sp>
        <p:nvSpPr>
          <p:cNvPr id="3" name="Title 2"/>
          <p:cNvSpPr>
            <a:spLocks noGrp="1"/>
          </p:cNvSpPr>
          <p:nvPr>
            <p:ph type="title"/>
          </p:nvPr>
        </p:nvSpPr>
        <p:spPr>
          <a:xfrm>
            <a:off x="1524000" y="350837"/>
            <a:ext cx="10160000" cy="563563"/>
          </a:xfrm>
        </p:spPr>
        <p:txBody>
          <a:bodyPr/>
          <a:lstStyle/>
          <a:p>
            <a:pPr algn="ctr"/>
            <a:r>
              <a:rPr lang="en-US" sz="3200" dirty="0"/>
              <a:t>Scientific Rigor</a:t>
            </a:r>
          </a:p>
        </p:txBody>
      </p:sp>
    </p:spTree>
    <p:custDataLst>
      <p:tags r:id="rId1"/>
    </p:custDataLst>
    <p:extLst>
      <p:ext uri="{BB962C8B-B14F-4D97-AF65-F5344CB8AC3E}">
        <p14:creationId xmlns:p14="http://schemas.microsoft.com/office/powerpoint/2010/main" val="228160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9174986" cy="4324350"/>
          </a:xfrm>
        </p:spPr>
        <p:txBody>
          <a:bodyPr>
            <a:normAutofit/>
          </a:bodyPr>
          <a:lstStyle/>
          <a:p>
            <a:pPr>
              <a:spcBef>
                <a:spcPts val="1200"/>
              </a:spcBef>
            </a:pPr>
            <a:r>
              <a:rPr lang="en-US" sz="2800" dirty="0"/>
              <a:t>Succinctly state what is planned</a:t>
            </a:r>
          </a:p>
          <a:p>
            <a:pPr lvl="1">
              <a:spcBef>
                <a:spcPts val="1200"/>
              </a:spcBef>
              <a:buClr>
                <a:srgbClr val="003399"/>
              </a:buClr>
            </a:pPr>
            <a:r>
              <a:rPr lang="en-US" sz="2400" dirty="0">
                <a:solidFill>
                  <a:srgbClr val="003399"/>
                </a:solidFill>
              </a:rPr>
              <a:t>Include information on sample size estimation, effect size, blinding, randomization, statistical analyses…</a:t>
            </a:r>
          </a:p>
          <a:p>
            <a:pPr lvl="1">
              <a:spcBef>
                <a:spcPts val="1200"/>
              </a:spcBef>
              <a:buClr>
                <a:srgbClr val="003399"/>
              </a:buClr>
            </a:pPr>
            <a:r>
              <a:rPr lang="en-US" sz="2400" dirty="0">
                <a:solidFill>
                  <a:srgbClr val="003399"/>
                </a:solidFill>
              </a:rPr>
              <a:t>Describe experimental animal numbers here (power calc). </a:t>
            </a:r>
          </a:p>
          <a:p>
            <a:pPr>
              <a:spcBef>
                <a:spcPts val="1200"/>
              </a:spcBef>
            </a:pPr>
            <a:r>
              <a:rPr lang="en-US" sz="2800" dirty="0"/>
              <a:t>Be transparent about your plans for analysis</a:t>
            </a:r>
          </a:p>
          <a:p>
            <a:pPr>
              <a:spcBef>
                <a:spcPts val="1200"/>
              </a:spcBef>
            </a:pPr>
            <a:r>
              <a:rPr lang="en-US" sz="2800" dirty="0"/>
              <a:t>Stay within page limits</a:t>
            </a:r>
          </a:p>
        </p:txBody>
      </p:sp>
      <p:sp>
        <p:nvSpPr>
          <p:cNvPr id="4" name="Slide Number Placeholder 3"/>
          <p:cNvSpPr>
            <a:spLocks noGrp="1"/>
          </p:cNvSpPr>
          <p:nvPr>
            <p:ph type="sldNum" sz="quarter" idx="10"/>
          </p:nvPr>
        </p:nvSpPr>
        <p:spPr>
          <a:xfrm>
            <a:off x="11684000" y="6500455"/>
            <a:ext cx="426214" cy="320674"/>
          </a:xfrm>
        </p:spPr>
        <p:txBody>
          <a:bodyPr/>
          <a:lstStyle/>
          <a:p>
            <a:pPr>
              <a:defRPr/>
            </a:pPr>
            <a:fld id="{161627A0-52BE-49C3-90CB-787EE860760A}" type="slidenum">
              <a:rPr lang="en-US">
                <a:solidFill>
                  <a:schemeClr val="tx2"/>
                </a:solidFill>
              </a:rPr>
              <a:pPr>
                <a:defRPr/>
              </a:pPr>
              <a:t>21</a:t>
            </a:fld>
            <a:endParaRPr lang="en-US" dirty="0">
              <a:solidFill>
                <a:schemeClr val="tx2"/>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8200" y="4252744"/>
            <a:ext cx="2734012" cy="2734012"/>
          </a:xfrm>
          <a:prstGeom prst="rect">
            <a:avLst/>
          </a:prstGeom>
        </p:spPr>
      </p:pic>
      <p:sp>
        <p:nvSpPr>
          <p:cNvPr id="6" name="Title 5"/>
          <p:cNvSpPr>
            <a:spLocks noGrp="1"/>
          </p:cNvSpPr>
          <p:nvPr>
            <p:ph type="title"/>
          </p:nvPr>
        </p:nvSpPr>
        <p:spPr>
          <a:xfrm>
            <a:off x="1041400" y="228601"/>
            <a:ext cx="10160000" cy="563563"/>
          </a:xfrm>
        </p:spPr>
        <p:txBody>
          <a:bodyPr/>
          <a:lstStyle/>
          <a:p>
            <a:pPr algn="ctr"/>
            <a:r>
              <a:rPr lang="en-US" sz="2800" dirty="0"/>
              <a:t>FAQ: How Much Detail Should </a:t>
            </a:r>
            <a:br>
              <a:rPr lang="en-US" sz="2800" dirty="0"/>
            </a:br>
            <a:r>
              <a:rPr lang="en-US" sz="2800" dirty="0"/>
              <a:t>I Include to Address Scientific Rigor?</a:t>
            </a:r>
          </a:p>
        </p:txBody>
      </p:sp>
    </p:spTree>
    <p:custDataLst>
      <p:tags r:id="rId1"/>
    </p:custDataLst>
    <p:extLst>
      <p:ext uri="{BB962C8B-B14F-4D97-AF65-F5344CB8AC3E}">
        <p14:creationId xmlns:p14="http://schemas.microsoft.com/office/powerpoint/2010/main" val="414309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1362" y="381003"/>
            <a:ext cx="3962401" cy="3962401"/>
          </a:xfrm>
          <a:prstGeom prst="rect">
            <a:avLst/>
          </a:prstGeom>
        </p:spPr>
      </p:pic>
      <p:sp>
        <p:nvSpPr>
          <p:cNvPr id="6" name="Slide Number Placeholder 1"/>
          <p:cNvSpPr>
            <a:spLocks noGrp="1"/>
          </p:cNvSpPr>
          <p:nvPr>
            <p:ph type="sldNum" sz="quarter" idx="4294967295"/>
          </p:nvPr>
        </p:nvSpPr>
        <p:spPr>
          <a:xfrm>
            <a:off x="11743454" y="6503436"/>
            <a:ext cx="411675" cy="366713"/>
          </a:xfrm>
          <a:prstGeom prst="rect">
            <a:avLst/>
          </a:prstGeom>
        </p:spPr>
        <p:txBody>
          <a:bodyPr/>
          <a:lstStyle/>
          <a:p>
            <a:fld id="{D81EDFFC-02FE-4C78-99BE-CEAC9A4FD55E}" type="slidenum">
              <a:rPr lang="en-US" smtClean="0"/>
              <a:pPr/>
              <a:t>22</a:t>
            </a:fld>
            <a:endParaRPr lang="en-US" dirty="0"/>
          </a:p>
        </p:txBody>
      </p:sp>
      <p:sp>
        <p:nvSpPr>
          <p:cNvPr id="5" name="Title 4"/>
          <p:cNvSpPr>
            <a:spLocks noGrp="1"/>
          </p:cNvSpPr>
          <p:nvPr>
            <p:ph type="title"/>
          </p:nvPr>
        </p:nvSpPr>
        <p:spPr>
          <a:xfrm>
            <a:off x="1066800" y="350837"/>
            <a:ext cx="10160000" cy="563563"/>
          </a:xfrm>
        </p:spPr>
        <p:txBody>
          <a:bodyPr/>
          <a:lstStyle/>
          <a:p>
            <a:pPr algn="ctr"/>
            <a:r>
              <a:rPr lang="en-US" sz="3200" dirty="0"/>
              <a:t>Relevant Biological Variables Such as Sex</a:t>
            </a:r>
          </a:p>
        </p:txBody>
      </p:sp>
      <p:sp>
        <p:nvSpPr>
          <p:cNvPr id="7" name="Content Placeholder 6"/>
          <p:cNvSpPr>
            <a:spLocks noGrp="1"/>
          </p:cNvSpPr>
          <p:nvPr>
            <p:ph idx="1"/>
          </p:nvPr>
        </p:nvSpPr>
        <p:spPr/>
        <p:txBody>
          <a:bodyPr/>
          <a:lstStyle/>
          <a:p>
            <a:pPr lvl="0">
              <a:buFont typeface="Arial" panose="020B0604020202020204" pitchFamily="34" charset="0"/>
              <a:buChar char="•"/>
            </a:pPr>
            <a:r>
              <a:rPr lang="en-US" sz="2400" dirty="0">
                <a:solidFill>
                  <a:srgbClr val="000000"/>
                </a:solidFill>
              </a:rPr>
              <a:t>Affect health or disease </a:t>
            </a:r>
          </a:p>
          <a:p>
            <a:pPr lvl="1">
              <a:buClr>
                <a:srgbClr val="003399"/>
              </a:buClr>
            </a:pPr>
            <a:r>
              <a:rPr lang="en-US" sz="2400" dirty="0">
                <a:solidFill>
                  <a:srgbClr val="003399"/>
                </a:solidFill>
              </a:rPr>
              <a:t>sex, </a:t>
            </a:r>
          </a:p>
          <a:p>
            <a:pPr lvl="1">
              <a:buClr>
                <a:srgbClr val="003399"/>
              </a:buClr>
            </a:pPr>
            <a:r>
              <a:rPr lang="en-US" sz="2400" dirty="0">
                <a:solidFill>
                  <a:srgbClr val="003399"/>
                </a:solidFill>
              </a:rPr>
              <a:t>age, </a:t>
            </a:r>
          </a:p>
          <a:p>
            <a:pPr lvl="1">
              <a:buClr>
                <a:srgbClr val="003399"/>
              </a:buClr>
            </a:pPr>
            <a:r>
              <a:rPr lang="en-US" sz="2400" dirty="0">
                <a:solidFill>
                  <a:srgbClr val="003399"/>
                </a:solidFill>
              </a:rPr>
              <a:t>weight, and </a:t>
            </a:r>
          </a:p>
          <a:p>
            <a:pPr lvl="1">
              <a:buClr>
                <a:srgbClr val="003399"/>
              </a:buClr>
            </a:pPr>
            <a:r>
              <a:rPr lang="en-US" sz="2400" dirty="0">
                <a:solidFill>
                  <a:srgbClr val="003399"/>
                </a:solidFill>
              </a:rPr>
              <a:t>underlying health conditions</a:t>
            </a:r>
          </a:p>
          <a:p>
            <a:pPr lvl="1">
              <a:buClr>
                <a:srgbClr val="003399"/>
              </a:buClr>
            </a:pPr>
            <a:endParaRPr lang="en-US" sz="800" dirty="0"/>
          </a:p>
          <a:p>
            <a:pPr>
              <a:buFont typeface="Arial" panose="020B0604020202020204" pitchFamily="34" charset="0"/>
              <a:buChar char="•"/>
            </a:pPr>
            <a:r>
              <a:rPr lang="en-US" sz="2400" dirty="0"/>
              <a:t>Explain how relevant biological variables, such as sex, are factored into research designs &amp; analyses for studies in vertebrate animals &amp; humans. </a:t>
            </a:r>
          </a:p>
          <a:p>
            <a:pPr marL="182880" indent="-182880">
              <a:buClr>
                <a:srgbClr val="00359E"/>
              </a:buClr>
              <a:buFont typeface="Arial" panose="020B0604020202020204" pitchFamily="34" charset="0"/>
              <a:buChar char="•"/>
            </a:pPr>
            <a:endParaRPr lang="en-US" sz="800" dirty="0">
              <a:solidFill>
                <a:srgbClr val="003399"/>
              </a:solidFill>
            </a:endParaRPr>
          </a:p>
          <a:p>
            <a:pPr>
              <a:buFont typeface="Arial" panose="020B0604020202020204" pitchFamily="34" charset="0"/>
              <a:buChar char="•"/>
            </a:pPr>
            <a:r>
              <a:rPr lang="en-US" sz="2400" dirty="0"/>
              <a:t>Proposing to study one sex?</a:t>
            </a:r>
          </a:p>
          <a:p>
            <a:pPr lvl="1">
              <a:buClr>
                <a:srgbClr val="00359E"/>
              </a:buClr>
            </a:pPr>
            <a:r>
              <a:rPr lang="en-US" sz="2400" dirty="0">
                <a:solidFill>
                  <a:srgbClr val="003399"/>
                </a:solidFill>
              </a:rPr>
              <a:t>Need strong justification from the scientific literature, preliminary data, or other relevant considerations</a:t>
            </a:r>
          </a:p>
          <a:p>
            <a:endParaRPr lang="en-US" dirty="0"/>
          </a:p>
        </p:txBody>
      </p:sp>
    </p:spTree>
    <p:custDataLst>
      <p:tags r:id="rId1"/>
    </p:custDataLst>
    <p:extLst>
      <p:ext uri="{BB962C8B-B14F-4D97-AF65-F5344CB8AC3E}">
        <p14:creationId xmlns:p14="http://schemas.microsoft.com/office/powerpoint/2010/main" val="333151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799" y="1327716"/>
            <a:ext cx="9982201" cy="4324350"/>
          </a:xfrm>
        </p:spPr>
        <p:txBody>
          <a:bodyPr>
            <a:noAutofit/>
          </a:bodyPr>
          <a:lstStyle/>
          <a:p>
            <a:pPr>
              <a:spcBef>
                <a:spcPts val="1200"/>
              </a:spcBef>
            </a:pPr>
            <a:r>
              <a:rPr lang="en-US" sz="2200" dirty="0"/>
              <a:t>May not need to power initial study to detect sex differences</a:t>
            </a:r>
          </a:p>
          <a:p>
            <a:pPr lvl="1">
              <a:spcBef>
                <a:spcPts val="1200"/>
              </a:spcBef>
            </a:pPr>
            <a:r>
              <a:rPr lang="en-US" sz="2200" dirty="0"/>
              <a:t>Begin to collect data on sex for early stage research.</a:t>
            </a:r>
          </a:p>
          <a:p>
            <a:pPr>
              <a:spcBef>
                <a:spcPts val="1200"/>
              </a:spcBef>
            </a:pPr>
            <a:r>
              <a:rPr lang="en-US" sz="2200" dirty="0"/>
              <a:t>Justification should be provided if the application proposes to study one sex</a:t>
            </a:r>
          </a:p>
          <a:p>
            <a:pPr lvl="1">
              <a:spcBef>
                <a:spcPts val="600"/>
              </a:spcBef>
              <a:buClr>
                <a:srgbClr val="003399"/>
              </a:buClr>
            </a:pPr>
            <a:r>
              <a:rPr lang="en-US" sz="2200" dirty="0">
                <a:solidFill>
                  <a:srgbClr val="003399"/>
                </a:solidFill>
              </a:rPr>
              <a:t>sex-specific condition of phenomenon (e.g., ovarian or prostate cancer), </a:t>
            </a:r>
          </a:p>
          <a:p>
            <a:pPr lvl="1">
              <a:spcBef>
                <a:spcPts val="1200"/>
              </a:spcBef>
              <a:buClr>
                <a:srgbClr val="003399"/>
              </a:buClr>
            </a:pPr>
            <a:r>
              <a:rPr lang="en-US" sz="2200" dirty="0">
                <a:solidFill>
                  <a:srgbClr val="003399"/>
                </a:solidFill>
              </a:rPr>
              <a:t>acutely scarce resources, or </a:t>
            </a:r>
          </a:p>
          <a:p>
            <a:pPr lvl="1">
              <a:spcBef>
                <a:spcPts val="1200"/>
              </a:spcBef>
              <a:buClr>
                <a:srgbClr val="003399"/>
              </a:buClr>
            </a:pPr>
            <a:r>
              <a:rPr lang="en-US" sz="2200" dirty="0">
                <a:solidFill>
                  <a:srgbClr val="003399"/>
                </a:solidFill>
              </a:rPr>
              <a:t>sex-specific hypotheses possible due to known differences between males and females.</a:t>
            </a:r>
          </a:p>
          <a:p>
            <a:pPr>
              <a:spcBef>
                <a:spcPts val="1200"/>
              </a:spcBef>
            </a:pPr>
            <a:r>
              <a:rPr lang="en-US" sz="2200" dirty="0"/>
              <a:t>Cost and absence of known sex differences are inadequate justifications for not addressing sex.</a:t>
            </a:r>
            <a:endParaRPr lang="en-US" sz="2200" i="1" dirty="0"/>
          </a:p>
        </p:txBody>
      </p:sp>
      <p:sp>
        <p:nvSpPr>
          <p:cNvPr id="4" name="Slide Number Placeholder 3"/>
          <p:cNvSpPr>
            <a:spLocks noGrp="1"/>
          </p:cNvSpPr>
          <p:nvPr>
            <p:ph type="sldNum" sz="quarter" idx="10"/>
          </p:nvPr>
        </p:nvSpPr>
        <p:spPr>
          <a:xfrm>
            <a:off x="11684000" y="6537326"/>
            <a:ext cx="496581" cy="320674"/>
          </a:xfrm>
        </p:spPr>
        <p:txBody>
          <a:bodyPr/>
          <a:lstStyle/>
          <a:p>
            <a:pPr>
              <a:defRPr/>
            </a:pPr>
            <a:fld id="{161627A0-52BE-49C3-90CB-787EE860760A}" type="slidenum">
              <a:rPr lang="en-US">
                <a:solidFill>
                  <a:schemeClr val="tx2"/>
                </a:solidFill>
              </a:rPr>
              <a:pPr>
                <a:defRPr/>
              </a:pPr>
              <a:t>23</a:t>
            </a:fld>
            <a:endParaRPr lang="en-US" dirty="0">
              <a:solidFill>
                <a:schemeClr val="tx2"/>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65203" y="4571367"/>
            <a:ext cx="2385392" cy="2385392"/>
          </a:xfrm>
          <a:prstGeom prst="rect">
            <a:avLst/>
          </a:prstGeom>
        </p:spPr>
      </p:pic>
      <p:sp>
        <p:nvSpPr>
          <p:cNvPr id="5" name="Title 4"/>
          <p:cNvSpPr>
            <a:spLocks noGrp="1"/>
          </p:cNvSpPr>
          <p:nvPr>
            <p:ph type="title"/>
          </p:nvPr>
        </p:nvSpPr>
        <p:spPr>
          <a:xfrm>
            <a:off x="1752600" y="350837"/>
            <a:ext cx="8686800" cy="563563"/>
          </a:xfrm>
        </p:spPr>
        <p:txBody>
          <a:bodyPr/>
          <a:lstStyle/>
          <a:p>
            <a:r>
              <a:rPr lang="en-US" sz="2800" dirty="0"/>
              <a:t>FAQ: Will I Have to Double My Animal Numbers?</a:t>
            </a:r>
          </a:p>
        </p:txBody>
      </p:sp>
    </p:spTree>
    <p:custDataLst>
      <p:tags r:id="rId1"/>
    </p:custDataLst>
    <p:extLst>
      <p:ext uri="{BB962C8B-B14F-4D97-AF65-F5344CB8AC3E}">
        <p14:creationId xmlns:p14="http://schemas.microsoft.com/office/powerpoint/2010/main" val="77888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91000" y="3124200"/>
            <a:ext cx="4495800" cy="4495800"/>
          </a:xfrm>
          <a:prstGeom prst="rect">
            <a:avLst/>
          </a:prstGeom>
        </p:spPr>
      </p:pic>
      <p:sp>
        <p:nvSpPr>
          <p:cNvPr id="6" name="Slide Number Placeholder 1"/>
          <p:cNvSpPr>
            <a:spLocks noGrp="1"/>
          </p:cNvSpPr>
          <p:nvPr>
            <p:ph type="sldNum" sz="quarter" idx="4294967295"/>
          </p:nvPr>
        </p:nvSpPr>
        <p:spPr>
          <a:xfrm>
            <a:off x="11743902" y="6491287"/>
            <a:ext cx="440724" cy="366713"/>
          </a:xfrm>
          <a:prstGeom prst="rect">
            <a:avLst/>
          </a:prstGeom>
        </p:spPr>
        <p:txBody>
          <a:bodyPr/>
          <a:lstStyle/>
          <a:p>
            <a:pPr algn="l"/>
            <a:r>
              <a:rPr lang="en-US" dirty="0"/>
              <a:t>39</a:t>
            </a:r>
          </a:p>
        </p:txBody>
      </p:sp>
      <p:sp>
        <p:nvSpPr>
          <p:cNvPr id="5" name="Title 4"/>
          <p:cNvSpPr>
            <a:spLocks noGrp="1"/>
          </p:cNvSpPr>
          <p:nvPr>
            <p:ph type="title"/>
          </p:nvPr>
        </p:nvSpPr>
        <p:spPr/>
        <p:txBody>
          <a:bodyPr/>
          <a:lstStyle/>
          <a:p>
            <a:pPr algn="ctr"/>
            <a:r>
              <a:rPr lang="en-US" sz="2800" dirty="0"/>
              <a:t>Authentication of Key Biological </a:t>
            </a:r>
            <a:br>
              <a:rPr lang="en-US" sz="2800" dirty="0"/>
            </a:br>
            <a:r>
              <a:rPr lang="en-US" sz="2800" dirty="0"/>
              <a:t>and/or Chemical Resources</a:t>
            </a:r>
          </a:p>
        </p:txBody>
      </p:sp>
      <p:sp>
        <p:nvSpPr>
          <p:cNvPr id="8" name="Content Placeholder 2"/>
          <p:cNvSpPr>
            <a:spLocks noGrp="1"/>
          </p:cNvSpPr>
          <p:nvPr>
            <p:ph idx="1"/>
          </p:nvPr>
        </p:nvSpPr>
        <p:spPr>
          <a:xfrm>
            <a:off x="1066800" y="1295400"/>
            <a:ext cx="9829800" cy="4324350"/>
          </a:xfrm>
        </p:spPr>
        <p:txBody>
          <a:bodyPr/>
          <a:lstStyle/>
          <a:p>
            <a:pPr marL="0" indent="0">
              <a:spcBef>
                <a:spcPts val="1200"/>
              </a:spcBef>
              <a:buNone/>
            </a:pPr>
            <a:r>
              <a:rPr lang="en-US" sz="2800" dirty="0"/>
              <a:t>Quality of established resources is critical</a:t>
            </a:r>
          </a:p>
          <a:p>
            <a:pPr>
              <a:spcBef>
                <a:spcPts val="1200"/>
              </a:spcBef>
            </a:pPr>
            <a:r>
              <a:rPr lang="en-US" sz="2400" dirty="0">
                <a:solidFill>
                  <a:schemeClr val="accent2">
                    <a:lumMod val="75000"/>
                  </a:schemeClr>
                </a:solidFill>
              </a:rPr>
              <a:t>Cell lines, Antibodies, Chemicals, Mice, etc.</a:t>
            </a:r>
          </a:p>
          <a:p>
            <a:pPr marL="0" indent="0">
              <a:spcBef>
                <a:spcPts val="1200"/>
              </a:spcBef>
              <a:buNone/>
            </a:pPr>
            <a:r>
              <a:rPr lang="en-US" sz="2800" dirty="0"/>
              <a:t>Provide a plan to regularly authenticate to ensure identity &amp; validity</a:t>
            </a:r>
          </a:p>
          <a:p>
            <a:pPr marL="0" indent="0">
              <a:spcBef>
                <a:spcPts val="1200"/>
              </a:spcBef>
              <a:buNone/>
            </a:pPr>
            <a:r>
              <a:rPr lang="en-US" sz="2800" dirty="0"/>
              <a:t>Each investigator determines which resources are key</a:t>
            </a:r>
          </a:p>
        </p:txBody>
      </p:sp>
    </p:spTree>
    <p:custDataLst>
      <p:tags r:id="rId1"/>
    </p:custDataLst>
    <p:extLst>
      <p:ext uri="{BB962C8B-B14F-4D97-AF65-F5344CB8AC3E}">
        <p14:creationId xmlns:p14="http://schemas.microsoft.com/office/powerpoint/2010/main" val="3602856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89037"/>
            <a:ext cx="9677400" cy="4373563"/>
          </a:xfrm>
        </p:spPr>
        <p:txBody>
          <a:bodyPr>
            <a:noAutofit/>
          </a:bodyPr>
          <a:lstStyle/>
          <a:p>
            <a:pPr>
              <a:spcBef>
                <a:spcPts val="600"/>
              </a:spcBef>
            </a:pPr>
            <a:r>
              <a:rPr lang="en-US" sz="2400" dirty="0">
                <a:latin typeface="Helvetica" panose="020B0604020202020204" pitchFamily="34" charset="0"/>
                <a:cs typeface="Helvetica" panose="020B0604020202020204" pitchFamily="34" charset="0"/>
              </a:rPr>
              <a:t>Definition of key biological and/or chemical resources</a:t>
            </a:r>
          </a:p>
          <a:p>
            <a:pPr>
              <a:spcBef>
                <a:spcPts val="600"/>
              </a:spcBef>
            </a:pPr>
            <a:r>
              <a:rPr lang="en-US" sz="2400" dirty="0">
                <a:latin typeface="Helvetica" panose="020B0604020202020204" pitchFamily="34" charset="0"/>
                <a:cs typeface="Helvetica" panose="020B0604020202020204" pitchFamily="34" charset="0"/>
              </a:rPr>
              <a:t>Examples (cell lines, chemicals, genetically modified animals or cells)</a:t>
            </a:r>
          </a:p>
          <a:p>
            <a:pPr>
              <a:spcBef>
                <a:spcPts val="600"/>
              </a:spcBef>
            </a:pPr>
            <a:r>
              <a:rPr lang="en-US" sz="2400" dirty="0">
                <a:latin typeface="Helvetica" panose="020B0604020202020204" pitchFamily="34" charset="0"/>
                <a:cs typeface="Helvetica" panose="020B0604020202020204" pitchFamily="34" charset="0"/>
              </a:rPr>
              <a:t>Do not include:</a:t>
            </a:r>
          </a:p>
          <a:p>
            <a:pPr lvl="1">
              <a:spcBef>
                <a:spcPts val="0"/>
              </a:spcBef>
              <a:spcAft>
                <a:spcPts val="600"/>
              </a:spcAft>
              <a:buSzPct val="120000"/>
              <a:buFont typeface="High Tower Text" panose="02040502050506030303" pitchFamily="18" charset="0"/>
              <a:buChar char="–"/>
            </a:pPr>
            <a:r>
              <a:rPr lang="en-US" sz="2200" dirty="0">
                <a:solidFill>
                  <a:srgbClr val="003399"/>
                </a:solidFill>
                <a:latin typeface="Helvetica" panose="020B0604020202020204" pitchFamily="34" charset="0"/>
                <a:cs typeface="Helvetica" panose="020B0604020202020204" pitchFamily="34" charset="0"/>
              </a:rPr>
              <a:t> Plans for authentication of data sets, databases, machinery, or electronics </a:t>
            </a:r>
          </a:p>
          <a:p>
            <a:pPr lvl="1">
              <a:spcBef>
                <a:spcPts val="0"/>
              </a:spcBef>
              <a:spcAft>
                <a:spcPts val="600"/>
              </a:spcAft>
              <a:buSzPct val="120000"/>
              <a:buFont typeface="High Tower Text" panose="02040502050506030303" pitchFamily="18" charset="0"/>
              <a:buChar char="–"/>
            </a:pPr>
            <a:r>
              <a:rPr lang="en-US" sz="2200" dirty="0">
                <a:solidFill>
                  <a:srgbClr val="003399"/>
                </a:solidFill>
                <a:latin typeface="Helvetica" panose="020B0604020202020204" pitchFamily="34" charset="0"/>
                <a:cs typeface="Helvetica" panose="020B0604020202020204" pitchFamily="34" charset="0"/>
              </a:rPr>
              <a:t> Plans for the development and authentication of new key biological and/or chemical resources</a:t>
            </a:r>
          </a:p>
          <a:p>
            <a:pPr lvl="1">
              <a:spcBef>
                <a:spcPts val="0"/>
              </a:spcBef>
              <a:spcAft>
                <a:spcPts val="600"/>
              </a:spcAft>
              <a:buSzPct val="120000"/>
              <a:buFont typeface="High Tower Text" panose="02040502050506030303" pitchFamily="18" charset="0"/>
              <a:buChar char="–"/>
            </a:pPr>
            <a:r>
              <a:rPr lang="en-US" sz="2200" dirty="0">
                <a:solidFill>
                  <a:srgbClr val="003399"/>
                </a:solidFill>
                <a:latin typeface="Helvetica" panose="020B0604020202020204" pitchFamily="34" charset="0"/>
                <a:cs typeface="Helvetica" panose="020B0604020202020204" pitchFamily="34" charset="0"/>
              </a:rPr>
              <a:t> Plans for authentication of standard laboratory reagents that are not expected to vary</a:t>
            </a:r>
          </a:p>
          <a:p>
            <a:pPr lvl="1">
              <a:spcBef>
                <a:spcPts val="0"/>
              </a:spcBef>
              <a:spcAft>
                <a:spcPts val="600"/>
              </a:spcAft>
              <a:buSzPct val="120000"/>
              <a:buFont typeface="High Tower Text" panose="02040502050506030303" pitchFamily="18" charset="0"/>
              <a:buChar char="–"/>
            </a:pPr>
            <a:r>
              <a:rPr lang="en-US" sz="2200" dirty="0">
                <a:solidFill>
                  <a:srgbClr val="003399"/>
                </a:solidFill>
                <a:latin typeface="Helvetica" panose="020B0604020202020204" pitchFamily="34" charset="0"/>
                <a:cs typeface="Helvetica" panose="020B0604020202020204" pitchFamily="34" charset="0"/>
              </a:rPr>
              <a:t> Authentication or other data</a:t>
            </a:r>
          </a:p>
          <a:p>
            <a:pPr>
              <a:spcBef>
                <a:spcPts val="1200"/>
              </a:spcBef>
            </a:pPr>
            <a:endParaRPr lang="en-US" sz="2200" dirty="0">
              <a:solidFill>
                <a:srgbClr val="003399"/>
              </a:solidFill>
            </a:endParaRPr>
          </a:p>
        </p:txBody>
      </p:sp>
      <p:sp>
        <p:nvSpPr>
          <p:cNvPr id="4" name="Slide Number Placeholder 3"/>
          <p:cNvSpPr>
            <a:spLocks noGrp="1"/>
          </p:cNvSpPr>
          <p:nvPr>
            <p:ph type="sldNum" sz="quarter" idx="4294967295"/>
          </p:nvPr>
        </p:nvSpPr>
        <p:spPr>
          <a:xfrm>
            <a:off x="11684000" y="6510081"/>
            <a:ext cx="515648" cy="365125"/>
          </a:xfrm>
          <a:prstGeom prst="rect">
            <a:avLst/>
          </a:prstGeom>
        </p:spPr>
        <p:txBody>
          <a:bodyPr/>
          <a:lstStyle/>
          <a:p>
            <a:pPr>
              <a:defRPr/>
            </a:pPr>
            <a:fld id="{161627A0-52BE-49C3-90CB-787EE860760A}" type="slidenum">
              <a:rPr lang="en-US" sz="1000" b="1"/>
              <a:pPr>
                <a:defRPr/>
              </a:pPr>
              <a:t>25</a:t>
            </a:fld>
            <a:endParaRPr lang="en-US" sz="1000" b="1"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05500" y="4191000"/>
            <a:ext cx="2994990" cy="2994990"/>
          </a:xfrm>
          <a:prstGeom prst="rect">
            <a:avLst/>
          </a:prstGeom>
        </p:spPr>
      </p:pic>
      <p:sp>
        <p:nvSpPr>
          <p:cNvPr id="6" name="Title 5"/>
          <p:cNvSpPr>
            <a:spLocks noGrp="1"/>
          </p:cNvSpPr>
          <p:nvPr>
            <p:ph type="title"/>
          </p:nvPr>
        </p:nvSpPr>
        <p:spPr/>
        <p:txBody>
          <a:bodyPr/>
          <a:lstStyle/>
          <a:p>
            <a:pPr algn="ctr"/>
            <a:r>
              <a:rPr lang="en-US" sz="2800" dirty="0"/>
              <a:t>Reminder: Authentication Of Key Biological and/or Chemical Resources (NOT-OD-17-068)</a:t>
            </a:r>
          </a:p>
        </p:txBody>
      </p:sp>
    </p:spTree>
    <p:custDataLst>
      <p:tags r:id="rId1"/>
    </p:custDataLst>
    <p:extLst>
      <p:ext uri="{BB962C8B-B14F-4D97-AF65-F5344CB8AC3E}">
        <p14:creationId xmlns:p14="http://schemas.microsoft.com/office/powerpoint/2010/main" val="3077069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22617"/>
            <a:ext cx="9753600" cy="4525963"/>
          </a:xfrm>
        </p:spPr>
        <p:txBody>
          <a:bodyPr>
            <a:normAutofit/>
          </a:bodyPr>
          <a:lstStyle/>
          <a:p>
            <a:pPr marL="0" indent="0">
              <a:buNone/>
            </a:pPr>
            <a:r>
              <a:rPr lang="en-US" sz="2000" u="sng" dirty="0">
                <a:solidFill>
                  <a:srgbClr val="003399"/>
                </a:solidFill>
                <a:latin typeface="Helvetica" panose="020B0604020202020204" pitchFamily="34" charset="0"/>
                <a:cs typeface="Helvetica" panose="020B0604020202020204" pitchFamily="34" charset="0"/>
              </a:rPr>
              <a:t>B.2  What was accomplished under these goals?</a:t>
            </a:r>
            <a:endParaRPr lang="en-US" sz="2000" dirty="0">
              <a:solidFill>
                <a:srgbClr val="003399"/>
              </a:solidFill>
              <a:latin typeface="Helvetica" panose="020B0604020202020204" pitchFamily="34" charset="0"/>
              <a:cs typeface="Helvetica" panose="020B0604020202020204" pitchFamily="34" charset="0"/>
            </a:endParaRPr>
          </a:p>
          <a:p>
            <a:pPr marL="0" indent="0">
              <a:buNone/>
            </a:pPr>
            <a:r>
              <a:rPr lang="en-US" sz="2000" dirty="0">
                <a:solidFill>
                  <a:srgbClr val="003399"/>
                </a:solidFill>
                <a:latin typeface="Helvetica" panose="020B0604020202020204" pitchFamily="34" charset="0"/>
                <a:cs typeface="Helvetica" panose="020B0604020202020204" pitchFamily="34" charset="0"/>
              </a:rPr>
              <a:t>Goals are equivalent to specific aims. In the response, </a:t>
            </a:r>
            <a:r>
              <a:rPr lang="en-US" sz="2000" i="1" dirty="0">
                <a:solidFill>
                  <a:srgbClr val="FF0000"/>
                </a:solidFill>
                <a:latin typeface="Helvetica" panose="020B0604020202020204" pitchFamily="34" charset="0"/>
                <a:cs typeface="Helvetica" panose="020B0604020202020204" pitchFamily="34" charset="0"/>
              </a:rPr>
              <a:t>emphasize the approaches taken to ensure robust and unbiased results. </a:t>
            </a:r>
            <a:r>
              <a:rPr lang="en-US" sz="2000" dirty="0">
                <a:solidFill>
                  <a:srgbClr val="003399"/>
                </a:solidFill>
                <a:latin typeface="Helvetica" panose="020B0604020202020204" pitchFamily="34" charset="0"/>
                <a:cs typeface="Helvetica" panose="020B0604020202020204" pitchFamily="34" charset="0"/>
              </a:rPr>
              <a:t> Include the significance of the findings to the scientific field.</a:t>
            </a:r>
            <a:r>
              <a:rPr lang="en-US" sz="2000" dirty="0">
                <a:solidFill>
                  <a:schemeClr val="tx2"/>
                </a:solidFill>
                <a:latin typeface="Helvetica" panose="020B0604020202020204" pitchFamily="34" charset="0"/>
                <a:cs typeface="Helvetica" panose="020B0604020202020204" pitchFamily="34" charset="0"/>
              </a:rPr>
              <a:t>  </a:t>
            </a:r>
          </a:p>
          <a:p>
            <a:endParaRPr lang="en-US" sz="800" dirty="0">
              <a:solidFill>
                <a:schemeClr val="tx2"/>
              </a:solidFill>
              <a:latin typeface="Helvetica" panose="020B0604020202020204" pitchFamily="34" charset="0"/>
              <a:cs typeface="Helvetica" panose="020B0604020202020204" pitchFamily="34" charset="0"/>
            </a:endParaRPr>
          </a:p>
          <a:p>
            <a:pPr marL="0" indent="0">
              <a:buNone/>
            </a:pPr>
            <a:r>
              <a:rPr lang="en-US" sz="2000" u="sng" dirty="0">
                <a:solidFill>
                  <a:srgbClr val="003399"/>
                </a:solidFill>
                <a:latin typeface="Helvetica" panose="020B0604020202020204" pitchFamily="34" charset="0"/>
                <a:cs typeface="Helvetica" panose="020B0604020202020204" pitchFamily="34" charset="0"/>
              </a:rPr>
              <a:t>B.6  What do you plan to do for the next reporting period to accomplish the goals?</a:t>
            </a:r>
            <a:endParaRPr lang="en-US" sz="2000" dirty="0">
              <a:solidFill>
                <a:srgbClr val="003399"/>
              </a:solidFill>
              <a:latin typeface="Helvetica" panose="020B0604020202020204" pitchFamily="34" charset="0"/>
              <a:cs typeface="Helvetica" panose="020B0604020202020204" pitchFamily="34" charset="0"/>
            </a:endParaRPr>
          </a:p>
          <a:p>
            <a:pPr marL="0" indent="0">
              <a:buNone/>
            </a:pPr>
            <a:r>
              <a:rPr lang="en-US" sz="2000" dirty="0">
                <a:solidFill>
                  <a:srgbClr val="003399"/>
                </a:solidFill>
                <a:latin typeface="Helvetica" panose="020B0604020202020204" pitchFamily="34" charset="0"/>
                <a:cs typeface="Helvetica" panose="020B0604020202020204" pitchFamily="34" charset="0"/>
              </a:rPr>
              <a:t>Include any important modifications to the original plans, </a:t>
            </a:r>
            <a:r>
              <a:rPr lang="en-US" sz="2000" i="1" dirty="0">
                <a:solidFill>
                  <a:srgbClr val="FF0000"/>
                </a:solidFill>
                <a:latin typeface="Helvetica" panose="020B0604020202020204" pitchFamily="34" charset="0"/>
                <a:cs typeface="Helvetica" panose="020B0604020202020204" pitchFamily="34" charset="0"/>
              </a:rPr>
              <a:t>including efforts to ensure that the approach is scientifically rigorous and results are robust and unbiased</a:t>
            </a:r>
            <a:r>
              <a:rPr lang="en-US" sz="2000" dirty="0">
                <a:solidFill>
                  <a:schemeClr val="tx2"/>
                </a:solidFill>
                <a:latin typeface="Helvetica" panose="020B0604020202020204" pitchFamily="34" charset="0"/>
                <a:cs typeface="Helvetica" panose="020B0604020202020204" pitchFamily="34" charset="0"/>
              </a:rPr>
              <a:t>.  </a:t>
            </a:r>
            <a:r>
              <a:rPr lang="en-US" sz="2000" dirty="0">
                <a:solidFill>
                  <a:srgbClr val="003399"/>
                </a:solidFill>
                <a:latin typeface="Helvetica" panose="020B0604020202020204" pitchFamily="34" charset="0"/>
                <a:cs typeface="Helvetica" panose="020B0604020202020204" pitchFamily="34" charset="0"/>
              </a:rPr>
              <a:t>Provide a scientific justification for any changes involving research with human subjects or vertebrate animals.  A detailed description of such changes must be provided under Section F. Changes.</a:t>
            </a:r>
          </a:p>
          <a:p>
            <a:endParaRPr lang="en-US" sz="2000" dirty="0">
              <a:solidFill>
                <a:schemeClr val="tx2"/>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4294967295"/>
          </p:nvPr>
        </p:nvSpPr>
        <p:spPr>
          <a:xfrm>
            <a:off x="11353800" y="6495686"/>
            <a:ext cx="687355" cy="362313"/>
          </a:xfrm>
          <a:prstGeom prst="rect">
            <a:avLst/>
          </a:prstGeom>
        </p:spPr>
        <p:txBody>
          <a:bodyPr/>
          <a:lstStyle/>
          <a:p>
            <a:pPr>
              <a:defRPr/>
            </a:pPr>
            <a:fld id="{B3A097F3-CCC8-4242-A5D8-F99AD3673FF2}" type="slidenum">
              <a:rPr lang="en-US" sz="1000" b="1">
                <a:solidFill>
                  <a:srgbClr val="1F497D"/>
                </a:solidFill>
              </a:rPr>
              <a:pPr>
                <a:defRPr/>
              </a:pPr>
              <a:t>26</a:t>
            </a:fld>
            <a:endParaRPr lang="en-US" sz="1000" b="1" dirty="0">
              <a:solidFill>
                <a:srgbClr val="1F497D"/>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3000" y="4825184"/>
            <a:ext cx="2700995" cy="1851659"/>
          </a:xfrm>
          <a:prstGeom prst="rect">
            <a:avLst/>
          </a:prstGeom>
          <a:effectLst>
            <a:softEdge rad="317500"/>
          </a:effectLst>
        </p:spPr>
      </p:pic>
      <p:sp>
        <p:nvSpPr>
          <p:cNvPr id="6" name="Title 5"/>
          <p:cNvSpPr>
            <a:spLocks noGrp="1"/>
          </p:cNvSpPr>
          <p:nvPr>
            <p:ph type="title"/>
          </p:nvPr>
        </p:nvSpPr>
        <p:spPr>
          <a:xfrm>
            <a:off x="990600" y="228601"/>
            <a:ext cx="10160000" cy="563563"/>
          </a:xfrm>
        </p:spPr>
        <p:txBody>
          <a:bodyPr/>
          <a:lstStyle/>
          <a:p>
            <a:pPr algn="ctr"/>
            <a:r>
              <a:rPr lang="en-US" sz="2800" dirty="0"/>
              <a:t>Research Performance Progress Reports </a:t>
            </a:r>
            <a:br>
              <a:rPr lang="en-US" sz="2800" dirty="0"/>
            </a:br>
            <a:r>
              <a:rPr lang="en-US" sz="2800" dirty="0"/>
              <a:t>(RPPR)</a:t>
            </a:r>
          </a:p>
        </p:txBody>
      </p:sp>
    </p:spTree>
    <p:custDataLst>
      <p:tags r:id="rId1"/>
    </p:custDataLst>
    <p:extLst>
      <p:ext uri="{BB962C8B-B14F-4D97-AF65-F5344CB8AC3E}">
        <p14:creationId xmlns:p14="http://schemas.microsoft.com/office/powerpoint/2010/main" val="399914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99324"/>
            <a:ext cx="9601200" cy="4324350"/>
          </a:xfrm>
        </p:spPr>
        <p:txBody>
          <a:bodyPr>
            <a:noAutofit/>
          </a:bodyPr>
          <a:lstStyle/>
          <a:p>
            <a:r>
              <a:rPr lang="en-US" sz="2800" dirty="0"/>
              <a:t>For applications submitted for due dates of May 25, 2020 and beyond (</a:t>
            </a:r>
            <a:r>
              <a:rPr lang="en-US" sz="2800" dirty="0">
                <a:hlinkClick r:id="rId4"/>
              </a:rPr>
              <a:t>NOT-OD-20-033</a:t>
            </a:r>
            <a:r>
              <a:rPr lang="en-US" sz="2800" dirty="0"/>
              <a:t>)</a:t>
            </a:r>
          </a:p>
          <a:p>
            <a:pPr lvl="1"/>
            <a:r>
              <a:rPr lang="en-US" dirty="0">
                <a:solidFill>
                  <a:srgbClr val="003399"/>
                </a:solidFill>
              </a:rPr>
              <a:t>Institutional training &amp; career dev</a:t>
            </a:r>
          </a:p>
          <a:p>
            <a:pPr lvl="1"/>
            <a:r>
              <a:rPr lang="en-US" dirty="0">
                <a:solidFill>
                  <a:srgbClr val="003399"/>
                </a:solidFill>
              </a:rPr>
              <a:t>Individual career development</a:t>
            </a:r>
          </a:p>
          <a:p>
            <a:pPr lvl="1"/>
            <a:r>
              <a:rPr lang="en-US" dirty="0">
                <a:solidFill>
                  <a:srgbClr val="003399"/>
                </a:solidFill>
              </a:rPr>
              <a:t>Fellowships</a:t>
            </a:r>
          </a:p>
          <a:p>
            <a:pPr lvl="1"/>
            <a:endParaRPr lang="en-US" sz="800" dirty="0"/>
          </a:p>
          <a:p>
            <a:r>
              <a:rPr lang="en-US" sz="2800" dirty="0"/>
              <a:t>Requires a description of training in techniques for rigorous and reproducible research</a:t>
            </a:r>
          </a:p>
          <a:p>
            <a:r>
              <a:rPr lang="en-US" sz="2800" dirty="0"/>
              <a:t>Contributes to Overall Impact Score</a:t>
            </a:r>
          </a:p>
        </p:txBody>
      </p:sp>
      <p:sp>
        <p:nvSpPr>
          <p:cNvPr id="5" name="Slide Number Placeholder 4"/>
          <p:cNvSpPr>
            <a:spLocks noGrp="1"/>
          </p:cNvSpPr>
          <p:nvPr>
            <p:ph type="sldNum" sz="quarter" idx="4294967295"/>
          </p:nvPr>
        </p:nvSpPr>
        <p:spPr>
          <a:xfrm>
            <a:off x="11806629" y="6492875"/>
            <a:ext cx="363248" cy="365125"/>
          </a:xfrm>
          <a:prstGeom prst="rect">
            <a:avLst/>
          </a:prstGeom>
        </p:spPr>
        <p:txBody>
          <a:bodyPr/>
          <a:lstStyle/>
          <a:p>
            <a:fld id="{F38DF745-7D3F-47F4-83A3-874385CFAA69}" type="slidenum">
              <a:rPr lang="en-US" sz="1000" b="1" smtClean="0"/>
              <a:pPr/>
              <a:t>27</a:t>
            </a:fld>
            <a:endParaRPr lang="en-US" sz="1000" b="1"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686800" y="1752600"/>
            <a:ext cx="2514600" cy="2031325"/>
          </a:xfrm>
          <a:prstGeom prst="rect">
            <a:avLst/>
          </a:prstGeom>
        </p:spPr>
      </p:pic>
      <p:sp>
        <p:nvSpPr>
          <p:cNvPr id="4" name="Title 3"/>
          <p:cNvSpPr>
            <a:spLocks noGrp="1"/>
          </p:cNvSpPr>
          <p:nvPr>
            <p:ph type="title"/>
          </p:nvPr>
        </p:nvSpPr>
        <p:spPr>
          <a:xfrm>
            <a:off x="1041400" y="350837"/>
            <a:ext cx="10160000" cy="563563"/>
          </a:xfrm>
        </p:spPr>
        <p:txBody>
          <a:bodyPr/>
          <a:lstStyle/>
          <a:p>
            <a:pPr algn="ctr"/>
            <a:r>
              <a:rPr lang="en-US" sz="3200" dirty="0"/>
              <a:t>Training in Rigor</a:t>
            </a:r>
          </a:p>
        </p:txBody>
      </p:sp>
    </p:spTree>
    <p:custDataLst>
      <p:tags r:id="rId1"/>
    </p:custDataLst>
    <p:extLst>
      <p:ext uri="{BB962C8B-B14F-4D97-AF65-F5344CB8AC3E}">
        <p14:creationId xmlns:p14="http://schemas.microsoft.com/office/powerpoint/2010/main" val="344378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E30382-DC3E-41A5-84BD-BDC11D3FCF74}"/>
              </a:ext>
            </a:extLst>
          </p:cNvPr>
          <p:cNvSpPr>
            <a:spLocks noGrp="1"/>
          </p:cNvSpPr>
          <p:nvPr>
            <p:ph type="sldNum" sz="quarter" idx="10"/>
          </p:nvPr>
        </p:nvSpPr>
        <p:spPr/>
        <p:txBody>
          <a:bodyPr/>
          <a:lstStyle/>
          <a:p>
            <a:fld id="{60583324-AE1C-3546-A724-4BA4670D7901}" type="slidenum">
              <a:rPr lang="en-US" smtClean="0"/>
              <a:pPr/>
              <a:t>28</a:t>
            </a:fld>
            <a:endParaRPr lang="en-US" dirty="0"/>
          </a:p>
        </p:txBody>
      </p:sp>
      <p:pic>
        <p:nvPicPr>
          <p:cNvPr id="5" name="Picture 4" descr="Clearinghouse for training modules to enhance data reproducibility">
            <a:extLst>
              <a:ext uri="{FF2B5EF4-FFF2-40B4-BE49-F238E27FC236}">
                <a16:creationId xmlns:a16="http://schemas.microsoft.com/office/drawing/2014/main" id="{CFBE7C11-7FEA-4049-AC04-45AE51136A7F}"/>
              </a:ext>
            </a:extLst>
          </p:cNvPr>
          <p:cNvPicPr>
            <a:picLocks noChangeAspect="1"/>
          </p:cNvPicPr>
          <p:nvPr/>
        </p:nvPicPr>
        <p:blipFill rotWithShape="1">
          <a:blip r:embed="rId3"/>
          <a:srcRect l="1875" r="2500"/>
          <a:stretch/>
        </p:blipFill>
        <p:spPr>
          <a:xfrm>
            <a:off x="11082" y="1143000"/>
            <a:ext cx="12180918" cy="5638918"/>
          </a:xfrm>
          <a:prstGeom prst="rect">
            <a:avLst/>
          </a:prstGeom>
        </p:spPr>
      </p:pic>
      <p:sp>
        <p:nvSpPr>
          <p:cNvPr id="6" name="TextBox 5">
            <a:extLst>
              <a:ext uri="{FF2B5EF4-FFF2-40B4-BE49-F238E27FC236}">
                <a16:creationId xmlns:a16="http://schemas.microsoft.com/office/drawing/2014/main" id="{337DB4C4-C295-4D5B-BA3D-252A8BFB6183}"/>
              </a:ext>
            </a:extLst>
          </p:cNvPr>
          <p:cNvSpPr txBox="1"/>
          <p:nvPr/>
        </p:nvSpPr>
        <p:spPr>
          <a:xfrm>
            <a:off x="202912" y="304800"/>
            <a:ext cx="11786175" cy="369332"/>
          </a:xfrm>
          <a:prstGeom prst="rect">
            <a:avLst/>
          </a:prstGeom>
          <a:solidFill>
            <a:schemeClr val="bg1"/>
          </a:solidFill>
          <a:ln>
            <a:solidFill>
              <a:srgbClr val="FF0000"/>
            </a:solidFill>
          </a:ln>
        </p:spPr>
        <p:txBody>
          <a:bodyPr wrap="none" rtlCol="0">
            <a:spAutoFit/>
          </a:bodyPr>
          <a:lstStyle/>
          <a:p>
            <a:r>
              <a:rPr lang="en-US" dirty="0">
                <a:hlinkClick r:id="rId4"/>
              </a:rPr>
              <a:t>https://www.nigms.nih.gov/training/pages/clearinghouse-for-training-modules-to-enhance-data-reproducibility.aspx</a:t>
            </a:r>
            <a:endParaRPr lang="en-US" dirty="0"/>
          </a:p>
        </p:txBody>
      </p:sp>
      <p:sp>
        <p:nvSpPr>
          <p:cNvPr id="2" name="Title 1" descr="Clearinghouse for training modules to enhance data reproducibility webpage">
            <a:extLst>
              <a:ext uri="{FF2B5EF4-FFF2-40B4-BE49-F238E27FC236}">
                <a16:creationId xmlns:a16="http://schemas.microsoft.com/office/drawing/2014/main" id="{582467FA-C40D-4904-A8D1-7EBDD6392420}"/>
              </a:ext>
            </a:extLst>
          </p:cNvPr>
          <p:cNvSpPr>
            <a:spLocks noGrp="1"/>
          </p:cNvSpPr>
          <p:nvPr>
            <p:ph type="title"/>
          </p:nvPr>
        </p:nvSpPr>
        <p:spPr>
          <a:xfrm>
            <a:off x="1524000" y="-708828"/>
            <a:ext cx="10160000" cy="563563"/>
          </a:xfrm>
        </p:spPr>
        <p:txBody>
          <a:bodyPr/>
          <a:lstStyle/>
          <a:p>
            <a:r>
              <a:rPr lang="en-US" dirty="0"/>
              <a:t>Clearinghouse</a:t>
            </a:r>
            <a:r>
              <a:rPr lang="en-US" baseline="0" dirty="0"/>
              <a:t> for training modules to enhance data reproducibility</a:t>
            </a:r>
            <a:endParaRPr lang="en-US" dirty="0"/>
          </a:p>
        </p:txBody>
      </p:sp>
    </p:spTree>
    <p:extLst>
      <p:ext uri="{BB962C8B-B14F-4D97-AF65-F5344CB8AC3E}">
        <p14:creationId xmlns:p14="http://schemas.microsoft.com/office/powerpoint/2010/main" val="2346539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98437"/>
            <a:ext cx="7035800" cy="563563"/>
          </a:xfrm>
        </p:spPr>
        <p:txBody>
          <a:bodyPr/>
          <a:lstStyle/>
          <a:p>
            <a:pPr algn="ctr"/>
            <a:r>
              <a:rPr lang="en-US" sz="2800" dirty="0"/>
              <a:t>Sample of Modules Available on the NIGMS Clearinghouse</a:t>
            </a:r>
          </a:p>
        </p:txBody>
      </p:sp>
      <p:sp>
        <p:nvSpPr>
          <p:cNvPr id="3" name="Content Placeholder 2"/>
          <p:cNvSpPr>
            <a:spLocks noGrp="1"/>
          </p:cNvSpPr>
          <p:nvPr>
            <p:ph idx="1"/>
          </p:nvPr>
        </p:nvSpPr>
        <p:spPr/>
        <p:txBody>
          <a:bodyPr/>
          <a:lstStyle/>
          <a:p>
            <a:r>
              <a:rPr lang="en-US" dirty="0"/>
              <a:t>Statistical Topics for Reproducible Animal Research</a:t>
            </a:r>
          </a:p>
          <a:p>
            <a:r>
              <a:rPr lang="en-US" dirty="0"/>
              <a:t>Controls in Animal Studies for Rigor and Reproducibility</a:t>
            </a:r>
          </a:p>
          <a:p>
            <a:r>
              <a:rPr lang="en-US" dirty="0"/>
              <a:t>The BD2K Guide to the Fundamentals of Data Science Series</a:t>
            </a:r>
          </a:p>
          <a:p>
            <a:r>
              <a:rPr lang="en-US" dirty="0"/>
              <a:t>Cell Line Authentication Training</a:t>
            </a:r>
          </a:p>
          <a:p>
            <a:r>
              <a:rPr lang="en-US" dirty="0"/>
              <a:t>Society for Neuroscience Rigor and Reproducibility Training Webinars</a:t>
            </a:r>
          </a:p>
          <a:p>
            <a:r>
              <a:rPr lang="en-US" dirty="0"/>
              <a:t>Let's Experiment: A Guide for Scientists Working at the Bench</a:t>
            </a:r>
          </a:p>
        </p:txBody>
      </p:sp>
      <p:sp>
        <p:nvSpPr>
          <p:cNvPr id="4" name="Slide Number Placeholder 3"/>
          <p:cNvSpPr>
            <a:spLocks noGrp="1"/>
          </p:cNvSpPr>
          <p:nvPr>
            <p:ph type="sldNum" sz="quarter" idx="10"/>
          </p:nvPr>
        </p:nvSpPr>
        <p:spPr/>
        <p:txBody>
          <a:bodyPr/>
          <a:lstStyle/>
          <a:p>
            <a:fld id="{60583324-AE1C-3546-A724-4BA4670D7901}" type="slidenum">
              <a:rPr lang="en-US" smtClean="0"/>
              <a:pPr/>
              <a:t>29</a:t>
            </a:fld>
            <a:endParaRPr lang="en-US" dirty="0"/>
          </a:p>
        </p:txBody>
      </p:sp>
    </p:spTree>
    <p:extLst>
      <p:ext uri="{BB962C8B-B14F-4D97-AF65-F5344CB8AC3E}">
        <p14:creationId xmlns:p14="http://schemas.microsoft.com/office/powerpoint/2010/main" val="350532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F82AFAF-5A4B-5C47-B403-1AB532082E29}" type="slidenum">
              <a:rPr lang="en-US" smtClean="0"/>
              <a:pPr/>
              <a:t>3</a:t>
            </a:fld>
            <a:endParaRPr lang="en-US" dirty="0"/>
          </a:p>
        </p:txBody>
      </p:sp>
      <p:pic>
        <p:nvPicPr>
          <p:cNvPr id="5" name="Picture 4" descr="survey results to question &quot;Is there a reproducibility crisis?&quot; Of 1,576 surveyed 52% said &quot;Yes, a significant crisis&quot; and another 38% said &quot;Yes, a slight crisis&quot;"/>
          <p:cNvPicPr>
            <a:picLocks noChangeAspect="1"/>
          </p:cNvPicPr>
          <p:nvPr/>
        </p:nvPicPr>
        <p:blipFill>
          <a:blip r:embed="rId3"/>
          <a:stretch>
            <a:fillRect/>
          </a:stretch>
        </p:blipFill>
        <p:spPr>
          <a:xfrm>
            <a:off x="2743200" y="228600"/>
            <a:ext cx="7322878" cy="6150260"/>
          </a:xfrm>
          <a:prstGeom prst="rect">
            <a:avLst/>
          </a:prstGeom>
        </p:spPr>
      </p:pic>
      <p:sp>
        <p:nvSpPr>
          <p:cNvPr id="2" name="Title 1">
            <a:extLst>
              <a:ext uri="{FF2B5EF4-FFF2-40B4-BE49-F238E27FC236}">
                <a16:creationId xmlns:a16="http://schemas.microsoft.com/office/drawing/2014/main" id="{10BED9CD-C8FD-43D6-9DE7-55BA031580F8}"/>
              </a:ext>
            </a:extLst>
          </p:cNvPr>
          <p:cNvSpPr>
            <a:spLocks noGrp="1"/>
          </p:cNvSpPr>
          <p:nvPr>
            <p:ph type="ctrTitle"/>
          </p:nvPr>
        </p:nvSpPr>
        <p:spPr>
          <a:xfrm>
            <a:off x="914400" y="-873903"/>
            <a:ext cx="10363200" cy="855308"/>
          </a:xfrm>
        </p:spPr>
        <p:txBody>
          <a:bodyPr/>
          <a:lstStyle/>
          <a:p>
            <a:r>
              <a:rPr lang="en-US" dirty="0">
                <a:solidFill>
                  <a:schemeClr val="tx1"/>
                </a:solidFill>
              </a:rPr>
              <a:t>Is there a reproducibility crisis?</a:t>
            </a:r>
          </a:p>
        </p:txBody>
      </p:sp>
    </p:spTree>
    <p:extLst>
      <p:ext uri="{BB962C8B-B14F-4D97-AF65-F5344CB8AC3E}">
        <p14:creationId xmlns:p14="http://schemas.microsoft.com/office/powerpoint/2010/main" val="2324855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F9F862-83BD-47CF-A238-3CD3F6CE3708}"/>
              </a:ext>
            </a:extLst>
          </p:cNvPr>
          <p:cNvSpPr>
            <a:spLocks noGrp="1"/>
          </p:cNvSpPr>
          <p:nvPr>
            <p:ph type="sldNum" sz="quarter" idx="10"/>
          </p:nvPr>
        </p:nvSpPr>
        <p:spPr/>
        <p:txBody>
          <a:bodyPr/>
          <a:lstStyle/>
          <a:p>
            <a:fld id="{9E0544C4-E35C-7145-8F0C-14E842E56F07}" type="slidenum">
              <a:rPr lang="en-US" smtClean="0"/>
              <a:pPr/>
              <a:t>30</a:t>
            </a:fld>
            <a:endParaRPr lang="en-US" dirty="0"/>
          </a:p>
        </p:txBody>
      </p:sp>
      <p:pic>
        <p:nvPicPr>
          <p:cNvPr id="3" name="Picture 2" descr="Reproducibility webpage">
            <a:extLst>
              <a:ext uri="{FF2B5EF4-FFF2-40B4-BE49-F238E27FC236}">
                <a16:creationId xmlns:a16="http://schemas.microsoft.com/office/drawing/2014/main" id="{E44B7664-F3C8-4C6F-93C3-33A542E68952}"/>
              </a:ext>
            </a:extLst>
          </p:cNvPr>
          <p:cNvPicPr>
            <a:picLocks noChangeAspect="1"/>
          </p:cNvPicPr>
          <p:nvPr/>
        </p:nvPicPr>
        <p:blipFill>
          <a:blip r:embed="rId2"/>
          <a:stretch>
            <a:fillRect/>
          </a:stretch>
        </p:blipFill>
        <p:spPr>
          <a:xfrm>
            <a:off x="-342034" y="366438"/>
            <a:ext cx="12876067" cy="6512034"/>
          </a:xfrm>
          <a:prstGeom prst="rect">
            <a:avLst/>
          </a:prstGeom>
        </p:spPr>
      </p:pic>
      <p:sp>
        <p:nvSpPr>
          <p:cNvPr id="4" name="TextBox 3">
            <a:extLst>
              <a:ext uri="{FF2B5EF4-FFF2-40B4-BE49-F238E27FC236}">
                <a16:creationId xmlns:a16="http://schemas.microsoft.com/office/drawing/2014/main" id="{9F4535EA-8EE6-4879-9EEC-94A5291D0C59}"/>
              </a:ext>
            </a:extLst>
          </p:cNvPr>
          <p:cNvSpPr txBox="1"/>
          <p:nvPr/>
        </p:nvSpPr>
        <p:spPr>
          <a:xfrm>
            <a:off x="1878846" y="149224"/>
            <a:ext cx="8521885" cy="523220"/>
          </a:xfrm>
          <a:prstGeom prst="rect">
            <a:avLst/>
          </a:prstGeom>
          <a:solidFill>
            <a:schemeClr val="bg1"/>
          </a:solidFill>
          <a:ln w="28575">
            <a:solidFill>
              <a:srgbClr val="FF0000"/>
            </a:solidFill>
          </a:ln>
        </p:spPr>
        <p:txBody>
          <a:bodyPr wrap="none" rtlCol="0">
            <a:spAutoFit/>
          </a:bodyPr>
          <a:lstStyle/>
          <a:p>
            <a:r>
              <a:rPr lang="en-US" sz="2800" dirty="0">
                <a:hlinkClick r:id="rId3"/>
              </a:rPr>
              <a:t>https://grants.nih.gov/policy/reproducibility/index.htm</a:t>
            </a:r>
            <a:endParaRPr lang="en-US" sz="2800" dirty="0"/>
          </a:p>
        </p:txBody>
      </p:sp>
      <p:sp>
        <p:nvSpPr>
          <p:cNvPr id="5" name="Title 4" descr="Reproducibility webpage">
            <a:extLst>
              <a:ext uri="{FF2B5EF4-FFF2-40B4-BE49-F238E27FC236}">
                <a16:creationId xmlns:a16="http://schemas.microsoft.com/office/drawing/2014/main" id="{7219CF5B-A40C-4CC8-9326-EFF904CC02C1}"/>
              </a:ext>
            </a:extLst>
          </p:cNvPr>
          <p:cNvSpPr>
            <a:spLocks noGrp="1"/>
          </p:cNvSpPr>
          <p:nvPr>
            <p:ph type="title" idx="4294967295"/>
          </p:nvPr>
        </p:nvSpPr>
        <p:spPr>
          <a:xfrm>
            <a:off x="1117600" y="-587513"/>
            <a:ext cx="10160000" cy="563563"/>
          </a:xfrm>
        </p:spPr>
        <p:txBody>
          <a:bodyPr/>
          <a:lstStyle/>
          <a:p>
            <a:r>
              <a:rPr lang="en-US" dirty="0"/>
              <a:t>Reproducibility webpage</a:t>
            </a:r>
          </a:p>
        </p:txBody>
      </p:sp>
    </p:spTree>
    <p:extLst>
      <p:ext uri="{BB962C8B-B14F-4D97-AF65-F5344CB8AC3E}">
        <p14:creationId xmlns:p14="http://schemas.microsoft.com/office/powerpoint/2010/main" val="3015247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50BD75-D48F-47EA-BBD5-07F14D2D4CB8}"/>
              </a:ext>
            </a:extLst>
          </p:cNvPr>
          <p:cNvSpPr>
            <a:spLocks noGrp="1"/>
          </p:cNvSpPr>
          <p:nvPr>
            <p:ph type="sldNum" sz="quarter" idx="10"/>
          </p:nvPr>
        </p:nvSpPr>
        <p:spPr/>
        <p:txBody>
          <a:bodyPr/>
          <a:lstStyle/>
          <a:p>
            <a:fld id="{9E0544C4-E35C-7145-8F0C-14E842E56F07}" type="slidenum">
              <a:rPr lang="en-US" smtClean="0"/>
              <a:pPr/>
              <a:t>31</a:t>
            </a:fld>
            <a:endParaRPr lang="en-US" dirty="0"/>
          </a:p>
        </p:txBody>
      </p:sp>
      <p:pic>
        <p:nvPicPr>
          <p:cNvPr id="3" name="Picture 2" descr="Resources for Preparing Your Application webpage">
            <a:extLst>
              <a:ext uri="{FF2B5EF4-FFF2-40B4-BE49-F238E27FC236}">
                <a16:creationId xmlns:a16="http://schemas.microsoft.com/office/drawing/2014/main" id="{2FBA6E20-52BA-48F5-AA76-46809E9DEC10}"/>
              </a:ext>
            </a:extLst>
          </p:cNvPr>
          <p:cNvPicPr>
            <a:picLocks noChangeAspect="1"/>
          </p:cNvPicPr>
          <p:nvPr/>
        </p:nvPicPr>
        <p:blipFill>
          <a:blip r:embed="rId2"/>
          <a:stretch>
            <a:fillRect/>
          </a:stretch>
        </p:blipFill>
        <p:spPr>
          <a:xfrm>
            <a:off x="23460" y="0"/>
            <a:ext cx="12145079" cy="6858000"/>
          </a:xfrm>
          <a:prstGeom prst="rect">
            <a:avLst/>
          </a:prstGeom>
        </p:spPr>
      </p:pic>
      <p:sp>
        <p:nvSpPr>
          <p:cNvPr id="4" name="Title 3" descr="Resources for Preparing Your Application webpage">
            <a:extLst>
              <a:ext uri="{FF2B5EF4-FFF2-40B4-BE49-F238E27FC236}">
                <a16:creationId xmlns:a16="http://schemas.microsoft.com/office/drawing/2014/main" id="{B01FD574-D34A-4A3A-8144-8C2F3D0B779C}"/>
              </a:ext>
            </a:extLst>
          </p:cNvPr>
          <p:cNvSpPr>
            <a:spLocks noGrp="1"/>
          </p:cNvSpPr>
          <p:nvPr>
            <p:ph type="title" idx="4294967295"/>
          </p:nvPr>
        </p:nvSpPr>
        <p:spPr>
          <a:xfrm>
            <a:off x="1752600" y="-597210"/>
            <a:ext cx="10160000" cy="563563"/>
          </a:xfrm>
        </p:spPr>
        <p:txBody>
          <a:bodyPr/>
          <a:lstStyle/>
          <a:p>
            <a:r>
              <a:rPr lang="en-US" dirty="0"/>
              <a:t>Resources for Preparing Your Application</a:t>
            </a:r>
          </a:p>
        </p:txBody>
      </p:sp>
    </p:spTree>
    <p:extLst>
      <p:ext uri="{BB962C8B-B14F-4D97-AF65-F5344CB8AC3E}">
        <p14:creationId xmlns:p14="http://schemas.microsoft.com/office/powerpoint/2010/main" val="750480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6C0F54-5B9A-4EDC-9F70-71E4FEB685AB}"/>
              </a:ext>
            </a:extLst>
          </p:cNvPr>
          <p:cNvSpPr>
            <a:spLocks noGrp="1"/>
          </p:cNvSpPr>
          <p:nvPr>
            <p:ph type="title" idx="4294967295"/>
          </p:nvPr>
        </p:nvSpPr>
        <p:spPr>
          <a:xfrm>
            <a:off x="1524000" y="228601"/>
            <a:ext cx="9528129" cy="563563"/>
          </a:xfrm>
        </p:spPr>
        <p:txBody>
          <a:bodyPr/>
          <a:lstStyle/>
          <a:p>
            <a:r>
              <a:rPr lang="en-US" dirty="0"/>
              <a:t>NIH Enhancing Reproducibility Guidelines handout pg1 </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10"/>
          </p:nvPr>
        </p:nvSpPr>
        <p:spPr/>
        <p:txBody>
          <a:bodyPr/>
          <a:lstStyle/>
          <a:p>
            <a:fld id="{9E0544C4-E35C-7145-8F0C-14E842E56F07}" type="slidenum">
              <a:rPr lang="en-US" smtClean="0"/>
              <a:pPr/>
              <a:t>32</a:t>
            </a:fld>
            <a:endParaRPr lang="en-US" dirty="0"/>
          </a:p>
        </p:txBody>
      </p:sp>
      <p:pic>
        <p:nvPicPr>
          <p:cNvPr id="5" name="Picture 4" descr="NIH Enhancing Reproducibility Guidelines handout pg1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84789"/>
            <a:ext cx="9604329" cy="6214565"/>
          </a:xfrm>
          <a:prstGeom prst="rect">
            <a:avLst/>
          </a:prstGeom>
        </p:spPr>
      </p:pic>
    </p:spTree>
    <p:extLst>
      <p:ext uri="{BB962C8B-B14F-4D97-AF65-F5344CB8AC3E}">
        <p14:creationId xmlns:p14="http://schemas.microsoft.com/office/powerpoint/2010/main" val="1548585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E56DF-8C6E-476D-9529-DB5227E08D30}"/>
              </a:ext>
            </a:extLst>
          </p:cNvPr>
          <p:cNvSpPr>
            <a:spLocks noGrp="1"/>
          </p:cNvSpPr>
          <p:nvPr>
            <p:ph type="title" idx="4294967295"/>
          </p:nvPr>
        </p:nvSpPr>
        <p:spPr>
          <a:xfrm>
            <a:off x="1524000" y="228601"/>
            <a:ext cx="7543800" cy="1066799"/>
          </a:xfrm>
        </p:spPr>
        <p:txBody>
          <a:bodyPr/>
          <a:lstStyle/>
          <a:p>
            <a:r>
              <a:rPr lang="en-US" dirty="0"/>
              <a:t>NIH Enhancing</a:t>
            </a:r>
            <a:r>
              <a:rPr lang="en-US" baseline="0" dirty="0"/>
              <a:t> Reproducibility Guidelines handout </a:t>
            </a:r>
            <a:r>
              <a:rPr lang="en-US" baseline="0" dirty="0" err="1"/>
              <a:t>pg</a:t>
            </a:r>
            <a:r>
              <a:rPr lang="en-US" baseline="0" dirty="0"/>
              <a:t> 2</a:t>
            </a:r>
            <a:endParaRPr lang="en-US" dirty="0"/>
          </a:p>
        </p:txBody>
      </p:sp>
      <p:sp>
        <p:nvSpPr>
          <p:cNvPr id="2" name="Slide Number Placeholder 1"/>
          <p:cNvSpPr>
            <a:spLocks noGrp="1"/>
          </p:cNvSpPr>
          <p:nvPr>
            <p:ph type="sldNum" sz="quarter" idx="10"/>
          </p:nvPr>
        </p:nvSpPr>
        <p:spPr/>
        <p:txBody>
          <a:bodyPr/>
          <a:lstStyle/>
          <a:p>
            <a:fld id="{9E0544C4-E35C-7145-8F0C-14E842E56F07}" type="slidenum">
              <a:rPr lang="en-US" smtClean="0"/>
              <a:pPr/>
              <a:t>33</a:t>
            </a:fld>
            <a:endParaRPr lang="en-US" dirty="0"/>
          </a:p>
        </p:txBody>
      </p:sp>
      <p:pic>
        <p:nvPicPr>
          <p:cNvPr id="3" name="Picture 2" descr="NIH Enhancing Reproducibility Guidelines handout pg 2"/>
          <p:cNvPicPr>
            <a:picLocks noChangeAspect="1"/>
          </p:cNvPicPr>
          <p:nvPr/>
        </p:nvPicPr>
        <p:blipFill rotWithShape="1">
          <a:blip r:embed="rId2" cstate="print">
            <a:extLst>
              <a:ext uri="{28A0092B-C50C-407E-A947-70E740481C1C}">
                <a14:useLocalDpi xmlns:a14="http://schemas.microsoft.com/office/drawing/2010/main" val="0"/>
              </a:ext>
            </a:extLst>
          </a:blip>
          <a:srcRect l="5390" t="11100" r="5127" b="12222"/>
          <a:stretch/>
        </p:blipFill>
        <p:spPr>
          <a:xfrm>
            <a:off x="2819400" y="-12290"/>
            <a:ext cx="6248400" cy="6844574"/>
          </a:xfrm>
          <a:prstGeom prst="rect">
            <a:avLst/>
          </a:prstGeom>
        </p:spPr>
      </p:pic>
    </p:spTree>
    <p:extLst>
      <p:ext uri="{BB962C8B-B14F-4D97-AF65-F5344CB8AC3E}">
        <p14:creationId xmlns:p14="http://schemas.microsoft.com/office/powerpoint/2010/main" val="1633706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viewer Guidance to Evaluate Sex as a Biological Variable"/>
          <p:cNvSpPr>
            <a:spLocks noGrp="1"/>
          </p:cNvSpPr>
          <p:nvPr>
            <p:ph type="title"/>
          </p:nvPr>
        </p:nvSpPr>
        <p:spPr>
          <a:xfrm>
            <a:off x="1739730" y="-685800"/>
            <a:ext cx="10160000" cy="563563"/>
          </a:xfrm>
        </p:spPr>
        <p:txBody>
          <a:bodyPr/>
          <a:lstStyle/>
          <a:p>
            <a:r>
              <a:rPr lang="en-US" dirty="0"/>
              <a:t>Reviewer Guidance to Evaluate Sex as a Biological Variable</a:t>
            </a:r>
          </a:p>
        </p:txBody>
      </p:sp>
      <p:sp>
        <p:nvSpPr>
          <p:cNvPr id="2" name="Slide Number Placeholder 1"/>
          <p:cNvSpPr>
            <a:spLocks noGrp="1"/>
          </p:cNvSpPr>
          <p:nvPr>
            <p:ph type="sldNum" sz="quarter" idx="4294967295"/>
          </p:nvPr>
        </p:nvSpPr>
        <p:spPr>
          <a:xfrm>
            <a:off x="11619186" y="6555829"/>
            <a:ext cx="572814" cy="365125"/>
          </a:xfrm>
          <a:prstGeom prst="rect">
            <a:avLst/>
          </a:prstGeom>
        </p:spPr>
        <p:txBody>
          <a:bodyPr/>
          <a:lstStyle/>
          <a:p>
            <a:fld id="{F38DF745-7D3F-47F4-83A3-874385CFAA69}" type="slidenum">
              <a:rPr lang="en-US" sz="1000" b="1"/>
              <a:pPr/>
              <a:t>34</a:t>
            </a:fld>
            <a:endParaRPr lang="en-US" sz="1000" b="1" dirty="0"/>
          </a:p>
        </p:txBody>
      </p:sp>
      <p:pic>
        <p:nvPicPr>
          <p:cNvPr id="3" name="Picture 2" descr="Reviewer Guidance to Evaluate Sex as a Biological Variable"/>
          <p:cNvPicPr>
            <a:picLocks noChangeAspect="1"/>
          </p:cNvPicPr>
          <p:nvPr/>
        </p:nvPicPr>
        <p:blipFill rotWithShape="1">
          <a:blip r:embed="rId2"/>
          <a:srcRect t="1339"/>
          <a:stretch/>
        </p:blipFill>
        <p:spPr>
          <a:xfrm>
            <a:off x="1295401" y="378371"/>
            <a:ext cx="9378740" cy="5952071"/>
          </a:xfrm>
          <a:prstGeom prst="rect">
            <a:avLst/>
          </a:prstGeom>
        </p:spPr>
      </p:pic>
    </p:spTree>
    <p:extLst>
      <p:ext uri="{BB962C8B-B14F-4D97-AF65-F5344CB8AC3E}">
        <p14:creationId xmlns:p14="http://schemas.microsoft.com/office/powerpoint/2010/main" val="1298257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91C8-8218-4A6F-A849-7EDBFBC09EDC}"/>
              </a:ext>
            </a:extLst>
          </p:cNvPr>
          <p:cNvSpPr>
            <a:spLocks noGrp="1"/>
          </p:cNvSpPr>
          <p:nvPr>
            <p:ph type="title"/>
          </p:nvPr>
        </p:nvSpPr>
        <p:spPr>
          <a:xfrm>
            <a:off x="1041400" y="198437"/>
            <a:ext cx="10160000" cy="563563"/>
          </a:xfrm>
        </p:spPr>
        <p:txBody>
          <a:bodyPr/>
          <a:lstStyle/>
          <a:p>
            <a:pPr algn="ctr"/>
            <a:r>
              <a:rPr lang="en-US" sz="2800" dirty="0"/>
              <a:t>Upcoming: ACD Working Group on Enhancing </a:t>
            </a:r>
            <a:br>
              <a:rPr lang="en-US" sz="2800" dirty="0"/>
            </a:br>
            <a:r>
              <a:rPr lang="en-US" sz="2800" dirty="0"/>
              <a:t>Reproducibility and Rigor in Animal Research </a:t>
            </a:r>
          </a:p>
        </p:txBody>
      </p:sp>
      <p:sp>
        <p:nvSpPr>
          <p:cNvPr id="3" name="Content Placeholder 2">
            <a:extLst>
              <a:ext uri="{FF2B5EF4-FFF2-40B4-BE49-F238E27FC236}">
                <a16:creationId xmlns:a16="http://schemas.microsoft.com/office/drawing/2014/main" id="{F7EDD02A-CB77-478B-B99D-C655E775E334}"/>
              </a:ext>
            </a:extLst>
          </p:cNvPr>
          <p:cNvSpPr>
            <a:spLocks noGrp="1"/>
          </p:cNvSpPr>
          <p:nvPr>
            <p:ph idx="1"/>
          </p:nvPr>
        </p:nvSpPr>
        <p:spPr/>
        <p:txBody>
          <a:bodyPr/>
          <a:lstStyle/>
          <a:p>
            <a:pPr>
              <a:spcBef>
                <a:spcPts val="1200"/>
              </a:spcBef>
              <a:spcAft>
                <a:spcPts val="200"/>
              </a:spcAft>
            </a:pPr>
            <a:r>
              <a:rPr lang="en-US" sz="2800" dirty="0"/>
              <a:t>Identify gaps &amp; opportunities to improve the rigor, reproducibility, translational validity, and transparency of animal models studies</a:t>
            </a:r>
          </a:p>
          <a:p>
            <a:pPr>
              <a:spcBef>
                <a:spcPts val="1200"/>
              </a:spcBef>
              <a:spcAft>
                <a:spcPts val="200"/>
              </a:spcAft>
            </a:pPr>
            <a:r>
              <a:rPr lang="en-US" sz="2800" dirty="0"/>
              <a:t>Current state of science for validating alternative models to animal research</a:t>
            </a:r>
          </a:p>
          <a:p>
            <a:pPr>
              <a:spcBef>
                <a:spcPts val="1200"/>
              </a:spcBef>
              <a:spcAft>
                <a:spcPts val="200"/>
              </a:spcAft>
            </a:pPr>
            <a:r>
              <a:rPr lang="en-US" sz="2800" dirty="0"/>
              <a:t>Registering animal studies that aim to lead to first in human trials</a:t>
            </a:r>
          </a:p>
          <a:p>
            <a:pPr>
              <a:spcBef>
                <a:spcPts val="1200"/>
              </a:spcBef>
              <a:spcAft>
                <a:spcPts val="200"/>
              </a:spcAft>
            </a:pPr>
            <a:r>
              <a:rPr lang="en-US" sz="2800" dirty="0"/>
              <a:t>Financial implications</a:t>
            </a:r>
          </a:p>
          <a:p>
            <a:pPr>
              <a:spcBef>
                <a:spcPts val="1200"/>
              </a:spcBef>
              <a:spcAft>
                <a:spcPts val="200"/>
              </a:spcAft>
            </a:pPr>
            <a:r>
              <a:rPr lang="en-US" sz="2800" dirty="0"/>
              <a:t>Training in rigor of animal research</a:t>
            </a:r>
          </a:p>
          <a:p>
            <a:pPr>
              <a:spcBef>
                <a:spcPts val="1200"/>
              </a:spcBef>
              <a:spcAft>
                <a:spcPts val="200"/>
              </a:spcAft>
            </a:pPr>
            <a:r>
              <a:rPr lang="en-US" sz="2800" dirty="0"/>
              <a:t>More</a:t>
            </a:r>
          </a:p>
        </p:txBody>
      </p:sp>
      <p:sp>
        <p:nvSpPr>
          <p:cNvPr id="4" name="Slide Number Placeholder 3">
            <a:extLst>
              <a:ext uri="{FF2B5EF4-FFF2-40B4-BE49-F238E27FC236}">
                <a16:creationId xmlns:a16="http://schemas.microsoft.com/office/drawing/2014/main" id="{1CFC3D25-9666-4B3B-A84A-2A594F71D4EB}"/>
              </a:ext>
            </a:extLst>
          </p:cNvPr>
          <p:cNvSpPr>
            <a:spLocks noGrp="1"/>
          </p:cNvSpPr>
          <p:nvPr>
            <p:ph type="sldNum" sz="quarter" idx="10"/>
          </p:nvPr>
        </p:nvSpPr>
        <p:spPr/>
        <p:txBody>
          <a:bodyPr/>
          <a:lstStyle/>
          <a:p>
            <a:fld id="{60583324-AE1C-3546-A724-4BA4670D7901}" type="slidenum">
              <a:rPr lang="en-US" smtClean="0"/>
              <a:pPr/>
              <a:t>35</a:t>
            </a:fld>
            <a:endParaRPr lang="en-US" dirty="0"/>
          </a:p>
        </p:txBody>
      </p:sp>
      <p:sp>
        <p:nvSpPr>
          <p:cNvPr id="5" name="TextBox 4">
            <a:extLst>
              <a:ext uri="{FF2B5EF4-FFF2-40B4-BE49-F238E27FC236}">
                <a16:creationId xmlns:a16="http://schemas.microsoft.com/office/drawing/2014/main" id="{CA3417FF-9AFA-4485-BE88-6FC95E7B9B8F}"/>
              </a:ext>
            </a:extLst>
          </p:cNvPr>
          <p:cNvSpPr txBox="1"/>
          <p:nvPr/>
        </p:nvSpPr>
        <p:spPr>
          <a:xfrm>
            <a:off x="1219200" y="5494656"/>
            <a:ext cx="5109156" cy="369332"/>
          </a:xfrm>
          <a:prstGeom prst="rect">
            <a:avLst/>
          </a:prstGeom>
          <a:noFill/>
        </p:spPr>
        <p:txBody>
          <a:bodyPr wrap="none" rtlCol="0">
            <a:spAutoFit/>
          </a:bodyPr>
          <a:lstStyle/>
          <a:p>
            <a:r>
              <a:rPr lang="en-US" dirty="0">
                <a:hlinkClick r:id="rId3"/>
              </a:rPr>
              <a:t>https://acd.od.nih.gov/working-groups/eprar.html</a:t>
            </a:r>
            <a:endParaRPr lang="en-US" dirty="0"/>
          </a:p>
        </p:txBody>
      </p:sp>
      <p:pic>
        <p:nvPicPr>
          <p:cNvPr id="9" name="Picture 8">
            <a:extLst>
              <a:ext uri="{FF2B5EF4-FFF2-40B4-BE49-F238E27FC236}">
                <a16:creationId xmlns:a16="http://schemas.microsoft.com/office/drawing/2014/main" id="{3EB0714C-9F07-40D8-A791-F82FC9A0EF2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3644153"/>
            <a:ext cx="3201855" cy="2133600"/>
          </a:xfrm>
          <a:prstGeom prst="rect">
            <a:avLst/>
          </a:prstGeom>
        </p:spPr>
      </p:pic>
    </p:spTree>
    <p:extLst>
      <p:ext uri="{BB962C8B-B14F-4D97-AF65-F5344CB8AC3E}">
        <p14:creationId xmlns:p14="http://schemas.microsoft.com/office/powerpoint/2010/main" val="368767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876" y="457200"/>
            <a:ext cx="3260725" cy="5638800"/>
          </a:xfrm>
        </p:spPr>
        <p:txBody>
          <a:bodyPr/>
          <a:lstStyle/>
          <a:p>
            <a:pPr algn="ctr"/>
            <a:br>
              <a:rPr lang="en-US" sz="3600" dirty="0">
                <a:solidFill>
                  <a:srgbClr val="0070C0"/>
                </a:solidFill>
              </a:rPr>
            </a:br>
            <a:br>
              <a:rPr lang="en-US" sz="3600" dirty="0">
                <a:solidFill>
                  <a:srgbClr val="0070C0"/>
                </a:solidFill>
              </a:rPr>
            </a:br>
            <a:br>
              <a:rPr lang="en-US" sz="3600" dirty="0">
                <a:solidFill>
                  <a:srgbClr val="0070C0"/>
                </a:solidFill>
              </a:rPr>
            </a:br>
            <a:r>
              <a:rPr lang="en-US" sz="3600" dirty="0">
                <a:solidFill>
                  <a:srgbClr val="0070C0"/>
                </a:solidFill>
              </a:rPr>
              <a:t>Thank You!</a:t>
            </a:r>
            <a:br>
              <a:rPr lang="en-US" sz="3600" dirty="0">
                <a:solidFill>
                  <a:srgbClr val="0070C0"/>
                </a:solidFill>
              </a:rPr>
            </a:br>
            <a:br>
              <a:rPr lang="en-US" sz="3600" dirty="0">
                <a:solidFill>
                  <a:srgbClr val="0070C0"/>
                </a:solidFill>
              </a:rPr>
            </a:br>
            <a:r>
              <a:rPr lang="en-US" sz="3600" dirty="0">
                <a:solidFill>
                  <a:srgbClr val="0070C0"/>
                </a:solidFill>
              </a:rPr>
              <a:t>Questions?</a:t>
            </a:r>
            <a:br>
              <a:rPr lang="en-US" sz="3600" dirty="0">
                <a:solidFill>
                  <a:srgbClr val="0070C0"/>
                </a:solidFill>
              </a:rPr>
            </a:br>
            <a:br>
              <a:rPr lang="en-US" sz="3600" dirty="0">
                <a:solidFill>
                  <a:srgbClr val="0070C0"/>
                </a:solidFill>
              </a:rPr>
            </a:br>
            <a:br>
              <a:rPr lang="en-US" sz="3600" dirty="0">
                <a:solidFill>
                  <a:srgbClr val="0070C0"/>
                </a:solidFill>
              </a:rPr>
            </a:br>
            <a:r>
              <a:rPr lang="en-US" sz="2000" dirty="0">
                <a:solidFill>
                  <a:srgbClr val="0070C0"/>
                </a:solidFill>
              </a:rPr>
              <a:t>reproducibility@nih.gov</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2600" y="664240"/>
            <a:ext cx="4816475" cy="61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11676352" y="6463378"/>
            <a:ext cx="515648" cy="365125"/>
          </a:xfrm>
          <a:prstGeom prst="rect">
            <a:avLst/>
          </a:prstGeom>
        </p:spPr>
        <p:txBody>
          <a:bodyPr/>
          <a:lstStyle/>
          <a:p>
            <a:fld id="{F38DF745-7D3F-47F4-83A3-874385CFAA69}" type="slidenum">
              <a:rPr lang="en-US" sz="1000" b="1" smtClean="0"/>
              <a:pPr/>
              <a:t>36</a:t>
            </a:fld>
            <a:endParaRPr lang="en-US" sz="1000" b="1" dirty="0"/>
          </a:p>
        </p:txBody>
      </p:sp>
    </p:spTree>
    <p:custDataLst>
      <p:tags r:id="rId1"/>
    </p:custDataLst>
    <p:extLst>
      <p:ext uri="{BB962C8B-B14F-4D97-AF65-F5344CB8AC3E}">
        <p14:creationId xmlns:p14="http://schemas.microsoft.com/office/powerpoint/2010/main" val="2999105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Headline - Drug targets slip-sliding awa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1951" y="5214755"/>
            <a:ext cx="6275387" cy="914400"/>
          </a:xfrm>
          <a:prstGeom prst="rect">
            <a:avLst/>
          </a:prstGeom>
          <a:ln>
            <a:noFill/>
          </a:ln>
          <a:effectLst>
            <a:outerShdw blurRad="292100" dist="139700" dir="2700000" algn="tl" rotWithShape="0">
              <a:srgbClr val="333333">
                <a:alpha val="65000"/>
              </a:srgbClr>
            </a:outerShdw>
          </a:effectLst>
        </p:spPr>
      </p:pic>
      <p:sp>
        <p:nvSpPr>
          <p:cNvPr id="27651" name="Content Placeholder 2"/>
          <p:cNvSpPr>
            <a:spLocks noGrp="1"/>
          </p:cNvSpPr>
          <p:nvPr>
            <p:ph idx="4294967295"/>
          </p:nvPr>
        </p:nvSpPr>
        <p:spPr>
          <a:xfrm>
            <a:off x="852611" y="1360663"/>
            <a:ext cx="4973638" cy="4757737"/>
          </a:xfrm>
        </p:spPr>
        <p:txBody>
          <a:bodyPr/>
          <a:lstStyle/>
          <a:p>
            <a:r>
              <a:rPr lang="en-US" altLang="en-US" dirty="0">
                <a:solidFill>
                  <a:schemeClr val="tx2"/>
                </a:solidFill>
              </a:rPr>
              <a:t>Noted by research community; in multiple publications</a:t>
            </a:r>
          </a:p>
          <a:p>
            <a:pPr lvl="1"/>
            <a:r>
              <a:rPr lang="en-US" altLang="en-US" dirty="0">
                <a:solidFill>
                  <a:schemeClr val="tx2"/>
                </a:solidFill>
              </a:rPr>
              <a:t>Across research areas</a:t>
            </a:r>
          </a:p>
          <a:p>
            <a:pPr lvl="1"/>
            <a:r>
              <a:rPr lang="en-US" altLang="en-US" dirty="0">
                <a:solidFill>
                  <a:schemeClr val="tx2"/>
                </a:solidFill>
              </a:rPr>
              <a:t>Especially in preclinical research</a:t>
            </a:r>
          </a:p>
        </p:txBody>
      </p:sp>
      <p:pic>
        <p:nvPicPr>
          <p:cNvPr id="4" name="Picture 3" descr="Headline - Trouble in the lab"/>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54839" y="1598613"/>
            <a:ext cx="3595687" cy="3382962"/>
          </a:xfrm>
          <a:prstGeom prst="rect">
            <a:avLst/>
          </a:prstGeom>
          <a:ln>
            <a:noFill/>
          </a:ln>
          <a:effectLst>
            <a:outerShdw blurRad="292100" dist="139700" dir="2700000" algn="tl" rotWithShape="0">
              <a:srgbClr val="333333">
                <a:alpha val="65000"/>
              </a:srgbClr>
            </a:outerShdw>
          </a:effectLst>
        </p:spPr>
      </p:pic>
      <p:pic>
        <p:nvPicPr>
          <p:cNvPr id="5" name="Picture 2" descr="Headline - Beware the creeping cracks of bia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58976" y="1693069"/>
            <a:ext cx="3265487" cy="914400"/>
          </a:xfrm>
          <a:prstGeom prst="rect">
            <a:avLst/>
          </a:prstGeom>
          <a:ln>
            <a:noFill/>
          </a:ln>
          <a:effectLst>
            <a:outerShdw blurRad="292100" dist="139700" dir="2700000" algn="tl" rotWithShape="0">
              <a:srgbClr val="333333">
                <a:alpha val="65000"/>
              </a:srgbClr>
            </a:outerShdw>
          </a:effectLst>
        </p:spPr>
      </p:pic>
      <p:pic>
        <p:nvPicPr>
          <p:cNvPr id="7" name="Picture 5" descr="Headline - False-Positive Psychology: Undisclosed Flexibility in Data Collection and Analysis Allows Presenting Anything as Significa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2611" y="4194837"/>
            <a:ext cx="4184650" cy="768350"/>
          </a:xfrm>
          <a:prstGeom prst="rect">
            <a:avLst/>
          </a:prstGeom>
          <a:ln>
            <a:noFill/>
          </a:ln>
          <a:effectLst>
            <a:outerShdw blurRad="292100" dist="139700" dir="2700000" algn="tl" rotWithShape="0">
              <a:srgbClr val="333333">
                <a:alpha val="65000"/>
              </a:srgbClr>
            </a:outerShdw>
          </a:effectLst>
        </p:spPr>
      </p:pic>
      <p:pic>
        <p:nvPicPr>
          <p:cNvPr id="8" name="Picture 8" descr="Headline - Why animal research needs to improv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2086" y="941390"/>
            <a:ext cx="3119437" cy="823912"/>
          </a:xfrm>
          <a:prstGeom prst="rect">
            <a:avLst/>
          </a:prstGeom>
          <a:ln>
            <a:noFill/>
          </a:ln>
          <a:effectLst>
            <a:outerShdw blurRad="292100" dist="139700" dir="2700000" algn="tl" rotWithShape="0">
              <a:srgbClr val="333333">
                <a:alpha val="65000"/>
              </a:srgbClr>
            </a:outerShdw>
          </a:effectLst>
        </p:spPr>
      </p:pic>
      <p:pic>
        <p:nvPicPr>
          <p:cNvPr id="10" name="Picture 6" descr="Headline - Raise standards for preclinical research"/>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91437" y="4398963"/>
            <a:ext cx="3657600" cy="868362"/>
          </a:xfrm>
          <a:prstGeom prst="rect">
            <a:avLst/>
          </a:prstGeom>
          <a:ln>
            <a:noFill/>
          </a:ln>
          <a:effectLst>
            <a:outerShdw blurRad="292100" dist="139700" dir="2700000" algn="tl" rotWithShape="0">
              <a:srgbClr val="333333">
                <a:alpha val="65000"/>
              </a:srgbClr>
            </a:outerShdw>
          </a:effectLst>
        </p:spPr>
      </p:pic>
      <p:pic>
        <p:nvPicPr>
          <p:cNvPr id="11" name="Picture 2" descr="Headline - Believe it or not: how much can we rely on published data on potential drug target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50518" y="2956769"/>
            <a:ext cx="3108325" cy="1004888"/>
          </a:xfrm>
          <a:prstGeom prst="rect">
            <a:avLst/>
          </a:prstGeom>
          <a:ln>
            <a:noFill/>
          </a:ln>
          <a:effectLst>
            <a:outerShdw blurRad="292100" dist="139700" dir="2700000" algn="tl" rotWithShape="0">
              <a:srgbClr val="333333">
                <a:alpha val="65000"/>
              </a:srgbClr>
            </a:outerShdw>
          </a:effectLst>
        </p:spPr>
      </p:pic>
      <p:pic>
        <p:nvPicPr>
          <p:cNvPr id="6" name="Picture 4" descr="Headline - Reforming Science: Methodological and Cultural Reforms"/>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68789" y="6249988"/>
            <a:ext cx="6326187" cy="43656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294967295"/>
          </p:nvPr>
        </p:nvSpPr>
        <p:spPr>
          <a:xfrm>
            <a:off x="11845134" y="6569075"/>
            <a:ext cx="361614" cy="365125"/>
          </a:xfrm>
          <a:prstGeom prst="rect">
            <a:avLst/>
          </a:prstGeom>
        </p:spPr>
        <p:txBody>
          <a:bodyPr/>
          <a:lstStyle/>
          <a:p>
            <a:fld id="{F38DF745-7D3F-47F4-83A3-874385CFAA69}" type="slidenum">
              <a:rPr lang="en-US" sz="1000" b="1" smtClean="0"/>
              <a:pPr/>
              <a:t>4</a:t>
            </a:fld>
            <a:endParaRPr lang="en-US" sz="1000" b="1" dirty="0"/>
          </a:p>
        </p:txBody>
      </p:sp>
      <p:sp>
        <p:nvSpPr>
          <p:cNvPr id="2" name="Title 1">
            <a:extLst>
              <a:ext uri="{FF2B5EF4-FFF2-40B4-BE49-F238E27FC236}">
                <a16:creationId xmlns:a16="http://schemas.microsoft.com/office/drawing/2014/main" id="{5EBAAA53-BB1F-4342-9C62-BA1C2F887518}"/>
              </a:ext>
            </a:extLst>
          </p:cNvPr>
          <p:cNvSpPr>
            <a:spLocks noGrp="1"/>
          </p:cNvSpPr>
          <p:nvPr>
            <p:ph type="title" idx="4294967295"/>
          </p:nvPr>
        </p:nvSpPr>
        <p:spPr/>
        <p:txBody>
          <a:bodyPr/>
          <a:lstStyle/>
          <a:p>
            <a:pPr algn="ctr"/>
            <a:r>
              <a:rPr lang="en-US" sz="3200" dirty="0"/>
              <a:t>The Reproducibility Challenge</a:t>
            </a:r>
            <a:endParaRPr lang="en-US" dirty="0"/>
          </a:p>
        </p:txBody>
      </p:sp>
    </p:spTree>
    <p:custDataLst>
      <p:tags r:id="rId1"/>
    </p:custDataLst>
    <p:extLst>
      <p:ext uri="{BB962C8B-B14F-4D97-AF65-F5344CB8AC3E}">
        <p14:creationId xmlns:p14="http://schemas.microsoft.com/office/powerpoint/2010/main" val="289743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9B464-2C29-428A-AFDC-AC9E780CFFEF}"/>
              </a:ext>
            </a:extLst>
          </p:cNvPr>
          <p:cNvSpPr>
            <a:spLocks noGrp="1"/>
          </p:cNvSpPr>
          <p:nvPr>
            <p:ph type="ctrTitle"/>
          </p:nvPr>
        </p:nvSpPr>
        <p:spPr>
          <a:xfrm>
            <a:off x="838200" y="184691"/>
            <a:ext cx="9372600" cy="762000"/>
          </a:xfrm>
        </p:spPr>
        <p:txBody>
          <a:bodyPr/>
          <a:lstStyle/>
          <a:p>
            <a:r>
              <a:rPr lang="en-US" dirty="0"/>
              <a:t>Perspective</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4294967295"/>
          </p:nvPr>
        </p:nvSpPr>
        <p:spPr>
          <a:xfrm>
            <a:off x="11776841" y="6492875"/>
            <a:ext cx="415159" cy="365125"/>
          </a:xfrm>
          <a:prstGeom prst="rect">
            <a:avLst/>
          </a:prstGeom>
        </p:spPr>
        <p:txBody>
          <a:bodyPr/>
          <a:lstStyle/>
          <a:p>
            <a:pPr algn="l"/>
            <a:fld id="{FA539633-4861-457F-A749-44DEC8F81F35}" type="slidenum">
              <a:rPr lang="en-US" sz="1000" b="1"/>
              <a:pPr algn="l"/>
              <a:t>5</a:t>
            </a:fld>
            <a:endParaRPr lang="en-US" sz="1000" b="1" dirty="0"/>
          </a:p>
        </p:txBody>
      </p:sp>
      <p:pic>
        <p:nvPicPr>
          <p:cNvPr id="1026" name="Picture 2" descr="\\psf\Home\Desktop\Nature Landis.tiff&#10;Perspectiv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0013" y="152400"/>
            <a:ext cx="9490387" cy="6139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863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4D4CB-7C82-4A45-9643-E2A0D485F95F}"/>
              </a:ext>
            </a:extLst>
          </p:cNvPr>
          <p:cNvSpPr>
            <a:spLocks noGrp="1"/>
          </p:cNvSpPr>
          <p:nvPr>
            <p:ph type="title"/>
          </p:nvPr>
        </p:nvSpPr>
        <p:spPr>
          <a:xfrm>
            <a:off x="1524000" y="228601"/>
            <a:ext cx="9144000" cy="563563"/>
          </a:xfrm>
        </p:spPr>
        <p:txBody>
          <a:bodyPr/>
          <a:lstStyle/>
          <a:p>
            <a:r>
              <a:rPr lang="en-US" dirty="0"/>
              <a:t>Due Diligence, Overdue</a:t>
            </a:r>
          </a:p>
        </p:txBody>
      </p:sp>
      <p:pic>
        <p:nvPicPr>
          <p:cNvPr id="2050" name="Picture 2" descr="chart titled Due Diligence, Overdu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184492"/>
            <a:ext cx="9525000" cy="606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p:cNvSpPr txBox="1">
            <a:spLocks noChangeArrowheads="1"/>
          </p:cNvSpPr>
          <p:nvPr/>
        </p:nvSpPr>
        <p:spPr bwMode="auto">
          <a:xfrm>
            <a:off x="5288478" y="6208200"/>
            <a:ext cx="5379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dirty="0">
                <a:solidFill>
                  <a:prstClr val="black"/>
                </a:solidFill>
                <a:ea typeface="ＭＳ Ｐゴシック" pitchFamily="34" charset="-128"/>
              </a:rPr>
              <a:t>Perrin</a:t>
            </a:r>
            <a:r>
              <a:rPr lang="en-US" i="1" dirty="0">
                <a:solidFill>
                  <a:prstClr val="black"/>
                </a:solidFill>
                <a:ea typeface="ＭＳ Ｐゴシック" pitchFamily="34" charset="-128"/>
              </a:rPr>
              <a:t>, Nature </a:t>
            </a:r>
            <a:r>
              <a:rPr lang="en-US" dirty="0">
                <a:solidFill>
                  <a:prstClr val="black"/>
                </a:solidFill>
                <a:ea typeface="ＭＳ Ｐゴシック" pitchFamily="34" charset="-128"/>
              </a:rPr>
              <a:t>2014; 507: 423-425</a:t>
            </a:r>
            <a:r>
              <a:rPr lang="en-US" dirty="0">
                <a:solidFill>
                  <a:prstClr val="white"/>
                </a:solidFill>
                <a:ea typeface="ＭＳ Ｐゴシック" pitchFamily="34" charset="-128"/>
              </a:rPr>
              <a:t>5</a:t>
            </a:r>
          </a:p>
        </p:txBody>
      </p:sp>
      <p:sp>
        <p:nvSpPr>
          <p:cNvPr id="2" name="Slide Number Placeholder 1"/>
          <p:cNvSpPr>
            <a:spLocks noGrp="1"/>
          </p:cNvSpPr>
          <p:nvPr>
            <p:ph type="sldNum" sz="quarter" idx="4294967295"/>
          </p:nvPr>
        </p:nvSpPr>
        <p:spPr>
          <a:xfrm>
            <a:off x="11854223" y="6553200"/>
            <a:ext cx="337777" cy="457200"/>
          </a:xfrm>
          <a:prstGeom prst="rect">
            <a:avLst/>
          </a:prstGeom>
        </p:spPr>
        <p:txBody>
          <a:bodyPr/>
          <a:lstStyle/>
          <a:p>
            <a:pPr algn="l"/>
            <a:fld id="{D81EDFFC-02FE-4C78-99BE-CEAC9A4FD55E}" type="slidenum">
              <a:rPr lang="en-US" sz="1000" b="1">
                <a:latin typeface="Calibri" panose="020F0502020204030204" pitchFamily="34" charset="0"/>
                <a:cs typeface="Calibri" panose="020F0502020204030204" pitchFamily="34" charset="0"/>
              </a:rPr>
              <a:pPr algn="l"/>
              <a:t>6</a:t>
            </a:fld>
            <a:endParaRPr lang="en-US" sz="10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7081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98437"/>
            <a:ext cx="10464800" cy="563563"/>
          </a:xfrm>
        </p:spPr>
        <p:txBody>
          <a:bodyPr/>
          <a:lstStyle/>
          <a:p>
            <a:pPr algn="ctr"/>
            <a:r>
              <a:rPr lang="en-US" sz="2800" dirty="0"/>
              <a:t>Challenges to Rigor and Transparency in </a:t>
            </a:r>
            <a:br>
              <a:rPr lang="en-US" sz="2800" dirty="0"/>
            </a:br>
            <a:r>
              <a:rPr lang="en-US" sz="2800" dirty="0"/>
              <a:t>Reporting Science</a:t>
            </a:r>
          </a:p>
        </p:txBody>
      </p:sp>
      <p:sp>
        <p:nvSpPr>
          <p:cNvPr id="3" name="Content Placeholder 2"/>
          <p:cNvSpPr>
            <a:spLocks noGrp="1"/>
          </p:cNvSpPr>
          <p:nvPr>
            <p:ph idx="1"/>
          </p:nvPr>
        </p:nvSpPr>
        <p:spPr/>
        <p:txBody>
          <a:bodyPr/>
          <a:lstStyle/>
          <a:p>
            <a:r>
              <a:rPr lang="en-US" sz="2800" dirty="0"/>
              <a:t>Science often viewed as self-correcting </a:t>
            </a:r>
          </a:p>
          <a:p>
            <a:pPr lvl="1">
              <a:buClr>
                <a:srgbClr val="003399"/>
              </a:buClr>
            </a:pPr>
            <a:r>
              <a:rPr lang="en-US" dirty="0">
                <a:solidFill>
                  <a:srgbClr val="003399"/>
                </a:solidFill>
              </a:rPr>
              <a:t>Immune from reproducibility problems?</a:t>
            </a:r>
          </a:p>
          <a:p>
            <a:pPr lvl="1">
              <a:buClr>
                <a:srgbClr val="003399"/>
              </a:buClr>
            </a:pPr>
            <a:r>
              <a:rPr lang="en-US" dirty="0">
                <a:solidFill>
                  <a:srgbClr val="003399"/>
                </a:solidFill>
              </a:rPr>
              <a:t>Principle remains true over the long-term </a:t>
            </a:r>
          </a:p>
          <a:p>
            <a:pPr lvl="1"/>
            <a:endParaRPr lang="en-US" sz="1200" dirty="0">
              <a:solidFill>
                <a:schemeClr val="accent1"/>
              </a:solidFill>
            </a:endParaRPr>
          </a:p>
          <a:p>
            <a:pPr>
              <a:spcBef>
                <a:spcPts val="1200"/>
              </a:spcBef>
            </a:pPr>
            <a:r>
              <a:rPr lang="en-US" sz="2800" dirty="0"/>
              <a:t>In the short- and medium-term, interrelated factors can short-circuit self-correction</a:t>
            </a:r>
          </a:p>
          <a:p>
            <a:pPr lvl="1">
              <a:buClr>
                <a:srgbClr val="003399"/>
              </a:buClr>
            </a:pPr>
            <a:r>
              <a:rPr lang="en-US" dirty="0">
                <a:solidFill>
                  <a:srgbClr val="003399"/>
                </a:solidFill>
              </a:rPr>
              <a:t>Leads to reproducibility problem</a:t>
            </a:r>
          </a:p>
          <a:p>
            <a:pPr lvl="1">
              <a:buClr>
                <a:srgbClr val="003399"/>
              </a:buClr>
            </a:pPr>
            <a:r>
              <a:rPr lang="en-US" dirty="0">
                <a:solidFill>
                  <a:srgbClr val="003399"/>
                </a:solidFill>
              </a:rPr>
              <a:t>Loss of time, money, careers, public confidence</a:t>
            </a:r>
          </a:p>
        </p:txBody>
      </p:sp>
      <p:sp>
        <p:nvSpPr>
          <p:cNvPr id="4" name="Slide Number Placeholder 3"/>
          <p:cNvSpPr>
            <a:spLocks noGrp="1"/>
          </p:cNvSpPr>
          <p:nvPr>
            <p:ph type="sldNum" sz="quarter" idx="10"/>
          </p:nvPr>
        </p:nvSpPr>
        <p:spPr/>
        <p:txBody>
          <a:bodyPr/>
          <a:lstStyle/>
          <a:p>
            <a:fld id="{60583324-AE1C-3546-A724-4BA4670D7901}" type="slidenum">
              <a:rPr lang="en-US" smtClean="0"/>
              <a:pPr/>
              <a:t>7</a:t>
            </a:fld>
            <a:endParaRPr lang="en-US" dirty="0"/>
          </a:p>
        </p:txBody>
      </p:sp>
    </p:spTree>
    <p:extLst>
      <p:ext uri="{BB962C8B-B14F-4D97-AF65-F5344CB8AC3E}">
        <p14:creationId xmlns:p14="http://schemas.microsoft.com/office/powerpoint/2010/main" val="213449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28600"/>
            <a:ext cx="10160000" cy="563563"/>
          </a:xfrm>
        </p:spPr>
        <p:txBody>
          <a:bodyPr/>
          <a:lstStyle/>
          <a:p>
            <a:pPr algn="ctr"/>
            <a:r>
              <a:rPr lang="en-US" sz="2800" dirty="0"/>
              <a:t>Factors That “Short Circuit” </a:t>
            </a:r>
            <a:br>
              <a:rPr lang="en-US" sz="2800" dirty="0"/>
            </a:br>
            <a:r>
              <a:rPr lang="en-US" sz="2800" dirty="0"/>
              <a:t>Self-correction</a:t>
            </a:r>
          </a:p>
        </p:txBody>
      </p:sp>
      <p:sp>
        <p:nvSpPr>
          <p:cNvPr id="3" name="Content Placeholder 2"/>
          <p:cNvSpPr>
            <a:spLocks noGrp="1"/>
          </p:cNvSpPr>
          <p:nvPr>
            <p:ph idx="1"/>
          </p:nvPr>
        </p:nvSpPr>
        <p:spPr/>
        <p:txBody>
          <a:bodyPr/>
          <a:lstStyle/>
          <a:p>
            <a:pPr marL="0" indent="0">
              <a:buNone/>
            </a:pPr>
            <a:r>
              <a:rPr lang="en-US" sz="2800" dirty="0"/>
              <a:t>Poor training</a:t>
            </a:r>
          </a:p>
          <a:p>
            <a:pPr lvl="1">
              <a:spcBef>
                <a:spcPts val="1200"/>
              </a:spcBef>
              <a:buClr>
                <a:srgbClr val="003399"/>
              </a:buClr>
            </a:pPr>
            <a:r>
              <a:rPr lang="en-US" dirty="0">
                <a:solidFill>
                  <a:srgbClr val="003399"/>
                </a:solidFill>
              </a:rPr>
              <a:t>Inadequate experimental design </a:t>
            </a:r>
          </a:p>
          <a:p>
            <a:pPr lvl="1">
              <a:spcBef>
                <a:spcPts val="1200"/>
              </a:spcBef>
              <a:buClr>
                <a:srgbClr val="003399"/>
              </a:buClr>
            </a:pPr>
            <a:r>
              <a:rPr lang="en-US" dirty="0">
                <a:solidFill>
                  <a:srgbClr val="003399"/>
                </a:solidFill>
              </a:rPr>
              <a:t>Inappropriate use of statistics (“p-hacking”)</a:t>
            </a:r>
          </a:p>
          <a:p>
            <a:pPr lvl="1">
              <a:spcBef>
                <a:spcPts val="1200"/>
              </a:spcBef>
              <a:buClr>
                <a:srgbClr val="003399"/>
              </a:buClr>
            </a:pPr>
            <a:r>
              <a:rPr lang="en-US" dirty="0">
                <a:solidFill>
                  <a:srgbClr val="003399"/>
                </a:solidFill>
              </a:rPr>
              <a:t>Incomplete reporting of resources used and/or unexpected variability in resources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8</a:t>
            </a:fld>
            <a:endParaRPr lang="en-US" dirty="0"/>
          </a:p>
        </p:txBody>
      </p:sp>
      <p:pic>
        <p:nvPicPr>
          <p:cNvPr id="5" name="Content Placeholder 6">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61145" t="69541" r="2907" b="9893"/>
          <a:stretch/>
        </p:blipFill>
        <p:spPr>
          <a:xfrm>
            <a:off x="3886200" y="4006166"/>
            <a:ext cx="3253377" cy="1861234"/>
          </a:xfrm>
          <a:prstGeom prst="rect">
            <a:avLst/>
          </a:prstGeom>
        </p:spPr>
      </p:pic>
    </p:spTree>
    <p:extLst>
      <p:ext uri="{BB962C8B-B14F-4D97-AF65-F5344CB8AC3E}">
        <p14:creationId xmlns:p14="http://schemas.microsoft.com/office/powerpoint/2010/main" val="352432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Publication practices </a:t>
            </a:r>
          </a:p>
          <a:p>
            <a:pPr lvl="1">
              <a:buClr>
                <a:srgbClr val="003399"/>
              </a:buClr>
            </a:pPr>
            <a:r>
              <a:rPr lang="en-US" dirty="0">
                <a:solidFill>
                  <a:srgbClr val="003399"/>
                </a:solidFill>
              </a:rPr>
              <a:t>Difficulty in publishing negative findings</a:t>
            </a:r>
          </a:p>
          <a:p>
            <a:pPr lvl="1">
              <a:buClr>
                <a:srgbClr val="003399"/>
              </a:buClr>
            </a:pPr>
            <a:r>
              <a:rPr lang="en-US" dirty="0">
                <a:solidFill>
                  <a:srgbClr val="003399"/>
                </a:solidFill>
              </a:rPr>
              <a:t>Overemphasis on the “exciting, big picture” findings;            leaves out necessary details </a:t>
            </a:r>
          </a:p>
          <a:p>
            <a:pPr lvl="1">
              <a:buClr>
                <a:srgbClr val="003399"/>
              </a:buClr>
            </a:pPr>
            <a:endParaRPr lang="en-US" sz="800" dirty="0">
              <a:solidFill>
                <a:srgbClr val="003399"/>
              </a:solidFill>
            </a:endParaRPr>
          </a:p>
          <a:p>
            <a:pPr marL="0" indent="0">
              <a:buClr>
                <a:srgbClr val="003399"/>
              </a:buClr>
              <a:buNone/>
            </a:pPr>
            <a:r>
              <a:rPr lang="en-US" sz="2800" dirty="0"/>
              <a:t>Current “hyper-competitive” environment</a:t>
            </a:r>
          </a:p>
          <a:p>
            <a:pPr lvl="1">
              <a:buClr>
                <a:srgbClr val="003399"/>
              </a:buClr>
            </a:pPr>
            <a:r>
              <a:rPr lang="en-US" dirty="0">
                <a:solidFill>
                  <a:srgbClr val="003399"/>
                </a:solidFill>
              </a:rPr>
              <a:t>Historically low funding rates</a:t>
            </a:r>
            <a:endParaRPr lang="en-US" dirty="0">
              <a:solidFill>
                <a:schemeClr val="accent1"/>
              </a:solidFill>
            </a:endParaRPr>
          </a:p>
          <a:p>
            <a:pPr lvl="1">
              <a:buClr>
                <a:srgbClr val="003399"/>
              </a:buClr>
            </a:pPr>
            <a:r>
              <a:rPr lang="en-US" dirty="0">
                <a:solidFill>
                  <a:srgbClr val="003399"/>
                </a:solidFill>
              </a:rPr>
              <a:t>Grant review and promotion decisions depend                        too much on “high profile” publications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9</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83151" y="1401764"/>
            <a:ext cx="1899249" cy="1980218"/>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9296400" y="3894478"/>
            <a:ext cx="1216794" cy="1073114"/>
            <a:chOff x="7450605" y="5245838"/>
            <a:chExt cx="1216794" cy="1073114"/>
          </a:xfrm>
        </p:grpSpPr>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50605" y="5245838"/>
              <a:ext cx="709596" cy="107311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57803" y="5245838"/>
              <a:ext cx="709596" cy="1073114"/>
            </a:xfrm>
            <a:prstGeom prst="rect">
              <a:avLst/>
            </a:prstGeom>
          </p:spPr>
        </p:pic>
      </p:grpSp>
      <p:sp>
        <p:nvSpPr>
          <p:cNvPr id="2" name="Title 1">
            <a:extLst>
              <a:ext uri="{FF2B5EF4-FFF2-40B4-BE49-F238E27FC236}">
                <a16:creationId xmlns:a16="http://schemas.microsoft.com/office/drawing/2014/main" id="{CA70FB0E-8B34-41DD-9E63-7C257DC0D8E4}"/>
              </a:ext>
            </a:extLst>
          </p:cNvPr>
          <p:cNvSpPr>
            <a:spLocks noGrp="1"/>
          </p:cNvSpPr>
          <p:nvPr>
            <p:ph type="title"/>
          </p:nvPr>
        </p:nvSpPr>
        <p:spPr>
          <a:xfrm>
            <a:off x="1524000" y="1"/>
            <a:ext cx="10160000" cy="990600"/>
          </a:xfrm>
        </p:spPr>
        <p:txBody>
          <a:bodyPr/>
          <a:lstStyle/>
          <a:p>
            <a:pPr algn="ctr"/>
            <a:r>
              <a:rPr lang="en-US" sz="2800" dirty="0"/>
              <a:t>Factors That “Short Circuit” </a:t>
            </a:r>
            <a:br>
              <a:rPr lang="en-US" sz="2800" dirty="0"/>
            </a:br>
            <a:r>
              <a:rPr lang="en-US" sz="2800" dirty="0"/>
              <a:t>Self-correction</a:t>
            </a:r>
          </a:p>
        </p:txBody>
      </p:sp>
    </p:spTree>
    <p:extLst>
      <p:ext uri="{BB962C8B-B14F-4D97-AF65-F5344CB8AC3E}">
        <p14:creationId xmlns:p14="http://schemas.microsoft.com/office/powerpoint/2010/main" val="29125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bordertemplaterevised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6D0730-1445-4CC2-ACCB-C48EC2488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B15F6E5-14F2-4EC9-B25E-1BB8A02DA3C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636A737-7BCD-48C3-87F0-061E1EA3BC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3305</TotalTime>
  <Words>2686</Words>
  <Application>Microsoft Office PowerPoint</Application>
  <PresentationFormat>Widescreen</PresentationFormat>
  <Paragraphs>331</Paragraphs>
  <Slides>36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Georgia</vt:lpstr>
      <vt:lpstr>Helvetica</vt:lpstr>
      <vt:lpstr>High Tower Text</vt:lpstr>
      <vt:lpstr>2_bordertemplaterevised (1)</vt:lpstr>
      <vt:lpstr>RIGOR AND REPRODUCIBILITY: BACK TO BASICS</vt:lpstr>
      <vt:lpstr>Overview</vt:lpstr>
      <vt:lpstr>Is there a reproducibility crisis?</vt:lpstr>
      <vt:lpstr>The Reproducibility Challenge</vt:lpstr>
      <vt:lpstr>Perspective</vt:lpstr>
      <vt:lpstr>Due Diligence, Overdue</vt:lpstr>
      <vt:lpstr>Challenges to Rigor and Transparency in  Reporting Science</vt:lpstr>
      <vt:lpstr>Factors That “Short Circuit”  Self-correction</vt:lpstr>
      <vt:lpstr>Factors That “Short Circuit”  Self-correction</vt:lpstr>
      <vt:lpstr>NIH Plans to Enhance Reproducibility</vt:lpstr>
      <vt:lpstr>NIH to balance sex in cell and animal studies</vt:lpstr>
      <vt:lpstr>Fixing problems with cell lines</vt:lpstr>
      <vt:lpstr>New Journal Policies to  Enhance Reproducibility</vt:lpstr>
      <vt:lpstr>Our Guiding Principles for  Rigor &amp; Transparency</vt:lpstr>
      <vt:lpstr>Four Areas of Clarification</vt:lpstr>
      <vt:lpstr>Policy Applies to:</vt:lpstr>
      <vt:lpstr>RPG Application and Review </vt:lpstr>
      <vt:lpstr>Rigor of the Prior Research</vt:lpstr>
      <vt:lpstr>FAQ: What Do I Include When Describing  the Rigor of the Prior Research?</vt:lpstr>
      <vt:lpstr>Scientific Rigor</vt:lpstr>
      <vt:lpstr>FAQ: How Much Detail Should  I Include to Address Scientific Rigor?</vt:lpstr>
      <vt:lpstr>Relevant Biological Variables Such as Sex</vt:lpstr>
      <vt:lpstr>FAQ: Will I Have to Double My Animal Numbers?</vt:lpstr>
      <vt:lpstr>Authentication of Key Biological  and/or Chemical Resources</vt:lpstr>
      <vt:lpstr>Reminder: Authentication Of Key Biological and/or Chemical Resources (NOT-OD-17-068)</vt:lpstr>
      <vt:lpstr>Research Performance Progress Reports  (RPPR)</vt:lpstr>
      <vt:lpstr>Training in Rigor</vt:lpstr>
      <vt:lpstr>Clearinghouse for training modules to enhance data reproducibility</vt:lpstr>
      <vt:lpstr>Sample of Modules Available on the NIGMS Clearinghouse</vt:lpstr>
      <vt:lpstr>Reproducibility webpage</vt:lpstr>
      <vt:lpstr>Resources for Preparing Your Application</vt:lpstr>
      <vt:lpstr>NIH Enhancing Reproducibility Guidelines handout pg1 </vt:lpstr>
      <vt:lpstr>NIH Enhancing Reproducibility Guidelines handout pg 2</vt:lpstr>
      <vt:lpstr>Reviewer Guidance to Evaluate Sex as a Biological Variable</vt:lpstr>
      <vt:lpstr>Upcoming: ACD Working Group on Enhancing  Reproducibility and Rigor in Animal Research </vt:lpstr>
      <vt:lpstr>   Thank You!  Questions?   reproducibility@nih.gov</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Rigor &amp; Reproducibility - Back to Basics</dc:title>
  <dc:creator>NIH Office of Extramural Research</dc:creator>
  <cp:keywords>research misconduct</cp:keywords>
  <cp:lastModifiedBy>Cummins, Sheri (NIH/OD) [E]</cp:lastModifiedBy>
  <cp:revision>163</cp:revision>
  <dcterms:created xsi:type="dcterms:W3CDTF">2016-04-04T18:20:01Z</dcterms:created>
  <dcterms:modified xsi:type="dcterms:W3CDTF">2020-10-28T00:07:41Z</dcterms:modified>
</cp:coreProperties>
</file>