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3692" r:id="rId3"/>
  </p:sldMasterIdLst>
  <p:notesMasterIdLst>
    <p:notesMasterId r:id="rId53"/>
  </p:notesMasterIdLst>
  <p:sldIdLst>
    <p:sldId id="321" r:id="rId4"/>
    <p:sldId id="282" r:id="rId5"/>
    <p:sldId id="283" r:id="rId6"/>
    <p:sldId id="492" r:id="rId7"/>
    <p:sldId id="285" r:id="rId8"/>
    <p:sldId id="502" r:id="rId9"/>
    <p:sldId id="286" r:id="rId10"/>
    <p:sldId id="287" r:id="rId11"/>
    <p:sldId id="288" r:id="rId12"/>
    <p:sldId id="289" r:id="rId13"/>
    <p:sldId id="290" r:id="rId14"/>
    <p:sldId id="291" r:id="rId15"/>
    <p:sldId id="493" r:id="rId16"/>
    <p:sldId id="494" r:id="rId17"/>
    <p:sldId id="490" r:id="rId18"/>
    <p:sldId id="495" r:id="rId19"/>
    <p:sldId id="267" r:id="rId20"/>
    <p:sldId id="367" r:id="rId21"/>
    <p:sldId id="266" r:id="rId22"/>
    <p:sldId id="264" r:id="rId23"/>
    <p:sldId id="369" r:id="rId24"/>
    <p:sldId id="370" r:id="rId25"/>
    <p:sldId id="280" r:id="rId26"/>
    <p:sldId id="343" r:id="rId27"/>
    <p:sldId id="345" r:id="rId28"/>
    <p:sldId id="496" r:id="rId29"/>
    <p:sldId id="497" r:id="rId30"/>
    <p:sldId id="361" r:id="rId31"/>
    <p:sldId id="305" r:id="rId32"/>
    <p:sldId id="498" r:id="rId33"/>
    <p:sldId id="362" r:id="rId34"/>
    <p:sldId id="499" r:id="rId35"/>
    <p:sldId id="500" r:id="rId36"/>
    <p:sldId id="293" r:id="rId37"/>
    <p:sldId id="348" r:id="rId38"/>
    <p:sldId id="275" r:id="rId39"/>
    <p:sldId id="295" r:id="rId40"/>
    <p:sldId id="337" r:id="rId41"/>
    <p:sldId id="336" r:id="rId42"/>
    <p:sldId id="297" r:id="rId43"/>
    <p:sldId id="300" r:id="rId44"/>
    <p:sldId id="299" r:id="rId45"/>
    <p:sldId id="371" r:id="rId46"/>
    <p:sldId id="487" r:id="rId47"/>
    <p:sldId id="488" r:id="rId48"/>
    <p:sldId id="372" r:id="rId49"/>
    <p:sldId id="373" r:id="rId50"/>
    <p:sldId id="501" r:id="rId51"/>
    <p:sldId id="489" r:id="rId5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33CC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04" autoAdjust="0"/>
    <p:restoredTop sz="87897" autoAdjust="0"/>
  </p:normalViewPr>
  <p:slideViewPr>
    <p:cSldViewPr>
      <p:cViewPr>
        <p:scale>
          <a:sx n="70" d="100"/>
          <a:sy n="70" d="100"/>
        </p:scale>
        <p:origin x="1374" y="738"/>
      </p:cViewPr>
      <p:guideLst>
        <p:guide orient="horz" pos="2160"/>
        <p:guide pos="2880"/>
      </p:guideLst>
    </p:cSldViewPr>
  </p:slideViewPr>
  <p:outlineViewPr>
    <p:cViewPr>
      <p:scale>
        <a:sx n="33" d="100"/>
        <a:sy n="33" d="100"/>
      </p:scale>
      <p:origin x="0" y="-44934"/>
    </p:cViewPr>
  </p:outlineViewPr>
  <p:notesTextViewPr>
    <p:cViewPr>
      <p:scale>
        <a:sx n="100" d="100"/>
        <a:sy n="100" d="100"/>
      </p:scale>
      <p:origin x="0" y="0"/>
    </p:cViewPr>
  </p:notesTextViewPr>
  <p:sorterViewPr>
    <p:cViewPr>
      <p:scale>
        <a:sx n="100" d="100"/>
        <a:sy n="100" d="100"/>
      </p:scale>
      <p:origin x="0" y="2886"/>
    </p:cViewPr>
  </p:sorterViewPr>
  <p:notesViewPr>
    <p:cSldViewPr>
      <p:cViewPr>
        <p:scale>
          <a:sx n="100" d="100"/>
          <a:sy n="100" d="100"/>
        </p:scale>
        <p:origin x="-87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3713D3-4C3D-4B19-89BB-94830305E8A9}"/>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en-US"/>
          </a:p>
        </p:txBody>
      </p:sp>
      <p:sp>
        <p:nvSpPr>
          <p:cNvPr id="4099" name="Rectangle 3">
            <a:extLst>
              <a:ext uri="{FF2B5EF4-FFF2-40B4-BE49-F238E27FC236}">
                <a16:creationId xmlns:a16="http://schemas.microsoft.com/office/drawing/2014/main" id="{60A7F878-AC98-42E6-857C-1D94E100BD99}"/>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en-US"/>
          </a:p>
        </p:txBody>
      </p:sp>
      <p:sp>
        <p:nvSpPr>
          <p:cNvPr id="64516" name="Rectangle 4">
            <a:extLst>
              <a:ext uri="{FF2B5EF4-FFF2-40B4-BE49-F238E27FC236}">
                <a16:creationId xmlns:a16="http://schemas.microsoft.com/office/drawing/2014/main" id="{E9512F85-B735-400B-A88A-89F281FC2F9D}"/>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682CD7D-0D87-41DD-8D60-15059387AD54}"/>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1FA8DC6B-C20A-4BBD-B805-A2C8AA392799}"/>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n-US"/>
          </a:p>
        </p:txBody>
      </p:sp>
      <p:sp>
        <p:nvSpPr>
          <p:cNvPr id="4103" name="Rectangle 7">
            <a:extLst>
              <a:ext uri="{FF2B5EF4-FFF2-40B4-BE49-F238E27FC236}">
                <a16:creationId xmlns:a16="http://schemas.microsoft.com/office/drawing/2014/main" id="{29FDDE61-D892-43D0-A5F9-AD39F37F6DA1}"/>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58E10D50-7513-4DAB-882B-9420D9E8DD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2D8AB76-B5F5-4B00-B350-34D81BD393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35B46A-920F-4C0E-BD29-E081BECA09D3}" type="slidenum">
              <a:rPr lang="en-US" altLang="en-US"/>
              <a:pPr eaLnBrk="1" hangingPunct="1"/>
              <a:t>1</a:t>
            </a:fld>
            <a:endParaRPr lang="en-US" altLang="en-US"/>
          </a:p>
        </p:txBody>
      </p:sp>
      <p:sp>
        <p:nvSpPr>
          <p:cNvPr id="65539" name="Rectangle 2">
            <a:extLst>
              <a:ext uri="{FF2B5EF4-FFF2-40B4-BE49-F238E27FC236}">
                <a16:creationId xmlns:a16="http://schemas.microsoft.com/office/drawing/2014/main" id="{06BEA980-D461-428F-AB7D-A07DC1F46105}"/>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0DF51771-55D4-4738-9282-B9E76975A3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Arial" panose="020B0604020202020204" pitchFamily="34" charset="0"/>
              </a:rPr>
              <a:t>Good afternoon and thanks for tuning into our session “Notice of Award Arrives, Now What!”  I’m Bryan Clark along with Roger Sorensen. We’ll be presenting a number Post award topics with GM and Program perspectives (SRA and PI counterparts),  so, what’s on the agenda</a:t>
            </a:r>
          </a:p>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670FF516-E6AE-4259-8484-6EE12740B4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EEDB6E-D747-424F-9DC8-C79507B97911}" type="slidenum">
              <a:rPr lang="en-US" altLang="en-US"/>
              <a:pPr eaLnBrk="1" hangingPunct="1"/>
              <a:t>11</a:t>
            </a:fld>
            <a:endParaRPr lang="en-US" altLang="en-US"/>
          </a:p>
        </p:txBody>
      </p:sp>
      <p:sp>
        <p:nvSpPr>
          <p:cNvPr id="75779" name="Rectangle 2">
            <a:extLst>
              <a:ext uri="{FF2B5EF4-FFF2-40B4-BE49-F238E27FC236}">
                <a16:creationId xmlns:a16="http://schemas.microsoft.com/office/drawing/2014/main" id="{1259B9AE-FA57-47CE-8EB8-B2873C177A8C}"/>
              </a:ext>
            </a:extLst>
          </p:cNvPr>
          <p:cNvSpPr>
            <a:spLocks noGrp="1" noRot="1" noChangeAspect="1" noChangeArrowheads="1" noTextEdit="1"/>
          </p:cNvSpPr>
          <p:nvPr>
            <p:ph type="sldImg"/>
          </p:nvPr>
        </p:nvSpPr>
        <p:spPr>
          <a:xfrm>
            <a:off x="1104900" y="696913"/>
            <a:ext cx="4649788" cy="3487737"/>
          </a:xfrm>
          <a:ln/>
        </p:spPr>
      </p:sp>
      <p:sp>
        <p:nvSpPr>
          <p:cNvPr id="75780" name="Rectangle 3">
            <a:extLst>
              <a:ext uri="{FF2B5EF4-FFF2-40B4-BE49-F238E27FC236}">
                <a16:creationId xmlns:a16="http://schemas.microsoft.com/office/drawing/2014/main" id="{C6628E07-28C7-42A4-9DAB-590FB7870CB0}"/>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Terms that apply to YOUR grant</a:t>
            </a:r>
          </a:p>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F59A5546-52BB-4195-A494-4C88C5928E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25CB2E-25EB-4CBA-B07E-5514D24329CE}" type="slidenum">
              <a:rPr lang="en-US" altLang="en-US"/>
              <a:pPr eaLnBrk="1" hangingPunct="1"/>
              <a:t>12</a:t>
            </a:fld>
            <a:endParaRPr lang="en-US" altLang="en-US"/>
          </a:p>
        </p:txBody>
      </p:sp>
      <p:sp>
        <p:nvSpPr>
          <p:cNvPr id="76803" name="Rectangle 2">
            <a:extLst>
              <a:ext uri="{FF2B5EF4-FFF2-40B4-BE49-F238E27FC236}">
                <a16:creationId xmlns:a16="http://schemas.microsoft.com/office/drawing/2014/main" id="{C0A6BB71-392E-4A12-9EBD-BD37343F7D80}"/>
              </a:ext>
            </a:extLst>
          </p:cNvPr>
          <p:cNvSpPr>
            <a:spLocks noGrp="1" noRot="1" noChangeAspect="1" noChangeArrowheads="1" noTextEdit="1"/>
          </p:cNvSpPr>
          <p:nvPr>
            <p:ph type="sldImg"/>
          </p:nvPr>
        </p:nvSpPr>
        <p:spPr>
          <a:xfrm>
            <a:off x="1104900" y="696913"/>
            <a:ext cx="4649788" cy="3487737"/>
          </a:xfrm>
          <a:ln/>
        </p:spPr>
      </p:sp>
      <p:sp>
        <p:nvSpPr>
          <p:cNvPr id="76804" name="Rectangle 3">
            <a:extLst>
              <a:ext uri="{FF2B5EF4-FFF2-40B4-BE49-F238E27FC236}">
                <a16:creationId xmlns:a16="http://schemas.microsoft.com/office/drawing/2014/main" id="{BA94E489-C8AE-4F4F-93F0-D3C889362B95}"/>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the first paragraph of the letter.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13</a:t>
            </a:fld>
            <a:endParaRPr lang="en-US"/>
          </a:p>
        </p:txBody>
      </p:sp>
    </p:spTree>
    <p:extLst>
      <p:ext uri="{BB962C8B-B14F-4D97-AF65-F5344CB8AC3E}">
        <p14:creationId xmlns:p14="http://schemas.microsoft.com/office/powerpoint/2010/main" val="292338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E1870A51-FD03-4B0D-BC42-637D98F5A9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ACD70E-9C61-416F-8797-B40A7BD45910}" type="slidenum">
              <a:rPr lang="en-US" altLang="en-US"/>
              <a:pPr eaLnBrk="1" hangingPunct="1"/>
              <a:t>14</a:t>
            </a:fld>
            <a:endParaRPr lang="en-US" altLang="en-US"/>
          </a:p>
        </p:txBody>
      </p:sp>
      <p:sp>
        <p:nvSpPr>
          <p:cNvPr id="97283" name="Rectangle 2">
            <a:extLst>
              <a:ext uri="{FF2B5EF4-FFF2-40B4-BE49-F238E27FC236}">
                <a16:creationId xmlns:a16="http://schemas.microsoft.com/office/drawing/2014/main" id="{E56B29FE-59B2-4172-A39D-EE1F18A51134}"/>
              </a:ext>
            </a:extLst>
          </p:cNvPr>
          <p:cNvSpPr>
            <a:spLocks noGrp="1" noRot="1" noChangeAspect="1" noChangeArrowheads="1" noTextEdit="1"/>
          </p:cNvSpPr>
          <p:nvPr>
            <p:ph type="sldImg"/>
          </p:nvPr>
        </p:nvSpPr>
        <p:spPr>
          <a:xfrm>
            <a:off x="1104900" y="696913"/>
            <a:ext cx="4649788" cy="3487737"/>
          </a:xfrm>
          <a:ln/>
        </p:spPr>
      </p:sp>
      <p:sp>
        <p:nvSpPr>
          <p:cNvPr id="97284" name="Rectangle 3">
            <a:extLst>
              <a:ext uri="{FF2B5EF4-FFF2-40B4-BE49-F238E27FC236}">
                <a16:creationId xmlns:a16="http://schemas.microsoft.com/office/drawing/2014/main" id="{3DD9C7B0-153E-49B5-9E3B-492D6C80F85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74627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 prior approvals</a:t>
            </a:r>
          </a:p>
        </p:txBody>
      </p:sp>
      <p:sp>
        <p:nvSpPr>
          <p:cNvPr id="4" name="Slide Number Placeholder 3"/>
          <p:cNvSpPr>
            <a:spLocks noGrp="1"/>
          </p:cNvSpPr>
          <p:nvPr>
            <p:ph type="sldNum" sz="quarter" idx="10"/>
          </p:nvPr>
        </p:nvSpPr>
        <p:spPr/>
        <p:txBody>
          <a:bodyPr/>
          <a:lstStyle/>
          <a:p>
            <a:fld id="{456A01A6-7966-47A3-AC02-D9D956049BE6}" type="slidenum">
              <a:rPr lang="en-US" smtClean="0"/>
              <a:t>15</a:t>
            </a:fld>
            <a:endParaRPr lang="en-US"/>
          </a:p>
        </p:txBody>
      </p:sp>
    </p:spTree>
    <p:extLst>
      <p:ext uri="{BB962C8B-B14F-4D97-AF65-F5344CB8AC3E}">
        <p14:creationId xmlns:p14="http://schemas.microsoft.com/office/powerpoint/2010/main" val="4225557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16</a:t>
            </a:fld>
            <a:endParaRPr lang="en-US"/>
          </a:p>
        </p:txBody>
      </p:sp>
    </p:spTree>
    <p:extLst>
      <p:ext uri="{BB962C8B-B14F-4D97-AF65-F5344CB8AC3E}">
        <p14:creationId xmlns:p14="http://schemas.microsoft.com/office/powerpoint/2010/main" val="2350433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D869C948-AE40-4A4B-984F-E7769FE951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3D1566-A74B-48B0-AC83-9360AE38E7AA}" type="slidenum">
              <a:rPr lang="en-US" altLang="en-US"/>
              <a:pPr eaLnBrk="1" hangingPunct="1"/>
              <a:t>17</a:t>
            </a:fld>
            <a:endParaRPr lang="en-US" altLang="en-US"/>
          </a:p>
        </p:txBody>
      </p:sp>
      <p:sp>
        <p:nvSpPr>
          <p:cNvPr id="114691" name="Rectangle 7">
            <a:extLst>
              <a:ext uri="{FF2B5EF4-FFF2-40B4-BE49-F238E27FC236}">
                <a16:creationId xmlns:a16="http://schemas.microsoft.com/office/drawing/2014/main" id="{AD8968D3-8571-464F-AEA3-5F66FDAB3138}"/>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2FB12AA-983E-4CC8-A000-13AAE4EC8DEB}" type="slidenum">
              <a:rPr lang="en-US" altLang="en-US" sz="1200">
                <a:effectLst/>
              </a:rPr>
              <a:pPr algn="r" eaLnBrk="1" hangingPunct="1"/>
              <a:t>17</a:t>
            </a:fld>
            <a:endParaRPr lang="en-US" altLang="en-US" sz="1200">
              <a:effectLst/>
            </a:endParaRPr>
          </a:p>
        </p:txBody>
      </p:sp>
      <p:sp>
        <p:nvSpPr>
          <p:cNvPr id="114692" name="Rectangle 2">
            <a:extLst>
              <a:ext uri="{FF2B5EF4-FFF2-40B4-BE49-F238E27FC236}">
                <a16:creationId xmlns:a16="http://schemas.microsoft.com/office/drawing/2014/main" id="{1E02A82B-60C7-4BD8-87DF-1F3503CD397D}"/>
              </a:ext>
            </a:extLst>
          </p:cNvPr>
          <p:cNvSpPr>
            <a:spLocks noGrp="1" noRot="1" noChangeAspect="1" noChangeArrowheads="1" noTextEdit="1"/>
          </p:cNvSpPr>
          <p:nvPr>
            <p:ph type="sldImg"/>
          </p:nvPr>
        </p:nvSpPr>
        <p:spPr>
          <a:ln/>
        </p:spPr>
      </p:sp>
      <p:sp>
        <p:nvSpPr>
          <p:cNvPr id="114693" name="Rectangle 3">
            <a:extLst>
              <a:ext uri="{FF2B5EF4-FFF2-40B4-BE49-F238E27FC236}">
                <a16:creationId xmlns:a16="http://schemas.microsoft.com/office/drawing/2014/main" id="{1F072BA1-B6EB-4DEE-A4B3-AAA0BC9877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r>
              <a:rPr lang="en-US" altLang="en-US" dirty="0">
                <a:latin typeface="Arial" panose="020B0604020202020204" pitchFamily="34" charset="0"/>
              </a:rPr>
              <a:t>Roger                 Also mention this applies to Key Personnel NAMED in the NGA</a:t>
            </a:r>
          </a:p>
        </p:txBody>
      </p:sp>
    </p:spTree>
    <p:extLst>
      <p:ext uri="{BB962C8B-B14F-4D97-AF65-F5344CB8AC3E}">
        <p14:creationId xmlns:p14="http://schemas.microsoft.com/office/powerpoint/2010/main" val="344345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Roger</a:t>
            </a:r>
          </a:p>
        </p:txBody>
      </p:sp>
      <p:sp>
        <p:nvSpPr>
          <p:cNvPr id="4" name="Slide Number Placeholder 3"/>
          <p:cNvSpPr>
            <a:spLocks noGrp="1"/>
          </p:cNvSpPr>
          <p:nvPr>
            <p:ph type="sldNum" sz="quarter" idx="10"/>
          </p:nvPr>
        </p:nvSpPr>
        <p:spPr/>
        <p:txBody>
          <a:bodyPr/>
          <a:lstStyle/>
          <a:p>
            <a:fld id="{456A01A6-7966-47A3-AC02-D9D956049BE6}" type="slidenum">
              <a:rPr lang="en-US" smtClean="0"/>
              <a:t>18</a:t>
            </a:fld>
            <a:endParaRPr lang="en-US"/>
          </a:p>
        </p:txBody>
      </p:sp>
    </p:spTree>
    <p:extLst>
      <p:ext uri="{BB962C8B-B14F-4D97-AF65-F5344CB8AC3E}">
        <p14:creationId xmlns:p14="http://schemas.microsoft.com/office/powerpoint/2010/main" val="729462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9F10AD7F-F908-4DD8-B054-46496530E2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47FB7C-CAA0-4FD6-9319-46DA52655DD3}" type="slidenum">
              <a:rPr lang="en-US" altLang="en-US"/>
              <a:pPr eaLnBrk="1" hangingPunct="1"/>
              <a:t>19</a:t>
            </a:fld>
            <a:endParaRPr lang="en-US" altLang="en-US"/>
          </a:p>
        </p:txBody>
      </p:sp>
      <p:sp>
        <p:nvSpPr>
          <p:cNvPr id="113667" name="Rectangle 7">
            <a:extLst>
              <a:ext uri="{FF2B5EF4-FFF2-40B4-BE49-F238E27FC236}">
                <a16:creationId xmlns:a16="http://schemas.microsoft.com/office/drawing/2014/main" id="{ADC484DD-DF73-453A-8834-F56AB2119CCE}"/>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8FB5DCF-7C36-43A3-B809-D85B125449EF}" type="slidenum">
              <a:rPr lang="en-US" altLang="en-US" sz="1200">
                <a:effectLst/>
              </a:rPr>
              <a:pPr algn="r" eaLnBrk="1" hangingPunct="1"/>
              <a:t>19</a:t>
            </a:fld>
            <a:endParaRPr lang="en-US" altLang="en-US" sz="1200">
              <a:effectLst/>
            </a:endParaRPr>
          </a:p>
        </p:txBody>
      </p:sp>
      <p:sp>
        <p:nvSpPr>
          <p:cNvPr id="113668" name="Rectangle 2">
            <a:extLst>
              <a:ext uri="{FF2B5EF4-FFF2-40B4-BE49-F238E27FC236}">
                <a16:creationId xmlns:a16="http://schemas.microsoft.com/office/drawing/2014/main" id="{F2AE41C8-CA26-4EA5-97C9-17535A852C1C}"/>
              </a:ext>
            </a:extLst>
          </p:cNvPr>
          <p:cNvSpPr>
            <a:spLocks noGrp="1" noRot="1" noChangeAspect="1" noChangeArrowheads="1" noTextEdit="1"/>
          </p:cNvSpPr>
          <p:nvPr>
            <p:ph type="sldImg"/>
          </p:nvPr>
        </p:nvSpPr>
        <p:spPr>
          <a:ln/>
        </p:spPr>
      </p:sp>
      <p:sp>
        <p:nvSpPr>
          <p:cNvPr id="113669" name="Rectangle 3">
            <a:extLst>
              <a:ext uri="{FF2B5EF4-FFF2-40B4-BE49-F238E27FC236}">
                <a16:creationId xmlns:a16="http://schemas.microsoft.com/office/drawing/2014/main" id="{6069F4A0-C130-46F3-AB29-782F11254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r>
              <a:rPr lang="en-US" altLang="en-US" dirty="0">
                <a:latin typeface="Arial" panose="020B0604020202020204" pitchFamily="34" charset="0"/>
              </a:rPr>
              <a:t>roger</a:t>
            </a:r>
          </a:p>
        </p:txBody>
      </p:sp>
    </p:spTree>
    <p:extLst>
      <p:ext uri="{BB962C8B-B14F-4D97-AF65-F5344CB8AC3E}">
        <p14:creationId xmlns:p14="http://schemas.microsoft.com/office/powerpoint/2010/main" val="2490000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649CF740-FF29-4B26-9290-19F6DB6FA6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10123-8DC2-41A2-AC5D-BD0F4C03E013}" type="slidenum">
              <a:rPr lang="en-US" altLang="en-US"/>
              <a:pPr eaLnBrk="1" hangingPunct="1"/>
              <a:t>20</a:t>
            </a:fld>
            <a:endParaRPr lang="en-US" altLang="en-US"/>
          </a:p>
        </p:txBody>
      </p:sp>
      <p:sp>
        <p:nvSpPr>
          <p:cNvPr id="112643" name="Rectangle 7">
            <a:extLst>
              <a:ext uri="{FF2B5EF4-FFF2-40B4-BE49-F238E27FC236}">
                <a16:creationId xmlns:a16="http://schemas.microsoft.com/office/drawing/2014/main" id="{C524FE1E-AF17-4F26-9C88-E64B44C82EA2}"/>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EC54838-1814-4091-A26E-5B07F84C8F85}" type="slidenum">
              <a:rPr lang="en-US" altLang="en-US" sz="1200">
                <a:effectLst/>
              </a:rPr>
              <a:pPr algn="r" eaLnBrk="1" hangingPunct="1"/>
              <a:t>20</a:t>
            </a:fld>
            <a:endParaRPr lang="en-US" altLang="en-US" sz="1200">
              <a:effectLst/>
            </a:endParaRPr>
          </a:p>
        </p:txBody>
      </p:sp>
      <p:sp>
        <p:nvSpPr>
          <p:cNvPr id="112644" name="Rectangle 2">
            <a:extLst>
              <a:ext uri="{FF2B5EF4-FFF2-40B4-BE49-F238E27FC236}">
                <a16:creationId xmlns:a16="http://schemas.microsoft.com/office/drawing/2014/main" id="{B194A80A-7CC1-4D78-9C58-DACADA1676F4}"/>
              </a:ext>
            </a:extLst>
          </p:cNvPr>
          <p:cNvSpPr>
            <a:spLocks noGrp="1" noRot="1" noChangeAspect="1" noChangeArrowheads="1" noTextEdit="1"/>
          </p:cNvSpPr>
          <p:nvPr>
            <p:ph type="sldImg"/>
          </p:nvPr>
        </p:nvSpPr>
        <p:spPr>
          <a:ln/>
        </p:spPr>
      </p:sp>
      <p:sp>
        <p:nvSpPr>
          <p:cNvPr id="112645" name="Rectangle 3">
            <a:extLst>
              <a:ext uri="{FF2B5EF4-FFF2-40B4-BE49-F238E27FC236}">
                <a16:creationId xmlns:a16="http://schemas.microsoft.com/office/drawing/2014/main" id="{0AFE69DD-5B86-4332-9912-569CD5A369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r>
              <a:rPr lang="en-US" altLang="en-US" dirty="0">
                <a:latin typeface="Arial" panose="020B0604020202020204" pitchFamily="34" charset="0"/>
              </a:rPr>
              <a:t>Roger</a:t>
            </a:r>
          </a:p>
        </p:txBody>
      </p:sp>
    </p:spTree>
    <p:extLst>
      <p:ext uri="{BB962C8B-B14F-4D97-AF65-F5344CB8AC3E}">
        <p14:creationId xmlns:p14="http://schemas.microsoft.com/office/powerpoint/2010/main" val="3128593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B4DC084-6AD6-412D-AF1D-3A499C2DF2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8AD733-250B-4C52-A350-D0FBA94C418C}" type="slidenum">
              <a:rPr lang="en-US" altLang="en-US"/>
              <a:pPr eaLnBrk="1" hangingPunct="1"/>
              <a:t>2</a:t>
            </a:fld>
            <a:endParaRPr lang="en-US" altLang="en-US"/>
          </a:p>
        </p:txBody>
      </p:sp>
      <p:sp>
        <p:nvSpPr>
          <p:cNvPr id="67587" name="Rectangle 2">
            <a:extLst>
              <a:ext uri="{FF2B5EF4-FFF2-40B4-BE49-F238E27FC236}">
                <a16:creationId xmlns:a16="http://schemas.microsoft.com/office/drawing/2014/main" id="{386C0B4B-17A3-42A3-BBB5-5DE6F9EFAB38}"/>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0F5568F2-4813-4337-9BE0-120E918ECA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Roger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10"/>
          </p:nvPr>
        </p:nvSpPr>
        <p:spPr/>
        <p:txBody>
          <a:bodyPr/>
          <a:lstStyle/>
          <a:p>
            <a:fld id="{456A01A6-7966-47A3-AC02-D9D956049BE6}" type="slidenum">
              <a:rPr lang="en-US" smtClean="0"/>
              <a:t>21</a:t>
            </a:fld>
            <a:endParaRPr lang="en-US"/>
          </a:p>
        </p:txBody>
      </p:sp>
    </p:spTree>
    <p:extLst>
      <p:ext uri="{BB962C8B-B14F-4D97-AF65-F5344CB8AC3E}">
        <p14:creationId xmlns:p14="http://schemas.microsoft.com/office/powerpoint/2010/main" val="2269028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Roger</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Q14. </a:t>
            </a:r>
            <a:r>
              <a:rPr lang="en-US" sz="1200" b="1" i="1" kern="1200" dirty="0">
                <a:solidFill>
                  <a:schemeClr val="tx1"/>
                </a:solidFill>
                <a:effectLst/>
                <a:latin typeface="+mn-lt"/>
                <a:ea typeface="+mn-ea"/>
                <a:cs typeface="+mn-cs"/>
              </a:rPr>
              <a:t>On an FFR, how do we reflect the dollars associated with stipends and tuition for appointments that cross over into the next budget period (late appointments)? Should they be shown as an unobligated balance, or an unliquidated obligation?</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 </a:t>
            </a:r>
            <a:r>
              <a:rPr lang="en-US" sz="1200" b="0" i="0" kern="1200" dirty="0">
                <a:solidFill>
                  <a:schemeClr val="tx1"/>
                </a:solidFill>
                <a:effectLst/>
                <a:latin typeface="+mn-lt"/>
                <a:ea typeface="+mn-ea"/>
                <a:cs typeface="+mn-cs"/>
              </a:rPr>
              <a:t>These monies should be reflected as an unliquidated obligation since these are bona fide expenses charged/incurred to the Stipend and Tuition categories but have not yet been paid. As a reminder, if the FFR report covers the final budget period of the project period, it must have no unliquidated obligations and must indicate the exact balance of unobligated funds.</a:t>
            </a:r>
          </a:p>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22</a:t>
            </a:fld>
            <a:endParaRPr lang="en-US"/>
          </a:p>
        </p:txBody>
      </p:sp>
    </p:spTree>
    <p:extLst>
      <p:ext uri="{BB962C8B-B14F-4D97-AF65-F5344CB8AC3E}">
        <p14:creationId xmlns:p14="http://schemas.microsoft.com/office/powerpoint/2010/main" val="895200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C9DF1AF7-2B34-47E5-A13B-03F0EE2ADE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2F23FD-E20B-4342-8970-B0C0D2047A77}" type="slidenum">
              <a:rPr lang="en-US" altLang="en-US"/>
              <a:pPr eaLnBrk="1" hangingPunct="1"/>
              <a:t>23</a:t>
            </a:fld>
            <a:endParaRPr lang="en-US" altLang="en-US"/>
          </a:p>
        </p:txBody>
      </p:sp>
      <p:sp>
        <p:nvSpPr>
          <p:cNvPr id="121859" name="Rectangle 7">
            <a:extLst>
              <a:ext uri="{FF2B5EF4-FFF2-40B4-BE49-F238E27FC236}">
                <a16:creationId xmlns:a16="http://schemas.microsoft.com/office/drawing/2014/main" id="{EAF7CC47-5050-4D8A-9BD2-98239DB2ADCB}"/>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9C4D7DF-C060-4B7E-BD1E-76DEC8AEC832}" type="slidenum">
              <a:rPr lang="en-US" altLang="en-US" sz="1200">
                <a:effectLst/>
              </a:rPr>
              <a:pPr algn="r" eaLnBrk="1" hangingPunct="1"/>
              <a:t>23</a:t>
            </a:fld>
            <a:endParaRPr lang="en-US" altLang="en-US" sz="1200">
              <a:effectLst/>
            </a:endParaRPr>
          </a:p>
        </p:txBody>
      </p:sp>
      <p:sp>
        <p:nvSpPr>
          <p:cNvPr id="121860" name="Rectangle 2">
            <a:extLst>
              <a:ext uri="{FF2B5EF4-FFF2-40B4-BE49-F238E27FC236}">
                <a16:creationId xmlns:a16="http://schemas.microsoft.com/office/drawing/2014/main" id="{B504D4DB-AAFD-4A1D-986A-F344AD1F9B63}"/>
              </a:ext>
            </a:extLst>
          </p:cNvPr>
          <p:cNvSpPr>
            <a:spLocks noGrp="1" noRot="1" noChangeAspect="1" noChangeArrowheads="1" noTextEdit="1"/>
          </p:cNvSpPr>
          <p:nvPr>
            <p:ph type="sldImg"/>
          </p:nvPr>
        </p:nvSpPr>
        <p:spPr>
          <a:ln/>
        </p:spPr>
      </p:sp>
      <p:sp>
        <p:nvSpPr>
          <p:cNvPr id="121861" name="Rectangle 3">
            <a:extLst>
              <a:ext uri="{FF2B5EF4-FFF2-40B4-BE49-F238E27FC236}">
                <a16:creationId xmlns:a16="http://schemas.microsoft.com/office/drawing/2014/main" id="{8C23E040-E247-490B-979E-B56BFD6EA0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r>
              <a:rPr lang="en-US" altLang="en-US" dirty="0">
                <a:latin typeface="Arial" panose="020B0604020202020204" pitchFamily="34" charset="0"/>
              </a:rPr>
              <a:t>Roger</a:t>
            </a:r>
          </a:p>
          <a:p>
            <a:pPr eaLnBrk="1" hangingPunct="1"/>
            <a:r>
              <a:rPr lang="en-US" altLang="en-US" dirty="0">
                <a:latin typeface="Arial" panose="020B0604020202020204" pitchFamily="34" charset="0"/>
              </a:rPr>
              <a:t>MODIFIED to add link to section of NIH GPS...</a:t>
            </a:r>
          </a:p>
        </p:txBody>
      </p:sp>
    </p:spTree>
    <p:extLst>
      <p:ext uri="{BB962C8B-B14F-4D97-AF65-F5344CB8AC3E}">
        <p14:creationId xmlns:p14="http://schemas.microsoft.com/office/powerpoint/2010/main" val="1784447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1D73C4B3-F085-44BF-9641-713E5C641982}"/>
              </a:ext>
            </a:extLst>
          </p:cNvPr>
          <p:cNvSpPr>
            <a:spLocks noGrp="1" noRot="1" noChangeAspect="1" noChangeArrowheads="1" noTextEdit="1"/>
          </p:cNvSpPr>
          <p:nvPr>
            <p:ph type="sldImg"/>
          </p:nvPr>
        </p:nvSpPr>
        <p:spPr>
          <a:ln/>
        </p:spPr>
      </p:sp>
      <p:sp>
        <p:nvSpPr>
          <p:cNvPr id="165891" name="Rectangle 3">
            <a:extLst>
              <a:ext uri="{FF2B5EF4-FFF2-40B4-BE49-F238E27FC236}">
                <a16:creationId xmlns:a16="http://schemas.microsoft.com/office/drawing/2014/main" id="{C9A79A56-436F-4B58-A0C2-053C3361182D}"/>
              </a:ext>
            </a:extLst>
          </p:cNvPr>
          <p:cNvSpPr>
            <a:spLocks noGrp="1" noChangeArrowheads="1"/>
          </p:cNvSpPr>
          <p:nvPr>
            <p:ph type="body" idx="1"/>
          </p:nvPr>
        </p:nvSpPr>
        <p:spPr>
          <a:xfrm>
            <a:off x="914400" y="4414838"/>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Times New Roman" panose="02020603050405020304" pitchFamily="18" charset="0"/>
              </a:rPr>
              <a:t>Roger</a:t>
            </a:r>
          </a:p>
          <a:p>
            <a:endParaRPr lang="en-US" altLang="en-US" dirty="0">
              <a:latin typeface="Arial" panose="020B0604020202020204" pitchFamily="34" charset="0"/>
              <a:cs typeface="Times New Roman" panose="02020603050405020304" pitchFamily="18" charset="0"/>
            </a:endParaRPr>
          </a:p>
          <a:p>
            <a:r>
              <a:rPr lang="en-US" altLang="en-US" dirty="0">
                <a:latin typeface="Arial" panose="020B0604020202020204" pitchFamily="34" charset="0"/>
                <a:cs typeface="Times New Roman" panose="02020603050405020304" pitchFamily="18" charset="0"/>
              </a:rPr>
              <a:t>Key Concepts:</a:t>
            </a:r>
          </a:p>
          <a:p>
            <a:r>
              <a:rPr lang="en-US" altLang="en-US" dirty="0">
                <a:latin typeface="Arial" panose="020B0604020202020204" pitchFamily="34" charset="0"/>
                <a:cs typeface="Times New Roman" panose="02020603050405020304" pitchFamily="18" charset="0"/>
              </a:rPr>
              <a:t>·      </a:t>
            </a:r>
            <a:r>
              <a:rPr lang="en-US" altLang="en-US" b="1" dirty="0">
                <a:latin typeface="Arial" panose="020B0604020202020204" pitchFamily="34" charset="0"/>
                <a:cs typeface="Times New Roman" panose="02020603050405020304" pitchFamily="18" charset="0"/>
              </a:rPr>
              <a:t>  Competitive</a:t>
            </a:r>
            <a:r>
              <a:rPr lang="en-US" altLang="en-US" dirty="0">
                <a:latin typeface="Arial" panose="020B0604020202020204" pitchFamily="34" charset="0"/>
                <a:cs typeface="Times New Roman" panose="02020603050405020304" pitchFamily="18" charset="0"/>
              </a:rPr>
              <a:t>—the request is made on the PHS 398, submitted to CSR, and </a:t>
            </a:r>
            <a:r>
              <a:rPr lang="en-US" altLang="en-US" b="1" dirty="0">
                <a:latin typeface="Arial" panose="020B0604020202020204" pitchFamily="34" charset="0"/>
                <a:cs typeface="Times New Roman" panose="02020603050405020304" pitchFamily="18" charset="0"/>
              </a:rPr>
              <a:t>undergoes peer review</a:t>
            </a:r>
            <a:r>
              <a:rPr lang="en-US" altLang="en-US" dirty="0">
                <a:latin typeface="Arial" panose="020B0604020202020204" pitchFamily="34" charset="0"/>
                <a:cs typeface="Times New Roman" panose="02020603050405020304" pitchFamily="18" charset="0"/>
              </a:rPr>
              <a:t> just as any competing application does.  In Council Book, these are coded as a type “3”  and as an “S”.  For example the 2</a:t>
            </a:r>
            <a:r>
              <a:rPr lang="en-US" altLang="en-US" baseline="30000" dirty="0">
                <a:latin typeface="Arial" panose="020B0604020202020204" pitchFamily="34" charset="0"/>
                <a:cs typeface="Times New Roman" panose="02020603050405020304" pitchFamily="18" charset="0"/>
              </a:rPr>
              <a:t>nd</a:t>
            </a:r>
            <a:r>
              <a:rPr lang="en-US" altLang="en-US" dirty="0">
                <a:latin typeface="Arial" panose="020B0604020202020204" pitchFamily="34" charset="0"/>
                <a:cs typeface="Times New Roman" panose="02020603050405020304" pitchFamily="18" charset="0"/>
              </a:rPr>
              <a:t> supplement to a grant would be 3 R01 DA 19999-04S2.</a:t>
            </a:r>
          </a:p>
          <a:p>
            <a:r>
              <a:rPr lang="en-US" altLang="en-US" dirty="0">
                <a:latin typeface="Arial" panose="020B0604020202020204" pitchFamily="34" charset="0"/>
                <a:cs typeface="Times New Roman" panose="02020603050405020304" pitchFamily="18" charset="0"/>
              </a:rPr>
              <a:t>·        Expansion beyond approved scope—when a project is </a:t>
            </a:r>
            <a:r>
              <a:rPr lang="en-US" altLang="en-US" b="1" dirty="0">
                <a:latin typeface="Arial" panose="020B0604020202020204" pitchFamily="34" charset="0"/>
                <a:cs typeface="Times New Roman" panose="02020603050405020304" pitchFamily="18" charset="0"/>
              </a:rPr>
              <a:t>moving beyond its approved scope of work or significantly changing the research protocol,</a:t>
            </a:r>
            <a:r>
              <a:rPr lang="en-US" altLang="en-US" dirty="0">
                <a:latin typeface="Arial" panose="020B0604020202020204" pitchFamily="34" charset="0"/>
                <a:cs typeface="Times New Roman" panose="02020603050405020304" pitchFamily="18" charset="0"/>
              </a:rPr>
              <a:t> but the work is still closely tied to the “parent” grant, competitive supplements should be used.  This allows for peer review of the idea and approach.  </a:t>
            </a:r>
          </a:p>
          <a:p>
            <a:r>
              <a:rPr lang="en-US" altLang="en-US" dirty="0">
                <a:latin typeface="Arial" panose="020B0604020202020204" pitchFamily="34" charset="0"/>
                <a:cs typeface="Times New Roman" panose="02020603050405020304" pitchFamily="18" charset="0"/>
              </a:rPr>
              <a:t> </a:t>
            </a:r>
          </a:p>
          <a:p>
            <a:r>
              <a:rPr lang="en-US" altLang="en-US" dirty="0">
                <a:latin typeface="Arial" panose="020B0604020202020204" pitchFamily="34" charset="0"/>
                <a:cs typeface="Times New Roman" panose="02020603050405020304" pitchFamily="18" charset="0"/>
              </a:rPr>
              <a:t>Points for consideration:</a:t>
            </a:r>
          </a:p>
          <a:p>
            <a:r>
              <a:rPr lang="en-US" altLang="en-US" dirty="0">
                <a:latin typeface="Arial" panose="020B0604020202020204" pitchFamily="34" charset="0"/>
                <a:cs typeface="Times New Roman" panose="02020603050405020304" pitchFamily="18" charset="0"/>
              </a:rPr>
              <a:t> </a:t>
            </a:r>
          </a:p>
          <a:p>
            <a:r>
              <a:rPr lang="en-US" altLang="en-US" dirty="0">
                <a:latin typeface="Arial" panose="020B0604020202020204" pitchFamily="34" charset="0"/>
                <a:cs typeface="Times New Roman" panose="02020603050405020304" pitchFamily="18" charset="0"/>
              </a:rPr>
              <a:t>Sometimes it’s not clear if an application should be new R01 or a competitive supplement.  In general, it should be a competitive supplement if the planned expansion depends on samples, facilities, or on-going activities supported in the “parent” project.  </a:t>
            </a:r>
          </a:p>
          <a:p>
            <a:r>
              <a:rPr lang="en-US" altLang="en-US" dirty="0">
                <a:latin typeface="Arial" panose="020B0604020202020204" pitchFamily="34" charset="0"/>
                <a:cs typeface="Times New Roman" panose="02020603050405020304" pitchFamily="18" charset="0"/>
              </a:rPr>
              <a:t> </a:t>
            </a:r>
          </a:p>
          <a:p>
            <a:r>
              <a:rPr lang="en-US" altLang="en-US" dirty="0">
                <a:latin typeface="Arial" panose="020B0604020202020204" pitchFamily="34" charset="0"/>
                <a:cs typeface="Times New Roman" panose="02020603050405020304" pitchFamily="18" charset="0"/>
              </a:rPr>
              <a:t>It’s not always clear if something is moving beyond the approved scope or research protocol.  In general, research ideas and approaches should be examined by outside experts in the peer review process, so competitive supplements should be used when the idea or procedures are different enough from those already reviewed that the independent review would be useful.  “When in doubt, have it peer reviewed” is a good motto, ensuring that new ideas are assessed by peers. </a:t>
            </a:r>
            <a:endParaRPr lang="en-US" altLang="en-US" dirty="0">
              <a:latin typeface="Arial" panose="020B0604020202020204" pitchFamily="34" charset="0"/>
            </a:endParaRPr>
          </a:p>
        </p:txBody>
      </p:sp>
    </p:spTree>
    <p:extLst>
      <p:ext uri="{BB962C8B-B14F-4D97-AF65-F5344CB8AC3E}">
        <p14:creationId xmlns:p14="http://schemas.microsoft.com/office/powerpoint/2010/main" val="4055099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A70FD90F-5F22-4E70-AF07-B107671C9761}"/>
              </a:ext>
            </a:extLst>
          </p:cNvPr>
          <p:cNvSpPr>
            <a:spLocks noGrp="1" noRot="1" noChangeAspect="1" noChangeArrowheads="1" noTextEdit="1"/>
          </p:cNvSpPr>
          <p:nvPr>
            <p:ph type="sldImg"/>
          </p:nvPr>
        </p:nvSpPr>
        <p:spPr>
          <a:ln/>
        </p:spPr>
      </p:sp>
      <p:sp>
        <p:nvSpPr>
          <p:cNvPr id="169987" name="Rectangle 3">
            <a:extLst>
              <a:ext uri="{FF2B5EF4-FFF2-40B4-BE49-F238E27FC236}">
                <a16:creationId xmlns:a16="http://schemas.microsoft.com/office/drawing/2014/main" id="{F96DF766-C72D-4D9D-8CC2-E9154D6AA5FC}"/>
              </a:ext>
            </a:extLst>
          </p:cNvPr>
          <p:cNvSpPr>
            <a:spLocks noGrp="1" noChangeArrowheads="1"/>
          </p:cNvSpPr>
          <p:nvPr>
            <p:ph type="body" idx="1"/>
          </p:nvPr>
        </p:nvSpPr>
        <p:spPr>
          <a:xfrm>
            <a:off x="914400" y="4414838"/>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Roger</a:t>
            </a:r>
          </a:p>
          <a:p>
            <a:r>
              <a:rPr lang="en-US" altLang="en-US" dirty="0">
                <a:latin typeface="Arial" panose="020B0604020202020204" pitchFamily="34" charset="0"/>
              </a:rPr>
              <a:t>Because an administrative supplement is based on a change in financial need rather than a change in scientific work or plans, it is initiated with grants management and peer review is not needed (there’s no science to review).  The request may be presented as a letter or on a PHS 398 and is sent directly to the Grants Management Branch of NIDA.</a:t>
            </a:r>
          </a:p>
        </p:txBody>
      </p:sp>
    </p:spTree>
    <p:extLst>
      <p:ext uri="{BB962C8B-B14F-4D97-AF65-F5344CB8AC3E}">
        <p14:creationId xmlns:p14="http://schemas.microsoft.com/office/powerpoint/2010/main" val="2490378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26</a:t>
            </a:fld>
            <a:endParaRPr lang="en-US"/>
          </a:p>
        </p:txBody>
      </p:sp>
    </p:spTree>
    <p:extLst>
      <p:ext uri="{BB962C8B-B14F-4D97-AF65-F5344CB8AC3E}">
        <p14:creationId xmlns:p14="http://schemas.microsoft.com/office/powerpoint/2010/main" val="948528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27</a:t>
            </a:fld>
            <a:endParaRPr lang="en-US"/>
          </a:p>
        </p:txBody>
      </p:sp>
    </p:spTree>
    <p:extLst>
      <p:ext uri="{BB962C8B-B14F-4D97-AF65-F5344CB8AC3E}">
        <p14:creationId xmlns:p14="http://schemas.microsoft.com/office/powerpoint/2010/main" val="1043838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 to NIH any patentable discoveries to NIH as soon as possible (report inventions using </a:t>
            </a:r>
            <a:r>
              <a:rPr lang="en-US" dirty="0" err="1"/>
              <a:t>iEdison</a:t>
            </a:r>
            <a:r>
              <a:rPr lang="en-US" dirty="0"/>
              <a:t>). Grantee/recipient retains patent rights as long as they are compliant with the Bayh-Dole implementing regulations (see policy)</a:t>
            </a:r>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28</a:t>
            </a:fld>
            <a:endParaRPr lang="en-US" altLang="en-US"/>
          </a:p>
        </p:txBody>
      </p:sp>
    </p:spTree>
    <p:extLst>
      <p:ext uri="{BB962C8B-B14F-4D97-AF65-F5344CB8AC3E}">
        <p14:creationId xmlns:p14="http://schemas.microsoft.com/office/powerpoint/2010/main" val="2900993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CAAC59D0-CAF9-432D-B972-4D51D0B352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2F7A2F-0579-4604-A7C4-92432DD0711C}" type="slidenum">
              <a:rPr lang="en-US" altLang="en-US"/>
              <a:pPr eaLnBrk="1" hangingPunct="1"/>
              <a:t>29</a:t>
            </a:fld>
            <a:endParaRPr lang="en-US" altLang="en-US"/>
          </a:p>
        </p:txBody>
      </p:sp>
      <p:sp>
        <p:nvSpPr>
          <p:cNvPr id="91139" name="Rectangle 2">
            <a:extLst>
              <a:ext uri="{FF2B5EF4-FFF2-40B4-BE49-F238E27FC236}">
                <a16:creationId xmlns:a16="http://schemas.microsoft.com/office/drawing/2014/main" id="{664DA184-303F-4989-829E-75BA830E2EE8}"/>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5CF7DEA2-A541-4646-B020-CC9086D410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02908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to discontinue </a:t>
            </a:r>
          </a:p>
        </p:txBody>
      </p:sp>
      <p:sp>
        <p:nvSpPr>
          <p:cNvPr id="4" name="Slide Number Placeholder 3"/>
          <p:cNvSpPr>
            <a:spLocks noGrp="1"/>
          </p:cNvSpPr>
          <p:nvPr>
            <p:ph type="sldNum" sz="quarter" idx="10"/>
          </p:nvPr>
        </p:nvSpPr>
        <p:spPr/>
        <p:txBody>
          <a:bodyPr/>
          <a:lstStyle/>
          <a:p>
            <a:fld id="{456A01A6-7966-47A3-AC02-D9D956049BE6}" type="slidenum">
              <a:rPr lang="en-US" smtClean="0"/>
              <a:t>30</a:t>
            </a:fld>
            <a:endParaRPr lang="en-US"/>
          </a:p>
        </p:txBody>
      </p:sp>
    </p:spTree>
    <p:extLst>
      <p:ext uri="{BB962C8B-B14F-4D97-AF65-F5344CB8AC3E}">
        <p14:creationId xmlns:p14="http://schemas.microsoft.com/office/powerpoint/2010/main" val="322857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A9517161-3677-4F81-BC18-9C37F4D8A5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E51626-78AB-4712-AE86-D4D25AA0A81E}" type="slidenum">
              <a:rPr lang="en-US" altLang="en-US"/>
              <a:pPr eaLnBrk="1" hangingPunct="1"/>
              <a:t>3</a:t>
            </a:fld>
            <a:endParaRPr lang="en-US" altLang="en-US"/>
          </a:p>
        </p:txBody>
      </p:sp>
      <p:sp>
        <p:nvSpPr>
          <p:cNvPr id="68611" name="Rectangle 2">
            <a:extLst>
              <a:ext uri="{FF2B5EF4-FFF2-40B4-BE49-F238E27FC236}">
                <a16:creationId xmlns:a16="http://schemas.microsoft.com/office/drawing/2014/main" id="{5FB88D16-94EC-4BA5-9E8C-59B0A1A4140C}"/>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07964B1D-2ED8-4CDD-B12E-AA701D7267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Roger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PD/PI or other investigator; must have process to identify and manage FCOIs</a:t>
            </a:r>
          </a:p>
        </p:txBody>
      </p:sp>
      <p:sp>
        <p:nvSpPr>
          <p:cNvPr id="4" name="Slide Number Placeholder 3"/>
          <p:cNvSpPr>
            <a:spLocks noGrp="1"/>
          </p:cNvSpPr>
          <p:nvPr>
            <p:ph type="sldNum" sz="quarter" idx="5"/>
          </p:nvPr>
        </p:nvSpPr>
        <p:spPr/>
        <p:txBody>
          <a:bodyPr/>
          <a:lstStyle/>
          <a:p>
            <a:fld id="{456A01A6-7966-47A3-AC02-D9D956049BE6}" type="slidenum">
              <a:rPr lang="en-US" smtClean="0"/>
              <a:t>31</a:t>
            </a:fld>
            <a:endParaRPr lang="en-US"/>
          </a:p>
        </p:txBody>
      </p:sp>
    </p:spTree>
    <p:extLst>
      <p:ext uri="{BB962C8B-B14F-4D97-AF65-F5344CB8AC3E}">
        <p14:creationId xmlns:p14="http://schemas.microsoft.com/office/powerpoint/2010/main" val="4223848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For-profit organization audit reports should be sent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Attn: Ms. Robin Aldridge</a:t>
            </a:r>
            <a:br>
              <a:rPr lang="en-US" dirty="0"/>
            </a:br>
            <a:r>
              <a:rPr lang="en-US" dirty="0"/>
              <a:t>Department of Health &amp; Human Services</a:t>
            </a:r>
            <a:br>
              <a:rPr lang="en-US" dirty="0"/>
            </a:br>
            <a:r>
              <a:rPr lang="en-US" dirty="0"/>
              <a:t>Audit Resolution Division</a:t>
            </a:r>
            <a:br>
              <a:rPr lang="en-US" dirty="0"/>
            </a:br>
            <a:r>
              <a:rPr lang="en-US" dirty="0"/>
              <a:t>HHH Building, Room 549D</a:t>
            </a:r>
            <a:br>
              <a:rPr lang="en-US" dirty="0"/>
            </a:br>
            <a:r>
              <a:rPr lang="en-US" dirty="0"/>
              <a:t>200 Independence Avenue, SW</a:t>
            </a:r>
            <a:br>
              <a:rPr lang="en-US" dirty="0"/>
            </a:br>
            <a:r>
              <a:rPr lang="en-US" dirty="0"/>
              <a:t>Washington, DC 20201</a:t>
            </a:r>
          </a:p>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32</a:t>
            </a:fld>
            <a:endParaRPr lang="en-US"/>
          </a:p>
        </p:txBody>
      </p:sp>
    </p:spTree>
    <p:extLst>
      <p:ext uri="{BB962C8B-B14F-4D97-AF65-F5344CB8AC3E}">
        <p14:creationId xmlns:p14="http://schemas.microsoft.com/office/powerpoint/2010/main" val="624517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33</a:t>
            </a:fld>
            <a:endParaRPr lang="en-US"/>
          </a:p>
        </p:txBody>
      </p:sp>
    </p:spTree>
    <p:extLst>
      <p:ext uri="{BB962C8B-B14F-4D97-AF65-F5344CB8AC3E}">
        <p14:creationId xmlns:p14="http://schemas.microsoft.com/office/powerpoint/2010/main" val="2180782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6A1B410B-7C6E-4EE0-BA07-DE83075168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95D293-9F83-460E-9DDA-E4B72F13F97B}" type="slidenum">
              <a:rPr lang="en-US" altLang="en-US"/>
              <a:pPr eaLnBrk="1" hangingPunct="1"/>
              <a:t>34</a:t>
            </a:fld>
            <a:endParaRPr lang="en-US" altLang="en-US"/>
          </a:p>
        </p:txBody>
      </p:sp>
      <p:sp>
        <p:nvSpPr>
          <p:cNvPr id="78851" name="Rectangle 2">
            <a:extLst>
              <a:ext uri="{FF2B5EF4-FFF2-40B4-BE49-F238E27FC236}">
                <a16:creationId xmlns:a16="http://schemas.microsoft.com/office/drawing/2014/main" id="{7D2836EA-BD29-4117-B215-A92F2FEEF97E}"/>
              </a:ext>
            </a:extLst>
          </p:cNvPr>
          <p:cNvSpPr>
            <a:spLocks noGrp="1" noRot="1" noChangeAspect="1" noChangeArrowheads="1" noTextEdit="1"/>
          </p:cNvSpPr>
          <p:nvPr>
            <p:ph type="sldImg"/>
          </p:nvPr>
        </p:nvSpPr>
        <p:spPr>
          <a:xfrm>
            <a:off x="1104900" y="696913"/>
            <a:ext cx="4649788" cy="3487737"/>
          </a:xfrm>
          <a:ln/>
        </p:spPr>
      </p:sp>
      <p:sp>
        <p:nvSpPr>
          <p:cNvPr id="78852" name="Rectangle 3">
            <a:extLst>
              <a:ext uri="{FF2B5EF4-FFF2-40B4-BE49-F238E27FC236}">
                <a16:creationId xmlns:a16="http://schemas.microsoft.com/office/drawing/2014/main" id="{3D58270F-8D1F-40C4-9F4A-2F949DC6EC3B}"/>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3454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36</a:t>
            </a:fld>
            <a:endParaRPr lang="en-US"/>
          </a:p>
        </p:txBody>
      </p:sp>
    </p:spTree>
    <p:extLst>
      <p:ext uri="{BB962C8B-B14F-4D97-AF65-F5344CB8AC3E}">
        <p14:creationId xmlns:p14="http://schemas.microsoft.com/office/powerpoint/2010/main" val="1980770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57015DAF-9699-4A0C-B2BA-B74FA22111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E093BF-A50C-4982-9353-43E764F3FA8D}" type="slidenum">
              <a:rPr lang="en-US" altLang="en-US"/>
              <a:pPr eaLnBrk="1" hangingPunct="1"/>
              <a:t>37</a:t>
            </a:fld>
            <a:endParaRPr lang="en-US" altLang="en-US"/>
          </a:p>
        </p:txBody>
      </p:sp>
      <p:sp>
        <p:nvSpPr>
          <p:cNvPr id="80899" name="Rectangle 2">
            <a:extLst>
              <a:ext uri="{FF2B5EF4-FFF2-40B4-BE49-F238E27FC236}">
                <a16:creationId xmlns:a16="http://schemas.microsoft.com/office/drawing/2014/main" id="{98097398-CE39-4CEC-9E6B-9131826FCEA9}"/>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56FA71B4-BD2D-4292-9239-58F0666BE7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Roger</a:t>
            </a:r>
          </a:p>
        </p:txBody>
      </p:sp>
    </p:spTree>
    <p:extLst>
      <p:ext uri="{BB962C8B-B14F-4D97-AF65-F5344CB8AC3E}">
        <p14:creationId xmlns:p14="http://schemas.microsoft.com/office/powerpoint/2010/main" val="15330193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38</a:t>
            </a:fld>
            <a:endParaRPr lang="en-US" altLang="en-US"/>
          </a:p>
        </p:txBody>
      </p:sp>
    </p:spTree>
    <p:extLst>
      <p:ext uri="{BB962C8B-B14F-4D97-AF65-F5344CB8AC3E}">
        <p14:creationId xmlns:p14="http://schemas.microsoft.com/office/powerpoint/2010/main" val="37201364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39</a:t>
            </a:fld>
            <a:endParaRPr lang="en-US" altLang="en-US"/>
          </a:p>
        </p:txBody>
      </p:sp>
    </p:spTree>
    <p:extLst>
      <p:ext uri="{BB962C8B-B14F-4D97-AF65-F5344CB8AC3E}">
        <p14:creationId xmlns:p14="http://schemas.microsoft.com/office/powerpoint/2010/main" val="13559104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32F606E9-03A2-4400-8916-2FAD6A014A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4D4AE6-4D1B-4FF6-BA9E-AD36B0C7E4ED}" type="slidenum">
              <a:rPr lang="en-US" altLang="en-US"/>
              <a:pPr eaLnBrk="1" hangingPunct="1"/>
              <a:t>40</a:t>
            </a:fld>
            <a:endParaRPr lang="en-US" altLang="en-US"/>
          </a:p>
        </p:txBody>
      </p:sp>
      <p:sp>
        <p:nvSpPr>
          <p:cNvPr id="82947" name="Rectangle 2">
            <a:extLst>
              <a:ext uri="{FF2B5EF4-FFF2-40B4-BE49-F238E27FC236}">
                <a16:creationId xmlns:a16="http://schemas.microsoft.com/office/drawing/2014/main" id="{B4A4BA73-6C6E-42C4-93E7-011C38B01F64}"/>
              </a:ext>
            </a:extLst>
          </p:cNvPr>
          <p:cNvSpPr>
            <a:spLocks noGrp="1" noRot="1" noChangeAspect="1" noChangeArrowheads="1" noTextEdit="1"/>
          </p:cNvSpPr>
          <p:nvPr>
            <p:ph type="sldImg"/>
          </p:nvPr>
        </p:nvSpPr>
        <p:spPr>
          <a:xfrm>
            <a:off x="1104900" y="696913"/>
            <a:ext cx="4649788" cy="3487737"/>
          </a:xfrm>
          <a:ln/>
        </p:spPr>
      </p:sp>
      <p:sp>
        <p:nvSpPr>
          <p:cNvPr id="82948" name="Rectangle 3">
            <a:extLst>
              <a:ext uri="{FF2B5EF4-FFF2-40B4-BE49-F238E27FC236}">
                <a16:creationId xmlns:a16="http://schemas.microsoft.com/office/drawing/2014/main" id="{57DB6523-7992-4280-BB69-DF64C24A7FE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600" dirty="0">
                <a:latin typeface="Arial" panose="020B0604020202020204" pitchFamily="34" charset="0"/>
              </a:rPr>
              <a:t>Other support note—reflects only active support (not pending) but must include complete Other Support regardless if there is a change</a:t>
            </a:r>
          </a:p>
          <a:p>
            <a:pPr eaLnBrk="1" hangingPunct="1"/>
            <a:endParaRPr lang="en-US" altLang="en-US" sz="1600" dirty="0">
              <a:latin typeface="Arial" panose="020B0604020202020204" pitchFamily="34" charset="0"/>
            </a:endParaRPr>
          </a:p>
          <a:p>
            <a:pPr eaLnBrk="1" hangingPunct="1"/>
            <a:r>
              <a:rPr lang="en-US" altLang="en-US" sz="1600" dirty="0">
                <a:latin typeface="Arial" panose="020B0604020202020204" pitchFamily="34" charset="0"/>
              </a:rPr>
              <a:t>Total Costs Commitment: ON initial Notice of Grant Award Letter</a:t>
            </a:r>
          </a:p>
          <a:p>
            <a:pPr eaLnBrk="1" hangingPunct="1"/>
            <a:r>
              <a:rPr lang="en-US" altLang="en-US" sz="1600" dirty="0">
                <a:latin typeface="Arial" panose="020B0604020202020204" pitchFamily="34" charset="0"/>
              </a:rPr>
              <a:t>Talk About SALARY CAP &amp; 3% escalation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6DD49F10-2BB8-4CDE-B76A-B8E50A74F7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C75AC-845D-48BB-95BC-E29A7040F965}" type="slidenum">
              <a:rPr lang="en-US" altLang="en-US"/>
              <a:pPr eaLnBrk="1" hangingPunct="1"/>
              <a:t>41</a:t>
            </a:fld>
            <a:endParaRPr lang="en-US" altLang="en-US"/>
          </a:p>
        </p:txBody>
      </p:sp>
      <p:sp>
        <p:nvSpPr>
          <p:cNvPr id="86019" name="Rectangle 2">
            <a:extLst>
              <a:ext uri="{FF2B5EF4-FFF2-40B4-BE49-F238E27FC236}">
                <a16:creationId xmlns:a16="http://schemas.microsoft.com/office/drawing/2014/main" id="{F41352BD-1D71-4BB5-826B-55D17809172B}"/>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581B48AC-6EC1-41B2-A950-EC4A5D652C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Prior approvals require response in writing</a:t>
            </a:r>
          </a:p>
          <a:p>
            <a:pPr eaLnBrk="1" hangingPunct="1"/>
            <a:r>
              <a:rPr lang="en-US" altLang="en-US">
                <a:latin typeface="Arial" panose="020B0604020202020204" pitchFamily="34" charset="0"/>
              </a:rPr>
              <a:t>First Extensions – just need notification</a:t>
            </a:r>
          </a:p>
        </p:txBody>
      </p:sp>
    </p:spTree>
    <p:extLst>
      <p:ext uri="{BB962C8B-B14F-4D97-AF65-F5344CB8AC3E}">
        <p14:creationId xmlns:p14="http://schemas.microsoft.com/office/powerpoint/2010/main" val="4292201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a:t>
            </a:fld>
            <a:endParaRPr lang="en-US"/>
          </a:p>
        </p:txBody>
      </p:sp>
    </p:spTree>
    <p:extLst>
      <p:ext uri="{BB962C8B-B14F-4D97-AF65-F5344CB8AC3E}">
        <p14:creationId xmlns:p14="http://schemas.microsoft.com/office/powerpoint/2010/main" val="2371745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42</a:t>
            </a:fld>
            <a:endParaRPr lang="en-US"/>
          </a:p>
        </p:txBody>
      </p:sp>
    </p:spTree>
    <p:extLst>
      <p:ext uri="{BB962C8B-B14F-4D97-AF65-F5344CB8AC3E}">
        <p14:creationId xmlns:p14="http://schemas.microsoft.com/office/powerpoint/2010/main" val="7741913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43</a:t>
            </a:fld>
            <a:endParaRPr lang="en-US"/>
          </a:p>
        </p:txBody>
      </p:sp>
    </p:spTree>
    <p:extLst>
      <p:ext uri="{BB962C8B-B14F-4D97-AF65-F5344CB8AC3E}">
        <p14:creationId xmlns:p14="http://schemas.microsoft.com/office/powerpoint/2010/main" val="21764324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090057-0F9F-4E96-8711-63F4B4F32239}" type="slidenum">
              <a:rPr lang="en-US" smtClean="0"/>
              <a:pPr>
                <a:defRPr/>
              </a:pPr>
              <a:t>44</a:t>
            </a:fld>
            <a:endParaRPr lang="en-US"/>
          </a:p>
        </p:txBody>
      </p:sp>
    </p:spTree>
    <p:extLst>
      <p:ext uri="{BB962C8B-B14F-4D97-AF65-F5344CB8AC3E}">
        <p14:creationId xmlns:p14="http://schemas.microsoft.com/office/powerpoint/2010/main" val="7006250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10"/>
          </p:nvPr>
        </p:nvSpPr>
        <p:spPr/>
        <p:txBody>
          <a:bodyPr/>
          <a:lstStyle/>
          <a:p>
            <a:fld id="{456A01A6-7966-47A3-AC02-D9D956049BE6}" type="slidenum">
              <a:rPr lang="en-US" smtClean="0"/>
              <a:t>46</a:t>
            </a:fld>
            <a:endParaRPr lang="en-US"/>
          </a:p>
        </p:txBody>
      </p:sp>
    </p:spTree>
    <p:extLst>
      <p:ext uri="{BB962C8B-B14F-4D97-AF65-F5344CB8AC3E}">
        <p14:creationId xmlns:p14="http://schemas.microsoft.com/office/powerpoint/2010/main" val="42262945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10"/>
          </p:nvPr>
        </p:nvSpPr>
        <p:spPr/>
        <p:txBody>
          <a:bodyPr/>
          <a:lstStyle/>
          <a:p>
            <a:fld id="{456A01A6-7966-47A3-AC02-D9D956049BE6}" type="slidenum">
              <a:rPr lang="en-US" smtClean="0"/>
              <a:t>47</a:t>
            </a:fld>
            <a:endParaRPr lang="en-US"/>
          </a:p>
        </p:txBody>
      </p:sp>
    </p:spTree>
    <p:extLst>
      <p:ext uri="{BB962C8B-B14F-4D97-AF65-F5344CB8AC3E}">
        <p14:creationId xmlns:p14="http://schemas.microsoft.com/office/powerpoint/2010/main" val="15188729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48</a:t>
            </a:fld>
            <a:endParaRPr lang="en-US" altLang="en-US"/>
          </a:p>
        </p:txBody>
      </p:sp>
    </p:spTree>
    <p:extLst>
      <p:ext uri="{BB962C8B-B14F-4D97-AF65-F5344CB8AC3E}">
        <p14:creationId xmlns:p14="http://schemas.microsoft.com/office/powerpoint/2010/main" val="36663496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a:t>
            </a:r>
          </a:p>
        </p:txBody>
      </p:sp>
      <p:sp>
        <p:nvSpPr>
          <p:cNvPr id="4" name="Slide Number Placeholder 3"/>
          <p:cNvSpPr>
            <a:spLocks noGrp="1"/>
          </p:cNvSpPr>
          <p:nvPr>
            <p:ph type="sldNum" sz="quarter" idx="10"/>
          </p:nvPr>
        </p:nvSpPr>
        <p:spPr/>
        <p:txBody>
          <a:bodyPr/>
          <a:lstStyle/>
          <a:p>
            <a:fld id="{456A01A6-7966-47A3-AC02-D9D956049BE6}" type="slidenum">
              <a:rPr lang="en-US" smtClean="0"/>
              <a:t>49</a:t>
            </a:fld>
            <a:endParaRPr lang="en-US"/>
          </a:p>
        </p:txBody>
      </p:sp>
    </p:spTree>
    <p:extLst>
      <p:ext uri="{BB962C8B-B14F-4D97-AF65-F5344CB8AC3E}">
        <p14:creationId xmlns:p14="http://schemas.microsoft.com/office/powerpoint/2010/main" val="921650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F0F48133-5543-40B8-8A22-5D08E6E8F7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BE259C-DF79-4149-8E3A-45C3B336D9FD}" type="slidenum">
              <a:rPr lang="en-US" altLang="en-US"/>
              <a:pPr eaLnBrk="1" hangingPunct="1"/>
              <a:t>5</a:t>
            </a:fld>
            <a:endParaRPr lang="en-US" altLang="en-US"/>
          </a:p>
        </p:txBody>
      </p:sp>
      <p:sp>
        <p:nvSpPr>
          <p:cNvPr id="70659" name="Rectangle 2">
            <a:extLst>
              <a:ext uri="{FF2B5EF4-FFF2-40B4-BE49-F238E27FC236}">
                <a16:creationId xmlns:a16="http://schemas.microsoft.com/office/drawing/2014/main" id="{1D42D9FB-C1DD-4EA8-BCEB-DAF6796D189D}"/>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00933863-FAF1-4ED9-9814-2ECB2E8F247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latin typeface="Arial" panose="020B0604020202020204" pitchFamily="34" charset="0"/>
              </a:rPr>
              <a:t> The NOA is made to the Recipient Institution and not directly to the PI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B4BEF211-AAA7-45C7-AC17-F6C020E1A9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45F811-CE64-4E09-890B-4298DC4BF5B2}" type="slidenum">
              <a:rPr lang="en-US" altLang="en-US"/>
              <a:pPr eaLnBrk="1" hangingPunct="1"/>
              <a:t>7</a:t>
            </a:fld>
            <a:endParaRPr lang="en-US" altLang="en-US"/>
          </a:p>
        </p:txBody>
      </p:sp>
      <p:sp>
        <p:nvSpPr>
          <p:cNvPr id="71683" name="Rectangle 2">
            <a:extLst>
              <a:ext uri="{FF2B5EF4-FFF2-40B4-BE49-F238E27FC236}">
                <a16:creationId xmlns:a16="http://schemas.microsoft.com/office/drawing/2014/main" id="{F3B1216A-1A6D-45A7-923A-FF0560630318}"/>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48D26226-A7AE-4FB8-9F5A-81ADDEA3A9B9}"/>
              </a:ext>
            </a:extLst>
          </p:cNvPr>
          <p:cNvSpPr>
            <a:spLocks noGrp="1" noChangeArrowheads="1"/>
          </p:cNvSpPr>
          <p:nvPr>
            <p:ph type="body" idx="1"/>
          </p:nvPr>
        </p:nvSpPr>
        <p:spPr>
          <a:xfrm>
            <a:off x="914400" y="4260850"/>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buFontTx/>
              <a:buChar char="•"/>
            </a:pPr>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8C30CE94-6FEF-4AA6-86B5-FE3D9B8CAF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675316-8964-4CE0-ABFB-168829846A1B}" type="slidenum">
              <a:rPr lang="en-US" altLang="en-US"/>
              <a:pPr eaLnBrk="1" hangingPunct="1"/>
              <a:t>8</a:t>
            </a:fld>
            <a:endParaRPr lang="en-US" altLang="en-US"/>
          </a:p>
        </p:txBody>
      </p:sp>
      <p:sp>
        <p:nvSpPr>
          <p:cNvPr id="72707" name="Rectangle 2">
            <a:extLst>
              <a:ext uri="{FF2B5EF4-FFF2-40B4-BE49-F238E27FC236}">
                <a16:creationId xmlns:a16="http://schemas.microsoft.com/office/drawing/2014/main" id="{5FC8D39F-6296-4085-83AA-3A5193BC2EFF}"/>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C40CADFB-5178-408E-8B7D-D3FB174796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Char char="•"/>
            </a:pPr>
            <a:r>
              <a:rPr lang="en-US" altLang="en-US">
                <a:latin typeface="Arial" panose="020B0604020202020204" pitchFamily="34"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C993D238-36BB-48E4-B76F-7C0B1EE672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9B7BE3-E944-48CB-95B2-5D79C138D36A}" type="slidenum">
              <a:rPr lang="en-US" altLang="en-US"/>
              <a:pPr eaLnBrk="1" hangingPunct="1"/>
              <a:t>9</a:t>
            </a:fld>
            <a:endParaRPr lang="en-US" altLang="en-US"/>
          </a:p>
        </p:txBody>
      </p:sp>
      <p:sp>
        <p:nvSpPr>
          <p:cNvPr id="73731" name="Rectangle 2">
            <a:extLst>
              <a:ext uri="{FF2B5EF4-FFF2-40B4-BE49-F238E27FC236}">
                <a16:creationId xmlns:a16="http://schemas.microsoft.com/office/drawing/2014/main" id="{CB5B6975-8BF3-4483-B36F-1059DC5DCEC6}"/>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381A00E-542F-41D9-8627-95E2092D37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953191F5-D359-4AC6-A38D-3F23DFEAE6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D434DB-7ACA-4B87-BC45-69C9856DF7DF}" type="slidenum">
              <a:rPr lang="en-US" altLang="en-US"/>
              <a:pPr eaLnBrk="1" hangingPunct="1"/>
              <a:t>10</a:t>
            </a:fld>
            <a:endParaRPr lang="en-US" altLang="en-US"/>
          </a:p>
        </p:txBody>
      </p:sp>
      <p:sp>
        <p:nvSpPr>
          <p:cNvPr id="74755" name="Rectangle 2">
            <a:extLst>
              <a:ext uri="{FF2B5EF4-FFF2-40B4-BE49-F238E27FC236}">
                <a16:creationId xmlns:a16="http://schemas.microsoft.com/office/drawing/2014/main" id="{950B830C-5DD4-4FA6-B691-2249AE10F864}"/>
              </a:ext>
            </a:extLst>
          </p:cNvPr>
          <p:cNvSpPr>
            <a:spLocks noGrp="1" noRot="1" noChangeAspect="1" noChangeArrowheads="1" noTextEdit="1"/>
          </p:cNvSpPr>
          <p:nvPr>
            <p:ph type="sldImg"/>
          </p:nvPr>
        </p:nvSpPr>
        <p:spPr>
          <a:xfrm>
            <a:off x="1104900" y="696913"/>
            <a:ext cx="4649788" cy="3487737"/>
          </a:xfrm>
          <a:ln/>
        </p:spPr>
      </p:sp>
      <p:sp>
        <p:nvSpPr>
          <p:cNvPr id="74756" name="Rectangle 3">
            <a:extLst>
              <a:ext uri="{FF2B5EF4-FFF2-40B4-BE49-F238E27FC236}">
                <a16:creationId xmlns:a16="http://schemas.microsoft.com/office/drawing/2014/main" id="{940D5CB7-3B90-449B-965A-124818D7E99C}"/>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a:latin typeface="Arial" panose="020B0604020202020204" pitchFamily="34" charset="0"/>
              </a:rPr>
              <a:t>WHERE DO WE Get THE RULES??</a:t>
            </a:r>
          </a:p>
          <a:p>
            <a:pPr marL="228600" indent="-228600" eaLnBrk="1" hangingPunct="1">
              <a:buFontTx/>
              <a:buChar char="•"/>
            </a:pPr>
            <a:r>
              <a:rPr lang="en-US" altLang="en-US">
                <a:latin typeface="Arial" panose="020B0604020202020204" pitchFamily="34" charset="0"/>
              </a:rPr>
              <a:t>Cited on first page</a:t>
            </a:r>
          </a:p>
          <a:p>
            <a:pPr marL="228600" indent="-228600" eaLnBrk="1" hangingPunct="1">
              <a:buFontTx/>
              <a:buChar char="•"/>
            </a:pPr>
            <a:r>
              <a:rPr lang="en-US" altLang="en-US">
                <a:latin typeface="Arial" panose="020B0604020202020204" pitchFamily="34" charset="0"/>
              </a:rPr>
              <a:t> Other statutory requirements, such as those included in appropriations acts</a:t>
            </a:r>
          </a:p>
          <a:p>
            <a:pPr marL="228600" indent="-228600" eaLnBrk="1" hangingPunct="1">
              <a:buFontTx/>
              <a:buChar char="•"/>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0E9A8-FFEC-483B-BBB7-4BABB70188D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1C21A9-BCA6-4000-89C9-97C5FF3CED9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B1F952-8EE5-434B-B8EA-A7504D2911B4}"/>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B10EFD22-1AFF-45AF-8E94-1C72AD82F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DD1DA-3EE6-427C-93BE-FA8A40BFBD6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48840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B8E6-C923-49FA-8317-5D8A35B7B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59755-0C51-4121-A20F-1035CE5A6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F1140-0875-42B7-906B-18006C0134E3}"/>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31F04CE9-20C1-4B5C-A4BA-4B5DF544A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E61CAC-BE12-4BFD-8D12-EE3B392FA38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1247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3C454-7200-49D4-BE76-BD30E1B0445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73D05A-FB05-4A8B-A34F-D8D5037889A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3FDAC-90E3-458F-8ED0-0F0BE09FDD58}"/>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FCDC3D9E-A6BD-4F71-99F4-4FEB89986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438A8-89D4-4A62-9BCD-CA89C881E1D7}"/>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286934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656FE270-84A6-4E24-A2A5-D0A43F4D9D5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4A0E2788-6DB2-4CFC-93E7-AF4AB580D2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D6F639F-B1AD-44D5-B564-624A8782936B}"/>
              </a:ext>
            </a:extLst>
          </p:cNvPr>
          <p:cNvSpPr>
            <a:spLocks noGrp="1" noChangeArrowheads="1"/>
          </p:cNvSpPr>
          <p:nvPr>
            <p:ph type="sldNum" sz="quarter" idx="12"/>
          </p:nvPr>
        </p:nvSpPr>
        <p:spPr>
          <a:ln/>
        </p:spPr>
        <p:txBody>
          <a:bodyPr/>
          <a:lstStyle>
            <a:lvl1pPr>
              <a:defRPr/>
            </a:lvl1pPr>
          </a:lstStyle>
          <a:p>
            <a:fld id="{657CAC73-FE70-455F-8F51-71248F004CCB}" type="slidenum">
              <a:rPr lang="en-US" altLang="en-US"/>
              <a:pPr/>
              <a:t>‹#›</a:t>
            </a:fld>
            <a:endParaRPr lang="en-US" altLang="en-US"/>
          </a:p>
        </p:txBody>
      </p:sp>
    </p:spTree>
    <p:extLst>
      <p:ext uri="{BB962C8B-B14F-4D97-AF65-F5344CB8AC3E}">
        <p14:creationId xmlns:p14="http://schemas.microsoft.com/office/powerpoint/2010/main" val="146904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853003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012598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17893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12201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586E9-1248-4A6D-89A5-CE5CAAB47118}"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428324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586E9-1248-4A6D-89A5-CE5CAAB47118}"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441833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586E9-1248-4A6D-89A5-CE5CAAB47118}"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43635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BFB5-F20D-43F8-92D7-4AFC09E41F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85E50-8B11-4EAF-9505-733C06596D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A5D2A-EFC8-480C-8FBF-04E17AEB6623}"/>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96BB15AC-CDD0-4BAA-855E-40AB8E239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FD57A-5139-406C-8A07-8A15AAE4C5D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9711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307784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008692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018147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278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12291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2109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480128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a:xfrm>
            <a:off x="642728" y="6065837"/>
            <a:ext cx="4622973" cy="365125"/>
          </a:xfrm>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7647097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3136305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656FE270-84A6-4E24-A2A5-D0A43F4D9D5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4A0E2788-6DB2-4CFC-93E7-AF4AB580D2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D6F639F-B1AD-44D5-B564-624A8782936B}"/>
              </a:ext>
            </a:extLst>
          </p:cNvPr>
          <p:cNvSpPr>
            <a:spLocks noGrp="1" noChangeArrowheads="1"/>
          </p:cNvSpPr>
          <p:nvPr>
            <p:ph type="sldNum" sz="quarter" idx="12"/>
          </p:nvPr>
        </p:nvSpPr>
        <p:spPr>
          <a:ln/>
        </p:spPr>
        <p:txBody>
          <a:bodyPr/>
          <a:lstStyle>
            <a:lvl1pPr>
              <a:defRPr/>
            </a:lvl1pPr>
          </a:lstStyle>
          <a:p>
            <a:fld id="{657CAC73-FE70-455F-8F51-71248F004CCB}" type="slidenum">
              <a:rPr lang="en-US" altLang="en-US"/>
              <a:pPr/>
              <a:t>‹#›</a:t>
            </a:fld>
            <a:endParaRPr lang="en-US" altLang="en-US"/>
          </a:p>
        </p:txBody>
      </p:sp>
    </p:spTree>
    <p:extLst>
      <p:ext uri="{BB962C8B-B14F-4D97-AF65-F5344CB8AC3E}">
        <p14:creationId xmlns:p14="http://schemas.microsoft.com/office/powerpoint/2010/main" val="383440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165A-E83D-4A5D-8DA7-AB76309440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FA8F20-C2F1-453B-84EA-3C426832E45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A08EC9-3ABA-49E5-9C71-CBBCD7867BE1}"/>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CFD8FAD4-34EF-40D8-92EB-75E5864C5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22ACC-179A-4181-AFA5-622E8811E100}"/>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003698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0AD8-F6C2-466D-A63E-8CC70725B8A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69E8E8-0DA7-4AB7-B153-F0549F99B60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70B422-1982-4E6E-AB72-4754F1512221}"/>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72DA545D-7522-40C9-8BB8-BE05016D1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CFEBE-E0DF-45E5-8E95-2A4810324D6D}"/>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563833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66636-AEDD-4678-A747-5EB359249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057A3-C6DC-42D6-9A22-5DAD426F7B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8B93A-5496-44BE-93E1-12FBB3DFEA27}"/>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4102EBD5-C747-40C8-BCB3-5E0ADA9A8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4D020-8391-4F70-A943-83E930A5261A}"/>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3044538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31EE-A0BB-45A2-9B1D-AA635C1819D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B638BB-A60C-45C4-9B16-2BBE2357AB2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905A99-B557-4B7D-BF66-9008C6F77462}"/>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22A31E12-699E-4969-B3CD-2F1C7771A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E420F-3F27-4974-A77D-1A2BD534EFEB}"/>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063844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8EAC-396E-4936-B104-3E9644EA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DA73D-5E90-480F-847C-5AE42ABEF4A6}"/>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45EF3-9C80-4A62-BA1B-28DA44E4A74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E7BE84-4C13-4F44-BAB3-8AE93D9BD76D}"/>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6" name="Footer Placeholder 5">
            <a:extLst>
              <a:ext uri="{FF2B5EF4-FFF2-40B4-BE49-F238E27FC236}">
                <a16:creationId xmlns:a16="http://schemas.microsoft.com/office/drawing/2014/main" id="{84D6D0BA-5F8A-446D-ABDE-8D54F404B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9BB7D-ACAF-46E7-B06C-802E71B89D83}"/>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588976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BA4D-369E-49B0-9B46-4D049C66774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35BBBD-BF57-4EF2-8280-AD28B6CFF30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96AA68-38EA-400E-BFAC-BC2AF5D9D49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B7BF52-8E94-4132-849C-AA8EC5E848C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B9785B-6AE0-48C1-9C97-FB22C8CF0B6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21C1C2-0452-4D34-814D-1937E03D1A7E}"/>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8" name="Footer Placeholder 7">
            <a:extLst>
              <a:ext uri="{FF2B5EF4-FFF2-40B4-BE49-F238E27FC236}">
                <a16:creationId xmlns:a16="http://schemas.microsoft.com/office/drawing/2014/main" id="{6312A02C-BEC2-4C88-AEF2-620B69AA29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ADD035-9E5A-4735-AB44-39F3178ADE6E}"/>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5181563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9A62-4E73-47F3-A81B-3F86DD88FE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B2FF05-7A65-40D2-A79D-D9BD4EFD7B49}"/>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4" name="Footer Placeholder 3">
            <a:extLst>
              <a:ext uri="{FF2B5EF4-FFF2-40B4-BE49-F238E27FC236}">
                <a16:creationId xmlns:a16="http://schemas.microsoft.com/office/drawing/2014/main" id="{46C66BC7-EB72-4C72-96DB-E2971456B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EB344E-8027-4023-AFDC-90E5CE7220BA}"/>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3502981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09048-6527-4ED3-91F1-AD44CE977AEE}"/>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3" name="Footer Placeholder 2">
            <a:extLst>
              <a:ext uri="{FF2B5EF4-FFF2-40B4-BE49-F238E27FC236}">
                <a16:creationId xmlns:a16="http://schemas.microsoft.com/office/drawing/2014/main" id="{6D160393-1D50-4054-AC39-6E9799DD1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80BA22-AC89-4553-9B26-750E9F8C5DC5}"/>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3455711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2C3E-3B13-463F-940A-AC54FC5393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BF4D05-FF81-462F-9295-0498ADBEBE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A77618-BD07-4503-9FB5-0E79677A4A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52AEB-404B-49F0-AA79-D4F9E9583E2B}"/>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6" name="Footer Placeholder 5">
            <a:extLst>
              <a:ext uri="{FF2B5EF4-FFF2-40B4-BE49-F238E27FC236}">
                <a16:creationId xmlns:a16="http://schemas.microsoft.com/office/drawing/2014/main" id="{8ECA590F-6236-44D2-B2B7-85582AABD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1E2A86-3A95-45BA-AB40-8FA4FE996E6C}"/>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9523370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D450-5DFE-4E3C-8F55-F9E0D1DB26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DACF78-F0BE-43E9-950D-D8C726FA837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E1E144-3D45-48F9-81FE-5FEEED8055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75C37-7712-4ADB-9AEB-503990BF47EB}"/>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6" name="Footer Placeholder 5">
            <a:extLst>
              <a:ext uri="{FF2B5EF4-FFF2-40B4-BE49-F238E27FC236}">
                <a16:creationId xmlns:a16="http://schemas.microsoft.com/office/drawing/2014/main" id="{0DEFC350-9078-4A76-B392-0DA071B5B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299EC0-3B4C-4E14-A7DA-38BDC22BAB90}"/>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6581950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6839-D901-4724-A3FC-FCE6A9DFA1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5ACC1F-AC62-4959-90C8-1ADD595366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A650F-D797-4285-B249-075F50F911FF}"/>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009BF34A-1C11-4380-A464-CF3A9CA1B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46A4B-149B-4AC5-8C7C-A8489FFE9CB1}"/>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4736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24A4D-3318-4527-A439-A6BFED6948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7CEED-433F-4366-A4FA-AC768067DA9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9FED0-866A-47DD-BE80-42A0317421B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514254-6A52-480F-992F-E6D9654FCA92}"/>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a:extLst>
              <a:ext uri="{FF2B5EF4-FFF2-40B4-BE49-F238E27FC236}">
                <a16:creationId xmlns:a16="http://schemas.microsoft.com/office/drawing/2014/main" id="{DD365D75-6DE9-45B6-B383-B93218CC2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1A29B1-3BAA-4514-B5ED-EC0C7B66543B}"/>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5556274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B28161-ACAD-4264-BFB4-044EC174018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3C8604-84CF-4524-BB05-C9B65E1FD63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9FF1A-9B11-4EBF-83BA-3E3F539C1358}"/>
              </a:ext>
            </a:extLst>
          </p:cNvPr>
          <p:cNvSpPr>
            <a:spLocks noGrp="1"/>
          </p:cNvSpPr>
          <p:nvPr>
            <p:ph type="dt" sz="half" idx="10"/>
          </p:nvPr>
        </p:nvSpPr>
        <p:spPr/>
        <p:txBody>
          <a:body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3259CBCB-D151-49A2-B2D1-2798DC0BB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6F799-CC6B-450D-8AF8-D5ACA5DE2CFB}"/>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02342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38B6-870B-4E0B-B35E-D2B633FBCA2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E13BE4-5480-42E3-989C-CF5C488D213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CAB543-E3F4-4604-9B9E-D0FAC28DD1D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CB786-8A08-438E-BE32-596C0EE80A3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5F9CFF-65D0-4476-B061-9FB1D915AD6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8F8E7A-FC26-42EF-9DDD-31D0CDB68171}"/>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8" name="Footer Placeholder 7">
            <a:extLst>
              <a:ext uri="{FF2B5EF4-FFF2-40B4-BE49-F238E27FC236}">
                <a16:creationId xmlns:a16="http://schemas.microsoft.com/office/drawing/2014/main" id="{B1585E35-AE23-4CA8-A3DF-F011B856F3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1365F7-C21F-4F17-8DF6-FC778836B87F}"/>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78736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ED5C-A205-4FD6-B8B2-FAD478949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F4F769-078B-4DE6-B41C-99D428BCBFF8}"/>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4" name="Footer Placeholder 3">
            <a:extLst>
              <a:ext uri="{FF2B5EF4-FFF2-40B4-BE49-F238E27FC236}">
                <a16:creationId xmlns:a16="http://schemas.microsoft.com/office/drawing/2014/main" id="{7547C3AC-28C3-45C4-BF09-5A41D76A5B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7B2189-65F2-474E-BBF8-471E872ACEF5}"/>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0056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664D81-8691-4C60-AFF8-418B38724CB0}"/>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3" name="Footer Placeholder 2">
            <a:extLst>
              <a:ext uri="{FF2B5EF4-FFF2-40B4-BE49-F238E27FC236}">
                <a16:creationId xmlns:a16="http://schemas.microsoft.com/office/drawing/2014/main" id="{A4918051-EBED-4E0D-9898-7665F28A42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0ED26B-E36D-4788-960A-2DEEC67E9E8C}"/>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68026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4069-4DD2-4727-9978-634F76D61E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258E73-678D-400C-B941-6CEC91E7BF2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7DD3E-3251-4279-A49C-8F73FF0098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FB7AE-323B-4A4E-8868-9E2C7054E134}"/>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a:extLst>
              <a:ext uri="{FF2B5EF4-FFF2-40B4-BE49-F238E27FC236}">
                <a16:creationId xmlns:a16="http://schemas.microsoft.com/office/drawing/2014/main" id="{265CA837-758D-4194-90C5-94A041D58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EAD822-EE0D-4456-91A2-6B10DD45974D}"/>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62765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928C-BA51-461F-B2B4-FFB2D2BCEC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2D318C-C434-46D7-9F23-8C2B355F21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E0C715-D0A3-4322-991D-D8DCE8A2F3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25941-A235-4EDC-9082-6E324690DC50}"/>
              </a:ext>
            </a:extLst>
          </p:cNvPr>
          <p:cNvSpPr>
            <a:spLocks noGrp="1"/>
          </p:cNvSpPr>
          <p:nvPr>
            <p:ph type="dt" sz="half" idx="10"/>
          </p:nvPr>
        </p:nvSpPr>
        <p:spPr/>
        <p:txBody>
          <a:bodyPr/>
          <a:lstStyle/>
          <a:p>
            <a:fld id="{782586E9-1248-4A6D-89A5-CE5CAAB47118}" type="datetimeFigureOut">
              <a:rPr lang="en-US" smtClean="0"/>
              <a:t>10/29/2020</a:t>
            </a:fld>
            <a:endParaRPr lang="en-US"/>
          </a:p>
        </p:txBody>
      </p:sp>
      <p:sp>
        <p:nvSpPr>
          <p:cNvPr id="6" name="Footer Placeholder 5">
            <a:extLst>
              <a:ext uri="{FF2B5EF4-FFF2-40B4-BE49-F238E27FC236}">
                <a16:creationId xmlns:a16="http://schemas.microsoft.com/office/drawing/2014/main" id="{9906CA7E-F99B-4FC9-B76D-D4903587D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A637D-9E9A-48DC-B8CE-653FCD120E12}"/>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01702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A33130-E133-4426-A33F-DE90B526D6B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E40CD-EDA7-491F-AA98-3BD04595016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9CF5B-7A82-4F2D-AD0F-05C06459B60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586E9-1248-4A6D-89A5-CE5CAAB47118}" type="datetimeFigureOut">
              <a:rPr lang="en-US" smtClean="0"/>
              <a:t>10/29/2020</a:t>
            </a:fld>
            <a:endParaRPr lang="en-US"/>
          </a:p>
        </p:txBody>
      </p:sp>
      <p:sp>
        <p:nvSpPr>
          <p:cNvPr id="5" name="Footer Placeholder 4">
            <a:extLst>
              <a:ext uri="{FF2B5EF4-FFF2-40B4-BE49-F238E27FC236}">
                <a16:creationId xmlns:a16="http://schemas.microsoft.com/office/drawing/2014/main" id="{D92BFFB2-C6AB-448B-9F73-19C395D1AC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5A8FF1-F227-4426-8F2B-995D5F27026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5D26-4484-411F-95EA-2BCF05D5A920}" type="slidenum">
              <a:rPr lang="en-US" smtClean="0"/>
              <a:t>‹#›</a:t>
            </a:fld>
            <a:endParaRPr lang="en-US"/>
          </a:p>
        </p:txBody>
      </p:sp>
      <p:pic>
        <p:nvPicPr>
          <p:cNvPr id="7" name="Picture 6">
            <a:extLst>
              <a:ext uri="{FF2B5EF4-FFF2-40B4-BE49-F238E27FC236}">
                <a16:creationId xmlns:a16="http://schemas.microsoft.com/office/drawing/2014/main" id="{560BC70A-CA40-4AD8-A1FB-B98A1ACAE55A}"/>
              </a:ext>
            </a:extLst>
          </p:cNvPr>
          <p:cNvPicPr>
            <a:picLocks noChangeAspect="1"/>
          </p:cNvPicPr>
          <p:nvPr userDrawn="1"/>
        </p:nvPicPr>
        <p:blipFill>
          <a:blip r:embed="rId14"/>
          <a:stretch>
            <a:fillRect/>
          </a:stretch>
        </p:blipFill>
        <p:spPr>
          <a:xfrm>
            <a:off x="1076346" y="6380728"/>
            <a:ext cx="2582550" cy="395991"/>
          </a:xfrm>
          <a:prstGeom prst="rect">
            <a:avLst/>
          </a:prstGeom>
        </p:spPr>
      </p:pic>
      <p:pic>
        <p:nvPicPr>
          <p:cNvPr id="8" name="Picture 7">
            <a:extLst>
              <a:ext uri="{FF2B5EF4-FFF2-40B4-BE49-F238E27FC236}">
                <a16:creationId xmlns:a16="http://schemas.microsoft.com/office/drawing/2014/main" id="{F0BDC5F0-B01A-4B7C-9C5E-C333B4B77BC9}"/>
              </a:ext>
            </a:extLst>
          </p:cNvPr>
          <p:cNvPicPr>
            <a:picLocks noChangeAspect="1"/>
          </p:cNvPicPr>
          <p:nvPr userDrawn="1"/>
        </p:nvPicPr>
        <p:blipFill>
          <a:blip r:embed="rId15"/>
          <a:stretch>
            <a:fillRect/>
          </a:stretch>
        </p:blipFill>
        <p:spPr>
          <a:xfrm>
            <a:off x="457200" y="6329849"/>
            <a:ext cx="448365" cy="446870"/>
          </a:xfrm>
          <a:prstGeom prst="rect">
            <a:avLst/>
          </a:prstGeom>
        </p:spPr>
      </p:pic>
    </p:spTree>
    <p:extLst>
      <p:ext uri="{BB962C8B-B14F-4D97-AF65-F5344CB8AC3E}">
        <p14:creationId xmlns:p14="http://schemas.microsoft.com/office/powerpoint/2010/main" val="36761985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2586E9-1248-4A6D-89A5-CE5CAAB47118}" type="datetimeFigureOut">
              <a:rPr lang="en-US" smtClean="0"/>
              <a:t>10/29/2020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59C5D26-4484-411F-95EA-2BCF05D5A920}" type="slidenum">
              <a:rPr lang="en-US" smtClean="0"/>
              <a:t>‹#›</a:t>
            </a:fld>
            <a:endParaRPr lang="en-US"/>
          </a:p>
        </p:txBody>
      </p:sp>
      <p:pic>
        <p:nvPicPr>
          <p:cNvPr id="18" name="Picture 17">
            <a:extLst>
              <a:ext uri="{FF2B5EF4-FFF2-40B4-BE49-F238E27FC236}">
                <a16:creationId xmlns:a16="http://schemas.microsoft.com/office/drawing/2014/main" id="{EC0ABECF-EA16-4502-A2D4-F38C1868CDAF}"/>
              </a:ext>
            </a:extLst>
          </p:cNvPr>
          <p:cNvPicPr>
            <a:picLocks noChangeAspect="1"/>
          </p:cNvPicPr>
          <p:nvPr userDrawn="1"/>
        </p:nvPicPr>
        <p:blipFill>
          <a:blip r:embed="rId19"/>
          <a:stretch>
            <a:fillRect/>
          </a:stretch>
        </p:blipFill>
        <p:spPr>
          <a:xfrm>
            <a:off x="457200" y="6329849"/>
            <a:ext cx="448365" cy="446870"/>
          </a:xfrm>
          <a:prstGeom prst="rect">
            <a:avLst/>
          </a:prstGeom>
        </p:spPr>
      </p:pic>
      <p:pic>
        <p:nvPicPr>
          <p:cNvPr id="19" name="Picture 18">
            <a:extLst>
              <a:ext uri="{FF2B5EF4-FFF2-40B4-BE49-F238E27FC236}">
                <a16:creationId xmlns:a16="http://schemas.microsoft.com/office/drawing/2014/main" id="{D3C1066D-64A5-4233-A259-8C0B3FD74079}"/>
              </a:ext>
            </a:extLst>
          </p:cNvPr>
          <p:cNvPicPr>
            <a:picLocks noChangeAspect="1"/>
          </p:cNvPicPr>
          <p:nvPr userDrawn="1"/>
        </p:nvPicPr>
        <p:blipFill>
          <a:blip r:embed="rId20"/>
          <a:stretch>
            <a:fillRect/>
          </a:stretch>
        </p:blipFill>
        <p:spPr>
          <a:xfrm>
            <a:off x="1076346" y="6380728"/>
            <a:ext cx="2582550" cy="395991"/>
          </a:xfrm>
          <a:prstGeom prst="rect">
            <a:avLst/>
          </a:prstGeom>
        </p:spPr>
      </p:pic>
    </p:spTree>
    <p:extLst>
      <p:ext uri="{BB962C8B-B14F-4D97-AF65-F5344CB8AC3E}">
        <p14:creationId xmlns:p14="http://schemas.microsoft.com/office/powerpoint/2010/main" val="240100670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C0A152-E49D-4CB2-9FA8-D789F82007D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588FD6-F0F4-4220-82BD-0980DDD0EA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41A66-8F91-4D67-B4F3-BAAC722FC0F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8DF67-CC36-4E97-A2E8-203825E15A2D}" type="datetimeFigureOut">
              <a:rPr lang="en-US" smtClean="0"/>
              <a:t>10/29/2020</a:t>
            </a:fld>
            <a:endParaRPr lang="en-US"/>
          </a:p>
        </p:txBody>
      </p:sp>
      <p:sp>
        <p:nvSpPr>
          <p:cNvPr id="5" name="Footer Placeholder 4">
            <a:extLst>
              <a:ext uri="{FF2B5EF4-FFF2-40B4-BE49-F238E27FC236}">
                <a16:creationId xmlns:a16="http://schemas.microsoft.com/office/drawing/2014/main" id="{C6A132A7-D984-411A-BCF1-BF2287E7EB2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8F8FE6-B64C-431F-B78F-6207CF38ABB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915C2-5C52-4DB0-9898-E08DF3B645C5}" type="slidenum">
              <a:rPr lang="en-US" smtClean="0"/>
              <a:t>‹#›</a:t>
            </a:fld>
            <a:endParaRPr lang="en-US"/>
          </a:p>
        </p:txBody>
      </p:sp>
    </p:spTree>
    <p:extLst>
      <p:ext uri="{BB962C8B-B14F-4D97-AF65-F5344CB8AC3E}">
        <p14:creationId xmlns:p14="http://schemas.microsoft.com/office/powerpoint/2010/main" val="93610116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grants/policy/nihgps/html5/section_8/8.1.2_prior_approval_requirements.htm"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grants.nih.gov/grants/policy/nihgps/HTML5/section_8/8.1_changes_in_project_and_budget.htm?tocpath=8%20Administrative%20Requirements|8.1%20Changes%20in%20Project%20and%20Budget|8.1.2%20Prior%20Approval%20Requirements|_____0#8.1.2_Prior_Approval_Requirements"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era.nih.gov/erahelp/Commons/Commons/Prior_Approval%20Module/Prior_Approval.htm"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hyperlink" Target="https://era.nih.gov/docs/Commons_UserGuide.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hyperlink" Target="https://grants.nih.gov/grants/phs3734.pdf"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hyperlink" Target="https://grants.nih.gov/grants/guide/pa-files/PA-18-590.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s://grants.nih.gov/grants/policy/nihgps/HTML5/section_8/8.1_changes_in_project_and_budget.htm?tocpath=8%20Administrative%20Requirements|8.1%20Changes%20in%20Project%20and%20Budget|8.1.1%20NIH%20Standard%20Terms%20of%20Award|_____1#8.1.1.1_Carryover_of_Unobligated_Balances_from_One_Budget_Period_to_Any_Subse..."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hyperlink" Target="https://grants.nih.gov/grants/guide/pa-files/PA-20-163.html" TargetMode="External"/><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https://grants.nih.gov/grants/guide/pa-files/pa-18-591.html"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hyperlink" Target="https://grants.nih.gov/grants/policy/nihgps/HTML5/section_8/8.2.4_inventions_and_patents.htm" TargetMode="External"/><Relationship Id="rId2" Type="http://schemas.openxmlformats.org/officeDocument/2006/relationships/notesSlide" Target="../notesSlides/notesSlide27.xml"/><Relationship Id="rId1" Type="http://schemas.openxmlformats.org/officeDocument/2006/relationships/slideLayout" Target="../slideLayouts/slideLayout16.xml"/><Relationship Id="rId4" Type="http://schemas.openxmlformats.org/officeDocument/2006/relationships/hyperlink" Target="http://www.iedison.gov/"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Highlight=quarterly%20cash%20transaction%20reporting#Financia" TargetMode="External"/><Relationship Id="rId2" Type="http://schemas.openxmlformats.org/officeDocument/2006/relationships/notesSlide" Target="../notesSlides/notesSlide29.xml"/><Relationship Id="rId1" Type="http://schemas.openxmlformats.org/officeDocument/2006/relationships/slideLayout" Target="../slideLayouts/slideLayout16.xml"/><Relationship Id="rId4" Type="http://schemas.openxmlformats.org/officeDocument/2006/relationships/hyperlink" Target="https://pms.psc.gov/"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rants.nih.gov/grants/policy/nihgps/HTML5/section_4/4.1.10_financial_conflict_of_interest.htm" TargetMode="External"/><Relationship Id="rId2" Type="http://schemas.openxmlformats.org/officeDocument/2006/relationships/notesSlide" Target="../notesSlides/notesSlide30.xml"/><Relationship Id="rId1" Type="http://schemas.openxmlformats.org/officeDocument/2006/relationships/slideLayout" Target="../slideLayouts/slideLayout14.xml"/><Relationship Id="rId6" Type="http://schemas.openxmlformats.org/officeDocument/2006/relationships/hyperlink" Target="mailto:FCOICompliance@mail.nih.gov" TargetMode="External"/><Relationship Id="rId5" Type="http://schemas.openxmlformats.org/officeDocument/2006/relationships/hyperlink" Target="http://grants.nih.gov/grants/policy/coi/index.htm" TargetMode="External"/><Relationship Id="rId4" Type="http://schemas.openxmlformats.org/officeDocument/2006/relationships/hyperlink" Target="https://www.govinfo.gov/content/pkg/FR-2011-08-25/pdf/2011-21633.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tocpath=8%20Administrative%20Requirements|8.4%20Monitoring|_____3#8.4.3_Audit" TargetMode="External"/><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hyperlink" Target="https://commons.era.nih.gov/commons/index.jsp" TargetMode="External"/><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hyperlink" Target="https://grants.nih.gov/grants/rppr/index.htm"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tocpath=8%20Administrative%20Requirements|8.4%20Monitoring|8.4.1%20Reporting|8.4.1.2%20Streamlined%20Non-Competing%20Award%20Process|_____0#8.4.1.2_Streamlined_Non-Competing_Award_Process" TargetMode="External"/><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hyperlink" Target="http://grants.nih.gov/grants/guide/notice-files/NOT-OD-09-071.html" TargetMode="External"/><Relationship Id="rId2" Type="http://schemas.openxmlformats.org/officeDocument/2006/relationships/notesSlide" Target="../notesSlides/notesSlide37.xml"/><Relationship Id="rId1" Type="http://schemas.openxmlformats.org/officeDocument/2006/relationships/slideLayout" Target="../slideLayouts/slideLayout14.xml"/><Relationship Id="rId4" Type="http://schemas.openxmlformats.org/officeDocument/2006/relationships/hyperlink" Target="http://publicaccess.nih.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3" Type="http://schemas.openxmlformats.org/officeDocument/2006/relationships/hyperlink" Target="https://grants.nih.gov/grants/policy/nihgps/HTML5/section_8/8.6.1_final_federal_financial_report.htm" TargetMode="External"/><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hyperlink" Target="https://grants.nih.gov/grants/hhs568.pdf" TargetMode="Externa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hyperlink" Target="https://nexus.od.nih.gov/all/2017/02/01/will-the-project-outcomes-final-rppr-made-public/" TargetMode="External"/><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3" Type="http://schemas.openxmlformats.org/officeDocument/2006/relationships/hyperlink" Target="http://grants.nih.gov/grants/oer.htm" TargetMode="External"/><Relationship Id="rId2" Type="http://schemas.openxmlformats.org/officeDocument/2006/relationships/notesSlide" Target="../notesSlides/notesSlide45.xml"/><Relationship Id="rId1" Type="http://schemas.openxmlformats.org/officeDocument/2006/relationships/slideLayout" Target="../slideLayouts/slideLayout14.xml"/><Relationship Id="rId6" Type="http://schemas.openxmlformats.org/officeDocument/2006/relationships/hyperlink" Target="https://grants.nih.gov/grants/rppr/index.htm" TargetMode="External"/><Relationship Id="rId5" Type="http://schemas.openxmlformats.org/officeDocument/2006/relationships/hyperlink" Target="http://grants.nih.gov/grants/guide/index.html" TargetMode="External"/><Relationship Id="rId4" Type="http://schemas.openxmlformats.org/officeDocument/2006/relationships/hyperlink" Target="https://grants.nih.gov/policy/nihgps/index.htm"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era.nih.gov/grantees/view-notice-of-award.htm" TargetMode="External"/><Relationship Id="rId2" Type="http://schemas.openxmlformats.org/officeDocument/2006/relationships/hyperlink" Target="https://grants.nih.gov/grants/guide/notice-files/NOT-OD-20-155.html"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pms.psc.gov/"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s://oig.hhs.gov/fraud/report-fraud/index.asp"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06C34F11-B024-4D36-BC69-A1B9A6565FB2}"/>
              </a:ext>
            </a:extLst>
          </p:cNvPr>
          <p:cNvSpPr>
            <a:spLocks noGrp="1" noChangeArrowheads="1"/>
          </p:cNvSpPr>
          <p:nvPr>
            <p:ph type="ctrTitle"/>
          </p:nvPr>
        </p:nvSpPr>
        <p:spPr>
          <a:xfrm>
            <a:off x="609600" y="381000"/>
            <a:ext cx="6172200" cy="1470025"/>
          </a:xfrm>
        </p:spPr>
        <p:txBody>
          <a:bodyPr>
            <a:normAutofit fontScale="90000"/>
          </a:bodyPr>
          <a:lstStyle/>
          <a:p>
            <a:pPr eaLnBrk="1" hangingPunct="1"/>
            <a:r>
              <a:rPr lang="en-US" altLang="en-US" dirty="0"/>
              <a:t>Notice of Award Arrives…</a:t>
            </a:r>
            <a:r>
              <a:rPr lang="en-US" altLang="en-US" i="1" dirty="0"/>
              <a:t>NOW</a:t>
            </a:r>
            <a:r>
              <a:rPr lang="en-US" altLang="en-US" dirty="0"/>
              <a:t> </a:t>
            </a:r>
            <a:r>
              <a:rPr lang="en-US" altLang="en-US" i="1" dirty="0"/>
              <a:t>WHAT?</a:t>
            </a:r>
          </a:p>
        </p:txBody>
      </p:sp>
      <p:sp>
        <p:nvSpPr>
          <p:cNvPr id="2051" name="Rectangle 5">
            <a:extLst>
              <a:ext uri="{FF2B5EF4-FFF2-40B4-BE49-F238E27FC236}">
                <a16:creationId xmlns:a16="http://schemas.microsoft.com/office/drawing/2014/main" id="{961EC2C0-0116-46F0-8CA0-9588F2F0A0DB}"/>
              </a:ext>
            </a:extLst>
          </p:cNvPr>
          <p:cNvSpPr>
            <a:spLocks noGrp="1" noChangeArrowheads="1"/>
          </p:cNvSpPr>
          <p:nvPr>
            <p:ph type="subTitle" idx="1"/>
          </p:nvPr>
        </p:nvSpPr>
        <p:spPr>
          <a:xfrm>
            <a:off x="457200" y="2133600"/>
            <a:ext cx="6096000" cy="4343400"/>
          </a:xfrm>
        </p:spPr>
        <p:txBody>
          <a:bodyPr>
            <a:normAutofit fontScale="92500" lnSpcReduction="20000"/>
          </a:bodyPr>
          <a:lstStyle/>
          <a:p>
            <a:pPr eaLnBrk="1" hangingPunct="1">
              <a:lnSpc>
                <a:spcPct val="90000"/>
              </a:lnSpc>
            </a:pPr>
            <a:r>
              <a:rPr lang="en-US" altLang="en-US" sz="4000" b="1" dirty="0">
                <a:solidFill>
                  <a:srgbClr val="0070C0"/>
                </a:solidFill>
              </a:rPr>
              <a:t>Bryan Clark, </a:t>
            </a:r>
            <a:r>
              <a:rPr lang="en-US" altLang="en-US" sz="3500" b="1" dirty="0">
                <a:solidFill>
                  <a:srgbClr val="0070C0"/>
                </a:solidFill>
              </a:rPr>
              <a:t>MBA</a:t>
            </a:r>
          </a:p>
          <a:p>
            <a:pPr eaLnBrk="1" hangingPunct="1">
              <a:lnSpc>
                <a:spcPct val="90000"/>
              </a:lnSpc>
            </a:pPr>
            <a:r>
              <a:rPr lang="en-US" altLang="en-US" sz="2400" dirty="0">
                <a:solidFill>
                  <a:srgbClr val="0070C0"/>
                </a:solidFill>
              </a:rPr>
              <a:t>Chief, Grants Management Officer</a:t>
            </a:r>
          </a:p>
          <a:p>
            <a:pPr eaLnBrk="1" hangingPunct="1">
              <a:lnSpc>
                <a:spcPct val="90000"/>
              </a:lnSpc>
            </a:pPr>
            <a:r>
              <a:rPr lang="en-US" altLang="en-US" sz="2400" dirty="0">
                <a:solidFill>
                  <a:srgbClr val="0070C0"/>
                </a:solidFill>
              </a:rPr>
              <a:t>Grants Management Branch</a:t>
            </a:r>
          </a:p>
          <a:p>
            <a:pPr eaLnBrk="1" hangingPunct="1">
              <a:lnSpc>
                <a:spcPct val="90000"/>
              </a:lnSpc>
            </a:pPr>
            <a:r>
              <a:rPr lang="en-US" altLang="en-US" sz="2400" dirty="0">
                <a:solidFill>
                  <a:srgbClr val="0070C0"/>
                </a:solidFill>
              </a:rPr>
              <a:t>Eunice Kennedy Shriver National Institute of Child Health and Human Development (NICHD</a:t>
            </a:r>
            <a:r>
              <a:rPr lang="en-US" altLang="en-US" sz="2800" dirty="0">
                <a:solidFill>
                  <a:srgbClr val="0070C0"/>
                </a:solidFill>
              </a:rPr>
              <a:t>)</a:t>
            </a:r>
          </a:p>
          <a:p>
            <a:pPr eaLnBrk="1" hangingPunct="1">
              <a:lnSpc>
                <a:spcPct val="90000"/>
              </a:lnSpc>
            </a:pPr>
            <a:endParaRPr lang="en-US" altLang="en-US" sz="1200" b="1" dirty="0">
              <a:solidFill>
                <a:srgbClr val="0070C0"/>
              </a:solidFill>
            </a:endParaRPr>
          </a:p>
          <a:p>
            <a:pPr eaLnBrk="1" hangingPunct="1">
              <a:lnSpc>
                <a:spcPct val="90000"/>
              </a:lnSpc>
            </a:pPr>
            <a:r>
              <a:rPr lang="en-US" altLang="en-US" sz="4000" b="1" dirty="0">
                <a:solidFill>
                  <a:srgbClr val="0070C0"/>
                </a:solidFill>
              </a:rPr>
              <a:t>Roger Sorensen, </a:t>
            </a:r>
            <a:r>
              <a:rPr lang="en-US" altLang="en-US" sz="3500" b="1" dirty="0">
                <a:solidFill>
                  <a:srgbClr val="0070C0"/>
                </a:solidFill>
              </a:rPr>
              <a:t>PhD, MPA</a:t>
            </a:r>
          </a:p>
          <a:p>
            <a:pPr eaLnBrk="1" hangingPunct="1">
              <a:lnSpc>
                <a:spcPct val="90000"/>
              </a:lnSpc>
            </a:pPr>
            <a:r>
              <a:rPr lang="en-US" altLang="en-US" sz="2400" dirty="0">
                <a:solidFill>
                  <a:srgbClr val="0070C0"/>
                </a:solidFill>
              </a:rPr>
              <a:t>Program Official</a:t>
            </a:r>
          </a:p>
          <a:p>
            <a:pPr eaLnBrk="1" hangingPunct="1">
              <a:lnSpc>
                <a:spcPct val="90000"/>
              </a:lnSpc>
            </a:pPr>
            <a:r>
              <a:rPr lang="en-US" altLang="en-US" sz="2400" dirty="0">
                <a:solidFill>
                  <a:srgbClr val="0070C0"/>
                </a:solidFill>
              </a:rPr>
              <a:t>Chief, Integrative Neuroscience Branch</a:t>
            </a:r>
          </a:p>
          <a:p>
            <a:pPr eaLnBrk="1" hangingPunct="1">
              <a:lnSpc>
                <a:spcPct val="90000"/>
              </a:lnSpc>
            </a:pPr>
            <a:r>
              <a:rPr lang="en-US" altLang="en-US" sz="2400" dirty="0">
                <a:solidFill>
                  <a:srgbClr val="0070C0"/>
                </a:solidFill>
              </a:rPr>
              <a:t>Division of Neuroscience and Behavior</a:t>
            </a:r>
          </a:p>
          <a:p>
            <a:pPr eaLnBrk="1" hangingPunct="1">
              <a:lnSpc>
                <a:spcPct val="90000"/>
              </a:lnSpc>
            </a:pPr>
            <a:r>
              <a:rPr lang="en-US" altLang="en-US" sz="2400" dirty="0">
                <a:solidFill>
                  <a:srgbClr val="0070C0"/>
                </a:solidFill>
              </a:rPr>
              <a:t>National Institute on Drug Abuse (NIDA)</a:t>
            </a:r>
          </a:p>
        </p:txBody>
      </p:sp>
      <p:cxnSp>
        <p:nvCxnSpPr>
          <p:cNvPr id="3" name="Straight Connector 2">
            <a:extLst>
              <a:ext uri="{FF2B5EF4-FFF2-40B4-BE49-F238E27FC236}">
                <a16:creationId xmlns:a16="http://schemas.microsoft.com/office/drawing/2014/main" id="{29184BC8-4380-4E0A-BF58-678A21A33808}"/>
              </a:ext>
              <a:ext uri="{C183D7F6-B498-43B3-948B-1728B52AA6E4}">
                <adec:decorative xmlns:adec="http://schemas.microsoft.com/office/drawing/2017/decorative" val="1"/>
              </a:ext>
            </a:extLst>
          </p:cNvPr>
          <p:cNvCxnSpPr/>
          <p:nvPr/>
        </p:nvCxnSpPr>
        <p:spPr bwMode="auto">
          <a:xfrm>
            <a:off x="762000" y="1905000"/>
            <a:ext cx="7010400" cy="0"/>
          </a:xfrm>
          <a:prstGeom prst="line">
            <a:avLst/>
          </a:prstGeom>
          <a:solidFill>
            <a:schemeClr val="accent1"/>
          </a:solidFill>
          <a:ln w="38100" cap="flat" cmpd="sng" algn="ctr">
            <a:solidFill>
              <a:srgbClr val="0070C0"/>
            </a:solidFill>
            <a:prstDash val="solid"/>
            <a:round/>
            <a:headEnd type="none" w="med" len="med"/>
            <a:tailEnd type="none" w="med" len="med"/>
          </a:ln>
          <a:effec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8C0EA28-4748-410C-B949-282824B61DF7}"/>
              </a:ext>
            </a:extLst>
          </p:cNvPr>
          <p:cNvSpPr>
            <a:spLocks noGrp="1" noChangeArrowheads="1"/>
          </p:cNvSpPr>
          <p:nvPr>
            <p:ph type="title"/>
          </p:nvPr>
        </p:nvSpPr>
        <p:spPr>
          <a:xfrm>
            <a:off x="381000" y="204788"/>
            <a:ext cx="6347713" cy="1320800"/>
          </a:xfrm>
        </p:spPr>
        <p:txBody>
          <a:bodyPr/>
          <a:lstStyle/>
          <a:p>
            <a:pPr algn="ctr">
              <a:lnSpc>
                <a:spcPct val="90000"/>
              </a:lnSpc>
            </a:pPr>
            <a:r>
              <a:rPr lang="en-US" altLang="en-US" b="1" dirty="0"/>
              <a:t>NOA Section III: </a:t>
            </a:r>
            <a:br>
              <a:rPr lang="en-US" altLang="en-US" b="1" dirty="0"/>
            </a:br>
            <a:r>
              <a:rPr lang="en-US" altLang="en-US" b="1" dirty="0"/>
              <a:t>Standard Terms &amp; Conditions</a:t>
            </a:r>
          </a:p>
        </p:txBody>
      </p:sp>
      <p:sp>
        <p:nvSpPr>
          <p:cNvPr id="11267" name="Rectangle 3">
            <a:extLst>
              <a:ext uri="{FF2B5EF4-FFF2-40B4-BE49-F238E27FC236}">
                <a16:creationId xmlns:a16="http://schemas.microsoft.com/office/drawing/2014/main" id="{5037CAA2-A2E3-4DBD-BE5D-FC6669E63001}"/>
              </a:ext>
            </a:extLst>
          </p:cNvPr>
          <p:cNvSpPr>
            <a:spLocks noGrp="1" noChangeArrowheads="1"/>
          </p:cNvSpPr>
          <p:nvPr>
            <p:ph idx="1"/>
          </p:nvPr>
        </p:nvSpPr>
        <p:spPr>
          <a:xfrm>
            <a:off x="609600" y="1981200"/>
            <a:ext cx="6705600" cy="4114800"/>
          </a:xfrm>
        </p:spPr>
        <p:txBody>
          <a:bodyPr>
            <a:normAutofit lnSpcReduction="10000"/>
          </a:bodyPr>
          <a:lstStyle/>
          <a:p>
            <a:pPr eaLnBrk="1" hangingPunct="1">
              <a:lnSpc>
                <a:spcPct val="90000"/>
              </a:lnSpc>
            </a:pPr>
            <a:r>
              <a:rPr lang="en-US" altLang="en-US" sz="2400" dirty="0"/>
              <a:t>Grant program legislation and regulations</a:t>
            </a:r>
          </a:p>
          <a:p>
            <a:pPr eaLnBrk="1" hangingPunct="1">
              <a:lnSpc>
                <a:spcPct val="90000"/>
              </a:lnSpc>
            </a:pPr>
            <a:r>
              <a:rPr lang="en-US" altLang="en-US" sz="2400" dirty="0"/>
              <a:t>Restrictions on the expenditure of funds in appropriation acts</a:t>
            </a:r>
          </a:p>
          <a:p>
            <a:pPr eaLnBrk="1" hangingPunct="1">
              <a:lnSpc>
                <a:spcPct val="90000"/>
              </a:lnSpc>
            </a:pPr>
            <a:r>
              <a:rPr lang="en-US" altLang="en-US" sz="2400" dirty="0"/>
              <a:t>45 CFR 74 or 92 as applicable</a:t>
            </a:r>
          </a:p>
          <a:p>
            <a:pPr eaLnBrk="1" hangingPunct="1">
              <a:lnSpc>
                <a:spcPct val="90000"/>
              </a:lnSpc>
            </a:pPr>
            <a:r>
              <a:rPr lang="en-US" altLang="en-US" sz="2400" dirty="0"/>
              <a:t>NIH Grants Policy Statement</a:t>
            </a:r>
          </a:p>
          <a:p>
            <a:pPr eaLnBrk="1" hangingPunct="1">
              <a:lnSpc>
                <a:spcPct val="90000"/>
              </a:lnSpc>
            </a:pPr>
            <a:r>
              <a:rPr lang="en-US" altLang="en-US" sz="2400" dirty="0"/>
              <a:t>Carryover—automatic or prior approval</a:t>
            </a:r>
          </a:p>
          <a:p>
            <a:pPr eaLnBrk="1" hangingPunct="1">
              <a:lnSpc>
                <a:spcPct val="90000"/>
              </a:lnSpc>
            </a:pPr>
            <a:r>
              <a:rPr lang="en-US" altLang="en-US" sz="2400" dirty="0"/>
              <a:t>Included/excluded from Streamlined Noncompeting Award Process (SNAP)</a:t>
            </a:r>
          </a:p>
          <a:p>
            <a:pPr eaLnBrk="1" hangingPunct="1">
              <a:lnSpc>
                <a:spcPct val="90000"/>
              </a:lnSpc>
            </a:pPr>
            <a:r>
              <a:rPr lang="en-US" altLang="en-US" sz="2400" dirty="0"/>
              <a:t>FDP Institutions noted</a:t>
            </a:r>
          </a:p>
          <a:p>
            <a:pPr eaLnBrk="1" hangingPunct="1">
              <a:lnSpc>
                <a:spcPct val="90000"/>
              </a:lnSpc>
            </a:pPr>
            <a:r>
              <a:rPr lang="en-US" altLang="en-US" sz="2400" dirty="0"/>
              <a:t>Program Income</a:t>
            </a:r>
          </a:p>
        </p:txBody>
      </p:sp>
      <p:sp>
        <p:nvSpPr>
          <p:cNvPr id="11269" name="Line 5">
            <a:extLst>
              <a:ext uri="{FF2B5EF4-FFF2-40B4-BE49-F238E27FC236}">
                <a16:creationId xmlns:a16="http://schemas.microsoft.com/office/drawing/2014/main" id="{1F3CE50A-4DDD-4543-942F-794442F2CC96}"/>
              </a:ext>
              <a:ext uri="{C183D7F6-B498-43B3-948B-1728B52AA6E4}">
                <adec:decorative xmlns:adec="http://schemas.microsoft.com/office/drawing/2017/decorative" val="1"/>
              </a:ext>
            </a:extLst>
          </p:cNvPr>
          <p:cNvSpPr>
            <a:spLocks noChangeShapeType="1"/>
          </p:cNvSpPr>
          <p:nvPr/>
        </p:nvSpPr>
        <p:spPr bwMode="auto">
          <a:xfrm>
            <a:off x="381000" y="15240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C69160C-B9A7-4263-AA86-3DED9F16DA27}"/>
              </a:ext>
            </a:extLst>
          </p:cNvPr>
          <p:cNvSpPr>
            <a:spLocks noGrp="1" noChangeArrowheads="1"/>
          </p:cNvSpPr>
          <p:nvPr>
            <p:ph type="title"/>
          </p:nvPr>
        </p:nvSpPr>
        <p:spPr>
          <a:xfrm>
            <a:off x="152400" y="304800"/>
            <a:ext cx="7162800" cy="1273175"/>
          </a:xfrm>
        </p:spPr>
        <p:txBody>
          <a:bodyPr/>
          <a:lstStyle/>
          <a:p>
            <a:pPr algn="ctr">
              <a:lnSpc>
                <a:spcPct val="90000"/>
              </a:lnSpc>
            </a:pPr>
            <a:r>
              <a:rPr lang="en-US" altLang="en-US" sz="4000" dirty="0"/>
              <a:t> </a:t>
            </a:r>
            <a:r>
              <a:rPr lang="en-US" altLang="en-US" sz="4000" b="1" dirty="0"/>
              <a:t>NOA Section IV</a:t>
            </a:r>
            <a:r>
              <a:rPr lang="en-US" altLang="en-US" sz="4000" dirty="0"/>
              <a:t>: </a:t>
            </a:r>
            <a:br>
              <a:rPr lang="en-US" altLang="en-US" sz="4000" dirty="0"/>
            </a:br>
            <a:r>
              <a:rPr lang="en-US" altLang="en-US" sz="4000" dirty="0"/>
              <a:t>Specific Terms  and Conditions</a:t>
            </a:r>
          </a:p>
        </p:txBody>
      </p:sp>
      <p:sp>
        <p:nvSpPr>
          <p:cNvPr id="12291" name="Rectangle 3">
            <a:extLst>
              <a:ext uri="{FF2B5EF4-FFF2-40B4-BE49-F238E27FC236}">
                <a16:creationId xmlns:a16="http://schemas.microsoft.com/office/drawing/2014/main" id="{AAA064D2-3DEB-4FB2-9A0F-46ECCC48062A}"/>
              </a:ext>
            </a:extLst>
          </p:cNvPr>
          <p:cNvSpPr>
            <a:spLocks noGrp="1" noChangeArrowheads="1"/>
          </p:cNvSpPr>
          <p:nvPr>
            <p:ph idx="1"/>
          </p:nvPr>
        </p:nvSpPr>
        <p:spPr>
          <a:xfrm>
            <a:off x="1104900" y="2133600"/>
            <a:ext cx="5257800" cy="4114800"/>
          </a:xfrm>
        </p:spPr>
        <p:txBody>
          <a:bodyPr/>
          <a:lstStyle/>
          <a:p>
            <a:pPr eaLnBrk="1" hangingPunct="1">
              <a:lnSpc>
                <a:spcPct val="90000"/>
              </a:lnSpc>
            </a:pPr>
            <a:r>
              <a:rPr lang="en-US" altLang="en-US" sz="2800" dirty="0"/>
              <a:t>Examples:</a:t>
            </a:r>
          </a:p>
          <a:p>
            <a:pPr eaLnBrk="1" hangingPunct="1">
              <a:lnSpc>
                <a:spcPct val="90000"/>
              </a:lnSpc>
            </a:pPr>
            <a:endParaRPr lang="en-US" altLang="en-US" sz="2800" dirty="0"/>
          </a:p>
          <a:p>
            <a:pPr lvl="1">
              <a:lnSpc>
                <a:spcPct val="90000"/>
              </a:lnSpc>
            </a:pPr>
            <a:r>
              <a:rPr lang="en-US" altLang="en-US" sz="2400" dirty="0"/>
              <a:t>Revisions</a:t>
            </a:r>
          </a:p>
          <a:p>
            <a:pPr lvl="1" eaLnBrk="1" hangingPunct="1">
              <a:lnSpc>
                <a:spcPct val="90000"/>
              </a:lnSpc>
            </a:pPr>
            <a:r>
              <a:rPr lang="en-US" altLang="en-US" sz="2400" dirty="0"/>
              <a:t>Cooperative Agreement</a:t>
            </a:r>
          </a:p>
          <a:p>
            <a:pPr lvl="1" eaLnBrk="1" hangingPunct="1">
              <a:lnSpc>
                <a:spcPct val="90000"/>
              </a:lnSpc>
            </a:pPr>
            <a:r>
              <a:rPr lang="en-US" altLang="en-US" sz="2400" dirty="0"/>
              <a:t>Restrictive terms</a:t>
            </a:r>
          </a:p>
          <a:p>
            <a:pPr lvl="1" eaLnBrk="1" hangingPunct="1">
              <a:lnSpc>
                <a:spcPct val="90000"/>
              </a:lnSpc>
            </a:pPr>
            <a:r>
              <a:rPr lang="en-US" altLang="en-US" sz="2400" dirty="0"/>
              <a:t>Staff Contact Information</a:t>
            </a:r>
          </a:p>
          <a:p>
            <a:pPr lvl="1" eaLnBrk="1" hangingPunct="1">
              <a:lnSpc>
                <a:spcPct val="90000"/>
              </a:lnSpc>
            </a:pPr>
            <a:r>
              <a:rPr lang="en-US" altLang="en-US" sz="2400" dirty="0"/>
              <a:t>Spreadsheet Summary</a:t>
            </a:r>
          </a:p>
        </p:txBody>
      </p:sp>
      <p:sp>
        <p:nvSpPr>
          <p:cNvPr id="12293" name="Line 5">
            <a:extLst>
              <a:ext uri="{FF2B5EF4-FFF2-40B4-BE49-F238E27FC236}">
                <a16:creationId xmlns:a16="http://schemas.microsoft.com/office/drawing/2014/main" id="{FC49FE97-1E7B-4E54-AE17-857DD793E94B}"/>
              </a:ext>
              <a:ext uri="{C183D7F6-B498-43B3-948B-1728B52AA6E4}">
                <adec:decorative xmlns:adec="http://schemas.microsoft.com/office/drawing/2017/decorative" val="1"/>
              </a:ext>
            </a:extLst>
          </p:cNvPr>
          <p:cNvSpPr>
            <a:spLocks noChangeShapeType="1"/>
          </p:cNvSpPr>
          <p:nvPr/>
        </p:nvSpPr>
        <p:spPr bwMode="auto">
          <a:xfrm>
            <a:off x="533400" y="1752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1137F26-B57C-46DF-9BD6-39E7A0733A37}"/>
              </a:ext>
            </a:extLst>
          </p:cNvPr>
          <p:cNvSpPr>
            <a:spLocks noGrp="1" noChangeArrowheads="1"/>
          </p:cNvSpPr>
          <p:nvPr>
            <p:ph type="title"/>
          </p:nvPr>
        </p:nvSpPr>
        <p:spPr>
          <a:xfrm>
            <a:off x="1066800" y="457200"/>
            <a:ext cx="4648200" cy="868359"/>
          </a:xfrm>
        </p:spPr>
        <p:txBody>
          <a:bodyPr/>
          <a:lstStyle/>
          <a:p>
            <a:pPr eaLnBrk="1" hangingPunct="1"/>
            <a:r>
              <a:rPr lang="en-US" altLang="en-US" b="1" dirty="0"/>
              <a:t>Grantee Acceptance</a:t>
            </a:r>
          </a:p>
        </p:txBody>
      </p:sp>
      <p:sp>
        <p:nvSpPr>
          <p:cNvPr id="13315" name="Rectangle 3">
            <a:extLst>
              <a:ext uri="{FF2B5EF4-FFF2-40B4-BE49-F238E27FC236}">
                <a16:creationId xmlns:a16="http://schemas.microsoft.com/office/drawing/2014/main" id="{301F1925-D341-4975-9D3C-2F29AB74CFB6}"/>
              </a:ext>
            </a:extLst>
          </p:cNvPr>
          <p:cNvSpPr>
            <a:spLocks noGrp="1" noChangeArrowheads="1"/>
          </p:cNvSpPr>
          <p:nvPr>
            <p:ph type="body" sz="half" idx="1"/>
          </p:nvPr>
        </p:nvSpPr>
        <p:spPr>
          <a:xfrm>
            <a:off x="533400" y="2362200"/>
            <a:ext cx="6781800" cy="2819400"/>
          </a:xfrm>
        </p:spPr>
        <p:txBody>
          <a:bodyPr>
            <a:normAutofit/>
          </a:bodyPr>
          <a:lstStyle/>
          <a:p>
            <a:pPr marL="0" indent="0" algn="ctr" eaLnBrk="1" hangingPunct="1">
              <a:buNone/>
            </a:pPr>
            <a:r>
              <a:rPr lang="en-US" altLang="en-US" sz="3200" dirty="0"/>
              <a:t>The grantee indicates acceptance of the terms and conditions of the award by </a:t>
            </a:r>
            <a:r>
              <a:rPr lang="en-US" altLang="en-US" sz="3200" b="1" dirty="0">
                <a:solidFill>
                  <a:srgbClr val="FF0000"/>
                </a:solidFill>
              </a:rPr>
              <a:t>drawing down funds</a:t>
            </a:r>
            <a:r>
              <a:rPr lang="en-US" altLang="en-US" sz="3200" dirty="0">
                <a:solidFill>
                  <a:srgbClr val="FF0000"/>
                </a:solidFill>
              </a:rPr>
              <a:t> </a:t>
            </a:r>
            <a:r>
              <a:rPr lang="en-US" altLang="en-US" sz="3200" dirty="0"/>
              <a:t>from the Payment Management System</a:t>
            </a:r>
          </a:p>
        </p:txBody>
      </p:sp>
      <p:sp>
        <p:nvSpPr>
          <p:cNvPr id="13317" name="Line 5">
            <a:extLst>
              <a:ext uri="{FF2B5EF4-FFF2-40B4-BE49-F238E27FC236}">
                <a16:creationId xmlns:a16="http://schemas.microsoft.com/office/drawing/2014/main" id="{243F3C06-09F5-43CD-A8C8-A8839DD942A1}"/>
              </a:ext>
              <a:ext uri="{C183D7F6-B498-43B3-948B-1728B52AA6E4}">
                <adec:decorative xmlns:adec="http://schemas.microsoft.com/office/drawing/2017/decorative" val="1"/>
              </a:ext>
            </a:extLst>
          </p:cNvPr>
          <p:cNvSpPr>
            <a:spLocks noChangeShapeType="1"/>
          </p:cNvSpPr>
          <p:nvPr/>
        </p:nvSpPr>
        <p:spPr bwMode="auto">
          <a:xfrm>
            <a:off x="457200" y="15240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44C047-F643-412A-8C6A-979C603C9470}"/>
              </a:ext>
            </a:extLst>
          </p:cNvPr>
          <p:cNvSpPr>
            <a:spLocks noGrp="1"/>
          </p:cNvSpPr>
          <p:nvPr>
            <p:ph type="title"/>
          </p:nvPr>
        </p:nvSpPr>
        <p:spPr>
          <a:xfrm>
            <a:off x="1295400" y="2638641"/>
            <a:ext cx="6347714" cy="1320800"/>
          </a:xfrm>
        </p:spPr>
        <p:txBody>
          <a:bodyPr/>
          <a:lstStyle/>
          <a:p>
            <a:pPr algn="ctr" rtl="0" eaLnBrk="1" latinLnBrk="0" hangingPunct="1"/>
            <a:r>
              <a:rPr lang="en-US" sz="3200" kern="1200" dirty="0">
                <a:solidFill>
                  <a:srgbClr val="404040"/>
                </a:solidFill>
                <a:effectLst/>
                <a:latin typeface="Trebuchet MS" panose="020B0603020202020204" pitchFamily="34" charset="0"/>
                <a:ea typeface="+mn-ea"/>
                <a:cs typeface="+mn-cs"/>
              </a:rPr>
              <a:t>Prior Approvals</a:t>
            </a:r>
            <a:endParaRPr lang="en-US" dirty="0">
              <a:effectLst/>
            </a:endParaRPr>
          </a:p>
          <a:p>
            <a:endParaRPr lang="en-US" dirty="0"/>
          </a:p>
        </p:txBody>
      </p:sp>
    </p:spTree>
    <p:extLst>
      <p:ext uri="{BB962C8B-B14F-4D97-AF65-F5344CB8AC3E}">
        <p14:creationId xmlns:p14="http://schemas.microsoft.com/office/powerpoint/2010/main" val="357557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0A076671-CA9C-43B6-870A-AB3B27D4E91A}"/>
              </a:ext>
            </a:extLst>
          </p:cNvPr>
          <p:cNvSpPr>
            <a:spLocks noGrp="1" noChangeArrowheads="1"/>
          </p:cNvSpPr>
          <p:nvPr>
            <p:ph type="body" idx="1"/>
          </p:nvPr>
        </p:nvSpPr>
        <p:spPr>
          <a:xfrm>
            <a:off x="381000" y="1981200"/>
            <a:ext cx="6781800" cy="3328010"/>
          </a:xfrm>
        </p:spPr>
        <p:txBody>
          <a:bodyPr>
            <a:normAutofit/>
          </a:bodyPr>
          <a:lstStyle/>
          <a:p>
            <a:pPr eaLnBrk="1" hangingPunct="1"/>
            <a:r>
              <a:rPr lang="en-US" altLang="en-US" sz="3200" dirty="0"/>
              <a:t>Certain post-award actions require the prior approval of the NIH Grants Management Officer </a:t>
            </a:r>
          </a:p>
          <a:p>
            <a:pPr eaLnBrk="1" hangingPunct="1"/>
            <a:r>
              <a:rPr lang="en-US" altLang="en-US" sz="2800" i="1" dirty="0">
                <a:hlinkClick r:id="rId3"/>
              </a:rPr>
              <a:t>https://grants.nih.gov/grants/policy/nihgps/html5/section_8/8.1.2_prior_approval_requirements.htm</a:t>
            </a:r>
            <a:endParaRPr lang="en-US" altLang="en-US" sz="2800" i="1" dirty="0"/>
          </a:p>
        </p:txBody>
      </p:sp>
      <p:sp>
        <p:nvSpPr>
          <p:cNvPr id="33797" name="Line 5">
            <a:extLst>
              <a:ext uri="{FF2B5EF4-FFF2-40B4-BE49-F238E27FC236}">
                <a16:creationId xmlns:a16="http://schemas.microsoft.com/office/drawing/2014/main" id="{3316727E-9F73-4E7B-8490-915A96E498B5}"/>
              </a:ext>
              <a:ext uri="{C183D7F6-B498-43B3-948B-1728B52AA6E4}">
                <adec:decorative xmlns:adec="http://schemas.microsoft.com/office/drawing/2017/decorative" val="1"/>
              </a:ext>
            </a:extLst>
          </p:cNvPr>
          <p:cNvSpPr>
            <a:spLocks noChangeShapeType="1"/>
          </p:cNvSpPr>
          <p:nvPr/>
        </p:nvSpPr>
        <p:spPr bwMode="auto">
          <a:xfrm>
            <a:off x="533400"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2">
            <a:extLst>
              <a:ext uri="{FF2B5EF4-FFF2-40B4-BE49-F238E27FC236}">
                <a16:creationId xmlns:a16="http://schemas.microsoft.com/office/drawing/2014/main" id="{D416F3C8-52E5-44FA-A871-3899C525FD9F}"/>
              </a:ext>
            </a:extLst>
          </p:cNvPr>
          <p:cNvSpPr>
            <a:spLocks noGrp="1" noChangeArrowheads="1"/>
          </p:cNvSpPr>
          <p:nvPr>
            <p:ph type="title"/>
          </p:nvPr>
        </p:nvSpPr>
        <p:spPr>
          <a:xfrm>
            <a:off x="1295400" y="304801"/>
            <a:ext cx="3810000" cy="838200"/>
          </a:xfrm>
        </p:spPr>
        <p:txBody>
          <a:bodyPr>
            <a:noAutofit/>
          </a:bodyPr>
          <a:lstStyle/>
          <a:p>
            <a:pPr eaLnBrk="1" hangingPunct="1"/>
            <a:r>
              <a:rPr lang="en-US" altLang="en-US" sz="4000" b="1" dirty="0"/>
              <a:t>Prior Approval</a:t>
            </a:r>
          </a:p>
        </p:txBody>
      </p:sp>
    </p:spTree>
    <p:extLst>
      <p:ext uri="{BB962C8B-B14F-4D97-AF65-F5344CB8AC3E}">
        <p14:creationId xmlns:p14="http://schemas.microsoft.com/office/powerpoint/2010/main" val="28672630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 y="1422695"/>
            <a:ext cx="4267200" cy="4786719"/>
          </a:xfrm>
        </p:spPr>
        <p:txBody>
          <a:bodyPr>
            <a:normAutofit fontScale="77500" lnSpcReduction="20000"/>
          </a:bodyPr>
          <a:lstStyle/>
          <a:p>
            <a:pPr marL="231775" indent="-231775">
              <a:buFont typeface="Arial" panose="020B0604020202020204" pitchFamily="34" charset="0"/>
              <a:buChar char="•"/>
            </a:pPr>
            <a:r>
              <a:rPr lang="en-US" sz="2600" dirty="0">
                <a:solidFill>
                  <a:srgbClr val="FF0000"/>
                </a:solidFill>
              </a:rPr>
              <a:t>Change in Status of PI </a:t>
            </a:r>
          </a:p>
          <a:p>
            <a:pPr marL="231775" indent="-231775">
              <a:buFont typeface="Arial" panose="020B0604020202020204" pitchFamily="34" charset="0"/>
              <a:buChar char="•"/>
            </a:pPr>
            <a:r>
              <a:rPr lang="en-US" sz="2600" dirty="0">
                <a:solidFill>
                  <a:srgbClr val="FF0000"/>
                </a:solidFill>
              </a:rPr>
              <a:t>Change of Recipient Organization</a:t>
            </a:r>
          </a:p>
          <a:p>
            <a:pPr marL="231775" indent="-231775">
              <a:buFont typeface="Arial" panose="020B0604020202020204" pitchFamily="34" charset="0"/>
              <a:buChar char="•"/>
            </a:pPr>
            <a:r>
              <a:rPr lang="en-US" sz="2600" dirty="0">
                <a:solidFill>
                  <a:srgbClr val="FF0000"/>
                </a:solidFill>
              </a:rPr>
              <a:t>Change in Scope</a:t>
            </a:r>
          </a:p>
          <a:p>
            <a:pPr marL="231775" indent="-231775">
              <a:buFont typeface="Arial" panose="020B0604020202020204" pitchFamily="34" charset="0"/>
              <a:buChar char="•"/>
            </a:pPr>
            <a:r>
              <a:rPr lang="en-US" sz="2600" dirty="0">
                <a:solidFill>
                  <a:srgbClr val="FF0000"/>
                </a:solidFill>
              </a:rPr>
              <a:t>Carryover of Unobligated Balances</a:t>
            </a:r>
          </a:p>
          <a:p>
            <a:pPr marL="231775" indent="-231775">
              <a:buFont typeface="Arial" panose="020B0604020202020204" pitchFamily="34" charset="0"/>
              <a:buChar char="•"/>
            </a:pPr>
            <a:r>
              <a:rPr lang="en-US" sz="2600" dirty="0">
                <a:solidFill>
                  <a:srgbClr val="FF0000"/>
                </a:solidFill>
              </a:rPr>
              <a:t>No Cost Extensions </a:t>
            </a:r>
          </a:p>
          <a:p>
            <a:pPr marL="231775" indent="-231775">
              <a:buFont typeface="Arial" panose="020B0604020202020204" pitchFamily="34" charset="0"/>
              <a:buChar char="•"/>
            </a:pPr>
            <a:r>
              <a:rPr lang="en-US" sz="2600" dirty="0"/>
              <a:t>Alterations and Renovations</a:t>
            </a:r>
          </a:p>
          <a:p>
            <a:pPr marL="231775" indent="-231775">
              <a:buFont typeface="Arial" panose="020B0604020202020204" pitchFamily="34" charset="0"/>
              <a:buChar char="•"/>
            </a:pPr>
            <a:r>
              <a:rPr lang="en-US" sz="2600" dirty="0"/>
              <a:t>Capital Expenditures</a:t>
            </a:r>
            <a:endParaRPr lang="en-US" sz="2600" dirty="0">
              <a:solidFill>
                <a:srgbClr val="FF0000"/>
              </a:solidFill>
            </a:endParaRPr>
          </a:p>
          <a:p>
            <a:pPr marL="231775" indent="-231775">
              <a:buFont typeface="Arial" panose="020B0604020202020204" pitchFamily="34" charset="0"/>
              <a:buChar char="•"/>
            </a:pPr>
            <a:r>
              <a:rPr lang="en-US" sz="2600" dirty="0"/>
              <a:t>Change of Recipient Organization Status</a:t>
            </a:r>
          </a:p>
          <a:p>
            <a:pPr marL="231775" indent="-231775">
              <a:buFont typeface="Arial" panose="020B0604020202020204" pitchFamily="34" charset="0"/>
              <a:buChar char="•"/>
            </a:pPr>
            <a:r>
              <a:rPr lang="en-US" sz="2600" dirty="0"/>
              <a:t>Deviation from Award Terms</a:t>
            </a:r>
          </a:p>
          <a:p>
            <a:pPr marL="231775" indent="-231775">
              <a:buFont typeface="Arial" panose="020B0604020202020204" pitchFamily="34" charset="0"/>
              <a:buChar char="•"/>
            </a:pPr>
            <a:r>
              <a:rPr lang="en-US" sz="2600" dirty="0"/>
              <a:t>Addition of Foreign Component</a:t>
            </a:r>
          </a:p>
          <a:p>
            <a:pPr marL="231775" indent="-231775">
              <a:buFont typeface="Arial" panose="020B0604020202020204" pitchFamily="34" charset="0"/>
              <a:buChar char="•"/>
            </a:pPr>
            <a:r>
              <a:rPr lang="en-US" sz="2600" dirty="0" err="1"/>
              <a:t>Subawards</a:t>
            </a:r>
            <a:r>
              <a:rPr lang="en-US" sz="2600" dirty="0"/>
              <a:t> Based on Fixed Amounts</a:t>
            </a:r>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8" name="Content Placeholder 7"/>
          <p:cNvSpPr>
            <a:spLocks noGrp="1"/>
          </p:cNvSpPr>
          <p:nvPr>
            <p:ph sz="half" idx="4294967295"/>
          </p:nvPr>
        </p:nvSpPr>
        <p:spPr>
          <a:xfrm>
            <a:off x="4267201" y="1422695"/>
            <a:ext cx="3962400" cy="4802409"/>
          </a:xfrm>
        </p:spPr>
        <p:txBody>
          <a:bodyPr>
            <a:normAutofit fontScale="92500" lnSpcReduction="10000"/>
          </a:bodyPr>
          <a:lstStyle/>
          <a:p>
            <a:pPr marL="231775" indent="-231775">
              <a:buFont typeface="Arial" panose="020B0604020202020204" pitchFamily="34" charset="0"/>
              <a:buChar char="•"/>
            </a:pPr>
            <a:r>
              <a:rPr lang="en-US" sz="2000" dirty="0">
                <a:solidFill>
                  <a:srgbClr val="FF0000"/>
                </a:solidFill>
              </a:rPr>
              <a:t>Need of Additional NIH Funding without Extension of Budget/Project Period</a:t>
            </a:r>
          </a:p>
          <a:p>
            <a:pPr marL="231775" indent="-231775">
              <a:buFont typeface="Arial" panose="020B0604020202020204" pitchFamily="34" charset="0"/>
              <a:buChar char="•"/>
            </a:pPr>
            <a:r>
              <a:rPr lang="en-US" sz="2000" dirty="0"/>
              <a:t>Need of Additional NIH Funding with Extension of Budget/Project Period</a:t>
            </a:r>
          </a:p>
          <a:p>
            <a:pPr marL="231775" indent="-231775">
              <a:buFont typeface="Arial" panose="020B0604020202020204" pitchFamily="34" charset="0"/>
              <a:buChar char="•"/>
            </a:pPr>
            <a:r>
              <a:rPr lang="en-US" sz="2000" dirty="0"/>
              <a:t>Pre-Award Costs</a:t>
            </a:r>
          </a:p>
          <a:p>
            <a:pPr marL="231775" indent="-231775">
              <a:buFont typeface="Arial" panose="020B0604020202020204" pitchFamily="34" charset="0"/>
              <a:buChar char="•"/>
            </a:pPr>
            <a:r>
              <a:rPr lang="en-US" sz="2000" dirty="0" err="1"/>
              <a:t>Rebudgeting</a:t>
            </a:r>
            <a:r>
              <a:rPr lang="en-US" sz="2000" dirty="0"/>
              <a:t> of Funds from Trainee Costs</a:t>
            </a:r>
          </a:p>
          <a:p>
            <a:pPr marL="231775" indent="-231775">
              <a:buFont typeface="Arial" panose="020B0604020202020204" pitchFamily="34" charset="0"/>
              <a:buChar char="•"/>
            </a:pPr>
            <a:r>
              <a:rPr lang="en-US" sz="2000" dirty="0" err="1"/>
              <a:t>Rebudgeting</a:t>
            </a:r>
            <a:r>
              <a:rPr lang="en-US" sz="2000" dirty="0"/>
              <a:t> of Funds Between Construction and Non-Construction Work</a:t>
            </a:r>
          </a:p>
          <a:p>
            <a:pPr marL="231775" indent="-231775">
              <a:buFont typeface="Arial" panose="020B0604020202020204" pitchFamily="34" charset="0"/>
              <a:buChar char="•"/>
            </a:pPr>
            <a:r>
              <a:rPr lang="en-US" sz="2000" dirty="0"/>
              <a:t>Retention of Research Grant Fund When a Career Development Award (K) is Issued</a:t>
            </a:r>
          </a:p>
          <a:p>
            <a:pPr marL="457200" indent="-457200">
              <a:buFont typeface="Arial" panose="020B0604020202020204" pitchFamily="34" charset="0"/>
              <a:buChar char="•"/>
            </a:pPr>
            <a:endParaRPr lang="en-US" dirty="0"/>
          </a:p>
          <a:p>
            <a:pPr marL="0" indent="0">
              <a:buNone/>
            </a:pPr>
            <a:endParaRPr lang="en-US" dirty="0"/>
          </a:p>
        </p:txBody>
      </p:sp>
      <p:sp>
        <p:nvSpPr>
          <p:cNvPr id="9" name="TextBox 8"/>
          <p:cNvSpPr txBox="1"/>
          <p:nvPr/>
        </p:nvSpPr>
        <p:spPr>
          <a:xfrm>
            <a:off x="4937839" y="6428601"/>
            <a:ext cx="4093535" cy="276999"/>
          </a:xfrm>
          <a:prstGeom prst="rect">
            <a:avLst/>
          </a:prstGeom>
          <a:noFill/>
        </p:spPr>
        <p:txBody>
          <a:bodyPr wrap="square" rtlCol="0">
            <a:spAutoFit/>
          </a:bodyPr>
          <a:lstStyle/>
          <a:p>
            <a:r>
              <a:rPr lang="en-US" sz="1200" dirty="0"/>
              <a:t>See </a:t>
            </a:r>
            <a:r>
              <a:rPr lang="en-US" sz="1200" u="sng" dirty="0">
                <a:hlinkClick r:id="rId3"/>
              </a:rPr>
              <a:t>Section 8.1.2</a:t>
            </a:r>
            <a:r>
              <a:rPr lang="en-US" sz="1200" dirty="0"/>
              <a:t> of the NIH Grants Policy Statement</a:t>
            </a:r>
          </a:p>
        </p:txBody>
      </p:sp>
      <p:sp>
        <p:nvSpPr>
          <p:cNvPr id="10" name="Line 5">
            <a:extLst>
              <a:ext uri="{FF2B5EF4-FFF2-40B4-BE49-F238E27FC236}">
                <a16:creationId xmlns:a16="http://schemas.microsoft.com/office/drawing/2014/main" id="{E5304380-434B-412E-B311-6D9F4C2D3D5D}"/>
              </a:ext>
              <a:ext uri="{C183D7F6-B498-43B3-948B-1728B52AA6E4}">
                <adec:decorative xmlns:adec="http://schemas.microsoft.com/office/drawing/2017/decorative" val="1"/>
              </a:ext>
            </a:extLst>
          </p:cNvPr>
          <p:cNvSpPr>
            <a:spLocks noChangeShapeType="1"/>
          </p:cNvSpPr>
          <p:nvPr/>
        </p:nvSpPr>
        <p:spPr bwMode="auto">
          <a:xfrm>
            <a:off x="5334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2">
            <a:extLst>
              <a:ext uri="{FF2B5EF4-FFF2-40B4-BE49-F238E27FC236}">
                <a16:creationId xmlns:a16="http://schemas.microsoft.com/office/drawing/2014/main" id="{CED08312-FE31-486E-9CDC-E0CE33AA9002}"/>
              </a:ext>
            </a:extLst>
          </p:cNvPr>
          <p:cNvSpPr>
            <a:spLocks noGrp="1" noChangeArrowheads="1"/>
          </p:cNvSpPr>
          <p:nvPr>
            <p:ph type="title"/>
          </p:nvPr>
        </p:nvSpPr>
        <p:spPr>
          <a:xfrm>
            <a:off x="76200" y="177506"/>
            <a:ext cx="7162800" cy="838200"/>
          </a:xfrm>
        </p:spPr>
        <p:txBody>
          <a:bodyPr>
            <a:noAutofit/>
          </a:bodyPr>
          <a:lstStyle/>
          <a:p>
            <a:pPr eaLnBrk="1" hangingPunct="1"/>
            <a:r>
              <a:rPr lang="en-US" altLang="en-US" sz="4000" b="1" dirty="0"/>
              <a:t>Prior Approval Requirements</a:t>
            </a:r>
          </a:p>
        </p:txBody>
      </p:sp>
    </p:spTree>
    <p:extLst>
      <p:ext uri="{BB962C8B-B14F-4D97-AF65-F5344CB8AC3E}">
        <p14:creationId xmlns:p14="http://schemas.microsoft.com/office/powerpoint/2010/main" val="187156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33FD10-93ED-4744-94EA-8D1AEB84C111}"/>
              </a:ext>
            </a:extLst>
          </p:cNvPr>
          <p:cNvSpPr>
            <a:spLocks noGrp="1"/>
          </p:cNvSpPr>
          <p:nvPr>
            <p:ph type="title"/>
          </p:nvPr>
        </p:nvSpPr>
        <p:spPr>
          <a:xfrm>
            <a:off x="228600" y="228600"/>
            <a:ext cx="6347713" cy="761994"/>
          </a:xfrm>
        </p:spPr>
        <p:txBody>
          <a:bodyPr/>
          <a:lstStyle/>
          <a:p>
            <a:r>
              <a:rPr lang="en-US" b="1" dirty="0"/>
              <a:t>Requesting Prior Approval</a:t>
            </a:r>
          </a:p>
        </p:txBody>
      </p:sp>
      <p:sp>
        <p:nvSpPr>
          <p:cNvPr id="3" name="Content Placeholder 2"/>
          <p:cNvSpPr>
            <a:spLocks noGrp="1"/>
          </p:cNvSpPr>
          <p:nvPr>
            <p:ph idx="1"/>
          </p:nvPr>
        </p:nvSpPr>
        <p:spPr>
          <a:xfrm>
            <a:off x="152400" y="1447807"/>
            <a:ext cx="7543800" cy="5029189"/>
          </a:xfrm>
        </p:spPr>
        <p:txBody>
          <a:bodyPr>
            <a:normAutofit fontScale="92500" lnSpcReduction="20000"/>
          </a:bodyPr>
          <a:lstStyle/>
          <a:p>
            <a:r>
              <a:rPr lang="en-US" sz="2800" dirty="0"/>
              <a:t>See </a:t>
            </a:r>
            <a:r>
              <a:rPr lang="en-US" sz="2800" dirty="0">
                <a:hlinkClick r:id="rId3"/>
              </a:rPr>
              <a:t>ERA Help </a:t>
            </a:r>
            <a:r>
              <a:rPr lang="en-US" sz="2800" dirty="0"/>
              <a:t>for the Prior Approval Module and the </a:t>
            </a:r>
            <a:r>
              <a:rPr lang="en-US" sz="2800" dirty="0">
                <a:hlinkClick r:id="rId4"/>
              </a:rPr>
              <a:t> </a:t>
            </a:r>
            <a:r>
              <a:rPr lang="en-US" sz="2800" dirty="0" err="1">
                <a:hlinkClick r:id="rId4"/>
              </a:rPr>
              <a:t>eRA</a:t>
            </a:r>
            <a:r>
              <a:rPr lang="en-US" sz="2800" dirty="0">
                <a:hlinkClick r:id="rId4"/>
              </a:rPr>
              <a:t> Commons User Guide</a:t>
            </a:r>
            <a:endParaRPr lang="en-US" sz="2800" dirty="0"/>
          </a:p>
          <a:p>
            <a:pPr marL="0" indent="0">
              <a:buNone/>
            </a:pPr>
            <a:endParaRPr lang="en-US" sz="1100" dirty="0"/>
          </a:p>
          <a:p>
            <a:pPr eaLnBrk="1" hangingPunct="1"/>
            <a:r>
              <a:rPr lang="en-US" altLang="en-US" sz="2800" dirty="0"/>
              <a:t>Requests in writing:</a:t>
            </a:r>
          </a:p>
          <a:p>
            <a:pPr lvl="1" eaLnBrk="1" hangingPunct="1"/>
            <a:r>
              <a:rPr lang="en-US" altLang="en-US" sz="2400" dirty="0"/>
              <a:t>Submitted in writing or via email</a:t>
            </a:r>
          </a:p>
          <a:p>
            <a:pPr lvl="2"/>
            <a:r>
              <a:rPr lang="en-US" altLang="en-US" sz="2200" dirty="0"/>
              <a:t>include complete grant number, PI name and contact information, grantee name</a:t>
            </a:r>
          </a:p>
          <a:p>
            <a:pPr lvl="1" eaLnBrk="1" hangingPunct="1">
              <a:lnSpc>
                <a:spcPct val="120000"/>
              </a:lnSpc>
            </a:pPr>
            <a:r>
              <a:rPr lang="en-US" altLang="en-US" sz="2400" dirty="0"/>
              <a:t>Submitted to the awarding IC’s Grants Management Specialist no later than 30 days before the proposed change</a:t>
            </a:r>
          </a:p>
          <a:p>
            <a:pPr lvl="1" eaLnBrk="1" hangingPunct="1">
              <a:lnSpc>
                <a:spcPct val="120000"/>
              </a:lnSpc>
            </a:pPr>
            <a:r>
              <a:rPr lang="en-US" altLang="en-US" sz="2400" dirty="0"/>
              <a:t>Signed by the PI and administrative official</a:t>
            </a:r>
          </a:p>
          <a:p>
            <a:pPr lvl="1" eaLnBrk="1" hangingPunct="1">
              <a:lnSpc>
                <a:spcPct val="120000"/>
              </a:lnSpc>
            </a:pPr>
            <a:r>
              <a:rPr lang="en-US" altLang="en-US" sz="2400" dirty="0"/>
              <a:t>Only responses to prior approval requests signed by the GMO are valid</a:t>
            </a:r>
          </a:p>
        </p:txBody>
      </p:sp>
      <p:sp>
        <p:nvSpPr>
          <p:cNvPr id="5" name="Line 5">
            <a:extLst>
              <a:ext uri="{FF2B5EF4-FFF2-40B4-BE49-F238E27FC236}">
                <a16:creationId xmlns:a16="http://schemas.microsoft.com/office/drawing/2014/main" id="{D081D207-BDA7-455B-8414-A329107FC1D0}"/>
              </a:ext>
              <a:ext uri="{C183D7F6-B498-43B3-948B-1728B52AA6E4}">
                <adec:decorative xmlns:adec="http://schemas.microsoft.com/office/drawing/2017/decorative" val="1"/>
              </a:ext>
            </a:extLst>
          </p:cNvPr>
          <p:cNvSpPr>
            <a:spLocks noChangeShapeType="1"/>
          </p:cNvSpPr>
          <p:nvPr/>
        </p:nvSpPr>
        <p:spPr bwMode="auto">
          <a:xfrm>
            <a:off x="4572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33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C37A5DA4-90AB-4017-9779-32A5C149B2A6}"/>
              </a:ext>
            </a:extLst>
          </p:cNvPr>
          <p:cNvSpPr>
            <a:spLocks noGrp="1" noChangeArrowheads="1"/>
          </p:cNvSpPr>
          <p:nvPr>
            <p:ph type="body" idx="4294967295"/>
          </p:nvPr>
        </p:nvSpPr>
        <p:spPr>
          <a:xfrm>
            <a:off x="304800" y="1752603"/>
            <a:ext cx="7467600" cy="4114797"/>
          </a:xfrm>
        </p:spPr>
        <p:txBody>
          <a:bodyPr>
            <a:normAutofit/>
          </a:bodyPr>
          <a:lstStyle/>
          <a:p>
            <a:pPr marL="0" lvl="1" indent="0">
              <a:buNone/>
            </a:pPr>
            <a:r>
              <a:rPr lang="en-US" altLang="en-US" sz="2800" dirty="0"/>
              <a:t>Grantee organization must notify NIH:</a:t>
            </a:r>
          </a:p>
          <a:p>
            <a:pPr eaLnBrk="1" hangingPunct="1">
              <a:buFont typeface="Wingdings" panose="05000000000000000000" pitchFamily="2" charset="2"/>
              <a:buChar char="Ø"/>
            </a:pPr>
            <a:r>
              <a:rPr lang="en-US" altLang="en-US" sz="2600" dirty="0"/>
              <a:t>PI/key personnel has </a:t>
            </a:r>
            <a:r>
              <a:rPr lang="en-US" altLang="en-US" sz="2600" b="1" u="sng" dirty="0"/>
              <a:t>&gt;</a:t>
            </a:r>
            <a:r>
              <a:rPr lang="en-US" altLang="en-US" sz="2600" dirty="0"/>
              <a:t>25% change in effort</a:t>
            </a:r>
          </a:p>
          <a:p>
            <a:pPr eaLnBrk="1" hangingPunct="1">
              <a:buFont typeface="Wingdings" panose="05000000000000000000" pitchFamily="2" charset="2"/>
              <a:buChar char="Ø"/>
            </a:pPr>
            <a:r>
              <a:rPr lang="en-US" altLang="en-US" sz="2600" dirty="0"/>
              <a:t>PI will be absence for 90 days or more</a:t>
            </a:r>
          </a:p>
          <a:p>
            <a:pPr>
              <a:buFont typeface="Wingdings" panose="05000000000000000000" pitchFamily="2" charset="2"/>
              <a:buChar char="Ø"/>
            </a:pPr>
            <a:r>
              <a:rPr lang="en-US" altLang="en-US" sz="2600" dirty="0"/>
              <a:t>PI withdraws from project</a:t>
            </a:r>
          </a:p>
          <a:p>
            <a:pPr>
              <a:buFont typeface="Wingdings" panose="05000000000000000000" pitchFamily="2" charset="2"/>
              <a:buChar char="Ø"/>
            </a:pPr>
            <a:r>
              <a:rPr lang="en-US" sz="2400" dirty="0"/>
              <a:t>Change from an MPI to a single PD/PI model</a:t>
            </a:r>
          </a:p>
          <a:p>
            <a:pPr>
              <a:buFont typeface="Wingdings" panose="05000000000000000000" pitchFamily="2" charset="2"/>
              <a:buChar char="Ø"/>
            </a:pPr>
            <a:r>
              <a:rPr lang="en-US" sz="2400" dirty="0"/>
              <a:t>Change from a single PD/PI model to an MPI</a:t>
            </a:r>
          </a:p>
          <a:p>
            <a:pPr>
              <a:buFont typeface="Wingdings" panose="05000000000000000000" pitchFamily="2" charset="2"/>
              <a:buChar char="Ø"/>
            </a:pPr>
            <a:r>
              <a:rPr lang="en-US" sz="2400" dirty="0"/>
              <a:t>There is a change in the makeup of the PD/PIs on a multiple PD/PI award</a:t>
            </a:r>
            <a:endParaRPr lang="en-US" altLang="en-US" sz="1600" dirty="0">
              <a:solidFill>
                <a:srgbClr val="FF0000"/>
              </a:solidFill>
            </a:endParaRPr>
          </a:p>
          <a:p>
            <a:pPr eaLnBrk="1" hangingPunct="1">
              <a:buFont typeface="Wingdings" panose="05000000000000000000" pitchFamily="2" charset="2"/>
              <a:buNone/>
            </a:pPr>
            <a:endParaRPr lang="en-US" altLang="en-US" sz="1800" dirty="0">
              <a:solidFill>
                <a:srgbClr val="FF0000"/>
              </a:solidFill>
            </a:endParaRPr>
          </a:p>
        </p:txBody>
      </p:sp>
      <p:sp>
        <p:nvSpPr>
          <p:cNvPr id="53253" name="Line 5">
            <a:extLst>
              <a:ext uri="{FF2B5EF4-FFF2-40B4-BE49-F238E27FC236}">
                <a16:creationId xmlns:a16="http://schemas.microsoft.com/office/drawing/2014/main" id="{C2204EFA-7E1B-4D73-97C3-E9F65F7A964A}"/>
              </a:ext>
              <a:ext uri="{C183D7F6-B498-43B3-948B-1728B52AA6E4}">
                <adec:decorative xmlns:adec="http://schemas.microsoft.com/office/drawing/2017/decorative" val="1"/>
              </a:ext>
            </a:extLst>
          </p:cNvPr>
          <p:cNvSpPr>
            <a:spLocks noChangeShapeType="1"/>
          </p:cNvSpPr>
          <p:nvPr/>
        </p:nvSpPr>
        <p:spPr bwMode="auto">
          <a:xfrm>
            <a:off x="457200" y="1295400"/>
            <a:ext cx="6477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8C31D8A6-7A4C-40BE-BA0B-E9809A59EC14}"/>
              </a:ext>
            </a:extLst>
          </p:cNvPr>
          <p:cNvSpPr>
            <a:spLocks noGrp="1"/>
          </p:cNvSpPr>
          <p:nvPr>
            <p:ph type="title" idx="4294967295"/>
          </p:nvPr>
        </p:nvSpPr>
        <p:spPr>
          <a:xfrm>
            <a:off x="449094" y="635000"/>
            <a:ext cx="7162801" cy="1320800"/>
          </a:xfrm>
        </p:spPr>
        <p:txBody>
          <a:bodyPr/>
          <a:lstStyle/>
          <a:p>
            <a:r>
              <a:rPr lang="en-US" sz="4000" b="1" dirty="0"/>
              <a:t>Prior Approval – Status of PI</a:t>
            </a:r>
          </a:p>
          <a:p>
            <a:endParaRPr lang="en-US" dirty="0"/>
          </a:p>
        </p:txBody>
      </p:sp>
    </p:spTree>
    <p:extLst>
      <p:ext uri="{BB962C8B-B14F-4D97-AF65-F5344CB8AC3E}">
        <p14:creationId xmlns:p14="http://schemas.microsoft.com/office/powerpoint/2010/main" val="36930041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905003"/>
            <a:ext cx="7391400" cy="4343393"/>
          </a:xfrm>
        </p:spPr>
        <p:txBody>
          <a:bodyPr>
            <a:normAutofit fontScale="77500" lnSpcReduction="20000"/>
          </a:bodyPr>
          <a:lstStyle/>
          <a:p>
            <a:pPr>
              <a:lnSpc>
                <a:spcPct val="120000"/>
              </a:lnSpc>
            </a:pPr>
            <a:r>
              <a:rPr lang="en-US" sz="3400" dirty="0"/>
              <a:t>In general, the award belongs to the recipient organization on record</a:t>
            </a:r>
          </a:p>
          <a:p>
            <a:pPr>
              <a:lnSpc>
                <a:spcPct val="120000"/>
              </a:lnSpc>
            </a:pPr>
            <a:r>
              <a:rPr lang="en-US" sz="3400" dirty="0"/>
              <a:t>Original recipient must formerly relinquish the award (</a:t>
            </a:r>
            <a:r>
              <a:rPr lang="en-US" sz="3400" dirty="0">
                <a:hlinkClick r:id="rId3"/>
              </a:rPr>
              <a:t>Relinquishing Statement - PHS 3734</a:t>
            </a:r>
            <a:r>
              <a:rPr lang="en-US" sz="3400" dirty="0"/>
              <a:t>) and provide the Final Invention and Certification Statement and Federal Financial Report (FFR)</a:t>
            </a:r>
          </a:p>
          <a:p>
            <a:pPr>
              <a:lnSpc>
                <a:spcPct val="120000"/>
              </a:lnSpc>
            </a:pPr>
            <a:r>
              <a:rPr lang="en-US" sz="3400" dirty="0"/>
              <a:t>The new recipient can now submit the transfer application electronically (</a:t>
            </a:r>
            <a:r>
              <a:rPr lang="en-US" sz="3400" dirty="0">
                <a:hlinkClick r:id="rId4"/>
              </a:rPr>
              <a:t>PA-18-590</a:t>
            </a:r>
            <a:r>
              <a:rPr lang="en-US" sz="3400" dirty="0"/>
              <a:t>)</a:t>
            </a:r>
          </a:p>
          <a:p>
            <a:endParaRPr lang="en-US" dirty="0"/>
          </a:p>
        </p:txBody>
      </p:sp>
      <p:sp>
        <p:nvSpPr>
          <p:cNvPr id="7" name="Line 5">
            <a:extLst>
              <a:ext uri="{FF2B5EF4-FFF2-40B4-BE49-F238E27FC236}">
                <a16:creationId xmlns:a16="http://schemas.microsoft.com/office/drawing/2014/main" id="{2FEE55E5-D127-41DE-9DBB-24E07CD56251}"/>
              </a:ext>
              <a:ext uri="{C183D7F6-B498-43B3-948B-1728B52AA6E4}">
                <adec:decorative xmlns:adec="http://schemas.microsoft.com/office/drawing/2017/decorative" val="1"/>
              </a:ext>
            </a:extLst>
          </p:cNvPr>
          <p:cNvSpPr>
            <a:spLocks noChangeShapeType="1"/>
          </p:cNvSpPr>
          <p:nvPr/>
        </p:nvSpPr>
        <p:spPr bwMode="auto">
          <a:xfrm>
            <a:off x="304800" y="1600200"/>
            <a:ext cx="6858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D46AAB7A-204F-43CF-845A-CC8A117C4994}"/>
              </a:ext>
            </a:extLst>
          </p:cNvPr>
          <p:cNvSpPr>
            <a:spLocks noGrp="1"/>
          </p:cNvSpPr>
          <p:nvPr>
            <p:ph type="title"/>
          </p:nvPr>
        </p:nvSpPr>
        <p:spPr>
          <a:xfrm>
            <a:off x="290001" y="305344"/>
            <a:ext cx="6347713" cy="1320800"/>
          </a:xfrm>
        </p:spPr>
        <p:txBody>
          <a:bodyPr/>
          <a:lstStyle/>
          <a:p>
            <a:r>
              <a:rPr lang="en-US" sz="4000" b="1" dirty="0"/>
              <a:t>Prior Approval – Change in Recipient Organization</a:t>
            </a:r>
          </a:p>
          <a:p>
            <a:endParaRPr lang="en-US" dirty="0"/>
          </a:p>
        </p:txBody>
      </p:sp>
    </p:spTree>
    <p:extLst>
      <p:ext uri="{BB962C8B-B14F-4D97-AF65-F5344CB8AC3E}">
        <p14:creationId xmlns:p14="http://schemas.microsoft.com/office/powerpoint/2010/main" val="190271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EF0F71E0-32CE-41E0-86B8-B73569AC8049}"/>
              </a:ext>
            </a:extLst>
          </p:cNvPr>
          <p:cNvSpPr>
            <a:spLocks noGrp="1" noChangeArrowheads="1"/>
          </p:cNvSpPr>
          <p:nvPr>
            <p:ph type="body" idx="4294967295"/>
          </p:nvPr>
        </p:nvSpPr>
        <p:spPr>
          <a:xfrm>
            <a:off x="304800" y="2133604"/>
            <a:ext cx="7543800" cy="4114796"/>
          </a:xfrm>
        </p:spPr>
        <p:txBody>
          <a:bodyPr/>
          <a:lstStyle/>
          <a:p>
            <a:pPr eaLnBrk="1" hangingPunct="1">
              <a:lnSpc>
                <a:spcPct val="90000"/>
              </a:lnSpc>
              <a:buFontTx/>
              <a:buNone/>
            </a:pPr>
            <a:r>
              <a:rPr lang="en-US" altLang="en-US" sz="2800" b="1" dirty="0"/>
              <a:t>Program Officer assesses:</a:t>
            </a:r>
          </a:p>
          <a:p>
            <a:pPr lvl="1" eaLnBrk="1" hangingPunct="1">
              <a:lnSpc>
                <a:spcPct val="90000"/>
              </a:lnSpc>
              <a:buClr>
                <a:schemeClr val="tx1"/>
              </a:buClr>
              <a:buSzPct val="70000"/>
              <a:buFontTx/>
              <a:buChar char="•"/>
            </a:pPr>
            <a:r>
              <a:rPr lang="en-US" altLang="en-US" sz="2400" dirty="0"/>
              <a:t>Progress to date</a:t>
            </a:r>
          </a:p>
          <a:p>
            <a:pPr lvl="1" eaLnBrk="1" hangingPunct="1">
              <a:lnSpc>
                <a:spcPct val="90000"/>
              </a:lnSpc>
              <a:buClr>
                <a:schemeClr val="tx1"/>
              </a:buClr>
              <a:buSzPct val="70000"/>
              <a:buFontTx/>
              <a:buChar char="•"/>
            </a:pPr>
            <a:r>
              <a:rPr lang="en-US" altLang="en-US" sz="2400" dirty="0"/>
              <a:t>Adequacy of new resources and environment</a:t>
            </a:r>
          </a:p>
          <a:p>
            <a:pPr lvl="1" eaLnBrk="1" hangingPunct="1">
              <a:lnSpc>
                <a:spcPct val="90000"/>
              </a:lnSpc>
              <a:buClr>
                <a:schemeClr val="tx1"/>
              </a:buClr>
              <a:buSzPct val="70000"/>
              <a:buFontTx/>
              <a:buChar char="•"/>
            </a:pPr>
            <a:r>
              <a:rPr lang="en-US" altLang="en-US" sz="2400" dirty="0"/>
              <a:t>Availability of expertise (key personnel)</a:t>
            </a:r>
          </a:p>
          <a:p>
            <a:pPr lvl="1" eaLnBrk="1" hangingPunct="1">
              <a:lnSpc>
                <a:spcPct val="90000"/>
              </a:lnSpc>
              <a:buClr>
                <a:schemeClr val="tx1"/>
              </a:buClr>
              <a:buSzPct val="70000"/>
              <a:buFontTx/>
              <a:buChar char="•"/>
            </a:pPr>
            <a:r>
              <a:rPr lang="en-US" altLang="en-US" sz="2400" dirty="0"/>
              <a:t>Potential problems (e.g., equipment)</a:t>
            </a:r>
          </a:p>
          <a:p>
            <a:pPr lvl="1" eaLnBrk="1" hangingPunct="1">
              <a:lnSpc>
                <a:spcPct val="90000"/>
              </a:lnSpc>
              <a:buClr>
                <a:schemeClr val="hlink"/>
              </a:buClr>
              <a:buSzPct val="70000"/>
              <a:buFont typeface="Wingdings" panose="05000000000000000000" pitchFamily="2" charset="2"/>
              <a:buChar char="u"/>
            </a:pPr>
            <a:endParaRPr lang="en-US" altLang="en-US" sz="2400" dirty="0"/>
          </a:p>
          <a:p>
            <a:pPr eaLnBrk="1" hangingPunct="1">
              <a:lnSpc>
                <a:spcPct val="90000"/>
              </a:lnSpc>
              <a:buFontTx/>
              <a:buNone/>
            </a:pPr>
            <a:r>
              <a:rPr lang="en-US" altLang="en-US" sz="2600" b="1" i="1" dirty="0">
                <a:solidFill>
                  <a:srgbClr val="FF0000"/>
                </a:solidFill>
              </a:rPr>
              <a:t>Contact NIH Program and Grants Management Staff early!</a:t>
            </a:r>
            <a:endParaRPr lang="en-US" altLang="en-US" sz="2600" i="1" dirty="0">
              <a:solidFill>
                <a:srgbClr val="FF0000"/>
              </a:solidFill>
            </a:endParaRPr>
          </a:p>
        </p:txBody>
      </p:sp>
      <p:sp>
        <p:nvSpPr>
          <p:cNvPr id="52229" name="Line 5">
            <a:extLst>
              <a:ext uri="{FF2B5EF4-FFF2-40B4-BE49-F238E27FC236}">
                <a16:creationId xmlns:a16="http://schemas.microsoft.com/office/drawing/2014/main" id="{AE9CDAF0-95ED-4AC5-947A-FBDA6F5DFA4C}"/>
              </a:ext>
              <a:ext uri="{C183D7F6-B498-43B3-948B-1728B52AA6E4}">
                <adec:decorative xmlns:adec="http://schemas.microsoft.com/office/drawing/2017/decorative" val="1"/>
              </a:ext>
            </a:extLst>
          </p:cNvPr>
          <p:cNvSpPr>
            <a:spLocks noChangeShapeType="1"/>
          </p:cNvSpPr>
          <p:nvPr/>
        </p:nvSpPr>
        <p:spPr bwMode="auto">
          <a:xfrm>
            <a:off x="304800" y="1752600"/>
            <a:ext cx="6858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1E894693-49F1-4220-A8A7-A68DCF4512A6}"/>
              </a:ext>
            </a:extLst>
          </p:cNvPr>
          <p:cNvSpPr>
            <a:spLocks noGrp="1"/>
          </p:cNvSpPr>
          <p:nvPr>
            <p:ph type="title" idx="4294967295"/>
          </p:nvPr>
        </p:nvSpPr>
        <p:spPr>
          <a:xfrm>
            <a:off x="304800" y="431800"/>
            <a:ext cx="6347713" cy="1320800"/>
          </a:xfrm>
        </p:spPr>
        <p:txBody>
          <a:bodyPr/>
          <a:lstStyle/>
          <a:p>
            <a:r>
              <a:rPr lang="en-US" sz="4000" b="1" dirty="0"/>
              <a:t>Prior Approval – Change in Recipient Organization</a:t>
            </a:r>
          </a:p>
          <a:p>
            <a:endParaRPr lang="en-US" dirty="0"/>
          </a:p>
        </p:txBody>
      </p:sp>
    </p:spTree>
    <p:extLst>
      <p:ext uri="{BB962C8B-B14F-4D97-AF65-F5344CB8AC3E}">
        <p14:creationId xmlns:p14="http://schemas.microsoft.com/office/powerpoint/2010/main" val="5653196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60AF1C9-AC99-42B0-931C-E1CE9437D20C}"/>
              </a:ext>
            </a:extLst>
          </p:cNvPr>
          <p:cNvSpPr>
            <a:spLocks noGrp="1" noChangeArrowheads="1"/>
          </p:cNvSpPr>
          <p:nvPr>
            <p:ph type="title"/>
          </p:nvPr>
        </p:nvSpPr>
        <p:spPr>
          <a:xfrm>
            <a:off x="1107195" y="431800"/>
            <a:ext cx="4648201" cy="939788"/>
          </a:xfrm>
        </p:spPr>
        <p:txBody>
          <a:bodyPr/>
          <a:lstStyle/>
          <a:p>
            <a:pPr eaLnBrk="1" hangingPunct="1"/>
            <a:r>
              <a:rPr lang="en-US" altLang="en-US" dirty="0"/>
              <a:t>Topics of Discussion</a:t>
            </a:r>
          </a:p>
        </p:txBody>
      </p:sp>
      <p:sp>
        <p:nvSpPr>
          <p:cNvPr id="4099" name="Rectangle 3">
            <a:extLst>
              <a:ext uri="{FF2B5EF4-FFF2-40B4-BE49-F238E27FC236}">
                <a16:creationId xmlns:a16="http://schemas.microsoft.com/office/drawing/2014/main" id="{0F034C6E-DF8C-41B0-86CF-B40066E1589B}"/>
              </a:ext>
            </a:extLst>
          </p:cNvPr>
          <p:cNvSpPr>
            <a:spLocks noGrp="1" noChangeArrowheads="1"/>
          </p:cNvSpPr>
          <p:nvPr>
            <p:ph idx="1"/>
          </p:nvPr>
        </p:nvSpPr>
        <p:spPr>
          <a:xfrm>
            <a:off x="1061750" y="1752600"/>
            <a:ext cx="7020499" cy="4525963"/>
          </a:xfrm>
        </p:spPr>
        <p:txBody>
          <a:bodyPr/>
          <a:lstStyle/>
          <a:p>
            <a:pPr eaLnBrk="1" hangingPunct="1"/>
            <a:r>
              <a:rPr lang="en-US" altLang="en-US" sz="3200" dirty="0"/>
              <a:t>Notice of Award</a:t>
            </a:r>
          </a:p>
          <a:p>
            <a:pPr eaLnBrk="1" hangingPunct="1"/>
            <a:r>
              <a:rPr lang="en-US" altLang="en-US" sz="3200" dirty="0"/>
              <a:t>Prior Approvals</a:t>
            </a:r>
          </a:p>
          <a:p>
            <a:pPr lvl="1"/>
            <a:r>
              <a:rPr lang="en-US" altLang="en-US" sz="2400" dirty="0"/>
              <a:t>Change in PI Status</a:t>
            </a:r>
          </a:p>
          <a:p>
            <a:pPr lvl="1"/>
            <a:r>
              <a:rPr lang="en-US" altLang="en-US" sz="2400" dirty="0"/>
              <a:t>Change in Recipient Organization</a:t>
            </a:r>
          </a:p>
          <a:p>
            <a:pPr lvl="1"/>
            <a:r>
              <a:rPr lang="en-US" altLang="en-US" sz="2400" dirty="0"/>
              <a:t>Change in Scientific Scope</a:t>
            </a:r>
          </a:p>
          <a:p>
            <a:pPr lvl="1" eaLnBrk="1" hangingPunct="1"/>
            <a:r>
              <a:rPr lang="en-US" altLang="en-US" sz="2400" dirty="0"/>
              <a:t>Carryovers</a:t>
            </a:r>
          </a:p>
          <a:p>
            <a:pPr lvl="1" eaLnBrk="1" hangingPunct="1"/>
            <a:r>
              <a:rPr lang="en-US" altLang="en-US" sz="2400" dirty="0"/>
              <a:t>No-Cost Extensions</a:t>
            </a:r>
          </a:p>
          <a:p>
            <a:pPr lvl="1" eaLnBrk="1" hangingPunct="1"/>
            <a:r>
              <a:rPr lang="en-US" altLang="en-US" sz="2400" dirty="0"/>
              <a:t>Supplements</a:t>
            </a:r>
          </a:p>
        </p:txBody>
      </p:sp>
      <p:sp>
        <p:nvSpPr>
          <p:cNvPr id="4101" name="Line 5">
            <a:extLst>
              <a:ext uri="{FF2B5EF4-FFF2-40B4-BE49-F238E27FC236}">
                <a16:creationId xmlns:a16="http://schemas.microsoft.com/office/drawing/2014/main" id="{5635D136-108B-4A71-A958-63A117E5857D}"/>
              </a:ext>
              <a:ext uri="{C183D7F6-B498-43B3-948B-1728B52AA6E4}">
                <adec:decorative xmlns:adec="http://schemas.microsoft.com/office/drawing/2017/decorative" val="1"/>
              </a:ext>
            </a:extLst>
          </p:cNvPr>
          <p:cNvSpPr>
            <a:spLocks noChangeShapeType="1"/>
          </p:cNvSpPr>
          <p:nvPr/>
        </p:nvSpPr>
        <p:spPr bwMode="auto">
          <a:xfrm>
            <a:off x="1143000"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4BEF2941-F151-4AF4-85C7-9B8D16CA18B6}"/>
              </a:ext>
            </a:extLst>
          </p:cNvPr>
          <p:cNvSpPr>
            <a:spLocks noGrp="1" noChangeArrowheads="1"/>
          </p:cNvSpPr>
          <p:nvPr>
            <p:ph type="body" idx="4294967295"/>
          </p:nvPr>
        </p:nvSpPr>
        <p:spPr>
          <a:xfrm>
            <a:off x="381000" y="1295400"/>
            <a:ext cx="7239000" cy="5105400"/>
          </a:xfrm>
        </p:spPr>
        <p:txBody>
          <a:bodyPr>
            <a:normAutofit lnSpcReduction="10000"/>
          </a:bodyPr>
          <a:lstStyle/>
          <a:p>
            <a:pPr eaLnBrk="1" hangingPunct="1">
              <a:lnSpc>
                <a:spcPct val="80000"/>
              </a:lnSpc>
              <a:spcBef>
                <a:spcPct val="0"/>
              </a:spcBef>
              <a:buFontTx/>
              <a:buNone/>
            </a:pPr>
            <a:r>
              <a:rPr lang="en-US" altLang="en-US" sz="2800" b="1" dirty="0"/>
              <a:t>Change in Scientific Scope of Project</a:t>
            </a:r>
          </a:p>
          <a:p>
            <a:pPr eaLnBrk="1" hangingPunct="1">
              <a:lnSpc>
                <a:spcPct val="80000"/>
              </a:lnSpc>
              <a:spcBef>
                <a:spcPct val="0"/>
              </a:spcBef>
              <a:buFontTx/>
              <a:buNone/>
            </a:pPr>
            <a:endParaRPr lang="en-US" altLang="en-US" sz="1000" b="1" dirty="0"/>
          </a:p>
          <a:p>
            <a:pPr eaLnBrk="1" hangingPunct="1">
              <a:lnSpc>
                <a:spcPct val="80000"/>
              </a:lnSpc>
              <a:spcBef>
                <a:spcPct val="0"/>
              </a:spcBef>
              <a:buFontTx/>
              <a:buNone/>
            </a:pPr>
            <a:endParaRPr lang="en-US" altLang="en-US" sz="1200" dirty="0"/>
          </a:p>
          <a:p>
            <a:pPr eaLnBrk="1" hangingPunct="1">
              <a:lnSpc>
                <a:spcPct val="80000"/>
              </a:lnSpc>
              <a:spcBef>
                <a:spcPct val="0"/>
              </a:spcBef>
              <a:buFont typeface="Wingdings" panose="05000000000000000000" pitchFamily="2" charset="2"/>
              <a:buChar char="§"/>
            </a:pPr>
            <a:r>
              <a:rPr lang="en-US" altLang="en-US" sz="2400" dirty="0"/>
              <a:t>Significant change in aims, methodology, approach, or other aspects of project objectives as reviewed and approved</a:t>
            </a:r>
          </a:p>
          <a:p>
            <a:pPr eaLnBrk="1" hangingPunct="1">
              <a:lnSpc>
                <a:spcPct val="80000"/>
              </a:lnSpc>
              <a:buFontTx/>
              <a:buNone/>
            </a:pPr>
            <a:endParaRPr lang="en-US" altLang="en-US" sz="1200" dirty="0"/>
          </a:p>
          <a:p>
            <a:pPr eaLnBrk="1" hangingPunct="1">
              <a:lnSpc>
                <a:spcPct val="80000"/>
              </a:lnSpc>
              <a:buFontTx/>
              <a:buNone/>
            </a:pPr>
            <a:r>
              <a:rPr lang="en-US" altLang="en-US" sz="2400" dirty="0"/>
              <a:t>Examples:</a:t>
            </a:r>
          </a:p>
          <a:p>
            <a:pPr lvl="1" eaLnBrk="1" hangingPunct="1">
              <a:lnSpc>
                <a:spcPct val="80000"/>
              </a:lnSpc>
            </a:pPr>
            <a:r>
              <a:rPr lang="en-US" altLang="en-US" sz="2200" dirty="0"/>
              <a:t>Change in </a:t>
            </a:r>
            <a:r>
              <a:rPr lang="en-US" altLang="en-US" sz="2200" b="1" dirty="0">
                <a:solidFill>
                  <a:srgbClr val="009900"/>
                </a:solidFill>
              </a:rPr>
              <a:t>specific aims</a:t>
            </a:r>
          </a:p>
          <a:p>
            <a:pPr lvl="1" eaLnBrk="1" hangingPunct="1">
              <a:lnSpc>
                <a:spcPct val="80000"/>
              </a:lnSpc>
            </a:pPr>
            <a:r>
              <a:rPr lang="en-US" altLang="en-US" sz="2200" dirty="0"/>
              <a:t>Change in </a:t>
            </a:r>
            <a:r>
              <a:rPr lang="en-US" altLang="en-US" sz="2200" b="1" dirty="0">
                <a:solidFill>
                  <a:srgbClr val="009900"/>
                </a:solidFill>
              </a:rPr>
              <a:t>use of animals or human subjects</a:t>
            </a:r>
          </a:p>
          <a:p>
            <a:pPr lvl="1" eaLnBrk="1" hangingPunct="1">
              <a:lnSpc>
                <a:spcPct val="80000"/>
              </a:lnSpc>
            </a:pPr>
            <a:r>
              <a:rPr lang="en-US" altLang="en-US" sz="2200" dirty="0"/>
              <a:t>Shift of </a:t>
            </a:r>
            <a:r>
              <a:rPr lang="en-US" altLang="en-US" sz="2200" b="1" dirty="0">
                <a:solidFill>
                  <a:srgbClr val="009900"/>
                </a:solidFill>
              </a:rPr>
              <a:t>research emphasis</a:t>
            </a:r>
          </a:p>
          <a:p>
            <a:pPr lvl="1" eaLnBrk="1" hangingPunct="1">
              <a:lnSpc>
                <a:spcPct val="80000"/>
              </a:lnSpc>
            </a:pPr>
            <a:r>
              <a:rPr lang="en-US" altLang="en-US" sz="2200" b="1" dirty="0">
                <a:solidFill>
                  <a:srgbClr val="009900"/>
                </a:solidFill>
              </a:rPr>
              <a:t>Application of new technology</a:t>
            </a:r>
          </a:p>
          <a:p>
            <a:pPr lvl="1" eaLnBrk="1" hangingPunct="1">
              <a:lnSpc>
                <a:spcPct val="80000"/>
              </a:lnSpc>
            </a:pPr>
            <a:r>
              <a:rPr lang="en-US" altLang="en-US" sz="2200" b="1" dirty="0">
                <a:solidFill>
                  <a:srgbClr val="009900"/>
                </a:solidFill>
              </a:rPr>
              <a:t>Significant change in key personnel/expertise</a:t>
            </a:r>
          </a:p>
          <a:p>
            <a:pPr lvl="1" eaLnBrk="1" hangingPunct="1">
              <a:lnSpc>
                <a:spcPct val="80000"/>
              </a:lnSpc>
            </a:pPr>
            <a:endParaRPr lang="en-US" altLang="en-US" sz="1000" dirty="0"/>
          </a:p>
          <a:p>
            <a:pPr eaLnBrk="1" hangingPunct="1">
              <a:lnSpc>
                <a:spcPct val="80000"/>
              </a:lnSpc>
              <a:buFontTx/>
              <a:buNone/>
            </a:pPr>
            <a:r>
              <a:rPr lang="en-US" altLang="en-US" sz="2000" b="1" i="1" dirty="0">
                <a:solidFill>
                  <a:srgbClr val="FF0000"/>
                </a:solidFill>
              </a:rPr>
              <a:t>Final approval of a change in scope requires concurrence of the NIH Program Officer and Grants Management Specialist.</a:t>
            </a:r>
            <a:endParaRPr lang="en-US" altLang="en-US" sz="2400" b="1" i="1" dirty="0">
              <a:solidFill>
                <a:srgbClr val="FF0000"/>
              </a:solidFill>
            </a:endParaRPr>
          </a:p>
        </p:txBody>
      </p:sp>
      <p:sp>
        <p:nvSpPr>
          <p:cNvPr id="51205" name="Line 5">
            <a:extLst>
              <a:ext uri="{FF2B5EF4-FFF2-40B4-BE49-F238E27FC236}">
                <a16:creationId xmlns:a16="http://schemas.microsoft.com/office/drawing/2014/main" id="{5A9EF731-078B-4379-9D1D-E29FD634D3BC}"/>
              </a:ext>
              <a:ext uri="{C183D7F6-B498-43B3-948B-1728B52AA6E4}">
                <adec:decorative xmlns:adec="http://schemas.microsoft.com/office/drawing/2017/decorative" val="1"/>
              </a:ext>
            </a:extLst>
          </p:cNvPr>
          <p:cNvSpPr>
            <a:spLocks noChangeShapeType="1"/>
          </p:cNvSpPr>
          <p:nvPr/>
        </p:nvSpPr>
        <p:spPr bwMode="auto">
          <a:xfrm flipV="1">
            <a:off x="457200" y="1028701"/>
            <a:ext cx="6629400" cy="38099"/>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9A75825F-011C-4C43-8C9A-FD41EBD23FF9}"/>
              </a:ext>
            </a:extLst>
          </p:cNvPr>
          <p:cNvSpPr>
            <a:spLocks noGrp="1"/>
          </p:cNvSpPr>
          <p:nvPr>
            <p:ph type="title" idx="4294967295"/>
          </p:nvPr>
        </p:nvSpPr>
        <p:spPr>
          <a:xfrm>
            <a:off x="382137" y="363751"/>
            <a:ext cx="6347713" cy="1320800"/>
          </a:xfrm>
        </p:spPr>
        <p:txBody>
          <a:bodyPr>
            <a:normAutofit/>
          </a:bodyPr>
          <a:lstStyle/>
          <a:p>
            <a:r>
              <a:rPr lang="en-US" sz="4000" b="1" dirty="0"/>
              <a:t>Prior Approval - Scope</a:t>
            </a:r>
          </a:p>
        </p:txBody>
      </p:sp>
    </p:spTree>
    <p:extLst>
      <p:ext uri="{BB962C8B-B14F-4D97-AF65-F5344CB8AC3E}">
        <p14:creationId xmlns:p14="http://schemas.microsoft.com/office/powerpoint/2010/main" val="328806651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866900"/>
            <a:ext cx="7162800" cy="4174464"/>
          </a:xfrm>
        </p:spPr>
        <p:txBody>
          <a:bodyPr>
            <a:normAutofit/>
          </a:bodyPr>
          <a:lstStyle/>
          <a:p>
            <a:r>
              <a:rPr lang="en-US" sz="2400" dirty="0"/>
              <a:t>Requires a timely, written request submitted through the AOR that includes a detailed budget and budget justification</a:t>
            </a:r>
          </a:p>
          <a:p>
            <a:r>
              <a:rPr lang="en-US" sz="2400" dirty="0"/>
              <a:t>Justification requires a rationale for why funds were not spent in the year in which they were awarded and how they will be spent in the next year</a:t>
            </a:r>
          </a:p>
          <a:p>
            <a:r>
              <a:rPr lang="en-US" sz="2400" dirty="0"/>
              <a:t>Justification must be tied to the scientific aims and goals of the project</a:t>
            </a:r>
          </a:p>
          <a:p>
            <a:r>
              <a:rPr lang="en-US" sz="2400" dirty="0"/>
              <a:t>Be sure to have a timely FFR submission</a:t>
            </a:r>
          </a:p>
        </p:txBody>
      </p:sp>
      <p:sp>
        <p:nvSpPr>
          <p:cNvPr id="4" name="Rectangle 3"/>
          <p:cNvSpPr/>
          <p:nvPr/>
        </p:nvSpPr>
        <p:spPr>
          <a:xfrm>
            <a:off x="4114800" y="6282045"/>
            <a:ext cx="4572000" cy="276999"/>
          </a:xfrm>
          <a:prstGeom prst="rect">
            <a:avLst/>
          </a:prstGeom>
        </p:spPr>
        <p:txBody>
          <a:bodyPr>
            <a:spAutoFit/>
          </a:bodyPr>
          <a:lstStyle/>
          <a:p>
            <a:r>
              <a:rPr lang="en-US" sz="1200" dirty="0"/>
              <a:t>See </a:t>
            </a:r>
            <a:r>
              <a:rPr lang="en-US" sz="1200" dirty="0">
                <a:hlinkClick r:id="rId3"/>
              </a:rPr>
              <a:t>Section 8.1.1 </a:t>
            </a:r>
            <a:r>
              <a:rPr lang="en-US" sz="1200" dirty="0"/>
              <a:t>of the NIH Grants Policy Statement</a:t>
            </a:r>
          </a:p>
        </p:txBody>
      </p:sp>
      <p:sp>
        <p:nvSpPr>
          <p:cNvPr id="8" name="Line 5">
            <a:extLst>
              <a:ext uri="{FF2B5EF4-FFF2-40B4-BE49-F238E27FC236}">
                <a16:creationId xmlns:a16="http://schemas.microsoft.com/office/drawing/2014/main" id="{C608F525-5D57-4AB7-AA27-08DE3575A8C1}"/>
              </a:ext>
              <a:ext uri="{C183D7F6-B498-43B3-948B-1728B52AA6E4}">
                <adec:decorative xmlns:adec="http://schemas.microsoft.com/office/drawing/2017/decorative" val="1"/>
              </a:ext>
            </a:extLst>
          </p:cNvPr>
          <p:cNvSpPr>
            <a:spLocks noChangeShapeType="1"/>
          </p:cNvSpPr>
          <p:nvPr/>
        </p:nvSpPr>
        <p:spPr bwMode="auto">
          <a:xfrm flipV="1">
            <a:off x="468756" y="1562101"/>
            <a:ext cx="6629400" cy="38099"/>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DFDBC40E-5FDC-4F98-99B3-4B67A433928F}"/>
              </a:ext>
            </a:extLst>
          </p:cNvPr>
          <p:cNvSpPr>
            <a:spLocks noGrp="1"/>
          </p:cNvSpPr>
          <p:nvPr>
            <p:ph type="title"/>
          </p:nvPr>
        </p:nvSpPr>
        <p:spPr>
          <a:xfrm>
            <a:off x="468756" y="363751"/>
            <a:ext cx="6934201" cy="1320800"/>
          </a:xfrm>
        </p:spPr>
        <p:txBody>
          <a:bodyPr>
            <a:noAutofit/>
          </a:bodyPr>
          <a:lstStyle/>
          <a:p>
            <a:r>
              <a:rPr lang="en-US" sz="4000" b="1" dirty="0"/>
              <a:t>Prior Approval – Carryover of Unobligated Balance</a:t>
            </a:r>
          </a:p>
        </p:txBody>
      </p:sp>
    </p:spTree>
    <p:extLst>
      <p:ext uri="{BB962C8B-B14F-4D97-AF65-F5344CB8AC3E}">
        <p14:creationId xmlns:p14="http://schemas.microsoft.com/office/powerpoint/2010/main" val="2537668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904998"/>
            <a:ext cx="7137482" cy="1828802"/>
          </a:xfrm>
        </p:spPr>
        <p:txBody>
          <a:bodyPr>
            <a:normAutofit/>
          </a:bodyPr>
          <a:lstStyle/>
          <a:p>
            <a:r>
              <a:rPr lang="en-US" sz="2400" dirty="0"/>
              <a:t>Submit when there is true financial need for the funds</a:t>
            </a:r>
          </a:p>
          <a:p>
            <a:r>
              <a:rPr lang="en-US" sz="2400" dirty="0"/>
              <a:t>Requested carryover should be fully expended in the budget period of the request</a:t>
            </a:r>
          </a:p>
        </p:txBody>
      </p:sp>
      <p:sp>
        <p:nvSpPr>
          <p:cNvPr id="7" name="TextBox 6"/>
          <p:cNvSpPr txBox="1"/>
          <p:nvPr/>
        </p:nvSpPr>
        <p:spPr>
          <a:xfrm>
            <a:off x="304800" y="3972342"/>
            <a:ext cx="7137482" cy="2123658"/>
          </a:xfrm>
          <a:prstGeom prst="rect">
            <a:avLst/>
          </a:prstGeom>
          <a:noFill/>
        </p:spPr>
        <p:txBody>
          <a:bodyPr wrap="square" rtlCol="0">
            <a:spAutoFit/>
          </a:bodyPr>
          <a:lstStyle/>
          <a:p>
            <a:r>
              <a:rPr lang="en-US" sz="2200" b="1" dirty="0">
                <a:effectLst/>
              </a:rPr>
              <a:t>Example:  </a:t>
            </a:r>
            <a:r>
              <a:rPr lang="en-US" sz="2200" dirty="0">
                <a:effectLst/>
              </a:rPr>
              <a:t>A recipient submits a carryover request for $250K from the Year 10 unobligated balance to Year 11.  If the carryover request is approved, NIH’s expectation is the project will fully expend the Year 11 award amount in addition to the $250K in carryover by the end of the budget period.</a:t>
            </a:r>
          </a:p>
        </p:txBody>
      </p:sp>
      <p:sp>
        <p:nvSpPr>
          <p:cNvPr id="10" name="Line 5">
            <a:extLst>
              <a:ext uri="{FF2B5EF4-FFF2-40B4-BE49-F238E27FC236}">
                <a16:creationId xmlns:a16="http://schemas.microsoft.com/office/drawing/2014/main" id="{DD6ADCA3-4B8C-438A-BBE5-426896CFE296}"/>
              </a:ext>
              <a:ext uri="{C183D7F6-B498-43B3-948B-1728B52AA6E4}">
                <adec:decorative xmlns:adec="http://schemas.microsoft.com/office/drawing/2017/decorative" val="1"/>
              </a:ext>
            </a:extLst>
          </p:cNvPr>
          <p:cNvSpPr>
            <a:spLocks noChangeShapeType="1"/>
          </p:cNvSpPr>
          <p:nvPr/>
        </p:nvSpPr>
        <p:spPr bwMode="auto">
          <a:xfrm flipV="1">
            <a:off x="468756" y="1562101"/>
            <a:ext cx="6629400" cy="38099"/>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AA9E5ABF-326D-4968-85D4-A877FB979B9C}"/>
              </a:ext>
            </a:extLst>
          </p:cNvPr>
          <p:cNvSpPr>
            <a:spLocks noGrp="1"/>
          </p:cNvSpPr>
          <p:nvPr>
            <p:ph type="title"/>
          </p:nvPr>
        </p:nvSpPr>
        <p:spPr>
          <a:xfrm>
            <a:off x="408112" y="387348"/>
            <a:ext cx="6347713" cy="1320800"/>
          </a:xfrm>
        </p:spPr>
        <p:txBody>
          <a:bodyPr>
            <a:normAutofit fontScale="90000"/>
          </a:bodyPr>
          <a:lstStyle/>
          <a:p>
            <a:pPr fontAlgn="auto">
              <a:spcAft>
                <a:spcPts val="0"/>
              </a:spcAft>
            </a:pPr>
            <a:r>
              <a:rPr lang="en-US" altLang="en-US" sz="4000" b="1" dirty="0"/>
              <a:t>Prior Approval – Carryover of Unobligated Balance</a:t>
            </a:r>
          </a:p>
        </p:txBody>
      </p:sp>
    </p:spTree>
    <p:extLst>
      <p:ext uri="{BB962C8B-B14F-4D97-AF65-F5344CB8AC3E}">
        <p14:creationId xmlns:p14="http://schemas.microsoft.com/office/powerpoint/2010/main" val="3094245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579462F8-3B9C-45E5-8827-CD75B7073110}"/>
              </a:ext>
            </a:extLst>
          </p:cNvPr>
          <p:cNvSpPr>
            <a:spLocks noGrp="1" noChangeArrowheads="1"/>
          </p:cNvSpPr>
          <p:nvPr>
            <p:ph type="body" idx="4294967295"/>
          </p:nvPr>
        </p:nvSpPr>
        <p:spPr>
          <a:xfrm>
            <a:off x="76200" y="1371608"/>
            <a:ext cx="7467600" cy="5181592"/>
          </a:xfrm>
        </p:spPr>
        <p:txBody>
          <a:bodyPr>
            <a:normAutofit fontScale="92500" lnSpcReduction="10000"/>
          </a:bodyPr>
          <a:lstStyle/>
          <a:p>
            <a:pPr marL="285750" lvl="1" indent="0" eaLnBrk="1" hangingPunct="1">
              <a:buNone/>
            </a:pPr>
            <a:r>
              <a:rPr lang="en-US" altLang="en-US" sz="2400" dirty="0"/>
              <a:t>Grantee may extend at the end of the project period </a:t>
            </a:r>
            <a:r>
              <a:rPr lang="en-US" altLang="en-US" sz="2400" i="1" dirty="0"/>
              <a:t>up to 12 months</a:t>
            </a:r>
            <a:r>
              <a:rPr lang="en-US" altLang="en-US" sz="2400" dirty="0"/>
              <a:t> without prior approval</a:t>
            </a:r>
          </a:p>
          <a:p>
            <a:pPr marL="914400" lvl="2" indent="-231775"/>
            <a:r>
              <a:rPr lang="en-US" altLang="en-US" sz="2200" dirty="0"/>
              <a:t>Submit electronically via </a:t>
            </a:r>
            <a:r>
              <a:rPr lang="en-US" altLang="en-US" sz="2200" dirty="0" err="1"/>
              <a:t>eRA</a:t>
            </a:r>
            <a:r>
              <a:rPr lang="en-US" altLang="en-US" sz="2200" dirty="0"/>
              <a:t> Commons</a:t>
            </a:r>
          </a:p>
          <a:p>
            <a:pPr marL="914400" lvl="2" indent="-231775"/>
            <a:r>
              <a:rPr lang="en-US" sz="2200" dirty="0"/>
              <a:t>Recipient agrees to update all required certifications and assurances</a:t>
            </a:r>
          </a:p>
          <a:p>
            <a:pPr marL="914400" lvl="2" indent="-231775"/>
            <a:endParaRPr lang="en-US" sz="1200" dirty="0"/>
          </a:p>
          <a:p>
            <a:pPr marL="285750" lvl="1" indent="0">
              <a:buNone/>
            </a:pPr>
            <a:r>
              <a:rPr lang="en-US" altLang="en-US" sz="2400" i="1" dirty="0">
                <a:solidFill>
                  <a:srgbClr val="009900"/>
                </a:solidFill>
              </a:rPr>
              <a:t>Additional no cost extensions require Program AND Grants Management approval</a:t>
            </a:r>
          </a:p>
          <a:p>
            <a:pPr marL="914400" lvl="2" indent="-231775"/>
            <a:r>
              <a:rPr lang="en-US" sz="2200" dirty="0"/>
              <a:t>Include in the request:</a:t>
            </a:r>
          </a:p>
          <a:p>
            <a:pPr marL="1146175" lvl="3" indent="-231775"/>
            <a:r>
              <a:rPr lang="en-US" sz="2100" dirty="0"/>
              <a:t>Remaining funds available</a:t>
            </a:r>
          </a:p>
          <a:p>
            <a:pPr marL="1146175" lvl="3" indent="-231775"/>
            <a:r>
              <a:rPr lang="en-US" sz="2100" dirty="0"/>
              <a:t>Progress completed since submission of the last RPPR.</a:t>
            </a:r>
          </a:p>
          <a:p>
            <a:pPr marL="1146175" lvl="3" indent="-231775"/>
            <a:r>
              <a:rPr lang="en-US" sz="2100" dirty="0"/>
              <a:t>An explanation of why you could not finish your project on time.</a:t>
            </a:r>
          </a:p>
          <a:p>
            <a:pPr marL="1146175" lvl="3" indent="-231775"/>
            <a:r>
              <a:rPr lang="en-US" sz="2100" dirty="0"/>
              <a:t>A scientific rational for continuing the project.</a:t>
            </a:r>
          </a:p>
          <a:p>
            <a:pPr lvl="1" eaLnBrk="1" hangingPunct="1">
              <a:buFontTx/>
              <a:buNone/>
            </a:pPr>
            <a:endParaRPr lang="en-US" altLang="en-US" sz="2400" dirty="0">
              <a:latin typeface="Comic Sans MS" panose="030F0702030302020204" pitchFamily="66" charset="0"/>
            </a:endParaRPr>
          </a:p>
        </p:txBody>
      </p:sp>
      <p:sp>
        <p:nvSpPr>
          <p:cNvPr id="60421" name="Line 5">
            <a:extLst>
              <a:ext uri="{FF2B5EF4-FFF2-40B4-BE49-F238E27FC236}">
                <a16:creationId xmlns:a16="http://schemas.microsoft.com/office/drawing/2014/main" id="{C04069CD-AE73-441C-8A62-68601F2C0D19}"/>
              </a:ext>
              <a:ext uri="{C183D7F6-B498-43B3-948B-1728B52AA6E4}">
                <adec:decorative xmlns:adec="http://schemas.microsoft.com/office/drawing/2017/decorative" val="1"/>
              </a:ext>
            </a:extLst>
          </p:cNvPr>
          <p:cNvSpPr>
            <a:spLocks noChangeShapeType="1"/>
          </p:cNvSpPr>
          <p:nvPr/>
        </p:nvSpPr>
        <p:spPr bwMode="auto">
          <a:xfrm>
            <a:off x="533400" y="1219200"/>
            <a:ext cx="6477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B1D2CDCE-E286-40AF-BB41-7468F74CCED7}"/>
              </a:ext>
            </a:extLst>
          </p:cNvPr>
          <p:cNvSpPr>
            <a:spLocks noGrp="1"/>
          </p:cNvSpPr>
          <p:nvPr>
            <p:ph type="title" idx="4294967295"/>
          </p:nvPr>
        </p:nvSpPr>
        <p:spPr>
          <a:xfrm>
            <a:off x="532263" y="80378"/>
            <a:ext cx="6347713" cy="1320800"/>
          </a:xfrm>
        </p:spPr>
        <p:txBody>
          <a:bodyPr>
            <a:normAutofit/>
          </a:bodyPr>
          <a:lstStyle/>
          <a:p>
            <a:r>
              <a:rPr lang="en-US" b="1" dirty="0"/>
              <a:t>Prior Approval </a:t>
            </a:r>
          </a:p>
          <a:p>
            <a:r>
              <a:rPr lang="en-US" b="1" dirty="0"/>
              <a:t>No Cost Extensions</a:t>
            </a:r>
          </a:p>
        </p:txBody>
      </p:sp>
    </p:spTree>
    <p:extLst>
      <p:ext uri="{BB962C8B-B14F-4D97-AF65-F5344CB8AC3E}">
        <p14:creationId xmlns:p14="http://schemas.microsoft.com/office/powerpoint/2010/main" val="2796093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7B965AF9-9C53-4BB9-90CF-D5BEF8E3F91A}"/>
              </a:ext>
            </a:extLst>
          </p:cNvPr>
          <p:cNvSpPr>
            <a:spLocks noGrp="1" noChangeArrowheads="1"/>
          </p:cNvSpPr>
          <p:nvPr>
            <p:ph type="title"/>
          </p:nvPr>
        </p:nvSpPr>
        <p:spPr>
          <a:xfrm>
            <a:off x="655504" y="212548"/>
            <a:ext cx="6347713" cy="761991"/>
          </a:xfrm>
        </p:spPr>
        <p:txBody>
          <a:bodyPr/>
          <a:lstStyle/>
          <a:p>
            <a:r>
              <a:rPr lang="en-US" altLang="en-US" sz="4000" b="1" dirty="0"/>
              <a:t>Competing Revisions</a:t>
            </a:r>
          </a:p>
        </p:txBody>
      </p:sp>
      <p:sp>
        <p:nvSpPr>
          <p:cNvPr id="164867" name="Rectangle 3">
            <a:extLst>
              <a:ext uri="{FF2B5EF4-FFF2-40B4-BE49-F238E27FC236}">
                <a16:creationId xmlns:a16="http://schemas.microsoft.com/office/drawing/2014/main" id="{FA73A06A-E2DE-4390-9159-10C8FAFBC611}"/>
              </a:ext>
            </a:extLst>
          </p:cNvPr>
          <p:cNvSpPr>
            <a:spLocks noGrp="1" noChangeArrowheads="1"/>
          </p:cNvSpPr>
          <p:nvPr>
            <p:ph idx="1"/>
          </p:nvPr>
        </p:nvSpPr>
        <p:spPr>
          <a:xfrm>
            <a:off x="228600" y="1447800"/>
            <a:ext cx="7239000" cy="4724400"/>
          </a:xfrm>
        </p:spPr>
        <p:txBody>
          <a:bodyPr>
            <a:normAutofit fontScale="92500" lnSpcReduction="10000"/>
          </a:bodyPr>
          <a:lstStyle/>
          <a:p>
            <a:pPr marL="0" indent="0">
              <a:lnSpc>
                <a:spcPct val="90000"/>
              </a:lnSpc>
              <a:buNone/>
            </a:pPr>
            <a:r>
              <a:rPr lang="en-US" altLang="en-US" sz="2600" dirty="0"/>
              <a:t>“</a:t>
            </a:r>
            <a:r>
              <a:rPr lang="en-US" altLang="en-US" sz="2600" dirty="0">
                <a:solidFill>
                  <a:srgbClr val="FF0000"/>
                </a:solidFill>
              </a:rPr>
              <a:t>Peer Reviewed</a:t>
            </a:r>
            <a:r>
              <a:rPr lang="en-US" altLang="en-US" sz="2600" dirty="0"/>
              <a:t>” </a:t>
            </a:r>
            <a:r>
              <a:rPr lang="en-US" sz="2600" dirty="0"/>
              <a:t>revision applications that support an expansion of existing projects and/or programs.</a:t>
            </a:r>
            <a:r>
              <a:rPr lang="en-US" altLang="en-US" sz="2600" dirty="0"/>
              <a:t> </a:t>
            </a:r>
          </a:p>
          <a:p>
            <a:pPr>
              <a:lnSpc>
                <a:spcPct val="90000"/>
              </a:lnSpc>
            </a:pPr>
            <a:endParaRPr lang="en-US" altLang="en-US" sz="1200" dirty="0"/>
          </a:p>
          <a:p>
            <a:pPr marL="0" indent="0">
              <a:lnSpc>
                <a:spcPct val="90000"/>
              </a:lnSpc>
              <a:buNone/>
            </a:pPr>
            <a:r>
              <a:rPr lang="en-US" altLang="en-US" sz="2600" b="1" dirty="0"/>
              <a:t>Expands the scientific scope of “parent grant”</a:t>
            </a:r>
          </a:p>
          <a:p>
            <a:pPr lvl="1"/>
            <a:r>
              <a:rPr lang="en-US" altLang="en-US" sz="2200" dirty="0"/>
              <a:t>Change in specific aims</a:t>
            </a:r>
          </a:p>
          <a:p>
            <a:pPr lvl="1"/>
            <a:r>
              <a:rPr lang="en-US" altLang="en-US" sz="2200" dirty="0"/>
              <a:t>Change from the approved use of animals or human subjects</a:t>
            </a:r>
          </a:p>
          <a:p>
            <a:pPr lvl="1"/>
            <a:r>
              <a:rPr lang="en-US" altLang="en-US" sz="2200" dirty="0"/>
              <a:t>Shift of research emphasis from one disease area to another</a:t>
            </a:r>
          </a:p>
          <a:p>
            <a:pPr lvl="1"/>
            <a:r>
              <a:rPr lang="en-US" altLang="en-US" sz="2200" dirty="0"/>
              <a:t>Transfer of substantive programmatic work to a third party</a:t>
            </a:r>
            <a:r>
              <a:rPr lang="en-US" altLang="en-US" sz="2000" dirty="0"/>
              <a:t>   </a:t>
            </a:r>
          </a:p>
          <a:p>
            <a:pPr>
              <a:lnSpc>
                <a:spcPct val="90000"/>
              </a:lnSpc>
            </a:pPr>
            <a:endParaRPr lang="en-US" altLang="en-US" sz="1200" dirty="0"/>
          </a:p>
          <a:p>
            <a:pPr marL="0" indent="0">
              <a:lnSpc>
                <a:spcPct val="90000"/>
              </a:lnSpc>
              <a:buNone/>
            </a:pPr>
            <a:r>
              <a:rPr lang="en-US" sz="2200" i="1" dirty="0">
                <a:hlinkClick r:id="rId3"/>
              </a:rPr>
              <a:t>PA-20-163: Competing Revisions to Existing NIH Grants and Cooperative Agreements (Clinical Trial Optional)</a:t>
            </a:r>
            <a:endParaRPr lang="en-US" altLang="en-US" sz="2200" i="1" dirty="0"/>
          </a:p>
        </p:txBody>
      </p:sp>
      <p:sp>
        <p:nvSpPr>
          <p:cNvPr id="164868" name="Line 4">
            <a:extLst>
              <a:ext uri="{FF2B5EF4-FFF2-40B4-BE49-F238E27FC236}">
                <a16:creationId xmlns:a16="http://schemas.microsoft.com/office/drawing/2014/main" id="{2560AA47-1263-465E-887E-69AEC71251CA}"/>
              </a:ext>
              <a:ext uri="{C183D7F6-B498-43B3-948B-1728B52AA6E4}">
                <adec:decorative xmlns:adec="http://schemas.microsoft.com/office/drawing/2017/decorative" val="1"/>
              </a:ext>
            </a:extLst>
          </p:cNvPr>
          <p:cNvSpPr>
            <a:spLocks noChangeShapeType="1"/>
          </p:cNvSpPr>
          <p:nvPr/>
        </p:nvSpPr>
        <p:spPr bwMode="auto">
          <a:xfrm>
            <a:off x="655504" y="1143000"/>
            <a:ext cx="620249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51947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6251BC2A-B48E-44F4-ACED-D69B1212F3C6}"/>
              </a:ext>
            </a:extLst>
          </p:cNvPr>
          <p:cNvSpPr>
            <a:spLocks noGrp="1" noChangeArrowheads="1"/>
          </p:cNvSpPr>
          <p:nvPr>
            <p:ph type="title"/>
          </p:nvPr>
        </p:nvSpPr>
        <p:spPr>
          <a:xfrm>
            <a:off x="152400" y="76200"/>
            <a:ext cx="6858001" cy="761997"/>
          </a:xfrm>
        </p:spPr>
        <p:txBody>
          <a:bodyPr/>
          <a:lstStyle/>
          <a:p>
            <a:r>
              <a:rPr lang="en-US" altLang="en-US" sz="4000" b="1" dirty="0"/>
              <a:t>Administrative Supplements</a:t>
            </a:r>
          </a:p>
        </p:txBody>
      </p:sp>
      <p:sp>
        <p:nvSpPr>
          <p:cNvPr id="168963" name="Rectangle 3">
            <a:extLst>
              <a:ext uri="{FF2B5EF4-FFF2-40B4-BE49-F238E27FC236}">
                <a16:creationId xmlns:a16="http://schemas.microsoft.com/office/drawing/2014/main" id="{59B138E1-B64A-4D61-A04B-8012CE7ED372}"/>
              </a:ext>
            </a:extLst>
          </p:cNvPr>
          <p:cNvSpPr>
            <a:spLocks noGrp="1" noChangeArrowheads="1"/>
          </p:cNvSpPr>
          <p:nvPr>
            <p:ph idx="1"/>
          </p:nvPr>
        </p:nvSpPr>
        <p:spPr>
          <a:xfrm>
            <a:off x="76200" y="1143000"/>
            <a:ext cx="7543800" cy="5181600"/>
          </a:xfrm>
        </p:spPr>
        <p:txBody>
          <a:bodyPr>
            <a:normAutofit fontScale="55000" lnSpcReduction="20000"/>
          </a:bodyPr>
          <a:lstStyle/>
          <a:p>
            <a:pPr marL="0" indent="0">
              <a:lnSpc>
                <a:spcPct val="140000"/>
              </a:lnSpc>
              <a:buNone/>
            </a:pPr>
            <a:r>
              <a:rPr lang="en-US" altLang="en-US" sz="4400" dirty="0"/>
              <a:t>“</a:t>
            </a:r>
            <a:r>
              <a:rPr lang="en-US" altLang="en-US" sz="4400" dirty="0">
                <a:solidFill>
                  <a:srgbClr val="FF0000"/>
                </a:solidFill>
              </a:rPr>
              <a:t>Program Reviewed</a:t>
            </a:r>
            <a:r>
              <a:rPr lang="en-US" altLang="en-US" sz="4400" dirty="0"/>
              <a:t>” request for additional funds</a:t>
            </a:r>
            <a:r>
              <a:rPr lang="en-US" sz="4400" dirty="0"/>
              <a:t>:</a:t>
            </a:r>
          </a:p>
          <a:p>
            <a:pPr>
              <a:lnSpc>
                <a:spcPct val="140000"/>
              </a:lnSpc>
            </a:pPr>
            <a:r>
              <a:rPr lang="en-US" altLang="en-US" sz="4400" dirty="0"/>
              <a:t>To enhance scope or add value to the parent grant</a:t>
            </a:r>
          </a:p>
          <a:p>
            <a:pPr>
              <a:lnSpc>
                <a:spcPct val="140000"/>
              </a:lnSpc>
            </a:pPr>
            <a:r>
              <a:rPr lang="en-US" altLang="en-US" sz="4400" dirty="0"/>
              <a:t>To cover unanticipated expenses, such as:</a:t>
            </a:r>
          </a:p>
          <a:p>
            <a:pPr marL="609600" indent="-609600">
              <a:lnSpc>
                <a:spcPct val="80000"/>
              </a:lnSpc>
              <a:buFont typeface="Arial" panose="020B0604020202020204" pitchFamily="34" charset="0"/>
              <a:buChar char="●"/>
            </a:pPr>
            <a:endParaRPr lang="en-US" altLang="en-US" sz="1200" dirty="0"/>
          </a:p>
          <a:p>
            <a:pPr marL="1204913" lvl="1">
              <a:lnSpc>
                <a:spcPct val="80000"/>
              </a:lnSpc>
              <a:buFont typeface="Wingdings" panose="05000000000000000000" pitchFamily="2" charset="2"/>
              <a:buChar char="Ø"/>
            </a:pPr>
            <a:r>
              <a:rPr lang="en-US" altLang="en-US" sz="3800" dirty="0"/>
              <a:t>Catastrophes or natural disasters</a:t>
            </a:r>
          </a:p>
          <a:p>
            <a:pPr marL="1204913" lvl="1">
              <a:lnSpc>
                <a:spcPct val="80000"/>
              </a:lnSpc>
              <a:buFont typeface="Wingdings" panose="05000000000000000000" pitchFamily="2" charset="2"/>
              <a:buChar char="Ø"/>
            </a:pPr>
            <a:r>
              <a:rPr lang="en-US" altLang="en-US" sz="3800" dirty="0"/>
              <a:t>Critical equipment breakdowns</a:t>
            </a:r>
          </a:p>
          <a:p>
            <a:pPr marL="1204913" lvl="1">
              <a:lnSpc>
                <a:spcPct val="80000"/>
              </a:lnSpc>
              <a:buFont typeface="Wingdings" panose="05000000000000000000" pitchFamily="2" charset="2"/>
              <a:buChar char="Ø"/>
            </a:pPr>
            <a:r>
              <a:rPr lang="en-US" altLang="en-US" sz="3800" dirty="0"/>
              <a:t>Loss of equipment originally available from other sources (facility closures, earthquake damage)</a:t>
            </a:r>
          </a:p>
          <a:p>
            <a:pPr marL="1204913" lvl="1">
              <a:lnSpc>
                <a:spcPct val="80000"/>
              </a:lnSpc>
              <a:buFont typeface="Wingdings" panose="05000000000000000000" pitchFamily="2" charset="2"/>
              <a:buChar char="Ø"/>
            </a:pPr>
            <a:r>
              <a:rPr lang="en-US" altLang="en-US" sz="3800" dirty="0"/>
              <a:t>Loss of source for critical reagents</a:t>
            </a:r>
          </a:p>
          <a:p>
            <a:pPr marL="1204913" lvl="1">
              <a:lnSpc>
                <a:spcPct val="80000"/>
              </a:lnSpc>
              <a:buFont typeface="Wingdings" panose="05000000000000000000" pitchFamily="2" charset="2"/>
              <a:buChar char="Ø"/>
            </a:pPr>
            <a:r>
              <a:rPr lang="en-US" altLang="en-US" sz="3800" dirty="0"/>
              <a:t>Salary increases</a:t>
            </a:r>
          </a:p>
          <a:p>
            <a:pPr marL="1204913" lvl="1">
              <a:lnSpc>
                <a:spcPct val="80000"/>
              </a:lnSpc>
              <a:buFont typeface="Wingdings" panose="05000000000000000000" pitchFamily="2" charset="2"/>
              <a:buChar char="Ø"/>
            </a:pPr>
            <a:r>
              <a:rPr lang="en-US" altLang="en-US" sz="3800" dirty="0"/>
              <a:t>Phase out of grant</a:t>
            </a:r>
          </a:p>
          <a:p>
            <a:pPr lvl="1">
              <a:lnSpc>
                <a:spcPct val="90000"/>
              </a:lnSpc>
            </a:pPr>
            <a:endParaRPr lang="en-US" altLang="en-US" dirty="0"/>
          </a:p>
          <a:p>
            <a:r>
              <a:rPr lang="en-US" sz="3600" i="1" dirty="0">
                <a:hlinkClick r:id="rId3"/>
              </a:rPr>
              <a:t>PA-18-591: Administrative Supplements to Existing NIH Grants and Cooperative Agreements (Parent Admin Supp Clinical Trial Optional)</a:t>
            </a:r>
            <a:endParaRPr lang="en-US" altLang="en-US" sz="3600" i="1" dirty="0"/>
          </a:p>
        </p:txBody>
      </p:sp>
      <p:sp>
        <p:nvSpPr>
          <p:cNvPr id="168964" name="Line 4">
            <a:extLst>
              <a:ext uri="{FF2B5EF4-FFF2-40B4-BE49-F238E27FC236}">
                <a16:creationId xmlns:a16="http://schemas.microsoft.com/office/drawing/2014/main" id="{497D95A7-3F88-49AF-9611-AEF86179D72F}"/>
              </a:ext>
              <a:ext uri="{C183D7F6-B498-43B3-948B-1728B52AA6E4}">
                <adec:decorative xmlns:adec="http://schemas.microsoft.com/office/drawing/2017/decorative" val="1"/>
              </a:ext>
            </a:extLst>
          </p:cNvPr>
          <p:cNvSpPr>
            <a:spLocks noChangeShapeType="1"/>
          </p:cNvSpPr>
          <p:nvPr/>
        </p:nvSpPr>
        <p:spPr bwMode="auto">
          <a:xfrm>
            <a:off x="457200" y="914400"/>
            <a:ext cx="655320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04618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2668E3-FEA5-44EC-92DC-9BD71458BDC2}"/>
              </a:ext>
            </a:extLst>
          </p:cNvPr>
          <p:cNvSpPr>
            <a:spLocks noGrp="1"/>
          </p:cNvSpPr>
          <p:nvPr>
            <p:ph type="title"/>
          </p:nvPr>
        </p:nvSpPr>
        <p:spPr>
          <a:xfrm>
            <a:off x="1398143" y="2623403"/>
            <a:ext cx="6347714" cy="1320800"/>
          </a:xfrm>
        </p:spPr>
        <p:txBody>
          <a:bodyPr/>
          <a:lstStyle/>
          <a:p>
            <a:pPr algn="ctr" rtl="0" eaLnBrk="1" latinLnBrk="0" hangingPunct="1"/>
            <a:r>
              <a:rPr lang="en-US" sz="3200" kern="1200" dirty="0">
                <a:solidFill>
                  <a:srgbClr val="404040"/>
                </a:solidFill>
                <a:effectLst/>
                <a:latin typeface="Trebuchet MS" panose="020B0603020202020204" pitchFamily="34" charset="0"/>
                <a:ea typeface="+mn-ea"/>
                <a:cs typeface="+mn-cs"/>
              </a:rPr>
              <a:t>Reporting Requirements</a:t>
            </a:r>
            <a:endParaRPr lang="en-US" dirty="0">
              <a:effectLst/>
            </a:endParaRPr>
          </a:p>
        </p:txBody>
      </p:sp>
    </p:spTree>
    <p:extLst>
      <p:ext uri="{BB962C8B-B14F-4D97-AF65-F5344CB8AC3E}">
        <p14:creationId xmlns:p14="http://schemas.microsoft.com/office/powerpoint/2010/main" val="1625747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4554" y="1265449"/>
            <a:ext cx="3767846" cy="5001538"/>
          </a:xfrm>
        </p:spPr>
        <p:txBody>
          <a:bodyPr>
            <a:normAutofit fontScale="85000" lnSpcReduction="20000"/>
          </a:bodyPr>
          <a:lstStyle/>
          <a:p>
            <a:pPr marL="0" indent="0" algn="ctr">
              <a:buNone/>
            </a:pPr>
            <a:r>
              <a:rPr lang="en-US" sz="3300" dirty="0"/>
              <a:t>Annual Reporting</a:t>
            </a:r>
            <a:br>
              <a:rPr lang="en-US" dirty="0"/>
            </a:br>
            <a:endParaRPr lang="en-US" dirty="0"/>
          </a:p>
          <a:p>
            <a:endParaRPr lang="en-US" sz="2200" dirty="0"/>
          </a:p>
          <a:p>
            <a:r>
              <a:rPr lang="en-US" sz="2400" dirty="0"/>
              <a:t>*Inventions and Patents</a:t>
            </a:r>
          </a:p>
          <a:p>
            <a:r>
              <a:rPr lang="en-US" sz="2400" dirty="0"/>
              <a:t>*Federal Financial Report (FFR)</a:t>
            </a:r>
          </a:p>
          <a:p>
            <a:r>
              <a:rPr lang="en-US" sz="2400" dirty="0"/>
              <a:t>Federal Cash Transaction Report (FCTR)</a:t>
            </a:r>
          </a:p>
          <a:p>
            <a:r>
              <a:rPr lang="en-US" sz="2400" dirty="0"/>
              <a:t>*Financial Conflict of Interest (FCOI)</a:t>
            </a:r>
          </a:p>
          <a:p>
            <a:r>
              <a:rPr lang="en-US" sz="2400" dirty="0"/>
              <a:t>*Audit Reporting</a:t>
            </a:r>
          </a:p>
          <a:p>
            <a:r>
              <a:rPr lang="en-US" sz="2400" dirty="0">
                <a:solidFill>
                  <a:srgbClr val="FF0000"/>
                </a:solidFill>
              </a:rPr>
              <a:t>Research Performance Progress Report (RPPR)</a:t>
            </a:r>
          </a:p>
          <a:p>
            <a:pPr marL="0" indent="0">
              <a:buNone/>
            </a:pPr>
            <a:endParaRPr lang="en-US" dirty="0"/>
          </a:p>
          <a:p>
            <a:pPr marL="2286000" lvl="5" indent="0">
              <a:buNone/>
            </a:pPr>
            <a:r>
              <a:rPr lang="en-US" sz="1400" dirty="0"/>
              <a:t>   * If applicable</a:t>
            </a:r>
          </a:p>
          <a:p>
            <a:pPr lvl="5"/>
            <a:endParaRPr lang="en-US" dirty="0"/>
          </a:p>
          <a:p>
            <a:endParaRPr lang="en-US" dirty="0"/>
          </a:p>
        </p:txBody>
      </p:sp>
      <p:sp>
        <p:nvSpPr>
          <p:cNvPr id="4" name="Content Placeholder 3"/>
          <p:cNvSpPr>
            <a:spLocks noGrp="1"/>
          </p:cNvSpPr>
          <p:nvPr>
            <p:ph sz="half" idx="2"/>
          </p:nvPr>
        </p:nvSpPr>
        <p:spPr>
          <a:xfrm>
            <a:off x="4114800" y="1295400"/>
            <a:ext cx="3622288" cy="4525963"/>
          </a:xfrm>
        </p:spPr>
        <p:txBody>
          <a:bodyPr>
            <a:normAutofit fontScale="85000" lnSpcReduction="20000"/>
          </a:bodyPr>
          <a:lstStyle/>
          <a:p>
            <a:pPr marL="0" indent="0" algn="ctr">
              <a:buNone/>
            </a:pPr>
            <a:r>
              <a:rPr lang="en-US" sz="3300" dirty="0"/>
              <a:t>Closeout Reporting</a:t>
            </a:r>
          </a:p>
          <a:p>
            <a:pPr marL="0" indent="0" algn="ctr">
              <a:buNone/>
            </a:pPr>
            <a:endParaRPr lang="en-US" sz="3000" dirty="0"/>
          </a:p>
          <a:p>
            <a:endParaRPr lang="en-US" sz="2400" dirty="0"/>
          </a:p>
          <a:p>
            <a:r>
              <a:rPr lang="en-US" sz="2400" dirty="0"/>
              <a:t>Final or Interim RPPR</a:t>
            </a:r>
          </a:p>
          <a:p>
            <a:r>
              <a:rPr lang="en-US" sz="2400" dirty="0"/>
              <a:t>Final FFR </a:t>
            </a:r>
          </a:p>
          <a:p>
            <a:r>
              <a:rPr lang="en-US" sz="2400" dirty="0"/>
              <a:t>Final Invention Statement and Certification</a:t>
            </a:r>
          </a:p>
          <a:p>
            <a:endParaRPr lang="en-US" dirty="0"/>
          </a:p>
        </p:txBody>
      </p:sp>
      <p:cxnSp>
        <p:nvCxnSpPr>
          <p:cNvPr id="8" name="Straight Connector 7">
            <a:extLst>
              <a:ext uri="{C183D7F6-B498-43B3-948B-1728B52AA6E4}">
                <adec:decorative xmlns:adec="http://schemas.microsoft.com/office/drawing/2017/decorative" val="1"/>
              </a:ext>
            </a:extLst>
          </p:cNvPr>
          <p:cNvCxnSpPr/>
          <p:nvPr/>
        </p:nvCxnSpPr>
        <p:spPr>
          <a:xfrm>
            <a:off x="762000" y="1752600"/>
            <a:ext cx="253132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ectangle 10">
            <a:extLst>
              <a:ext uri="{C183D7F6-B498-43B3-948B-1728B52AA6E4}">
                <adec:decorative xmlns:adec="http://schemas.microsoft.com/office/drawing/2017/decorative" val="1"/>
              </a:ext>
            </a:extLst>
          </p:cNvPr>
          <p:cNvSpPr/>
          <p:nvPr/>
        </p:nvSpPr>
        <p:spPr>
          <a:xfrm>
            <a:off x="88281" y="1115124"/>
            <a:ext cx="3874119" cy="5163013"/>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Connector 13">
            <a:extLst>
              <a:ext uri="{C183D7F6-B498-43B3-948B-1728B52AA6E4}">
                <adec:decorative xmlns:adec="http://schemas.microsoft.com/office/drawing/2017/decorative" val="1"/>
              </a:ext>
            </a:extLst>
          </p:cNvPr>
          <p:cNvCxnSpPr/>
          <p:nvPr/>
        </p:nvCxnSpPr>
        <p:spPr>
          <a:xfrm>
            <a:off x="4343400" y="1752600"/>
            <a:ext cx="31446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C183D7F6-B498-43B3-948B-1728B52AA6E4}">
                <adec:decorative xmlns:adec="http://schemas.microsoft.com/office/drawing/2017/decorative" val="1"/>
              </a:ext>
            </a:extLst>
          </p:cNvPr>
          <p:cNvSpPr/>
          <p:nvPr/>
        </p:nvSpPr>
        <p:spPr>
          <a:xfrm>
            <a:off x="4068674" y="1115124"/>
            <a:ext cx="3622288" cy="5151863"/>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2">
            <a:extLst>
              <a:ext uri="{FF2B5EF4-FFF2-40B4-BE49-F238E27FC236}">
                <a16:creationId xmlns:a16="http://schemas.microsoft.com/office/drawing/2014/main" id="{DEB7FD68-6A4A-4177-92A1-853678964A6A}"/>
              </a:ext>
            </a:extLst>
          </p:cNvPr>
          <p:cNvSpPr>
            <a:spLocks noGrp="1" noChangeArrowheads="1"/>
          </p:cNvSpPr>
          <p:nvPr>
            <p:ph type="title"/>
          </p:nvPr>
        </p:nvSpPr>
        <p:spPr>
          <a:xfrm>
            <a:off x="533400" y="152403"/>
            <a:ext cx="6096000" cy="761997"/>
          </a:xfrm>
        </p:spPr>
        <p:txBody>
          <a:bodyPr>
            <a:normAutofit/>
          </a:bodyPr>
          <a:lstStyle/>
          <a:p>
            <a:r>
              <a:rPr lang="en-US" altLang="en-US" sz="4000" b="1" dirty="0"/>
              <a:t>Reporting Requirements</a:t>
            </a:r>
          </a:p>
        </p:txBody>
      </p:sp>
    </p:spTree>
    <p:extLst>
      <p:ext uri="{BB962C8B-B14F-4D97-AF65-F5344CB8AC3E}">
        <p14:creationId xmlns:p14="http://schemas.microsoft.com/office/powerpoint/2010/main" val="2648268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45B5-034E-4394-B9C5-E570022CDDB5}"/>
              </a:ext>
            </a:extLst>
          </p:cNvPr>
          <p:cNvSpPr>
            <a:spLocks noGrp="1"/>
          </p:cNvSpPr>
          <p:nvPr>
            <p:ph type="title"/>
          </p:nvPr>
        </p:nvSpPr>
        <p:spPr>
          <a:xfrm>
            <a:off x="609600" y="228600"/>
            <a:ext cx="5029200" cy="762000"/>
          </a:xfrm>
        </p:spPr>
        <p:txBody>
          <a:bodyPr/>
          <a:lstStyle/>
          <a:p>
            <a:r>
              <a:rPr lang="en-US" dirty="0">
                <a:solidFill>
                  <a:srgbClr val="0070C0"/>
                </a:solidFill>
              </a:rPr>
              <a:t>Inventions and Patents</a:t>
            </a:r>
            <a:endParaRPr lang="en-US" dirty="0"/>
          </a:p>
        </p:txBody>
      </p:sp>
      <p:sp>
        <p:nvSpPr>
          <p:cNvPr id="3" name="Content Placeholder 2">
            <a:extLst>
              <a:ext uri="{FF2B5EF4-FFF2-40B4-BE49-F238E27FC236}">
                <a16:creationId xmlns:a16="http://schemas.microsoft.com/office/drawing/2014/main" id="{0CC26A77-C4C5-4C38-A9E1-98C0059987B9}"/>
              </a:ext>
            </a:extLst>
          </p:cNvPr>
          <p:cNvSpPr>
            <a:spLocks noGrp="1"/>
          </p:cNvSpPr>
          <p:nvPr>
            <p:ph sz="half" idx="1"/>
          </p:nvPr>
        </p:nvSpPr>
        <p:spPr>
          <a:xfrm>
            <a:off x="304800" y="1371600"/>
            <a:ext cx="7086600" cy="5105396"/>
          </a:xfrm>
        </p:spPr>
        <p:txBody>
          <a:bodyPr>
            <a:normAutofit fontScale="77500" lnSpcReduction="20000"/>
          </a:bodyPr>
          <a:lstStyle/>
          <a:p>
            <a:pPr marL="0" indent="0">
              <a:buNone/>
            </a:pPr>
            <a:r>
              <a:rPr lang="en-US" sz="2800" dirty="0">
                <a:hlinkClick r:id="rId3"/>
              </a:rPr>
              <a:t>Section 8.2.4 </a:t>
            </a:r>
            <a:r>
              <a:rPr lang="en-US" sz="2800" dirty="0"/>
              <a:t>NIH Grants Policy Statement</a:t>
            </a:r>
          </a:p>
          <a:p>
            <a:pPr marL="0" indent="0">
              <a:buNone/>
            </a:pPr>
            <a:endParaRPr lang="en-US" sz="900" dirty="0"/>
          </a:p>
          <a:p>
            <a:pPr marL="0" indent="0" algn="just">
              <a:buNone/>
            </a:pPr>
            <a:r>
              <a:rPr lang="en-US" sz="2800" dirty="0"/>
              <a:t>The </a:t>
            </a:r>
            <a:r>
              <a:rPr lang="en-US" sz="2800" dirty="0">
                <a:solidFill>
                  <a:srgbClr val="FF0000"/>
                </a:solidFill>
              </a:rPr>
              <a:t>Bayh-Dole Act of 1980 </a:t>
            </a:r>
            <a:r>
              <a:rPr lang="en-US" sz="2800" dirty="0"/>
              <a:t>(Public Law 96-517; 35 U.S.C. 200-212; EO 12591; 37 CFR 401 et al; updated April 14, 2018) provides NIH funding recipients incentives to promote the utilization of inventions conceived or reduced to practice (Subject Invention) in the performance of federally supported research and development.  </a:t>
            </a:r>
            <a:r>
              <a:rPr lang="en-US" sz="2800" dirty="0">
                <a:solidFill>
                  <a:srgbClr val="FF0000"/>
                </a:solidFill>
              </a:rPr>
              <a:t>Unless waived </a:t>
            </a:r>
            <a:r>
              <a:rPr lang="en-US" sz="2800" dirty="0"/>
              <a:t>by NIH or the funding agreement is for education purposes, e.g. fellowships, training grants or certain types of career development awards, the </a:t>
            </a:r>
            <a:r>
              <a:rPr lang="en-US" sz="2800" dirty="0">
                <a:solidFill>
                  <a:srgbClr val="FF0000"/>
                </a:solidFill>
              </a:rPr>
              <a:t>Bayh-Dole Act applies to all NIH research and development funding</a:t>
            </a:r>
            <a:r>
              <a:rPr lang="en-US" sz="2800" dirty="0"/>
              <a:t> granted to for-profit organizations regardless of size and all non-profit entities (see 45 CFR 75 and 37 CFR 401.1 (b))</a:t>
            </a:r>
          </a:p>
          <a:p>
            <a:pPr marL="0" indent="0" algn="just">
              <a:buNone/>
            </a:pPr>
            <a:r>
              <a:rPr lang="en-US" sz="2800" dirty="0"/>
              <a:t>All </a:t>
            </a:r>
            <a:r>
              <a:rPr lang="en-US" sz="2800" dirty="0">
                <a:solidFill>
                  <a:srgbClr val="FF0000"/>
                </a:solidFill>
              </a:rPr>
              <a:t>Bayh-Dole compliance actions </a:t>
            </a:r>
            <a:r>
              <a:rPr lang="en-US" sz="2800" dirty="0"/>
              <a:t>are required to be submitted through </a:t>
            </a:r>
            <a:r>
              <a:rPr lang="en-US" sz="2800" dirty="0">
                <a:solidFill>
                  <a:srgbClr val="FF0000"/>
                </a:solidFill>
                <a:hlinkClick r:id="rId4"/>
              </a:rPr>
              <a:t>iEdison.gov</a:t>
            </a:r>
            <a:r>
              <a:rPr lang="en-US" sz="2800" dirty="0">
                <a:solidFill>
                  <a:srgbClr val="FF0000"/>
                </a:solidFill>
              </a:rPr>
              <a:t> </a:t>
            </a:r>
            <a:r>
              <a:rPr lang="en-US" sz="2800" dirty="0"/>
              <a:t>(see 37 CFR 401.16).</a:t>
            </a:r>
            <a:endParaRPr lang="en-US" sz="2600" dirty="0"/>
          </a:p>
        </p:txBody>
      </p:sp>
      <p:sp>
        <p:nvSpPr>
          <p:cNvPr id="4" name="Line 4">
            <a:extLst>
              <a:ext uri="{FF2B5EF4-FFF2-40B4-BE49-F238E27FC236}">
                <a16:creationId xmlns:a16="http://schemas.microsoft.com/office/drawing/2014/main" id="{B149D7B1-3E41-4833-98E3-078BF88A9F08}"/>
              </a:ext>
              <a:ext uri="{C183D7F6-B498-43B3-948B-1728B52AA6E4}">
                <adec:decorative xmlns:adec="http://schemas.microsoft.com/office/drawing/2017/decorative" val="1"/>
              </a:ext>
            </a:extLst>
          </p:cNvPr>
          <p:cNvSpPr>
            <a:spLocks noChangeShapeType="1"/>
          </p:cNvSpPr>
          <p:nvPr/>
        </p:nvSpPr>
        <p:spPr bwMode="auto">
          <a:xfrm>
            <a:off x="457200" y="1066800"/>
            <a:ext cx="655320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2690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F85963C-5EA4-470C-B50B-6F194A2503FB}"/>
              </a:ext>
            </a:extLst>
          </p:cNvPr>
          <p:cNvSpPr>
            <a:spLocks noGrp="1" noChangeArrowheads="1"/>
          </p:cNvSpPr>
          <p:nvPr>
            <p:ph type="title"/>
          </p:nvPr>
        </p:nvSpPr>
        <p:spPr>
          <a:xfrm>
            <a:off x="228600" y="228601"/>
            <a:ext cx="6858000" cy="838200"/>
          </a:xfrm>
        </p:spPr>
        <p:txBody>
          <a:bodyPr>
            <a:normAutofit/>
          </a:bodyPr>
          <a:lstStyle/>
          <a:p>
            <a:pPr eaLnBrk="1" hangingPunct="1"/>
            <a:r>
              <a:rPr lang="en-US" altLang="en-US" b="1" dirty="0"/>
              <a:t>Federal Financial Report [FFR]</a:t>
            </a:r>
          </a:p>
        </p:txBody>
      </p:sp>
      <p:sp>
        <p:nvSpPr>
          <p:cNvPr id="27651" name="Rectangle 3">
            <a:extLst>
              <a:ext uri="{FF2B5EF4-FFF2-40B4-BE49-F238E27FC236}">
                <a16:creationId xmlns:a16="http://schemas.microsoft.com/office/drawing/2014/main" id="{425D1765-5BEF-417D-B80D-7DC2CAE580B0}"/>
              </a:ext>
            </a:extLst>
          </p:cNvPr>
          <p:cNvSpPr>
            <a:spLocks noGrp="1" noChangeArrowheads="1"/>
          </p:cNvSpPr>
          <p:nvPr>
            <p:ph idx="1"/>
          </p:nvPr>
        </p:nvSpPr>
        <p:spPr>
          <a:xfrm>
            <a:off x="381000" y="1600206"/>
            <a:ext cx="7086597" cy="4571994"/>
          </a:xfrm>
        </p:spPr>
        <p:txBody>
          <a:bodyPr>
            <a:normAutofit fontScale="92500"/>
          </a:bodyPr>
          <a:lstStyle/>
          <a:p>
            <a:pPr eaLnBrk="1" hangingPunct="1">
              <a:lnSpc>
                <a:spcPct val="120000"/>
              </a:lnSpc>
            </a:pPr>
            <a:r>
              <a:rPr lang="en-US" altLang="en-US" sz="2800" dirty="0"/>
              <a:t>Due 90 days after the end of EACH budget period</a:t>
            </a:r>
          </a:p>
          <a:p>
            <a:pPr eaLnBrk="1" hangingPunct="1">
              <a:lnSpc>
                <a:spcPct val="110000"/>
              </a:lnSpc>
            </a:pPr>
            <a:r>
              <a:rPr lang="en-US" altLang="en-US" sz="2800" dirty="0"/>
              <a:t>Reflect funds that were expended in a budget period</a:t>
            </a:r>
          </a:p>
          <a:p>
            <a:pPr eaLnBrk="1" hangingPunct="1">
              <a:lnSpc>
                <a:spcPct val="110000"/>
              </a:lnSpc>
            </a:pPr>
            <a:r>
              <a:rPr lang="en-US" altLang="en-US" sz="2800" dirty="0"/>
              <a:t>MUST BE SUBMITTED BEFORE CARRYOVER REQUESTS ARE CONSIDERED</a:t>
            </a:r>
          </a:p>
          <a:p>
            <a:pPr eaLnBrk="1" hangingPunct="1"/>
            <a:r>
              <a:rPr lang="en-US" altLang="en-US" sz="2800" dirty="0"/>
              <a:t>Grant will not be processed if FSR has not submitted AND accepted into the system</a:t>
            </a:r>
          </a:p>
          <a:p>
            <a:pPr lvl="1" eaLnBrk="1" hangingPunct="1">
              <a:buFontTx/>
              <a:buNone/>
            </a:pPr>
            <a:r>
              <a:rPr lang="en-US" altLang="en-US" sz="2400" dirty="0"/>
              <a:t> </a:t>
            </a:r>
          </a:p>
        </p:txBody>
      </p:sp>
      <p:sp>
        <p:nvSpPr>
          <p:cNvPr id="27653" name="Line 5">
            <a:extLst>
              <a:ext uri="{FF2B5EF4-FFF2-40B4-BE49-F238E27FC236}">
                <a16:creationId xmlns:a16="http://schemas.microsoft.com/office/drawing/2014/main" id="{84C80050-C24C-47C3-8A0B-35129583D270}"/>
              </a:ext>
              <a:ext uri="{C183D7F6-B498-43B3-948B-1728B52AA6E4}">
                <adec:decorative xmlns:adec="http://schemas.microsoft.com/office/drawing/2017/decorative" val="1"/>
              </a:ext>
            </a:extLst>
          </p:cNvPr>
          <p:cNvSpPr>
            <a:spLocks noChangeShapeType="1"/>
          </p:cNvSpPr>
          <p:nvPr/>
        </p:nvSpPr>
        <p:spPr bwMode="auto">
          <a:xfrm>
            <a:off x="3810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8707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A53470-1B9C-47AB-9558-9A4C199C37E9}"/>
              </a:ext>
            </a:extLst>
          </p:cNvPr>
          <p:cNvSpPr>
            <a:spLocks noGrp="1" noChangeArrowheads="1"/>
          </p:cNvSpPr>
          <p:nvPr>
            <p:ph type="title"/>
          </p:nvPr>
        </p:nvSpPr>
        <p:spPr>
          <a:xfrm>
            <a:off x="762000" y="381000"/>
            <a:ext cx="6172199" cy="914396"/>
          </a:xfrm>
        </p:spPr>
        <p:txBody>
          <a:bodyPr/>
          <a:lstStyle/>
          <a:p>
            <a:pPr eaLnBrk="1" hangingPunct="1"/>
            <a:r>
              <a:rPr lang="en-US" altLang="en-US" dirty="0"/>
              <a:t>Topics of Discussion </a:t>
            </a:r>
            <a:r>
              <a:rPr lang="en-US" altLang="en-US" sz="4000" i="1" dirty="0"/>
              <a:t>(</a:t>
            </a:r>
            <a:r>
              <a:rPr lang="en-US" altLang="en-US" sz="4000" i="1" dirty="0" err="1"/>
              <a:t>cont</a:t>
            </a:r>
            <a:r>
              <a:rPr lang="en-US" altLang="en-US" sz="4000" i="1" dirty="0"/>
              <a:t>’)</a:t>
            </a:r>
          </a:p>
        </p:txBody>
      </p:sp>
      <p:sp>
        <p:nvSpPr>
          <p:cNvPr id="5123" name="Rectangle 3">
            <a:extLst>
              <a:ext uri="{FF2B5EF4-FFF2-40B4-BE49-F238E27FC236}">
                <a16:creationId xmlns:a16="http://schemas.microsoft.com/office/drawing/2014/main" id="{E2F25A8F-E8F8-4ADC-8F83-A32819F24AB3}"/>
              </a:ext>
            </a:extLst>
          </p:cNvPr>
          <p:cNvSpPr>
            <a:spLocks noGrp="1" noChangeArrowheads="1"/>
          </p:cNvSpPr>
          <p:nvPr>
            <p:ph idx="1"/>
          </p:nvPr>
        </p:nvSpPr>
        <p:spPr>
          <a:xfrm>
            <a:off x="457200" y="1905000"/>
            <a:ext cx="7620000" cy="3454700"/>
          </a:xfrm>
        </p:spPr>
        <p:txBody>
          <a:bodyPr>
            <a:normAutofit lnSpcReduction="10000"/>
          </a:bodyPr>
          <a:lstStyle/>
          <a:p>
            <a:pPr eaLnBrk="1" hangingPunct="1"/>
            <a:r>
              <a:rPr lang="en-US" altLang="en-US" sz="3200" dirty="0"/>
              <a:t>Reporting Requirements</a:t>
            </a:r>
          </a:p>
          <a:p>
            <a:pPr lvl="1" eaLnBrk="1" hangingPunct="1"/>
            <a:r>
              <a:rPr lang="en-US" altLang="en-US" sz="2400" dirty="0"/>
              <a:t>Inventions</a:t>
            </a:r>
          </a:p>
          <a:p>
            <a:pPr lvl="1" eaLnBrk="1" hangingPunct="1"/>
            <a:r>
              <a:rPr lang="en-US" altLang="en-US" sz="2400" dirty="0"/>
              <a:t>Federal Financial Report [FFR]</a:t>
            </a:r>
          </a:p>
          <a:p>
            <a:pPr lvl="1" eaLnBrk="1" hangingPunct="1"/>
            <a:r>
              <a:rPr lang="en-US" altLang="en-US" sz="2400" dirty="0"/>
              <a:t>FCOI</a:t>
            </a:r>
          </a:p>
          <a:p>
            <a:pPr lvl="1" eaLnBrk="1" hangingPunct="1"/>
            <a:r>
              <a:rPr lang="en-US" altLang="en-US" sz="2400" dirty="0"/>
              <a:t>Audit</a:t>
            </a:r>
          </a:p>
          <a:p>
            <a:pPr lvl="1" eaLnBrk="1" hangingPunct="1"/>
            <a:r>
              <a:rPr lang="en-US" altLang="en-US" sz="2400" dirty="0"/>
              <a:t>Research Performance Progress Report [RPPR]</a:t>
            </a:r>
          </a:p>
          <a:p>
            <a:pPr eaLnBrk="1" hangingPunct="1"/>
            <a:r>
              <a:rPr lang="en-US" altLang="en-US" sz="3200" dirty="0"/>
              <a:t>Close Out</a:t>
            </a:r>
          </a:p>
        </p:txBody>
      </p:sp>
      <p:sp>
        <p:nvSpPr>
          <p:cNvPr id="5125" name="Line 5">
            <a:extLst>
              <a:ext uri="{FF2B5EF4-FFF2-40B4-BE49-F238E27FC236}">
                <a16:creationId xmlns:a16="http://schemas.microsoft.com/office/drawing/2014/main" id="{17086A51-D60A-4117-8057-91D47F15348E}"/>
              </a:ext>
              <a:ext uri="{C183D7F6-B498-43B3-948B-1728B52AA6E4}">
                <adec:decorative xmlns:adec="http://schemas.microsoft.com/office/drawing/2017/decorative" val="1"/>
              </a:ext>
            </a:extLst>
          </p:cNvPr>
          <p:cNvSpPr>
            <a:spLocks noChangeShapeType="1"/>
          </p:cNvSpPr>
          <p:nvPr/>
        </p:nvSpPr>
        <p:spPr bwMode="auto">
          <a:xfrm>
            <a:off x="12192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062" y="1828800"/>
            <a:ext cx="7908938" cy="3077766"/>
          </a:xfrm>
          <a:prstGeom prst="rect">
            <a:avLst/>
          </a:prstGeom>
          <a:noFill/>
        </p:spPr>
        <p:txBody>
          <a:bodyPr wrap="square" rtlCol="0">
            <a:spAutoFit/>
          </a:bodyPr>
          <a:lstStyle/>
          <a:p>
            <a:pPr marL="285750" indent="-285750">
              <a:buFont typeface="Arial" panose="020B0604020202020204" pitchFamily="34" charset="0"/>
              <a:buChar char="•"/>
            </a:pPr>
            <a:r>
              <a:rPr lang="en-US" sz="2600" dirty="0"/>
              <a:t>Domestic recipients only</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Cash Transaction Reporting (CTR) data due within 30 days after the end of each fiscal year quarter and within 90 days after the end of your project. </a:t>
            </a:r>
          </a:p>
          <a:p>
            <a:endParaRPr lang="en-US" sz="3200" dirty="0"/>
          </a:p>
          <a:p>
            <a:pPr marL="285750" indent="-285750">
              <a:buFont typeface="Arial" panose="020B0604020202020204" pitchFamily="34" charset="0"/>
              <a:buChar char="•"/>
            </a:pPr>
            <a:endParaRPr lang="en-US" sz="3200" dirty="0"/>
          </a:p>
        </p:txBody>
      </p:sp>
      <p:sp>
        <p:nvSpPr>
          <p:cNvPr id="4" name="TextBox 3"/>
          <p:cNvSpPr txBox="1"/>
          <p:nvPr/>
        </p:nvSpPr>
        <p:spPr>
          <a:xfrm>
            <a:off x="4284921" y="6202443"/>
            <a:ext cx="4859079" cy="461665"/>
          </a:xfrm>
          <a:prstGeom prst="rect">
            <a:avLst/>
          </a:prstGeom>
          <a:noFill/>
        </p:spPr>
        <p:txBody>
          <a:bodyPr wrap="square" rtlCol="0">
            <a:spAutoFit/>
          </a:bodyPr>
          <a:lstStyle/>
          <a:p>
            <a:r>
              <a:rPr lang="en-US" sz="1200" dirty="0"/>
              <a:t>See </a:t>
            </a:r>
            <a:r>
              <a:rPr lang="en-US" sz="1200" dirty="0">
                <a:hlinkClick r:id="rId3"/>
              </a:rPr>
              <a:t>Section 8.4.1.5.1 </a:t>
            </a:r>
            <a:r>
              <a:rPr lang="en-US" sz="1200" dirty="0"/>
              <a:t>of the NIH Grants Policy Statement and </a:t>
            </a:r>
            <a:r>
              <a:rPr lang="en-US" sz="1200" dirty="0">
                <a:hlinkClick r:id="rId4"/>
              </a:rPr>
              <a:t>Payment Management System</a:t>
            </a:r>
            <a:r>
              <a:rPr lang="en-US" sz="1200" dirty="0"/>
              <a:t>, for more information</a:t>
            </a:r>
          </a:p>
        </p:txBody>
      </p:sp>
      <p:graphicFrame>
        <p:nvGraphicFramePr>
          <p:cNvPr id="6" name="Table 5">
            <a:extLst>
              <a:ext uri="{FF2B5EF4-FFF2-40B4-BE49-F238E27FC236}">
                <a16:creationId xmlns:a16="http://schemas.microsoft.com/office/drawing/2014/main" id="{9F632DB3-616F-454B-BDE3-3E45BD093C26}"/>
              </a:ext>
            </a:extLst>
          </p:cNvPr>
          <p:cNvGraphicFramePr>
            <a:graphicFrameLocks noGrp="1"/>
          </p:cNvGraphicFramePr>
          <p:nvPr>
            <p:extLst>
              <p:ext uri="{D42A27DB-BD31-4B8C-83A1-F6EECF244321}">
                <p14:modId xmlns:p14="http://schemas.microsoft.com/office/powerpoint/2010/main" val="688597129"/>
              </p:ext>
            </p:extLst>
          </p:nvPr>
        </p:nvGraphicFramePr>
        <p:xfrm>
          <a:off x="838199" y="4224733"/>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969255189"/>
                    </a:ext>
                  </a:extLst>
                </a:gridCol>
                <a:gridCol w="2032000">
                  <a:extLst>
                    <a:ext uri="{9D8B030D-6E8A-4147-A177-3AD203B41FA5}">
                      <a16:colId xmlns:a16="http://schemas.microsoft.com/office/drawing/2014/main" val="3233583664"/>
                    </a:ext>
                  </a:extLst>
                </a:gridCol>
                <a:gridCol w="2032000">
                  <a:extLst>
                    <a:ext uri="{9D8B030D-6E8A-4147-A177-3AD203B41FA5}">
                      <a16:colId xmlns:a16="http://schemas.microsoft.com/office/drawing/2014/main" val="3430669607"/>
                    </a:ext>
                  </a:extLst>
                </a:gridCol>
              </a:tblGrid>
              <a:tr h="370840">
                <a:tc>
                  <a:txBody>
                    <a:bodyPr/>
                    <a:lstStyle/>
                    <a:p>
                      <a:r>
                        <a:rPr lang="en-US" dirty="0"/>
                        <a:t>Quarter Begins</a:t>
                      </a:r>
                    </a:p>
                  </a:txBody>
                  <a:tcPr/>
                </a:tc>
                <a:tc>
                  <a:txBody>
                    <a:bodyPr/>
                    <a:lstStyle/>
                    <a:p>
                      <a:r>
                        <a:rPr lang="en-US" dirty="0"/>
                        <a:t>Quarter Ends</a:t>
                      </a:r>
                    </a:p>
                  </a:txBody>
                  <a:tcPr/>
                </a:tc>
                <a:tc>
                  <a:txBody>
                    <a:bodyPr/>
                    <a:lstStyle/>
                    <a:p>
                      <a:r>
                        <a:rPr lang="en-US" dirty="0"/>
                        <a:t>CTR Due</a:t>
                      </a:r>
                    </a:p>
                  </a:txBody>
                  <a:tcPr/>
                </a:tc>
                <a:extLst>
                  <a:ext uri="{0D108BD9-81ED-4DB2-BD59-A6C34878D82A}">
                    <a16:rowId xmlns:a16="http://schemas.microsoft.com/office/drawing/2014/main" val="1145925368"/>
                  </a:ext>
                </a:extLst>
              </a:tr>
              <a:tr h="370840">
                <a:tc>
                  <a:txBody>
                    <a:bodyPr/>
                    <a:lstStyle/>
                    <a:p>
                      <a:r>
                        <a:rPr lang="en-US" dirty="0"/>
                        <a:t>October 1</a:t>
                      </a:r>
                    </a:p>
                  </a:txBody>
                  <a:tcPr/>
                </a:tc>
                <a:tc>
                  <a:txBody>
                    <a:bodyPr/>
                    <a:lstStyle/>
                    <a:p>
                      <a:r>
                        <a:rPr lang="en-US" dirty="0"/>
                        <a:t>December 31</a:t>
                      </a:r>
                    </a:p>
                  </a:txBody>
                  <a:tcPr/>
                </a:tc>
                <a:tc>
                  <a:txBody>
                    <a:bodyPr/>
                    <a:lstStyle/>
                    <a:p>
                      <a:r>
                        <a:rPr lang="en-US" dirty="0"/>
                        <a:t>January 30</a:t>
                      </a:r>
                    </a:p>
                  </a:txBody>
                  <a:tcPr/>
                </a:tc>
                <a:extLst>
                  <a:ext uri="{0D108BD9-81ED-4DB2-BD59-A6C34878D82A}">
                    <a16:rowId xmlns:a16="http://schemas.microsoft.com/office/drawing/2014/main" val="1624455000"/>
                  </a:ext>
                </a:extLst>
              </a:tr>
              <a:tr h="370840">
                <a:tc>
                  <a:txBody>
                    <a:bodyPr/>
                    <a:lstStyle/>
                    <a:p>
                      <a:r>
                        <a:rPr lang="en-US" dirty="0"/>
                        <a:t>January 1</a:t>
                      </a:r>
                    </a:p>
                  </a:txBody>
                  <a:tcPr/>
                </a:tc>
                <a:tc>
                  <a:txBody>
                    <a:bodyPr/>
                    <a:lstStyle/>
                    <a:p>
                      <a:r>
                        <a:rPr lang="en-US" dirty="0"/>
                        <a:t>March 31</a:t>
                      </a:r>
                    </a:p>
                  </a:txBody>
                  <a:tcPr/>
                </a:tc>
                <a:tc>
                  <a:txBody>
                    <a:bodyPr/>
                    <a:lstStyle/>
                    <a:p>
                      <a:r>
                        <a:rPr lang="en-US" dirty="0"/>
                        <a:t>April 30</a:t>
                      </a:r>
                    </a:p>
                  </a:txBody>
                  <a:tcPr/>
                </a:tc>
                <a:extLst>
                  <a:ext uri="{0D108BD9-81ED-4DB2-BD59-A6C34878D82A}">
                    <a16:rowId xmlns:a16="http://schemas.microsoft.com/office/drawing/2014/main" val="2638109511"/>
                  </a:ext>
                </a:extLst>
              </a:tr>
              <a:tr h="370840">
                <a:tc>
                  <a:txBody>
                    <a:bodyPr/>
                    <a:lstStyle/>
                    <a:p>
                      <a:r>
                        <a:rPr lang="en-US" dirty="0"/>
                        <a:t>April 1</a:t>
                      </a:r>
                    </a:p>
                  </a:txBody>
                  <a:tcPr/>
                </a:tc>
                <a:tc>
                  <a:txBody>
                    <a:bodyPr/>
                    <a:lstStyle/>
                    <a:p>
                      <a:r>
                        <a:rPr lang="en-US" dirty="0"/>
                        <a:t>June 30</a:t>
                      </a:r>
                    </a:p>
                  </a:txBody>
                  <a:tcPr/>
                </a:tc>
                <a:tc>
                  <a:txBody>
                    <a:bodyPr/>
                    <a:lstStyle/>
                    <a:p>
                      <a:r>
                        <a:rPr lang="en-US" dirty="0"/>
                        <a:t>July 30</a:t>
                      </a:r>
                    </a:p>
                  </a:txBody>
                  <a:tcPr/>
                </a:tc>
                <a:extLst>
                  <a:ext uri="{0D108BD9-81ED-4DB2-BD59-A6C34878D82A}">
                    <a16:rowId xmlns:a16="http://schemas.microsoft.com/office/drawing/2014/main" val="1542130586"/>
                  </a:ext>
                </a:extLst>
              </a:tr>
              <a:tr h="370840">
                <a:tc>
                  <a:txBody>
                    <a:bodyPr/>
                    <a:lstStyle/>
                    <a:p>
                      <a:r>
                        <a:rPr lang="en-US" dirty="0"/>
                        <a:t>July 1</a:t>
                      </a:r>
                    </a:p>
                  </a:txBody>
                  <a:tcPr/>
                </a:tc>
                <a:tc>
                  <a:txBody>
                    <a:bodyPr/>
                    <a:lstStyle/>
                    <a:p>
                      <a:r>
                        <a:rPr lang="en-US" dirty="0"/>
                        <a:t>September 30</a:t>
                      </a:r>
                    </a:p>
                  </a:txBody>
                  <a:tcPr/>
                </a:tc>
                <a:tc>
                  <a:txBody>
                    <a:bodyPr/>
                    <a:lstStyle/>
                    <a:p>
                      <a:r>
                        <a:rPr lang="en-US" dirty="0"/>
                        <a:t>October 30</a:t>
                      </a:r>
                    </a:p>
                  </a:txBody>
                  <a:tcPr/>
                </a:tc>
                <a:extLst>
                  <a:ext uri="{0D108BD9-81ED-4DB2-BD59-A6C34878D82A}">
                    <a16:rowId xmlns:a16="http://schemas.microsoft.com/office/drawing/2014/main" val="260486879"/>
                  </a:ext>
                </a:extLst>
              </a:tr>
            </a:tbl>
          </a:graphicData>
        </a:graphic>
      </p:graphicFrame>
      <p:sp>
        <p:nvSpPr>
          <p:cNvPr id="7" name="Line 5">
            <a:extLst>
              <a:ext uri="{FF2B5EF4-FFF2-40B4-BE49-F238E27FC236}">
                <a16:creationId xmlns:a16="http://schemas.microsoft.com/office/drawing/2014/main" id="{ABF52D05-80F6-4CC3-ACE7-8A01900A7D06}"/>
              </a:ext>
              <a:ext uri="{C183D7F6-B498-43B3-948B-1728B52AA6E4}">
                <adec:decorative xmlns:adec="http://schemas.microsoft.com/office/drawing/2017/decorative" val="1"/>
              </a:ext>
            </a:extLst>
          </p:cNvPr>
          <p:cNvSpPr>
            <a:spLocks noChangeShapeType="1"/>
          </p:cNvSpPr>
          <p:nvPr/>
        </p:nvSpPr>
        <p:spPr bwMode="auto">
          <a:xfrm>
            <a:off x="609599" y="1676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itle 4">
            <a:extLst>
              <a:ext uri="{FF2B5EF4-FFF2-40B4-BE49-F238E27FC236}">
                <a16:creationId xmlns:a16="http://schemas.microsoft.com/office/drawing/2014/main" id="{04BAB8BA-04B0-4BDC-9F91-4760886FEFB8}"/>
              </a:ext>
            </a:extLst>
          </p:cNvPr>
          <p:cNvSpPr>
            <a:spLocks noGrp="1"/>
          </p:cNvSpPr>
          <p:nvPr>
            <p:ph type="title"/>
          </p:nvPr>
        </p:nvSpPr>
        <p:spPr>
          <a:xfrm>
            <a:off x="573975" y="293845"/>
            <a:ext cx="6347714" cy="1320800"/>
          </a:xfrm>
        </p:spPr>
        <p:txBody>
          <a:bodyPr>
            <a:normAutofit fontScale="90000"/>
          </a:bodyPr>
          <a:lstStyle/>
          <a:p>
            <a:r>
              <a:rPr lang="en-US" sz="4400" kern="1200" dirty="0">
                <a:solidFill>
                  <a:srgbClr val="00B0F0"/>
                </a:solidFill>
                <a:effectLst>
                  <a:outerShdw blurRad="38100" dist="38100" dir="2700000" algn="tl" rotWithShape="0">
                    <a:srgbClr val="000000">
                      <a:alpha val="43000"/>
                    </a:srgbClr>
                  </a:outerShdw>
                </a:effectLst>
                <a:latin typeface="Arial" panose="020B0604020202020204" pitchFamily="34" charset="0"/>
                <a:ea typeface="+mn-ea"/>
                <a:cs typeface="+mn-cs"/>
              </a:rPr>
              <a:t>Federal Cash Transaction Reporting (via PMS)</a:t>
            </a:r>
            <a:endParaRPr lang="en-US" dirty="0">
              <a:solidFill>
                <a:srgbClr val="00B0F0"/>
              </a:solidFill>
            </a:endParaRPr>
          </a:p>
        </p:txBody>
      </p:sp>
    </p:spTree>
    <p:extLst>
      <p:ext uri="{BB962C8B-B14F-4D97-AF65-F5344CB8AC3E}">
        <p14:creationId xmlns:p14="http://schemas.microsoft.com/office/powerpoint/2010/main" val="2209537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0E968B-748F-42C6-9371-C307A207AA2E}"/>
              </a:ext>
            </a:extLst>
          </p:cNvPr>
          <p:cNvSpPr>
            <a:spLocks noGrp="1"/>
          </p:cNvSpPr>
          <p:nvPr>
            <p:ph idx="1"/>
          </p:nvPr>
        </p:nvSpPr>
        <p:spPr>
          <a:xfrm>
            <a:off x="182880" y="1143000"/>
            <a:ext cx="7360920" cy="5177135"/>
          </a:xfrm>
        </p:spPr>
        <p:txBody>
          <a:bodyPr>
            <a:normAutofit fontScale="25000" lnSpcReduction="20000"/>
          </a:bodyPr>
          <a:lstStyle/>
          <a:p>
            <a:pPr marL="0" indent="0">
              <a:buNone/>
            </a:pPr>
            <a:r>
              <a:rPr lang="en-US" sz="7000" dirty="0">
                <a:hlinkClick r:id="rId3"/>
              </a:rPr>
              <a:t>Section 4.1.10 </a:t>
            </a:r>
            <a:r>
              <a:rPr lang="en-US" sz="7000" dirty="0"/>
              <a:t>NIH Grants Policy Statement</a:t>
            </a:r>
          </a:p>
          <a:p>
            <a:pPr marL="0" indent="0">
              <a:buNone/>
            </a:pPr>
            <a:endParaRPr lang="en-US" dirty="0"/>
          </a:p>
          <a:p>
            <a:pPr marL="0" indent="0" algn="just">
              <a:buNone/>
            </a:pPr>
            <a:r>
              <a:rPr lang="en-US" sz="6400" dirty="0"/>
              <a:t>NIH requires recipients and investigators (except I SBIR/STTR applicants and recipients) to comply with the requirements of 42 CFR 50, Subpart F, “Responsibility of Applicants for Promoting Objectivity in Research for which PHS Funding is Sought.”  The requirements under the 2011 revised regulation (</a:t>
            </a:r>
            <a:r>
              <a:rPr lang="en-US" sz="6400" dirty="0">
                <a:hlinkClick r:id="rId4"/>
              </a:rPr>
              <a:t>Published on August 25, 2011 in the Federal Register</a:t>
            </a:r>
            <a:r>
              <a:rPr lang="en-US" sz="6400" dirty="0"/>
              <a:t>) promote objectivity in research by establishing standards that provide a reasonable expectation that the design, conduct, or reporting of research funded under PHS grants or cooperative agreements will be </a:t>
            </a:r>
            <a:r>
              <a:rPr lang="en-US" sz="6400" dirty="0">
                <a:solidFill>
                  <a:srgbClr val="FF0000"/>
                </a:solidFill>
              </a:rPr>
              <a:t>free from bias by any conflicting financial interest of an Investigator</a:t>
            </a:r>
            <a:r>
              <a:rPr lang="en-US" sz="6400" dirty="0"/>
              <a:t>, regardless of title or position.  The signature of the AOR certifies that:</a:t>
            </a:r>
          </a:p>
          <a:p>
            <a:pPr marL="514350" indent="-514350">
              <a:buAutoNum type="arabicPeriod"/>
            </a:pPr>
            <a:endParaRPr lang="en-US" sz="2900" dirty="0"/>
          </a:p>
          <a:p>
            <a:pPr marL="231775" indent="-231775">
              <a:buAutoNum type="arabicPeriod"/>
            </a:pPr>
            <a:r>
              <a:rPr lang="en-US" sz="5500" dirty="0"/>
              <a:t>There is in effect at the Institution an up-to-date, written and enforced administrative process to identify and manage FCOIs</a:t>
            </a:r>
          </a:p>
          <a:p>
            <a:pPr marL="231775" indent="-231775">
              <a:buAutoNum type="arabicPeriod"/>
            </a:pPr>
            <a:r>
              <a:rPr lang="en-US" sz="5500" dirty="0"/>
              <a:t>The Institution shall promote and enforce Investigator compliance with the regulation’s requirements including those pertaining to disclosure of financial interests</a:t>
            </a:r>
          </a:p>
          <a:p>
            <a:pPr marL="231775" indent="-231775">
              <a:buAutoNum type="arabicPeriod"/>
            </a:pPr>
            <a:r>
              <a:rPr lang="en-US" sz="5500" dirty="0"/>
              <a:t>The Institution shall identify and manage FCOIs and provide initial and ongoing FCOI reports to the NIH</a:t>
            </a:r>
          </a:p>
          <a:p>
            <a:pPr marL="231775" indent="-231775">
              <a:buAutoNum type="arabicPeriod"/>
            </a:pPr>
            <a:r>
              <a:rPr lang="en-US" sz="5500" dirty="0"/>
              <a:t>When requested, the Institution will promptly make information available to the NIH/HHS relating to any Investigator disclosure of financial interests</a:t>
            </a:r>
          </a:p>
          <a:p>
            <a:pPr marL="231775" indent="-231775">
              <a:buAutoNum type="arabicPeriod"/>
            </a:pPr>
            <a:r>
              <a:rPr lang="en-US" sz="5500" dirty="0"/>
              <a:t>The Institution shall fully comply with the requirements of the regulation</a:t>
            </a:r>
          </a:p>
        </p:txBody>
      </p:sp>
      <p:sp>
        <p:nvSpPr>
          <p:cNvPr id="5" name="Title 1">
            <a:extLst>
              <a:ext uri="{FF2B5EF4-FFF2-40B4-BE49-F238E27FC236}">
                <a16:creationId xmlns:a16="http://schemas.microsoft.com/office/drawing/2014/main" id="{E82F4EDF-99CC-472E-821A-CB35940F5DE2}"/>
              </a:ext>
            </a:extLst>
          </p:cNvPr>
          <p:cNvSpPr>
            <a:spLocks noGrp="1"/>
          </p:cNvSpPr>
          <p:nvPr>
            <p:ph type="title"/>
          </p:nvPr>
        </p:nvSpPr>
        <p:spPr>
          <a:xfrm>
            <a:off x="182881" y="152400"/>
            <a:ext cx="8229600" cy="711826"/>
          </a:xfrm>
        </p:spPr>
        <p:txBody>
          <a:bodyPr>
            <a:noAutofit/>
          </a:bodyPr>
          <a:lstStyle/>
          <a:p>
            <a:r>
              <a:rPr lang="en-US" dirty="0">
                <a:solidFill>
                  <a:schemeClr val="tx1"/>
                </a:solidFill>
              </a:rPr>
              <a:t>Financial Conflict Of Interest (FCOI)</a:t>
            </a:r>
          </a:p>
        </p:txBody>
      </p:sp>
      <p:sp>
        <p:nvSpPr>
          <p:cNvPr id="2" name="TextBox 1">
            <a:extLst>
              <a:ext uri="{FF2B5EF4-FFF2-40B4-BE49-F238E27FC236}">
                <a16:creationId xmlns:a16="http://schemas.microsoft.com/office/drawing/2014/main" id="{DB1AE355-4EFB-4680-8917-F812FA51D3AD}"/>
              </a:ext>
            </a:extLst>
          </p:cNvPr>
          <p:cNvSpPr txBox="1"/>
          <p:nvPr/>
        </p:nvSpPr>
        <p:spPr>
          <a:xfrm>
            <a:off x="4211466" y="6320135"/>
            <a:ext cx="4389119" cy="461665"/>
          </a:xfrm>
          <a:prstGeom prst="rect">
            <a:avLst/>
          </a:prstGeom>
          <a:noFill/>
        </p:spPr>
        <p:txBody>
          <a:bodyPr wrap="square" rtlCol="0">
            <a:spAutoFit/>
          </a:bodyPr>
          <a:lstStyle/>
          <a:p>
            <a:pPr algn="r"/>
            <a:r>
              <a:rPr lang="en-US" sz="1200" dirty="0"/>
              <a:t>See also: </a:t>
            </a:r>
            <a:r>
              <a:rPr lang="en-US" altLang="en-US" sz="1200" dirty="0">
                <a:latin typeface="Arial" charset="0"/>
                <a:cs typeface="Arial" charset="0"/>
                <a:hlinkClick r:id="rId5"/>
              </a:rPr>
              <a:t>http://grants.nih.gov/grants/policy/coi/index.htm</a:t>
            </a:r>
            <a:r>
              <a:rPr lang="en-US" altLang="en-US" sz="1200" dirty="0">
                <a:latin typeface="Arial" charset="0"/>
                <a:cs typeface="Arial" charset="0"/>
              </a:rPr>
              <a:t> </a:t>
            </a:r>
          </a:p>
          <a:p>
            <a:pPr algn="r"/>
            <a:r>
              <a:rPr lang="en-US" altLang="en-US" sz="1200" dirty="0">
                <a:latin typeface="Arial" charset="0"/>
                <a:cs typeface="Arial" charset="0"/>
                <a:hlinkClick r:id="rId6"/>
              </a:rPr>
              <a:t>FCOICompliance@mail.nih.gov</a:t>
            </a:r>
            <a:endParaRPr lang="en-US" altLang="en-US" sz="1200" dirty="0">
              <a:latin typeface="Arial" charset="0"/>
              <a:cs typeface="Arial" charset="0"/>
            </a:endParaRPr>
          </a:p>
        </p:txBody>
      </p:sp>
      <p:sp>
        <p:nvSpPr>
          <p:cNvPr id="6" name="Line 5">
            <a:extLst>
              <a:ext uri="{FF2B5EF4-FFF2-40B4-BE49-F238E27FC236}">
                <a16:creationId xmlns:a16="http://schemas.microsoft.com/office/drawing/2014/main" id="{B51A03B0-3518-4688-BD98-809F89598F6A}"/>
              </a:ext>
              <a:ext uri="{C183D7F6-B498-43B3-948B-1728B52AA6E4}">
                <adec:decorative xmlns:adec="http://schemas.microsoft.com/office/drawing/2017/decorative" val="1"/>
              </a:ext>
            </a:extLst>
          </p:cNvPr>
          <p:cNvSpPr>
            <a:spLocks noChangeShapeType="1"/>
          </p:cNvSpPr>
          <p:nvPr/>
        </p:nvSpPr>
        <p:spPr bwMode="auto">
          <a:xfrm>
            <a:off x="404113" y="914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59577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838200"/>
            <a:ext cx="5854391" cy="584775"/>
          </a:xfrm>
          <a:prstGeom prst="rect">
            <a:avLst/>
          </a:prstGeom>
          <a:noFill/>
        </p:spPr>
        <p:txBody>
          <a:bodyPr wrap="square" rtlCol="0">
            <a:spAutoFit/>
          </a:bodyPr>
          <a:lstStyle/>
          <a:p>
            <a:pPr algn="ctr"/>
            <a:r>
              <a:rPr lang="en-US" sz="2800" dirty="0"/>
              <a:t>$750K or more in Federal awards</a:t>
            </a:r>
            <a:r>
              <a:rPr lang="en-US" sz="3200" dirty="0"/>
              <a:t> </a:t>
            </a:r>
          </a:p>
        </p:txBody>
      </p:sp>
      <p:sp>
        <p:nvSpPr>
          <p:cNvPr id="4" name="TextBox 3"/>
          <p:cNvSpPr txBox="1"/>
          <p:nvPr/>
        </p:nvSpPr>
        <p:spPr>
          <a:xfrm>
            <a:off x="178421" y="1761893"/>
            <a:ext cx="4052076" cy="2989986"/>
          </a:xfrm>
          <a:prstGeom prst="rect">
            <a:avLst/>
          </a:prstGeom>
          <a:noFill/>
        </p:spPr>
        <p:txBody>
          <a:bodyPr wrap="square" rtlCol="0">
            <a:spAutoFit/>
          </a:bodyPr>
          <a:lstStyle/>
          <a:p>
            <a:pPr algn="ctr"/>
            <a:r>
              <a:rPr lang="en-US" sz="2400" dirty="0">
                <a:effectLst/>
              </a:rPr>
              <a:t>State and local governments and non-profit organizations</a:t>
            </a:r>
          </a:p>
          <a:p>
            <a:pPr marL="342900" indent="-342900">
              <a:buFont typeface="Arial" panose="020B0604020202020204" pitchFamily="34" charset="0"/>
              <a:buChar char="•"/>
            </a:pPr>
            <a:endParaRPr lang="en-US" sz="2400" dirty="0">
              <a:effectLst/>
            </a:endParaRPr>
          </a:p>
          <a:p>
            <a:pPr marL="342900" indent="-342900">
              <a:lnSpc>
                <a:spcPct val="150000"/>
              </a:lnSpc>
              <a:buFont typeface="Arial" panose="020B0604020202020204" pitchFamily="34" charset="0"/>
              <a:buChar char="•"/>
            </a:pPr>
            <a:r>
              <a:rPr lang="en-US" sz="2000" dirty="0">
                <a:effectLst/>
              </a:rPr>
              <a:t>45 CFR Part 75, Subpart F</a:t>
            </a:r>
          </a:p>
          <a:p>
            <a:pPr marL="342900" indent="-342900">
              <a:lnSpc>
                <a:spcPct val="150000"/>
              </a:lnSpc>
              <a:buFont typeface="Arial" panose="020B0604020202020204" pitchFamily="34" charset="0"/>
              <a:buChar char="•"/>
            </a:pPr>
            <a:r>
              <a:rPr lang="en-US" sz="2000" dirty="0">
                <a:effectLst/>
              </a:rPr>
              <a:t>Single Audit reporting package submitted on-line</a:t>
            </a:r>
          </a:p>
          <a:p>
            <a:pPr marL="342900" indent="-342900">
              <a:lnSpc>
                <a:spcPct val="150000"/>
              </a:lnSpc>
              <a:buFont typeface="Arial" panose="020B0604020202020204" pitchFamily="34" charset="0"/>
              <a:buChar char="•"/>
            </a:pPr>
            <a:r>
              <a:rPr lang="en-US" sz="2000" dirty="0">
                <a:effectLst/>
              </a:rPr>
              <a:t>Federal Audit Clearinghouse</a:t>
            </a:r>
          </a:p>
        </p:txBody>
      </p:sp>
      <p:cxnSp>
        <p:nvCxnSpPr>
          <p:cNvPr id="6" name="Straight Connector 5">
            <a:extLst>
              <a:ext uri="{C183D7F6-B498-43B3-948B-1728B52AA6E4}">
                <adec:decorative xmlns:adec="http://schemas.microsoft.com/office/drawing/2017/decorative" val="1"/>
              </a:ext>
            </a:extLst>
          </p:cNvPr>
          <p:cNvCxnSpPr/>
          <p:nvPr/>
        </p:nvCxnSpPr>
        <p:spPr>
          <a:xfrm>
            <a:off x="161689" y="2575932"/>
            <a:ext cx="3880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Rectangle 6">
            <a:extLst>
              <a:ext uri="{C183D7F6-B498-43B3-948B-1728B52AA6E4}">
                <adec:decorative xmlns:adec="http://schemas.microsoft.com/office/drawing/2017/decorative" val="1"/>
              </a:ext>
            </a:extLst>
          </p:cNvPr>
          <p:cNvSpPr/>
          <p:nvPr/>
        </p:nvSpPr>
        <p:spPr>
          <a:xfrm>
            <a:off x="115697" y="1710381"/>
            <a:ext cx="4114800" cy="4545453"/>
          </a:xfrm>
          <a:prstGeom prst="rect">
            <a:avLst/>
          </a:prstGeom>
          <a:noFill/>
          <a:ln w="1905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C183D7F6-B498-43B3-948B-1728B52AA6E4}">
                <adec:decorative xmlns:adec="http://schemas.microsoft.com/office/drawing/2017/decorative" val="1"/>
              </a:ext>
            </a:extLst>
          </p:cNvPr>
          <p:cNvSpPr/>
          <p:nvPr/>
        </p:nvSpPr>
        <p:spPr>
          <a:xfrm>
            <a:off x="4415883" y="1721533"/>
            <a:ext cx="4655633" cy="4534302"/>
          </a:xfrm>
          <a:prstGeom prst="rect">
            <a:avLst/>
          </a:prstGeom>
          <a:noFill/>
          <a:ln w="1905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16236" y="1721532"/>
            <a:ext cx="4460495" cy="4278094"/>
          </a:xfrm>
          <a:prstGeom prst="rect">
            <a:avLst/>
          </a:prstGeom>
          <a:noFill/>
        </p:spPr>
        <p:txBody>
          <a:bodyPr wrap="square" rtlCol="0">
            <a:spAutoFit/>
          </a:bodyPr>
          <a:lstStyle/>
          <a:p>
            <a:pPr algn="ctr"/>
            <a:r>
              <a:rPr lang="en-US" sz="2400" dirty="0">
                <a:effectLst/>
              </a:rPr>
              <a:t>For-Profit Organizations</a:t>
            </a:r>
          </a:p>
          <a:p>
            <a:pPr marL="342900" indent="-342900">
              <a:buFont typeface="Arial" panose="020B0604020202020204" pitchFamily="34" charset="0"/>
              <a:buChar char="•"/>
            </a:pPr>
            <a:endParaRPr lang="en-US" sz="2000" dirty="0">
              <a:effectLst/>
            </a:endParaRPr>
          </a:p>
          <a:p>
            <a:pPr marL="342900" indent="-342900">
              <a:buFont typeface="Arial" panose="020B0604020202020204" pitchFamily="34" charset="0"/>
              <a:buChar char="•"/>
            </a:pPr>
            <a:r>
              <a:rPr lang="en-US" sz="2000" dirty="0">
                <a:effectLst/>
              </a:rPr>
              <a:t>45 CFR Part 75.501</a:t>
            </a:r>
          </a:p>
          <a:p>
            <a:pPr marL="342900" indent="-342900">
              <a:buFont typeface="Arial" panose="020B0604020202020204" pitchFamily="34" charset="0"/>
              <a:buChar char="•"/>
            </a:pPr>
            <a:r>
              <a:rPr lang="en-US" sz="2000" dirty="0">
                <a:effectLst/>
              </a:rPr>
              <a:t>Applies to foreign organizations</a:t>
            </a:r>
          </a:p>
          <a:p>
            <a:pPr marL="342900" indent="-342900">
              <a:buFont typeface="Arial" panose="020B0604020202020204" pitchFamily="34" charset="0"/>
              <a:buChar char="•"/>
            </a:pPr>
            <a:r>
              <a:rPr lang="en-US" sz="2000" dirty="0">
                <a:effectLst/>
              </a:rPr>
              <a:t>Two options:</a:t>
            </a:r>
          </a:p>
          <a:p>
            <a:pPr marL="800100" lvl="1" indent="-342900">
              <a:buFont typeface="Courier New" panose="02070309020205020404" pitchFamily="49" charset="0"/>
              <a:buChar char="o"/>
            </a:pPr>
            <a:r>
              <a:rPr lang="en-US" sz="2000" dirty="0">
                <a:effectLst/>
              </a:rPr>
              <a:t>Government Auditing Standard (Yellow Book)</a:t>
            </a:r>
          </a:p>
          <a:p>
            <a:pPr marL="800100" lvl="1" indent="-342900">
              <a:buFont typeface="Courier New" panose="02070309020205020404" pitchFamily="49" charset="0"/>
              <a:buChar char="o"/>
            </a:pPr>
            <a:r>
              <a:rPr lang="en-US" sz="2000" dirty="0">
                <a:effectLst/>
              </a:rPr>
              <a:t>Audit that meets the requirements of 45 CFR Part 75, Subpart F</a:t>
            </a:r>
          </a:p>
          <a:p>
            <a:pPr marL="342900" lvl="1" indent="-342900">
              <a:buFont typeface="Arial" panose="020B0604020202020204" pitchFamily="34" charset="0"/>
              <a:buChar char="•"/>
            </a:pPr>
            <a:r>
              <a:rPr lang="en-US" sz="2000" dirty="0">
                <a:effectLst/>
              </a:rPr>
              <a:t>Submit to HHS Audit Resolution Division </a:t>
            </a:r>
          </a:p>
          <a:p>
            <a:pPr marL="0" lvl="1"/>
            <a:endParaRPr lang="en-US" sz="1400" dirty="0">
              <a:effectLst/>
            </a:endParaRPr>
          </a:p>
          <a:p>
            <a:pPr marL="0" lvl="1"/>
            <a:r>
              <a:rPr lang="en-US" sz="1400" dirty="0">
                <a:effectLst/>
              </a:rPr>
              <a:t>See </a:t>
            </a:r>
            <a:r>
              <a:rPr lang="en-US" sz="1400" dirty="0">
                <a:effectLst/>
                <a:hlinkClick r:id="rId3">
                  <a:extLst>
                    <a:ext uri="{A12FA001-AC4F-418D-AE19-62706E023703}">
                      <ahyp:hlinkClr xmlns:ahyp="http://schemas.microsoft.com/office/drawing/2018/hyperlinkcolor" val="tx"/>
                    </a:ext>
                  </a:extLst>
                </a:hlinkClick>
              </a:rPr>
              <a:t>Section 8.4.3 </a:t>
            </a:r>
            <a:r>
              <a:rPr lang="en-US" sz="1400" dirty="0">
                <a:effectLst/>
              </a:rPr>
              <a:t>of the NIH Grants Policy Statement</a:t>
            </a:r>
          </a:p>
        </p:txBody>
      </p:sp>
      <p:cxnSp>
        <p:nvCxnSpPr>
          <p:cNvPr id="10" name="Straight Connector 9">
            <a:extLst>
              <a:ext uri="{C183D7F6-B498-43B3-948B-1728B52AA6E4}">
                <adec:decorative xmlns:adec="http://schemas.microsoft.com/office/drawing/2017/decorative" val="1"/>
              </a:ext>
            </a:extLst>
          </p:cNvPr>
          <p:cNvCxnSpPr/>
          <p:nvPr/>
        </p:nvCxnSpPr>
        <p:spPr>
          <a:xfrm>
            <a:off x="5210396" y="2134812"/>
            <a:ext cx="30498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4CA97458-6F51-4ED9-8E8F-02196F8A6363}"/>
              </a:ext>
            </a:extLst>
          </p:cNvPr>
          <p:cNvSpPr txBox="1"/>
          <p:nvPr/>
        </p:nvSpPr>
        <p:spPr>
          <a:xfrm>
            <a:off x="4901608" y="6392157"/>
            <a:ext cx="4169907" cy="276999"/>
          </a:xfrm>
          <a:prstGeom prst="rect">
            <a:avLst/>
          </a:prstGeom>
          <a:noFill/>
        </p:spPr>
        <p:txBody>
          <a:bodyPr wrap="square" rtlCol="0">
            <a:spAutoFit/>
          </a:bodyPr>
          <a:lstStyle/>
          <a:p>
            <a:r>
              <a:rPr lang="en-US" sz="1200" dirty="0"/>
              <a:t>.</a:t>
            </a:r>
          </a:p>
        </p:txBody>
      </p:sp>
      <p:sp>
        <p:nvSpPr>
          <p:cNvPr id="11" name="Line 5">
            <a:extLst>
              <a:ext uri="{FF2B5EF4-FFF2-40B4-BE49-F238E27FC236}">
                <a16:creationId xmlns:a16="http://schemas.microsoft.com/office/drawing/2014/main" id="{AE753D1D-ED7F-4F70-B57A-9D2B84708FFF}"/>
              </a:ext>
              <a:ext uri="{C183D7F6-B498-43B3-948B-1728B52AA6E4}">
                <adec:decorative xmlns:adec="http://schemas.microsoft.com/office/drawing/2017/decorative" val="1"/>
              </a:ext>
            </a:extLst>
          </p:cNvPr>
          <p:cNvSpPr>
            <a:spLocks noChangeShapeType="1"/>
          </p:cNvSpPr>
          <p:nvPr/>
        </p:nvSpPr>
        <p:spPr bwMode="auto">
          <a:xfrm>
            <a:off x="404113"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itle 11">
            <a:extLst>
              <a:ext uri="{FF2B5EF4-FFF2-40B4-BE49-F238E27FC236}">
                <a16:creationId xmlns:a16="http://schemas.microsoft.com/office/drawing/2014/main" id="{9B7A79BF-6FCE-4D52-BA75-47F53D64B1CE}"/>
              </a:ext>
            </a:extLst>
          </p:cNvPr>
          <p:cNvSpPr>
            <a:spLocks noGrp="1"/>
          </p:cNvSpPr>
          <p:nvPr>
            <p:ph type="title"/>
          </p:nvPr>
        </p:nvSpPr>
        <p:spPr>
          <a:xfrm>
            <a:off x="404113" y="320450"/>
            <a:ext cx="6347714" cy="1320800"/>
          </a:xfrm>
        </p:spPr>
        <p:txBody>
          <a:bodyPr/>
          <a:lstStyle/>
          <a:p>
            <a:r>
              <a:rPr lang="en-US" sz="4400" b="1" kern="1200" dirty="0">
                <a:solidFill>
                  <a:srgbClr val="0070C0"/>
                </a:solidFill>
                <a:effectLst/>
                <a:latin typeface="Arial" panose="020B0604020202020204" pitchFamily="34" charset="0"/>
                <a:ea typeface="+mn-ea"/>
                <a:cs typeface="+mn-cs"/>
              </a:rPr>
              <a:t>Audit Reporting</a:t>
            </a:r>
            <a:endParaRPr lang="en-US" dirty="0"/>
          </a:p>
        </p:txBody>
      </p:sp>
    </p:spTree>
    <p:extLst>
      <p:ext uri="{BB962C8B-B14F-4D97-AF65-F5344CB8AC3E}">
        <p14:creationId xmlns:p14="http://schemas.microsoft.com/office/powerpoint/2010/main" val="37708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5A9D9-F859-4704-991B-7675677E7FC8}"/>
              </a:ext>
            </a:extLst>
          </p:cNvPr>
          <p:cNvSpPr>
            <a:spLocks noGrp="1"/>
          </p:cNvSpPr>
          <p:nvPr>
            <p:ph type="title"/>
          </p:nvPr>
        </p:nvSpPr>
        <p:spPr>
          <a:xfrm>
            <a:off x="373117" y="2362200"/>
            <a:ext cx="7239000" cy="1320800"/>
          </a:xfrm>
        </p:spPr>
        <p:txBody>
          <a:bodyPr/>
          <a:lstStyle/>
          <a:p>
            <a:pPr rtl="0" eaLnBrk="1" latinLnBrk="0" hangingPunct="1"/>
            <a:r>
              <a:rPr lang="en-US" sz="3200" kern="1200" dirty="0">
                <a:solidFill>
                  <a:srgbClr val="404040"/>
                </a:solidFill>
                <a:effectLst/>
                <a:latin typeface="Trebuchet MS" panose="020B0603020202020204" pitchFamily="34" charset="0"/>
                <a:ea typeface="+mn-ea"/>
                <a:cs typeface="+mn-cs"/>
              </a:rPr>
              <a:t>Research Performance Progress Report (RPPR)</a:t>
            </a:r>
            <a:endParaRPr lang="en-US" dirty="0">
              <a:effectLst/>
            </a:endParaRPr>
          </a:p>
          <a:p>
            <a:endParaRPr lang="en-US" dirty="0"/>
          </a:p>
        </p:txBody>
      </p:sp>
    </p:spTree>
    <p:extLst>
      <p:ext uri="{BB962C8B-B14F-4D97-AF65-F5344CB8AC3E}">
        <p14:creationId xmlns:p14="http://schemas.microsoft.com/office/powerpoint/2010/main" val="3418552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A52F1A8-2C4A-44AF-B38D-7E6F6187F2EF}"/>
              </a:ext>
            </a:extLst>
          </p:cNvPr>
          <p:cNvSpPr>
            <a:spLocks noGrp="1" noChangeArrowheads="1"/>
          </p:cNvSpPr>
          <p:nvPr>
            <p:ph type="title"/>
          </p:nvPr>
        </p:nvSpPr>
        <p:spPr>
          <a:xfrm>
            <a:off x="533400" y="228601"/>
            <a:ext cx="4648200" cy="685800"/>
          </a:xfrm>
        </p:spPr>
        <p:txBody>
          <a:bodyPr/>
          <a:lstStyle/>
          <a:p>
            <a:pPr eaLnBrk="1" hangingPunct="1"/>
            <a:r>
              <a:rPr lang="en-US" altLang="en-US" dirty="0"/>
              <a:t>RPPR - </a:t>
            </a:r>
            <a:r>
              <a:rPr lang="en-US" altLang="en-US" dirty="0" err="1"/>
              <a:t>eRA</a:t>
            </a:r>
            <a:r>
              <a:rPr lang="en-US" altLang="en-US" dirty="0"/>
              <a:t> Commons</a:t>
            </a:r>
          </a:p>
        </p:txBody>
      </p:sp>
      <p:sp>
        <p:nvSpPr>
          <p:cNvPr id="15363" name="Rectangle 3">
            <a:extLst>
              <a:ext uri="{FF2B5EF4-FFF2-40B4-BE49-F238E27FC236}">
                <a16:creationId xmlns:a16="http://schemas.microsoft.com/office/drawing/2014/main" id="{18268416-1CD3-4EAE-90EB-DC80BF90E9AD}"/>
              </a:ext>
            </a:extLst>
          </p:cNvPr>
          <p:cNvSpPr>
            <a:spLocks noGrp="1" noChangeArrowheads="1"/>
          </p:cNvSpPr>
          <p:nvPr>
            <p:ph idx="1"/>
          </p:nvPr>
        </p:nvSpPr>
        <p:spPr>
          <a:xfrm>
            <a:off x="152400" y="1600200"/>
            <a:ext cx="7086600" cy="4419600"/>
          </a:xfrm>
        </p:spPr>
        <p:txBody>
          <a:bodyPr/>
          <a:lstStyle/>
          <a:p>
            <a:pPr eaLnBrk="1" hangingPunct="1"/>
            <a:r>
              <a:rPr lang="en-US" altLang="en-US" sz="2800" dirty="0"/>
              <a:t>Commons-registered institutions and PIs: </a:t>
            </a:r>
          </a:p>
          <a:p>
            <a:pPr lvl="1" eaLnBrk="1" hangingPunct="1"/>
            <a:r>
              <a:rPr lang="en-US" altLang="en-US" sz="2400" dirty="0"/>
              <a:t> Have access to due date information through the Commons Status system (electronic submission for SNAP)</a:t>
            </a:r>
          </a:p>
          <a:p>
            <a:pPr lvl="1" eaLnBrk="1" hangingPunct="1"/>
            <a:r>
              <a:rPr lang="en-US" altLang="en-US" sz="2400" dirty="0"/>
              <a:t> Have access to pre-populated face pages via Status (available one month prior to submission window)</a:t>
            </a:r>
          </a:p>
          <a:p>
            <a:pPr lvl="1" eaLnBrk="1" hangingPunct="1"/>
            <a:r>
              <a:rPr lang="en-US" altLang="en-US" sz="2400" dirty="0"/>
              <a:t> </a:t>
            </a:r>
            <a:r>
              <a:rPr lang="en-US" altLang="en-US" sz="2400" dirty="0" err="1"/>
              <a:t>eRA</a:t>
            </a:r>
            <a:r>
              <a:rPr lang="en-US" altLang="en-US" sz="2400" dirty="0"/>
              <a:t> Commons Website:  </a:t>
            </a:r>
            <a:r>
              <a:rPr lang="en-US" altLang="en-US" sz="2400" dirty="0">
                <a:solidFill>
                  <a:srgbClr val="009900"/>
                </a:solidFill>
                <a:hlinkClick r:id="rId3"/>
              </a:rPr>
              <a:t>https://commons.era.nih.gov/commons/index.jsp</a:t>
            </a:r>
            <a:r>
              <a:rPr lang="en-US" altLang="en-US" sz="2400" dirty="0">
                <a:solidFill>
                  <a:srgbClr val="009900"/>
                </a:solidFill>
              </a:rPr>
              <a:t> </a:t>
            </a:r>
          </a:p>
        </p:txBody>
      </p:sp>
      <p:sp>
        <p:nvSpPr>
          <p:cNvPr id="15365" name="Line 5">
            <a:extLst>
              <a:ext uri="{FF2B5EF4-FFF2-40B4-BE49-F238E27FC236}">
                <a16:creationId xmlns:a16="http://schemas.microsoft.com/office/drawing/2014/main" id="{6CC4DD5D-710C-4BEB-AAA7-F075E82515B1}"/>
              </a:ext>
              <a:ext uri="{C183D7F6-B498-43B3-948B-1728B52AA6E4}">
                <adec:decorative xmlns:adec="http://schemas.microsoft.com/office/drawing/2017/decorative" val="1"/>
              </a:ext>
            </a:extLst>
          </p:cNvPr>
          <p:cNvSpPr>
            <a:spLocks noChangeShapeType="1"/>
          </p:cNvSpPr>
          <p:nvPr/>
        </p:nvSpPr>
        <p:spPr bwMode="auto">
          <a:xfrm>
            <a:off x="5334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4828034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49DE-961B-4FDE-AF2D-E6D78969EE7E}"/>
              </a:ext>
            </a:extLst>
          </p:cNvPr>
          <p:cNvSpPr>
            <a:spLocks noGrp="1"/>
          </p:cNvSpPr>
          <p:nvPr>
            <p:ph type="title"/>
          </p:nvPr>
        </p:nvSpPr>
        <p:spPr>
          <a:xfrm>
            <a:off x="457200" y="76200"/>
            <a:ext cx="5257800" cy="1219196"/>
          </a:xfrm>
        </p:spPr>
        <p:txBody>
          <a:bodyPr/>
          <a:lstStyle/>
          <a:p>
            <a:r>
              <a:rPr lang="en-US" b="1" dirty="0"/>
              <a:t>Research Performance Progress Report (RPPR)</a:t>
            </a:r>
          </a:p>
        </p:txBody>
      </p:sp>
      <p:sp>
        <p:nvSpPr>
          <p:cNvPr id="3" name="Content Placeholder 2">
            <a:extLst>
              <a:ext uri="{FF2B5EF4-FFF2-40B4-BE49-F238E27FC236}">
                <a16:creationId xmlns:a16="http://schemas.microsoft.com/office/drawing/2014/main" id="{1FD2C16D-CDD4-49B8-BB1B-1366881B5D23}"/>
              </a:ext>
            </a:extLst>
          </p:cNvPr>
          <p:cNvSpPr>
            <a:spLocks noGrp="1"/>
          </p:cNvSpPr>
          <p:nvPr>
            <p:ph idx="1"/>
          </p:nvPr>
        </p:nvSpPr>
        <p:spPr>
          <a:xfrm>
            <a:off x="76200" y="1600200"/>
            <a:ext cx="7467600" cy="4525963"/>
          </a:xfrm>
        </p:spPr>
        <p:txBody>
          <a:bodyPr>
            <a:noAutofit/>
          </a:bodyPr>
          <a:lstStyle/>
          <a:p>
            <a:pPr>
              <a:buFont typeface="+mj-lt"/>
              <a:buAutoNum type="arabicPeriod"/>
            </a:pPr>
            <a:r>
              <a:rPr lang="en-US" sz="2000" b="1" dirty="0">
                <a:solidFill>
                  <a:srgbClr val="FF0000"/>
                </a:solidFill>
              </a:rPr>
              <a:t>Annual RPPR</a:t>
            </a:r>
            <a:r>
              <a:rPr lang="en-US" sz="2000" dirty="0">
                <a:solidFill>
                  <a:srgbClr val="FF0000"/>
                </a:solidFill>
              </a:rPr>
              <a:t> – Use to describe a grant’s </a:t>
            </a:r>
            <a:r>
              <a:rPr lang="en-US" sz="2000" dirty="0">
                <a:solidFill>
                  <a:srgbClr val="0070C0"/>
                </a:solidFill>
              </a:rPr>
              <a:t>scientific progress</a:t>
            </a:r>
            <a:r>
              <a:rPr lang="en-US" sz="2000" dirty="0">
                <a:solidFill>
                  <a:srgbClr val="FF0000"/>
                </a:solidFill>
              </a:rPr>
              <a:t>, identify significant changes, report on personnel, and describe plans for the subsequent budget period or year. </a:t>
            </a:r>
          </a:p>
          <a:p>
            <a:pPr>
              <a:buFont typeface="+mj-lt"/>
              <a:buAutoNum type="arabicPeriod"/>
            </a:pPr>
            <a:r>
              <a:rPr lang="en-US" sz="2000" b="1" dirty="0"/>
              <a:t>Final RPPR</a:t>
            </a:r>
            <a:r>
              <a:rPr lang="en-US" sz="2000" dirty="0"/>
              <a:t> – Use as part of the grant </a:t>
            </a:r>
            <a:r>
              <a:rPr lang="en-US" sz="2000" dirty="0">
                <a:solidFill>
                  <a:srgbClr val="0070C0"/>
                </a:solidFill>
              </a:rPr>
              <a:t>closeout</a:t>
            </a:r>
            <a:r>
              <a:rPr lang="en-US" sz="2000" dirty="0"/>
              <a:t> process to submit project outcomes in addition to the information submitted on the annual RPPR, except budget and plans for the upcoming year. </a:t>
            </a:r>
          </a:p>
          <a:p>
            <a:pPr>
              <a:buFont typeface="+mj-lt"/>
              <a:buAutoNum type="arabicPeriod"/>
            </a:pPr>
            <a:r>
              <a:rPr lang="en-US" sz="2000" b="1" dirty="0"/>
              <a:t>Interim RPPR</a:t>
            </a:r>
            <a:r>
              <a:rPr lang="en-US" sz="2000" dirty="0"/>
              <a:t> – Use when submitting a </a:t>
            </a:r>
            <a:r>
              <a:rPr lang="en-US" sz="2000" dirty="0">
                <a:solidFill>
                  <a:srgbClr val="0070C0"/>
                </a:solidFill>
              </a:rPr>
              <a:t>renewal (Type 2) application</a:t>
            </a:r>
            <a:r>
              <a:rPr lang="en-US" sz="2000" dirty="0"/>
              <a:t>. If the Type 2 is not funded, the Interim RPPR will serve as the Final RPPR for the project. If the Type 2 is funded, the Interim RPPR will serve as the annual RPPR for the final year of the previous competitive segment. The data elements collected on the Interim RPPR are the same as for the Final RPPR, including project outcomes. </a:t>
            </a:r>
          </a:p>
        </p:txBody>
      </p:sp>
      <p:sp>
        <p:nvSpPr>
          <p:cNvPr id="4" name="Line 5">
            <a:extLst>
              <a:ext uri="{FF2B5EF4-FFF2-40B4-BE49-F238E27FC236}">
                <a16:creationId xmlns:a16="http://schemas.microsoft.com/office/drawing/2014/main" id="{7B0F297A-BBCB-4BF0-A66A-8FBC841AAC96}"/>
              </a:ext>
              <a:ext uri="{C183D7F6-B498-43B3-948B-1728B52AA6E4}">
                <adec:decorative xmlns:adec="http://schemas.microsoft.com/office/drawing/2017/decorative" val="1"/>
              </a:ext>
            </a:extLst>
          </p:cNvPr>
          <p:cNvSpPr>
            <a:spLocks noChangeShapeType="1"/>
          </p:cNvSpPr>
          <p:nvPr/>
        </p:nvSpPr>
        <p:spPr bwMode="auto">
          <a:xfrm>
            <a:off x="404113"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Box 4">
            <a:extLst>
              <a:ext uri="{FF2B5EF4-FFF2-40B4-BE49-F238E27FC236}">
                <a16:creationId xmlns:a16="http://schemas.microsoft.com/office/drawing/2014/main" id="{94267595-D135-4F5C-996B-B9D58400F2F8}"/>
              </a:ext>
            </a:extLst>
          </p:cNvPr>
          <p:cNvSpPr txBox="1"/>
          <p:nvPr/>
        </p:nvSpPr>
        <p:spPr>
          <a:xfrm>
            <a:off x="4343400" y="6336268"/>
            <a:ext cx="4648200" cy="369332"/>
          </a:xfrm>
          <a:prstGeom prst="rect">
            <a:avLst/>
          </a:prstGeom>
          <a:noFill/>
        </p:spPr>
        <p:txBody>
          <a:bodyPr wrap="square" rtlCol="0">
            <a:spAutoFit/>
          </a:bodyPr>
          <a:lstStyle/>
          <a:p>
            <a:r>
              <a:rPr lang="en-US" i="1" dirty="0">
                <a:solidFill>
                  <a:srgbClr val="FF0000"/>
                </a:solidFill>
                <a:effectLst/>
                <a:hlinkClick r:id="rId2">
                  <a:extLst>
                    <a:ext uri="{A12FA001-AC4F-418D-AE19-62706E023703}">
                      <ahyp:hlinkClr xmlns:ahyp="http://schemas.microsoft.com/office/drawing/2018/hyperlinkcolor" val="tx"/>
                    </a:ext>
                  </a:extLst>
                </a:hlinkClick>
              </a:rPr>
              <a:t>https://grants.nih.gov/grants/rppr/index.htm</a:t>
            </a:r>
            <a:endParaRPr lang="en-US" i="1" dirty="0">
              <a:solidFill>
                <a:srgbClr val="FF0000"/>
              </a:solidFill>
              <a:effectLst/>
            </a:endParaRPr>
          </a:p>
        </p:txBody>
      </p:sp>
    </p:spTree>
    <p:extLst>
      <p:ext uri="{BB962C8B-B14F-4D97-AF65-F5344CB8AC3E}">
        <p14:creationId xmlns:p14="http://schemas.microsoft.com/office/powerpoint/2010/main" val="1210972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3829" y="1600201"/>
            <a:ext cx="3161371" cy="4525962"/>
          </a:xfrm>
        </p:spPr>
        <p:txBody>
          <a:bodyPr>
            <a:normAutofit/>
          </a:bodyPr>
          <a:lstStyle/>
          <a:p>
            <a:pPr marL="0" indent="0" algn="ctr">
              <a:buNone/>
            </a:pPr>
            <a:r>
              <a:rPr lang="en-US" dirty="0"/>
              <a:t>Streamlined Non-Competing Award Process (SNAP)</a:t>
            </a:r>
          </a:p>
          <a:p>
            <a:endParaRPr lang="en-US" dirty="0"/>
          </a:p>
          <a:p>
            <a:r>
              <a:rPr lang="en-US" dirty="0"/>
              <a:t>In general includes K and R (except R35) activity codes</a:t>
            </a:r>
          </a:p>
          <a:p>
            <a:r>
              <a:rPr lang="en-US" dirty="0"/>
              <a:t>RPPR is due approx. 45 days before the next budget period start date</a:t>
            </a:r>
          </a:p>
          <a:p>
            <a:r>
              <a:rPr lang="en-US" dirty="0"/>
              <a:t>Automatic carryover</a:t>
            </a:r>
          </a:p>
          <a:p>
            <a:pPr marL="0" indent="0">
              <a:buNone/>
            </a:pPr>
            <a:endParaRPr lang="en-US" dirty="0"/>
          </a:p>
        </p:txBody>
      </p:sp>
      <p:sp>
        <p:nvSpPr>
          <p:cNvPr id="4" name="Content Placeholder 3"/>
          <p:cNvSpPr>
            <a:spLocks noGrp="1"/>
          </p:cNvSpPr>
          <p:nvPr>
            <p:ph sz="half" idx="2"/>
          </p:nvPr>
        </p:nvSpPr>
        <p:spPr>
          <a:xfrm>
            <a:off x="3791415" y="1905746"/>
            <a:ext cx="3676186" cy="4190254"/>
          </a:xfrm>
        </p:spPr>
        <p:txBody>
          <a:bodyPr>
            <a:normAutofit/>
          </a:bodyPr>
          <a:lstStyle/>
          <a:p>
            <a:pPr marL="0" indent="0" algn="ctr">
              <a:buNone/>
            </a:pPr>
            <a:r>
              <a:rPr lang="en-US" dirty="0"/>
              <a:t>Non-SNAP</a:t>
            </a:r>
          </a:p>
          <a:p>
            <a:r>
              <a:rPr lang="en-US" dirty="0"/>
              <a:t>In general includes Ts, Us, Ps, non-Fast Track Phase I SBIR &amp; STTR awards, clinical trials and R35</a:t>
            </a:r>
          </a:p>
          <a:p>
            <a:r>
              <a:rPr lang="en-US" dirty="0"/>
              <a:t>RPPR is due approx. 60 days before the next budget period start date</a:t>
            </a:r>
          </a:p>
          <a:p>
            <a:r>
              <a:rPr lang="en-US" dirty="0"/>
              <a:t>Detailed budget request</a:t>
            </a:r>
          </a:p>
          <a:p>
            <a:r>
              <a:rPr lang="en-US" dirty="0"/>
              <a:t>Annual FFR*</a:t>
            </a:r>
          </a:p>
          <a:p>
            <a:r>
              <a:rPr lang="en-US" dirty="0"/>
              <a:t>Carryover requires prior approval*</a:t>
            </a:r>
          </a:p>
          <a:p>
            <a:endParaRPr lang="en-US" dirty="0"/>
          </a:p>
        </p:txBody>
      </p:sp>
      <p:cxnSp>
        <p:nvCxnSpPr>
          <p:cNvPr id="7" name="Straight Connector 6">
            <a:extLst>
              <a:ext uri="{C183D7F6-B498-43B3-948B-1728B52AA6E4}">
                <adec:decorative xmlns:adec="http://schemas.microsoft.com/office/drawing/2017/decorative" val="1"/>
              </a:ext>
            </a:extLst>
          </p:cNvPr>
          <p:cNvCxnSpPr/>
          <p:nvPr/>
        </p:nvCxnSpPr>
        <p:spPr>
          <a:xfrm>
            <a:off x="421758" y="2286000"/>
            <a:ext cx="308344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C183D7F6-B498-43B3-948B-1728B52AA6E4}">
                <adec:decorative xmlns:adec="http://schemas.microsoft.com/office/drawing/2017/decorative" val="1"/>
              </a:ext>
            </a:extLst>
          </p:cNvPr>
          <p:cNvCxnSpPr>
            <a:cxnSpLocks/>
          </p:cNvCxnSpPr>
          <p:nvPr/>
        </p:nvCxnSpPr>
        <p:spPr>
          <a:xfrm>
            <a:off x="3962400" y="2286000"/>
            <a:ext cx="3200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ectangle 10">
            <a:extLst>
              <a:ext uri="{C183D7F6-B498-43B3-948B-1728B52AA6E4}">
                <adec:decorative xmlns:adec="http://schemas.microsoft.com/office/drawing/2017/decorative" val="1"/>
              </a:ext>
            </a:extLst>
          </p:cNvPr>
          <p:cNvSpPr/>
          <p:nvPr/>
        </p:nvSpPr>
        <p:spPr>
          <a:xfrm>
            <a:off x="301083" y="1600201"/>
            <a:ext cx="3356517"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C183D7F6-B498-43B3-948B-1728B52AA6E4}">
                <adec:decorative xmlns:adec="http://schemas.microsoft.com/office/drawing/2017/decorative" val="1"/>
              </a:ext>
            </a:extLst>
          </p:cNvPr>
          <p:cNvSpPr/>
          <p:nvPr/>
        </p:nvSpPr>
        <p:spPr>
          <a:xfrm>
            <a:off x="3791414" y="1600201"/>
            <a:ext cx="3676186"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8FCDEA6-C037-4894-8E1B-F618F034D898}"/>
              </a:ext>
            </a:extLst>
          </p:cNvPr>
          <p:cNvSpPr txBox="1"/>
          <p:nvPr/>
        </p:nvSpPr>
        <p:spPr>
          <a:xfrm>
            <a:off x="4800600" y="6443178"/>
            <a:ext cx="3990278" cy="276999"/>
          </a:xfrm>
          <a:prstGeom prst="rect">
            <a:avLst/>
          </a:prstGeom>
          <a:noFill/>
        </p:spPr>
        <p:txBody>
          <a:bodyPr wrap="square" rtlCol="0">
            <a:spAutoFit/>
          </a:bodyPr>
          <a:lstStyle/>
          <a:p>
            <a:r>
              <a:rPr lang="en-US" sz="1200" i="1" dirty="0">
                <a:effectLst/>
              </a:rPr>
              <a:t>See </a:t>
            </a:r>
            <a:r>
              <a:rPr lang="en-US" sz="1200" i="1" dirty="0">
                <a:effectLst/>
                <a:hlinkClick r:id="rId3">
                  <a:extLst>
                    <a:ext uri="{A12FA001-AC4F-418D-AE19-62706E023703}">
                      <ahyp:hlinkClr xmlns:ahyp="http://schemas.microsoft.com/office/drawing/2018/hyperlinkcolor" val="tx"/>
                    </a:ext>
                  </a:extLst>
                </a:hlinkClick>
              </a:rPr>
              <a:t>Section 8.4.1.2 </a:t>
            </a:r>
            <a:r>
              <a:rPr lang="en-US" sz="1200" i="1" dirty="0">
                <a:effectLst/>
              </a:rPr>
              <a:t>of the NIH Grants Policy Statement</a:t>
            </a:r>
          </a:p>
        </p:txBody>
      </p:sp>
      <p:sp>
        <p:nvSpPr>
          <p:cNvPr id="13" name="Title 1">
            <a:extLst>
              <a:ext uri="{FF2B5EF4-FFF2-40B4-BE49-F238E27FC236}">
                <a16:creationId xmlns:a16="http://schemas.microsoft.com/office/drawing/2014/main" id="{4745A130-3523-4DB3-A977-B7FED82907E9}"/>
              </a:ext>
            </a:extLst>
          </p:cNvPr>
          <p:cNvSpPr>
            <a:spLocks noGrp="1"/>
          </p:cNvSpPr>
          <p:nvPr>
            <p:ph type="title"/>
          </p:nvPr>
        </p:nvSpPr>
        <p:spPr>
          <a:xfrm>
            <a:off x="457200" y="76200"/>
            <a:ext cx="5257800" cy="1219196"/>
          </a:xfrm>
        </p:spPr>
        <p:txBody>
          <a:bodyPr/>
          <a:lstStyle/>
          <a:p>
            <a:r>
              <a:rPr lang="en-US" b="1" dirty="0"/>
              <a:t>Research Performance Progress Report (RPPR)</a:t>
            </a:r>
          </a:p>
        </p:txBody>
      </p:sp>
      <p:sp>
        <p:nvSpPr>
          <p:cNvPr id="14" name="Line 5">
            <a:extLst>
              <a:ext uri="{FF2B5EF4-FFF2-40B4-BE49-F238E27FC236}">
                <a16:creationId xmlns:a16="http://schemas.microsoft.com/office/drawing/2014/main" id="{53D77E83-6730-438C-82FE-C05F4BE94692}"/>
              </a:ext>
              <a:ext uri="{C183D7F6-B498-43B3-948B-1728B52AA6E4}">
                <adec:decorative xmlns:adec="http://schemas.microsoft.com/office/drawing/2017/decorative" val="1"/>
              </a:ext>
            </a:extLst>
          </p:cNvPr>
          <p:cNvSpPr>
            <a:spLocks noChangeShapeType="1"/>
          </p:cNvSpPr>
          <p:nvPr/>
        </p:nvSpPr>
        <p:spPr bwMode="auto">
          <a:xfrm>
            <a:off x="404113"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64714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6D27470-BDC3-4B1D-B70F-1EFEC33919B0}"/>
              </a:ext>
            </a:extLst>
          </p:cNvPr>
          <p:cNvSpPr>
            <a:spLocks noGrp="1" noChangeArrowheads="1"/>
          </p:cNvSpPr>
          <p:nvPr>
            <p:ph type="title"/>
          </p:nvPr>
        </p:nvSpPr>
        <p:spPr>
          <a:xfrm>
            <a:off x="457200" y="276231"/>
            <a:ext cx="6347713" cy="1095369"/>
          </a:xfrm>
        </p:spPr>
        <p:txBody>
          <a:bodyPr>
            <a:normAutofit/>
          </a:bodyPr>
          <a:lstStyle/>
          <a:p>
            <a:pPr eaLnBrk="1" hangingPunct="1"/>
            <a:r>
              <a:rPr lang="en-US" altLang="en-US" sz="3200" b="1" dirty="0"/>
              <a:t>SNAP Administrative &amp; Fiscal Requirements</a:t>
            </a:r>
          </a:p>
        </p:txBody>
      </p:sp>
      <p:sp>
        <p:nvSpPr>
          <p:cNvPr id="17411" name="Rectangle 3">
            <a:extLst>
              <a:ext uri="{FF2B5EF4-FFF2-40B4-BE49-F238E27FC236}">
                <a16:creationId xmlns:a16="http://schemas.microsoft.com/office/drawing/2014/main" id="{C3AE5D83-81B4-41FB-BAFE-7A9190341325}"/>
              </a:ext>
            </a:extLst>
          </p:cNvPr>
          <p:cNvSpPr>
            <a:spLocks noGrp="1" noChangeArrowheads="1"/>
          </p:cNvSpPr>
          <p:nvPr>
            <p:ph idx="1"/>
          </p:nvPr>
        </p:nvSpPr>
        <p:spPr>
          <a:xfrm>
            <a:off x="533400" y="2133600"/>
            <a:ext cx="6553200" cy="3505200"/>
          </a:xfrm>
        </p:spPr>
        <p:txBody>
          <a:bodyPr>
            <a:normAutofit/>
          </a:bodyPr>
          <a:lstStyle/>
          <a:p>
            <a:pPr eaLnBrk="1" hangingPunct="1"/>
            <a:r>
              <a:rPr lang="en-US" altLang="en-US" sz="2800" dirty="0"/>
              <a:t>Detailed budgets not required</a:t>
            </a:r>
          </a:p>
          <a:p>
            <a:pPr eaLnBrk="1" hangingPunct="1"/>
            <a:r>
              <a:rPr lang="en-US" altLang="en-US" sz="2800" dirty="0"/>
              <a:t>Federal Financial Reports due at end of competitive segment</a:t>
            </a:r>
          </a:p>
          <a:p>
            <a:pPr eaLnBrk="1" hangingPunct="1"/>
            <a:r>
              <a:rPr lang="en-US" altLang="en-US" sz="2800" dirty="0"/>
              <a:t>Automatic carryover</a:t>
            </a:r>
          </a:p>
          <a:p>
            <a:pPr eaLnBrk="1" hangingPunct="1"/>
            <a:endParaRPr lang="en-US" altLang="en-US" sz="2800" dirty="0"/>
          </a:p>
          <a:p>
            <a:pPr eaLnBrk="1" hangingPunct="1"/>
            <a:r>
              <a:rPr lang="en-US" altLang="en-US" sz="2800" dirty="0"/>
              <a:t>THREE RESPONSES:</a:t>
            </a:r>
          </a:p>
        </p:txBody>
      </p:sp>
      <p:sp>
        <p:nvSpPr>
          <p:cNvPr id="17412" name="AutoShape 4">
            <a:extLst>
              <a:ext uri="{FF2B5EF4-FFF2-40B4-BE49-F238E27FC236}">
                <a16:creationId xmlns:a16="http://schemas.microsoft.com/office/drawing/2014/main" id="{84F14C23-C85D-472B-8DF8-63095D4634BF}"/>
              </a:ext>
              <a:ext uri="{C183D7F6-B498-43B3-948B-1728B52AA6E4}">
                <adec:decorative xmlns:adec="http://schemas.microsoft.com/office/drawing/2017/decorative" val="1"/>
              </a:ext>
            </a:extLst>
          </p:cNvPr>
          <p:cNvSpPr>
            <a:spLocks noChangeArrowheads="1"/>
          </p:cNvSpPr>
          <p:nvPr/>
        </p:nvSpPr>
        <p:spPr bwMode="auto">
          <a:xfrm>
            <a:off x="4953000" y="4800600"/>
            <a:ext cx="1981200" cy="485775"/>
          </a:xfrm>
          <a:prstGeom prst="rightArrow">
            <a:avLst>
              <a:gd name="adj1" fmla="val 50000"/>
              <a:gd name="adj2" fmla="val 101961"/>
            </a:avLst>
          </a:prstGeom>
          <a:solidFill>
            <a:schemeClr val="accent1"/>
          </a:solidFill>
          <a:ln w="9525">
            <a:solidFill>
              <a:srgbClr val="8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effectLst/>
            </a:endParaRPr>
          </a:p>
        </p:txBody>
      </p:sp>
      <p:sp>
        <p:nvSpPr>
          <p:cNvPr id="17414" name="Line 6">
            <a:extLst>
              <a:ext uri="{FF2B5EF4-FFF2-40B4-BE49-F238E27FC236}">
                <a16:creationId xmlns:a16="http://schemas.microsoft.com/office/drawing/2014/main" id="{79B66CBA-0D5F-47F4-95AF-EAC1F42C20EC}"/>
              </a:ext>
              <a:ext uri="{C183D7F6-B498-43B3-948B-1728B52AA6E4}">
                <adec:decorative xmlns:adec="http://schemas.microsoft.com/office/drawing/2017/decorative" val="1"/>
              </a:ext>
            </a:extLst>
          </p:cNvPr>
          <p:cNvSpPr>
            <a:spLocks noChangeShapeType="1"/>
          </p:cNvSpPr>
          <p:nvPr/>
        </p:nvSpPr>
        <p:spPr bwMode="auto">
          <a:xfrm>
            <a:off x="3810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64991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a:extLst>
              <a:ext uri="{FF2B5EF4-FFF2-40B4-BE49-F238E27FC236}">
                <a16:creationId xmlns:a16="http://schemas.microsoft.com/office/drawing/2014/main" id="{F799E27D-4BDA-450C-A89B-32881AA78E16}"/>
              </a:ext>
            </a:extLst>
          </p:cNvPr>
          <p:cNvSpPr>
            <a:spLocks noGrp="1" noChangeArrowheads="1"/>
          </p:cNvSpPr>
          <p:nvPr>
            <p:ph idx="1"/>
          </p:nvPr>
        </p:nvSpPr>
        <p:spPr>
          <a:xfrm>
            <a:off x="76200" y="1371603"/>
            <a:ext cx="7848600" cy="5257797"/>
          </a:xfrm>
        </p:spPr>
        <p:txBody>
          <a:bodyPr>
            <a:normAutofit lnSpcReduction="10000"/>
          </a:bodyPr>
          <a:lstStyle/>
          <a:p>
            <a:pPr marL="457200" indent="-457200">
              <a:lnSpc>
                <a:spcPct val="90000"/>
              </a:lnSpc>
              <a:buFontTx/>
              <a:buAutoNum type="arabicPeriod"/>
            </a:pPr>
            <a:r>
              <a:rPr lang="en-US" altLang="en-US" sz="2800" dirty="0"/>
              <a:t>Changes in </a:t>
            </a:r>
            <a:r>
              <a:rPr lang="en-US" altLang="en-US" sz="2800" b="1" dirty="0">
                <a:solidFill>
                  <a:srgbClr val="FF0000"/>
                </a:solidFill>
              </a:rPr>
              <a:t>Other Support</a:t>
            </a:r>
            <a:endParaRPr lang="en-US" altLang="en-US" sz="2800" dirty="0">
              <a:solidFill>
                <a:srgbClr val="FF0000"/>
              </a:solidFill>
            </a:endParaRPr>
          </a:p>
          <a:p>
            <a:pPr marL="744538" lvl="1" indent="-287338">
              <a:lnSpc>
                <a:spcPct val="90000"/>
              </a:lnSpc>
              <a:buFontTx/>
              <a:buChar char="•"/>
            </a:pPr>
            <a:r>
              <a:rPr lang="en-US" altLang="en-US" sz="2400" dirty="0"/>
              <a:t>New/terminated grant awards (not pending awards)</a:t>
            </a:r>
          </a:p>
          <a:p>
            <a:pPr marL="744538" lvl="1" indent="-287338">
              <a:lnSpc>
                <a:spcPct val="90000"/>
              </a:lnSpc>
              <a:buFontTx/>
              <a:buChar char="•"/>
            </a:pPr>
            <a:r>
              <a:rPr lang="en-US" altLang="en-US" sz="2400" dirty="0"/>
              <a:t>Check for scientific overlap</a:t>
            </a:r>
          </a:p>
          <a:p>
            <a:pPr marL="457200" indent="-457200">
              <a:lnSpc>
                <a:spcPct val="90000"/>
              </a:lnSpc>
              <a:buFontTx/>
              <a:buAutoNum type="arabicPeriod"/>
            </a:pPr>
            <a:r>
              <a:rPr lang="en-US" altLang="en-US" sz="2800" dirty="0"/>
              <a:t>Changes in </a:t>
            </a:r>
            <a:r>
              <a:rPr lang="en-US" altLang="en-US" sz="2800" b="1" dirty="0">
                <a:solidFill>
                  <a:srgbClr val="FF0000"/>
                </a:solidFill>
              </a:rPr>
              <a:t>Level of Effort</a:t>
            </a:r>
            <a:r>
              <a:rPr lang="en-US" altLang="en-US" sz="2800" dirty="0"/>
              <a:t> (&gt;25%)</a:t>
            </a:r>
          </a:p>
          <a:p>
            <a:pPr marL="744538" lvl="1" indent="-287338">
              <a:lnSpc>
                <a:spcPct val="90000"/>
              </a:lnSpc>
              <a:buFontTx/>
              <a:buChar char="•"/>
            </a:pPr>
            <a:r>
              <a:rPr lang="en-US" altLang="en-US" sz="2400" dirty="0"/>
              <a:t>New/lost personnel</a:t>
            </a:r>
          </a:p>
          <a:p>
            <a:pPr marL="744538" lvl="1" indent="-287338">
              <a:lnSpc>
                <a:spcPct val="90000"/>
              </a:lnSpc>
              <a:buFontTx/>
              <a:buChar char="•"/>
            </a:pPr>
            <a:r>
              <a:rPr lang="en-US" altLang="en-US" sz="2400" dirty="0"/>
              <a:t>Briefly describe reason for change(s)</a:t>
            </a:r>
          </a:p>
          <a:p>
            <a:pPr marL="457200" indent="-457200">
              <a:lnSpc>
                <a:spcPct val="90000"/>
              </a:lnSpc>
              <a:buFontTx/>
              <a:buAutoNum type="arabicPeriod"/>
            </a:pPr>
            <a:r>
              <a:rPr lang="en-US" altLang="en-US" sz="2800" dirty="0"/>
              <a:t>Anticipated </a:t>
            </a:r>
            <a:r>
              <a:rPr lang="en-US" altLang="en-US" sz="2800" b="1" dirty="0">
                <a:solidFill>
                  <a:srgbClr val="FF0000"/>
                </a:solidFill>
              </a:rPr>
              <a:t>Unobligated Balance</a:t>
            </a:r>
            <a:r>
              <a:rPr lang="en-US" altLang="en-US" sz="2800" dirty="0">
                <a:solidFill>
                  <a:srgbClr val="FF0000"/>
                </a:solidFill>
              </a:rPr>
              <a:t> </a:t>
            </a:r>
            <a:r>
              <a:rPr lang="en-US" altLang="en-US" sz="2800" dirty="0"/>
              <a:t>greater than 25% of previous budget period</a:t>
            </a:r>
          </a:p>
          <a:p>
            <a:pPr marL="744538" lvl="1" indent="-287338">
              <a:lnSpc>
                <a:spcPct val="90000"/>
              </a:lnSpc>
              <a:buFontTx/>
              <a:buChar char="•"/>
            </a:pPr>
            <a:r>
              <a:rPr lang="en-US" altLang="en-US" sz="2400" dirty="0"/>
              <a:t>Provide brief description on future use of these funds</a:t>
            </a:r>
          </a:p>
          <a:p>
            <a:pPr marL="744538" lvl="1" indent="-287338">
              <a:lnSpc>
                <a:spcPct val="90000"/>
              </a:lnSpc>
              <a:buFontTx/>
              <a:buChar char="•"/>
            </a:pPr>
            <a:r>
              <a:rPr lang="en-US" altLang="en-US" sz="2400" dirty="0"/>
              <a:t>If replacing personnel, provide duties/expertise</a:t>
            </a:r>
          </a:p>
        </p:txBody>
      </p:sp>
      <p:sp>
        <p:nvSpPr>
          <p:cNvPr id="151556" name="Line 4">
            <a:extLst>
              <a:ext uri="{FF2B5EF4-FFF2-40B4-BE49-F238E27FC236}">
                <a16:creationId xmlns:a16="http://schemas.microsoft.com/office/drawing/2014/main" id="{3A1386EB-2A14-417C-BFA8-3826073BDEBC}"/>
              </a:ext>
              <a:ext uri="{C183D7F6-B498-43B3-948B-1728B52AA6E4}">
                <adec:decorative xmlns:adec="http://schemas.microsoft.com/office/drawing/2017/decorative" val="1"/>
              </a:ext>
            </a:extLst>
          </p:cNvPr>
          <p:cNvSpPr>
            <a:spLocks noChangeShapeType="1"/>
          </p:cNvSpPr>
          <p:nvPr/>
        </p:nvSpPr>
        <p:spPr bwMode="auto">
          <a:xfrm>
            <a:off x="3810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Rectangle 2">
            <a:extLst>
              <a:ext uri="{FF2B5EF4-FFF2-40B4-BE49-F238E27FC236}">
                <a16:creationId xmlns:a16="http://schemas.microsoft.com/office/drawing/2014/main" id="{B1A028D1-BEE1-402B-B368-B8F0770DFA0A}"/>
              </a:ext>
            </a:extLst>
          </p:cNvPr>
          <p:cNvSpPr>
            <a:spLocks noGrp="1" noChangeArrowheads="1"/>
          </p:cNvSpPr>
          <p:nvPr>
            <p:ph type="title"/>
          </p:nvPr>
        </p:nvSpPr>
        <p:spPr>
          <a:xfrm>
            <a:off x="457200" y="76200"/>
            <a:ext cx="6347713" cy="1095369"/>
          </a:xfrm>
        </p:spPr>
        <p:txBody>
          <a:bodyPr>
            <a:normAutofit/>
          </a:bodyPr>
          <a:lstStyle/>
          <a:p>
            <a:pPr eaLnBrk="1" hangingPunct="1"/>
            <a:r>
              <a:rPr lang="en-US" altLang="en-US" sz="3200" b="1" dirty="0"/>
              <a:t>SNAP Administrative &amp; Fiscal Requirements</a:t>
            </a:r>
          </a:p>
        </p:txBody>
      </p:sp>
    </p:spTree>
    <p:extLst>
      <p:ext uri="{BB962C8B-B14F-4D97-AF65-F5344CB8AC3E}">
        <p14:creationId xmlns:p14="http://schemas.microsoft.com/office/powerpoint/2010/main" val="847512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F00D493-E038-4E13-96C1-D0E84EF520F1}"/>
              </a:ext>
            </a:extLst>
          </p:cNvPr>
          <p:cNvSpPr>
            <a:spLocks noGrp="1" noChangeArrowheads="1"/>
          </p:cNvSpPr>
          <p:nvPr>
            <p:ph type="title"/>
          </p:nvPr>
        </p:nvSpPr>
        <p:spPr>
          <a:xfrm>
            <a:off x="304800" y="152400"/>
            <a:ext cx="4648201" cy="761993"/>
          </a:xfrm>
        </p:spPr>
        <p:txBody>
          <a:bodyPr/>
          <a:lstStyle/>
          <a:p>
            <a:r>
              <a:rPr lang="en-US" altLang="en-US" b="1" dirty="0"/>
              <a:t>RPPR – Public Access</a:t>
            </a:r>
          </a:p>
        </p:txBody>
      </p:sp>
      <p:sp>
        <p:nvSpPr>
          <p:cNvPr id="150531" name="Rectangle 3">
            <a:extLst>
              <a:ext uri="{FF2B5EF4-FFF2-40B4-BE49-F238E27FC236}">
                <a16:creationId xmlns:a16="http://schemas.microsoft.com/office/drawing/2014/main" id="{3D236EF6-88D2-4AA4-8E69-6E7A12761E09}"/>
              </a:ext>
            </a:extLst>
          </p:cNvPr>
          <p:cNvSpPr>
            <a:spLocks noGrp="1" noChangeArrowheads="1"/>
          </p:cNvSpPr>
          <p:nvPr>
            <p:ph idx="1"/>
          </p:nvPr>
        </p:nvSpPr>
        <p:spPr>
          <a:xfrm>
            <a:off x="152400" y="1219203"/>
            <a:ext cx="7315200" cy="3886193"/>
          </a:xfrm>
        </p:spPr>
        <p:txBody>
          <a:bodyPr>
            <a:normAutofit/>
          </a:bodyPr>
          <a:lstStyle/>
          <a:p>
            <a:pPr>
              <a:lnSpc>
                <a:spcPct val="90000"/>
              </a:lnSpc>
            </a:pPr>
            <a:r>
              <a:rPr lang="en-US" altLang="en-US" sz="2400" b="1" dirty="0"/>
              <a:t>NIH Public Access Policy</a:t>
            </a:r>
          </a:p>
          <a:p>
            <a:pPr marL="574675" lvl="1" indent="-234950">
              <a:lnSpc>
                <a:spcPct val="90000"/>
              </a:lnSpc>
            </a:pPr>
            <a:r>
              <a:rPr lang="en-US" altLang="en-US" sz="2000" dirty="0"/>
              <a:t>NIH-funded investigators must submit or have submitted for them to the National Library of Medicine's PubMed Central an electronic version of their final, peer-reviewed manuscripts upon acceptance for publication, to be made publicly available no later than 12 months after the official date of publication…</a:t>
            </a:r>
          </a:p>
          <a:p>
            <a:pPr>
              <a:lnSpc>
                <a:spcPct val="90000"/>
              </a:lnSpc>
            </a:pPr>
            <a:r>
              <a:rPr lang="en-US" altLang="en-US" sz="2400" dirty="0"/>
              <a:t>List all publications citing your grant previous year</a:t>
            </a:r>
          </a:p>
          <a:p>
            <a:pPr>
              <a:lnSpc>
                <a:spcPct val="90000"/>
              </a:lnSpc>
            </a:pPr>
            <a:r>
              <a:rPr lang="en-US" altLang="en-US" sz="2400" i="1" dirty="0">
                <a:solidFill>
                  <a:srgbClr val="009900"/>
                </a:solidFill>
              </a:rPr>
              <a:t>Don’t wait until progress report is due</a:t>
            </a:r>
          </a:p>
        </p:txBody>
      </p:sp>
      <p:sp>
        <p:nvSpPr>
          <p:cNvPr id="150532" name="Line 4">
            <a:extLst>
              <a:ext uri="{FF2B5EF4-FFF2-40B4-BE49-F238E27FC236}">
                <a16:creationId xmlns:a16="http://schemas.microsoft.com/office/drawing/2014/main" id="{0D96F05C-9B3C-4EF7-BD8A-20B87DA4C994}"/>
              </a:ext>
              <a:ext uri="{C183D7F6-B498-43B3-948B-1728B52AA6E4}">
                <adec:decorative xmlns:adec="http://schemas.microsoft.com/office/drawing/2017/decorative" val="1"/>
              </a:ext>
            </a:extLst>
          </p:cNvPr>
          <p:cNvSpPr>
            <a:spLocks noChangeShapeType="1"/>
          </p:cNvSpPr>
          <p:nvPr/>
        </p:nvSpPr>
        <p:spPr bwMode="auto">
          <a:xfrm>
            <a:off x="381000" y="990600"/>
            <a:ext cx="6400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a:extLst>
              <a:ext uri="{FF2B5EF4-FFF2-40B4-BE49-F238E27FC236}">
                <a16:creationId xmlns:a16="http://schemas.microsoft.com/office/drawing/2014/main" id="{57063C85-3602-4597-8B9C-68A92A17E75B}"/>
              </a:ext>
            </a:extLst>
          </p:cNvPr>
          <p:cNvSpPr txBox="1"/>
          <p:nvPr/>
        </p:nvSpPr>
        <p:spPr>
          <a:xfrm>
            <a:off x="914400" y="5096470"/>
            <a:ext cx="6553200" cy="923330"/>
          </a:xfrm>
          <a:prstGeom prst="rect">
            <a:avLst/>
          </a:prstGeom>
          <a:noFill/>
        </p:spPr>
        <p:txBody>
          <a:bodyPr wrap="square" rtlCol="0">
            <a:spAutoFit/>
          </a:bodyPr>
          <a:lstStyle/>
          <a:p>
            <a:pPr marL="690563" lvl="1" indent="-233363">
              <a:lnSpc>
                <a:spcPct val="90000"/>
              </a:lnSpc>
              <a:buFont typeface="Arial" panose="020B0604020202020204" pitchFamily="34" charset="0"/>
              <a:buChar char="•"/>
            </a:pPr>
            <a:r>
              <a:rPr lang="en-US" altLang="en-US" sz="2000" i="1" dirty="0">
                <a:solidFill>
                  <a:srgbClr val="FF0000"/>
                </a:solidFill>
                <a:effectLst/>
                <a:hlinkClick r:id="rId3">
                  <a:extLst>
                    <a:ext uri="{A12FA001-AC4F-418D-AE19-62706E023703}">
                      <ahyp:hlinkClr xmlns:ahyp="http://schemas.microsoft.com/office/drawing/2018/hyperlinkcolor" val="tx"/>
                    </a:ext>
                  </a:extLst>
                </a:hlinkClick>
              </a:rPr>
              <a:t>http://grants.nih.gov/grants/guide/notice-files/NOT-OD-09-071.html</a:t>
            </a:r>
            <a:endParaRPr lang="en-US" altLang="en-US" sz="2000" i="1" dirty="0">
              <a:solidFill>
                <a:srgbClr val="FF0000"/>
              </a:solidFill>
              <a:effectLst/>
            </a:endParaRPr>
          </a:p>
          <a:p>
            <a:pPr marL="690563" lvl="1" indent="-233363">
              <a:lnSpc>
                <a:spcPct val="90000"/>
              </a:lnSpc>
              <a:buFont typeface="Arial" panose="020B0604020202020204" pitchFamily="34" charset="0"/>
              <a:buChar char="•"/>
            </a:pPr>
            <a:r>
              <a:rPr lang="en-US" altLang="en-US" sz="2000" i="1" dirty="0">
                <a:solidFill>
                  <a:srgbClr val="FF0000"/>
                </a:solidFill>
                <a:effectLst/>
                <a:hlinkClick r:id="rId4">
                  <a:extLst>
                    <a:ext uri="{A12FA001-AC4F-418D-AE19-62706E023703}">
                      <ahyp:hlinkClr xmlns:ahyp="http://schemas.microsoft.com/office/drawing/2018/hyperlinkcolor" val="tx"/>
                    </a:ext>
                  </a:extLst>
                </a:hlinkClick>
              </a:rPr>
              <a:t>http://publicaccess.nih.gov/</a:t>
            </a:r>
            <a:endParaRPr lang="en-US" altLang="en-US" sz="2000" i="1" dirty="0">
              <a:solidFill>
                <a:srgbClr val="FF0000"/>
              </a:solidFill>
              <a:effectLst/>
            </a:endParaRPr>
          </a:p>
        </p:txBody>
      </p:sp>
    </p:spTree>
    <p:extLst>
      <p:ext uri="{BB962C8B-B14F-4D97-AF65-F5344CB8AC3E}">
        <p14:creationId xmlns:p14="http://schemas.microsoft.com/office/powerpoint/2010/main" val="31327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75D45-2D0B-459E-B1F4-74E610815A48}"/>
              </a:ext>
            </a:extLst>
          </p:cNvPr>
          <p:cNvSpPr>
            <a:spLocks noGrp="1"/>
          </p:cNvSpPr>
          <p:nvPr>
            <p:ph type="title"/>
          </p:nvPr>
        </p:nvSpPr>
        <p:spPr>
          <a:xfrm>
            <a:off x="1469088" y="2590800"/>
            <a:ext cx="6347714" cy="1320800"/>
          </a:xfrm>
        </p:spPr>
        <p:txBody>
          <a:bodyPr/>
          <a:lstStyle/>
          <a:p>
            <a:pPr algn="ctr" rtl="0" eaLnBrk="1" latinLnBrk="0" hangingPunct="1"/>
            <a:r>
              <a:rPr lang="en-US" sz="3200" kern="1200" dirty="0">
                <a:solidFill>
                  <a:srgbClr val="404040"/>
                </a:solidFill>
                <a:effectLst/>
                <a:latin typeface="Trebuchet MS" panose="020B0603020202020204" pitchFamily="34" charset="0"/>
                <a:ea typeface="+mn-ea"/>
                <a:cs typeface="+mn-cs"/>
              </a:rPr>
              <a:t>Notice of Award (</a:t>
            </a:r>
            <a:r>
              <a:rPr lang="en-US" sz="3200" kern="1200" dirty="0" err="1">
                <a:solidFill>
                  <a:srgbClr val="404040"/>
                </a:solidFill>
                <a:effectLst/>
                <a:latin typeface="Trebuchet MS" panose="020B0603020202020204" pitchFamily="34" charset="0"/>
                <a:ea typeface="+mn-ea"/>
                <a:cs typeface="+mn-cs"/>
              </a:rPr>
              <a:t>NoA</a:t>
            </a:r>
            <a:r>
              <a:rPr lang="en-US" sz="3200" kern="1200" dirty="0">
                <a:solidFill>
                  <a:srgbClr val="404040"/>
                </a:solidFill>
                <a:effectLst/>
                <a:latin typeface="Trebuchet MS" panose="020B0603020202020204" pitchFamily="34" charset="0"/>
                <a:ea typeface="+mn-ea"/>
                <a:cs typeface="+mn-cs"/>
              </a:rPr>
              <a:t>)</a:t>
            </a:r>
            <a:endParaRPr lang="en-US" dirty="0">
              <a:effectLst/>
            </a:endParaRPr>
          </a:p>
          <a:p>
            <a:endParaRPr lang="en-US" dirty="0"/>
          </a:p>
        </p:txBody>
      </p:sp>
    </p:spTree>
    <p:extLst>
      <p:ext uri="{BB962C8B-B14F-4D97-AF65-F5344CB8AC3E}">
        <p14:creationId xmlns:p14="http://schemas.microsoft.com/office/powerpoint/2010/main" val="1756977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EB427E-358A-40BE-A47E-7F5C22F2925F}"/>
              </a:ext>
            </a:extLst>
          </p:cNvPr>
          <p:cNvSpPr>
            <a:spLocks noGrp="1" noChangeArrowheads="1"/>
          </p:cNvSpPr>
          <p:nvPr>
            <p:ph type="title"/>
          </p:nvPr>
        </p:nvSpPr>
        <p:spPr>
          <a:xfrm>
            <a:off x="457200" y="304800"/>
            <a:ext cx="6096000" cy="1139825"/>
          </a:xfrm>
        </p:spPr>
        <p:txBody>
          <a:bodyPr>
            <a:normAutofit fontScale="90000"/>
          </a:bodyPr>
          <a:lstStyle/>
          <a:p>
            <a:pPr algn="ctr" eaLnBrk="1" hangingPunct="1"/>
            <a:r>
              <a:rPr lang="en-US" altLang="en-US" sz="4000" dirty="0"/>
              <a:t>Non-SNAP RPPR</a:t>
            </a:r>
            <a:br>
              <a:rPr lang="en-US" altLang="en-US" sz="4000" dirty="0"/>
            </a:br>
            <a:r>
              <a:rPr lang="en-US" altLang="en-US" sz="3200" dirty="0"/>
              <a:t>Administrative and Fiscal Contents</a:t>
            </a:r>
          </a:p>
        </p:txBody>
      </p:sp>
      <p:sp>
        <p:nvSpPr>
          <p:cNvPr id="19459" name="Rectangle 3">
            <a:extLst>
              <a:ext uri="{FF2B5EF4-FFF2-40B4-BE49-F238E27FC236}">
                <a16:creationId xmlns:a16="http://schemas.microsoft.com/office/drawing/2014/main" id="{D6FDDC7B-8837-4E44-9A5E-DAEC5449B4EA}"/>
              </a:ext>
            </a:extLst>
          </p:cNvPr>
          <p:cNvSpPr>
            <a:spLocks noGrp="1" noChangeArrowheads="1"/>
          </p:cNvSpPr>
          <p:nvPr>
            <p:ph idx="1"/>
          </p:nvPr>
        </p:nvSpPr>
        <p:spPr>
          <a:xfrm>
            <a:off x="533400" y="2289180"/>
            <a:ext cx="6705600" cy="3197220"/>
          </a:xfrm>
        </p:spPr>
        <p:txBody>
          <a:bodyPr>
            <a:noAutofit/>
          </a:bodyPr>
          <a:lstStyle/>
          <a:p>
            <a:pPr eaLnBrk="1" hangingPunct="1"/>
            <a:r>
              <a:rPr lang="en-US" altLang="en-US" sz="2800" dirty="0"/>
              <a:t>Detailed budget, justification, and updated other support, IRB and IACUC</a:t>
            </a:r>
          </a:p>
          <a:p>
            <a:pPr lvl="1" eaLnBrk="1" hangingPunct="1"/>
            <a:r>
              <a:rPr lang="en-US" altLang="en-US" sz="2400" dirty="0"/>
              <a:t>Address unobligated balance &gt; 25%</a:t>
            </a:r>
          </a:p>
          <a:p>
            <a:pPr eaLnBrk="1" hangingPunct="1">
              <a:lnSpc>
                <a:spcPct val="120000"/>
              </a:lnSpc>
            </a:pPr>
            <a:r>
              <a:rPr lang="en-US" altLang="en-US" sz="2800" dirty="0"/>
              <a:t>Total Costs as commitment base</a:t>
            </a:r>
          </a:p>
          <a:p>
            <a:pPr eaLnBrk="1" hangingPunct="1">
              <a:lnSpc>
                <a:spcPct val="120000"/>
              </a:lnSpc>
            </a:pPr>
            <a:r>
              <a:rPr lang="en-US" altLang="en-US" sz="2800" dirty="0"/>
              <a:t>Annual Federal Financial Report</a:t>
            </a:r>
          </a:p>
        </p:txBody>
      </p:sp>
      <p:sp>
        <p:nvSpPr>
          <p:cNvPr id="19461" name="Line 5">
            <a:extLst>
              <a:ext uri="{FF2B5EF4-FFF2-40B4-BE49-F238E27FC236}">
                <a16:creationId xmlns:a16="http://schemas.microsoft.com/office/drawing/2014/main" id="{5A51AABB-36E0-48BF-ACC2-59900E3EB625}"/>
              </a:ext>
              <a:ext uri="{C183D7F6-B498-43B3-948B-1728B52AA6E4}">
                <adec:decorative xmlns:adec="http://schemas.microsoft.com/office/drawing/2017/decorative" val="1"/>
              </a:ext>
            </a:extLst>
          </p:cNvPr>
          <p:cNvSpPr>
            <a:spLocks noChangeShapeType="1"/>
          </p:cNvSpPr>
          <p:nvPr/>
        </p:nvSpPr>
        <p:spPr bwMode="auto">
          <a:xfrm>
            <a:off x="457200" y="1752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ED2FEE2-68E7-49EA-A4C6-AD13F2DCBEBC}"/>
              </a:ext>
            </a:extLst>
          </p:cNvPr>
          <p:cNvSpPr>
            <a:spLocks noGrp="1" noChangeArrowheads="1"/>
          </p:cNvSpPr>
          <p:nvPr>
            <p:ph type="title"/>
          </p:nvPr>
        </p:nvSpPr>
        <p:spPr>
          <a:xfrm>
            <a:off x="381000" y="270540"/>
            <a:ext cx="6019800" cy="1320800"/>
          </a:xfrm>
        </p:spPr>
        <p:txBody>
          <a:bodyPr>
            <a:normAutofit/>
          </a:bodyPr>
          <a:lstStyle/>
          <a:p>
            <a:pPr algn="ctr" eaLnBrk="1" hangingPunct="1"/>
            <a:r>
              <a:rPr lang="en-US" altLang="en-US" b="1" dirty="0"/>
              <a:t>What </a:t>
            </a:r>
            <a:r>
              <a:rPr lang="en-US" altLang="en-US" b="1" u="sng" dirty="0"/>
              <a:t>Not</a:t>
            </a:r>
            <a:r>
              <a:rPr lang="en-US" altLang="en-US" b="1" dirty="0"/>
              <a:t> to Submit with the RPPR</a:t>
            </a:r>
          </a:p>
        </p:txBody>
      </p:sp>
      <p:sp>
        <p:nvSpPr>
          <p:cNvPr id="22531" name="Rectangle 3">
            <a:extLst>
              <a:ext uri="{FF2B5EF4-FFF2-40B4-BE49-F238E27FC236}">
                <a16:creationId xmlns:a16="http://schemas.microsoft.com/office/drawing/2014/main" id="{F1E33E98-E469-49A5-BE41-2AF434A54D37}"/>
              </a:ext>
            </a:extLst>
          </p:cNvPr>
          <p:cNvSpPr>
            <a:spLocks noGrp="1" noChangeArrowheads="1"/>
          </p:cNvSpPr>
          <p:nvPr>
            <p:ph idx="1"/>
          </p:nvPr>
        </p:nvSpPr>
        <p:spPr>
          <a:xfrm>
            <a:off x="457200" y="1981200"/>
            <a:ext cx="6858000" cy="3581394"/>
          </a:xfrm>
        </p:spPr>
        <p:txBody>
          <a:bodyPr>
            <a:normAutofit lnSpcReduction="10000"/>
          </a:bodyPr>
          <a:lstStyle/>
          <a:p>
            <a:pPr marL="0" indent="0" eaLnBrk="1" hangingPunct="1">
              <a:buNone/>
            </a:pPr>
            <a:r>
              <a:rPr lang="en-US" altLang="en-US" sz="2800" b="1" dirty="0"/>
              <a:t>Prior Approval Requests</a:t>
            </a:r>
          </a:p>
          <a:p>
            <a:pPr lvl="1" eaLnBrk="1" hangingPunct="1"/>
            <a:r>
              <a:rPr lang="en-US" altLang="en-US" sz="2400" dirty="0"/>
              <a:t>Carryover Requests</a:t>
            </a:r>
          </a:p>
          <a:p>
            <a:pPr lvl="1" eaLnBrk="1" hangingPunct="1"/>
            <a:r>
              <a:rPr lang="en-US" altLang="en-US" sz="2400" dirty="0"/>
              <a:t>Requests for Supplemental Funding</a:t>
            </a:r>
          </a:p>
          <a:p>
            <a:pPr lvl="1" eaLnBrk="1" hangingPunct="1"/>
            <a:r>
              <a:rPr lang="en-US" altLang="en-US" sz="2400" dirty="0"/>
              <a:t>Requests for Additional Time to the Final Budget and Project Period</a:t>
            </a:r>
          </a:p>
          <a:p>
            <a:pPr eaLnBrk="1" hangingPunct="1">
              <a:buFontTx/>
              <a:buNone/>
            </a:pPr>
            <a:r>
              <a:rPr lang="en-US" altLang="en-US" sz="2400" dirty="0"/>
              <a:t> </a:t>
            </a:r>
          </a:p>
          <a:p>
            <a:pPr eaLnBrk="1" hangingPunct="1">
              <a:buFontTx/>
              <a:buNone/>
            </a:pPr>
            <a:r>
              <a:rPr lang="en-US" altLang="en-US" dirty="0"/>
              <a:t>* These a</a:t>
            </a:r>
            <a:r>
              <a:rPr lang="en-US" altLang="en-US" sz="2000" i="1" dirty="0"/>
              <a:t>dministrative actions that need to be addressed separately.</a:t>
            </a:r>
          </a:p>
        </p:txBody>
      </p:sp>
      <p:sp>
        <p:nvSpPr>
          <p:cNvPr id="22533" name="Line 5">
            <a:extLst>
              <a:ext uri="{FF2B5EF4-FFF2-40B4-BE49-F238E27FC236}">
                <a16:creationId xmlns:a16="http://schemas.microsoft.com/office/drawing/2014/main" id="{819A5F16-D501-4059-9637-0D047E1B1AF9}"/>
              </a:ext>
              <a:ext uri="{C183D7F6-B498-43B3-948B-1728B52AA6E4}">
                <adec:decorative xmlns:adec="http://schemas.microsoft.com/office/drawing/2017/decorative" val="1"/>
              </a:ext>
            </a:extLst>
          </p:cNvPr>
          <p:cNvSpPr>
            <a:spLocks noChangeShapeType="1"/>
          </p:cNvSpPr>
          <p:nvPr/>
        </p:nvSpPr>
        <p:spPr bwMode="auto">
          <a:xfrm>
            <a:off x="3810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64906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34B9E9-A726-4B8A-8BA1-A9AA9449B201}"/>
              </a:ext>
            </a:extLst>
          </p:cNvPr>
          <p:cNvSpPr>
            <a:spLocks noGrp="1"/>
          </p:cNvSpPr>
          <p:nvPr>
            <p:ph type="title"/>
          </p:nvPr>
        </p:nvSpPr>
        <p:spPr>
          <a:xfrm>
            <a:off x="1398143" y="2664346"/>
            <a:ext cx="6347714" cy="1320800"/>
          </a:xfrm>
        </p:spPr>
        <p:txBody>
          <a:bodyPr/>
          <a:lstStyle/>
          <a:p>
            <a:pPr algn="ctr" rtl="0" eaLnBrk="1" latinLnBrk="0" hangingPunct="1"/>
            <a:r>
              <a:rPr lang="en-US" sz="3200" kern="1200" dirty="0">
                <a:solidFill>
                  <a:srgbClr val="404040"/>
                </a:solidFill>
                <a:effectLst/>
                <a:latin typeface="Trebuchet MS" panose="020B0603020202020204" pitchFamily="34" charset="0"/>
                <a:ea typeface="+mn-ea"/>
                <a:cs typeface="+mn-cs"/>
              </a:rPr>
              <a:t>Closeout</a:t>
            </a:r>
            <a:endParaRPr lang="en-US" dirty="0">
              <a:effectLst/>
            </a:endParaRPr>
          </a:p>
          <a:p>
            <a:endParaRPr lang="en-US" dirty="0"/>
          </a:p>
        </p:txBody>
      </p:sp>
    </p:spTree>
    <p:extLst>
      <p:ext uri="{BB962C8B-B14F-4D97-AF65-F5344CB8AC3E}">
        <p14:creationId xmlns:p14="http://schemas.microsoft.com/office/powerpoint/2010/main" val="1933638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4041"/>
            <a:ext cx="7162800" cy="4483359"/>
          </a:xfrm>
        </p:spPr>
        <p:txBody>
          <a:bodyPr>
            <a:normAutofit/>
          </a:bodyPr>
          <a:lstStyle/>
          <a:p>
            <a:pPr marL="0" indent="0">
              <a:buNone/>
            </a:pPr>
            <a:r>
              <a:rPr lang="en-US" sz="2800" dirty="0"/>
              <a:t>NIH recipients must submit three final reports within </a:t>
            </a:r>
            <a:r>
              <a:rPr lang="en-US" sz="2800" u="sng" dirty="0">
                <a:solidFill>
                  <a:srgbClr val="FF0000"/>
                </a:solidFill>
              </a:rPr>
              <a:t>120 days </a:t>
            </a:r>
            <a:r>
              <a:rPr lang="en-US" sz="2800" dirty="0"/>
              <a:t>of the project period end date:</a:t>
            </a:r>
          </a:p>
          <a:p>
            <a:pPr marL="0" indent="0">
              <a:buNone/>
            </a:pPr>
            <a:endParaRPr lang="en-US" sz="1000" dirty="0"/>
          </a:p>
          <a:p>
            <a:pPr marL="514350" indent="-514350">
              <a:buFont typeface="+mj-lt"/>
              <a:buAutoNum type="arabicPeriod"/>
            </a:pPr>
            <a:r>
              <a:rPr lang="en-US" sz="2400" dirty="0"/>
              <a:t>Final Federal Financial Report</a:t>
            </a:r>
          </a:p>
          <a:p>
            <a:pPr marL="514350" indent="-514350">
              <a:buFont typeface="+mj-lt"/>
              <a:buAutoNum type="arabicPeriod"/>
            </a:pPr>
            <a:r>
              <a:rPr lang="en-US" sz="2400" dirty="0"/>
              <a:t>Final Invention Statement and Certification</a:t>
            </a:r>
          </a:p>
          <a:p>
            <a:pPr marL="514350" indent="-514350">
              <a:buFont typeface="+mj-lt"/>
              <a:buAutoNum type="arabicPeriod"/>
            </a:pPr>
            <a:r>
              <a:rPr lang="en-US" sz="2400" dirty="0"/>
              <a:t>Final RPPR (F-RPPR) or I-RPPR</a:t>
            </a:r>
          </a:p>
          <a:p>
            <a:pPr marL="0" indent="0">
              <a:buNone/>
            </a:pPr>
            <a:endParaRPr lang="en-US" sz="1300" dirty="0"/>
          </a:p>
          <a:p>
            <a:pPr marL="0" indent="0">
              <a:buNone/>
            </a:pPr>
            <a:r>
              <a:rPr lang="en-US" sz="2800" dirty="0"/>
              <a:t>After </a:t>
            </a:r>
            <a:r>
              <a:rPr lang="en-US" sz="2800" u="sng" dirty="0">
                <a:solidFill>
                  <a:srgbClr val="FF0000"/>
                </a:solidFill>
              </a:rPr>
              <a:t>180 days</a:t>
            </a:r>
            <a:r>
              <a:rPr lang="en-US" sz="2800" dirty="0"/>
              <a:t>, the award enters unilateral closeout!</a:t>
            </a:r>
          </a:p>
        </p:txBody>
      </p:sp>
      <p:sp>
        <p:nvSpPr>
          <p:cNvPr id="5" name="Line 5">
            <a:extLst>
              <a:ext uri="{FF2B5EF4-FFF2-40B4-BE49-F238E27FC236}">
                <a16:creationId xmlns:a16="http://schemas.microsoft.com/office/drawing/2014/main" id="{C414C838-BEF9-4713-B8BD-1537AF2439EE}"/>
              </a:ext>
              <a:ext uri="{C183D7F6-B498-43B3-948B-1728B52AA6E4}">
                <adec:decorative xmlns:adec="http://schemas.microsoft.com/office/drawing/2017/decorative" val="1"/>
              </a:ext>
            </a:extLst>
          </p:cNvPr>
          <p:cNvSpPr>
            <a:spLocks noChangeShapeType="1"/>
          </p:cNvSpPr>
          <p:nvPr/>
        </p:nvSpPr>
        <p:spPr bwMode="auto">
          <a:xfrm>
            <a:off x="289035" y="1066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9F8E9867-E382-4B24-8FD3-7EC56BF6FDCC}"/>
              </a:ext>
            </a:extLst>
          </p:cNvPr>
          <p:cNvSpPr>
            <a:spLocks noGrp="1"/>
          </p:cNvSpPr>
          <p:nvPr>
            <p:ph type="title"/>
          </p:nvPr>
        </p:nvSpPr>
        <p:spPr>
          <a:xfrm>
            <a:off x="323154" y="406400"/>
            <a:ext cx="6347714" cy="1320800"/>
          </a:xfrm>
        </p:spPr>
        <p:txBody>
          <a:bodyPr/>
          <a:lstStyle/>
          <a:p>
            <a:pPr rtl="0" fontAlgn="base"/>
            <a:r>
              <a:rPr lang="en-US" sz="3600" b="1" kern="1200" dirty="0">
                <a:solidFill>
                  <a:srgbClr val="0070C0"/>
                </a:solidFill>
                <a:effectLst/>
                <a:latin typeface="Arial" panose="020B0604020202020204" pitchFamily="34" charset="0"/>
                <a:ea typeface="+mn-ea"/>
                <a:cs typeface="+mn-cs"/>
              </a:rPr>
              <a:t>NIH Closeout Requirements</a:t>
            </a:r>
            <a:endParaRPr lang="en-US" dirty="0">
              <a:effectLst/>
            </a:endParaRPr>
          </a:p>
        </p:txBody>
      </p:sp>
    </p:spTree>
    <p:extLst>
      <p:ext uri="{BB962C8B-B14F-4D97-AF65-F5344CB8AC3E}">
        <p14:creationId xmlns:p14="http://schemas.microsoft.com/office/powerpoint/2010/main" val="1907746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94921"/>
            <a:ext cx="7620000" cy="4594078"/>
          </a:xfrm>
          <a:prstGeom prst="rect">
            <a:avLst/>
          </a:prstGeom>
        </p:spPr>
        <p:txBody>
          <a:bodyPr wrap="square">
            <a:spAutoFit/>
          </a:bodyPr>
          <a:lstStyle/>
          <a:p>
            <a:pPr marL="233363" indent="-233363" algn="l" fontAlgn="auto">
              <a:lnSpc>
                <a:spcPct val="80000"/>
              </a:lnSpc>
              <a:spcBef>
                <a:spcPct val="20000"/>
              </a:spcBef>
              <a:spcAft>
                <a:spcPts val="800"/>
              </a:spcAft>
              <a:buFont typeface="Arial" panose="020B0604020202020204" pitchFamily="34" charset="0"/>
              <a:buChar char="•"/>
              <a:defRPr/>
            </a:pPr>
            <a:r>
              <a:rPr lang="en-US" sz="2400" dirty="0">
                <a:effectLst/>
                <a:latin typeface="+mj-lt"/>
                <a:cs typeface="Arial" pitchFamily="34" charset="0"/>
              </a:rPr>
              <a:t>At time of closeout, ensure there are no discrepancies in reporting between: </a:t>
            </a:r>
          </a:p>
          <a:p>
            <a:pPr lvl="1" indent="-223838" algn="l" fontAlgn="auto">
              <a:lnSpc>
                <a:spcPct val="80000"/>
              </a:lnSpc>
              <a:spcBef>
                <a:spcPct val="20000"/>
              </a:spcBef>
              <a:spcAft>
                <a:spcPts val="800"/>
              </a:spcAft>
              <a:buFont typeface="Courier New" panose="02070309020205020404" pitchFamily="49" charset="0"/>
              <a:buChar char="o"/>
              <a:defRPr/>
            </a:pPr>
            <a:r>
              <a:rPr lang="en-US" sz="2000" dirty="0">
                <a:effectLst/>
                <a:latin typeface="+mj-lt"/>
                <a:cs typeface="Arial" pitchFamily="34" charset="0"/>
              </a:rPr>
              <a:t>Final FFR </a:t>
            </a:r>
            <a:r>
              <a:rPr lang="en-US" sz="2000" i="1" dirty="0">
                <a:effectLst/>
                <a:latin typeface="+mj-lt"/>
                <a:cs typeface="Arial" pitchFamily="34" charset="0"/>
              </a:rPr>
              <a:t>expenditure </a:t>
            </a:r>
            <a:r>
              <a:rPr lang="en-US" sz="2000" dirty="0">
                <a:effectLst/>
                <a:latin typeface="+mj-lt"/>
                <a:cs typeface="Arial" pitchFamily="34" charset="0"/>
              </a:rPr>
              <a:t>data (in eRA Commons) and</a:t>
            </a:r>
          </a:p>
          <a:p>
            <a:pPr lvl="1" indent="-223838" algn="l" fontAlgn="auto">
              <a:lnSpc>
                <a:spcPct val="80000"/>
              </a:lnSpc>
              <a:spcBef>
                <a:spcPct val="20000"/>
              </a:spcBef>
              <a:spcAft>
                <a:spcPts val="800"/>
              </a:spcAft>
              <a:buFont typeface="Courier New" panose="02070309020205020404" pitchFamily="49" charset="0"/>
              <a:buChar char="o"/>
              <a:defRPr/>
            </a:pPr>
            <a:r>
              <a:rPr lang="en-US" sz="2000" dirty="0">
                <a:effectLst/>
                <a:latin typeface="+mj-lt"/>
                <a:cs typeface="Arial" pitchFamily="34" charset="0"/>
              </a:rPr>
              <a:t>FFR </a:t>
            </a:r>
            <a:r>
              <a:rPr lang="en-US" sz="2000" i="1" dirty="0">
                <a:effectLst/>
                <a:latin typeface="+mj-lt"/>
                <a:cs typeface="Arial" pitchFamily="34" charset="0"/>
              </a:rPr>
              <a:t>cash transaction </a:t>
            </a:r>
            <a:r>
              <a:rPr lang="en-US" sz="2000" dirty="0">
                <a:effectLst/>
                <a:latin typeface="+mj-lt"/>
                <a:cs typeface="Arial" pitchFamily="34" charset="0"/>
              </a:rPr>
              <a:t>data (in PMS)</a:t>
            </a:r>
          </a:p>
          <a:p>
            <a:pPr marL="233363" indent="-233363" fontAlgn="auto">
              <a:spcBef>
                <a:spcPct val="20000"/>
              </a:spcBef>
              <a:spcAft>
                <a:spcPts val="800"/>
              </a:spcAft>
              <a:buFontTx/>
              <a:buChar char="•"/>
              <a:defRPr/>
            </a:pPr>
            <a:r>
              <a:rPr lang="en-US" sz="2400" dirty="0">
                <a:effectLst/>
                <a:cs typeface="Arial" pitchFamily="34" charset="0"/>
              </a:rPr>
              <a:t>Failure to submit an acceptable final FFR in a timely manner may result in disallowed costs or federal debt</a:t>
            </a:r>
          </a:p>
          <a:p>
            <a:pPr lvl="1" indent="-223838" fontAlgn="auto">
              <a:lnSpc>
                <a:spcPct val="80000"/>
              </a:lnSpc>
              <a:spcBef>
                <a:spcPct val="20000"/>
              </a:spcBef>
              <a:spcAft>
                <a:spcPts val="800"/>
              </a:spcAft>
              <a:buFont typeface="Courier New" panose="02070309020205020404" pitchFamily="49" charset="0"/>
              <a:buChar char="o"/>
              <a:defRPr/>
            </a:pPr>
            <a:r>
              <a:rPr lang="en-US" sz="2000" dirty="0">
                <a:effectLst/>
                <a:cs typeface="Arial" pitchFamily="34" charset="0"/>
              </a:rPr>
              <a:t>If a recipient fails to submit a final FFR expenditure data report - NIH must use the last recorded quarterly cash disbursement level</a:t>
            </a:r>
          </a:p>
          <a:p>
            <a:pPr lvl="1" indent="-223838" fontAlgn="auto">
              <a:lnSpc>
                <a:spcPct val="80000"/>
              </a:lnSpc>
              <a:spcBef>
                <a:spcPct val="20000"/>
              </a:spcBef>
              <a:spcAft>
                <a:spcPts val="800"/>
              </a:spcAft>
              <a:buFont typeface="Courier New" panose="02070309020205020404" pitchFamily="49" charset="0"/>
              <a:buChar char="o"/>
              <a:defRPr/>
            </a:pPr>
            <a:r>
              <a:rPr lang="en-US" sz="2000" dirty="0">
                <a:effectLst/>
                <a:cs typeface="Arial" pitchFamily="34" charset="0"/>
              </a:rPr>
              <a:t>If the final FFR expenditure data does not match the amount reported on last FFR cash disbursement report to PMS - NIH must use the lower amount - results in federal debt</a:t>
            </a:r>
          </a:p>
        </p:txBody>
      </p:sp>
      <p:sp>
        <p:nvSpPr>
          <p:cNvPr id="6" name="Line 5">
            <a:extLst>
              <a:ext uri="{FF2B5EF4-FFF2-40B4-BE49-F238E27FC236}">
                <a16:creationId xmlns:a16="http://schemas.microsoft.com/office/drawing/2014/main" id="{A9E09DA6-3308-40CA-A547-B8462DC2A033}"/>
              </a:ext>
              <a:ext uri="{C183D7F6-B498-43B3-948B-1728B52AA6E4}">
                <adec:decorative xmlns:adec="http://schemas.microsoft.com/office/drawing/2017/decorative" val="1"/>
              </a:ext>
            </a:extLst>
          </p:cNvPr>
          <p:cNvSpPr>
            <a:spLocks noChangeShapeType="1"/>
          </p:cNvSpPr>
          <p:nvPr/>
        </p:nvSpPr>
        <p:spPr bwMode="auto">
          <a:xfrm>
            <a:off x="289035"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Box 6">
            <a:extLst>
              <a:ext uri="{FF2B5EF4-FFF2-40B4-BE49-F238E27FC236}">
                <a16:creationId xmlns:a16="http://schemas.microsoft.com/office/drawing/2014/main" id="{CB359C43-D3D5-4C08-A557-C484BA0E2865}"/>
              </a:ext>
            </a:extLst>
          </p:cNvPr>
          <p:cNvSpPr txBox="1"/>
          <p:nvPr/>
        </p:nvSpPr>
        <p:spPr>
          <a:xfrm>
            <a:off x="3200400" y="6169223"/>
            <a:ext cx="4009697" cy="307777"/>
          </a:xfrm>
          <a:prstGeom prst="rect">
            <a:avLst/>
          </a:prstGeom>
          <a:noFill/>
        </p:spPr>
        <p:txBody>
          <a:bodyPr wrap="square" rtlCol="0">
            <a:spAutoFit/>
          </a:bodyPr>
          <a:lstStyle/>
          <a:p>
            <a:r>
              <a:rPr lang="en-US" sz="1400" dirty="0">
                <a:solidFill>
                  <a:srgbClr val="FF0000"/>
                </a:solidFill>
                <a:effectLst/>
              </a:rPr>
              <a:t>See </a:t>
            </a:r>
            <a:r>
              <a:rPr lang="en-US" sz="1400" dirty="0">
                <a:solidFill>
                  <a:srgbClr val="FF0000"/>
                </a:solidFill>
                <a:effectLst/>
                <a:hlinkClick r:id="rId3">
                  <a:extLst>
                    <a:ext uri="{A12FA001-AC4F-418D-AE19-62706E023703}">
                      <ahyp:hlinkClr xmlns:ahyp="http://schemas.microsoft.com/office/drawing/2018/hyperlinkcolor" val="tx"/>
                    </a:ext>
                  </a:extLst>
                </a:hlinkClick>
              </a:rPr>
              <a:t>Section 8.6.1 </a:t>
            </a:r>
            <a:r>
              <a:rPr lang="en-US" sz="1400" dirty="0">
                <a:solidFill>
                  <a:srgbClr val="FF0000"/>
                </a:solidFill>
                <a:effectLst/>
              </a:rPr>
              <a:t>NIH Grants Policy Statement</a:t>
            </a:r>
          </a:p>
        </p:txBody>
      </p:sp>
      <p:sp>
        <p:nvSpPr>
          <p:cNvPr id="2" name="Title 1">
            <a:extLst>
              <a:ext uri="{FF2B5EF4-FFF2-40B4-BE49-F238E27FC236}">
                <a16:creationId xmlns:a16="http://schemas.microsoft.com/office/drawing/2014/main" id="{04F9C11E-FFAE-49E2-8BC5-0D7FE28B4BC8}"/>
              </a:ext>
            </a:extLst>
          </p:cNvPr>
          <p:cNvSpPr>
            <a:spLocks noGrp="1"/>
          </p:cNvSpPr>
          <p:nvPr>
            <p:ph type="title"/>
          </p:nvPr>
        </p:nvSpPr>
        <p:spPr>
          <a:xfrm>
            <a:off x="259465" y="635000"/>
            <a:ext cx="7152022" cy="1320800"/>
          </a:xfrm>
        </p:spPr>
        <p:txBody>
          <a:bodyPr>
            <a:normAutofit/>
          </a:bodyPr>
          <a:lstStyle/>
          <a:p>
            <a:pPr eaLnBrk="0" fontAlgn="base" hangingPunct="0">
              <a:lnSpc>
                <a:spcPct val="80000"/>
              </a:lnSpc>
              <a:spcAft>
                <a:spcPct val="0"/>
              </a:spcAft>
            </a:pPr>
            <a:r>
              <a:rPr lang="en-US" sz="4000" kern="0" dirty="0">
                <a:solidFill>
                  <a:srgbClr val="0070C0"/>
                </a:solidFill>
                <a:cs typeface="Arial" panose="020B0604020202020204" pitchFamily="34" charset="0"/>
              </a:rPr>
              <a:t>Final Federal Financial Report</a:t>
            </a:r>
          </a:p>
        </p:txBody>
      </p:sp>
    </p:spTree>
    <p:extLst>
      <p:ext uri="{BB962C8B-B14F-4D97-AF65-F5344CB8AC3E}">
        <p14:creationId xmlns:p14="http://schemas.microsoft.com/office/powerpoint/2010/main" val="489277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D9EB21-9C66-44B0-B3F0-CF9BEFBC2CFF}"/>
              </a:ext>
            </a:extLst>
          </p:cNvPr>
          <p:cNvSpPr>
            <a:spLocks noGrp="1"/>
          </p:cNvSpPr>
          <p:nvPr>
            <p:ph type="title"/>
          </p:nvPr>
        </p:nvSpPr>
        <p:spPr>
          <a:xfrm>
            <a:off x="152400" y="76200"/>
            <a:ext cx="5562601" cy="1139163"/>
          </a:xfrm>
        </p:spPr>
        <p:txBody>
          <a:bodyPr>
            <a:noAutofit/>
          </a:bodyPr>
          <a:lstStyle/>
          <a:p>
            <a:r>
              <a:rPr lang="en-US" dirty="0">
                <a:solidFill>
                  <a:srgbClr val="0070C0"/>
                </a:solidFill>
              </a:rPr>
              <a:t>Final Invention Statement and Certification</a:t>
            </a:r>
            <a:endParaRPr lang="en-US" dirty="0"/>
          </a:p>
        </p:txBody>
      </p:sp>
      <p:sp>
        <p:nvSpPr>
          <p:cNvPr id="3" name="Content Placeholder 2">
            <a:extLst>
              <a:ext uri="{FF2B5EF4-FFF2-40B4-BE49-F238E27FC236}">
                <a16:creationId xmlns:a16="http://schemas.microsoft.com/office/drawing/2014/main" id="{4A1CC27E-10D1-494F-AF74-B2FCB1845AE4}"/>
              </a:ext>
            </a:extLst>
          </p:cNvPr>
          <p:cNvSpPr>
            <a:spLocks noGrp="1"/>
          </p:cNvSpPr>
          <p:nvPr>
            <p:ph idx="1"/>
          </p:nvPr>
        </p:nvSpPr>
        <p:spPr>
          <a:xfrm>
            <a:off x="304800" y="1524000"/>
            <a:ext cx="7239000" cy="4800595"/>
          </a:xfrm>
        </p:spPr>
        <p:txBody>
          <a:bodyPr>
            <a:normAutofit fontScale="85000" lnSpcReduction="20000"/>
          </a:bodyPr>
          <a:lstStyle/>
          <a:p>
            <a:pPr marL="0" indent="0">
              <a:lnSpc>
                <a:spcPct val="120000"/>
              </a:lnSpc>
              <a:buNone/>
            </a:pPr>
            <a:r>
              <a:rPr lang="en-US" sz="3300" dirty="0">
                <a:hlinkClick r:id="rId2"/>
              </a:rPr>
              <a:t>Section 8.6.3 </a:t>
            </a:r>
            <a:r>
              <a:rPr lang="en-US" sz="3300" dirty="0"/>
              <a:t>NIH Grants Policy Statement</a:t>
            </a:r>
            <a:endParaRPr lang="en-US" sz="2100" dirty="0"/>
          </a:p>
          <a:p>
            <a:pPr marL="0" indent="0" algn="just">
              <a:lnSpc>
                <a:spcPct val="120000"/>
              </a:lnSpc>
              <a:buNone/>
            </a:pPr>
            <a:r>
              <a:rPr lang="en-US" sz="2200" dirty="0"/>
              <a:t>The recipient must submit a Final Invention Statement and Certification (</a:t>
            </a:r>
            <a:r>
              <a:rPr lang="en-US" sz="2200" dirty="0">
                <a:hlinkClick r:id="rId2"/>
              </a:rPr>
              <a:t>HHS 568</a:t>
            </a:r>
            <a:r>
              <a:rPr lang="en-US" sz="2200" dirty="0"/>
              <a:t>), whether or not the funded project results in any subject inventions, and whether or not inventions were previously reported.  The HHS 568 must list all inventions that were conceived or first actually reduced to practice during the course of work under the project, and it must be signed by an AOR.  If there were no inventions, the form must indicate “None.”  For questions, the recipient should contact the NIH awarding IC for specific instructions.</a:t>
            </a:r>
          </a:p>
          <a:p>
            <a:pPr marL="0" indent="0" algn="just">
              <a:lnSpc>
                <a:spcPct val="120000"/>
              </a:lnSpc>
              <a:buNone/>
            </a:pPr>
            <a:r>
              <a:rPr lang="en-US" sz="2400" dirty="0"/>
              <a:t>When invention reporting is required, the HHS 568 does not relieve the responsible party of the obligation to assure that all inventions are promptly and fully reported directly to the NIH, as required by the terms of award.</a:t>
            </a:r>
          </a:p>
        </p:txBody>
      </p:sp>
      <p:sp>
        <p:nvSpPr>
          <p:cNvPr id="4" name="Line 5">
            <a:extLst>
              <a:ext uri="{FF2B5EF4-FFF2-40B4-BE49-F238E27FC236}">
                <a16:creationId xmlns:a16="http://schemas.microsoft.com/office/drawing/2014/main" id="{61181EC5-3971-4CA7-A643-CC4A5D0CE496}"/>
              </a:ext>
              <a:ext uri="{C183D7F6-B498-43B3-948B-1728B52AA6E4}">
                <adec:decorative xmlns:adec="http://schemas.microsoft.com/office/drawing/2017/decorative" val="1"/>
              </a:ext>
            </a:extLst>
          </p:cNvPr>
          <p:cNvSpPr>
            <a:spLocks noChangeShapeType="1"/>
          </p:cNvSpPr>
          <p:nvPr/>
        </p:nvSpPr>
        <p:spPr bwMode="auto">
          <a:xfrm>
            <a:off x="289035"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35067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6200"/>
            <a:ext cx="5715000" cy="1142997"/>
          </a:xfrm>
        </p:spPr>
        <p:txBody>
          <a:bodyPr>
            <a:noAutofit/>
          </a:bodyPr>
          <a:lstStyle/>
          <a:p>
            <a:pPr algn="ctr"/>
            <a:r>
              <a:rPr lang="en-US" cap="none" dirty="0">
                <a:solidFill>
                  <a:srgbClr val="0070C0"/>
                </a:solidFill>
                <a:latin typeface="Calibri" panose="020F0502020204030204" pitchFamily="34" charset="0"/>
              </a:rPr>
              <a:t>Differences Between the </a:t>
            </a:r>
            <a:br>
              <a:rPr lang="en-US" cap="none" dirty="0">
                <a:solidFill>
                  <a:srgbClr val="0070C0"/>
                </a:solidFill>
                <a:latin typeface="Calibri" panose="020F0502020204030204" pitchFamily="34" charset="0"/>
              </a:rPr>
            </a:br>
            <a:r>
              <a:rPr lang="en-US" cap="none" dirty="0">
                <a:solidFill>
                  <a:srgbClr val="0070C0"/>
                </a:solidFill>
                <a:latin typeface="Calibri" panose="020F0502020204030204" pitchFamily="34" charset="0"/>
              </a:rPr>
              <a:t>Annual RPPR vs. Final RPPR</a:t>
            </a:r>
          </a:p>
        </p:txBody>
      </p:sp>
      <p:sp>
        <p:nvSpPr>
          <p:cNvPr id="9" name="Content Placeholder 9"/>
          <p:cNvSpPr>
            <a:spLocks noGrp="1"/>
          </p:cNvSpPr>
          <p:nvPr>
            <p:ph sz="half" idx="1"/>
          </p:nvPr>
        </p:nvSpPr>
        <p:spPr>
          <a:xfrm>
            <a:off x="457200" y="2185794"/>
            <a:ext cx="2513443" cy="3840480"/>
          </a:xfrm>
        </p:spPr>
        <p:txBody>
          <a:bodyPr>
            <a:normAutofit/>
          </a:bodyPr>
          <a:lstStyle/>
          <a:p>
            <a:pPr marL="457200" indent="-457200">
              <a:buAutoNum type="alphaUcPeriod"/>
            </a:pPr>
            <a:r>
              <a:rPr lang="en-US" sz="2000" dirty="0">
                <a:latin typeface="Calibri" panose="020F0502020204030204" pitchFamily="34" charset="0"/>
              </a:rPr>
              <a:t>Cover Page</a:t>
            </a:r>
          </a:p>
          <a:p>
            <a:pPr marL="457200" indent="-457200">
              <a:buAutoNum type="alphaUcPeriod"/>
            </a:pPr>
            <a:r>
              <a:rPr lang="en-US" sz="2000" dirty="0">
                <a:latin typeface="Calibri" panose="020F0502020204030204" pitchFamily="34" charset="0"/>
              </a:rPr>
              <a:t>Accomplishments</a:t>
            </a:r>
          </a:p>
          <a:p>
            <a:pPr marL="457200" indent="-457200">
              <a:buAutoNum type="alphaUcPeriod"/>
            </a:pPr>
            <a:r>
              <a:rPr lang="en-US" sz="2000" dirty="0">
                <a:latin typeface="Calibri" panose="020F0502020204030204" pitchFamily="34" charset="0"/>
              </a:rPr>
              <a:t>Products</a:t>
            </a:r>
          </a:p>
          <a:p>
            <a:pPr marL="457200" indent="-457200">
              <a:buAutoNum type="alphaUcPeriod"/>
            </a:pPr>
            <a:r>
              <a:rPr lang="en-US" sz="2000" dirty="0">
                <a:latin typeface="Calibri" panose="020F0502020204030204" pitchFamily="34" charset="0"/>
              </a:rPr>
              <a:t>Participants</a:t>
            </a:r>
          </a:p>
          <a:p>
            <a:pPr marL="457200" indent="-457200">
              <a:buAutoNum type="alphaUcPeriod"/>
            </a:pPr>
            <a:r>
              <a:rPr lang="en-US" sz="2000" dirty="0">
                <a:latin typeface="Calibri" panose="020F0502020204030204" pitchFamily="34" charset="0"/>
              </a:rPr>
              <a:t>Impact</a:t>
            </a:r>
          </a:p>
          <a:p>
            <a:pPr marL="457200" indent="-457200">
              <a:buAutoNum type="alphaUcPeriod"/>
            </a:pPr>
            <a:r>
              <a:rPr lang="en-US" sz="2000" dirty="0">
                <a:latin typeface="Calibri" panose="020F0502020204030204" pitchFamily="34" charset="0"/>
              </a:rPr>
              <a:t>Changes</a:t>
            </a:r>
          </a:p>
          <a:p>
            <a:pPr marL="457200" indent="-457200">
              <a:buAutoNum type="alphaUcPeriod"/>
            </a:pPr>
            <a:r>
              <a:rPr lang="en-US" sz="2000" dirty="0">
                <a:latin typeface="Calibri" panose="020F0502020204030204" pitchFamily="34" charset="0"/>
              </a:rPr>
              <a:t>Special Reporting Requirements</a:t>
            </a:r>
          </a:p>
          <a:p>
            <a:pPr marL="457200" indent="-457200">
              <a:buAutoNum type="alphaUcPeriod"/>
            </a:pPr>
            <a:r>
              <a:rPr lang="en-US" sz="2000" dirty="0">
                <a:latin typeface="Calibri" panose="020F0502020204030204" pitchFamily="34" charset="0"/>
              </a:rPr>
              <a:t>Budget</a:t>
            </a:r>
          </a:p>
          <a:p>
            <a:endParaRPr lang="en-US" dirty="0"/>
          </a:p>
          <a:p>
            <a:endParaRPr lang="en-US" dirty="0"/>
          </a:p>
        </p:txBody>
      </p:sp>
      <p:sp>
        <p:nvSpPr>
          <p:cNvPr id="11" name="Content Placeholder 8"/>
          <p:cNvSpPr>
            <a:spLocks noGrp="1"/>
          </p:cNvSpPr>
          <p:nvPr>
            <p:ph sz="half" idx="2"/>
          </p:nvPr>
        </p:nvSpPr>
        <p:spPr>
          <a:xfrm>
            <a:off x="4038600" y="2185794"/>
            <a:ext cx="3291840" cy="3840480"/>
          </a:xfrm>
          <a:prstGeom prst="rect">
            <a:avLst/>
          </a:prstGeom>
        </p:spPr>
        <p:txBody>
          <a:bodyPr>
            <a:noAutofit/>
          </a:bodyPr>
          <a:lstStyle/>
          <a:p>
            <a:pPr marL="457200" indent="-457200">
              <a:buAutoNum type="alphaUcPeriod"/>
            </a:pPr>
            <a:r>
              <a:rPr lang="en-US" sz="1800" dirty="0">
                <a:latin typeface="Calibri" panose="020F0502020204030204" pitchFamily="34" charset="0"/>
              </a:rPr>
              <a:t>Cover Page</a:t>
            </a:r>
          </a:p>
          <a:p>
            <a:pPr marL="457200" indent="-457200">
              <a:buAutoNum type="alphaUcPeriod"/>
            </a:pPr>
            <a:r>
              <a:rPr lang="en-US" sz="1800" dirty="0">
                <a:latin typeface="Calibri" panose="020F0502020204030204" pitchFamily="34" charset="0"/>
              </a:rPr>
              <a:t>Accomplishments</a:t>
            </a:r>
          </a:p>
          <a:p>
            <a:pPr marL="457200" indent="-457200">
              <a:buAutoNum type="alphaUcPeriod"/>
            </a:pPr>
            <a:r>
              <a:rPr lang="en-US" sz="1800" dirty="0">
                <a:latin typeface="Calibri" panose="020F0502020204030204" pitchFamily="34" charset="0"/>
              </a:rPr>
              <a:t>Products</a:t>
            </a:r>
          </a:p>
          <a:p>
            <a:pPr marL="457200" indent="-457200">
              <a:buAutoNum type="alphaUcPeriod"/>
            </a:pPr>
            <a:r>
              <a:rPr lang="en-US" sz="1800" dirty="0">
                <a:effectLst>
                  <a:outerShdw blurRad="38100" dist="38100" dir="2700000" algn="tl">
                    <a:srgbClr val="000000">
                      <a:alpha val="43137"/>
                    </a:srgbClr>
                  </a:outerShdw>
                </a:effectLst>
                <a:latin typeface="Calibri" panose="020F0502020204030204" pitchFamily="34" charset="0"/>
              </a:rPr>
              <a:t>Participants </a:t>
            </a:r>
            <a:r>
              <a:rPr lang="en-US" sz="1800" strike="sngStrike" dirty="0">
                <a:effectLst>
                  <a:outerShdw blurRad="38100" dist="38100" dir="2700000" algn="tl">
                    <a:srgbClr val="000000">
                      <a:alpha val="43137"/>
                    </a:srgbClr>
                  </a:outerShdw>
                </a:effectLst>
                <a:latin typeface="Calibri" panose="020F0502020204030204" pitchFamily="34" charset="0"/>
              </a:rPr>
              <a:t>and Other Collaborators</a:t>
            </a:r>
          </a:p>
          <a:p>
            <a:pPr marL="457200" indent="-457200">
              <a:buAutoNum type="alphaUcPeriod"/>
            </a:pPr>
            <a:r>
              <a:rPr lang="en-US" sz="1800" dirty="0">
                <a:latin typeface="Calibri" panose="020F0502020204030204" pitchFamily="34" charset="0"/>
              </a:rPr>
              <a:t>Impact – </a:t>
            </a:r>
            <a:r>
              <a:rPr lang="en-US" sz="1800" dirty="0">
                <a:solidFill>
                  <a:srgbClr val="FF0000"/>
                </a:solidFill>
                <a:latin typeface="Calibri" panose="020F0502020204030204" pitchFamily="34" charset="0"/>
              </a:rPr>
              <a:t>SBIR/STTR only</a:t>
            </a:r>
          </a:p>
          <a:p>
            <a:pPr marL="457200" indent="-457200">
              <a:buAutoNum type="alphaUcPeriod"/>
            </a:pPr>
            <a:r>
              <a:rPr lang="en-US" sz="1800" strike="sngStrike" dirty="0">
                <a:effectLst>
                  <a:outerShdw blurRad="38100" dist="38100" dir="2700000" algn="tl">
                    <a:srgbClr val="000000">
                      <a:alpha val="43137"/>
                    </a:srgbClr>
                  </a:outerShdw>
                </a:effectLst>
                <a:latin typeface="Calibri" panose="020F0502020204030204" pitchFamily="34" charset="0"/>
              </a:rPr>
              <a:t>Changes</a:t>
            </a:r>
          </a:p>
          <a:p>
            <a:pPr marL="457200" indent="-457200">
              <a:buAutoNum type="alphaUcPeriod"/>
            </a:pPr>
            <a:r>
              <a:rPr lang="en-US" sz="1800" dirty="0">
                <a:latin typeface="Calibri" panose="020F0502020204030204" pitchFamily="34" charset="0"/>
              </a:rPr>
              <a:t>Special Reporting Requirements</a:t>
            </a:r>
          </a:p>
          <a:p>
            <a:pPr marL="457200" indent="-457200">
              <a:buAutoNum type="alphaUcPeriod"/>
            </a:pPr>
            <a:r>
              <a:rPr lang="en-US" sz="1800" strike="sngStrike" dirty="0">
                <a:effectLst>
                  <a:outerShdw blurRad="38100" dist="38100" dir="2700000" algn="tl">
                    <a:srgbClr val="000000">
                      <a:alpha val="43137"/>
                    </a:srgbClr>
                  </a:outerShdw>
                </a:effectLst>
                <a:latin typeface="Calibri" panose="020F0502020204030204" pitchFamily="34" charset="0"/>
              </a:rPr>
              <a:t>Budget</a:t>
            </a:r>
          </a:p>
          <a:p>
            <a:pPr marL="457200" indent="-457200">
              <a:buAutoNum type="alphaUcPeriod"/>
            </a:pPr>
            <a:r>
              <a:rPr lang="en-US" sz="1800" dirty="0">
                <a:solidFill>
                  <a:srgbClr val="FF0000"/>
                </a:solidFill>
                <a:latin typeface="Calibri" panose="020F0502020204030204" pitchFamily="34" charset="0"/>
              </a:rPr>
              <a:t>Project Outcomes</a:t>
            </a:r>
          </a:p>
        </p:txBody>
      </p:sp>
      <p:sp>
        <p:nvSpPr>
          <p:cNvPr id="8" name="Text Placeholder 2"/>
          <p:cNvSpPr txBox="1">
            <a:spLocks/>
          </p:cNvSpPr>
          <p:nvPr/>
        </p:nvSpPr>
        <p:spPr>
          <a:xfrm>
            <a:off x="839357" y="1730424"/>
            <a:ext cx="1827643" cy="6397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400" b="1" u="sng" dirty="0">
                <a:latin typeface="Calibri" panose="020F0502020204030204" pitchFamily="34" charset="0"/>
              </a:rPr>
              <a:t>Annual RPPR</a:t>
            </a:r>
          </a:p>
        </p:txBody>
      </p:sp>
      <p:sp>
        <p:nvSpPr>
          <p:cNvPr id="10" name="Text Placeholder 4"/>
          <p:cNvSpPr txBox="1">
            <a:spLocks/>
          </p:cNvSpPr>
          <p:nvPr/>
        </p:nvSpPr>
        <p:spPr>
          <a:xfrm>
            <a:off x="4572000" y="1726640"/>
            <a:ext cx="1752600" cy="6397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u="sng" dirty="0">
                <a:latin typeface="Calibri" panose="020F0502020204030204" pitchFamily="34" charset="0"/>
              </a:rPr>
              <a:t>Final RPPR </a:t>
            </a:r>
          </a:p>
        </p:txBody>
      </p:sp>
      <p:sp>
        <p:nvSpPr>
          <p:cNvPr id="7" name="Line 5">
            <a:extLst>
              <a:ext uri="{FF2B5EF4-FFF2-40B4-BE49-F238E27FC236}">
                <a16:creationId xmlns:a16="http://schemas.microsoft.com/office/drawing/2014/main" id="{68040158-2227-476C-A0AB-8C72269F9BE5}"/>
              </a:ext>
              <a:ext uri="{C183D7F6-B498-43B3-948B-1728B52AA6E4}">
                <adec:decorative xmlns:adec="http://schemas.microsoft.com/office/drawing/2017/decorative" val="1"/>
              </a:ext>
            </a:extLst>
          </p:cNvPr>
          <p:cNvSpPr>
            <a:spLocks noChangeShapeType="1"/>
          </p:cNvSpPr>
          <p:nvPr/>
        </p:nvSpPr>
        <p:spPr bwMode="auto">
          <a:xfrm>
            <a:off x="289035"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11">
            <a:extLst>
              <a:ext uri="{FF2B5EF4-FFF2-40B4-BE49-F238E27FC236}">
                <a16:creationId xmlns:a16="http://schemas.microsoft.com/office/drawing/2014/main" id="{41FA0A44-3406-4388-8768-865B0C921477}"/>
              </a:ext>
              <a:ext uri="{C183D7F6-B498-43B3-948B-1728B52AA6E4}">
                <adec:decorative xmlns:adec="http://schemas.microsoft.com/office/drawing/2017/decorative" val="1"/>
              </a:ext>
            </a:extLst>
          </p:cNvPr>
          <p:cNvSpPr/>
          <p:nvPr/>
        </p:nvSpPr>
        <p:spPr>
          <a:xfrm>
            <a:off x="3791414" y="1600201"/>
            <a:ext cx="3218084"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288214-4995-4000-BBE4-26EC384EEACE}"/>
              </a:ext>
              <a:ext uri="{C183D7F6-B498-43B3-948B-1728B52AA6E4}">
                <adec:decorative xmlns:adec="http://schemas.microsoft.com/office/drawing/2017/decorative" val="1"/>
              </a:ext>
            </a:extLst>
          </p:cNvPr>
          <p:cNvSpPr/>
          <p:nvPr/>
        </p:nvSpPr>
        <p:spPr>
          <a:xfrm>
            <a:off x="134716" y="1593734"/>
            <a:ext cx="3218084"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5637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 y="1463129"/>
            <a:ext cx="7249510" cy="4905402"/>
          </a:xfrm>
        </p:spPr>
        <p:txBody>
          <a:bodyPr>
            <a:normAutofit fontScale="55000" lnSpcReduction="20000"/>
          </a:bodyPr>
          <a:lstStyle/>
          <a:p>
            <a:pPr>
              <a:lnSpc>
                <a:spcPct val="140000"/>
              </a:lnSpc>
              <a:buFont typeface="Arial" panose="020B0604020202020204" pitchFamily="34" charset="0"/>
              <a:buChar char="•"/>
            </a:pPr>
            <a:r>
              <a:rPr lang="en-US" sz="4400" dirty="0"/>
              <a:t>Outcomes section of the RPPR specifically designed to be made </a:t>
            </a:r>
            <a:r>
              <a:rPr lang="en-US" sz="4400" dirty="0">
                <a:solidFill>
                  <a:srgbClr val="FF0000"/>
                </a:solidFill>
              </a:rPr>
              <a:t>publicly available </a:t>
            </a:r>
            <a:r>
              <a:rPr lang="en-US" sz="3600" dirty="0"/>
              <a:t>(analogous to the abstract in the competing application)</a:t>
            </a:r>
          </a:p>
          <a:p>
            <a:pPr>
              <a:lnSpc>
                <a:spcPct val="140000"/>
              </a:lnSpc>
              <a:buFont typeface="Arial" panose="020B0604020202020204" pitchFamily="34" charset="0"/>
              <a:buChar char="•"/>
            </a:pPr>
            <a:r>
              <a:rPr lang="en-US" sz="4400" dirty="0"/>
              <a:t>Reporting in the Outcomes section is limited to </a:t>
            </a:r>
            <a:r>
              <a:rPr lang="en-US" sz="4400" dirty="0">
                <a:solidFill>
                  <a:srgbClr val="FF0000"/>
                </a:solidFill>
              </a:rPr>
              <a:t>8,000 characters</a:t>
            </a:r>
          </a:p>
          <a:p>
            <a:pPr>
              <a:lnSpc>
                <a:spcPct val="140000"/>
              </a:lnSpc>
              <a:buFont typeface="Arial" panose="020B0604020202020204" pitchFamily="34" charset="0"/>
              <a:buChar char="•"/>
            </a:pPr>
            <a:r>
              <a:rPr lang="en-US" sz="4400" dirty="0"/>
              <a:t>Provide a concise summary of the findings of the award written in lay language for the general public</a:t>
            </a:r>
          </a:p>
          <a:p>
            <a:pPr>
              <a:lnSpc>
                <a:spcPct val="140000"/>
              </a:lnSpc>
              <a:buFont typeface="Arial" panose="020B0604020202020204" pitchFamily="34" charset="0"/>
              <a:buChar char="•"/>
            </a:pPr>
            <a:r>
              <a:rPr lang="en-US" sz="4400" dirty="0"/>
              <a:t>In an effort to increase transparency NIH will make the Outcomes data available in </a:t>
            </a:r>
            <a:r>
              <a:rPr lang="en-US" sz="4400" dirty="0" err="1"/>
              <a:t>RePORTER</a:t>
            </a:r>
            <a:endParaRPr lang="en-US" sz="4400" dirty="0"/>
          </a:p>
        </p:txBody>
      </p:sp>
      <p:sp>
        <p:nvSpPr>
          <p:cNvPr id="4" name="TextBox 3"/>
          <p:cNvSpPr txBox="1"/>
          <p:nvPr/>
        </p:nvSpPr>
        <p:spPr>
          <a:xfrm>
            <a:off x="4267200" y="6368531"/>
            <a:ext cx="3962400" cy="276999"/>
          </a:xfrm>
          <a:prstGeom prst="rect">
            <a:avLst/>
          </a:prstGeom>
          <a:noFill/>
        </p:spPr>
        <p:txBody>
          <a:bodyPr wrap="square" rtlCol="0">
            <a:spAutoFit/>
          </a:bodyPr>
          <a:lstStyle/>
          <a:p>
            <a:r>
              <a:rPr lang="en-US" sz="1200" dirty="0"/>
              <a:t>See Extramural Nexus – </a:t>
            </a:r>
            <a:r>
              <a:rPr lang="en-US" sz="1200" dirty="0">
                <a:hlinkClick r:id="rId3"/>
              </a:rPr>
              <a:t>Open Mike posted 02/01/17</a:t>
            </a:r>
            <a:endParaRPr lang="en-US" sz="1200" dirty="0"/>
          </a:p>
        </p:txBody>
      </p:sp>
      <p:sp>
        <p:nvSpPr>
          <p:cNvPr id="5" name="Line 5">
            <a:extLst>
              <a:ext uri="{FF2B5EF4-FFF2-40B4-BE49-F238E27FC236}">
                <a16:creationId xmlns:a16="http://schemas.microsoft.com/office/drawing/2014/main" id="{1157E998-CD0B-4F95-A121-7822ED370CF8}"/>
              </a:ext>
              <a:ext uri="{C183D7F6-B498-43B3-948B-1728B52AA6E4}">
                <adec:decorative xmlns:adec="http://schemas.microsoft.com/office/drawing/2017/decorative" val="1"/>
              </a:ext>
            </a:extLst>
          </p:cNvPr>
          <p:cNvSpPr>
            <a:spLocks noChangeShapeType="1"/>
          </p:cNvSpPr>
          <p:nvPr/>
        </p:nvSpPr>
        <p:spPr bwMode="auto">
          <a:xfrm>
            <a:off x="289035"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itle 1">
            <a:extLst>
              <a:ext uri="{FF2B5EF4-FFF2-40B4-BE49-F238E27FC236}">
                <a16:creationId xmlns:a16="http://schemas.microsoft.com/office/drawing/2014/main" id="{1FE5BC92-7AF6-44AB-BAB6-89ED6D057517}"/>
              </a:ext>
            </a:extLst>
          </p:cNvPr>
          <p:cNvSpPr>
            <a:spLocks noGrp="1"/>
          </p:cNvSpPr>
          <p:nvPr>
            <p:ph type="title"/>
          </p:nvPr>
        </p:nvSpPr>
        <p:spPr>
          <a:xfrm>
            <a:off x="313687" y="222111"/>
            <a:ext cx="6347714" cy="1320800"/>
          </a:xfrm>
        </p:spPr>
        <p:txBody>
          <a:bodyPr/>
          <a:lstStyle/>
          <a:p>
            <a:pPr rtl="0" fontAlgn="base"/>
            <a:r>
              <a:rPr lang="en-US" sz="3600" kern="1200" dirty="0">
                <a:solidFill>
                  <a:srgbClr val="0070C0"/>
                </a:solidFill>
                <a:effectLst/>
                <a:latin typeface="Arial" panose="020B0604020202020204" pitchFamily="34" charset="0"/>
                <a:ea typeface="+mn-ea"/>
                <a:cs typeface="+mn-cs"/>
              </a:rPr>
              <a:t>Requirements for Project Outcomes </a:t>
            </a:r>
            <a:endParaRPr lang="en-US" dirty="0">
              <a:effectLst/>
            </a:endParaRPr>
          </a:p>
          <a:p>
            <a:endParaRPr lang="en-US" dirty="0"/>
          </a:p>
        </p:txBody>
      </p:sp>
    </p:spTree>
    <p:extLst>
      <p:ext uri="{BB962C8B-B14F-4D97-AF65-F5344CB8AC3E}">
        <p14:creationId xmlns:p14="http://schemas.microsoft.com/office/powerpoint/2010/main" val="618596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D0E9890-4F5A-4399-AB17-21B49FA3A79C}"/>
              </a:ext>
            </a:extLst>
          </p:cNvPr>
          <p:cNvSpPr>
            <a:spLocks noGrp="1" noChangeArrowheads="1"/>
          </p:cNvSpPr>
          <p:nvPr>
            <p:ph type="title"/>
          </p:nvPr>
        </p:nvSpPr>
        <p:spPr>
          <a:xfrm>
            <a:off x="304800" y="381001"/>
            <a:ext cx="4953000" cy="762000"/>
          </a:xfrm>
        </p:spPr>
        <p:txBody>
          <a:bodyPr/>
          <a:lstStyle/>
          <a:p>
            <a:pPr eaLnBrk="1" hangingPunct="1"/>
            <a:r>
              <a:rPr lang="en-US" altLang="en-US" dirty="0"/>
              <a:t>RESOURCE WEB LINKS</a:t>
            </a:r>
          </a:p>
        </p:txBody>
      </p:sp>
      <p:sp>
        <p:nvSpPr>
          <p:cNvPr id="62467" name="Rectangle 3">
            <a:extLst>
              <a:ext uri="{FF2B5EF4-FFF2-40B4-BE49-F238E27FC236}">
                <a16:creationId xmlns:a16="http://schemas.microsoft.com/office/drawing/2014/main" id="{9231A2B5-F938-4A5C-B9A7-FDC7D0FC8552}"/>
              </a:ext>
            </a:extLst>
          </p:cNvPr>
          <p:cNvSpPr>
            <a:spLocks noGrp="1" noChangeArrowheads="1"/>
          </p:cNvSpPr>
          <p:nvPr>
            <p:ph type="body" idx="1"/>
          </p:nvPr>
        </p:nvSpPr>
        <p:spPr>
          <a:xfrm>
            <a:off x="228600" y="1676400"/>
            <a:ext cx="7455195" cy="3844924"/>
          </a:xfrm>
        </p:spPr>
        <p:txBody>
          <a:bodyPr/>
          <a:lstStyle/>
          <a:p>
            <a:pPr eaLnBrk="1" hangingPunct="1">
              <a:lnSpc>
                <a:spcPct val="80000"/>
              </a:lnSpc>
            </a:pPr>
            <a:r>
              <a:rPr lang="en-US" altLang="en-US" sz="2300" dirty="0"/>
              <a:t>Office of Extramural Research Grants Home Page:  </a:t>
            </a:r>
            <a:r>
              <a:rPr lang="en-US" altLang="en-US" sz="1900" dirty="0">
                <a:hlinkClick r:id="rId3"/>
              </a:rPr>
              <a:t>http://grants.nih.gov/grants/oer.htm</a:t>
            </a:r>
            <a:endParaRPr lang="en-US" altLang="en-US" sz="1900" dirty="0"/>
          </a:p>
          <a:p>
            <a:pPr eaLnBrk="1" hangingPunct="1">
              <a:lnSpc>
                <a:spcPct val="80000"/>
              </a:lnSpc>
            </a:pPr>
            <a:endParaRPr lang="en-US" altLang="en-US" sz="1900" dirty="0"/>
          </a:p>
          <a:p>
            <a:pPr eaLnBrk="1" hangingPunct="1">
              <a:lnSpc>
                <a:spcPct val="80000"/>
              </a:lnSpc>
            </a:pPr>
            <a:r>
              <a:rPr lang="en-US" altLang="en-US" sz="2300" dirty="0"/>
              <a:t>NIH Grants Policy Statement (12/2019):</a:t>
            </a:r>
          </a:p>
          <a:p>
            <a:pPr marL="0" indent="0" eaLnBrk="1" hangingPunct="1">
              <a:lnSpc>
                <a:spcPct val="80000"/>
              </a:lnSpc>
              <a:buNone/>
            </a:pPr>
            <a:r>
              <a:rPr lang="en-US" altLang="en-US" sz="2300" dirty="0"/>
              <a:t>    </a:t>
            </a:r>
            <a:r>
              <a:rPr lang="en-US" altLang="en-US" sz="2300" dirty="0">
                <a:hlinkClick r:id="rId4"/>
              </a:rPr>
              <a:t>https://grants.nih.gov/policy/nihgps/index.htm</a:t>
            </a:r>
            <a:endParaRPr lang="en-US" altLang="en-US" sz="2300" dirty="0"/>
          </a:p>
          <a:p>
            <a:pPr marL="0" indent="0" eaLnBrk="1" hangingPunct="1">
              <a:lnSpc>
                <a:spcPct val="80000"/>
              </a:lnSpc>
              <a:buNone/>
            </a:pPr>
            <a:endParaRPr lang="en-US" altLang="en-US" sz="2300" dirty="0"/>
          </a:p>
          <a:p>
            <a:pPr eaLnBrk="1" hangingPunct="1">
              <a:lnSpc>
                <a:spcPct val="80000"/>
              </a:lnSpc>
            </a:pPr>
            <a:r>
              <a:rPr lang="en-US" altLang="en-US" sz="2300" dirty="0"/>
              <a:t>NIH Guide:  </a:t>
            </a:r>
            <a:r>
              <a:rPr lang="en-US" altLang="en-US" sz="1900" dirty="0">
                <a:hlinkClick r:id="rId5"/>
              </a:rPr>
              <a:t>http://grants.nih.gov/grants/guide/index.html</a:t>
            </a:r>
            <a:r>
              <a:rPr lang="en-US" altLang="en-US" sz="2300" dirty="0"/>
              <a:t> </a:t>
            </a:r>
          </a:p>
          <a:p>
            <a:pPr eaLnBrk="1" hangingPunct="1">
              <a:lnSpc>
                <a:spcPct val="80000"/>
              </a:lnSpc>
            </a:pPr>
            <a:endParaRPr lang="en-US" altLang="en-US" sz="2300" dirty="0"/>
          </a:p>
          <a:p>
            <a:pPr eaLnBrk="1" hangingPunct="1">
              <a:lnSpc>
                <a:spcPct val="80000"/>
              </a:lnSpc>
            </a:pPr>
            <a:r>
              <a:rPr lang="en-US" altLang="en-US" sz="2300" dirty="0"/>
              <a:t>RPPR</a:t>
            </a:r>
            <a:r>
              <a:rPr lang="en-US" altLang="en-US" sz="2000" dirty="0"/>
              <a:t>:  </a:t>
            </a:r>
            <a:r>
              <a:rPr lang="en-US" altLang="en-US" sz="2000" dirty="0">
                <a:hlinkClick r:id="rId6"/>
              </a:rPr>
              <a:t>https://grants.nih.gov/grants/rppr/index.htm</a:t>
            </a:r>
            <a:endParaRPr lang="en-US" altLang="en-US" sz="2000" dirty="0"/>
          </a:p>
          <a:p>
            <a:pPr marL="0" indent="0" eaLnBrk="1" hangingPunct="1">
              <a:lnSpc>
                <a:spcPct val="80000"/>
              </a:lnSpc>
              <a:buNone/>
            </a:pPr>
            <a:endParaRPr lang="en-US" altLang="en-US" sz="2000" dirty="0"/>
          </a:p>
        </p:txBody>
      </p:sp>
      <p:sp>
        <p:nvSpPr>
          <p:cNvPr id="62469" name="Line 5">
            <a:extLst>
              <a:ext uri="{FF2B5EF4-FFF2-40B4-BE49-F238E27FC236}">
                <a16:creationId xmlns:a16="http://schemas.microsoft.com/office/drawing/2014/main" id="{54CE2ECE-3468-4343-B863-F64A514A276F}"/>
              </a:ext>
              <a:ext uri="{C183D7F6-B498-43B3-948B-1728B52AA6E4}">
                <adec:decorative xmlns:adec="http://schemas.microsoft.com/office/drawing/2017/decorative" val="1"/>
              </a:ext>
            </a:extLst>
          </p:cNvPr>
          <p:cNvSpPr>
            <a:spLocks noChangeShapeType="1"/>
          </p:cNvSpPr>
          <p:nvPr/>
        </p:nvSpPr>
        <p:spPr bwMode="auto">
          <a:xfrm>
            <a:off x="304800" y="1219200"/>
            <a:ext cx="6629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68737"/>
            <a:ext cx="2667000" cy="725214"/>
          </a:xfrm>
        </p:spPr>
        <p:txBody>
          <a:bodyPr>
            <a:normAutofit/>
          </a:bodyPr>
          <a:lstStyle/>
          <a:p>
            <a:r>
              <a:rPr lang="en-US" dirty="0">
                <a:solidFill>
                  <a:srgbClr val="0070C0"/>
                </a:solidFill>
              </a:rPr>
              <a:t>Questions?</a:t>
            </a:r>
          </a:p>
        </p:txBody>
      </p:sp>
      <p:pic>
        <p:nvPicPr>
          <p:cNvPr id="6" name="Picture 2">
            <a:extLst>
              <a:ext uri="{C183D7F6-B498-43B3-948B-1728B52AA6E4}">
                <adec:decorative xmlns:adec="http://schemas.microsoft.com/office/drawing/2017/decorative" val="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90800" y="2362200"/>
            <a:ext cx="2646363"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81BCF90E-7AD7-451F-9B15-A261C3831BE3}"/>
              </a:ext>
            </a:extLst>
          </p:cNvPr>
          <p:cNvSpPr txBox="1"/>
          <p:nvPr/>
        </p:nvSpPr>
        <p:spPr>
          <a:xfrm>
            <a:off x="228600" y="1339730"/>
            <a:ext cx="3200400" cy="892552"/>
          </a:xfrm>
          <a:prstGeom prst="rect">
            <a:avLst/>
          </a:prstGeom>
          <a:noFill/>
        </p:spPr>
        <p:txBody>
          <a:bodyPr wrap="square" rtlCol="0">
            <a:spAutoFit/>
          </a:bodyPr>
          <a:lstStyle/>
          <a:p>
            <a:pPr algn="ctr"/>
            <a:r>
              <a:rPr lang="en-US" sz="2800" dirty="0"/>
              <a:t>Bryan </a:t>
            </a:r>
            <a:r>
              <a:rPr lang="en-US" sz="2400" dirty="0"/>
              <a:t>Bryan.Clark@nih.gov</a:t>
            </a:r>
          </a:p>
        </p:txBody>
      </p:sp>
      <p:sp>
        <p:nvSpPr>
          <p:cNvPr id="8" name="TextBox 7">
            <a:extLst>
              <a:ext uri="{FF2B5EF4-FFF2-40B4-BE49-F238E27FC236}">
                <a16:creationId xmlns:a16="http://schemas.microsoft.com/office/drawing/2014/main" id="{E20C651B-D71C-4917-ADF7-30326E6EE1B6}"/>
              </a:ext>
            </a:extLst>
          </p:cNvPr>
          <p:cNvSpPr txBox="1"/>
          <p:nvPr/>
        </p:nvSpPr>
        <p:spPr>
          <a:xfrm>
            <a:off x="3200400" y="4650506"/>
            <a:ext cx="4343400" cy="892552"/>
          </a:xfrm>
          <a:prstGeom prst="rect">
            <a:avLst/>
          </a:prstGeom>
          <a:noFill/>
        </p:spPr>
        <p:txBody>
          <a:bodyPr wrap="square" rtlCol="0">
            <a:spAutoFit/>
          </a:bodyPr>
          <a:lstStyle/>
          <a:p>
            <a:pPr algn="ctr"/>
            <a:r>
              <a:rPr lang="en-US" sz="2800" dirty="0"/>
              <a:t>Roger </a:t>
            </a:r>
            <a:r>
              <a:rPr lang="en-US" sz="2400" dirty="0"/>
              <a:t>Roger.Sorensen@nih.gov</a:t>
            </a:r>
          </a:p>
        </p:txBody>
      </p:sp>
    </p:spTree>
    <p:extLst>
      <p:ext uri="{BB962C8B-B14F-4D97-AF65-F5344CB8AC3E}">
        <p14:creationId xmlns:p14="http://schemas.microsoft.com/office/powerpoint/2010/main" val="423474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5836F42-378E-4137-889A-76BF79C8B918}"/>
              </a:ext>
            </a:extLst>
          </p:cNvPr>
          <p:cNvSpPr>
            <a:spLocks noGrp="1" noChangeArrowheads="1"/>
          </p:cNvSpPr>
          <p:nvPr>
            <p:ph type="title"/>
          </p:nvPr>
        </p:nvSpPr>
        <p:spPr>
          <a:xfrm>
            <a:off x="915988" y="311150"/>
            <a:ext cx="7000875" cy="985838"/>
          </a:xfrm>
        </p:spPr>
        <p:txBody>
          <a:bodyPr>
            <a:normAutofit fontScale="90000"/>
          </a:bodyPr>
          <a:lstStyle/>
          <a:p>
            <a:pPr eaLnBrk="1" hangingPunct="1"/>
            <a:r>
              <a:rPr lang="en-US" altLang="en-US"/>
              <a:t>What is in the Notice of Award Letter?</a:t>
            </a:r>
          </a:p>
        </p:txBody>
      </p:sp>
      <p:sp>
        <p:nvSpPr>
          <p:cNvPr id="7171" name="Rectangle 3">
            <a:extLst>
              <a:ext uri="{FF2B5EF4-FFF2-40B4-BE49-F238E27FC236}">
                <a16:creationId xmlns:a16="http://schemas.microsoft.com/office/drawing/2014/main" id="{F520A687-715E-455E-8F42-7B06BA74F45D}"/>
              </a:ext>
            </a:extLst>
          </p:cNvPr>
          <p:cNvSpPr>
            <a:spLocks noGrp="1" noChangeArrowheads="1"/>
          </p:cNvSpPr>
          <p:nvPr>
            <p:ph idx="1"/>
          </p:nvPr>
        </p:nvSpPr>
        <p:spPr>
          <a:xfrm>
            <a:off x="533400" y="1982788"/>
            <a:ext cx="7767637" cy="4113212"/>
          </a:xfrm>
        </p:spPr>
        <p:txBody>
          <a:bodyPr>
            <a:normAutofit lnSpcReduction="10000"/>
          </a:bodyPr>
          <a:lstStyle/>
          <a:p>
            <a:pPr eaLnBrk="1" hangingPunct="1"/>
            <a:r>
              <a:rPr lang="en-US" altLang="en-US" sz="2800" dirty="0"/>
              <a:t>Legally Binding Document</a:t>
            </a:r>
          </a:p>
          <a:p>
            <a:pPr lvl="1" eaLnBrk="1" hangingPunct="1"/>
            <a:r>
              <a:rPr lang="en-US" altLang="en-US" sz="2400" dirty="0"/>
              <a:t>Identifies grantee, PI </a:t>
            </a:r>
          </a:p>
          <a:p>
            <a:pPr lvl="1" eaLnBrk="1" hangingPunct="1"/>
            <a:r>
              <a:rPr lang="en-US" altLang="en-US" sz="2400" dirty="0"/>
              <a:t>Establishes funding level, support period</a:t>
            </a:r>
          </a:p>
          <a:p>
            <a:pPr lvl="1" eaLnBrk="1" hangingPunct="1"/>
            <a:r>
              <a:rPr lang="en-US" altLang="en-US" sz="2400" dirty="0"/>
              <a:t>Sets forth terms and conditions</a:t>
            </a:r>
          </a:p>
          <a:p>
            <a:pPr lvl="1" eaLnBrk="1" hangingPunct="1"/>
            <a:r>
              <a:rPr lang="en-US" altLang="en-US" sz="2400" dirty="0"/>
              <a:t>Includes NIH Contact Information for assigned Program Director &amp; Grants Management Specialist</a:t>
            </a:r>
          </a:p>
          <a:p>
            <a:pPr lvl="1" eaLnBrk="1" hangingPunct="1"/>
            <a:r>
              <a:rPr lang="en-US" altLang="en-US" sz="2400" dirty="0"/>
              <a:t>Sent to the business official (e-mailed)</a:t>
            </a:r>
          </a:p>
          <a:p>
            <a:pPr lvl="1" eaLnBrk="1" hangingPunct="1"/>
            <a:r>
              <a:rPr lang="en-US" altLang="en-US" sz="2400" dirty="0"/>
              <a:t>Available in Commons Status</a:t>
            </a:r>
          </a:p>
        </p:txBody>
      </p:sp>
      <p:sp>
        <p:nvSpPr>
          <p:cNvPr id="7173" name="Line 5">
            <a:extLst>
              <a:ext uri="{FF2B5EF4-FFF2-40B4-BE49-F238E27FC236}">
                <a16:creationId xmlns:a16="http://schemas.microsoft.com/office/drawing/2014/main" id="{723FE19B-A27A-40A1-BF27-D03DBA9E0325}"/>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CB54-DD10-4FC2-87BD-A5E09C86E042}"/>
              </a:ext>
            </a:extLst>
          </p:cNvPr>
          <p:cNvSpPr>
            <a:spLocks noGrp="1"/>
          </p:cNvSpPr>
          <p:nvPr>
            <p:ph type="title"/>
          </p:nvPr>
        </p:nvSpPr>
        <p:spPr>
          <a:xfrm>
            <a:off x="762000" y="473737"/>
            <a:ext cx="4648201" cy="685800"/>
          </a:xfrm>
        </p:spPr>
        <p:txBody>
          <a:bodyPr/>
          <a:lstStyle/>
          <a:p>
            <a:r>
              <a:rPr lang="en-US" dirty="0" err="1"/>
              <a:t>NoA</a:t>
            </a:r>
            <a:r>
              <a:rPr lang="en-US" dirty="0"/>
              <a:t> - New Page One</a:t>
            </a:r>
          </a:p>
        </p:txBody>
      </p:sp>
      <p:sp>
        <p:nvSpPr>
          <p:cNvPr id="3" name="Content Placeholder 2">
            <a:extLst>
              <a:ext uri="{FF2B5EF4-FFF2-40B4-BE49-F238E27FC236}">
                <a16:creationId xmlns:a16="http://schemas.microsoft.com/office/drawing/2014/main" id="{3C4BA7CE-18FE-4898-8BDD-869EC66219BB}"/>
              </a:ext>
            </a:extLst>
          </p:cNvPr>
          <p:cNvSpPr>
            <a:spLocks noGrp="1"/>
          </p:cNvSpPr>
          <p:nvPr>
            <p:ph idx="1"/>
          </p:nvPr>
        </p:nvSpPr>
        <p:spPr>
          <a:xfrm>
            <a:off x="609598" y="1981200"/>
            <a:ext cx="6477001" cy="4060163"/>
          </a:xfrm>
        </p:spPr>
        <p:txBody>
          <a:bodyPr>
            <a:normAutofit/>
          </a:bodyPr>
          <a:lstStyle/>
          <a:p>
            <a:r>
              <a:rPr lang="en-US" sz="2800" dirty="0"/>
              <a:t>Upcoming Changes to the Notice of Award (</a:t>
            </a:r>
            <a:r>
              <a:rPr lang="en-US" sz="2800" dirty="0" err="1"/>
              <a:t>NoA</a:t>
            </a:r>
            <a:r>
              <a:rPr lang="en-US" sz="2800" dirty="0"/>
              <a:t>) Beginning October 1, 2020 </a:t>
            </a:r>
          </a:p>
          <a:p>
            <a:r>
              <a:rPr lang="en-US" sz="2800" dirty="0"/>
              <a:t>Notice Number: NOT-OD-20-155 </a:t>
            </a:r>
          </a:p>
          <a:p>
            <a:r>
              <a:rPr lang="en-US" sz="2800" i="1" dirty="0">
                <a:hlinkClick r:id="rId2"/>
              </a:rPr>
              <a:t>https://grants.nih.gov/grants/guide/notice-files/NOT-OD-20-155.html</a:t>
            </a:r>
            <a:endParaRPr lang="en-US" sz="2800" i="1" dirty="0"/>
          </a:p>
          <a:p>
            <a:r>
              <a:rPr lang="en-US" sz="2800" i="1" u="sng" dirty="0">
                <a:hlinkClick r:id="rId3"/>
              </a:rPr>
              <a:t>View Notice of Award webpage</a:t>
            </a:r>
            <a:endParaRPr lang="en-US" sz="2800" i="1" dirty="0"/>
          </a:p>
        </p:txBody>
      </p:sp>
      <p:sp>
        <p:nvSpPr>
          <p:cNvPr id="4" name="Line 5">
            <a:extLst>
              <a:ext uri="{FF2B5EF4-FFF2-40B4-BE49-F238E27FC236}">
                <a16:creationId xmlns:a16="http://schemas.microsoft.com/office/drawing/2014/main" id="{F5E1326C-D1CC-4276-BB15-04BE0B6E0EEA}"/>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693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09787C34-5E3D-4975-BD8C-ADDED1671297}"/>
              </a:ext>
            </a:extLst>
          </p:cNvPr>
          <p:cNvSpPr>
            <a:spLocks noGrp="1" noChangeArrowheads="1"/>
          </p:cNvSpPr>
          <p:nvPr>
            <p:ph type="title"/>
          </p:nvPr>
        </p:nvSpPr>
        <p:spPr>
          <a:xfrm>
            <a:off x="1371600" y="152400"/>
            <a:ext cx="4572000" cy="1142989"/>
          </a:xfrm>
          <a:noFill/>
        </p:spPr>
        <p:txBody>
          <a:bodyPr anchor="b">
            <a:normAutofit fontScale="90000"/>
          </a:bodyPr>
          <a:lstStyle/>
          <a:p>
            <a:pPr algn="ctr" eaLnBrk="1" hangingPunct="1"/>
            <a:r>
              <a:rPr lang="en-US" altLang="en-US" sz="4000" dirty="0"/>
              <a:t>Components of the </a:t>
            </a:r>
            <a:br>
              <a:rPr lang="en-US" altLang="en-US" sz="4000" dirty="0"/>
            </a:br>
            <a:r>
              <a:rPr lang="en-US" altLang="en-US" sz="4000" dirty="0"/>
              <a:t>Notice of Award</a:t>
            </a:r>
          </a:p>
        </p:txBody>
      </p:sp>
      <p:sp>
        <p:nvSpPr>
          <p:cNvPr id="8194" name="Rectangle 2">
            <a:extLst>
              <a:ext uri="{FF2B5EF4-FFF2-40B4-BE49-F238E27FC236}">
                <a16:creationId xmlns:a16="http://schemas.microsoft.com/office/drawing/2014/main" id="{4CCE0786-E322-4507-AF76-9AAAB325EB59}"/>
              </a:ext>
            </a:extLst>
          </p:cNvPr>
          <p:cNvSpPr>
            <a:spLocks noGrp="1" noChangeArrowheads="1"/>
          </p:cNvSpPr>
          <p:nvPr>
            <p:ph idx="1"/>
          </p:nvPr>
        </p:nvSpPr>
        <p:spPr>
          <a:xfrm>
            <a:off x="228600" y="1828800"/>
            <a:ext cx="7391400" cy="4267200"/>
          </a:xfrm>
        </p:spPr>
        <p:txBody>
          <a:bodyPr/>
          <a:lstStyle/>
          <a:p>
            <a:pPr eaLnBrk="1" hangingPunct="1">
              <a:lnSpc>
                <a:spcPct val="90000"/>
              </a:lnSpc>
              <a:buFontTx/>
              <a:buNone/>
            </a:pPr>
            <a:r>
              <a:rPr lang="en-US" altLang="en-US" sz="3200" dirty="0"/>
              <a:t>NOA Section I:</a:t>
            </a:r>
          </a:p>
          <a:p>
            <a:pPr eaLnBrk="1" hangingPunct="1">
              <a:lnSpc>
                <a:spcPct val="90000"/>
              </a:lnSpc>
            </a:pPr>
            <a:r>
              <a:rPr lang="en-US" altLang="en-US" sz="2800" dirty="0"/>
              <a:t>Award Data &amp; Fiscal Information</a:t>
            </a:r>
          </a:p>
          <a:p>
            <a:pPr lvl="1" eaLnBrk="1" hangingPunct="1">
              <a:lnSpc>
                <a:spcPct val="90000"/>
              </a:lnSpc>
            </a:pPr>
            <a:r>
              <a:rPr lang="en-US" altLang="en-US" sz="2400" dirty="0"/>
              <a:t>Summary of totals for current and future years</a:t>
            </a:r>
          </a:p>
          <a:p>
            <a:pPr lvl="1" eaLnBrk="1" hangingPunct="1">
              <a:lnSpc>
                <a:spcPct val="90000"/>
              </a:lnSpc>
            </a:pPr>
            <a:r>
              <a:rPr lang="en-US" altLang="en-US" sz="2400" dirty="0"/>
              <a:t>Fiscal year of award</a:t>
            </a:r>
          </a:p>
          <a:p>
            <a:pPr eaLnBrk="1" hangingPunct="1">
              <a:lnSpc>
                <a:spcPct val="90000"/>
              </a:lnSpc>
              <a:buFontTx/>
              <a:buNone/>
            </a:pPr>
            <a:endParaRPr lang="en-US" altLang="en-US" sz="1100" dirty="0"/>
          </a:p>
          <a:p>
            <a:pPr eaLnBrk="1" hangingPunct="1">
              <a:lnSpc>
                <a:spcPct val="90000"/>
              </a:lnSpc>
              <a:buFontTx/>
              <a:buNone/>
            </a:pPr>
            <a:r>
              <a:rPr lang="en-US" altLang="en-US" sz="3200" dirty="0"/>
              <a:t>NOA Section II:</a:t>
            </a:r>
          </a:p>
          <a:p>
            <a:pPr lvl="1" eaLnBrk="1" hangingPunct="1">
              <a:lnSpc>
                <a:spcPct val="90000"/>
              </a:lnSpc>
            </a:pPr>
            <a:r>
              <a:rPr lang="en-US" altLang="en-US" sz="2400" dirty="0"/>
              <a:t>Grant Payment Information</a:t>
            </a:r>
          </a:p>
          <a:p>
            <a:pPr lvl="1" eaLnBrk="1" hangingPunct="1">
              <a:lnSpc>
                <a:spcPct val="90000"/>
              </a:lnSpc>
            </a:pPr>
            <a:r>
              <a:rPr lang="en-US" altLang="en-US" sz="2400" dirty="0"/>
              <a:t>OIG Hotline Information</a:t>
            </a:r>
          </a:p>
          <a:p>
            <a:pPr eaLnBrk="1" hangingPunct="1">
              <a:lnSpc>
                <a:spcPct val="90000"/>
              </a:lnSpc>
            </a:pPr>
            <a:endParaRPr lang="en-US" altLang="en-US" dirty="0"/>
          </a:p>
        </p:txBody>
      </p:sp>
      <p:sp>
        <p:nvSpPr>
          <p:cNvPr id="8197" name="Line 5">
            <a:extLst>
              <a:ext uri="{FF2B5EF4-FFF2-40B4-BE49-F238E27FC236}">
                <a16:creationId xmlns:a16="http://schemas.microsoft.com/office/drawing/2014/main" id="{1568AF01-4B91-46BE-9E84-8198BD679466}"/>
              </a:ext>
              <a:ext uri="{C183D7F6-B498-43B3-948B-1728B52AA6E4}">
                <adec:decorative xmlns:adec="http://schemas.microsoft.com/office/drawing/2017/decorative" val="1"/>
              </a:ext>
            </a:extLst>
          </p:cNvPr>
          <p:cNvSpPr>
            <a:spLocks noChangeShapeType="1"/>
          </p:cNvSpPr>
          <p:nvPr/>
        </p:nvSpPr>
        <p:spPr bwMode="auto">
          <a:xfrm>
            <a:off x="6096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D23B5E8-D415-4808-85BD-D155F2FC5702}"/>
              </a:ext>
            </a:extLst>
          </p:cNvPr>
          <p:cNvSpPr>
            <a:spLocks noGrp="1" noChangeArrowheads="1"/>
          </p:cNvSpPr>
          <p:nvPr>
            <p:ph type="title"/>
          </p:nvPr>
        </p:nvSpPr>
        <p:spPr>
          <a:xfrm>
            <a:off x="162499" y="152400"/>
            <a:ext cx="6314501" cy="1295399"/>
          </a:xfrm>
        </p:spPr>
        <p:txBody>
          <a:bodyPr>
            <a:normAutofit fontScale="90000"/>
          </a:bodyPr>
          <a:lstStyle/>
          <a:p>
            <a:pPr algn="ctr" eaLnBrk="1" hangingPunct="1"/>
            <a:r>
              <a:rPr lang="en-US" altLang="en-US" sz="4200" dirty="0"/>
              <a:t>NOA SECTION II – PAYMENT/HOTLINE INFO.</a:t>
            </a:r>
          </a:p>
        </p:txBody>
      </p:sp>
      <p:sp>
        <p:nvSpPr>
          <p:cNvPr id="9219" name="Rectangle 3">
            <a:extLst>
              <a:ext uri="{FF2B5EF4-FFF2-40B4-BE49-F238E27FC236}">
                <a16:creationId xmlns:a16="http://schemas.microsoft.com/office/drawing/2014/main" id="{43A64829-B11F-4EC2-B00E-AD22345844EF}"/>
              </a:ext>
            </a:extLst>
          </p:cNvPr>
          <p:cNvSpPr>
            <a:spLocks noGrp="1" noChangeArrowheads="1"/>
          </p:cNvSpPr>
          <p:nvPr>
            <p:ph idx="1"/>
          </p:nvPr>
        </p:nvSpPr>
        <p:spPr>
          <a:xfrm>
            <a:off x="381000" y="2098675"/>
            <a:ext cx="7543800" cy="4530725"/>
          </a:xfrm>
        </p:spPr>
        <p:txBody>
          <a:bodyPr>
            <a:normAutofit/>
          </a:bodyPr>
          <a:lstStyle/>
          <a:p>
            <a:pPr marL="0" indent="0" eaLnBrk="1" hangingPunct="1">
              <a:lnSpc>
                <a:spcPct val="90000"/>
              </a:lnSpc>
              <a:buNone/>
            </a:pPr>
            <a:r>
              <a:rPr lang="en-US" altLang="en-US" sz="2600" b="1" dirty="0"/>
              <a:t>For Domestic Non-Federal Institutions:</a:t>
            </a:r>
          </a:p>
          <a:p>
            <a:pPr marL="182880" eaLnBrk="1" hangingPunct="1">
              <a:buFont typeface="Wingdings" panose="05000000000000000000" pitchFamily="2" charset="2"/>
              <a:buChar char="Ø"/>
            </a:pPr>
            <a:r>
              <a:rPr lang="en-US" altLang="en-US" sz="2400" dirty="0"/>
              <a:t>Grant payments are available through the DHHS Payment Management System (PMS). </a:t>
            </a:r>
          </a:p>
          <a:p>
            <a:pPr marL="182880" eaLnBrk="1" hangingPunct="1">
              <a:buFont typeface="Wingdings" panose="05000000000000000000" pitchFamily="2" charset="2"/>
              <a:buChar char="Ø"/>
            </a:pPr>
            <a:r>
              <a:rPr lang="en-US" altLang="en-US" sz="2400" dirty="0"/>
              <a:t>PMS is administered by the Division of Payment Management, Program Support Center (PSC), DHHS, Office of the Deputy Assistant Secretary, Finance. </a:t>
            </a:r>
          </a:p>
          <a:p>
            <a:pPr marL="182880" eaLnBrk="1" hangingPunct="1">
              <a:buFont typeface="Wingdings" panose="05000000000000000000" pitchFamily="2" charset="2"/>
              <a:buChar char="Ø"/>
            </a:pPr>
            <a:r>
              <a:rPr lang="en-US" altLang="en-US" sz="2400" dirty="0"/>
              <a:t>Requests for downloadable forms and inquiries regarding payment should be directed to PMS: </a:t>
            </a:r>
            <a:r>
              <a:rPr lang="en-US" altLang="en-US" sz="2400" dirty="0">
                <a:hlinkClick r:id="rId3"/>
              </a:rPr>
              <a:t>https://pms.psc.gov/</a:t>
            </a:r>
            <a:endParaRPr lang="en-US" altLang="en-US" sz="2400" dirty="0"/>
          </a:p>
          <a:p>
            <a:pPr marL="182880" eaLnBrk="1" hangingPunct="1">
              <a:lnSpc>
                <a:spcPct val="90000"/>
              </a:lnSpc>
              <a:buFontTx/>
              <a:buNone/>
            </a:pPr>
            <a:endParaRPr lang="en-US" altLang="en-US" sz="1100" dirty="0"/>
          </a:p>
          <a:p>
            <a:pPr algn="ctr" eaLnBrk="1" hangingPunct="1">
              <a:spcBef>
                <a:spcPts val="0"/>
              </a:spcBef>
              <a:buFontTx/>
              <a:buNone/>
            </a:pPr>
            <a:endParaRPr lang="en-US" altLang="en-US" sz="2400" dirty="0"/>
          </a:p>
        </p:txBody>
      </p:sp>
      <p:sp>
        <p:nvSpPr>
          <p:cNvPr id="9221" name="Line 5">
            <a:extLst>
              <a:ext uri="{FF2B5EF4-FFF2-40B4-BE49-F238E27FC236}">
                <a16:creationId xmlns:a16="http://schemas.microsoft.com/office/drawing/2014/main" id="{1C64BC2E-C4E3-4C96-8379-ABBEF1E107A3}"/>
              </a:ext>
              <a:ext uri="{C183D7F6-B498-43B3-948B-1728B52AA6E4}">
                <adec:decorative xmlns:adec="http://schemas.microsoft.com/office/drawing/2017/decorative" val="1"/>
              </a:ext>
            </a:extLst>
          </p:cNvPr>
          <p:cNvSpPr>
            <a:spLocks noChangeShapeType="1"/>
          </p:cNvSpPr>
          <p:nvPr/>
        </p:nvSpPr>
        <p:spPr bwMode="auto">
          <a:xfrm>
            <a:off x="4572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AD0BCD7-E7E6-4BB0-BC8A-2BB411F649B2}"/>
              </a:ext>
            </a:extLst>
          </p:cNvPr>
          <p:cNvSpPr>
            <a:spLocks noGrp="1" noChangeArrowheads="1"/>
          </p:cNvSpPr>
          <p:nvPr>
            <p:ph type="title"/>
          </p:nvPr>
        </p:nvSpPr>
        <p:spPr>
          <a:xfrm>
            <a:off x="457200" y="152400"/>
            <a:ext cx="6347713" cy="1320800"/>
          </a:xfrm>
        </p:spPr>
        <p:txBody>
          <a:bodyPr/>
          <a:lstStyle/>
          <a:p>
            <a:pPr algn="ctr" eaLnBrk="1" hangingPunct="1"/>
            <a:r>
              <a:rPr lang="en-US" altLang="en-US" dirty="0"/>
              <a:t>NOA SECTION II – </a:t>
            </a:r>
            <a:br>
              <a:rPr lang="en-US" altLang="en-US" dirty="0"/>
            </a:br>
            <a:r>
              <a:rPr lang="en-US" altLang="en-US" dirty="0"/>
              <a:t>HOTLINE INFO. </a:t>
            </a:r>
            <a:r>
              <a:rPr lang="en-US" altLang="en-US" sz="4000" i="1" dirty="0"/>
              <a:t>(continued)</a:t>
            </a:r>
          </a:p>
        </p:txBody>
      </p:sp>
      <p:sp>
        <p:nvSpPr>
          <p:cNvPr id="10243" name="Rectangle 3">
            <a:extLst>
              <a:ext uri="{FF2B5EF4-FFF2-40B4-BE49-F238E27FC236}">
                <a16:creationId xmlns:a16="http://schemas.microsoft.com/office/drawing/2014/main" id="{6ED0AA87-932B-4A6A-B0C2-8A3FE5C9D825}"/>
              </a:ext>
            </a:extLst>
          </p:cNvPr>
          <p:cNvSpPr>
            <a:spLocks noGrp="1" noChangeArrowheads="1"/>
          </p:cNvSpPr>
          <p:nvPr>
            <p:ph idx="1"/>
          </p:nvPr>
        </p:nvSpPr>
        <p:spPr>
          <a:xfrm>
            <a:off x="228600" y="1727201"/>
            <a:ext cx="7467600" cy="4856162"/>
          </a:xfrm>
        </p:spPr>
        <p:txBody>
          <a:bodyPr>
            <a:normAutofit lnSpcReduction="10000"/>
          </a:bodyPr>
          <a:lstStyle/>
          <a:p>
            <a:pPr marL="0" indent="0" eaLnBrk="1" hangingPunct="1">
              <a:buNone/>
            </a:pPr>
            <a:r>
              <a:rPr lang="en-US" altLang="en-US" sz="2400" b="1" dirty="0">
                <a:solidFill>
                  <a:srgbClr val="FF0000"/>
                </a:solidFill>
              </a:rPr>
              <a:t>HHS Inspector General </a:t>
            </a:r>
            <a:r>
              <a:rPr lang="en-US" altLang="en-US" sz="2400" dirty="0"/>
              <a:t>maintains a toll-free hotline 	for receiving information concerning fraud, 	waste, or abuse under grants and cooperative 	agreements. </a:t>
            </a:r>
          </a:p>
          <a:p>
            <a:pPr marL="0" indent="0" eaLnBrk="1" hangingPunct="1">
              <a:buNone/>
            </a:pPr>
            <a:r>
              <a:rPr lang="en-US" altLang="en-US" sz="2400" dirty="0"/>
              <a:t>Reports are kept </a:t>
            </a:r>
            <a:r>
              <a:rPr lang="en-US" altLang="en-US" sz="2400" b="1" dirty="0">
                <a:solidFill>
                  <a:srgbClr val="FF0000"/>
                </a:solidFill>
              </a:rPr>
              <a:t>confidential</a:t>
            </a:r>
            <a:r>
              <a:rPr lang="en-US" altLang="en-US" sz="2400" dirty="0"/>
              <a:t> and callers may 	decline to give their names if they choose to 	remain anonymous:</a:t>
            </a:r>
          </a:p>
          <a:p>
            <a:pPr marL="0" indent="0" eaLnBrk="1" hangingPunct="1">
              <a:buNone/>
            </a:pPr>
            <a:endParaRPr lang="en-US" altLang="en-US" sz="1000" dirty="0"/>
          </a:p>
          <a:p>
            <a:pPr lvl="2" algn="ctr" eaLnBrk="1" hangingPunct="1">
              <a:lnSpc>
                <a:spcPct val="80000"/>
              </a:lnSpc>
              <a:spcBef>
                <a:spcPts val="600"/>
              </a:spcBef>
              <a:buFontTx/>
              <a:buNone/>
            </a:pPr>
            <a:r>
              <a:rPr lang="en-US" altLang="en-US" dirty="0"/>
              <a:t>	</a:t>
            </a:r>
            <a:r>
              <a:rPr lang="en-US" altLang="en-US" sz="2000" dirty="0"/>
              <a:t>Office of Inspector General</a:t>
            </a:r>
          </a:p>
          <a:p>
            <a:pPr lvl="2" algn="ctr" eaLnBrk="1" hangingPunct="1">
              <a:lnSpc>
                <a:spcPct val="80000"/>
              </a:lnSpc>
              <a:spcBef>
                <a:spcPts val="600"/>
              </a:spcBef>
              <a:buFontTx/>
              <a:buNone/>
            </a:pPr>
            <a:r>
              <a:rPr lang="en-US" altLang="en-US" sz="2000" dirty="0"/>
              <a:t>Department of Health and Human Services</a:t>
            </a:r>
          </a:p>
          <a:p>
            <a:pPr lvl="2" algn="ctr" eaLnBrk="1" hangingPunct="1">
              <a:lnSpc>
                <a:spcPct val="80000"/>
              </a:lnSpc>
              <a:spcBef>
                <a:spcPts val="600"/>
              </a:spcBef>
              <a:buFontTx/>
              <a:buNone/>
            </a:pPr>
            <a:r>
              <a:rPr lang="en-US" altLang="en-US" sz="2000" dirty="0"/>
              <a:t>330 Independence Avenue, SW</a:t>
            </a:r>
          </a:p>
          <a:p>
            <a:pPr lvl="2" algn="ctr" eaLnBrk="1" hangingPunct="1">
              <a:lnSpc>
                <a:spcPct val="80000"/>
              </a:lnSpc>
              <a:spcBef>
                <a:spcPts val="600"/>
              </a:spcBef>
              <a:buFontTx/>
              <a:buNone/>
            </a:pPr>
            <a:r>
              <a:rPr lang="en-US" altLang="en-US" sz="2000" dirty="0"/>
              <a:t>Washington, DC  20201</a:t>
            </a:r>
          </a:p>
          <a:p>
            <a:pPr lvl="2" algn="ctr" eaLnBrk="1" hangingPunct="1">
              <a:lnSpc>
                <a:spcPct val="80000"/>
              </a:lnSpc>
              <a:spcBef>
                <a:spcPts val="600"/>
              </a:spcBef>
              <a:buFontTx/>
              <a:buNone/>
            </a:pPr>
            <a:r>
              <a:rPr lang="en-US" altLang="en-US" sz="2000" dirty="0"/>
              <a:t>(1-800-447-8477 or 1-800-HHS-TIPS)</a:t>
            </a:r>
          </a:p>
          <a:p>
            <a:pPr lvl="2" algn="ctr">
              <a:lnSpc>
                <a:spcPct val="80000"/>
              </a:lnSpc>
              <a:spcBef>
                <a:spcPts val="600"/>
              </a:spcBef>
              <a:buNone/>
            </a:pPr>
            <a:r>
              <a:rPr lang="en-US" sz="2000" dirty="0">
                <a:solidFill>
                  <a:srgbClr val="006800"/>
                </a:solidFill>
                <a:latin typeface="Maven Pro"/>
                <a:hlinkClick r:id="rId3"/>
              </a:rPr>
              <a:t>https://oig.hhs.gov/fraud/report-fraud/index.asp</a:t>
            </a:r>
            <a:endParaRPr lang="en-US" sz="2000" dirty="0">
              <a:solidFill>
                <a:srgbClr val="006800"/>
              </a:solidFill>
              <a:latin typeface="Maven Pro"/>
            </a:endParaRPr>
          </a:p>
          <a:p>
            <a:pPr lvl="2" algn="ctr" eaLnBrk="1" hangingPunct="1">
              <a:lnSpc>
                <a:spcPct val="80000"/>
              </a:lnSpc>
              <a:spcBef>
                <a:spcPts val="600"/>
              </a:spcBef>
              <a:buFontTx/>
              <a:buNone/>
            </a:pPr>
            <a:endParaRPr lang="en-US" altLang="en-US" sz="2000" dirty="0"/>
          </a:p>
          <a:p>
            <a:pPr lvl="2" eaLnBrk="1" hangingPunct="1">
              <a:lnSpc>
                <a:spcPct val="80000"/>
              </a:lnSpc>
              <a:buFontTx/>
              <a:buNone/>
            </a:pPr>
            <a:endParaRPr lang="en-US" altLang="en-US" sz="2800" dirty="0"/>
          </a:p>
          <a:p>
            <a:pPr lvl="1" eaLnBrk="1" hangingPunct="1">
              <a:lnSpc>
                <a:spcPct val="80000"/>
              </a:lnSpc>
            </a:pPr>
            <a:endParaRPr lang="en-US" altLang="en-US" dirty="0"/>
          </a:p>
        </p:txBody>
      </p:sp>
      <p:sp>
        <p:nvSpPr>
          <p:cNvPr id="10245" name="Line 5">
            <a:extLst>
              <a:ext uri="{FF2B5EF4-FFF2-40B4-BE49-F238E27FC236}">
                <a16:creationId xmlns:a16="http://schemas.microsoft.com/office/drawing/2014/main" id="{EF142633-757C-4059-9D22-2A1FD9363729}"/>
              </a:ext>
              <a:ext uri="{C183D7F6-B498-43B3-948B-1728B52AA6E4}">
                <adec:decorative xmlns:adec="http://schemas.microsoft.com/office/drawing/2017/decorative" val="1"/>
              </a:ext>
            </a:extLst>
          </p:cNvPr>
          <p:cNvSpPr>
            <a:spLocks noChangeShapeType="1"/>
          </p:cNvSpPr>
          <p:nvPr/>
        </p:nvSpPr>
        <p:spPr bwMode="auto">
          <a:xfrm>
            <a:off x="4572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6605</TotalTime>
  <Words>4038</Words>
  <Application>Microsoft Office PowerPoint</Application>
  <PresentationFormat>On-screen Show (4:3)</PresentationFormat>
  <Paragraphs>497</Paragraphs>
  <Slides>49</Slides>
  <Notes>46</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49</vt:i4>
      </vt:variant>
    </vt:vector>
  </HeadingPairs>
  <TitlesOfParts>
    <vt:vector size="61" baseType="lpstr">
      <vt:lpstr>Arial</vt:lpstr>
      <vt:lpstr>Calibri</vt:lpstr>
      <vt:lpstr>Calibri Light</vt:lpstr>
      <vt:lpstr>Comic Sans MS</vt:lpstr>
      <vt:lpstr>Courier New</vt:lpstr>
      <vt:lpstr>Maven Pro</vt:lpstr>
      <vt:lpstr>Trebuchet MS</vt:lpstr>
      <vt:lpstr>Wingdings</vt:lpstr>
      <vt:lpstr>Wingdings 3</vt:lpstr>
      <vt:lpstr>Custom Design</vt:lpstr>
      <vt:lpstr>Facet</vt:lpstr>
      <vt:lpstr>1_Custom Design</vt:lpstr>
      <vt:lpstr>Notice of Award Arrives…NOW WHAT?</vt:lpstr>
      <vt:lpstr>Topics of Discussion</vt:lpstr>
      <vt:lpstr>Topics of Discussion (cont’)</vt:lpstr>
      <vt:lpstr>Notice of Award (NoA) </vt:lpstr>
      <vt:lpstr>What is in the Notice of Award Letter?</vt:lpstr>
      <vt:lpstr>NoA - New Page One</vt:lpstr>
      <vt:lpstr>Components of the  Notice of Award</vt:lpstr>
      <vt:lpstr>NOA SECTION II – PAYMENT/HOTLINE INFO.</vt:lpstr>
      <vt:lpstr>NOA SECTION II –  HOTLINE INFO. (continued)</vt:lpstr>
      <vt:lpstr>NOA Section III:  Standard Terms &amp; Conditions</vt:lpstr>
      <vt:lpstr> NOA Section IV:  Specific Terms  and Conditions</vt:lpstr>
      <vt:lpstr>Grantee Acceptance</vt:lpstr>
      <vt:lpstr>Prior Approvals </vt:lpstr>
      <vt:lpstr>Prior Approval</vt:lpstr>
      <vt:lpstr>Prior Approval Requirements</vt:lpstr>
      <vt:lpstr>Requesting Prior Approval</vt:lpstr>
      <vt:lpstr>Prior Approval – Status of PI </vt:lpstr>
      <vt:lpstr>Prior Approval – Change in Recipient Organization </vt:lpstr>
      <vt:lpstr>Prior Approval – Change in Recipient Organization </vt:lpstr>
      <vt:lpstr>Prior Approval - Scope</vt:lpstr>
      <vt:lpstr>Prior Approval – Carryover of Unobligated Balance</vt:lpstr>
      <vt:lpstr>Prior Approval – Carryover of Unobligated Balance</vt:lpstr>
      <vt:lpstr>Prior Approval  No Cost Extensions</vt:lpstr>
      <vt:lpstr>Competing Revisions</vt:lpstr>
      <vt:lpstr>Administrative Supplements</vt:lpstr>
      <vt:lpstr>Reporting Requirements</vt:lpstr>
      <vt:lpstr>Reporting Requirements</vt:lpstr>
      <vt:lpstr>Inventions and Patents</vt:lpstr>
      <vt:lpstr>Federal Financial Report [FFR]</vt:lpstr>
      <vt:lpstr>Federal Cash Transaction Reporting (via PMS)</vt:lpstr>
      <vt:lpstr>Financial Conflict Of Interest (FCOI)</vt:lpstr>
      <vt:lpstr>Audit Reporting</vt:lpstr>
      <vt:lpstr>Research Performance Progress Report (RPPR) </vt:lpstr>
      <vt:lpstr>RPPR - eRA Commons</vt:lpstr>
      <vt:lpstr>Research Performance Progress Report (RPPR)</vt:lpstr>
      <vt:lpstr>Research Performance Progress Report (RPPR)</vt:lpstr>
      <vt:lpstr>SNAP Administrative &amp; Fiscal Requirements</vt:lpstr>
      <vt:lpstr>SNAP Administrative &amp; Fiscal Requirements</vt:lpstr>
      <vt:lpstr>RPPR – Public Access</vt:lpstr>
      <vt:lpstr>Non-SNAP RPPR Administrative and Fiscal Contents</vt:lpstr>
      <vt:lpstr>What Not to Submit with the RPPR</vt:lpstr>
      <vt:lpstr>Closeout </vt:lpstr>
      <vt:lpstr>NIH Closeout Requirements</vt:lpstr>
      <vt:lpstr>Final Federal Financial Report</vt:lpstr>
      <vt:lpstr>Final Invention Statement and Certification</vt:lpstr>
      <vt:lpstr>Differences Between the  Annual RPPR vs. Final RPPR</vt:lpstr>
      <vt:lpstr>Requirements for Project Outcomes  </vt:lpstr>
      <vt:lpstr>RESOURCE WEB LINKS</vt:lpstr>
      <vt:lpstr>Questions?</vt:lpstr>
    </vt:vector>
  </TitlesOfParts>
  <Company>NIH/NIGMS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of Award Arrives ... Now What?</dc:title>
  <dc:creator>carteran</dc:creator>
  <cp:lastModifiedBy>Cummins, Sheri (NIH/OD) [E]</cp:lastModifiedBy>
  <cp:revision>279</cp:revision>
  <dcterms:created xsi:type="dcterms:W3CDTF">2008-01-30T15:08:18Z</dcterms:created>
  <dcterms:modified xsi:type="dcterms:W3CDTF">2020-10-29T12:29:12Z</dcterms:modified>
</cp:coreProperties>
</file>