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5"/>
  </p:notesMasterIdLst>
  <p:handoutMasterIdLst>
    <p:handoutMasterId r:id="rId36"/>
  </p:handoutMasterIdLst>
  <p:sldIdLst>
    <p:sldId id="268" r:id="rId5"/>
    <p:sldId id="272" r:id="rId6"/>
    <p:sldId id="1749" r:id="rId7"/>
    <p:sldId id="1733" r:id="rId8"/>
    <p:sldId id="1725" r:id="rId9"/>
    <p:sldId id="1740" r:id="rId10"/>
    <p:sldId id="1748" r:id="rId11"/>
    <p:sldId id="1617" r:id="rId12"/>
    <p:sldId id="1753" r:id="rId13"/>
    <p:sldId id="1735" r:id="rId14"/>
    <p:sldId id="677" r:id="rId15"/>
    <p:sldId id="1754" r:id="rId16"/>
    <p:sldId id="1750" r:id="rId17"/>
    <p:sldId id="1624" r:id="rId18"/>
    <p:sldId id="1575" r:id="rId19"/>
    <p:sldId id="1737" r:id="rId20"/>
    <p:sldId id="1743" r:id="rId21"/>
    <p:sldId id="1746" r:id="rId22"/>
    <p:sldId id="1626" r:id="rId23"/>
    <p:sldId id="1744" r:id="rId24"/>
    <p:sldId id="1727" r:id="rId25"/>
    <p:sldId id="1751" r:id="rId26"/>
    <p:sldId id="1665" r:id="rId27"/>
    <p:sldId id="1534" r:id="rId28"/>
    <p:sldId id="377" r:id="rId29"/>
    <p:sldId id="1706" r:id="rId30"/>
    <p:sldId id="397" r:id="rId31"/>
    <p:sldId id="1752" r:id="rId32"/>
    <p:sldId id="1597" r:id="rId33"/>
    <p:sldId id="1609" r:id="rId34"/>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Helvetica" panose="020B0604020202020204" pitchFamily="34" charset="0"/>
      <p:regular r:id="rId43"/>
      <p:bold r:id="rId44"/>
      <p:italic r:id="rId45"/>
      <p:boldItalic r:id="rId46"/>
    </p:embeddedFont>
    <p:embeddedFont>
      <p:font typeface="Open Sans" panose="020B0604020202020204" charset="0"/>
      <p:regular r:id="rId47"/>
      <p:bold r:id="rId48"/>
      <p:italic r:id="rId49"/>
      <p:boldItalic r:id="rId50"/>
    </p:embeddedFont>
    <p:embeddedFont>
      <p:font typeface="Open Sans ExtraBold" panose="020B0604020202020204" charset="0"/>
      <p:bold r:id="rId51"/>
      <p:boldItalic r:id="rId52"/>
    </p:embeddedFont>
    <p:embeddedFont>
      <p:font typeface="Open Sans Light" panose="020B0604020202020204" charset="0"/>
      <p:regular r:id="rId53"/>
      <p:italic r:id="rId54"/>
    </p:embeddedFont>
    <p:embeddedFont>
      <p:font typeface="Roboto" panose="020B0604020202020204" charset="0"/>
      <p:regular r:id="rId55"/>
      <p:bold r:id="rId56"/>
      <p:italic r:id="rId57"/>
      <p:boldItalic r:id="rId58"/>
    </p:embeddedFont>
    <p:embeddedFont>
      <p:font typeface="Roboto black" panose="020B0604020202020204" charset="0"/>
      <p:bold r:id="rId59"/>
    </p:embeddedFont>
    <p:embeddedFont>
      <p:font typeface="Roboto black" panose="020B0604020202020204" charset="0"/>
      <p:bold r:id="rId59"/>
    </p:embeddedFont>
    <p:embeddedFont>
      <p:font typeface="Roboto light" panose="020B0604020202020204" charset="0"/>
      <p:regular r:id="rId60"/>
    </p:embeddedFont>
  </p:embeddedFontLst>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hl, Lyndi (NIH/OD) [E]" initials="LL([" lastIdx="39" clrIdx="6">
    <p:extLst>
      <p:ext uri="{19B8F6BF-5375-455C-9EA6-DF929625EA0E}">
        <p15:presenceInfo xmlns:p15="http://schemas.microsoft.com/office/powerpoint/2012/main" userId="S::lahll@nih.gov::048a05dd-71d3-4674-841e-f01b09973677" providerId="AD"/>
      </p:ext>
    </p:extLst>
  </p:cmAuthor>
  <p:cmAuthor id="1" name="Evan Wowk" initials="EW" lastIdx="5" clrIdx="0">
    <p:extLst>
      <p:ext uri="{19B8F6BF-5375-455C-9EA6-DF929625EA0E}">
        <p15:presenceInfo xmlns:p15="http://schemas.microsoft.com/office/powerpoint/2012/main" userId="Evan Wowk" providerId="None"/>
      </p:ext>
    </p:extLst>
  </p:cmAuthor>
  <p:cmAuthor id="2" name="Sullivan, Elyse (NIH/OD) [E]" initials="SE([" lastIdx="7" clrIdx="1">
    <p:extLst>
      <p:ext uri="{19B8F6BF-5375-455C-9EA6-DF929625EA0E}">
        <p15:presenceInfo xmlns:p15="http://schemas.microsoft.com/office/powerpoint/2012/main" userId="S-1-5-21-12604286-656692736-1848903544-685449" providerId="AD"/>
      </p:ext>
    </p:extLst>
  </p:cmAuthor>
  <p:cmAuthor id="3" name="Black, Jodi (NIH/OD) [E]" initials="BJ([" lastIdx="4" clrIdx="2">
    <p:extLst>
      <p:ext uri="{19B8F6BF-5375-455C-9EA6-DF929625EA0E}">
        <p15:presenceInfo xmlns:p15="http://schemas.microsoft.com/office/powerpoint/2012/main" userId="415ebc30-718d-43aa-9d70-829f5221ab27" providerId="Windows Live"/>
      </p:ext>
    </p:extLst>
  </p:cmAuthor>
  <p:cmAuthor id="4" name="Corbett, Dawn (NIH/OD) [E]" initials="CD([" lastIdx="11" clrIdx="3">
    <p:extLst>
      <p:ext uri="{19B8F6BF-5375-455C-9EA6-DF929625EA0E}">
        <p15:presenceInfo xmlns:p15="http://schemas.microsoft.com/office/powerpoint/2012/main" userId="S-1-5-21-12604286-656692736-1848903544-878867" providerId="AD"/>
      </p:ext>
    </p:extLst>
  </p:cmAuthor>
  <p:cmAuthor id="5" name="Corbett, Dawn (NIH/OD) [E]" initials="CD([ [2]" lastIdx="15" clrIdx="4">
    <p:extLst>
      <p:ext uri="{19B8F6BF-5375-455C-9EA6-DF929625EA0E}">
        <p15:presenceInfo xmlns:p15="http://schemas.microsoft.com/office/powerpoint/2012/main" userId="S::dcorbett@nih.gov::c5e29d07-c94a-4ab8-8776-b9efeaea5497" providerId="AD"/>
      </p:ext>
    </p:extLst>
  </p:cmAuthor>
  <p:cmAuthor id="6" name="Kearney, Pamela (NIH/OD) [E]" initials="KP([" lastIdx="57" clrIdx="5">
    <p:extLst>
      <p:ext uri="{19B8F6BF-5375-455C-9EA6-DF929625EA0E}">
        <p15:presenceInfo xmlns:p15="http://schemas.microsoft.com/office/powerpoint/2012/main" userId="S::kearneyp@nih.gov::18c1122a-98f1-4fb8-a0ef-2d76a143ae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F7FC9"/>
    <a:srgbClr val="015396"/>
    <a:srgbClr val="FFFF00"/>
    <a:srgbClr val="F2F2F2"/>
    <a:srgbClr val="F5F5F5"/>
    <a:srgbClr val="3273A9"/>
    <a:srgbClr val="014175"/>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7" autoAdjust="0"/>
    <p:restoredTop sz="93788" autoAdjust="0"/>
  </p:normalViewPr>
  <p:slideViewPr>
    <p:cSldViewPr snapToGrid="0">
      <p:cViewPr varScale="1">
        <p:scale>
          <a:sx n="100" d="100"/>
          <a:sy n="100" d="100"/>
        </p:scale>
        <p:origin x="90" y="2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1" d="100"/>
          <a:sy n="91" d="100"/>
        </p:scale>
        <p:origin x="183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CB5DF-C115-4687-A952-41EF7D233071}" type="doc">
      <dgm:prSet loTypeId="urn:microsoft.com/office/officeart/2005/8/layout/process2" loCatId="process" qsTypeId="urn:microsoft.com/office/officeart/2005/8/quickstyle/simple2" qsCatId="simple" csTypeId="urn:microsoft.com/office/officeart/2005/8/colors/colorful4" csCatId="colorful" phldr="1"/>
      <dgm:spPr/>
      <dgm:t>
        <a:bodyPr/>
        <a:lstStyle/>
        <a:p>
          <a:endParaRPr lang="en-US"/>
        </a:p>
      </dgm:t>
    </dgm:pt>
    <dgm:pt modelId="{91B612C3-41A1-4726-9A42-56E1ED260308}">
      <dgm:prSet custT="1"/>
      <dgm:spPr/>
      <dgm:t>
        <a:bodyPr/>
        <a:lstStyle/>
        <a:p>
          <a:r>
            <a:rPr lang="en-US" sz="2100" baseline="0" dirty="0"/>
            <a:t>Does the study involve human participants?</a:t>
          </a:r>
          <a:endParaRPr lang="en-US" sz="2100" dirty="0"/>
        </a:p>
      </dgm:t>
    </dgm:pt>
    <dgm:pt modelId="{2608E0A3-5DF0-48F3-B09D-5CFEAA1482F4}" type="parTrans" cxnId="{3E4B201D-C7F4-45D5-90AD-918ED058F16E}">
      <dgm:prSet/>
      <dgm:spPr/>
      <dgm:t>
        <a:bodyPr/>
        <a:lstStyle/>
        <a:p>
          <a:endParaRPr lang="en-US" sz="1600"/>
        </a:p>
      </dgm:t>
    </dgm:pt>
    <dgm:pt modelId="{5DF11DFD-8BDB-400F-BE65-3A4D85820D63}" type="sibTrans" cxnId="{3E4B201D-C7F4-45D5-90AD-918ED058F16E}">
      <dgm:prSet custT="1"/>
      <dgm:spPr/>
      <dgm:t>
        <a:bodyPr/>
        <a:lstStyle/>
        <a:p>
          <a:endParaRPr lang="en-US" sz="2800"/>
        </a:p>
      </dgm:t>
    </dgm:pt>
    <dgm:pt modelId="{A9CDEF89-15FF-4913-981E-4C56177DE26D}">
      <dgm:prSet custT="1"/>
      <dgm:spPr/>
      <dgm:t>
        <a:bodyPr/>
        <a:lstStyle/>
        <a:p>
          <a:r>
            <a:rPr lang="en-US" sz="2100" baseline="0" dirty="0"/>
            <a:t>Are the participants prospectively assigned to an intervention?</a:t>
          </a:r>
          <a:endParaRPr lang="en-US" sz="2100" dirty="0"/>
        </a:p>
      </dgm:t>
      <dgm:extLst>
        <a:ext uri="{E40237B7-FDA0-4F09-8148-C483321AD2D9}">
          <dgm14:cNvPr xmlns:dgm14="http://schemas.microsoft.com/office/drawing/2010/diagram" id="0" name="" descr="The 4 questions to determine if the human subjects research is a clinical trial. &#10;1. Does the study involve human participants?&#10;2. Are the participants prospectively assigned to an intervention?&#10;3. Is the study designed to evaluate the effect of the intervention of the participants?&#10;4. Is the effect that will be evaluated a health-related biomedical or behavioral outcome?"/>
        </a:ext>
      </dgm:extLst>
    </dgm:pt>
    <dgm:pt modelId="{C1978B26-542E-40D9-A3B0-EC1BE963F84F}" type="parTrans" cxnId="{7C588B73-C97D-4FC9-A571-573F7A8201DE}">
      <dgm:prSet/>
      <dgm:spPr/>
      <dgm:t>
        <a:bodyPr/>
        <a:lstStyle/>
        <a:p>
          <a:endParaRPr lang="en-US" sz="1600"/>
        </a:p>
      </dgm:t>
    </dgm:pt>
    <dgm:pt modelId="{31E8323B-1E2A-40B6-8FE3-99FE0A977CB5}" type="sibTrans" cxnId="{7C588B73-C97D-4FC9-A571-573F7A8201DE}">
      <dgm:prSet custT="1"/>
      <dgm:spPr/>
      <dgm:t>
        <a:bodyPr/>
        <a:lstStyle/>
        <a:p>
          <a:endParaRPr lang="en-US" sz="2800"/>
        </a:p>
      </dgm:t>
    </dgm:pt>
    <dgm:pt modelId="{7F83AA88-6F0D-4466-854F-62ADC8D52BDA}">
      <dgm:prSet custT="1"/>
      <dgm:spPr/>
      <dgm:t>
        <a:bodyPr/>
        <a:lstStyle/>
        <a:p>
          <a:r>
            <a:rPr lang="en-US" sz="2100" baseline="0" dirty="0"/>
            <a:t>Is the study designed to evaluate the effect of the intervention of the participants?</a:t>
          </a:r>
          <a:endParaRPr lang="en-US" sz="2100" dirty="0"/>
        </a:p>
      </dgm:t>
    </dgm:pt>
    <dgm:pt modelId="{4A25F102-F061-433D-86A4-D7A23CAD7D7E}" type="parTrans" cxnId="{92B0BDC1-9A7E-411B-8082-D966871B43C9}">
      <dgm:prSet/>
      <dgm:spPr/>
      <dgm:t>
        <a:bodyPr/>
        <a:lstStyle/>
        <a:p>
          <a:endParaRPr lang="en-US" sz="1600"/>
        </a:p>
      </dgm:t>
    </dgm:pt>
    <dgm:pt modelId="{C1B66AD0-0349-47CF-BA9E-EF8534F43F4E}" type="sibTrans" cxnId="{92B0BDC1-9A7E-411B-8082-D966871B43C9}">
      <dgm:prSet custT="1"/>
      <dgm:spPr/>
      <dgm:t>
        <a:bodyPr/>
        <a:lstStyle/>
        <a:p>
          <a:endParaRPr lang="en-US" sz="2800"/>
        </a:p>
      </dgm:t>
    </dgm:pt>
    <dgm:pt modelId="{47A90C21-1BE0-4FBA-8560-5D075F5C78C8}">
      <dgm:prSet custT="1"/>
      <dgm:spPr/>
      <dgm:t>
        <a:bodyPr/>
        <a:lstStyle/>
        <a:p>
          <a:r>
            <a:rPr lang="en-US" sz="2100" baseline="0" dirty="0"/>
            <a:t>Is the effect that will be evaluated a health-related biomedical or behavioral outcome?</a:t>
          </a:r>
          <a:endParaRPr lang="en-US" sz="2100" dirty="0"/>
        </a:p>
      </dgm:t>
    </dgm:pt>
    <dgm:pt modelId="{0A5180CB-54F5-4709-AA23-D336BB319971}" type="parTrans" cxnId="{8968B1BE-A844-4013-BD9B-0FEE8C5D35A5}">
      <dgm:prSet/>
      <dgm:spPr/>
      <dgm:t>
        <a:bodyPr/>
        <a:lstStyle/>
        <a:p>
          <a:endParaRPr lang="en-US" sz="1600"/>
        </a:p>
      </dgm:t>
    </dgm:pt>
    <dgm:pt modelId="{513CE429-6C68-4A96-B194-400A7AC42D00}" type="sibTrans" cxnId="{8968B1BE-A844-4013-BD9B-0FEE8C5D35A5}">
      <dgm:prSet/>
      <dgm:spPr/>
      <dgm:t>
        <a:bodyPr/>
        <a:lstStyle/>
        <a:p>
          <a:endParaRPr lang="en-US" sz="1600"/>
        </a:p>
      </dgm:t>
    </dgm:pt>
    <dgm:pt modelId="{68FBA703-2AC3-4F90-A771-6AB5D86484F1}" type="pres">
      <dgm:prSet presAssocID="{B9FCB5DF-C115-4687-A952-41EF7D233071}" presName="linearFlow" presStyleCnt="0">
        <dgm:presLayoutVars>
          <dgm:resizeHandles val="exact"/>
        </dgm:presLayoutVars>
      </dgm:prSet>
      <dgm:spPr/>
    </dgm:pt>
    <dgm:pt modelId="{073143E7-E62E-4843-A1FD-E48453CD7DE4}" type="pres">
      <dgm:prSet presAssocID="{91B612C3-41A1-4726-9A42-56E1ED260308}" presName="node" presStyleLbl="node1" presStyleIdx="0" presStyleCnt="4" custScaleX="122405">
        <dgm:presLayoutVars>
          <dgm:bulletEnabled val="1"/>
        </dgm:presLayoutVars>
      </dgm:prSet>
      <dgm:spPr/>
    </dgm:pt>
    <dgm:pt modelId="{E7BB5858-C0E5-4424-8BDC-16D3F6D3E14E}" type="pres">
      <dgm:prSet presAssocID="{5DF11DFD-8BDB-400F-BE65-3A4D85820D63}" presName="sibTrans" presStyleLbl="sibTrans2D1" presStyleIdx="0" presStyleCnt="3"/>
      <dgm:spPr/>
    </dgm:pt>
    <dgm:pt modelId="{FA74E9C1-1EFB-4385-AD61-1F706FC42BF5}" type="pres">
      <dgm:prSet presAssocID="{5DF11DFD-8BDB-400F-BE65-3A4D85820D63}" presName="connectorText" presStyleLbl="sibTrans2D1" presStyleIdx="0" presStyleCnt="3"/>
      <dgm:spPr/>
    </dgm:pt>
    <dgm:pt modelId="{6474C722-8DA8-40BF-98DC-C4277721AEF4}" type="pres">
      <dgm:prSet presAssocID="{A9CDEF89-15FF-4913-981E-4C56177DE26D}" presName="node" presStyleLbl="node1" presStyleIdx="1" presStyleCnt="4" custScaleX="122405">
        <dgm:presLayoutVars>
          <dgm:bulletEnabled val="1"/>
        </dgm:presLayoutVars>
      </dgm:prSet>
      <dgm:spPr/>
    </dgm:pt>
    <dgm:pt modelId="{40A6E621-4AEA-48BD-902F-ED8E8BE53B77}" type="pres">
      <dgm:prSet presAssocID="{31E8323B-1E2A-40B6-8FE3-99FE0A977CB5}" presName="sibTrans" presStyleLbl="sibTrans2D1" presStyleIdx="1" presStyleCnt="3"/>
      <dgm:spPr/>
    </dgm:pt>
    <dgm:pt modelId="{C0F93A3E-AC7C-47DD-B543-60074017BC51}" type="pres">
      <dgm:prSet presAssocID="{31E8323B-1E2A-40B6-8FE3-99FE0A977CB5}" presName="connectorText" presStyleLbl="sibTrans2D1" presStyleIdx="1" presStyleCnt="3"/>
      <dgm:spPr/>
    </dgm:pt>
    <dgm:pt modelId="{B8620060-CCA5-4EDD-BEE7-BDEC1921D56F}" type="pres">
      <dgm:prSet presAssocID="{7F83AA88-6F0D-4466-854F-62ADC8D52BDA}" presName="node" presStyleLbl="node1" presStyleIdx="2" presStyleCnt="4" custScaleX="122405">
        <dgm:presLayoutVars>
          <dgm:bulletEnabled val="1"/>
        </dgm:presLayoutVars>
      </dgm:prSet>
      <dgm:spPr/>
    </dgm:pt>
    <dgm:pt modelId="{A98E9E63-1073-4AD8-A423-8A745FA6664C}" type="pres">
      <dgm:prSet presAssocID="{C1B66AD0-0349-47CF-BA9E-EF8534F43F4E}" presName="sibTrans" presStyleLbl="sibTrans2D1" presStyleIdx="2" presStyleCnt="3"/>
      <dgm:spPr/>
    </dgm:pt>
    <dgm:pt modelId="{3F0C6A78-28AB-45FE-B334-9EF9F9EAA8EA}" type="pres">
      <dgm:prSet presAssocID="{C1B66AD0-0349-47CF-BA9E-EF8534F43F4E}" presName="connectorText" presStyleLbl="sibTrans2D1" presStyleIdx="2" presStyleCnt="3"/>
      <dgm:spPr/>
    </dgm:pt>
    <dgm:pt modelId="{2D09311C-7FE3-4D86-A0C7-85F114B95DA6}" type="pres">
      <dgm:prSet presAssocID="{47A90C21-1BE0-4FBA-8560-5D075F5C78C8}" presName="node" presStyleLbl="node1" presStyleIdx="3" presStyleCnt="4" custScaleX="122405">
        <dgm:presLayoutVars>
          <dgm:bulletEnabled val="1"/>
        </dgm:presLayoutVars>
      </dgm:prSet>
      <dgm:spPr/>
    </dgm:pt>
  </dgm:ptLst>
  <dgm:cxnLst>
    <dgm:cxn modelId="{D4EFDA06-222A-4C3C-AAEF-BC507FBC0777}" type="presOf" srcId="{31E8323B-1E2A-40B6-8FE3-99FE0A977CB5}" destId="{40A6E621-4AEA-48BD-902F-ED8E8BE53B77}" srcOrd="0" destOrd="0" presId="urn:microsoft.com/office/officeart/2005/8/layout/process2"/>
    <dgm:cxn modelId="{3E4B201D-C7F4-45D5-90AD-918ED058F16E}" srcId="{B9FCB5DF-C115-4687-A952-41EF7D233071}" destId="{91B612C3-41A1-4726-9A42-56E1ED260308}" srcOrd="0" destOrd="0" parTransId="{2608E0A3-5DF0-48F3-B09D-5CFEAA1482F4}" sibTransId="{5DF11DFD-8BDB-400F-BE65-3A4D85820D63}"/>
    <dgm:cxn modelId="{631E653F-2441-4C8D-8181-E79E887ECE46}" type="presOf" srcId="{5DF11DFD-8BDB-400F-BE65-3A4D85820D63}" destId="{FA74E9C1-1EFB-4385-AD61-1F706FC42BF5}" srcOrd="1" destOrd="0" presId="urn:microsoft.com/office/officeart/2005/8/layout/process2"/>
    <dgm:cxn modelId="{9F7C2342-E901-4E5A-94B7-0E33BCF90C1B}" type="presOf" srcId="{B9FCB5DF-C115-4687-A952-41EF7D233071}" destId="{68FBA703-2AC3-4F90-A771-6AB5D86484F1}" srcOrd="0" destOrd="0" presId="urn:microsoft.com/office/officeart/2005/8/layout/process2"/>
    <dgm:cxn modelId="{CE935373-246F-4AA7-B827-77B0EE363EF3}" type="presOf" srcId="{7F83AA88-6F0D-4466-854F-62ADC8D52BDA}" destId="{B8620060-CCA5-4EDD-BEE7-BDEC1921D56F}" srcOrd="0" destOrd="0" presId="urn:microsoft.com/office/officeart/2005/8/layout/process2"/>
    <dgm:cxn modelId="{27A87673-92B3-4E5D-A3BC-95D3D98B6744}" type="presOf" srcId="{C1B66AD0-0349-47CF-BA9E-EF8534F43F4E}" destId="{A98E9E63-1073-4AD8-A423-8A745FA6664C}" srcOrd="0" destOrd="0" presId="urn:microsoft.com/office/officeart/2005/8/layout/process2"/>
    <dgm:cxn modelId="{7C588B73-C97D-4FC9-A571-573F7A8201DE}" srcId="{B9FCB5DF-C115-4687-A952-41EF7D233071}" destId="{A9CDEF89-15FF-4913-981E-4C56177DE26D}" srcOrd="1" destOrd="0" parTransId="{C1978B26-542E-40D9-A3B0-EC1BE963F84F}" sibTransId="{31E8323B-1E2A-40B6-8FE3-99FE0A977CB5}"/>
    <dgm:cxn modelId="{10706374-D93E-4BD7-8AD0-4D7E03A05AFB}" type="presOf" srcId="{C1B66AD0-0349-47CF-BA9E-EF8534F43F4E}" destId="{3F0C6A78-28AB-45FE-B334-9EF9F9EAA8EA}" srcOrd="1" destOrd="0" presId="urn:microsoft.com/office/officeart/2005/8/layout/process2"/>
    <dgm:cxn modelId="{A07A519A-D746-4050-A9B6-0AEA14385CE3}" type="presOf" srcId="{5DF11DFD-8BDB-400F-BE65-3A4D85820D63}" destId="{E7BB5858-C0E5-4424-8BDC-16D3F6D3E14E}" srcOrd="0" destOrd="0" presId="urn:microsoft.com/office/officeart/2005/8/layout/process2"/>
    <dgm:cxn modelId="{A5D181AB-4E98-49AF-9823-410E24F64560}" type="presOf" srcId="{91B612C3-41A1-4726-9A42-56E1ED260308}" destId="{073143E7-E62E-4843-A1FD-E48453CD7DE4}" srcOrd="0" destOrd="0" presId="urn:microsoft.com/office/officeart/2005/8/layout/process2"/>
    <dgm:cxn modelId="{8968B1BE-A844-4013-BD9B-0FEE8C5D35A5}" srcId="{B9FCB5DF-C115-4687-A952-41EF7D233071}" destId="{47A90C21-1BE0-4FBA-8560-5D075F5C78C8}" srcOrd="3" destOrd="0" parTransId="{0A5180CB-54F5-4709-AA23-D336BB319971}" sibTransId="{513CE429-6C68-4A96-B194-400A7AC42D00}"/>
    <dgm:cxn modelId="{92B0BDC1-9A7E-411B-8082-D966871B43C9}" srcId="{B9FCB5DF-C115-4687-A952-41EF7D233071}" destId="{7F83AA88-6F0D-4466-854F-62ADC8D52BDA}" srcOrd="2" destOrd="0" parTransId="{4A25F102-F061-433D-86A4-D7A23CAD7D7E}" sibTransId="{C1B66AD0-0349-47CF-BA9E-EF8534F43F4E}"/>
    <dgm:cxn modelId="{872B7CC3-915E-470C-95C4-8FDA2C6527B6}" type="presOf" srcId="{31E8323B-1E2A-40B6-8FE3-99FE0A977CB5}" destId="{C0F93A3E-AC7C-47DD-B543-60074017BC51}" srcOrd="1" destOrd="0" presId="urn:microsoft.com/office/officeart/2005/8/layout/process2"/>
    <dgm:cxn modelId="{129F32E3-D38D-4F1D-99AC-15EE797A8506}" type="presOf" srcId="{A9CDEF89-15FF-4913-981E-4C56177DE26D}" destId="{6474C722-8DA8-40BF-98DC-C4277721AEF4}" srcOrd="0" destOrd="0" presId="urn:microsoft.com/office/officeart/2005/8/layout/process2"/>
    <dgm:cxn modelId="{596ECDE7-6EC7-44FE-A5D2-B3D2E49312D8}" type="presOf" srcId="{47A90C21-1BE0-4FBA-8560-5D075F5C78C8}" destId="{2D09311C-7FE3-4D86-A0C7-85F114B95DA6}" srcOrd="0" destOrd="0" presId="urn:microsoft.com/office/officeart/2005/8/layout/process2"/>
    <dgm:cxn modelId="{6C2C50C3-F950-4C87-B7BF-F85D02254047}" type="presParOf" srcId="{68FBA703-2AC3-4F90-A771-6AB5D86484F1}" destId="{073143E7-E62E-4843-A1FD-E48453CD7DE4}" srcOrd="0" destOrd="0" presId="urn:microsoft.com/office/officeart/2005/8/layout/process2"/>
    <dgm:cxn modelId="{900E872D-A9A8-4732-BF17-6F3F7095325A}" type="presParOf" srcId="{68FBA703-2AC3-4F90-A771-6AB5D86484F1}" destId="{E7BB5858-C0E5-4424-8BDC-16D3F6D3E14E}" srcOrd="1" destOrd="0" presId="urn:microsoft.com/office/officeart/2005/8/layout/process2"/>
    <dgm:cxn modelId="{00B871BA-23DF-47FB-AB3E-E5A0454EDF42}" type="presParOf" srcId="{E7BB5858-C0E5-4424-8BDC-16D3F6D3E14E}" destId="{FA74E9C1-1EFB-4385-AD61-1F706FC42BF5}" srcOrd="0" destOrd="0" presId="urn:microsoft.com/office/officeart/2005/8/layout/process2"/>
    <dgm:cxn modelId="{AF3EE725-FE27-4E7C-AB9F-50C8BA68BAC9}" type="presParOf" srcId="{68FBA703-2AC3-4F90-A771-6AB5D86484F1}" destId="{6474C722-8DA8-40BF-98DC-C4277721AEF4}" srcOrd="2" destOrd="0" presId="urn:microsoft.com/office/officeart/2005/8/layout/process2"/>
    <dgm:cxn modelId="{0DF8C18A-BEEF-4FBD-AF7E-8C1EBF785B8C}" type="presParOf" srcId="{68FBA703-2AC3-4F90-A771-6AB5D86484F1}" destId="{40A6E621-4AEA-48BD-902F-ED8E8BE53B77}" srcOrd="3" destOrd="0" presId="urn:microsoft.com/office/officeart/2005/8/layout/process2"/>
    <dgm:cxn modelId="{65DBCA2E-8901-4400-9F2A-91C803213E96}" type="presParOf" srcId="{40A6E621-4AEA-48BD-902F-ED8E8BE53B77}" destId="{C0F93A3E-AC7C-47DD-B543-60074017BC51}" srcOrd="0" destOrd="0" presId="urn:microsoft.com/office/officeart/2005/8/layout/process2"/>
    <dgm:cxn modelId="{9BEABFE3-ECFD-4DCE-B0E2-518ADBB4739D}" type="presParOf" srcId="{68FBA703-2AC3-4F90-A771-6AB5D86484F1}" destId="{B8620060-CCA5-4EDD-BEE7-BDEC1921D56F}" srcOrd="4" destOrd="0" presId="urn:microsoft.com/office/officeart/2005/8/layout/process2"/>
    <dgm:cxn modelId="{52849DA5-F38B-4403-9006-268DB91719B6}" type="presParOf" srcId="{68FBA703-2AC3-4F90-A771-6AB5D86484F1}" destId="{A98E9E63-1073-4AD8-A423-8A745FA6664C}" srcOrd="5" destOrd="0" presId="urn:microsoft.com/office/officeart/2005/8/layout/process2"/>
    <dgm:cxn modelId="{95520BD9-A0F7-43D9-A293-9860277BBEE5}" type="presParOf" srcId="{A98E9E63-1073-4AD8-A423-8A745FA6664C}" destId="{3F0C6A78-28AB-45FE-B334-9EF9F9EAA8EA}" srcOrd="0" destOrd="0" presId="urn:microsoft.com/office/officeart/2005/8/layout/process2"/>
    <dgm:cxn modelId="{225D3255-B2AF-4D94-8945-5F6222099E96}" type="presParOf" srcId="{68FBA703-2AC3-4F90-A771-6AB5D86484F1}" destId="{2D09311C-7FE3-4D86-A0C7-85F114B95DA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143E7-E62E-4843-A1FD-E48453CD7DE4}">
      <dsp:nvSpPr>
        <dsp:cNvPr id="0" name=""/>
        <dsp:cNvSpPr/>
      </dsp:nvSpPr>
      <dsp:spPr>
        <a:xfrm>
          <a:off x="1083649" y="4631"/>
          <a:ext cx="4215853" cy="86104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Does the study involve human participants?</a:t>
          </a:r>
          <a:endParaRPr lang="en-US" sz="2100" kern="1200" dirty="0"/>
        </a:p>
      </dsp:txBody>
      <dsp:txXfrm>
        <a:off x="1108868" y="29850"/>
        <a:ext cx="4165415" cy="810607"/>
      </dsp:txXfrm>
    </dsp:sp>
    <dsp:sp modelId="{E7BB5858-C0E5-4424-8BDC-16D3F6D3E14E}">
      <dsp:nvSpPr>
        <dsp:cNvPr id="0" name=""/>
        <dsp:cNvSpPr/>
      </dsp:nvSpPr>
      <dsp:spPr>
        <a:xfrm rot="5400000">
          <a:off x="3030130" y="887203"/>
          <a:ext cx="322892" cy="3874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3075335" y="919492"/>
        <a:ext cx="232482" cy="226024"/>
      </dsp:txXfrm>
    </dsp:sp>
    <dsp:sp modelId="{6474C722-8DA8-40BF-98DC-C4277721AEF4}">
      <dsp:nvSpPr>
        <dsp:cNvPr id="0" name=""/>
        <dsp:cNvSpPr/>
      </dsp:nvSpPr>
      <dsp:spPr>
        <a:xfrm>
          <a:off x="1083649" y="1296200"/>
          <a:ext cx="4215853" cy="861045"/>
        </a:xfrm>
        <a:prstGeom prst="roundRect">
          <a:avLst>
            <a:gd name="adj" fmla="val 10000"/>
          </a:avLst>
        </a:prstGeom>
        <a:solidFill>
          <a:schemeClr val="accent4">
            <a:hueOff val="-7722"/>
            <a:satOff val="-132"/>
            <a:lumOff val="-228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Are the participants prospectively assigned to an intervention?</a:t>
          </a:r>
          <a:endParaRPr lang="en-US" sz="2100" kern="1200" dirty="0"/>
        </a:p>
      </dsp:txBody>
      <dsp:txXfrm>
        <a:off x="1108868" y="1321419"/>
        <a:ext cx="4165415" cy="810607"/>
      </dsp:txXfrm>
    </dsp:sp>
    <dsp:sp modelId="{40A6E621-4AEA-48BD-902F-ED8E8BE53B77}">
      <dsp:nvSpPr>
        <dsp:cNvPr id="0" name=""/>
        <dsp:cNvSpPr/>
      </dsp:nvSpPr>
      <dsp:spPr>
        <a:xfrm rot="5400000">
          <a:off x="3030130" y="2178772"/>
          <a:ext cx="322892" cy="387470"/>
        </a:xfrm>
        <a:prstGeom prst="rightArrow">
          <a:avLst>
            <a:gd name="adj1" fmla="val 60000"/>
            <a:gd name="adj2" fmla="val 50000"/>
          </a:avLst>
        </a:prstGeom>
        <a:solidFill>
          <a:schemeClr val="accent4">
            <a:hueOff val="-11583"/>
            <a:satOff val="-197"/>
            <a:lumOff val="-3431"/>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3075335" y="2211061"/>
        <a:ext cx="232482" cy="226024"/>
      </dsp:txXfrm>
    </dsp:sp>
    <dsp:sp modelId="{B8620060-CCA5-4EDD-BEE7-BDEC1921D56F}">
      <dsp:nvSpPr>
        <dsp:cNvPr id="0" name=""/>
        <dsp:cNvSpPr/>
      </dsp:nvSpPr>
      <dsp:spPr>
        <a:xfrm>
          <a:off x="1083649" y="2587769"/>
          <a:ext cx="4215853" cy="861045"/>
        </a:xfrm>
        <a:prstGeom prst="roundRect">
          <a:avLst>
            <a:gd name="adj" fmla="val 10000"/>
          </a:avLst>
        </a:prstGeom>
        <a:solidFill>
          <a:schemeClr val="accent4">
            <a:hueOff val="-15444"/>
            <a:satOff val="-263"/>
            <a:lumOff val="-457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Is the study designed to evaluate the effect of the intervention of the participants?</a:t>
          </a:r>
          <a:endParaRPr lang="en-US" sz="2100" kern="1200" dirty="0"/>
        </a:p>
      </dsp:txBody>
      <dsp:txXfrm>
        <a:off x="1108868" y="2612988"/>
        <a:ext cx="4165415" cy="810607"/>
      </dsp:txXfrm>
    </dsp:sp>
    <dsp:sp modelId="{A98E9E63-1073-4AD8-A423-8A745FA6664C}">
      <dsp:nvSpPr>
        <dsp:cNvPr id="0" name=""/>
        <dsp:cNvSpPr/>
      </dsp:nvSpPr>
      <dsp:spPr>
        <a:xfrm rot="5400000">
          <a:off x="3030130" y="3470341"/>
          <a:ext cx="322892" cy="387470"/>
        </a:xfrm>
        <a:prstGeom prst="rightArrow">
          <a:avLst>
            <a:gd name="adj1" fmla="val 60000"/>
            <a:gd name="adj2" fmla="val 50000"/>
          </a:avLst>
        </a:prstGeom>
        <a:solidFill>
          <a:schemeClr val="accent4">
            <a:hueOff val="-23166"/>
            <a:satOff val="-395"/>
            <a:lumOff val="-686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rot="-5400000">
        <a:off x="3075335" y="3502630"/>
        <a:ext cx="232482" cy="226024"/>
      </dsp:txXfrm>
    </dsp:sp>
    <dsp:sp modelId="{2D09311C-7FE3-4D86-A0C7-85F114B95DA6}">
      <dsp:nvSpPr>
        <dsp:cNvPr id="0" name=""/>
        <dsp:cNvSpPr/>
      </dsp:nvSpPr>
      <dsp:spPr>
        <a:xfrm>
          <a:off x="1083649" y="3879338"/>
          <a:ext cx="4215853" cy="861045"/>
        </a:xfrm>
        <a:prstGeom prst="roundRect">
          <a:avLst>
            <a:gd name="adj" fmla="val 10000"/>
          </a:avLst>
        </a:prstGeom>
        <a:solidFill>
          <a:schemeClr val="accent4">
            <a:hueOff val="-23166"/>
            <a:satOff val="-395"/>
            <a:lumOff val="-686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Is the effect that will be evaluated a health-related biomedical or behavioral outcome?</a:t>
          </a:r>
          <a:endParaRPr lang="en-US" sz="2100" kern="1200" dirty="0"/>
        </a:p>
      </dsp:txBody>
      <dsp:txXfrm>
        <a:off x="1108868" y="3904557"/>
        <a:ext cx="4165415" cy="8106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10/26/2020</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rants.nih.gov/grants/policy/faq_clinical_trial-specific_FOAs.htm#C"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grants.nih.gov/grants/Guidance-for-BESH-FOAs.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rants.nih.gov/policy/humansubjects/hs-decision.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rants.nih.gov/faqs#/certificates-of-confidentiality.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rants.nih.gov/policy/clinical-trials/definition.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rants.nih.gov/ct-decision/index.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4</a:t>
            </a:fld>
            <a:endParaRPr lang="en-US"/>
          </a:p>
        </p:txBody>
      </p:sp>
    </p:spTree>
    <p:extLst>
      <p:ext uri="{BB962C8B-B14F-4D97-AF65-F5344CB8AC3E}">
        <p14:creationId xmlns:p14="http://schemas.microsoft.com/office/powerpoint/2010/main" val="358215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416800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800" dirty="0"/>
              <a:t>RESOURCES for the BESH community:</a:t>
            </a:r>
          </a:p>
          <a:p>
            <a:pPr lvl="1"/>
            <a:r>
              <a:rPr lang="en-US" sz="3800" dirty="0"/>
              <a:t>New funding opportunities specifically for BESH studies</a:t>
            </a:r>
          </a:p>
          <a:p>
            <a:pPr lvl="1"/>
            <a:r>
              <a:rPr lang="en-US" sz="3800" dirty="0">
                <a:hlinkClick r:id="rId3"/>
              </a:rPr>
              <a:t>FAQs</a:t>
            </a:r>
            <a:endParaRPr lang="en-US" sz="3800" dirty="0"/>
          </a:p>
          <a:p>
            <a:pPr lvl="1"/>
            <a:r>
              <a:rPr lang="en-US" sz="3800" dirty="0">
                <a:hlinkClick r:id="rId4"/>
              </a:rPr>
              <a:t>Guidance for Determining if a Study Falls Within a BESH FOA</a:t>
            </a:r>
            <a:endParaRPr lang="en-US" sz="3800"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236201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5629E-846D-43D2-99D5-7F47A1261E8B}" type="slidenum">
              <a:rPr lang="en-US" smtClean="0"/>
              <a:t>20</a:t>
            </a:fld>
            <a:endParaRPr lang="en-US"/>
          </a:p>
        </p:txBody>
      </p:sp>
    </p:spTree>
    <p:extLst>
      <p:ext uri="{BB962C8B-B14F-4D97-AF65-F5344CB8AC3E}">
        <p14:creationId xmlns:p14="http://schemas.microsoft.com/office/powerpoint/2010/main" val="3711940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D456BDA-8E23-4A27-A373-8E5F3F6057C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2348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31800" y="706438"/>
            <a:ext cx="6303963" cy="3546475"/>
          </a:xfrm>
          <a:ln/>
        </p:spPr>
      </p:sp>
      <p:sp>
        <p:nvSpPr>
          <p:cNvPr id="49155" name="Notes Placeholder 2"/>
          <p:cNvSpPr>
            <a:spLocks noGrp="1"/>
          </p:cNvSpPr>
          <p:nvPr>
            <p:ph type="body" idx="1"/>
            <p:custDataLst>
              <p:tags r:id="rId1"/>
            </p:custDataLst>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cs typeface="Tahoma" charset="0"/>
              </a:rPr>
              <a:t>Address plans for handling incidental findings</a:t>
            </a:r>
          </a:p>
          <a:p>
            <a:endParaRPr lang="en-US" dirty="0"/>
          </a:p>
        </p:txBody>
      </p:sp>
      <p:sp>
        <p:nvSpPr>
          <p:cNvPr id="4" name="Slide Number Placeholder 3"/>
          <p:cNvSpPr>
            <a:spLocks noGrp="1"/>
          </p:cNvSpPr>
          <p:nvPr>
            <p:ph type="sldNum" sz="quarter" idx="5"/>
          </p:nvPr>
        </p:nvSpPr>
        <p:spPr/>
        <p:txBody>
          <a:bodyPr/>
          <a:lstStyle/>
          <a:p>
            <a:pPr>
              <a:defRPr/>
            </a:pPr>
            <a:fld id="{6922F2B7-50DC-4147-91D7-6E2CA0733AB7}"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70033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20688" y="701675"/>
            <a:ext cx="6264275" cy="3524250"/>
          </a:xfrm>
          <a:ln/>
        </p:spPr>
      </p:sp>
      <p:sp>
        <p:nvSpPr>
          <p:cNvPr id="49155" name="Notes Placeholder 2"/>
          <p:cNvSpPr>
            <a:spLocks noGrp="1"/>
          </p:cNvSpPr>
          <p:nvPr>
            <p:ph type="body" idx="1"/>
            <p:custDataLst>
              <p:tags r:id="rId1"/>
            </p:custDataLst>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6922F2B7-50DC-4147-91D7-6E2CA0733AB7}"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5634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Investigator was involved in original data collection or has direct association w/ source</a:t>
            </a: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220073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222242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Helpful resource: </a:t>
            </a:r>
            <a:r>
              <a:rPr lang="en-US" sz="1200" dirty="0">
                <a:hlinkClick r:id="rId3"/>
              </a:rPr>
              <a:t>https://grants.nih.gov/policy/humansubjects/hs-decision.htm</a:t>
            </a:r>
            <a:endParaRPr lang="en-US" sz="1200"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187911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Alternate text:  This graphic illustrates</a:t>
            </a:r>
            <a:r>
              <a:rPr lang="en-US" baseline="0" dirty="0"/>
              <a:t> a shield.</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30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Helpful resource: </a:t>
            </a:r>
            <a:r>
              <a:rPr lang="en-US" sz="1200" dirty="0">
                <a:hlinkClick r:id="rId3"/>
              </a:rPr>
              <a:t>https://grants.nih.gov/faqs#/certificates-of-confidentiality.htm</a:t>
            </a:r>
            <a:endParaRPr lang="en-US" sz="1200"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68993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Note: Additional requirements must be met within existing applicable page limits</a:t>
            </a:r>
          </a:p>
          <a:p>
            <a:endParaRPr lang="en-US" sz="1200" dirty="0"/>
          </a:p>
          <a:p>
            <a:r>
              <a:rPr lang="en-US" sz="1200" dirty="0"/>
              <a:t>all required information, includes a detailed budget,</a:t>
            </a: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10</a:t>
            </a:fld>
            <a:endParaRPr lang="en-US"/>
          </a:p>
        </p:txBody>
      </p:sp>
    </p:spTree>
    <p:extLst>
      <p:ext uri="{BB962C8B-B14F-4D97-AF65-F5344CB8AC3E}">
        <p14:creationId xmlns:p14="http://schemas.microsoft.com/office/powerpoint/2010/main" val="1911560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1200"/>
              </a:spcAft>
              <a:buNone/>
              <a:defRPr/>
            </a:pPr>
            <a:r>
              <a:rPr lang="en-US" sz="8000" dirty="0"/>
              <a:t>Inclusion of Women and Minorities in NIH Research</a:t>
            </a:r>
          </a:p>
          <a:p>
            <a:pPr marL="0" indent="0">
              <a:spcBef>
                <a:spcPts val="600"/>
              </a:spcBef>
              <a:spcAft>
                <a:spcPts val="1200"/>
              </a:spcAft>
              <a:buNone/>
              <a:defRPr/>
            </a:pPr>
            <a:r>
              <a:rPr lang="en-US" altLang="en-US" sz="8000" b="1" dirty="0"/>
              <a:t>	Public Law (42 U.S. Code § 289a–2) requires:</a:t>
            </a:r>
          </a:p>
          <a:p>
            <a:pPr lvl="1">
              <a:spcBef>
                <a:spcPts val="600"/>
              </a:spcBef>
              <a:spcAft>
                <a:spcPts val="1200"/>
              </a:spcAft>
              <a:defRPr/>
            </a:pPr>
            <a:r>
              <a:rPr lang="en-US" altLang="en-US" sz="9600" dirty="0"/>
              <a:t>Women and minorities included in all NIH-funded clinical research studies unless there is a compelling rationale for exclusion</a:t>
            </a:r>
          </a:p>
          <a:p>
            <a:pPr lvl="1">
              <a:spcBef>
                <a:spcPts val="600"/>
              </a:spcBef>
              <a:spcAft>
                <a:spcPts val="1200"/>
              </a:spcAft>
              <a:defRPr/>
            </a:pPr>
            <a:r>
              <a:rPr lang="en-US" altLang="en-US" sz="9600" dirty="0"/>
              <a:t>Analyses by sex/gender, race and ethnicity for NIH-defined Phase III clinical trials</a:t>
            </a:r>
          </a:p>
          <a:p>
            <a:pPr lvl="2">
              <a:spcBef>
                <a:spcPts val="600"/>
              </a:spcBef>
              <a:spcAft>
                <a:spcPts val="1200"/>
              </a:spcAft>
              <a:defRPr/>
            </a:pPr>
            <a:r>
              <a:rPr lang="en-US" altLang="en-US" sz="8800" dirty="0"/>
              <a:t>Applicable* NIH-defined Phase III trials awarded December 13, 2017 or later must report results of “valid” analyses to Clinicaltrials.gov  </a:t>
            </a:r>
          </a:p>
          <a:p>
            <a:endParaRPr lang="en-US" dirty="0"/>
          </a:p>
          <a:p>
            <a:r>
              <a:rPr lang="en-US" dirty="0"/>
              <a:t>Inclusion Across the Lifespan</a:t>
            </a:r>
          </a:p>
          <a:p>
            <a:pPr>
              <a:lnSpc>
                <a:spcPct val="100000"/>
              </a:lnSpc>
              <a:spcBef>
                <a:spcPts val="0"/>
              </a:spcBef>
              <a:spcAft>
                <a:spcPts val="600"/>
              </a:spcAft>
            </a:pPr>
            <a:r>
              <a:rPr lang="en-US" sz="2400" dirty="0"/>
              <a:t>Inclusion of Children Policy revised in 2015</a:t>
            </a:r>
          </a:p>
          <a:p>
            <a:pPr lvl="1">
              <a:lnSpc>
                <a:spcPct val="100000"/>
              </a:lnSpc>
              <a:spcBef>
                <a:spcPts val="0"/>
              </a:spcBef>
              <a:spcAft>
                <a:spcPts val="600"/>
              </a:spcAft>
            </a:pPr>
            <a:r>
              <a:rPr lang="en-US" sz="2000" dirty="0"/>
              <a:t>Individuals under 18</a:t>
            </a:r>
          </a:p>
          <a:p>
            <a:pPr>
              <a:lnSpc>
                <a:spcPct val="100000"/>
              </a:lnSpc>
              <a:spcBef>
                <a:spcPts val="0"/>
              </a:spcBef>
              <a:spcAft>
                <a:spcPts val="600"/>
              </a:spcAft>
            </a:pPr>
            <a:r>
              <a:rPr lang="en-US" sz="2400" dirty="0"/>
              <a:t>Inclusion Across the Lifespan Policy effective for applications submitted for due dates on or after January 25, </a:t>
            </a:r>
            <a:r>
              <a:rPr lang="en-US" sz="2400" u="sng" dirty="0"/>
              <a:t>2019</a:t>
            </a:r>
            <a:r>
              <a:rPr lang="en-US" sz="2400" dirty="0"/>
              <a:t> (and for contract solicitations issued after that date).  </a:t>
            </a:r>
          </a:p>
          <a:p>
            <a:pPr marL="342900" indent="-342900">
              <a:lnSpc>
                <a:spcPct val="100000"/>
              </a:lnSpc>
              <a:spcBef>
                <a:spcPts val="0"/>
              </a:spcBef>
              <a:spcAft>
                <a:spcPts val="600"/>
              </a:spcAft>
            </a:pPr>
            <a:r>
              <a:rPr lang="en-US" sz="2200" dirty="0"/>
              <a:t>Requires individuals </a:t>
            </a:r>
            <a:r>
              <a:rPr lang="en-US" sz="2400" b="1" dirty="0">
                <a:solidFill>
                  <a:srgbClr val="0070C0"/>
                </a:solidFill>
              </a:rPr>
              <a:t>of all ages </a:t>
            </a:r>
            <a:r>
              <a:rPr lang="en-US" sz="2200" dirty="0"/>
              <a:t>included in NIH human subjects research unless there are scientific or ethical reasons not to do so</a:t>
            </a:r>
          </a:p>
          <a:p>
            <a:pPr marL="342900" indent="-342900">
              <a:lnSpc>
                <a:spcPct val="100000"/>
              </a:lnSpc>
              <a:spcBef>
                <a:spcPts val="0"/>
              </a:spcBef>
              <a:spcAft>
                <a:spcPts val="600"/>
              </a:spcAft>
            </a:pPr>
            <a:r>
              <a:rPr lang="en-US" sz="2200" dirty="0"/>
              <a:t>Requires submission of individual-level data on participant age at enrollment in progress reports</a:t>
            </a:r>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244360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Helpful resource: </a:t>
            </a:r>
            <a:r>
              <a:rPr lang="en-US" sz="1200" dirty="0">
                <a:hlinkClick r:id="rId3"/>
              </a:rPr>
              <a:t>https://grants.nih.gov/policy/clinical-trials/definition.htm</a:t>
            </a:r>
            <a:endParaRPr lang="en-US" sz="1200"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3696856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Helpful resource: </a:t>
            </a:r>
            <a:r>
              <a:rPr lang="en-US" sz="1200" dirty="0">
                <a:hlinkClick r:id="rId3"/>
              </a:rPr>
              <a:t>https://grants.nih.gov/ct-decision/index.htm</a:t>
            </a:r>
            <a:endParaRPr lang="en-US" sz="1200" dirty="0"/>
          </a:p>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3008793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3112" r="9872" b="6760"/>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 Placeholder 2">
            <a:extLst>
              <a:ext uri="{FF2B5EF4-FFF2-40B4-BE49-F238E27FC236}">
                <a16:creationId xmlns:a16="http://schemas.microsoft.com/office/drawing/2014/main" id="{BFF22FD2-19C2-4E61-92E1-9BB23DE4C0D5}"/>
              </a:ext>
            </a:extLst>
          </p:cNvPr>
          <p:cNvSpPr>
            <a:spLocks noGrp="1"/>
          </p:cNvSpPr>
          <p:nvPr>
            <p:ph type="body" idx="10"/>
          </p:nvPr>
        </p:nvSpPr>
        <p:spPr>
          <a:xfrm>
            <a:off x="1111827" y="3639127"/>
            <a:ext cx="5723082" cy="2025504"/>
          </a:xfrm>
        </p:spPr>
        <p:txBody>
          <a:bodyPr>
            <a:normAutofit/>
          </a:bodyPr>
          <a:lstStyle>
            <a:lvl1pPr marL="0" indent="0" algn="l">
              <a:buNone/>
              <a:defRPr sz="1400" b="0" i="0" spc="100" baseline="0">
                <a:solidFill>
                  <a:schemeClr val="bg1"/>
                </a:solidFill>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Roboto bold" panose="02000000000000000000" pitchFamily="2" charset="0"/>
              </a:defRPr>
            </a:lvl1pPr>
          </a:lstStyle>
          <a:p>
            <a:r>
              <a:rPr lang="en-US" dirty="0"/>
              <a:t>Click To Edit Master Title Style</a:t>
            </a:r>
          </a:p>
        </p:txBody>
      </p:sp>
      <p:pic>
        <p:nvPicPr>
          <p:cNvPr id="39" name="Picture 38">
            <a:extLst>
              <a:ext uri="{FF2B5EF4-FFF2-40B4-BE49-F238E27FC236}">
                <a16:creationId xmlns:a16="http://schemas.microsoft.com/office/drawing/2014/main" id="{3E6371FF-7F77-41E5-B2E3-6D7DBEEC56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custDataLst>
      <p:tags r:id="rId1"/>
    </p:custDataLst>
    <p:extLst>
      <p:ext uri="{BB962C8B-B14F-4D97-AF65-F5344CB8AC3E}">
        <p14:creationId xmlns:p14="http://schemas.microsoft.com/office/powerpoint/2010/main" val="33924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side image - b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708AC40-706E-4BDB-83F2-D9928B8E2166}"/>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0" name="Title 1">
            <a:extLst>
              <a:ext uri="{FF2B5EF4-FFF2-40B4-BE49-F238E27FC236}">
                <a16:creationId xmlns:a16="http://schemas.microsoft.com/office/drawing/2014/main" id="{2172C121-3194-4161-8CC3-9A3E84ACFEF9}"/>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3">
            <a:extLst>
              <a:ext uri="{FF2B5EF4-FFF2-40B4-BE49-F238E27FC236}">
                <a16:creationId xmlns:a16="http://schemas.microsoft.com/office/drawing/2014/main" id="{65A3BDEA-7DA6-447C-A34C-C52C39388EF0}"/>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C9A638C7-9D21-41D4-A193-A46EB12C673A}"/>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0615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ight side image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7FAED5-F1CD-4C47-945D-EF329A60D666}"/>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5B0724C6-7FA0-4CD2-AEA1-3F66C7113541}"/>
              </a:ext>
            </a:extLst>
          </p:cNvPr>
          <p:cNvSpPr>
            <a:spLocks noGrp="1"/>
          </p:cNvSpPr>
          <p:nvPr>
            <p:ph type="pic" idx="1"/>
          </p:nvPr>
        </p:nvSpPr>
        <p:spPr>
          <a:xfrm>
            <a:off x="6196012" y="1825626"/>
            <a:ext cx="5157788" cy="4351338"/>
          </a:xfrm>
        </p:spPr>
        <p:txBody>
          <a:bodyPr/>
          <a:lstStyle>
            <a:lvl1pPr marL="0" indent="0">
              <a:buNone/>
              <a:defRPr sz="3200">
                <a:latin typeface="Roboto light" panose="02000000000000000000" pitchFamily="2" charset="0"/>
                <a:ea typeface="Roboto light" panose="02000000000000000000" pitchFamily="2"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Slide Number Placeholder 5">
            <a:extLst>
              <a:ext uri="{FF2B5EF4-FFF2-40B4-BE49-F238E27FC236}">
                <a16:creationId xmlns:a16="http://schemas.microsoft.com/office/drawing/2014/main" id="{43E9A5BD-ECB0-4ACD-A6E7-B1E3D1AED4C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2" name="Picture 11">
            <a:extLst>
              <a:ext uri="{FF2B5EF4-FFF2-40B4-BE49-F238E27FC236}">
                <a16:creationId xmlns:a16="http://schemas.microsoft.com/office/drawing/2014/main" id="{73A8EB3A-2AB4-4575-BB12-EF77D5131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5" name="Title 1">
            <a:extLst>
              <a:ext uri="{FF2B5EF4-FFF2-40B4-BE49-F238E27FC236}">
                <a16:creationId xmlns:a16="http://schemas.microsoft.com/office/drawing/2014/main" id="{6526C6A4-908C-47FC-BEA2-245DE14D8AC4}"/>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699C5BF3-7D4A-4B81-BE36-A37FAC41669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F7FC9"/>
              </a:solidFill>
            </a:endParaRPr>
          </a:p>
        </p:txBody>
      </p:sp>
    </p:spTree>
    <p:extLst>
      <p:ext uri="{BB962C8B-B14F-4D97-AF65-F5344CB8AC3E}">
        <p14:creationId xmlns:p14="http://schemas.microsoft.com/office/powerpoint/2010/main" val="223106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bl">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759C0B9-E350-4A2E-B5D2-3BD8F0ADFFCD}"/>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15396">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45F4F52E-C7F5-49DD-9387-0A6764B8B4AD}"/>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 gr">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4B3B700-5E85-4541-B05E-AF4D2CFD79F1}"/>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800" b="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CE4D6822-DA46-4178-96CE-42A2969DB8F9}"/>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SLIDE</a:t>
            </a:r>
            <a:r>
              <a:rPr lang="en-US" spc="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p>
        </p:txBody>
      </p:sp>
      <p:sp>
        <p:nvSpPr>
          <p:cNvPr id="12" name="Title 1">
            <a:extLst>
              <a:ext uri="{FF2B5EF4-FFF2-40B4-BE49-F238E27FC236}">
                <a16:creationId xmlns:a16="http://schemas.microsoft.com/office/drawing/2014/main" id="{30803094-9A19-402B-B05B-810856B22FAA}"/>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4AEF0E63-7AD8-43F6-9DD4-768A241274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Rectangle 10">
            <a:extLst>
              <a:ext uri="{FF2B5EF4-FFF2-40B4-BE49-F238E27FC236}">
                <a16:creationId xmlns:a16="http://schemas.microsoft.com/office/drawing/2014/main" id="{B7F5989B-C511-41E3-A44B-3393ECA181D0}"/>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77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st title - gr">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9AB0D557-CE01-4EC1-884C-A1ED18E2471A}"/>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635AAC1B-11B5-41C0-AAB8-A09DE18D9F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37" name="Title 1">
            <a:extLst>
              <a:ext uri="{FF2B5EF4-FFF2-40B4-BE49-F238E27FC236}">
                <a16:creationId xmlns:a16="http://schemas.microsoft.com/office/drawing/2014/main" id="{B6EA4454-D411-4396-9F27-08BE99BC81B1}"/>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AEC81661-2C23-4A72-8E18-C921258EB1E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8" name="Rectangle 7">
            <a:extLst>
              <a:ext uri="{FF2B5EF4-FFF2-40B4-BE49-F238E27FC236}">
                <a16:creationId xmlns:a16="http://schemas.microsoft.com/office/drawing/2014/main" id="{AA71C295-147D-43EE-90F0-6D1882D09A2F}"/>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48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g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23F9527-0614-4C7A-8523-464B549EED9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F290A4CB-1B12-48BD-984E-69AB87CFD7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0DE7F698-6951-4D49-9371-0CA26DABC36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9" name="Rectangle 8">
            <a:extLst>
              <a:ext uri="{FF2B5EF4-FFF2-40B4-BE49-F238E27FC236}">
                <a16:creationId xmlns:a16="http://schemas.microsoft.com/office/drawing/2014/main" id="{F6FB901F-5593-4E0F-9D45-33F8ED143704}"/>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bl">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230D0FB-6F92-4219-9FE6-DAE0F5BC8793}"/>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8789624-F056-4DE1-837A-A4499C1D05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5" name="Slide Number Placeholder 5">
            <a:extLst>
              <a:ext uri="{FF2B5EF4-FFF2-40B4-BE49-F238E27FC236}">
                <a16:creationId xmlns:a16="http://schemas.microsoft.com/office/drawing/2014/main" id="{EB814721-4941-4465-99E1-E14A4FAB1EFE}"/>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55204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Title 1">
            <a:extLst>
              <a:ext uri="{FF2B5EF4-FFF2-40B4-BE49-F238E27FC236}">
                <a16:creationId xmlns:a16="http://schemas.microsoft.com/office/drawing/2014/main" id="{FAF30526-355F-4AEA-8C78-9C3EF90918AE}"/>
              </a:ext>
            </a:extLst>
          </p:cNvPr>
          <p:cNvSpPr>
            <a:spLocks noGrp="1"/>
          </p:cNvSpPr>
          <p:nvPr>
            <p:ph type="title" hasCustomPrompt="1"/>
          </p:nvPr>
        </p:nvSpPr>
        <p:spPr>
          <a:xfrm>
            <a:off x="1111827" y="924377"/>
            <a:ext cx="5723082" cy="2419187"/>
          </a:xfrm>
        </p:spPr>
        <p:txBody>
          <a:bodyPr anchor="b">
            <a:noAutofit/>
          </a:bodyPr>
          <a:lstStyle>
            <a:lvl1pPr algn="l">
              <a:defRPr sz="4000" b="0">
                <a:solidFill>
                  <a:schemeClr val="bg1"/>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Contact Us</a:t>
            </a:r>
          </a:p>
        </p:txBody>
      </p:sp>
      <p:pic>
        <p:nvPicPr>
          <p:cNvPr id="12" name="Picture 11">
            <a:extLst>
              <a:ext uri="{FF2B5EF4-FFF2-40B4-BE49-F238E27FC236}">
                <a16:creationId xmlns:a16="http://schemas.microsoft.com/office/drawing/2014/main" id="{8098D1CE-718B-43B5-9116-A2B693921B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1827" y="5825967"/>
            <a:ext cx="4180786" cy="648066"/>
          </a:xfrm>
          <a:prstGeom prst="rect">
            <a:avLst/>
          </a:prstGeom>
        </p:spPr>
      </p:pic>
    </p:spTree>
    <p:extLst>
      <p:ext uri="{BB962C8B-B14F-4D97-AF65-F5344CB8AC3E}">
        <p14:creationId xmlns:p14="http://schemas.microsoft.com/office/powerpoint/2010/main" val="2556844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8CA7AF4-081C-485E-AA83-245EC04C22FE}"/>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5" name="Freeform: Shape 34">
            <a:extLst>
              <a:ext uri="{FF2B5EF4-FFF2-40B4-BE49-F238E27FC236}">
                <a16:creationId xmlns:a16="http://schemas.microsoft.com/office/drawing/2014/main" id="{8AA14EA3-06EE-476D-9D97-570F8C7C0DCD}"/>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0F7FC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79BF2250-980C-47AF-AE61-6C032F7CB0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1827" y="5772469"/>
            <a:ext cx="3711976" cy="701564"/>
          </a:xfrm>
          <a:prstGeom prst="rect">
            <a:avLst/>
          </a:prstGeom>
        </p:spPr>
      </p:pic>
      <p:sp>
        <p:nvSpPr>
          <p:cNvPr id="13" name="TextBox 12">
            <a:extLst>
              <a:ext uri="{FF2B5EF4-FFF2-40B4-BE49-F238E27FC236}">
                <a16:creationId xmlns:a16="http://schemas.microsoft.com/office/drawing/2014/main" id="{A8D22A33-FAD6-45D5-BE5D-42DB9B19C0E4}"/>
              </a:ext>
            </a:extLst>
          </p:cNvPr>
          <p:cNvSpPr txBox="1"/>
          <p:nvPr userDrawn="1"/>
        </p:nvSpPr>
        <p:spPr>
          <a:xfrm>
            <a:off x="1111827" y="2020125"/>
            <a:ext cx="6663127" cy="1323439"/>
          </a:xfrm>
          <a:prstGeom prst="rect">
            <a:avLst/>
          </a:prstGeom>
          <a:noFill/>
        </p:spPr>
        <p:txBody>
          <a:bodyPr wrap="square" rtlCol="0" anchor="b">
            <a:spAutoFit/>
          </a:bodyPr>
          <a:lstStyle/>
          <a:p>
            <a:r>
              <a:rPr lang="en-US" sz="4000" dirty="0">
                <a:solidFill>
                  <a:schemeClr val="bg1"/>
                </a:solidFill>
                <a:latin typeface="Roboto Black" panose="02000000000000000000" pitchFamily="2" charset="0"/>
                <a:ea typeface="Roboto Black" panose="02000000000000000000" pitchFamily="2" charset="0"/>
              </a:rPr>
              <a:t>FOR MORE INFORMATION ABOUT THIS TEMPLATE:</a:t>
            </a:r>
          </a:p>
        </p:txBody>
      </p:sp>
      <p:grpSp>
        <p:nvGrpSpPr>
          <p:cNvPr id="14" name="Group 13">
            <a:extLst>
              <a:ext uri="{FF2B5EF4-FFF2-40B4-BE49-F238E27FC236}">
                <a16:creationId xmlns:a16="http://schemas.microsoft.com/office/drawing/2014/main" id="{2BA79B4E-5B84-476F-8561-6D633C747C77}"/>
              </a:ext>
            </a:extLst>
          </p:cNvPr>
          <p:cNvGrpSpPr/>
          <p:nvPr userDrawn="1"/>
        </p:nvGrpSpPr>
        <p:grpSpPr>
          <a:xfrm>
            <a:off x="1111827" y="3514406"/>
            <a:ext cx="4536141" cy="1994978"/>
            <a:chOff x="3845859" y="1601661"/>
            <a:chExt cx="4536141" cy="1994978"/>
          </a:xfrm>
        </p:grpSpPr>
        <p:sp>
          <p:nvSpPr>
            <p:cNvPr id="15" name="Text Placeholder 2">
              <a:extLst>
                <a:ext uri="{FF2B5EF4-FFF2-40B4-BE49-F238E27FC236}">
                  <a16:creationId xmlns:a16="http://schemas.microsoft.com/office/drawing/2014/main" id="{07A2B3FB-3053-4915-B11D-8EB96957EB34}"/>
                </a:ext>
              </a:extLst>
            </p:cNvPr>
            <p:cNvSpPr txBox="1">
              <a:spLocks/>
            </p:cNvSpPr>
            <p:nvPr/>
          </p:nvSpPr>
          <p:spPr>
            <a:xfrm>
              <a:off x="3845859" y="1827289"/>
              <a:ext cx="4536141"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@RIPPLEEFFECTCOM</a:t>
              </a:r>
            </a:p>
            <a:p>
              <a:endParaRPr lang="en-US" sz="1800" spc="100" dirty="0">
                <a:latin typeface="Roboto light" panose="02000000000000000000" pitchFamily="2" charset="0"/>
                <a:ea typeface="Roboto light" panose="02000000000000000000" pitchFamily="2" charset="0"/>
                <a:cs typeface="Open Sans" panose="020B0606030504020204" pitchFamily="34" charset="0"/>
              </a:endParaRPr>
            </a:p>
            <a:p>
              <a:r>
                <a:rPr lang="en-US" sz="1800" spc="100" dirty="0">
                  <a:latin typeface="Roboto light" panose="02000000000000000000" pitchFamily="2" charset="0"/>
                  <a:ea typeface="Roboto light" panose="02000000000000000000" pitchFamily="2" charset="0"/>
                  <a:cs typeface="Open Sans" panose="020B0606030504020204" pitchFamily="34" charset="0"/>
                </a:rPr>
                <a:t>/FUTURERIPPLER</a:t>
              </a:r>
            </a:p>
          </p:txBody>
        </p:sp>
        <p:sp>
          <p:nvSpPr>
            <p:cNvPr id="16" name="Text Placeholder 2">
              <a:extLst>
                <a:ext uri="{FF2B5EF4-FFF2-40B4-BE49-F238E27FC236}">
                  <a16:creationId xmlns:a16="http://schemas.microsoft.com/office/drawing/2014/main" id="{9934E20E-873E-444E-BB00-F4590C647016}"/>
                </a:ext>
              </a:extLst>
            </p:cNvPr>
            <p:cNvSpPr txBox="1">
              <a:spLocks/>
            </p:cNvSpPr>
            <p:nvPr/>
          </p:nvSpPr>
          <p:spPr>
            <a:xfrm>
              <a:off x="3845859" y="1601661"/>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WEB</a:t>
              </a:r>
            </a:p>
          </p:txBody>
        </p:sp>
        <p:sp>
          <p:nvSpPr>
            <p:cNvPr id="17" name="Text Placeholder 2">
              <a:extLst>
                <a:ext uri="{FF2B5EF4-FFF2-40B4-BE49-F238E27FC236}">
                  <a16:creationId xmlns:a16="http://schemas.microsoft.com/office/drawing/2014/main" id="{CB1D76FA-FBCA-403D-88A4-802C1D921AD8}"/>
                </a:ext>
              </a:extLst>
            </p:cNvPr>
            <p:cNvSpPr txBox="1">
              <a:spLocks/>
            </p:cNvSpPr>
            <p:nvPr/>
          </p:nvSpPr>
          <p:spPr>
            <a:xfrm>
              <a:off x="3845859" y="2265050"/>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TWITTER</a:t>
              </a:r>
            </a:p>
          </p:txBody>
        </p:sp>
        <p:sp>
          <p:nvSpPr>
            <p:cNvPr id="18" name="Text Placeholder 2">
              <a:extLst>
                <a:ext uri="{FF2B5EF4-FFF2-40B4-BE49-F238E27FC236}">
                  <a16:creationId xmlns:a16="http://schemas.microsoft.com/office/drawing/2014/main" id="{8BB45B8F-2254-4B1B-80E2-CE8653B35D5C}"/>
                </a:ext>
              </a:extLst>
            </p:cNvPr>
            <p:cNvSpPr txBox="1">
              <a:spLocks/>
            </p:cNvSpPr>
            <p:nvPr/>
          </p:nvSpPr>
          <p:spPr>
            <a:xfrm>
              <a:off x="3845859" y="2988172"/>
              <a:ext cx="4536141" cy="225628"/>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spc="100" dirty="0">
                  <a:latin typeface="Roboto black" panose="02000000000000000000" pitchFamily="2" charset="0"/>
                  <a:ea typeface="Roboto black" panose="02000000000000000000" pitchFamily="2" charset="0"/>
                  <a:cs typeface="Open Sans ExtraBold" panose="020B0906030804020204" pitchFamily="34" charset="0"/>
                </a:rPr>
                <a:t>FACEBOOK</a:t>
              </a:r>
            </a:p>
          </p:txBody>
        </p:sp>
      </p:grpSp>
    </p:spTree>
    <p:extLst>
      <p:ext uri="{BB962C8B-B14F-4D97-AF65-F5344CB8AC3E}">
        <p14:creationId xmlns:p14="http://schemas.microsoft.com/office/powerpoint/2010/main" val="3518345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5124218" y="6492875"/>
            <a:ext cx="5256697" cy="298628"/>
          </a:xfrm>
          <a:prstGeom prst="rect">
            <a:avLst/>
          </a:prstGeom>
        </p:spPr>
        <p:txBody>
          <a:bodyPr/>
          <a:lstStyle/>
          <a:p>
            <a:endParaRPr lang="en-US">
              <a:solidFill>
                <a:prstClr val="black"/>
              </a:solidFill>
              <a:latin typeface="Helvetica"/>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56534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0EBB0CBA-9EAF-478D-96C2-FCB578B5B016}"/>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284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3" name="Text Placeholder 2"/>
          <p:cNvSpPr>
            <a:spLocks noGrp="1"/>
          </p:cNvSpPr>
          <p:nvPr>
            <p:ph type="body" idx="1" hasCustomPrompt="1"/>
          </p:nvPr>
        </p:nvSpPr>
        <p:spPr>
          <a:xfrm>
            <a:off x="1199515" y="1572768"/>
            <a:ext cx="438912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1199515" y="2259366"/>
            <a:ext cx="438912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790944" y="1572768"/>
            <a:ext cx="438912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a:t>Click to edit text</a:t>
            </a:r>
          </a:p>
        </p:txBody>
      </p:sp>
      <p:sp>
        <p:nvSpPr>
          <p:cNvPr id="6" name="Content Placeholder 5"/>
          <p:cNvSpPr>
            <a:spLocks noGrp="1"/>
          </p:cNvSpPr>
          <p:nvPr>
            <p:ph sz="quarter" idx="4" hasCustomPrompt="1"/>
          </p:nvPr>
        </p:nvSpPr>
        <p:spPr>
          <a:xfrm>
            <a:off x="6790944" y="2259366"/>
            <a:ext cx="438912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marL="457200" lvl="1" indent="-182880" algn="l" defTabSz="914400" rtl="0" eaLnBrk="1" latinLnBrk="0" hangingPunct="1">
              <a:spcBef>
                <a:spcPct val="20000"/>
              </a:spcBef>
              <a:buClr>
                <a:schemeClr val="tx2"/>
              </a:buClr>
              <a:buFont typeface="Arial" pitchFamily="34" charset="0"/>
              <a:buChar char="•"/>
            </a:pPr>
            <a:r>
              <a:rPr lang="en-US" dirty="0"/>
              <a:t>Second level</a:t>
            </a:r>
          </a:p>
          <a:p>
            <a:pPr marL="685800" lvl="2" indent="-182880" algn="l" defTabSz="914400" rtl="0" eaLnBrk="1" latinLnBrk="0" hangingPunct="1">
              <a:spcBef>
                <a:spcPct val="20000"/>
              </a:spcBef>
              <a:buClr>
                <a:schemeClr val="tx2"/>
              </a:buClr>
              <a:buFont typeface="Arial" pitchFamily="34" charset="0"/>
              <a:buChar char="•"/>
            </a:pPr>
            <a:r>
              <a:rPr lang="en-US" dirty="0"/>
              <a:t>Third level</a:t>
            </a:r>
          </a:p>
        </p:txBody>
      </p:sp>
      <p:sp>
        <p:nvSpPr>
          <p:cNvPr id="7" name="Date Placeholder 6"/>
          <p:cNvSpPr>
            <a:spLocks noGrp="1"/>
          </p:cNvSpPr>
          <p:nvPr>
            <p:ph type="dt" sz="half" idx="10"/>
          </p:nvPr>
        </p:nvSpPr>
        <p:spPr/>
        <p:txBody>
          <a:bodyPr/>
          <a:lstStyle/>
          <a:p>
            <a:fld id="{933586ED-8D7A-45D7-8222-6714277DB1EC}" type="datetime4">
              <a:rPr lang="en-US" smtClean="0"/>
              <a:pPr/>
              <a:t>October 26, 2020</a:t>
            </a:fld>
            <a:endParaRPr lang="en-US"/>
          </a:p>
        </p:txBody>
      </p:sp>
      <p:sp>
        <p:nvSpPr>
          <p:cNvPr id="8" name="Footer Placeholder 7"/>
          <p:cNvSpPr>
            <a:spLocks noGrp="1"/>
          </p:cNvSpPr>
          <p:nvPr>
            <p:ph type="ftr" sz="quarter" idx="11"/>
          </p:nvPr>
        </p:nvSpPr>
        <p:spPr>
          <a:xfrm>
            <a:off x="5124218" y="6492875"/>
            <a:ext cx="5256697" cy="298628"/>
          </a:xfrm>
          <a:prstGeom prst="rect">
            <a:avLst/>
          </a:prstGeom>
        </p:spPr>
        <p:txBody>
          <a:bodyPr/>
          <a:lstStyle/>
          <a:p>
            <a:endParaRPr lang="en-US">
              <a:solidFill>
                <a:prstClr val="black"/>
              </a:solidFill>
              <a:latin typeface="Helvetica"/>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20558A"/>
                </a:solidFill>
              </a:rPr>
              <a:pPr/>
              <a:t>‹#›</a:t>
            </a:fld>
            <a:endParaRPr lang="en-US">
              <a:solidFill>
                <a:srgbClr val="20558A"/>
              </a:solidFill>
            </a:endParaRPr>
          </a:p>
        </p:txBody>
      </p:sp>
    </p:spTree>
    <p:extLst>
      <p:ext uri="{BB962C8B-B14F-4D97-AF65-F5344CB8AC3E}">
        <p14:creationId xmlns:p14="http://schemas.microsoft.com/office/powerpoint/2010/main" val="3516117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normAutofit/>
          </a:bodyPr>
          <a:lstStyle>
            <a:lvl1pPr>
              <a:defRPr sz="2700"/>
            </a:lvl1pPr>
          </a:lstStyle>
          <a:p>
            <a:r>
              <a:rPr lang="en-US" dirty="0"/>
              <a:t>Click to edit Master title style</a:t>
            </a:r>
          </a:p>
        </p:txBody>
      </p:sp>
      <p:sp>
        <p:nvSpPr>
          <p:cNvPr id="3" name="Date Placeholder 13"/>
          <p:cNvSpPr>
            <a:spLocks noGrp="1"/>
          </p:cNvSpPr>
          <p:nvPr>
            <p:ph type="dt" sz="half" idx="10"/>
          </p:nvPr>
        </p:nvSpPr>
        <p:spPr/>
        <p:txBody>
          <a:bodyPr/>
          <a:lstStyle>
            <a:lvl1pPr>
              <a:defRPr/>
            </a:lvl1pPr>
          </a:lstStyle>
          <a:p>
            <a:pPr>
              <a:defRPr/>
            </a:pPr>
            <a:fld id="{3ED738AE-B7AE-4200-B391-6E27DE6D073A}" type="datetime1">
              <a:rPr lang="en-US" smtClean="0"/>
              <a:t>10/26/2020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extLst>
      <p:ext uri="{BB962C8B-B14F-4D97-AF65-F5344CB8AC3E}">
        <p14:creationId xmlns:p14="http://schemas.microsoft.com/office/powerpoint/2010/main" val="1770353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7469428A-4E72-44DA-8CBC-60F622B65A95}"/>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pPr/>
              <a:t>‹#›</a:t>
            </a:fld>
            <a:endParaRPr lang="en-US" dirty="0"/>
          </a:p>
        </p:txBody>
      </p:sp>
      <p:sp>
        <p:nvSpPr>
          <p:cNvPr id="5" name="Date Placeholder">
            <a:extLst>
              <a:ext uri="{FF2B5EF4-FFF2-40B4-BE49-F238E27FC236}">
                <a16:creationId xmlns:a16="http://schemas.microsoft.com/office/drawing/2014/main" id="{8A26D8D4-F173-426B-8A81-22F15A1C1AE6}"/>
              </a:ext>
            </a:extLst>
          </p:cNvPr>
          <p:cNvSpPr>
            <a:spLocks noGrp="1"/>
          </p:cNvSpPr>
          <p:nvPr>
            <p:ph type="dt" sz="half" idx="10"/>
          </p:nvPr>
        </p:nvSpPr>
        <p:spPr>
          <a:xfrm>
            <a:off x="4724400" y="6356350"/>
            <a:ext cx="2743200" cy="365125"/>
          </a:xfrm>
          <a:prstGeom prst="rect">
            <a:avLst/>
          </a:prstGeom>
        </p:spPr>
        <p:txBody>
          <a:bodyPr/>
          <a:lstStyle/>
          <a:p>
            <a:endParaRPr lang="en-US">
              <a:solidFill>
                <a:prstClr val="black">
                  <a:tint val="75000"/>
                </a:prstClr>
              </a:solidFill>
            </a:endParaRPr>
          </a:p>
        </p:txBody>
      </p:sp>
      <p:sp>
        <p:nvSpPr>
          <p:cNvPr id="4" name="Content Placeholder 2">
            <a:extLst>
              <a:ext uri="{FF2B5EF4-FFF2-40B4-BE49-F238E27FC236}">
                <a16:creationId xmlns:a16="http://schemas.microsoft.com/office/drawing/2014/main" id="{9669E520-893B-4E98-A798-692C9EB13B2E}"/>
              </a:ext>
            </a:extLst>
          </p:cNvPr>
          <p:cNvSpPr>
            <a:spLocks noGrp="1"/>
          </p:cNvSpPr>
          <p:nvPr>
            <p:ph sz="half" idx="2"/>
          </p:nvPr>
        </p:nvSpPr>
        <p:spPr>
          <a:xfrm>
            <a:off x="6172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6F247858-EE6D-4FFE-AB59-75E14C80C052}"/>
              </a:ext>
            </a:extLst>
          </p:cNvPr>
          <p:cNvSpPr>
            <a:spLocks noGrp="1"/>
          </p:cNvSpPr>
          <p:nvPr>
            <p:ph sz="half" idx="1"/>
          </p:nvPr>
        </p:nvSpPr>
        <p:spPr>
          <a:xfrm>
            <a:off x="838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517CA37C-95CD-4712-B4AC-DE407B517F86}"/>
              </a:ext>
            </a:extLst>
          </p:cNvPr>
          <p:cNvSpPr>
            <a:spLocks noGrp="1"/>
          </p:cNvSpPr>
          <p:nvPr>
            <p:ph type="title"/>
          </p:nvPr>
        </p:nvSpPr>
        <p:spPr>
          <a:xfrm>
            <a:off x="838200" y="365125"/>
            <a:ext cx="7309207"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2567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blu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C8ACE6-E9F5-4BEA-9538-5824ABB70685}"/>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baseline="0">
                <a:latin typeface="Roboto" panose="020B0604020202020204" charset="0"/>
                <a:ea typeface="Roboto light" panose="02000000000000000000" pitchFamily="2" charset="0"/>
                <a:cs typeface="Open Sans Light" panose="020B0306030504020204" pitchFamily="34" charset="0"/>
              </a:defRPr>
            </a:lvl1pPr>
            <a:lvl2pPr>
              <a:defRPr baseline="0">
                <a:latin typeface="Roboto" panose="020B0604020202020204" charset="0"/>
                <a:ea typeface="Roboto light" panose="02000000000000000000" pitchFamily="2" charset="0"/>
                <a:cs typeface="Open Sans Light" panose="020B0306030504020204" pitchFamily="34" charset="0"/>
              </a:defRPr>
            </a:lvl2pPr>
            <a:lvl3pPr>
              <a:defRPr baseline="0">
                <a:latin typeface="Roboto" panose="020B0604020202020204" charset="0"/>
                <a:ea typeface="Roboto light" panose="02000000000000000000" pitchFamily="2" charset="0"/>
                <a:cs typeface="Open Sans Light" panose="020B0306030504020204" pitchFamily="34" charset="0"/>
              </a:defRPr>
            </a:lvl3pPr>
            <a:lvl4pPr>
              <a:defRPr baseline="0">
                <a:latin typeface="Roboto" panose="020B0604020202020204" charset="0"/>
                <a:ea typeface="Roboto light" panose="02000000000000000000" pitchFamily="2" charset="0"/>
                <a:cs typeface="Open Sans Light" panose="020B0306030504020204" pitchFamily="34" charset="0"/>
              </a:defRPr>
            </a:lvl4pPr>
            <a:lvl5pPr>
              <a:defRPr baseline="0">
                <a:latin typeface="Roboto" panose="020B0604020202020204"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8" name="Slide Number Placeholder 5">
            <a:extLst>
              <a:ext uri="{FF2B5EF4-FFF2-40B4-BE49-F238E27FC236}">
                <a16:creationId xmlns:a16="http://schemas.microsoft.com/office/drawing/2014/main" id="{8E582E60-A636-456B-BDE2-9D3F261BC43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7" name="Rectangle 6">
            <a:extLst>
              <a:ext uri="{FF2B5EF4-FFF2-40B4-BE49-F238E27FC236}">
                <a16:creationId xmlns:a16="http://schemas.microsoft.com/office/drawing/2014/main" id="{5F507E6C-EE73-41CA-B1AF-06C35EE1707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75AC3DC-505E-44E8-9208-A5AB45DCC02F}"/>
              </a:ext>
            </a:extLst>
          </p:cNvPr>
          <p:cNvSpPr/>
          <p:nvPr userDrawn="1"/>
        </p:nvSpPr>
        <p:spPr>
          <a:xfrm>
            <a:off x="8368146"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20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side title, right side bullets">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EB9E7051-91D7-4FC4-A363-5C7DF6C40F44}"/>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09B9BE3-14D9-46FE-98EF-DECF94A20364}"/>
              </a:ext>
            </a:extLst>
          </p:cNvPr>
          <p:cNvSpPr>
            <a:spLocks noGrp="1"/>
          </p:cNvSpPr>
          <p:nvPr>
            <p:ph type="title" hasCustomPrompt="1"/>
          </p:nvPr>
        </p:nvSpPr>
        <p:spPr>
          <a:xfrm>
            <a:off x="838200" y="365125"/>
            <a:ext cx="3566746" cy="5811837"/>
          </a:xfrm>
        </p:spPr>
        <p:txBody>
          <a:bodyPr/>
          <a:lstStyle>
            <a:lvl1pPr algn="ctr">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AD72AA08-64D2-42DE-AA56-D11EA6446FF0}"/>
              </a:ext>
            </a:extLst>
          </p:cNvPr>
          <p:cNvSpPr>
            <a:spLocks noGrp="1"/>
          </p:cNvSpPr>
          <p:nvPr>
            <p:ph sz="half" idx="1"/>
          </p:nvPr>
        </p:nvSpPr>
        <p:spPr>
          <a:xfrm>
            <a:off x="4847491" y="365125"/>
            <a:ext cx="6802315" cy="5811837"/>
          </a:xfrm>
        </p:spPr>
        <p:txBody>
          <a:bodyPr anchor="ct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9" name="Slide Number Placeholder 5">
            <a:extLst>
              <a:ext uri="{FF2B5EF4-FFF2-40B4-BE49-F238E27FC236}">
                <a16:creationId xmlns:a16="http://schemas.microsoft.com/office/drawing/2014/main" id="{3CD223EE-9D7C-4D8B-9FFF-C66556085D80}"/>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0" name="Rectangle 9">
            <a:extLst>
              <a:ext uri="{FF2B5EF4-FFF2-40B4-BE49-F238E27FC236}">
                <a16:creationId xmlns:a16="http://schemas.microsoft.com/office/drawing/2014/main" id="{A0CE4FE7-C7D9-4283-9302-6BA77B606872}"/>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425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ide title and bullets, right side char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F1628C3-A68E-42C7-B30D-2F2C0B612F3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7A32664-656F-428F-B59A-74F760B6F3C7}"/>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21" name="Content Placeholder 2">
            <a:extLst>
              <a:ext uri="{FF2B5EF4-FFF2-40B4-BE49-F238E27FC236}">
                <a16:creationId xmlns:a16="http://schemas.microsoft.com/office/drawing/2014/main" id="{F6ED62DD-B8CF-4D76-8746-FADF94115A29}"/>
              </a:ext>
            </a:extLst>
          </p:cNvPr>
          <p:cNvSpPr>
            <a:spLocks noGrp="1"/>
          </p:cNvSpPr>
          <p:nvPr>
            <p:ph sz="half" idx="1"/>
          </p:nvPr>
        </p:nvSpPr>
        <p:spPr>
          <a:xfrm>
            <a:off x="838201" y="2611315"/>
            <a:ext cx="3566746" cy="3565647"/>
          </a:xfrm>
        </p:spPr>
        <p:txBody>
          <a:bodyPr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hart Placeholder 3">
            <a:extLst>
              <a:ext uri="{FF2B5EF4-FFF2-40B4-BE49-F238E27FC236}">
                <a16:creationId xmlns:a16="http://schemas.microsoft.com/office/drawing/2014/main" id="{84A645C2-8933-4162-B302-E910F5EBFC4A}"/>
              </a:ext>
            </a:extLst>
          </p:cNvPr>
          <p:cNvSpPr>
            <a:spLocks noGrp="1"/>
          </p:cNvSpPr>
          <p:nvPr>
            <p:ph type="chart" sz="quarter" idx="14"/>
          </p:nvPr>
        </p:nvSpPr>
        <p:spPr>
          <a:xfrm>
            <a:off x="4851400" y="365125"/>
            <a:ext cx="6813550" cy="5811838"/>
          </a:xfrm>
        </p:spPr>
        <p:txBody>
          <a:bodyPr/>
          <a:lstStyle/>
          <a:p>
            <a:endParaRPr lang="en-US"/>
          </a:p>
        </p:txBody>
      </p:sp>
      <p:sp>
        <p:nvSpPr>
          <p:cNvPr id="10" name="Rectangle 9">
            <a:extLst>
              <a:ext uri="{FF2B5EF4-FFF2-40B4-BE49-F238E27FC236}">
                <a16:creationId xmlns:a16="http://schemas.microsoft.com/office/drawing/2014/main" id="{4E017723-750C-442E-97A0-7CCDB5E1B39B}"/>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55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ft side title and description, right side photo">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6547DBF-6DB0-42FE-A78C-E399E48925E0}"/>
              </a:ext>
            </a:extLst>
          </p:cNvPr>
          <p:cNvSpPr/>
          <p:nvPr userDrawn="1"/>
        </p:nvSpPr>
        <p:spPr>
          <a:xfrm rot="18065706" flipV="1">
            <a:off x="-2675856" y="-303183"/>
            <a:ext cx="9271305" cy="5635216"/>
          </a:xfrm>
          <a:custGeom>
            <a:avLst/>
            <a:gdLst>
              <a:gd name="connsiteX0" fmla="*/ 0 w 9271305"/>
              <a:gd name="connsiteY0" fmla="*/ 2093333 h 5635216"/>
              <a:gd name="connsiteX1" fmla="*/ 1262535 w 9271305"/>
              <a:gd name="connsiteY1" fmla="*/ 0 h 5635216"/>
              <a:gd name="connsiteX2" fmla="*/ 9271305 w 9271305"/>
              <a:gd name="connsiteY2" fmla="*/ 0 h 5635216"/>
              <a:gd name="connsiteX3" fmla="*/ 5872583 w 9271305"/>
              <a:gd name="connsiteY3" fmla="*/ 5635216 h 5635216"/>
              <a:gd name="connsiteX4" fmla="*/ 0 w 9271305"/>
              <a:gd name="connsiteY4" fmla="*/ 2093333 h 5635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305" h="5635216">
                <a:moveTo>
                  <a:pt x="0" y="2093333"/>
                </a:moveTo>
                <a:lnTo>
                  <a:pt x="1262535" y="0"/>
                </a:lnTo>
                <a:lnTo>
                  <a:pt x="9271305" y="0"/>
                </a:lnTo>
                <a:lnTo>
                  <a:pt x="5872583" y="5635216"/>
                </a:lnTo>
                <a:lnTo>
                  <a:pt x="0" y="2093333"/>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0968752-0C12-4FF2-BA38-1CB7D466CFC3}"/>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520426F-F6B6-4036-8CE3-B1C68FA426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DFE8810D-C59B-433A-BC42-EC98A4646682}"/>
              </a:ext>
            </a:extLst>
          </p:cNvPr>
          <p:cNvSpPr>
            <a:spLocks noGrp="1"/>
          </p:cNvSpPr>
          <p:nvPr>
            <p:ph type="title" hasCustomPrompt="1"/>
          </p:nvPr>
        </p:nvSpPr>
        <p:spPr>
          <a:xfrm>
            <a:off x="838200" y="365125"/>
            <a:ext cx="3566746" cy="1991213"/>
          </a:xfrm>
        </p:spPr>
        <p:txBody>
          <a:bodyPr/>
          <a:lstStyle>
            <a:lvl1pPr algn="l">
              <a:defRPr b="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522BE222-67B8-4ED7-94ED-B9CF45EEBEEF}"/>
              </a:ext>
            </a:extLst>
          </p:cNvPr>
          <p:cNvSpPr>
            <a:spLocks noGrp="1"/>
          </p:cNvSpPr>
          <p:nvPr>
            <p:ph sz="half" idx="13" hasCustomPrompt="1"/>
          </p:nvPr>
        </p:nvSpPr>
        <p:spPr>
          <a:xfrm>
            <a:off x="838200" y="2611315"/>
            <a:ext cx="3566746" cy="3565647"/>
          </a:xfrm>
        </p:spPr>
        <p:txBody>
          <a:bodyPr>
            <a:normAutofit/>
          </a:bodyPr>
          <a:lstStyle>
            <a:lvl1pPr marL="0" indent="0">
              <a:lnSpc>
                <a:spcPts val="2600"/>
              </a:lnSpc>
              <a:buNone/>
              <a:defRPr sz="1800" i="0" spc="100" baseline="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a:latin typeface="Open Sans Light" panose="020B0306030504020204" pitchFamily="34" charset="0"/>
                <a:ea typeface="Open Sans Light" panose="020B0306030504020204" pitchFamily="34" charset="0"/>
                <a:cs typeface="Open Sans Light" panose="020B0306030504020204" pitchFamily="34" charset="0"/>
              </a:defRPr>
            </a:lvl2pPr>
            <a:lvl3pPr>
              <a:defRPr>
                <a:latin typeface="Open Sans Light" panose="020B0306030504020204" pitchFamily="34" charset="0"/>
                <a:ea typeface="Open Sans Light" panose="020B0306030504020204" pitchFamily="34" charset="0"/>
                <a:cs typeface="Open Sans Light" panose="020B0306030504020204" pitchFamily="34" charset="0"/>
              </a:defRPr>
            </a:lvl3pPr>
            <a:lvl4pPr>
              <a:defRPr>
                <a:latin typeface="Open Sans Light" panose="020B0306030504020204" pitchFamily="34" charset="0"/>
                <a:ea typeface="Open Sans Light" panose="020B0306030504020204" pitchFamily="34" charset="0"/>
                <a:cs typeface="Open Sans Light" panose="020B0306030504020204" pitchFamily="34" charset="0"/>
              </a:defRPr>
            </a:lvl4pPr>
            <a:lvl5pP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DESCRIPTION HERE</a:t>
            </a:r>
          </a:p>
        </p:txBody>
      </p:sp>
      <p:sp>
        <p:nvSpPr>
          <p:cNvPr id="9" name="Slide Number Placeholder 5">
            <a:extLst>
              <a:ext uri="{FF2B5EF4-FFF2-40B4-BE49-F238E27FC236}">
                <a16:creationId xmlns:a16="http://schemas.microsoft.com/office/drawing/2014/main" id="{A44BAE75-FEF4-475F-88E7-1301030EE87C}"/>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8" name="Content Placeholder 2">
            <a:extLst>
              <a:ext uri="{FF2B5EF4-FFF2-40B4-BE49-F238E27FC236}">
                <a16:creationId xmlns:a16="http://schemas.microsoft.com/office/drawing/2014/main" id="{0FAD967E-95D6-4926-82D7-413FF7D8DA2D}"/>
              </a:ext>
            </a:extLst>
          </p:cNvPr>
          <p:cNvSpPr>
            <a:spLocks noGrp="1"/>
          </p:cNvSpPr>
          <p:nvPr>
            <p:ph sz="half" idx="1"/>
          </p:nvPr>
        </p:nvSpPr>
        <p:spPr>
          <a:xfrm>
            <a:off x="4847491" y="365125"/>
            <a:ext cx="6802315" cy="5811837"/>
          </a:xfrm>
        </p:spPr>
        <p:txBody>
          <a:bodyPr numCol="1" anchor="t"/>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948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g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3FFE5-A5B6-4CF1-B958-5FDE10686838}"/>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2F73649-5248-4A6A-B9CD-48C88FED478C}"/>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7301DAC-9CD1-487B-9237-981D9C492F0A}"/>
              </a:ext>
            </a:extLst>
          </p:cNvPr>
          <p:cNvSpPr>
            <a:spLocks noGrp="1"/>
          </p:cNvSpPr>
          <p:nvPr>
            <p:ph idx="1"/>
          </p:nvPr>
        </p:nvSpPr>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D155112-8A94-469F-9F92-86107BF0D9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1" name="Slide Number Placeholder 5">
            <a:extLst>
              <a:ext uri="{FF2B5EF4-FFF2-40B4-BE49-F238E27FC236}">
                <a16:creationId xmlns:a16="http://schemas.microsoft.com/office/drawing/2014/main" id="{62FA88C0-8E8E-4EEC-B470-856E6830B5C5}"/>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E4D82B24-D11E-49A0-B264-301FA72632EA}"/>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85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bl">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CF53205-FBA3-49D8-AF1C-3599D3DE8657}"/>
              </a:ext>
            </a:extLst>
          </p:cNvPr>
          <p:cNvSpPr/>
          <p:nvPr userDrawn="1"/>
        </p:nvSpPr>
        <p:spPr>
          <a:xfrm>
            <a:off x="8368145" y="0"/>
            <a:ext cx="3823854" cy="6858000"/>
          </a:xfrm>
          <a:custGeom>
            <a:avLst/>
            <a:gdLst>
              <a:gd name="connsiteX0" fmla="*/ 0 w 3823854"/>
              <a:gd name="connsiteY0" fmla="*/ 0 h 6858000"/>
              <a:gd name="connsiteX1" fmla="*/ 2101273 w 3823854"/>
              <a:gd name="connsiteY1" fmla="*/ 0 h 6858000"/>
              <a:gd name="connsiteX2" fmla="*/ 3823854 w 3823854"/>
              <a:gd name="connsiteY2" fmla="*/ 2811026 h 6858000"/>
              <a:gd name="connsiteX3" fmla="*/ 3823854 w 3823854"/>
              <a:gd name="connsiteY3" fmla="*/ 4046974 h 6858000"/>
              <a:gd name="connsiteX4" fmla="*/ 2101273 w 3823854"/>
              <a:gd name="connsiteY4" fmla="*/ 6858000 h 6858000"/>
              <a:gd name="connsiteX5" fmla="*/ 0 w 3823854"/>
              <a:gd name="connsiteY5" fmla="*/ 6858000 h 6858000"/>
              <a:gd name="connsiteX6" fmla="*/ 2101273 w 3823854"/>
              <a:gd name="connsiteY6" fmla="*/ 3429000 h 6858000"/>
              <a:gd name="connsiteX7" fmla="*/ 0 w 382385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3854" h="6858000">
                <a:moveTo>
                  <a:pt x="0" y="0"/>
                </a:moveTo>
                <a:lnTo>
                  <a:pt x="2101273" y="0"/>
                </a:lnTo>
                <a:lnTo>
                  <a:pt x="3823854" y="2811026"/>
                </a:lnTo>
                <a:lnTo>
                  <a:pt x="3823854" y="4046974"/>
                </a:lnTo>
                <a:lnTo>
                  <a:pt x="2101273" y="6858000"/>
                </a:lnTo>
                <a:lnTo>
                  <a:pt x="0" y="6858000"/>
                </a:lnTo>
                <a:lnTo>
                  <a:pt x="2101273" y="3429000"/>
                </a:lnTo>
                <a:lnTo>
                  <a:pt x="0" y="0"/>
                </a:lnTo>
                <a:close/>
              </a:path>
            </a:pathLst>
          </a:custGeom>
          <a:solidFill>
            <a:srgbClr val="0F7FC9">
              <a:alpha val="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panose="020B0604020202020204" charset="0"/>
                <a:ea typeface="Roboto" panose="020B0604020202020204" charset="0"/>
                <a:cs typeface="Open Sans Light" panose="020B0306030504020204" pitchFamily="34" charset="0"/>
              </a:defRPr>
            </a:lvl1pPr>
            <a:lvl2pPr>
              <a:defRPr>
                <a:latin typeface="Roboto" panose="020B0604020202020204" charset="0"/>
                <a:ea typeface="Roboto" panose="020B0604020202020204" charset="0"/>
                <a:cs typeface="Open Sans Light" panose="020B0306030504020204" pitchFamily="34" charset="0"/>
              </a:defRPr>
            </a:lvl2pPr>
            <a:lvl3pPr>
              <a:defRPr>
                <a:latin typeface="Roboto" panose="020B0604020202020204" charset="0"/>
                <a:ea typeface="Roboto" panose="020B0604020202020204" charset="0"/>
                <a:cs typeface="Open Sans Light" panose="020B0306030504020204" pitchFamily="34" charset="0"/>
              </a:defRPr>
            </a:lvl3pPr>
            <a:lvl4pPr>
              <a:defRPr>
                <a:latin typeface="Roboto" panose="020B0604020202020204" charset="0"/>
                <a:ea typeface="Roboto" panose="020B0604020202020204" charset="0"/>
                <a:cs typeface="Open Sans Light" panose="020B0306030504020204" pitchFamily="34" charset="0"/>
              </a:defRPr>
            </a:lvl4pPr>
            <a:lvl5pPr>
              <a:defRPr>
                <a:latin typeface="Roboto" panose="020B0604020202020204" charset="0"/>
                <a:ea typeface="Roboto" panose="020B060402020202020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18BE4BD-8521-4C4B-B5E6-CA395BF3E2D2}"/>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2" name="Title 1">
            <a:extLst>
              <a:ext uri="{FF2B5EF4-FFF2-40B4-BE49-F238E27FC236}">
                <a16:creationId xmlns:a16="http://schemas.microsoft.com/office/drawing/2014/main" id="{7DDF9A14-A1EE-4EED-8E3D-8CAFE9CB45D7}"/>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CF8D635B-92D0-4462-A0B4-14B96F2DA2B9}"/>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5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 g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FC225D5-4E22-412C-AA45-AEA413B69BEC}"/>
              </a:ext>
            </a:extLst>
          </p:cNvPr>
          <p:cNvSpPr/>
          <p:nvPr userDrawn="1"/>
        </p:nvSpPr>
        <p:spPr>
          <a:xfrm>
            <a:off x="0" y="0"/>
            <a:ext cx="12192001" cy="6858000"/>
          </a:xfrm>
          <a:custGeom>
            <a:avLst/>
            <a:gdLst>
              <a:gd name="connsiteX0" fmla="*/ 12192001 w 12192001"/>
              <a:gd name="connsiteY0" fmla="*/ 3962010 h 6858000"/>
              <a:gd name="connsiteX1" fmla="*/ 12192001 w 12192001"/>
              <a:gd name="connsiteY1" fmla="*/ 6858000 h 6858000"/>
              <a:gd name="connsiteX2" fmla="*/ 10458911 w 12192001"/>
              <a:gd name="connsiteY2" fmla="*/ 6858000 h 6858000"/>
              <a:gd name="connsiteX3" fmla="*/ 10458911 w 12192001"/>
              <a:gd name="connsiteY3" fmla="*/ 0 h 6858000"/>
              <a:gd name="connsiteX4" fmla="*/ 12192001 w 12192001"/>
              <a:gd name="connsiteY4" fmla="*/ 0 h 6858000"/>
              <a:gd name="connsiteX5" fmla="*/ 12192001 w 12192001"/>
              <a:gd name="connsiteY5" fmla="*/ 2895990 h 6858000"/>
              <a:gd name="connsiteX6" fmla="*/ 0 w 12192001"/>
              <a:gd name="connsiteY6" fmla="*/ 0 h 6858000"/>
              <a:gd name="connsiteX7" fmla="*/ 8406842 w 12192001"/>
              <a:gd name="connsiteY7" fmla="*/ 0 h 6858000"/>
              <a:gd name="connsiteX8" fmla="*/ 10458910 w 12192001"/>
              <a:gd name="connsiteY8" fmla="*/ 3429000 h 6858000"/>
              <a:gd name="connsiteX9" fmla="*/ 8406842 w 12192001"/>
              <a:gd name="connsiteY9" fmla="*/ 6858000 h 6858000"/>
              <a:gd name="connsiteX10" fmla="*/ 0 w 1219200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858000">
                <a:moveTo>
                  <a:pt x="12192001" y="3962010"/>
                </a:moveTo>
                <a:lnTo>
                  <a:pt x="12192001" y="6858000"/>
                </a:lnTo>
                <a:lnTo>
                  <a:pt x="10458911" y="6858000"/>
                </a:lnTo>
                <a:close/>
                <a:moveTo>
                  <a:pt x="10458911" y="0"/>
                </a:moveTo>
                <a:lnTo>
                  <a:pt x="12192001" y="0"/>
                </a:lnTo>
                <a:lnTo>
                  <a:pt x="12192001" y="2895990"/>
                </a:lnTo>
                <a:close/>
                <a:moveTo>
                  <a:pt x="0" y="0"/>
                </a:moveTo>
                <a:lnTo>
                  <a:pt x="8406842" y="0"/>
                </a:lnTo>
                <a:lnTo>
                  <a:pt x="10458910" y="3429000"/>
                </a:lnTo>
                <a:lnTo>
                  <a:pt x="8406842" y="6858000"/>
                </a:lnTo>
                <a:lnTo>
                  <a:pt x="0" y="6858000"/>
                </a:lnTo>
                <a:close/>
              </a:path>
            </a:pathLst>
          </a:custGeom>
          <a:solidFill>
            <a:srgbClr val="F5F5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defRPr>
                <a:latin typeface="Roboto light" panose="02000000000000000000" pitchFamily="2" charset="0"/>
                <a:ea typeface="Roboto light" panose="02000000000000000000" pitchFamily="2" charset="0"/>
                <a:cs typeface="Open Sans Light" panose="020B0306030504020204" pitchFamily="34" charset="0"/>
              </a:defRPr>
            </a:lvl1pPr>
            <a:lvl2pPr>
              <a:defRPr>
                <a:latin typeface="Roboto light" panose="02000000000000000000" pitchFamily="2" charset="0"/>
                <a:ea typeface="Roboto light" panose="02000000000000000000" pitchFamily="2" charset="0"/>
                <a:cs typeface="Open Sans Light" panose="020B0306030504020204" pitchFamily="34" charset="0"/>
              </a:defRPr>
            </a:lvl2pPr>
            <a:lvl3pPr>
              <a:defRPr>
                <a:latin typeface="Roboto light" panose="02000000000000000000" pitchFamily="2" charset="0"/>
                <a:ea typeface="Roboto light" panose="02000000000000000000" pitchFamily="2" charset="0"/>
                <a:cs typeface="Open Sans Light" panose="020B0306030504020204" pitchFamily="34" charset="0"/>
              </a:defRPr>
            </a:lvl3pPr>
            <a:lvl4pPr>
              <a:defRPr>
                <a:latin typeface="Roboto light" panose="02000000000000000000" pitchFamily="2" charset="0"/>
                <a:ea typeface="Roboto light" panose="02000000000000000000" pitchFamily="2" charset="0"/>
                <a:cs typeface="Open Sans Light" panose="020B0306030504020204" pitchFamily="34" charset="0"/>
              </a:defRPr>
            </a:lvl4pPr>
            <a:lvl5pPr>
              <a:defRPr>
                <a:latin typeface="Roboto light" panose="02000000000000000000" pitchFamily="2" charset="0"/>
                <a:ea typeface="Roboto light" panose="02000000000000000000" pitchFamily="2"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CEAF0F3-FAE2-4730-901D-5D43A33848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563099" y="6402751"/>
            <a:ext cx="1790701" cy="272322"/>
          </a:xfrm>
          <a:prstGeom prst="rect">
            <a:avLst/>
          </a:prstGeom>
        </p:spPr>
      </p:pic>
      <p:sp>
        <p:nvSpPr>
          <p:cNvPr id="14" name="Title 1">
            <a:extLst>
              <a:ext uri="{FF2B5EF4-FFF2-40B4-BE49-F238E27FC236}">
                <a16:creationId xmlns:a16="http://schemas.microsoft.com/office/drawing/2014/main" id="{C2029751-2628-4E6F-B4A4-32707B414D2F}"/>
              </a:ext>
            </a:extLst>
          </p:cNvPr>
          <p:cNvSpPr>
            <a:spLocks noGrp="1"/>
          </p:cNvSpPr>
          <p:nvPr>
            <p:ph type="title" hasCustomPrompt="1"/>
          </p:nvPr>
        </p:nvSpPr>
        <p:spPr>
          <a:xfrm>
            <a:off x="838200" y="365125"/>
            <a:ext cx="10515600" cy="1325563"/>
          </a:xfrm>
        </p:spPr>
        <p:txBody>
          <a:bodyPr/>
          <a:lstStyle>
            <a:lvl1pPr>
              <a:defRPr b="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7C48E9F2-3814-4420-9EC5-413563A30FE4}"/>
              </a:ext>
            </a:extLst>
          </p:cNvPr>
          <p:cNvSpPr>
            <a:spLocks noGrp="1"/>
          </p:cNvSpPr>
          <p:nvPr>
            <p:ph type="sldNum" sz="quarter" idx="12"/>
          </p:nvPr>
        </p:nvSpPr>
        <p:spPr>
          <a:xfrm>
            <a:off x="838200" y="6356350"/>
            <a:ext cx="2743200" cy="365125"/>
          </a:xfrm>
          <a:prstGeom prst="rect">
            <a:avLst/>
          </a:prstGeom>
        </p:spPr>
        <p:txBody>
          <a:bodyPr/>
          <a:lstStyle>
            <a:lvl1pPr algn="l">
              <a:defRPr sz="14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rgbClr val="0F7FC9"/>
                </a:solidFill>
                <a:latin typeface="Roboto black" panose="02000000000000000000" pitchFamily="2" charset="0"/>
                <a:ea typeface="Roboto black" panose="02000000000000000000" pitchFamily="2" charset="0"/>
              </a:rPr>
              <a:pPr/>
              <a:t>‹#›</a:t>
            </a:fld>
            <a:endParaRPr lang="en-US" dirty="0">
              <a:solidFill>
                <a:srgbClr val="0F7FC9"/>
              </a:solidFill>
              <a:latin typeface="Roboto black" panose="02000000000000000000" pitchFamily="2" charset="0"/>
              <a:ea typeface="Roboto black" panose="02000000000000000000" pitchFamily="2" charset="0"/>
            </a:endParaRPr>
          </a:p>
        </p:txBody>
      </p:sp>
      <p:sp>
        <p:nvSpPr>
          <p:cNvPr id="12" name="Rectangle 11">
            <a:extLst>
              <a:ext uri="{FF2B5EF4-FFF2-40B4-BE49-F238E27FC236}">
                <a16:creationId xmlns:a16="http://schemas.microsoft.com/office/drawing/2014/main" id="{29281934-B06C-4FC5-AF1A-E10A0A52EE65}"/>
              </a:ext>
            </a:extLst>
          </p:cNvPr>
          <p:cNvSpPr/>
          <p:nvPr userDrawn="1"/>
        </p:nvSpPr>
        <p:spPr>
          <a:xfrm>
            <a:off x="1" y="0"/>
            <a:ext cx="20320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39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70" r:id="rId1"/>
    <p:sldLayoutId id="2147483695" r:id="rId2"/>
    <p:sldLayoutId id="2147483687" r:id="rId3"/>
    <p:sldLayoutId id="2147483682" r:id="rId4"/>
    <p:sldLayoutId id="2147483683" r:id="rId5"/>
    <p:sldLayoutId id="2147483693" r:id="rId6"/>
    <p:sldLayoutId id="2147483650" r:id="rId7"/>
    <p:sldLayoutId id="2147483652" r:id="rId8"/>
    <p:sldLayoutId id="2147483688" r:id="rId9"/>
    <p:sldLayoutId id="2147483664" r:id="rId10"/>
    <p:sldLayoutId id="2147483689" r:id="rId11"/>
    <p:sldLayoutId id="2147483653" r:id="rId12"/>
    <p:sldLayoutId id="2147483690" r:id="rId13"/>
    <p:sldLayoutId id="2147483663" r:id="rId14"/>
    <p:sldLayoutId id="2147483662" r:id="rId15"/>
    <p:sldLayoutId id="2147483684" r:id="rId16"/>
    <p:sldLayoutId id="2147483692" r:id="rId17"/>
    <p:sldLayoutId id="2147483694" r:id="rId18"/>
    <p:sldLayoutId id="2147483697" r:id="rId19"/>
    <p:sldLayoutId id="2147483700" r:id="rId20"/>
    <p:sldLayoutId id="2147483701" r:id="rId21"/>
    <p:sldLayoutId id="2147483704" r:id="rId22"/>
  </p:sldLayoutIdLst>
  <p:hf hdr="0" ftr="0" dt="0"/>
  <p:txStyles>
    <p:titleStyle>
      <a:lvl1pPr algn="l" defTabSz="914400" rtl="0" eaLnBrk="1" latinLnBrk="0" hangingPunct="1">
        <a:lnSpc>
          <a:spcPct val="90000"/>
        </a:lnSpc>
        <a:spcBef>
          <a:spcPct val="0"/>
        </a:spcBef>
        <a:buNone/>
        <a:defRPr sz="4400" b="0" kern="1200" spc="100" baseline="0">
          <a:solidFill>
            <a:srgbClr val="0F7FC9"/>
          </a:solidFill>
          <a:latin typeface="Roboto black" panose="02000000000000000000" pitchFamily="2" charset="0"/>
          <a:ea typeface="Roboto black" panose="02000000000000000000" pitchFamily="2" charset="0"/>
          <a:cs typeface="Open Sans ExtraBold" panose="020B0906030804020204" pitchFamily="34" charset="0"/>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40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1pPr>
      <a:lvl2pPr marL="685800" indent="-228600" algn="l" defTabSz="914400" rtl="0" eaLnBrk="1" latinLnBrk="0" hangingPunct="1">
        <a:lnSpc>
          <a:spcPct val="108000"/>
        </a:lnSpc>
        <a:spcBef>
          <a:spcPts val="500"/>
        </a:spcBef>
        <a:buFont typeface="Arial" panose="020B0604020202020204" pitchFamily="34" charset="0"/>
        <a:buChar char="•"/>
        <a:defRPr sz="36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2pPr>
      <a:lvl3pPr marL="1143000" indent="-228600" algn="l" defTabSz="914400" rtl="0" eaLnBrk="1" latinLnBrk="0" hangingPunct="1">
        <a:lnSpc>
          <a:spcPct val="108000"/>
        </a:lnSpc>
        <a:spcBef>
          <a:spcPts val="500"/>
        </a:spcBef>
        <a:buFont typeface="Arial" panose="020B0604020202020204" pitchFamily="34" charset="0"/>
        <a:buChar char="•"/>
        <a:defRPr sz="32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3pPr>
      <a:lvl4pPr marL="1600200" indent="-228600" algn="l" defTabSz="914400" rtl="0" eaLnBrk="1" latinLnBrk="0" hangingPunct="1">
        <a:lnSpc>
          <a:spcPct val="108000"/>
        </a:lnSpc>
        <a:spcBef>
          <a:spcPts val="500"/>
        </a:spcBef>
        <a:buFont typeface="Arial" panose="020B0604020202020204" pitchFamily="34" charset="0"/>
        <a:buChar char="•"/>
        <a:defRPr sz="28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4pPr>
      <a:lvl5pPr marL="2057400" indent="-228600" algn="l" defTabSz="914400" rtl="0" eaLnBrk="1" latinLnBrk="0" hangingPunct="1">
        <a:lnSpc>
          <a:spcPct val="108000"/>
        </a:lnSpc>
        <a:spcBef>
          <a:spcPts val="500"/>
        </a:spcBef>
        <a:buFont typeface="Arial" panose="020B0604020202020204" pitchFamily="34" charset="0"/>
        <a:buChar char="•"/>
        <a:defRPr sz="2400" kern="1200" baseline="0">
          <a:solidFill>
            <a:schemeClr val="tx1"/>
          </a:solidFill>
          <a:latin typeface="Roboto" panose="020B0604020202020204" charset="0"/>
          <a:ea typeface="Roboto light" panose="02000000000000000000" pitchFamily="2"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grants/guide/notice-files/NOT-OD-19-128.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rants.nih.gov/grants/guide/notice-files/NOT-OD-19-137.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guide/notice-files/NOT-OD-18-014.html" TargetMode="External"/><Relationship Id="rId2" Type="http://schemas.openxmlformats.org/officeDocument/2006/relationships/hyperlink" Target="https://grants.nih.gov/grants/guide/notice-files/NOT-OD-16-010.html" TargetMode="External"/><Relationship Id="rId1" Type="http://schemas.openxmlformats.org/officeDocument/2006/relationships/slideLayout" Target="../slideLayouts/slideLayout2.xml"/><Relationship Id="rId4" Type="http://schemas.openxmlformats.org/officeDocument/2006/relationships/hyperlink" Target="https://grants.nih.gov/grants/guide/notice-files/NOT-OD-18-116.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uide/notice-files/not-od-16-147.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exus.od.nih.gov/all/2019/01/08/new-resources-available-for-basic-experimental-studies-with-humans-besh-funding-opportuniti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grants.nih.gov/grants/guide/notice-files/NOT-OD-19-126.html" TargetMode="External"/><Relationship Id="rId4" Type="http://schemas.openxmlformats.org/officeDocument/2006/relationships/hyperlink" Target="https://grants.nih.gov/grants/guide/notice-files/NOT-OD-18-212.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grants.nih.gov/grants/guide/notice-files/not-od-16-149.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rants.nih.gov/grants/guide/notice-files/not-od-16-148.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guide/notice-files/not98-084.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grants.nih.gov/grants/guide/notice-files/NOT-OD-19-126.html" TargetMode="External"/><Relationship Id="rId4" Type="http://schemas.openxmlformats.org/officeDocument/2006/relationships/hyperlink" Target="https://grants.nih.gov/grants/guide/notice-files/not-od-00-038.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cfr.gov/cgi-bin/retrieveECFR?gp=&amp;SID=83cd09e1c0f5c6937cd9d7513160fc3f&amp;pitd=20180719&amp;n=pt45.1.46&amp;r=PART&amp;ty=HTML#se45.1.46_1114" TargetMode="External"/><Relationship Id="rId2" Type="http://schemas.openxmlformats.org/officeDocument/2006/relationships/hyperlink" Target="http://www.hhs.gov/ohrp/policy/guidanceonalternativetofwa.html" TargetMode="External"/><Relationship Id="rId1" Type="http://schemas.openxmlformats.org/officeDocument/2006/relationships/slideLayout" Target="../slideLayouts/slideLayout2.xml"/><Relationship Id="rId4" Type="http://schemas.openxmlformats.org/officeDocument/2006/relationships/hyperlink" Target="http://www.hhs.gov/ohrp/assurances/forms/irbauthagree.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hs.gov/ohrp/" TargetMode="External"/><Relationship Id="rId2" Type="http://schemas.openxmlformats.org/officeDocument/2006/relationships/hyperlink" Target="https://humansubjects.nih.gov/" TargetMode="Externa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guide/notice-files/NOT-OD-01-061.html" TargetMode="External"/><Relationship Id="rId2" Type="http://schemas.openxmlformats.org/officeDocument/2006/relationships/hyperlink" Target="https://grants.nih.gov/grants/guide/notice-files/not-od-00-039.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17-109.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6A890AC-585C-4BCC-AF0E-5364A74D6FC8}"/>
              </a:ext>
            </a:extLst>
          </p:cNvPr>
          <p:cNvSpPr>
            <a:spLocks noGrp="1"/>
          </p:cNvSpPr>
          <p:nvPr>
            <p:ph type="body" idx="10"/>
          </p:nvPr>
        </p:nvSpPr>
        <p:spPr>
          <a:xfrm>
            <a:off x="1111827" y="3759055"/>
            <a:ext cx="7454657" cy="1949767"/>
          </a:xfrm>
        </p:spPr>
        <p:txBody>
          <a:bodyPr>
            <a:normAutofit/>
          </a:bodyPr>
          <a:lstStyle/>
          <a:p>
            <a:pPr algn="just">
              <a:lnSpc>
                <a:spcPct val="110000"/>
              </a:lnSpc>
            </a:pPr>
            <a:r>
              <a:rPr lang="en-US" sz="1800" b="1" dirty="0"/>
              <a:t>Pamela Reed Kearney, M.D</a:t>
            </a:r>
          </a:p>
          <a:p>
            <a:pPr algn="just">
              <a:lnSpc>
                <a:spcPct val="110000"/>
              </a:lnSpc>
            </a:pPr>
            <a:r>
              <a:rPr lang="en-US" sz="1800" dirty="0"/>
              <a:t>Director, Division of Human Subjects Research (NIH/OER)</a:t>
            </a:r>
          </a:p>
          <a:p>
            <a:pPr algn="just">
              <a:lnSpc>
                <a:spcPct val="110000"/>
              </a:lnSpc>
            </a:pPr>
            <a:r>
              <a:rPr lang="en-US" sz="1800" b="1" dirty="0"/>
              <a:t>Lyndi Lahl, R.N., M.S.</a:t>
            </a:r>
          </a:p>
          <a:p>
            <a:pPr algn="just">
              <a:lnSpc>
                <a:spcPct val="110000"/>
              </a:lnSpc>
            </a:pPr>
            <a:r>
              <a:rPr lang="en-US" sz="1800" dirty="0"/>
              <a:t>Human Subjects Officer (NIH/OER)</a:t>
            </a:r>
          </a:p>
        </p:txBody>
      </p:sp>
      <p:sp>
        <p:nvSpPr>
          <p:cNvPr id="4" name="Title 3">
            <a:extLst>
              <a:ext uri="{FF2B5EF4-FFF2-40B4-BE49-F238E27FC236}">
                <a16:creationId xmlns:a16="http://schemas.microsoft.com/office/drawing/2014/main" id="{55EAB18D-4CD3-4A83-BA9B-666911F21F34}"/>
              </a:ext>
            </a:extLst>
          </p:cNvPr>
          <p:cNvSpPr>
            <a:spLocks noGrp="1"/>
          </p:cNvSpPr>
          <p:nvPr>
            <p:ph type="title"/>
          </p:nvPr>
        </p:nvSpPr>
        <p:spPr>
          <a:xfrm>
            <a:off x="1111827" y="924377"/>
            <a:ext cx="7579786" cy="3551370"/>
          </a:xfrm>
        </p:spPr>
        <p:txBody>
          <a:bodyPr/>
          <a:lstStyle/>
          <a:p>
            <a:pPr>
              <a:spcAft>
                <a:spcPts val="1800"/>
              </a:spcAft>
            </a:pPr>
            <a:r>
              <a:rPr lang="en-US" sz="4400" b="1" dirty="0"/>
              <a:t>An Overview of NIH Policies </a:t>
            </a:r>
            <a:r>
              <a:rPr lang="en-US" b="1" dirty="0"/>
              <a:t>on Human Subjects</a:t>
            </a:r>
            <a:br>
              <a:rPr lang="en-US" b="1" dirty="0"/>
            </a:br>
            <a:br>
              <a:rPr lang="en-US" b="1" dirty="0"/>
            </a:br>
            <a:endParaRPr lang="en-US" i="1" dirty="0"/>
          </a:p>
        </p:txBody>
      </p:sp>
    </p:spTree>
    <p:extLst>
      <p:ext uri="{BB962C8B-B14F-4D97-AF65-F5344CB8AC3E}">
        <p14:creationId xmlns:p14="http://schemas.microsoft.com/office/powerpoint/2010/main" val="316020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E225-08C9-4E23-999C-D114798BFE7F}"/>
              </a:ext>
            </a:extLst>
          </p:cNvPr>
          <p:cNvSpPr>
            <a:spLocks noGrp="1"/>
          </p:cNvSpPr>
          <p:nvPr>
            <p:ph type="title"/>
          </p:nvPr>
        </p:nvSpPr>
        <p:spPr>
          <a:xfrm>
            <a:off x="516134" y="185188"/>
            <a:ext cx="10515600" cy="911393"/>
          </a:xfrm>
        </p:spPr>
        <p:txBody>
          <a:bodyPr/>
          <a:lstStyle/>
          <a:p>
            <a:r>
              <a:rPr lang="en-US" dirty="0"/>
              <a:t>Human Fetal Tissue (HFT)</a:t>
            </a:r>
          </a:p>
        </p:txBody>
      </p:sp>
      <p:sp>
        <p:nvSpPr>
          <p:cNvPr id="3" name="Content Placeholder 2">
            <a:extLst>
              <a:ext uri="{FF2B5EF4-FFF2-40B4-BE49-F238E27FC236}">
                <a16:creationId xmlns:a16="http://schemas.microsoft.com/office/drawing/2014/main" id="{E703C22D-FD2D-4468-9A53-524A07C35EFC}"/>
              </a:ext>
            </a:extLst>
          </p:cNvPr>
          <p:cNvSpPr>
            <a:spLocks noGrp="1"/>
          </p:cNvSpPr>
          <p:nvPr>
            <p:ph idx="1"/>
          </p:nvPr>
        </p:nvSpPr>
        <p:spPr>
          <a:xfrm>
            <a:off x="516134" y="1036902"/>
            <a:ext cx="11159732" cy="4784195"/>
          </a:xfrm>
        </p:spPr>
        <p:txBody>
          <a:bodyPr>
            <a:normAutofit fontScale="62500" lnSpcReduction="20000"/>
          </a:bodyPr>
          <a:lstStyle/>
          <a:p>
            <a:r>
              <a:rPr lang="en-US" sz="4700" dirty="0"/>
              <a:t>NIH implemented the HHS Policy, effective June 5, 2019</a:t>
            </a:r>
          </a:p>
          <a:p>
            <a:r>
              <a:rPr lang="en-US" sz="4700" dirty="0"/>
              <a:t>Applicants must provide: </a:t>
            </a:r>
          </a:p>
          <a:p>
            <a:pPr lvl="1"/>
            <a:r>
              <a:rPr lang="en-US" sz="4400" dirty="0"/>
              <a:t>a justification of the use of HFT, </a:t>
            </a:r>
          </a:p>
          <a:p>
            <a:pPr lvl="1"/>
            <a:r>
              <a:rPr lang="en-US" sz="4400" dirty="0"/>
              <a:t>details regarding procurement and costs, </a:t>
            </a:r>
          </a:p>
          <a:p>
            <a:pPr lvl="1"/>
            <a:r>
              <a:rPr lang="en-US" sz="4400" dirty="0"/>
              <a:t>information about how the applicant/contract offeror will use HFT </a:t>
            </a:r>
          </a:p>
          <a:p>
            <a:r>
              <a:rPr lang="en-US" sz="4700" dirty="0"/>
              <a:t>NIH will not accept modular budgets for applications for research involving HFT</a:t>
            </a:r>
          </a:p>
          <a:p>
            <a:r>
              <a:rPr lang="en-US" sz="4700" dirty="0"/>
              <a:t>Applications that do not address all required information will be administratively withdrawn and not reviewed</a:t>
            </a:r>
          </a:p>
        </p:txBody>
      </p:sp>
      <p:sp>
        <p:nvSpPr>
          <p:cNvPr id="4" name="Slide Number Placeholder 3">
            <a:extLst>
              <a:ext uri="{FF2B5EF4-FFF2-40B4-BE49-F238E27FC236}">
                <a16:creationId xmlns:a16="http://schemas.microsoft.com/office/drawing/2014/main" id="{AD9CF370-D159-46F4-B5C2-BFEDD89DCBB4}"/>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10</a:t>
            </a:fld>
            <a:endParaRPr lang="en-US" dirty="0">
              <a:latin typeface="Roboto black" panose="02000000000000000000" pitchFamily="2" charset="0"/>
              <a:ea typeface="Roboto black" panose="02000000000000000000" pitchFamily="2" charset="0"/>
            </a:endParaRPr>
          </a:p>
        </p:txBody>
      </p:sp>
      <p:sp>
        <p:nvSpPr>
          <p:cNvPr id="5" name="Rectangle: Rounded Corners 4" descr="Guide Notices #NOT-OD-19-128 and #NOT-OD-19-137 were Published July 26, 2019 and &amp; August 23, 2019, respectively, and are available on the NIH website">
            <a:extLst>
              <a:ext uri="{FF2B5EF4-FFF2-40B4-BE49-F238E27FC236}">
                <a16:creationId xmlns:a16="http://schemas.microsoft.com/office/drawing/2014/main" id="{E448F790-A982-4B2E-84B9-1650C2EC8E9A}"/>
              </a:ext>
            </a:extLst>
          </p:cNvPr>
          <p:cNvSpPr/>
          <p:nvPr/>
        </p:nvSpPr>
        <p:spPr>
          <a:xfrm>
            <a:off x="7964229" y="1625427"/>
            <a:ext cx="3988040" cy="1056387"/>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3">
                  <a:extLst>
                    <a:ext uri="{A12FA001-AC4F-418D-AE19-62706E023703}">
                      <ahyp:hlinkClr xmlns:ahyp="http://schemas.microsoft.com/office/drawing/2018/hyperlinkcolor" val="tx"/>
                    </a:ext>
                  </a:extLst>
                </a:hlinkClick>
              </a:rPr>
              <a:t>NOT-OD-19-128</a:t>
            </a:r>
            <a:r>
              <a:rPr lang="en-US" dirty="0">
                <a:solidFill>
                  <a:schemeClr val="bg1"/>
                </a:solidFill>
              </a:rPr>
              <a:t> &amp; </a:t>
            </a:r>
            <a:r>
              <a:rPr lang="en-US" dirty="0">
                <a:solidFill>
                  <a:schemeClr val="bg1"/>
                </a:solidFill>
                <a:hlinkClick r:id="rId4">
                  <a:extLst>
                    <a:ext uri="{A12FA001-AC4F-418D-AE19-62706E023703}">
                      <ahyp:hlinkClr xmlns:ahyp="http://schemas.microsoft.com/office/drawing/2018/hyperlinkcolor" val="tx"/>
                    </a:ext>
                  </a:extLst>
                </a:hlinkClick>
              </a:rPr>
              <a:t>NOT-OD-19-137</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July 26, 2019 &amp; August 23, 2019</a:t>
            </a:r>
          </a:p>
        </p:txBody>
      </p:sp>
    </p:spTree>
    <p:extLst>
      <p:ext uri="{BB962C8B-B14F-4D97-AF65-F5344CB8AC3E}">
        <p14:creationId xmlns:p14="http://schemas.microsoft.com/office/powerpoint/2010/main" val="105936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bwMode="auto">
          <a:xfrm>
            <a:off x="539094" y="1576603"/>
            <a:ext cx="6645478" cy="43540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defRPr/>
            </a:pPr>
            <a:r>
              <a:rPr lang="en-US" altLang="en-US" sz="2800" dirty="0"/>
              <a:t>Inclusion of women and minorities in all NIH funded or supported clinical research mandated by law</a:t>
            </a:r>
            <a:endParaRPr lang="en-US" sz="2800" dirty="0">
              <a:solidFill>
                <a:schemeClr val="tx1">
                  <a:lumMod val="65000"/>
                  <a:lumOff val="35000"/>
                </a:schemeClr>
              </a:solidFill>
            </a:endParaRPr>
          </a:p>
          <a:p>
            <a:pPr>
              <a:defRPr/>
            </a:pPr>
            <a:r>
              <a:rPr lang="en-US" altLang="en-US" sz="2800" dirty="0"/>
              <a:t>Additional requirements for Phase III clinical trials </a:t>
            </a:r>
          </a:p>
          <a:p>
            <a:pPr lvl="1">
              <a:defRPr/>
            </a:pPr>
            <a:r>
              <a:rPr lang="en-US" altLang="en-US" sz="2400" dirty="0"/>
              <a:t>Can </a:t>
            </a:r>
            <a:r>
              <a:rPr lang="en-US" sz="2400" dirty="0"/>
              <a:t>study be expected to identify potential differences by sex/gender, race, and/or ethnicity</a:t>
            </a:r>
          </a:p>
        </p:txBody>
      </p:sp>
      <p:sp>
        <p:nvSpPr>
          <p:cNvPr id="2" name="Title 1"/>
          <p:cNvSpPr>
            <a:spLocks noGrp="1"/>
          </p:cNvSpPr>
          <p:nvPr>
            <p:ph type="title"/>
          </p:nvPr>
        </p:nvSpPr>
        <p:spPr>
          <a:xfrm>
            <a:off x="755428" y="136525"/>
            <a:ext cx="8809311" cy="1014345"/>
          </a:xfrm>
        </p:spPr>
        <p:txBody>
          <a:bodyPr/>
          <a:lstStyle/>
          <a:p>
            <a:r>
              <a:rPr lang="en-US" dirty="0"/>
              <a:t>Inclusion</a:t>
            </a:r>
          </a:p>
        </p:txBody>
      </p:sp>
      <p:sp>
        <p:nvSpPr>
          <p:cNvPr id="8" name="Slide Number Placeholder 1">
            <a:extLst>
              <a:ext uri="{FF2B5EF4-FFF2-40B4-BE49-F238E27FC236}">
                <a16:creationId xmlns:a16="http://schemas.microsoft.com/office/drawing/2014/main" id="{0B7F8E39-3E48-4B6B-90D5-520F104A6FB4}"/>
              </a:ext>
            </a:extLst>
          </p:cNvPr>
          <p:cNvSpPr>
            <a:spLocks noGrp="1"/>
          </p:cNvSpPr>
          <p:nvPr>
            <p:ph type="sldNum" sz="quarter" idx="12"/>
          </p:nvPr>
        </p:nvSpPr>
        <p:spPr>
          <a:xfrm>
            <a:off x="9771352" y="6453013"/>
            <a:ext cx="869614" cy="365125"/>
          </a:xfrm>
        </p:spPr>
        <p:txBody>
          <a:bodyPr/>
          <a:lstStyle/>
          <a:p>
            <a:fld id="{F38DF745-7D3F-47F4-83A3-874385CFAA69}" type="slidenum">
              <a:rPr lang="en-US" smtClean="0"/>
              <a:pPr/>
              <a:t>11</a:t>
            </a:fld>
            <a:endParaRPr lang="en-US" dirty="0"/>
          </a:p>
        </p:txBody>
      </p:sp>
      <p:sp>
        <p:nvSpPr>
          <p:cNvPr id="9" name="Slide Number Placeholder 3">
            <a:extLst>
              <a:ext uri="{FF2B5EF4-FFF2-40B4-BE49-F238E27FC236}">
                <a16:creationId xmlns:a16="http://schemas.microsoft.com/office/drawing/2014/main" id="{384EBCE0-54AE-4FF8-B368-3AC4D17FF268}"/>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11</a:t>
            </a:fld>
            <a:endParaRPr lang="en-US" dirty="0">
              <a:latin typeface="Roboto black" panose="02000000000000000000" pitchFamily="2" charset="0"/>
              <a:ea typeface="Roboto black" panose="02000000000000000000" pitchFamily="2" charset="0"/>
            </a:endParaRPr>
          </a:p>
        </p:txBody>
      </p:sp>
      <p:pic>
        <p:nvPicPr>
          <p:cNvPr id="5" name="Picture 4" descr="A picture containing person, outdoor, man&#10;&#10;Description automatically generated">
            <a:extLst>
              <a:ext uri="{FF2B5EF4-FFF2-40B4-BE49-F238E27FC236}">
                <a16:creationId xmlns:a16="http://schemas.microsoft.com/office/drawing/2014/main" id="{48DFC4A7-2898-4732-B938-2EDD84AEC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902" y="2237623"/>
            <a:ext cx="4565101" cy="2711748"/>
          </a:xfrm>
          <a:prstGeom prst="rect">
            <a:avLst/>
          </a:prstGeom>
        </p:spPr>
      </p:pic>
    </p:spTree>
    <p:extLst>
      <p:ext uri="{BB962C8B-B14F-4D97-AF65-F5344CB8AC3E}">
        <p14:creationId xmlns:p14="http://schemas.microsoft.com/office/powerpoint/2010/main" val="4035651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D304-6C72-42F8-BDE1-FBC4AD33DA48}"/>
              </a:ext>
            </a:extLst>
          </p:cNvPr>
          <p:cNvSpPr>
            <a:spLocks noGrp="1"/>
          </p:cNvSpPr>
          <p:nvPr>
            <p:ph type="title"/>
          </p:nvPr>
        </p:nvSpPr>
        <p:spPr/>
        <p:txBody>
          <a:bodyPr/>
          <a:lstStyle/>
          <a:p>
            <a:r>
              <a:rPr lang="en-US" dirty="0"/>
              <a:t>Inclusion cont’d</a:t>
            </a:r>
          </a:p>
        </p:txBody>
      </p:sp>
      <p:sp>
        <p:nvSpPr>
          <p:cNvPr id="4" name="Slide Number Placeholder 3">
            <a:extLst>
              <a:ext uri="{FF2B5EF4-FFF2-40B4-BE49-F238E27FC236}">
                <a16:creationId xmlns:a16="http://schemas.microsoft.com/office/drawing/2014/main" id="{DBD339A2-63C0-4722-AE53-4D189B1D5931}"/>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12</a:t>
            </a:fld>
            <a:endParaRPr lang="en-US" dirty="0">
              <a:latin typeface="Roboto black" panose="02000000000000000000" pitchFamily="2" charset="0"/>
              <a:ea typeface="Roboto black" panose="02000000000000000000" pitchFamily="2" charset="0"/>
            </a:endParaRPr>
          </a:p>
        </p:txBody>
      </p:sp>
      <p:sp>
        <p:nvSpPr>
          <p:cNvPr id="5" name="Content Placeholder 1">
            <a:extLst>
              <a:ext uri="{FF2B5EF4-FFF2-40B4-BE49-F238E27FC236}">
                <a16:creationId xmlns:a16="http://schemas.microsoft.com/office/drawing/2014/main" id="{7B361494-9970-4C0F-981E-86B0231D896A}"/>
              </a:ext>
            </a:extLst>
          </p:cNvPr>
          <p:cNvSpPr>
            <a:spLocks noGrp="1"/>
          </p:cNvSpPr>
          <p:nvPr>
            <p:ph idx="1"/>
          </p:nvPr>
        </p:nvSpPr>
        <p:spPr bwMode="auto">
          <a:xfrm>
            <a:off x="838199" y="1825625"/>
            <a:ext cx="6346371" cy="3863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85750" indent="-285750">
              <a:defRPr/>
            </a:pPr>
            <a:r>
              <a:rPr lang="en-US" sz="2800" dirty="0"/>
              <a:t>Must include individuals across the lifespan when conducting clinical research, unless there is a scientific or ethical reason to exclude</a:t>
            </a:r>
            <a:endParaRPr lang="en-US" altLang="en-US" sz="2800" dirty="0"/>
          </a:p>
          <a:p>
            <a:pPr marL="285750" indent="-285750">
              <a:defRPr/>
            </a:pPr>
            <a:r>
              <a:rPr lang="en-US" altLang="en-US" sz="2800" dirty="0"/>
              <a:t>Policies Goal: ensure individuals are included in clinical research in a manner appropriate to the scientific question under study</a:t>
            </a:r>
            <a:endParaRPr lang="en-US" sz="2800" dirty="0"/>
          </a:p>
        </p:txBody>
      </p:sp>
      <p:sp>
        <p:nvSpPr>
          <p:cNvPr id="7" name="Rectangle: Rounded Corners 6" descr="Guide Notices #NOT-OD-16-010, #NOT-OD-18-104, &amp; #NOT-OD-18-116  were Published October 13, 2015, November 28, 2017,  &amp; December 19, 2017, respectively, and are available on the NIH website">
            <a:extLst>
              <a:ext uri="{FF2B5EF4-FFF2-40B4-BE49-F238E27FC236}">
                <a16:creationId xmlns:a16="http://schemas.microsoft.com/office/drawing/2014/main" id="{94E1C69C-4A71-4CE6-8B72-54633904DDE6}"/>
              </a:ext>
            </a:extLst>
          </p:cNvPr>
          <p:cNvSpPr/>
          <p:nvPr/>
        </p:nvSpPr>
        <p:spPr>
          <a:xfrm>
            <a:off x="7499860" y="3139198"/>
            <a:ext cx="4534745" cy="1724192"/>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Guide Notices </a:t>
            </a:r>
          </a:p>
          <a:p>
            <a:pPr algn="ctr"/>
            <a:r>
              <a:rPr lang="en-US" dirty="0">
                <a:solidFill>
                  <a:srgbClr val="FFFFFF"/>
                </a:solidFill>
                <a:hlinkClick r:id="rId2">
                  <a:extLst>
                    <a:ext uri="{A12FA001-AC4F-418D-AE19-62706E023703}">
                      <ahyp:hlinkClr xmlns:ahyp="http://schemas.microsoft.com/office/drawing/2018/hyperlinkcolor" val="tx"/>
                    </a:ext>
                  </a:extLst>
                </a:hlinkClick>
              </a:rPr>
              <a:t>NOT-OD-16-010</a:t>
            </a:r>
            <a:r>
              <a:rPr lang="en-US" dirty="0">
                <a:solidFill>
                  <a:srgbClr val="FFFFFF"/>
                </a:solidFill>
              </a:rPr>
              <a:t>, </a:t>
            </a:r>
            <a:r>
              <a:rPr lang="en-US" dirty="0">
                <a:solidFill>
                  <a:schemeClr val="bg1"/>
                </a:solidFill>
                <a:hlinkClick r:id="rId3">
                  <a:extLst>
                    <a:ext uri="{A12FA001-AC4F-418D-AE19-62706E023703}">
                      <ahyp:hlinkClr xmlns:ahyp="http://schemas.microsoft.com/office/drawing/2018/hyperlinkcolor" val="tx"/>
                    </a:ext>
                  </a:extLst>
                </a:hlinkClick>
              </a:rPr>
              <a:t>NOT-OD-18-104 </a:t>
            </a:r>
            <a:r>
              <a:rPr lang="en-US" dirty="0">
                <a:solidFill>
                  <a:schemeClr val="bg1"/>
                </a:solidFill>
              </a:rPr>
              <a:t> </a:t>
            </a:r>
          </a:p>
          <a:p>
            <a:pPr algn="ctr"/>
            <a:r>
              <a:rPr lang="en-US" dirty="0">
                <a:solidFill>
                  <a:srgbClr val="FFFFFF"/>
                </a:solidFill>
              </a:rPr>
              <a:t>&amp; </a:t>
            </a:r>
            <a:r>
              <a:rPr lang="en-US" dirty="0">
                <a:solidFill>
                  <a:srgbClr val="FFFFFF"/>
                </a:solidFill>
                <a:hlinkClick r:id="rId4">
                  <a:extLst>
                    <a:ext uri="{A12FA001-AC4F-418D-AE19-62706E023703}">
                      <ahyp:hlinkClr xmlns:ahyp="http://schemas.microsoft.com/office/drawing/2018/hyperlinkcolor" val="tx"/>
                    </a:ext>
                  </a:extLst>
                </a:hlinkClick>
              </a:rPr>
              <a:t>NOT-OD-18-116</a:t>
            </a:r>
            <a:r>
              <a:rPr lang="en-US" dirty="0">
                <a:solidFill>
                  <a:srgbClr val="FFFFFF"/>
                </a:solidFill>
              </a:rPr>
              <a:t> </a:t>
            </a:r>
          </a:p>
          <a:p>
            <a:pPr algn="ctr"/>
            <a:r>
              <a:rPr lang="en-US" i="1" dirty="0">
                <a:solidFill>
                  <a:srgbClr val="FFFFFF"/>
                </a:solidFill>
              </a:rPr>
              <a:t>Published</a:t>
            </a:r>
            <a:r>
              <a:rPr lang="en-US" dirty="0">
                <a:solidFill>
                  <a:srgbClr val="FFFFFF"/>
                </a:solidFill>
              </a:rPr>
              <a:t> </a:t>
            </a:r>
          </a:p>
          <a:p>
            <a:pPr algn="ctr"/>
            <a:r>
              <a:rPr lang="en-US" dirty="0">
                <a:solidFill>
                  <a:srgbClr val="FFFFFF"/>
                </a:solidFill>
              </a:rPr>
              <a:t>October 13, 2015, </a:t>
            </a:r>
            <a:r>
              <a:rPr lang="en-US" dirty="0">
                <a:solidFill>
                  <a:schemeClr val="bg1"/>
                </a:solidFill>
              </a:rPr>
              <a:t>November 28, 2017</a:t>
            </a:r>
          </a:p>
          <a:p>
            <a:pPr algn="ctr"/>
            <a:r>
              <a:rPr lang="en-US" dirty="0">
                <a:solidFill>
                  <a:srgbClr val="FFFFFF"/>
                </a:solidFill>
              </a:rPr>
              <a:t> &amp; December 19, 2017</a:t>
            </a:r>
          </a:p>
        </p:txBody>
      </p:sp>
    </p:spTree>
    <p:extLst>
      <p:ext uri="{BB962C8B-B14F-4D97-AF65-F5344CB8AC3E}">
        <p14:creationId xmlns:p14="http://schemas.microsoft.com/office/powerpoint/2010/main" val="32825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800" dirty="0">
                <a:solidFill>
                  <a:schemeClr val="bg1">
                    <a:lumMod val="75000"/>
                  </a:schemeClr>
                </a:solidFill>
                <a:ea typeface="Roboto" panose="020B0604020202020204" charset="0"/>
              </a:rPr>
              <a:t>Identify NIH policies pertaining to research involving human subjects </a:t>
            </a:r>
          </a:p>
          <a:p>
            <a:pPr lvl="0" fontAlgn="ctr"/>
            <a:r>
              <a:rPr lang="en-US" sz="2800" b="1" dirty="0">
                <a:ea typeface="Roboto" panose="020B0604020202020204" charset="0"/>
              </a:rPr>
              <a:t>Determine when research involving human subjects is a clinical trial</a:t>
            </a:r>
          </a:p>
          <a:p>
            <a:pPr fontAlgn="ctr"/>
            <a:r>
              <a:rPr lang="en-US" sz="2800" dirty="0">
                <a:solidFill>
                  <a:schemeClr val="bg2">
                    <a:lumMod val="75000"/>
                  </a:schemeClr>
                </a:solidFill>
                <a:ea typeface="Roboto" panose="020B0604020202020204" charset="0"/>
              </a:rPr>
              <a:t>Review considerations when applying for NIH award for research that involves human subjects</a:t>
            </a:r>
          </a:p>
          <a:p>
            <a:pPr lvl="0" fontAlgn="ctr"/>
            <a:r>
              <a:rPr lang="en-US" sz="2800" dirty="0">
                <a:solidFill>
                  <a:schemeClr val="bg1">
                    <a:lumMod val="75000"/>
                  </a:schemeClr>
                </a:solidFill>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93869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B2308-C3FC-4BA0-BFA1-E04536F2CACB}"/>
              </a:ext>
            </a:extLst>
          </p:cNvPr>
          <p:cNvSpPr>
            <a:spLocks noGrp="1"/>
          </p:cNvSpPr>
          <p:nvPr>
            <p:ph type="title"/>
          </p:nvPr>
        </p:nvSpPr>
        <p:spPr>
          <a:xfrm>
            <a:off x="295926" y="136525"/>
            <a:ext cx="10515600" cy="1325563"/>
          </a:xfrm>
        </p:spPr>
        <p:txBody>
          <a:bodyPr/>
          <a:lstStyle/>
          <a:p>
            <a:r>
              <a:rPr lang="en-US" dirty="0"/>
              <a:t>How Does NIH Define a Clinical Trial?</a:t>
            </a:r>
          </a:p>
        </p:txBody>
      </p:sp>
      <p:sp>
        <p:nvSpPr>
          <p:cNvPr id="3" name="Content Placeholder 2">
            <a:extLst>
              <a:ext uri="{FF2B5EF4-FFF2-40B4-BE49-F238E27FC236}">
                <a16:creationId xmlns:a16="http://schemas.microsoft.com/office/drawing/2014/main" id="{160F43B9-E3FC-4EAE-822E-C0AF8BC243FF}"/>
              </a:ext>
            </a:extLst>
          </p:cNvPr>
          <p:cNvSpPr>
            <a:spLocks noGrp="1"/>
          </p:cNvSpPr>
          <p:nvPr>
            <p:ph idx="1"/>
          </p:nvPr>
        </p:nvSpPr>
        <p:spPr>
          <a:xfrm>
            <a:off x="693821" y="1349176"/>
            <a:ext cx="6259898" cy="4114537"/>
          </a:xfrm>
        </p:spPr>
        <p:txBody>
          <a:bodyPr>
            <a:normAutofit lnSpcReduction="10000"/>
          </a:bodyPr>
          <a:lstStyle/>
          <a:p>
            <a:pPr marL="0" indent="0">
              <a:lnSpc>
                <a:spcPct val="120000"/>
              </a:lnSpc>
              <a:spcBef>
                <a:spcPts val="0"/>
              </a:spcBef>
              <a:buNone/>
            </a:pPr>
            <a:r>
              <a:rPr lang="en-US" sz="2900" dirty="0">
                <a:ea typeface="Roboto" panose="020B0604020202020204" charset="0"/>
              </a:rPr>
              <a:t>A research study in which one or more </a:t>
            </a:r>
            <a:r>
              <a:rPr lang="en-US" sz="2900" b="1" dirty="0">
                <a:solidFill>
                  <a:srgbClr val="0070C0"/>
                </a:solidFill>
                <a:ea typeface="Roboto" panose="020B0604020202020204" charset="0"/>
              </a:rPr>
              <a:t>human subjects </a:t>
            </a:r>
            <a:r>
              <a:rPr lang="en-US" sz="2900" dirty="0">
                <a:ea typeface="Roboto" panose="020B0604020202020204" charset="0"/>
              </a:rPr>
              <a:t>are </a:t>
            </a:r>
            <a:r>
              <a:rPr lang="en-US" sz="2900" b="1" dirty="0">
                <a:solidFill>
                  <a:srgbClr val="0070C0"/>
                </a:solidFill>
                <a:ea typeface="Roboto" panose="020B0604020202020204" charset="0"/>
              </a:rPr>
              <a:t>prospectively assigned</a:t>
            </a:r>
            <a:r>
              <a:rPr lang="en-US" sz="2900" dirty="0">
                <a:solidFill>
                  <a:srgbClr val="0070C0"/>
                </a:solidFill>
                <a:ea typeface="Roboto" panose="020B0604020202020204" charset="0"/>
              </a:rPr>
              <a:t> </a:t>
            </a:r>
            <a:r>
              <a:rPr lang="en-US" sz="2900" dirty="0">
                <a:ea typeface="Roboto" panose="020B0604020202020204" charset="0"/>
              </a:rPr>
              <a:t>to one or more </a:t>
            </a:r>
            <a:r>
              <a:rPr lang="en-US" sz="2900" b="1" dirty="0">
                <a:solidFill>
                  <a:srgbClr val="0070C0"/>
                </a:solidFill>
                <a:ea typeface="Roboto" panose="020B0604020202020204" charset="0"/>
              </a:rPr>
              <a:t>interventions</a:t>
            </a:r>
            <a:r>
              <a:rPr lang="en-US" sz="2900" dirty="0">
                <a:ea typeface="Roboto" panose="020B0604020202020204" charset="0"/>
              </a:rPr>
              <a:t> (which may include placebo or other control) to evaluate the effects of those interventions on </a:t>
            </a:r>
            <a:r>
              <a:rPr lang="en-US" sz="2900" b="1" dirty="0">
                <a:solidFill>
                  <a:srgbClr val="0070C0"/>
                </a:solidFill>
                <a:ea typeface="Roboto" panose="020B0604020202020204" charset="0"/>
              </a:rPr>
              <a:t>health-related biomedical or behavioral outcomes</a:t>
            </a:r>
            <a:endParaRPr lang="en-US" dirty="0">
              <a:solidFill>
                <a:srgbClr val="0070C0"/>
              </a:solidFill>
              <a:ea typeface="Roboto" panose="020B0604020202020204" charset="0"/>
            </a:endParaRPr>
          </a:p>
          <a:p>
            <a:endParaRPr lang="en-US" dirty="0"/>
          </a:p>
        </p:txBody>
      </p:sp>
      <p:sp>
        <p:nvSpPr>
          <p:cNvPr id="4" name="Slide Number Placeholder 3">
            <a:extLst>
              <a:ext uri="{FF2B5EF4-FFF2-40B4-BE49-F238E27FC236}">
                <a16:creationId xmlns:a16="http://schemas.microsoft.com/office/drawing/2014/main" id="{AB435E24-EEB1-4D26-99FC-6C3227EA8D57}"/>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14</a:t>
            </a:fld>
            <a:endParaRPr lang="en-US" dirty="0">
              <a:latin typeface="Roboto black" panose="02000000000000000000" pitchFamily="2" charset="0"/>
              <a:ea typeface="Roboto black" panose="02000000000000000000" pitchFamily="2" charset="0"/>
            </a:endParaRPr>
          </a:p>
        </p:txBody>
      </p:sp>
      <p:pic>
        <p:nvPicPr>
          <p:cNvPr id="8" name="Picture 7" descr="NIH Definition of a Clinical Trial&#10;&#10;NIH's clinical trial definition encompasses a wide range of types of trials, including mechanistic trials, exploratory &amp; development trials, pilot/feasibility trials, other interventional trials, behavioral trials, and BESH trials. ">
            <a:extLst>
              <a:ext uri="{FF2B5EF4-FFF2-40B4-BE49-F238E27FC236}">
                <a16:creationId xmlns:a16="http://schemas.microsoft.com/office/drawing/2014/main" id="{23AE94FC-DF98-48DC-AAFC-3980367E60D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05715" y="1394287"/>
            <a:ext cx="6386286" cy="3852971"/>
          </a:xfrm>
          <a:prstGeom prst="rect">
            <a:avLst/>
          </a:prstGeom>
          <a:noFill/>
          <a:ln>
            <a:noFill/>
          </a:ln>
        </p:spPr>
      </p:pic>
    </p:spTree>
    <p:extLst>
      <p:ext uri="{BB962C8B-B14F-4D97-AF65-F5344CB8AC3E}">
        <p14:creationId xmlns:p14="http://schemas.microsoft.com/office/powerpoint/2010/main" val="351913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EB94-96C1-4D9D-A369-1A10AAF67489}"/>
              </a:ext>
            </a:extLst>
          </p:cNvPr>
          <p:cNvSpPr>
            <a:spLocks noGrp="1"/>
          </p:cNvSpPr>
          <p:nvPr>
            <p:ph type="title"/>
          </p:nvPr>
        </p:nvSpPr>
        <p:spPr>
          <a:xfrm>
            <a:off x="838200" y="126142"/>
            <a:ext cx="9448800" cy="803589"/>
          </a:xfrm>
        </p:spPr>
        <p:txBody>
          <a:bodyPr/>
          <a:lstStyle/>
          <a:p>
            <a:r>
              <a:rPr lang="en-US" dirty="0"/>
              <a:t>Clinical Trial Questionnaire</a:t>
            </a:r>
          </a:p>
        </p:txBody>
      </p:sp>
      <p:sp>
        <p:nvSpPr>
          <p:cNvPr id="3" name="Content Placeholder 2" descr="Answers determine:&#10;1. Appropriate FOA type&#10;2. Application form requirements &#10;3. Review criteria for evaluation&#10;4. Requirement for registration and results reporting&#10;5. Requirement for GCP training&#10;">
            <a:extLst>
              <a:ext uri="{FF2B5EF4-FFF2-40B4-BE49-F238E27FC236}">
                <a16:creationId xmlns:a16="http://schemas.microsoft.com/office/drawing/2014/main" id="{5D79275B-40BF-4FCB-B79D-9B3912C652DE}"/>
              </a:ext>
            </a:extLst>
          </p:cNvPr>
          <p:cNvSpPr>
            <a:spLocks noGrp="1"/>
          </p:cNvSpPr>
          <p:nvPr>
            <p:ph idx="1"/>
          </p:nvPr>
        </p:nvSpPr>
        <p:spPr>
          <a:xfrm>
            <a:off x="5559391" y="1324035"/>
            <a:ext cx="6383153" cy="4361094"/>
          </a:xfrm>
        </p:spPr>
        <p:txBody>
          <a:bodyPr>
            <a:normAutofit/>
          </a:bodyPr>
          <a:lstStyle/>
          <a:p>
            <a:pPr marL="0" indent="0">
              <a:buNone/>
            </a:pPr>
            <a:r>
              <a:rPr lang="en-US" sz="3200" dirty="0"/>
              <a:t>Answers determine:</a:t>
            </a:r>
          </a:p>
          <a:p>
            <a:pPr lvl="1" indent="-457200">
              <a:lnSpc>
                <a:spcPct val="88000"/>
              </a:lnSpc>
              <a:spcBef>
                <a:spcPts val="1200"/>
              </a:spcBef>
              <a:spcAft>
                <a:spcPts val="1200"/>
              </a:spcAft>
              <a:buClr>
                <a:srgbClr val="70AD47"/>
              </a:buClr>
              <a:buFont typeface="Wingdings" panose="05000000000000000000" pitchFamily="2" charset="2"/>
              <a:buChar char="ü"/>
            </a:pPr>
            <a:r>
              <a:rPr lang="en-US" sz="2400" dirty="0"/>
              <a:t>Appropriate FOA type</a:t>
            </a:r>
          </a:p>
          <a:p>
            <a:pPr lvl="1" indent="-457200">
              <a:lnSpc>
                <a:spcPct val="88000"/>
              </a:lnSpc>
              <a:spcBef>
                <a:spcPts val="900"/>
              </a:spcBef>
              <a:spcAft>
                <a:spcPts val="1200"/>
              </a:spcAft>
              <a:buClr>
                <a:srgbClr val="70AD47"/>
              </a:buClr>
              <a:buFont typeface="Wingdings" panose="05000000000000000000" pitchFamily="2" charset="2"/>
              <a:buChar char="ü"/>
            </a:pPr>
            <a:r>
              <a:rPr lang="en-US" sz="2400" dirty="0"/>
              <a:t>Application form requirements </a:t>
            </a:r>
          </a:p>
          <a:p>
            <a:pPr lvl="1" indent="-457200">
              <a:lnSpc>
                <a:spcPct val="88000"/>
              </a:lnSpc>
              <a:spcBef>
                <a:spcPts val="900"/>
              </a:spcBef>
              <a:spcAft>
                <a:spcPts val="1200"/>
              </a:spcAft>
              <a:buClr>
                <a:srgbClr val="70AD47"/>
              </a:buClr>
              <a:buFont typeface="Wingdings" panose="05000000000000000000" pitchFamily="2" charset="2"/>
              <a:buChar char="ü"/>
            </a:pPr>
            <a:r>
              <a:rPr lang="en-US" sz="2400" dirty="0"/>
              <a:t>Review criteria for evaluation</a:t>
            </a:r>
          </a:p>
          <a:p>
            <a:pPr lvl="1" indent="-457200">
              <a:lnSpc>
                <a:spcPct val="88000"/>
              </a:lnSpc>
              <a:spcBef>
                <a:spcPts val="900"/>
              </a:spcBef>
              <a:spcAft>
                <a:spcPts val="1200"/>
              </a:spcAft>
              <a:buClr>
                <a:srgbClr val="70AD47"/>
              </a:buClr>
              <a:buFont typeface="Wingdings" panose="05000000000000000000" pitchFamily="2" charset="2"/>
              <a:buChar char="ü"/>
            </a:pPr>
            <a:r>
              <a:rPr lang="en-US" sz="2400" dirty="0"/>
              <a:t>Requirement for registration and results reporting</a:t>
            </a:r>
          </a:p>
          <a:p>
            <a:pPr lvl="1" indent="-457200">
              <a:lnSpc>
                <a:spcPct val="88000"/>
              </a:lnSpc>
              <a:spcBef>
                <a:spcPts val="900"/>
              </a:spcBef>
              <a:spcAft>
                <a:spcPts val="1200"/>
              </a:spcAft>
              <a:buClr>
                <a:srgbClr val="70AD47"/>
              </a:buClr>
              <a:buFont typeface="Wingdings" panose="05000000000000000000" pitchFamily="2" charset="2"/>
              <a:buChar char="ü"/>
            </a:pPr>
            <a:r>
              <a:rPr lang="en-US" sz="2400" dirty="0"/>
              <a:t>Requirement for GCP training</a:t>
            </a:r>
          </a:p>
        </p:txBody>
      </p:sp>
      <p:graphicFrame>
        <p:nvGraphicFramePr>
          <p:cNvPr id="5" name="Content Placeholder 9" descr="Decision chart for determining if a study is a clinical trial, if answer to all following questions is YES, study is a clinical trial: Does the study involve human participants? Are the participants prospectively assigned to an intervention? Is the study designed to evaluate the effect of the intervention of the participants? Is the effect that will be evaluated a health-related biomedical or behavioral outcome?&#10;&#10;&#10;&#10;">
            <a:extLst>
              <a:ext uri="{FF2B5EF4-FFF2-40B4-BE49-F238E27FC236}">
                <a16:creationId xmlns:a16="http://schemas.microsoft.com/office/drawing/2014/main" id="{E19A616E-0231-42F9-8B79-1AD2018C2F60}"/>
              </a:ext>
            </a:extLst>
          </p:cNvPr>
          <p:cNvGraphicFramePr>
            <a:graphicFrameLocks/>
          </p:cNvGraphicFramePr>
          <p:nvPr>
            <p:extLst>
              <p:ext uri="{D42A27DB-BD31-4B8C-83A1-F6EECF244321}">
                <p14:modId xmlns:p14="http://schemas.microsoft.com/office/powerpoint/2010/main" val="3018066736"/>
              </p:ext>
            </p:extLst>
          </p:nvPr>
        </p:nvGraphicFramePr>
        <p:xfrm>
          <a:off x="-190901" y="961128"/>
          <a:ext cx="6383153" cy="474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descr="If Yes to all questions, study is a clinical trial">
            <a:extLst>
              <a:ext uri="{FF2B5EF4-FFF2-40B4-BE49-F238E27FC236}">
                <a16:creationId xmlns:a16="http://schemas.microsoft.com/office/drawing/2014/main" id="{6BA51014-4864-4484-A962-2EB3551D918E}"/>
              </a:ext>
            </a:extLst>
          </p:cNvPr>
          <p:cNvSpPr txBox="1"/>
          <p:nvPr/>
        </p:nvSpPr>
        <p:spPr>
          <a:xfrm>
            <a:off x="5487702" y="5244479"/>
            <a:ext cx="6526530" cy="461665"/>
          </a:xfrm>
          <a:prstGeom prst="rect">
            <a:avLst/>
          </a:prstGeom>
          <a:solidFill>
            <a:schemeClr val="accent1">
              <a:lumMod val="20000"/>
              <a:lumOff val="80000"/>
            </a:schemeClr>
          </a:solidFill>
        </p:spPr>
        <p:txBody>
          <a:bodyPr wrap="square" rtlCol="0">
            <a:spAutoFit/>
          </a:bodyPr>
          <a:lstStyle/>
          <a:p>
            <a:pPr algn="ctr"/>
            <a:r>
              <a:rPr lang="en-US" sz="2400" b="1" dirty="0"/>
              <a:t>**If YES to </a:t>
            </a:r>
            <a:r>
              <a:rPr lang="en-US" sz="2400" b="1" u="sng" dirty="0"/>
              <a:t>all </a:t>
            </a:r>
            <a:r>
              <a:rPr lang="en-US" sz="2400" b="1" dirty="0"/>
              <a:t>questions, study is a clinical trial</a:t>
            </a:r>
          </a:p>
        </p:txBody>
      </p:sp>
      <p:sp>
        <p:nvSpPr>
          <p:cNvPr id="4" name="Slide Number Placeholder 3">
            <a:extLst>
              <a:ext uri="{FF2B5EF4-FFF2-40B4-BE49-F238E27FC236}">
                <a16:creationId xmlns:a16="http://schemas.microsoft.com/office/drawing/2014/main" id="{E0E2F795-FD6A-4164-8CB8-C5A6D0D38D5C}"/>
              </a:ext>
            </a:extLst>
          </p:cNvPr>
          <p:cNvSpPr>
            <a:spLocks noGrp="1"/>
          </p:cNvSpPr>
          <p:nvPr>
            <p:ph type="sldNum" sz="quarter" idx="12"/>
          </p:nvPr>
        </p:nvSpPr>
        <p:spPr>
          <a:xfrm>
            <a:off x="8449491" y="6356350"/>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564816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EB1C-85B0-4B5F-88DC-5DCC7545D94C}"/>
              </a:ext>
            </a:extLst>
          </p:cNvPr>
          <p:cNvSpPr>
            <a:spLocks noGrp="1"/>
          </p:cNvSpPr>
          <p:nvPr>
            <p:ph type="title"/>
          </p:nvPr>
        </p:nvSpPr>
        <p:spPr>
          <a:xfrm>
            <a:off x="838200" y="206202"/>
            <a:ext cx="10515600" cy="1031703"/>
          </a:xfrm>
        </p:spPr>
        <p:txBody>
          <a:bodyPr/>
          <a:lstStyle/>
          <a:p>
            <a:r>
              <a:rPr lang="en-US" dirty="0"/>
              <a:t>Clinical Trial Decision Tool</a:t>
            </a:r>
          </a:p>
        </p:txBody>
      </p:sp>
      <p:sp>
        <p:nvSpPr>
          <p:cNvPr id="3" name="Content Placeholder 2">
            <a:extLst>
              <a:ext uri="{FF2B5EF4-FFF2-40B4-BE49-F238E27FC236}">
                <a16:creationId xmlns:a16="http://schemas.microsoft.com/office/drawing/2014/main" id="{056D2ADA-28D3-41E4-8AF5-36794550F291}"/>
              </a:ext>
            </a:extLst>
          </p:cNvPr>
          <p:cNvSpPr>
            <a:spLocks noGrp="1"/>
          </p:cNvSpPr>
          <p:nvPr>
            <p:ph idx="1"/>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92B9D19E-EBBA-44F8-BB8F-D3F7069DC73F}"/>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16</a:t>
            </a:fld>
            <a:endParaRPr lang="en-US" dirty="0">
              <a:latin typeface="Roboto black" panose="02000000000000000000" pitchFamily="2" charset="0"/>
              <a:ea typeface="Roboto black" panose="02000000000000000000" pitchFamily="2" charset="0"/>
            </a:endParaRPr>
          </a:p>
        </p:txBody>
      </p:sp>
      <p:pic>
        <p:nvPicPr>
          <p:cNvPr id="5" name="Picture 4" descr="Clinical trial decision tool:  Does your Human Subjects Study Meet the NIH Definition of a Clinical Trial?">
            <a:extLst>
              <a:ext uri="{FF2B5EF4-FFF2-40B4-BE49-F238E27FC236}">
                <a16:creationId xmlns:a16="http://schemas.microsoft.com/office/drawing/2014/main" id="{00954B3B-B639-463F-98A7-6D32340C1A4C}"/>
              </a:ext>
            </a:extLst>
          </p:cNvPr>
          <p:cNvPicPr>
            <a:picLocks noChangeAspect="1"/>
          </p:cNvPicPr>
          <p:nvPr/>
        </p:nvPicPr>
        <p:blipFill>
          <a:blip r:embed="rId3"/>
          <a:stretch>
            <a:fillRect/>
          </a:stretch>
        </p:blipFill>
        <p:spPr>
          <a:xfrm>
            <a:off x="1836603" y="1224524"/>
            <a:ext cx="8963134" cy="4351337"/>
          </a:xfrm>
          <a:prstGeom prst="rect">
            <a:avLst/>
          </a:prstGeom>
        </p:spPr>
      </p:pic>
    </p:spTree>
    <p:extLst>
      <p:ext uri="{BB962C8B-B14F-4D97-AF65-F5344CB8AC3E}">
        <p14:creationId xmlns:p14="http://schemas.microsoft.com/office/powerpoint/2010/main" val="1834789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308934" y="95397"/>
            <a:ext cx="10515600" cy="1325563"/>
          </a:xfrm>
        </p:spPr>
        <p:txBody>
          <a:bodyPr/>
          <a:lstStyle/>
          <a:p>
            <a:r>
              <a:rPr lang="en-US" dirty="0"/>
              <a:t>Funding Opportunity Announcement (FOA) for Clinical Trials</a:t>
            </a:r>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838200" y="1456256"/>
            <a:ext cx="10204048" cy="4436544"/>
          </a:xfrm>
        </p:spPr>
        <p:txBody>
          <a:bodyPr>
            <a:noAutofit/>
          </a:bodyPr>
          <a:lstStyle/>
          <a:p>
            <a:pPr lvl="1"/>
            <a:r>
              <a:rPr lang="en-US" sz="2800" dirty="0"/>
              <a:t>Applications involving clinical trials must be submitted to clinical-trial specific FOAs</a:t>
            </a:r>
          </a:p>
          <a:p>
            <a:pPr lvl="1"/>
            <a:r>
              <a:rPr lang="en-US" sz="2800" dirty="0"/>
              <a:t>Applications submitted to incorrect FOA </a:t>
            </a:r>
            <a:r>
              <a:rPr lang="en-US" sz="2800" b="1" dirty="0">
                <a:solidFill>
                  <a:srgbClr val="0070C0"/>
                </a:solidFill>
              </a:rPr>
              <a:t>will be administratively withdrawn</a:t>
            </a:r>
            <a:endParaRPr lang="en-US" sz="2800" dirty="0">
              <a:solidFill>
                <a:srgbClr val="0070C0"/>
              </a:solidFill>
            </a:endParaRPr>
          </a:p>
          <a:p>
            <a:pPr lvl="1"/>
            <a:r>
              <a:rPr lang="en-US" sz="2800" dirty="0"/>
              <a:t>Purpose:</a:t>
            </a:r>
          </a:p>
          <a:p>
            <a:pPr lvl="2"/>
            <a:r>
              <a:rPr lang="en-US" sz="2400" dirty="0"/>
              <a:t>Improve NIH’s ability to identify proposed clinical trials</a:t>
            </a:r>
          </a:p>
          <a:p>
            <a:pPr lvl="2"/>
            <a:r>
              <a:rPr lang="en-US" sz="2400" dirty="0"/>
              <a:t>Ensure key pieces of trial-specific information are submitted with each application</a:t>
            </a:r>
          </a:p>
          <a:p>
            <a:pPr lvl="2"/>
            <a:r>
              <a:rPr lang="en-US" sz="2400" dirty="0"/>
              <a:t>Uniformly apply trial-specific review criteria</a:t>
            </a:r>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a:xfrm>
            <a:off x="838200" y="637986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17</a:t>
            </a:fld>
            <a:endParaRPr lang="en-US" dirty="0">
              <a:latin typeface="Roboto black" panose="02000000000000000000" pitchFamily="2" charset="0"/>
              <a:ea typeface="Roboto black" panose="02000000000000000000" pitchFamily="2" charset="0"/>
            </a:endParaRPr>
          </a:p>
        </p:txBody>
      </p:sp>
      <p:sp>
        <p:nvSpPr>
          <p:cNvPr id="7" name="Rectangle: Rounded Corners 6" descr="Guide Notice #NOT-OD-16-147 was Published on September 16 2016 and is available on the NIH website. ">
            <a:extLst>
              <a:ext uri="{FF2B5EF4-FFF2-40B4-BE49-F238E27FC236}">
                <a16:creationId xmlns:a16="http://schemas.microsoft.com/office/drawing/2014/main" id="{CB039B8A-AD6A-4260-B166-DAC5ACF40FE8}"/>
              </a:ext>
            </a:extLst>
          </p:cNvPr>
          <p:cNvSpPr/>
          <p:nvPr/>
        </p:nvSpPr>
        <p:spPr>
          <a:xfrm>
            <a:off x="9496825" y="2558319"/>
            <a:ext cx="2240457" cy="11639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a:t>
            </a:r>
          </a:p>
          <a:p>
            <a:pPr algn="ctr"/>
            <a:r>
              <a:rPr lang="en-US" dirty="0">
                <a:solidFill>
                  <a:schemeClr val="bg1"/>
                </a:solidFill>
                <a:hlinkClick r:id="rId3">
                  <a:extLst>
                    <a:ext uri="{A12FA001-AC4F-418D-AE19-62706E023703}">
                      <ahyp:hlinkClr xmlns:ahyp="http://schemas.microsoft.com/office/drawing/2018/hyperlinkcolor" val="tx"/>
                    </a:ext>
                  </a:extLst>
                </a:hlinkClick>
              </a:rPr>
              <a:t>NOT-OD-16-147</a:t>
            </a:r>
            <a:endParaRPr lang="en-US" dirty="0">
              <a:solidFill>
                <a:schemeClr val="bg1"/>
              </a:solidFill>
            </a:endParaRPr>
          </a:p>
          <a:p>
            <a:pPr algn="ctr"/>
            <a:r>
              <a:rPr lang="en-US" dirty="0">
                <a:solidFill>
                  <a:schemeClr val="bg1"/>
                </a:solidFill>
              </a:rPr>
              <a:t>Published </a:t>
            </a:r>
          </a:p>
          <a:p>
            <a:pPr algn="ctr"/>
            <a:r>
              <a:rPr lang="en-US" dirty="0">
                <a:solidFill>
                  <a:schemeClr val="bg1"/>
                </a:solidFill>
              </a:rPr>
              <a:t>September 16, 2016</a:t>
            </a:r>
          </a:p>
        </p:txBody>
      </p:sp>
    </p:spTree>
    <p:extLst>
      <p:ext uri="{BB962C8B-B14F-4D97-AF65-F5344CB8AC3E}">
        <p14:creationId xmlns:p14="http://schemas.microsoft.com/office/powerpoint/2010/main" val="189242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FF18-8F03-464F-8740-175E3519C649}"/>
              </a:ext>
            </a:extLst>
          </p:cNvPr>
          <p:cNvSpPr>
            <a:spLocks noGrp="1"/>
          </p:cNvSpPr>
          <p:nvPr>
            <p:ph type="title"/>
          </p:nvPr>
        </p:nvSpPr>
        <p:spPr>
          <a:xfrm>
            <a:off x="838200" y="136525"/>
            <a:ext cx="10515600" cy="1325563"/>
          </a:xfrm>
        </p:spPr>
        <p:txBody>
          <a:bodyPr/>
          <a:lstStyle/>
          <a:p>
            <a:r>
              <a:rPr lang="en-US" dirty="0"/>
              <a:t>Basic Experimental Studies with Humans (BESH) FOAs</a:t>
            </a:r>
          </a:p>
        </p:txBody>
      </p:sp>
      <p:sp>
        <p:nvSpPr>
          <p:cNvPr id="3" name="Content Placeholder 2">
            <a:extLst>
              <a:ext uri="{FF2B5EF4-FFF2-40B4-BE49-F238E27FC236}">
                <a16:creationId xmlns:a16="http://schemas.microsoft.com/office/drawing/2014/main" id="{D5BB0311-4475-43DF-B73C-BF56F3EC5208}"/>
              </a:ext>
            </a:extLst>
          </p:cNvPr>
          <p:cNvSpPr>
            <a:spLocks noGrp="1"/>
          </p:cNvSpPr>
          <p:nvPr>
            <p:ph idx="1"/>
          </p:nvPr>
        </p:nvSpPr>
        <p:spPr>
          <a:xfrm>
            <a:off x="722871" y="1559151"/>
            <a:ext cx="10515600" cy="4695826"/>
          </a:xfrm>
        </p:spPr>
        <p:txBody>
          <a:bodyPr>
            <a:normAutofit fontScale="85000" lnSpcReduction="20000"/>
          </a:bodyPr>
          <a:lstStyle/>
          <a:p>
            <a:r>
              <a:rPr lang="en-US" sz="3300" dirty="0"/>
              <a:t>BESH studies meet definition for </a:t>
            </a:r>
            <a:r>
              <a:rPr lang="en-US" sz="3300" b="1" dirty="0"/>
              <a:t>BOTH</a:t>
            </a:r>
            <a:r>
              <a:rPr lang="en-US" sz="3300" dirty="0"/>
              <a:t>:</a:t>
            </a:r>
          </a:p>
          <a:p>
            <a:pPr lvl="1"/>
            <a:r>
              <a:rPr lang="en-US" sz="3100" dirty="0"/>
              <a:t>Basic Research</a:t>
            </a:r>
          </a:p>
          <a:p>
            <a:pPr lvl="1"/>
            <a:r>
              <a:rPr lang="en-US" sz="3100" dirty="0"/>
              <a:t>NIH clinical trial</a:t>
            </a:r>
          </a:p>
          <a:p>
            <a:r>
              <a:rPr lang="en-US" sz="3300" dirty="0"/>
              <a:t>*NIH extended interim policy flexibilities for registration and results reporting through </a:t>
            </a:r>
            <a:r>
              <a:rPr lang="en-US" sz="3300" b="1" dirty="0"/>
              <a:t>September 24, 2021</a:t>
            </a:r>
          </a:p>
          <a:p>
            <a:r>
              <a:rPr lang="en-US" sz="3300" b="1" dirty="0">
                <a:solidFill>
                  <a:schemeClr val="accent4"/>
                </a:solidFill>
              </a:rPr>
              <a:t>Registration and results reporting </a:t>
            </a:r>
            <a:r>
              <a:rPr lang="en-US" sz="3300" dirty="0"/>
              <a:t>is</a:t>
            </a:r>
            <a:r>
              <a:rPr lang="en-US" sz="3300" b="1" dirty="0"/>
              <a:t> </a:t>
            </a:r>
            <a:r>
              <a:rPr lang="en-US" sz="3300" b="1" dirty="0">
                <a:solidFill>
                  <a:schemeClr val="accent4"/>
                </a:solidFill>
              </a:rPr>
              <a:t>still expected </a:t>
            </a:r>
            <a:r>
              <a:rPr lang="en-US" sz="3300" dirty="0"/>
              <a:t>for BESH FOAs, but with *</a:t>
            </a:r>
            <a:r>
              <a:rPr lang="en-US" sz="3300" b="1" dirty="0">
                <a:solidFill>
                  <a:schemeClr val="accent4"/>
                </a:solidFill>
              </a:rPr>
              <a:t>flexibility</a:t>
            </a:r>
            <a:r>
              <a:rPr lang="en-US" sz="3300" dirty="0">
                <a:solidFill>
                  <a:schemeClr val="accent4"/>
                </a:solidFill>
              </a:rPr>
              <a:t> </a:t>
            </a:r>
            <a:r>
              <a:rPr lang="en-US" sz="3300" dirty="0"/>
              <a:t>to use alternative publicly available platforms (other than Clinicaltrials.gov) </a:t>
            </a:r>
          </a:p>
          <a:p>
            <a:r>
              <a:rPr lang="en-US" sz="3300" dirty="0"/>
              <a:t>*NOTE: The flexibilities only apply to BESH studies funded through BESH FOAs</a:t>
            </a:r>
          </a:p>
          <a:p>
            <a:endParaRPr lang="en-US" dirty="0">
              <a:hlinkClick r:id="rId3"/>
            </a:endParaRPr>
          </a:p>
        </p:txBody>
      </p:sp>
      <p:sp>
        <p:nvSpPr>
          <p:cNvPr id="4" name="Slide Number Placeholder 3">
            <a:extLst>
              <a:ext uri="{FF2B5EF4-FFF2-40B4-BE49-F238E27FC236}">
                <a16:creationId xmlns:a16="http://schemas.microsoft.com/office/drawing/2014/main" id="{8F9636FB-DD4B-4068-9348-819C836F17D1}"/>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18</a:t>
            </a:fld>
            <a:endParaRPr lang="en-US" dirty="0">
              <a:latin typeface="Roboto black" panose="02000000000000000000" pitchFamily="2" charset="0"/>
              <a:ea typeface="Roboto black" panose="02000000000000000000" pitchFamily="2" charset="0"/>
            </a:endParaRPr>
          </a:p>
        </p:txBody>
      </p:sp>
      <p:sp>
        <p:nvSpPr>
          <p:cNvPr id="6" name="Rectangle: Rounded Corners 5" descr="Guide Notices #NOT-OD-18-212 &amp; #NOT-OD-19-126 were Published July 20, 2018 &amp; July 24, 2019&#10;respectively, and are available on the NIH website">
            <a:extLst>
              <a:ext uri="{FF2B5EF4-FFF2-40B4-BE49-F238E27FC236}">
                <a16:creationId xmlns:a16="http://schemas.microsoft.com/office/drawing/2014/main" id="{38531038-60CD-4279-BC75-47B75B1F456E}"/>
              </a:ext>
            </a:extLst>
          </p:cNvPr>
          <p:cNvSpPr/>
          <p:nvPr/>
        </p:nvSpPr>
        <p:spPr>
          <a:xfrm>
            <a:off x="7640733" y="1597108"/>
            <a:ext cx="4293726" cy="1206046"/>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4">
                  <a:extLst>
                    <a:ext uri="{A12FA001-AC4F-418D-AE19-62706E023703}">
                      <ahyp:hlinkClr xmlns:ahyp="http://schemas.microsoft.com/office/drawing/2018/hyperlinkcolor" val="tx"/>
                    </a:ext>
                  </a:extLst>
                </a:hlinkClick>
              </a:rPr>
              <a:t>NOT-OD-18-212</a:t>
            </a:r>
            <a:r>
              <a:rPr lang="en-US" dirty="0">
                <a:solidFill>
                  <a:schemeClr val="bg1"/>
                </a:solidFill>
              </a:rPr>
              <a:t> &amp; </a:t>
            </a:r>
            <a:r>
              <a:rPr lang="en-US" dirty="0">
                <a:solidFill>
                  <a:schemeClr val="bg1"/>
                </a:solidFill>
                <a:hlinkClick r:id="rId5">
                  <a:extLst>
                    <a:ext uri="{A12FA001-AC4F-418D-AE19-62706E023703}">
                      <ahyp:hlinkClr xmlns:ahyp="http://schemas.microsoft.com/office/drawing/2018/hyperlinkcolor" val="tx"/>
                    </a:ext>
                  </a:extLst>
                </a:hlinkClick>
              </a:rPr>
              <a:t>NOT-OD-19-126 </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July 20, 2018 &amp; July 24, 2019</a:t>
            </a:r>
          </a:p>
        </p:txBody>
      </p:sp>
    </p:spTree>
    <p:extLst>
      <p:ext uri="{BB962C8B-B14F-4D97-AF65-F5344CB8AC3E}">
        <p14:creationId xmlns:p14="http://schemas.microsoft.com/office/powerpoint/2010/main" val="412895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0518-A732-44C6-A9A3-1D37632EBA74}"/>
              </a:ext>
            </a:extLst>
          </p:cNvPr>
          <p:cNvSpPr>
            <a:spLocks noGrp="1"/>
          </p:cNvSpPr>
          <p:nvPr>
            <p:ph type="title"/>
          </p:nvPr>
        </p:nvSpPr>
        <p:spPr/>
        <p:txBody>
          <a:bodyPr/>
          <a:lstStyle/>
          <a:p>
            <a:r>
              <a:rPr lang="en-US" dirty="0"/>
              <a:t>Dissemination of NIH-Funded </a:t>
            </a:r>
            <a:br>
              <a:rPr lang="en-US" dirty="0"/>
            </a:br>
            <a:r>
              <a:rPr lang="en-US" dirty="0"/>
              <a:t>Clinical Trial Information</a:t>
            </a:r>
          </a:p>
        </p:txBody>
      </p:sp>
      <p:sp>
        <p:nvSpPr>
          <p:cNvPr id="3" name="Content Placeholder 2">
            <a:extLst>
              <a:ext uri="{FF2B5EF4-FFF2-40B4-BE49-F238E27FC236}">
                <a16:creationId xmlns:a16="http://schemas.microsoft.com/office/drawing/2014/main" id="{0B28E305-934F-4AD0-A28E-F95A889F55C4}"/>
              </a:ext>
            </a:extLst>
          </p:cNvPr>
          <p:cNvSpPr>
            <a:spLocks noGrp="1"/>
          </p:cNvSpPr>
          <p:nvPr>
            <p:ph idx="1"/>
          </p:nvPr>
        </p:nvSpPr>
        <p:spPr>
          <a:xfrm>
            <a:off x="838200" y="1690688"/>
            <a:ext cx="9278257" cy="3905250"/>
          </a:xfrm>
        </p:spPr>
        <p:txBody>
          <a:bodyPr>
            <a:normAutofit/>
          </a:bodyPr>
          <a:lstStyle/>
          <a:p>
            <a:pPr marL="0" indent="0">
              <a:buNone/>
            </a:pPr>
            <a:r>
              <a:rPr lang="en-US" sz="3200" dirty="0"/>
              <a:t>Policy Requires Registration and Reporting:</a:t>
            </a:r>
          </a:p>
          <a:p>
            <a:pPr lvl="1">
              <a:spcBef>
                <a:spcPts val="1800"/>
              </a:spcBef>
              <a:buClr>
                <a:srgbClr val="70AD47"/>
              </a:buClr>
            </a:pPr>
            <a:r>
              <a:rPr lang="en-US" sz="2600" b="1" dirty="0">
                <a:solidFill>
                  <a:schemeClr val="accent4"/>
                </a:solidFill>
              </a:rPr>
              <a:t>SUBMIT</a:t>
            </a:r>
            <a:r>
              <a:rPr lang="en-US" sz="2600" dirty="0"/>
              <a:t> - a plan in the application outlining compliance with the policy</a:t>
            </a:r>
          </a:p>
          <a:p>
            <a:pPr lvl="1">
              <a:spcBef>
                <a:spcPts val="1800"/>
              </a:spcBef>
              <a:buClr>
                <a:srgbClr val="70AD47"/>
              </a:buClr>
            </a:pPr>
            <a:r>
              <a:rPr lang="en-US" sz="2600" b="1" dirty="0">
                <a:solidFill>
                  <a:schemeClr val="accent4"/>
                </a:solidFill>
              </a:rPr>
              <a:t>REGISTER</a:t>
            </a:r>
            <a:r>
              <a:rPr lang="en-US" sz="2600" dirty="0"/>
              <a:t> - the clinical trial no later than 21 days after enrolling the first participant</a:t>
            </a:r>
          </a:p>
          <a:p>
            <a:pPr lvl="1">
              <a:spcBef>
                <a:spcPts val="1800"/>
              </a:spcBef>
              <a:buClr>
                <a:srgbClr val="70AD47"/>
              </a:buClr>
            </a:pPr>
            <a:r>
              <a:rPr lang="en-US" sz="2600" b="1" dirty="0">
                <a:solidFill>
                  <a:schemeClr val="accent4"/>
                </a:solidFill>
              </a:rPr>
              <a:t>REPORT</a:t>
            </a:r>
            <a:r>
              <a:rPr lang="en-US" sz="2600" b="1" dirty="0"/>
              <a:t> </a:t>
            </a:r>
            <a:r>
              <a:rPr lang="en-US" sz="2600" dirty="0"/>
              <a:t>- Submit summary results no later than one year after primary completion date</a:t>
            </a:r>
          </a:p>
          <a:p>
            <a:pPr lvl="1"/>
            <a:endParaRPr lang="en-US" dirty="0"/>
          </a:p>
        </p:txBody>
      </p:sp>
      <p:sp>
        <p:nvSpPr>
          <p:cNvPr id="4" name="Slide Number Placeholder 3">
            <a:extLst>
              <a:ext uri="{FF2B5EF4-FFF2-40B4-BE49-F238E27FC236}">
                <a16:creationId xmlns:a16="http://schemas.microsoft.com/office/drawing/2014/main" id="{9ADBA8F1-FF9D-48CC-9033-8F2C74035148}"/>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19</a:t>
            </a:fld>
            <a:endParaRPr lang="en-US" dirty="0">
              <a:latin typeface="Roboto black" panose="02000000000000000000" pitchFamily="2" charset="0"/>
              <a:ea typeface="Roboto black" panose="02000000000000000000" pitchFamily="2" charset="0"/>
            </a:endParaRPr>
          </a:p>
        </p:txBody>
      </p:sp>
      <p:sp>
        <p:nvSpPr>
          <p:cNvPr id="7" name="Rectangle: Rounded Corners 6" descr="Guide Notice #NOT-OD-16-149&#10;was Published on September 16, 2016 and is available on the NIH website. ">
            <a:extLst>
              <a:ext uri="{FF2B5EF4-FFF2-40B4-BE49-F238E27FC236}">
                <a16:creationId xmlns:a16="http://schemas.microsoft.com/office/drawing/2014/main" id="{4810BEFA-88CA-48C1-9471-83A9E6CD46B0}"/>
              </a:ext>
            </a:extLst>
          </p:cNvPr>
          <p:cNvSpPr/>
          <p:nvPr/>
        </p:nvSpPr>
        <p:spPr>
          <a:xfrm>
            <a:off x="9791548" y="3090596"/>
            <a:ext cx="2246266" cy="11639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a:t>
            </a:r>
          </a:p>
          <a:p>
            <a:pPr algn="ctr"/>
            <a:r>
              <a:rPr lang="en-US" dirty="0">
                <a:solidFill>
                  <a:schemeClr val="bg1"/>
                </a:solidFill>
                <a:hlinkClick r:id="rId2">
                  <a:extLst>
                    <a:ext uri="{A12FA001-AC4F-418D-AE19-62706E023703}">
                      <ahyp:hlinkClr xmlns:ahyp="http://schemas.microsoft.com/office/drawing/2018/hyperlinkcolor" val="tx"/>
                    </a:ext>
                  </a:extLst>
                </a:hlinkClick>
              </a:rPr>
              <a:t>NOT-OD-16-149</a:t>
            </a:r>
            <a:endParaRPr lang="en-US" dirty="0">
              <a:solidFill>
                <a:schemeClr val="bg1"/>
              </a:solidFill>
            </a:endParaRPr>
          </a:p>
          <a:p>
            <a:pPr algn="ctr"/>
            <a:r>
              <a:rPr lang="en-US" dirty="0">
                <a:solidFill>
                  <a:schemeClr val="bg1"/>
                </a:solidFill>
              </a:rPr>
              <a:t>Published </a:t>
            </a:r>
          </a:p>
          <a:p>
            <a:pPr algn="ctr"/>
            <a:r>
              <a:rPr lang="en-US" dirty="0">
                <a:solidFill>
                  <a:schemeClr val="bg1"/>
                </a:solidFill>
              </a:rPr>
              <a:t>September 16, 2016</a:t>
            </a:r>
          </a:p>
        </p:txBody>
      </p:sp>
    </p:spTree>
    <p:extLst>
      <p:ext uri="{BB962C8B-B14F-4D97-AF65-F5344CB8AC3E}">
        <p14:creationId xmlns:p14="http://schemas.microsoft.com/office/powerpoint/2010/main" val="387110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800" dirty="0">
                <a:ea typeface="Roboto" panose="020B0604020202020204" charset="0"/>
              </a:rPr>
              <a:t>Identify NIH policies pertaining to research involving human subjects </a:t>
            </a:r>
          </a:p>
          <a:p>
            <a:pPr fontAlgn="ctr"/>
            <a:r>
              <a:rPr lang="en-US" sz="2800" dirty="0">
                <a:ea typeface="Roboto" panose="020B0604020202020204" charset="0"/>
              </a:rPr>
              <a:t>Determine when research involving human subjects is a clinical trial</a:t>
            </a:r>
          </a:p>
          <a:p>
            <a:pPr fontAlgn="ctr"/>
            <a:r>
              <a:rPr lang="en-US" sz="2800" dirty="0">
                <a:ea typeface="Roboto" panose="020B0604020202020204" charset="0"/>
              </a:rPr>
              <a:t>Review considerations when applying for an NIH award for research that involves human subjects</a:t>
            </a:r>
          </a:p>
          <a:p>
            <a:pPr lvl="0" fontAlgn="ctr"/>
            <a:r>
              <a:rPr lang="en-US" sz="2800" dirty="0">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190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56B3-E345-44BC-A000-44F8269B5129}"/>
              </a:ext>
            </a:extLst>
          </p:cNvPr>
          <p:cNvSpPr>
            <a:spLocks noGrp="1"/>
          </p:cNvSpPr>
          <p:nvPr>
            <p:ph type="title"/>
          </p:nvPr>
        </p:nvSpPr>
        <p:spPr>
          <a:xfrm>
            <a:off x="838200" y="114600"/>
            <a:ext cx="10515600" cy="1325563"/>
          </a:xfrm>
        </p:spPr>
        <p:txBody>
          <a:bodyPr/>
          <a:lstStyle/>
          <a:p>
            <a:r>
              <a:rPr lang="en-US" dirty="0"/>
              <a:t>Good Clinical Practice Training </a:t>
            </a:r>
            <a:br>
              <a:rPr lang="en-US" dirty="0"/>
            </a:br>
            <a:r>
              <a:rPr lang="en-US" dirty="0"/>
              <a:t>(GCP)</a:t>
            </a:r>
          </a:p>
        </p:txBody>
      </p:sp>
      <p:sp>
        <p:nvSpPr>
          <p:cNvPr id="3" name="Content Placeholder 2">
            <a:extLst>
              <a:ext uri="{FF2B5EF4-FFF2-40B4-BE49-F238E27FC236}">
                <a16:creationId xmlns:a16="http://schemas.microsoft.com/office/drawing/2014/main" id="{77B70756-9A21-4E9D-85D3-3B6FAC81B52A}"/>
              </a:ext>
            </a:extLst>
          </p:cNvPr>
          <p:cNvSpPr>
            <a:spLocks noGrp="1"/>
          </p:cNvSpPr>
          <p:nvPr>
            <p:ph idx="1"/>
          </p:nvPr>
        </p:nvSpPr>
        <p:spPr>
          <a:xfrm>
            <a:off x="838200" y="1405051"/>
            <a:ext cx="10515600" cy="4351338"/>
          </a:xfrm>
        </p:spPr>
        <p:txBody>
          <a:bodyPr>
            <a:normAutofit fontScale="85000" lnSpcReduction="20000"/>
          </a:bodyPr>
          <a:lstStyle/>
          <a:p>
            <a:r>
              <a:rPr lang="en-US" sz="3300" dirty="0"/>
              <a:t>All NIH-funded clinical investigators and clinical trial staff involved in the design, conduct, oversight, or management of clinical trials should be trained in GCP</a:t>
            </a:r>
          </a:p>
          <a:p>
            <a:pPr>
              <a:spcBef>
                <a:spcPts val="2000"/>
              </a:spcBef>
            </a:pPr>
            <a:r>
              <a:rPr lang="en-US" sz="3300" dirty="0"/>
              <a:t>GCP training can be achieved through :</a:t>
            </a:r>
          </a:p>
          <a:p>
            <a:pPr lvl="1">
              <a:spcBef>
                <a:spcPts val="900"/>
              </a:spcBef>
              <a:buClr>
                <a:srgbClr val="70AD47"/>
              </a:buClr>
            </a:pPr>
            <a:r>
              <a:rPr lang="en-US" sz="2900" dirty="0"/>
              <a:t>class or course</a:t>
            </a:r>
          </a:p>
          <a:p>
            <a:pPr lvl="1">
              <a:spcBef>
                <a:spcPts val="900"/>
              </a:spcBef>
              <a:buClr>
                <a:srgbClr val="70AD47"/>
              </a:buClr>
            </a:pPr>
            <a:r>
              <a:rPr lang="en-US" sz="2900" dirty="0"/>
              <a:t>academic training program</a:t>
            </a:r>
          </a:p>
          <a:p>
            <a:pPr lvl="1">
              <a:spcBef>
                <a:spcPts val="900"/>
              </a:spcBef>
              <a:buClr>
                <a:srgbClr val="70AD47"/>
              </a:buClr>
            </a:pPr>
            <a:r>
              <a:rPr lang="en-US" sz="2900" dirty="0"/>
              <a:t>certification from a recognized clinical research professional organization</a:t>
            </a:r>
          </a:p>
          <a:p>
            <a:pPr marL="342900" indent="-342900">
              <a:spcBef>
                <a:spcPts val="1800"/>
              </a:spcBef>
              <a:tabLst>
                <a:tab pos="914400" algn="l"/>
              </a:tabLst>
            </a:pPr>
            <a:r>
              <a:rPr lang="en-US" sz="3300" dirty="0"/>
              <a:t>Training should be refreshed every 3 years</a:t>
            </a:r>
          </a:p>
        </p:txBody>
      </p:sp>
      <p:sp>
        <p:nvSpPr>
          <p:cNvPr id="4" name="Slide Number Placeholder 3">
            <a:extLst>
              <a:ext uri="{FF2B5EF4-FFF2-40B4-BE49-F238E27FC236}">
                <a16:creationId xmlns:a16="http://schemas.microsoft.com/office/drawing/2014/main" id="{C9DEC3F0-E505-46C8-98AC-086DF99ED05C}"/>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20</a:t>
            </a:fld>
            <a:endParaRPr lang="en-US" dirty="0">
              <a:latin typeface="Roboto black" panose="02000000000000000000" pitchFamily="2" charset="0"/>
              <a:ea typeface="Roboto black" panose="02000000000000000000" pitchFamily="2" charset="0"/>
            </a:endParaRPr>
          </a:p>
        </p:txBody>
      </p:sp>
      <p:pic>
        <p:nvPicPr>
          <p:cNvPr id="5" name="Picture 4" descr="A group of clinicians &#10;&#10;Description automatically generated">
            <a:extLst>
              <a:ext uri="{FF2B5EF4-FFF2-40B4-BE49-F238E27FC236}">
                <a16:creationId xmlns:a16="http://schemas.microsoft.com/office/drawing/2014/main" id="{70386954-DDAF-4C38-B361-BD052130C40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738082" y="2294583"/>
            <a:ext cx="3122827" cy="1885122"/>
          </a:xfrm>
          <a:prstGeom prst="rect">
            <a:avLst/>
          </a:prstGeom>
        </p:spPr>
      </p:pic>
      <p:sp>
        <p:nvSpPr>
          <p:cNvPr id="7" name="Rectangle: Rounded Corners 6" descr="Guide Notice # NOT-OD-016-148 was Published on September 16, 2016 and is available on the NIH website. ">
            <a:extLst>
              <a:ext uri="{FF2B5EF4-FFF2-40B4-BE49-F238E27FC236}">
                <a16:creationId xmlns:a16="http://schemas.microsoft.com/office/drawing/2014/main" id="{00435B81-AE9D-462A-A87F-4FB2045861C1}"/>
              </a:ext>
            </a:extLst>
          </p:cNvPr>
          <p:cNvSpPr/>
          <p:nvPr/>
        </p:nvSpPr>
        <p:spPr>
          <a:xfrm>
            <a:off x="9112707" y="4598376"/>
            <a:ext cx="2373576" cy="11639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a:t>
            </a:r>
          </a:p>
          <a:p>
            <a:pPr algn="ctr"/>
            <a:r>
              <a:rPr lang="en-US" dirty="0">
                <a:solidFill>
                  <a:schemeClr val="bg1"/>
                </a:solidFill>
                <a:hlinkClick r:id="rId4">
                  <a:extLst>
                    <a:ext uri="{A12FA001-AC4F-418D-AE19-62706E023703}">
                      <ahyp:hlinkClr xmlns:ahyp="http://schemas.microsoft.com/office/drawing/2018/hyperlinkcolor" val="tx"/>
                    </a:ext>
                  </a:extLst>
                </a:hlinkClick>
              </a:rPr>
              <a:t>NOT-OD-16-148</a:t>
            </a:r>
            <a:endParaRPr lang="en-US" dirty="0">
              <a:solidFill>
                <a:schemeClr val="bg1"/>
              </a:solidFill>
            </a:endParaRPr>
          </a:p>
          <a:p>
            <a:pPr algn="ctr"/>
            <a:r>
              <a:rPr lang="en-US" dirty="0">
                <a:solidFill>
                  <a:schemeClr val="bg1"/>
                </a:solidFill>
              </a:rPr>
              <a:t>Published </a:t>
            </a:r>
          </a:p>
          <a:p>
            <a:pPr algn="ctr"/>
            <a:r>
              <a:rPr lang="en-US" dirty="0">
                <a:solidFill>
                  <a:schemeClr val="bg1"/>
                </a:solidFill>
              </a:rPr>
              <a:t>September 16, 2016</a:t>
            </a:r>
          </a:p>
        </p:txBody>
      </p:sp>
    </p:spTree>
    <p:extLst>
      <p:ext uri="{BB962C8B-B14F-4D97-AF65-F5344CB8AC3E}">
        <p14:creationId xmlns:p14="http://schemas.microsoft.com/office/powerpoint/2010/main" val="333637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a:xfrm>
            <a:off x="838200" y="149224"/>
            <a:ext cx="10515600" cy="1325563"/>
          </a:xfrm>
        </p:spPr>
        <p:txBody>
          <a:bodyPr>
            <a:normAutofit/>
          </a:bodyPr>
          <a:lstStyle/>
          <a:p>
            <a:r>
              <a:rPr lang="en-US" b="1" dirty="0">
                <a:solidFill>
                  <a:schemeClr val="accent1"/>
                </a:solidFill>
              </a:rPr>
              <a:t>Data and Safety Monitoring</a:t>
            </a:r>
          </a:p>
        </p:txBody>
      </p:sp>
      <p:sp>
        <p:nvSpPr>
          <p:cNvPr id="845829" name="Rectangle 6"/>
          <p:cNvSpPr>
            <a:spLocks noGrp="1" noChangeArrowheads="1"/>
          </p:cNvSpPr>
          <p:nvPr>
            <p:ph idx="1"/>
          </p:nvPr>
        </p:nvSpPr>
        <p:spPr>
          <a:xfrm>
            <a:off x="776515" y="1077912"/>
            <a:ext cx="9205685" cy="4702176"/>
          </a:xfrm>
        </p:spPr>
        <p:txBody>
          <a:bodyPr>
            <a:normAutofit/>
          </a:bodyPr>
          <a:lstStyle/>
          <a:p>
            <a:pPr>
              <a:spcBef>
                <a:spcPts val="600"/>
              </a:spcBef>
            </a:pPr>
            <a:r>
              <a:rPr lang="en-US" sz="3000" dirty="0">
                <a:latin typeface="Roboto" panose="020B0604020202020204" charset="0"/>
                <a:ea typeface="Roboto" panose="020B0604020202020204" charset="0"/>
              </a:rPr>
              <a:t>Clinical trials must submit a Data and Safety monitoring plan</a:t>
            </a:r>
          </a:p>
          <a:p>
            <a:pPr lvl="1">
              <a:spcBef>
                <a:spcPts val="600"/>
              </a:spcBef>
            </a:pPr>
            <a:r>
              <a:rPr lang="en-US" sz="2800" dirty="0">
                <a:latin typeface="Roboto" panose="020B0604020202020204" charset="0"/>
                <a:ea typeface="Roboto" panose="020B0604020202020204" charset="0"/>
              </a:rPr>
              <a:t>Address overall data and safety monitoring framework</a:t>
            </a:r>
          </a:p>
          <a:p>
            <a:pPr lvl="1">
              <a:spcBef>
                <a:spcPts val="600"/>
              </a:spcBef>
            </a:pPr>
            <a:r>
              <a:rPr lang="en-US" sz="2800" dirty="0">
                <a:latin typeface="Roboto" panose="020B0604020202020204" charset="0"/>
                <a:ea typeface="Roboto" panose="020B0604020202020204" charset="0"/>
              </a:rPr>
              <a:t>Describe procedures for adverse event reporting</a:t>
            </a:r>
          </a:p>
          <a:p>
            <a:pPr lvl="1">
              <a:spcBef>
                <a:spcPts val="600"/>
              </a:spcBef>
            </a:pPr>
            <a:r>
              <a:rPr lang="en-US" sz="2800" dirty="0">
                <a:latin typeface="Roboto" panose="020B0604020202020204" charset="0"/>
                <a:ea typeface="Roboto" panose="020B0604020202020204" charset="0"/>
              </a:rPr>
              <a:t>Identify the monitor (e.g. PI, independent safety monitor, DSMB, etc.)</a:t>
            </a:r>
          </a:p>
          <a:p>
            <a:pPr>
              <a:spcBef>
                <a:spcPts val="600"/>
              </a:spcBef>
            </a:pPr>
            <a:r>
              <a:rPr lang="en-US" sz="2800" dirty="0">
                <a:latin typeface="Roboto" panose="020B0604020202020204" charset="0"/>
                <a:ea typeface="Roboto" panose="020B0604020202020204" charset="0"/>
              </a:rPr>
              <a:t>Data and Safety </a:t>
            </a:r>
            <a:r>
              <a:rPr lang="en-US" sz="2800" dirty="0">
                <a:ea typeface="Roboto" panose="020B0604020202020204" charset="0"/>
              </a:rPr>
              <a:t>M</a:t>
            </a:r>
            <a:r>
              <a:rPr lang="en-US" sz="2800" dirty="0">
                <a:latin typeface="Roboto" panose="020B0604020202020204" charset="0"/>
                <a:ea typeface="Roboto" panose="020B0604020202020204" charset="0"/>
              </a:rPr>
              <a:t>onitoring </a:t>
            </a:r>
            <a:r>
              <a:rPr lang="en-US" sz="2800" dirty="0">
                <a:ea typeface="Roboto" panose="020B0604020202020204" charset="0"/>
              </a:rPr>
              <a:t>B</a:t>
            </a:r>
            <a:r>
              <a:rPr lang="en-US" sz="2800" dirty="0">
                <a:latin typeface="Roboto" panose="020B0604020202020204" charset="0"/>
                <a:ea typeface="Roboto" panose="020B0604020202020204" charset="0"/>
              </a:rPr>
              <a:t>oard (DSMB) generally required for NIH-defined phase III trials</a:t>
            </a:r>
          </a:p>
          <a:p>
            <a:pPr>
              <a:spcBef>
                <a:spcPts val="600"/>
              </a:spcBef>
            </a:pPr>
            <a:endParaRPr lang="en-US" sz="2800" dirty="0">
              <a:latin typeface="Roboto" panose="020B0604020202020204" charset="0"/>
              <a:ea typeface="Roboto" panose="020B0604020202020204" charset="0"/>
            </a:endParaRPr>
          </a:p>
          <a:p>
            <a:pPr>
              <a:spcBef>
                <a:spcPts val="600"/>
              </a:spcBef>
            </a:pPr>
            <a:endParaRPr lang="en-US" sz="2800" dirty="0">
              <a:latin typeface="Roboto" panose="020B0604020202020204" charset="0"/>
              <a:ea typeface="Roboto" panose="020B0604020202020204" charset="0"/>
            </a:endParaRPr>
          </a:p>
          <a:p>
            <a:pPr>
              <a:spcBef>
                <a:spcPts val="600"/>
              </a:spcBef>
            </a:pPr>
            <a:endParaRPr lang="en-US" sz="2800" dirty="0">
              <a:latin typeface="Roboto" panose="020B0604020202020204" charset="0"/>
              <a:ea typeface="Roboto" panose="020B0604020202020204" charset="0"/>
            </a:endParaRPr>
          </a:p>
          <a:p>
            <a:pPr marL="274320" lvl="1" indent="0">
              <a:lnSpc>
                <a:spcPct val="65000"/>
              </a:lnSpc>
              <a:buNone/>
            </a:pPr>
            <a:endParaRPr lang="en-US" sz="2400" b="1" dirty="0"/>
          </a:p>
        </p:txBody>
      </p:sp>
      <p:sp>
        <p:nvSpPr>
          <p:cNvPr id="6" name="Slide Number Placeholder 3"/>
          <p:cNvSpPr>
            <a:spLocks noGrp="1"/>
          </p:cNvSpPr>
          <p:nvPr>
            <p:ph type="sldNum" sz="quarter" idx="12"/>
          </p:nvPr>
        </p:nvSpPr>
        <p:spPr/>
        <p:txBody>
          <a:bodyPr/>
          <a:lstStyle/>
          <a:p>
            <a:fld id="{C93608B9-8D40-47A1-B128-D616EC3A92D6}" type="slidenum">
              <a:rPr lang="en-US" sz="1200">
                <a:solidFill>
                  <a:srgbClr val="20558A"/>
                </a:solidFill>
              </a:rPr>
              <a:pPr/>
              <a:t>21</a:t>
            </a:fld>
            <a:endParaRPr lang="en-US" sz="1200" dirty="0">
              <a:solidFill>
                <a:srgbClr val="20558A"/>
              </a:solidFill>
            </a:endParaRPr>
          </a:p>
        </p:txBody>
      </p:sp>
      <p:sp>
        <p:nvSpPr>
          <p:cNvPr id="845826" name="Slide Number Placeholder 3"/>
          <p:cNvSpPr txBox="1">
            <a:spLocks noGrp="1"/>
          </p:cNvSpPr>
          <p:nvPr/>
        </p:nvSpPr>
        <p:spPr bwMode="auto">
          <a:xfrm>
            <a:off x="9296400" y="6553201"/>
            <a:ext cx="1371600" cy="155575"/>
          </a:xfrm>
          <a:prstGeom prst="rect">
            <a:avLst/>
          </a:prstGeom>
          <a:noFill/>
          <a:ln w="9525">
            <a:noFill/>
            <a:miter lim="800000"/>
            <a:headEnd/>
            <a:tailEnd/>
          </a:ln>
        </p:spPr>
        <p:txBody>
          <a:bodyPr/>
          <a:lstStyle/>
          <a:p>
            <a:pPr algn="r"/>
            <a:fld id="{0AA40E34-22F9-469E-8D71-DEFB3CE56DF6}" type="slidenum">
              <a:rPr lang="en-US" sz="1000" b="1">
                <a:solidFill>
                  <a:prstClr val="white"/>
                </a:solidFill>
                <a:latin typeface="Helvetica"/>
                <a:cs typeface="Arial" charset="0"/>
              </a:rPr>
              <a:pPr algn="r"/>
              <a:t>21</a:t>
            </a:fld>
            <a:endParaRPr lang="en-US" sz="1000" b="1">
              <a:solidFill>
                <a:prstClr val="white"/>
              </a:solidFill>
              <a:latin typeface="Helvetica"/>
              <a:cs typeface="Arial" charset="0"/>
            </a:endParaRPr>
          </a:p>
        </p:txBody>
      </p:sp>
      <p:sp>
        <p:nvSpPr>
          <p:cNvPr id="8" name="Rectangle: Rounded Corners 7" descr="Guide Notices #NOT-98-084 &amp; #NOT-OD-00-038 were Published June 10, 1998 &amp; June 5, 2000 respectively, and are available on the NIH website">
            <a:extLst>
              <a:ext uri="{FF2B5EF4-FFF2-40B4-BE49-F238E27FC236}">
                <a16:creationId xmlns:a16="http://schemas.microsoft.com/office/drawing/2014/main" id="{F0483E8B-7E52-4C59-812E-C2C9CA8F1780}"/>
              </a:ext>
            </a:extLst>
          </p:cNvPr>
          <p:cNvSpPr/>
          <p:nvPr/>
        </p:nvSpPr>
        <p:spPr>
          <a:xfrm>
            <a:off x="8502992" y="1867353"/>
            <a:ext cx="3500322" cy="1206046"/>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3">
                  <a:extLst>
                    <a:ext uri="{A12FA001-AC4F-418D-AE19-62706E023703}">
                      <ahyp:hlinkClr xmlns:ahyp="http://schemas.microsoft.com/office/drawing/2018/hyperlinkcolor" val="tx"/>
                    </a:ext>
                  </a:extLst>
                </a:hlinkClick>
              </a:rPr>
              <a:t>NOT-98-084</a:t>
            </a:r>
            <a:r>
              <a:rPr lang="en-US" dirty="0">
                <a:solidFill>
                  <a:schemeClr val="bg1"/>
                </a:solidFill>
              </a:rPr>
              <a:t> &amp; </a:t>
            </a:r>
            <a:r>
              <a:rPr lang="en-US" dirty="0">
                <a:solidFill>
                  <a:schemeClr val="bg1"/>
                </a:solidFill>
                <a:hlinkClick r:id="rId4">
                  <a:extLst>
                    <a:ext uri="{A12FA001-AC4F-418D-AE19-62706E023703}">
                      <ahyp:hlinkClr xmlns:ahyp="http://schemas.microsoft.com/office/drawing/2018/hyperlinkcolor" val="tx"/>
                    </a:ext>
                  </a:extLst>
                </a:hlinkClick>
              </a:rPr>
              <a:t>NOT-OD-00-038</a:t>
            </a:r>
            <a:r>
              <a:rPr lang="en-US" dirty="0">
                <a:solidFill>
                  <a:schemeClr val="bg1"/>
                </a:solidFill>
                <a:hlinkClick r:id="rId5">
                  <a:extLst>
                    <a:ext uri="{A12FA001-AC4F-418D-AE19-62706E023703}">
                      <ahyp:hlinkClr xmlns:ahyp="http://schemas.microsoft.com/office/drawing/2018/hyperlinkcolor" val="tx"/>
                    </a:ext>
                  </a:extLst>
                </a:hlinkClick>
              </a:rPr>
              <a:t> </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June 10, 1998 &amp; June 5, 2000</a:t>
            </a:r>
          </a:p>
        </p:txBody>
      </p:sp>
    </p:spTree>
    <p:extLst>
      <p:ext uri="{BB962C8B-B14F-4D97-AF65-F5344CB8AC3E}">
        <p14:creationId xmlns:p14="http://schemas.microsoft.com/office/powerpoint/2010/main" val="313236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690688"/>
            <a:ext cx="10515600" cy="4351338"/>
          </a:xfrm>
        </p:spPr>
        <p:txBody>
          <a:bodyPr>
            <a:noAutofit/>
          </a:bodyPr>
          <a:lstStyle/>
          <a:p>
            <a:pPr lvl="0" fontAlgn="ctr"/>
            <a:r>
              <a:rPr lang="en-US" sz="2800" dirty="0">
                <a:solidFill>
                  <a:schemeClr val="bg1">
                    <a:lumMod val="75000"/>
                  </a:schemeClr>
                </a:solidFill>
                <a:ea typeface="Roboto" panose="020B0604020202020204" charset="0"/>
              </a:rPr>
              <a:t>Identify NIH policies pertaining to research involving human subjects </a:t>
            </a:r>
          </a:p>
          <a:p>
            <a:pPr lvl="0" fontAlgn="ctr"/>
            <a:r>
              <a:rPr lang="en-US" sz="2800" dirty="0">
                <a:solidFill>
                  <a:schemeClr val="bg1">
                    <a:lumMod val="75000"/>
                  </a:schemeClr>
                </a:solidFill>
                <a:ea typeface="Roboto" panose="020B0604020202020204" charset="0"/>
              </a:rPr>
              <a:t>Determine when research involving human subjects is a clinical trial</a:t>
            </a:r>
          </a:p>
          <a:p>
            <a:pPr fontAlgn="ctr"/>
            <a:r>
              <a:rPr lang="en-US" sz="2800" b="1" dirty="0">
                <a:ea typeface="Roboto" panose="020B0604020202020204" charset="0"/>
              </a:rPr>
              <a:t>Review considerations when applying for an NIH award for research that involves human subjects</a:t>
            </a:r>
          </a:p>
          <a:p>
            <a:pPr lvl="0" fontAlgn="ctr"/>
            <a:r>
              <a:rPr lang="en-US" sz="2800" dirty="0">
                <a:solidFill>
                  <a:schemeClr val="bg1">
                    <a:lumMod val="75000"/>
                  </a:schemeClr>
                </a:solidFill>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22</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819120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9CEF-CE64-415F-B23A-A1E2DB649C7C}"/>
              </a:ext>
            </a:extLst>
          </p:cNvPr>
          <p:cNvSpPr>
            <a:spLocks noGrp="1"/>
          </p:cNvSpPr>
          <p:nvPr>
            <p:ph type="title"/>
          </p:nvPr>
        </p:nvSpPr>
        <p:spPr>
          <a:xfrm>
            <a:off x="298373" y="0"/>
            <a:ext cx="11177195" cy="1121597"/>
          </a:xfrm>
        </p:spPr>
        <p:txBody>
          <a:bodyPr>
            <a:normAutofit/>
          </a:bodyPr>
          <a:lstStyle/>
          <a:p>
            <a:r>
              <a:rPr lang="en-US" sz="3600" dirty="0"/>
              <a:t>Using the Human Subjects and Clinical </a:t>
            </a:r>
            <a:br>
              <a:rPr lang="en-US" sz="3600" dirty="0"/>
            </a:br>
            <a:r>
              <a:rPr lang="en-US" sz="3600" dirty="0"/>
              <a:t>Trial Form</a:t>
            </a:r>
          </a:p>
        </p:txBody>
      </p:sp>
      <p:graphicFrame>
        <p:nvGraphicFramePr>
          <p:cNvPr id="6" name="Content Placeholder 5" descr="Table showing form sections and which are required depending on answers in Clinical Trial questionnaire">
            <a:extLst>
              <a:ext uri="{FF2B5EF4-FFF2-40B4-BE49-F238E27FC236}">
                <a16:creationId xmlns:a16="http://schemas.microsoft.com/office/drawing/2014/main" id="{8778FC01-6C5E-44F9-A318-848CEA9681ED}"/>
              </a:ext>
            </a:extLst>
          </p:cNvPr>
          <p:cNvGraphicFramePr>
            <a:graphicFrameLocks noGrp="1"/>
          </p:cNvGraphicFramePr>
          <p:nvPr>
            <p:ph idx="1"/>
            <p:extLst>
              <p:ext uri="{D42A27DB-BD31-4B8C-83A1-F6EECF244321}">
                <p14:modId xmlns:p14="http://schemas.microsoft.com/office/powerpoint/2010/main" val="3614714145"/>
              </p:ext>
            </p:extLst>
          </p:nvPr>
        </p:nvGraphicFramePr>
        <p:xfrm>
          <a:off x="512554" y="1121597"/>
          <a:ext cx="10748832" cy="4815840"/>
        </p:xfrm>
        <a:graphic>
          <a:graphicData uri="http://schemas.openxmlformats.org/drawingml/2006/table">
            <a:tbl>
              <a:tblPr firstRow="1" bandRow="1">
                <a:tableStyleId>{5C22544A-7EE6-4342-B048-85BDC9FD1C3A}</a:tableStyleId>
              </a:tblPr>
              <a:tblGrid>
                <a:gridCol w="3536764">
                  <a:extLst>
                    <a:ext uri="{9D8B030D-6E8A-4147-A177-3AD203B41FA5}">
                      <a16:colId xmlns:a16="http://schemas.microsoft.com/office/drawing/2014/main" val="2266456441"/>
                    </a:ext>
                  </a:extLst>
                </a:gridCol>
                <a:gridCol w="3746048">
                  <a:extLst>
                    <a:ext uri="{9D8B030D-6E8A-4147-A177-3AD203B41FA5}">
                      <a16:colId xmlns:a16="http://schemas.microsoft.com/office/drawing/2014/main" val="3323669986"/>
                    </a:ext>
                  </a:extLst>
                </a:gridCol>
                <a:gridCol w="3466020">
                  <a:extLst>
                    <a:ext uri="{9D8B030D-6E8A-4147-A177-3AD203B41FA5}">
                      <a16:colId xmlns:a16="http://schemas.microsoft.com/office/drawing/2014/main" val="1532680390"/>
                    </a:ext>
                  </a:extLst>
                </a:gridCol>
              </a:tblGrid>
              <a:tr h="960390">
                <a:tc>
                  <a:txBody>
                    <a:bodyPr/>
                    <a:lstStyle/>
                    <a:p>
                      <a:pPr algn="ctr"/>
                      <a:r>
                        <a:rPr lang="en-US" sz="2000" dirty="0"/>
                        <a:t>Form Section</a:t>
                      </a:r>
                    </a:p>
                  </a:txBody>
                  <a:tcPr anchor="ctr"/>
                </a:tc>
                <a:tc>
                  <a:txBody>
                    <a:bodyPr/>
                    <a:lstStyle/>
                    <a:p>
                      <a:pPr algn="ctr"/>
                      <a:r>
                        <a:rPr lang="en-US" sz="2000" dirty="0"/>
                        <a:t>If answered “No” to </a:t>
                      </a:r>
                      <a:r>
                        <a:rPr lang="en-US" sz="2000" u="sng" dirty="0"/>
                        <a:t>any</a:t>
                      </a:r>
                      <a:r>
                        <a:rPr lang="en-US" sz="2000" dirty="0"/>
                        <a:t> questions in Clinical Trial Questionnaire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If answered “Yes” to </a:t>
                      </a:r>
                      <a:r>
                        <a:rPr lang="en-US" sz="2000" u="sng" dirty="0"/>
                        <a:t>all</a:t>
                      </a:r>
                      <a:r>
                        <a:rPr lang="en-US" sz="2000" dirty="0"/>
                        <a:t> questions in Clinical Trial Questionnaire</a:t>
                      </a:r>
                    </a:p>
                  </a:txBody>
                  <a:tcPr anchor="ctr"/>
                </a:tc>
                <a:extLst>
                  <a:ext uri="{0D108BD9-81ED-4DB2-BD59-A6C34878D82A}">
                    <a16:rowId xmlns:a16="http://schemas.microsoft.com/office/drawing/2014/main" val="1241220975"/>
                  </a:ext>
                </a:extLst>
              </a:tr>
              <a:tr h="669362">
                <a:tc>
                  <a:txBody>
                    <a:bodyPr/>
                    <a:lstStyle/>
                    <a:p>
                      <a:pPr algn="l"/>
                      <a:r>
                        <a:rPr lang="en-US" sz="2000" b="1" dirty="0"/>
                        <a:t>Section 1</a:t>
                      </a:r>
                    </a:p>
                    <a:p>
                      <a:pPr algn="l"/>
                      <a:r>
                        <a:rPr lang="en-US" sz="2000" b="0" dirty="0"/>
                        <a:t>Basic Information</a:t>
                      </a:r>
                    </a:p>
                  </a:txBody>
                  <a:tcPr/>
                </a:tc>
                <a:tc>
                  <a:txBody>
                    <a:bodyPr/>
                    <a:lstStyle/>
                    <a:p>
                      <a:pPr algn="ctr"/>
                      <a:r>
                        <a:rPr lang="en-US" sz="2000" dirty="0"/>
                        <a:t>Required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txBody>
                  <a:tcPr/>
                </a:tc>
                <a:extLst>
                  <a:ext uri="{0D108BD9-81ED-4DB2-BD59-A6C34878D82A}">
                    <a16:rowId xmlns:a16="http://schemas.microsoft.com/office/drawing/2014/main" val="1858126288"/>
                  </a:ext>
                </a:extLst>
              </a:tr>
              <a:tr h="669362">
                <a:tc>
                  <a:txBody>
                    <a:bodyPr/>
                    <a:lstStyle/>
                    <a:p>
                      <a:pPr algn="l"/>
                      <a:r>
                        <a:rPr lang="en-US" sz="2000" b="1" dirty="0"/>
                        <a:t>Section 2</a:t>
                      </a:r>
                    </a:p>
                    <a:p>
                      <a:pPr algn="l"/>
                      <a:r>
                        <a:rPr lang="en-US" sz="2000" dirty="0"/>
                        <a:t>Study Population Characteristics</a:t>
                      </a:r>
                    </a:p>
                  </a:txBody>
                  <a:tcPr/>
                </a:tc>
                <a:tc>
                  <a:txBody>
                    <a:bodyPr/>
                    <a:lstStyle/>
                    <a:p>
                      <a:pPr algn="ctr"/>
                      <a:r>
                        <a:rPr lang="en-US" sz="2000" dirty="0"/>
                        <a:t>Required; some fields optional if exemption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p>
                      <a:pPr algn="ctr"/>
                      <a:endParaRPr lang="en-US" sz="2000" dirty="0"/>
                    </a:p>
                  </a:txBody>
                  <a:tcPr/>
                </a:tc>
                <a:extLst>
                  <a:ext uri="{0D108BD9-81ED-4DB2-BD59-A6C34878D82A}">
                    <a16:rowId xmlns:a16="http://schemas.microsoft.com/office/drawing/2014/main" val="1384465074"/>
                  </a:ext>
                </a:extLst>
              </a:tr>
              <a:tr h="669362">
                <a:tc>
                  <a:txBody>
                    <a:bodyPr/>
                    <a:lstStyle/>
                    <a:p>
                      <a:pPr algn="l"/>
                      <a:r>
                        <a:rPr lang="en-US" sz="2000" b="1" dirty="0"/>
                        <a:t>Section 3</a:t>
                      </a:r>
                    </a:p>
                    <a:p>
                      <a:pPr algn="l"/>
                      <a:r>
                        <a:rPr lang="en-US" sz="2000" dirty="0"/>
                        <a:t>Protection and Monitoring Plans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Some fields required; some fields optional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p>
                      <a:pPr algn="ctr"/>
                      <a:endParaRPr lang="en-US" sz="2000" dirty="0"/>
                    </a:p>
                  </a:txBody>
                  <a:tcPr/>
                </a:tc>
                <a:extLst>
                  <a:ext uri="{0D108BD9-81ED-4DB2-BD59-A6C34878D82A}">
                    <a16:rowId xmlns:a16="http://schemas.microsoft.com/office/drawing/2014/main" val="1482883724"/>
                  </a:ext>
                </a:extLst>
              </a:tr>
              <a:tr h="669362">
                <a:tc>
                  <a:txBody>
                    <a:bodyPr/>
                    <a:lstStyle/>
                    <a:p>
                      <a:pPr algn="l"/>
                      <a:r>
                        <a:rPr lang="en-US" sz="2000" b="1" dirty="0"/>
                        <a:t>Section 4</a:t>
                      </a:r>
                    </a:p>
                    <a:p>
                      <a:pPr algn="l"/>
                      <a:r>
                        <a:rPr lang="en-US" sz="2000" dirty="0"/>
                        <a:t>Protocol Synopsis</a:t>
                      </a:r>
                    </a:p>
                  </a:txBody>
                  <a:tcPr/>
                </a:tc>
                <a:tc>
                  <a:txBody>
                    <a:bodyPr/>
                    <a:lstStyle/>
                    <a:p>
                      <a:pPr algn="ctr"/>
                      <a:r>
                        <a:rPr lang="en-US" sz="2000" dirty="0"/>
                        <a:t>Not permitted</a:t>
                      </a:r>
                    </a:p>
                  </a:txBody>
                  <a:tcPr/>
                </a:tc>
                <a:tc>
                  <a:txBody>
                    <a:bodyPr/>
                    <a:lstStyle/>
                    <a:p>
                      <a:pPr algn="ctr"/>
                      <a:r>
                        <a:rPr lang="en-US" sz="2000" dirty="0"/>
                        <a:t>Required</a:t>
                      </a:r>
                    </a:p>
                  </a:txBody>
                  <a:tcPr/>
                </a:tc>
                <a:extLst>
                  <a:ext uri="{0D108BD9-81ED-4DB2-BD59-A6C34878D82A}">
                    <a16:rowId xmlns:a16="http://schemas.microsoft.com/office/drawing/2014/main" val="2945949935"/>
                  </a:ext>
                </a:extLst>
              </a:tr>
              <a:tr h="960390">
                <a:tc>
                  <a:txBody>
                    <a:bodyPr/>
                    <a:lstStyle/>
                    <a:p>
                      <a:pPr algn="l"/>
                      <a:r>
                        <a:rPr lang="en-US" sz="2000" b="1" dirty="0"/>
                        <a:t>Section 5</a:t>
                      </a:r>
                    </a:p>
                    <a:p>
                      <a:pPr algn="l"/>
                      <a:r>
                        <a:rPr lang="en-US" sz="2000" dirty="0"/>
                        <a:t>Other Clinical Trial-related Attachments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Not permitted</a:t>
                      </a:r>
                    </a:p>
                    <a:p>
                      <a:pPr algn="ctr"/>
                      <a:endParaRPr lang="en-US" sz="2000" dirty="0"/>
                    </a:p>
                  </a:txBody>
                  <a:tcPr/>
                </a:tc>
                <a:tc>
                  <a:txBody>
                    <a:bodyPr/>
                    <a:lstStyle/>
                    <a:p>
                      <a:pPr algn="ctr"/>
                      <a:r>
                        <a:rPr lang="en-US" sz="2000" dirty="0"/>
                        <a:t>Required </a:t>
                      </a:r>
                      <a:r>
                        <a:rPr lang="en-US" sz="2000" i="1" dirty="0"/>
                        <a:t>only</a:t>
                      </a:r>
                      <a:r>
                        <a:rPr lang="en-US" sz="2000" dirty="0"/>
                        <a:t> if specified in FOA</a:t>
                      </a:r>
                    </a:p>
                  </a:txBody>
                  <a:tcPr/>
                </a:tc>
                <a:extLst>
                  <a:ext uri="{0D108BD9-81ED-4DB2-BD59-A6C34878D82A}">
                    <a16:rowId xmlns:a16="http://schemas.microsoft.com/office/drawing/2014/main" val="129720509"/>
                  </a:ext>
                </a:extLst>
              </a:tr>
            </a:tbl>
          </a:graphicData>
        </a:graphic>
      </p:graphicFrame>
      <p:sp>
        <p:nvSpPr>
          <p:cNvPr id="4" name="Slide Number Placeholder 3">
            <a:extLst>
              <a:ext uri="{FF2B5EF4-FFF2-40B4-BE49-F238E27FC236}">
                <a16:creationId xmlns:a16="http://schemas.microsoft.com/office/drawing/2014/main" id="{ABA88AAC-09F7-423B-BF27-6AB6FEBC4021}"/>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783123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014740" y="1453326"/>
            <a:ext cx="9145261" cy="4395931"/>
          </a:xfrm>
        </p:spPr>
        <p:txBody>
          <a:bodyPr>
            <a:normAutofit fontScale="62500" lnSpcReduction="20000"/>
          </a:bodyPr>
          <a:lstStyle/>
          <a:p>
            <a:pPr marL="0" indent="0">
              <a:lnSpc>
                <a:spcPct val="120000"/>
              </a:lnSpc>
              <a:spcBef>
                <a:spcPts val="0"/>
              </a:spcBef>
              <a:spcAft>
                <a:spcPts val="600"/>
              </a:spcAft>
              <a:buNone/>
            </a:pPr>
            <a:r>
              <a:rPr lang="en-US" b="1" dirty="0">
                <a:solidFill>
                  <a:schemeClr val="accent1"/>
                </a:solidFill>
                <a:cs typeface="Tahoma" charset="0"/>
              </a:rPr>
              <a:t>1. Risks</a:t>
            </a:r>
          </a:p>
          <a:p>
            <a:pPr lvl="1">
              <a:lnSpc>
                <a:spcPct val="120000"/>
              </a:lnSpc>
              <a:spcBef>
                <a:spcPts val="0"/>
              </a:spcBef>
              <a:spcAft>
                <a:spcPts val="600"/>
              </a:spcAft>
            </a:pPr>
            <a:r>
              <a:rPr lang="en-US" sz="3800" dirty="0">
                <a:solidFill>
                  <a:schemeClr val="tx1">
                    <a:lumMod val="75000"/>
                    <a:lumOff val="25000"/>
                  </a:schemeClr>
                </a:solidFill>
                <a:cs typeface="Tahoma" charset="0"/>
              </a:rPr>
              <a:t>Study population, assignment and procedures</a:t>
            </a:r>
          </a:p>
          <a:p>
            <a:pPr lvl="1">
              <a:lnSpc>
                <a:spcPct val="120000"/>
              </a:lnSpc>
              <a:spcBef>
                <a:spcPts val="0"/>
              </a:spcBef>
              <a:spcAft>
                <a:spcPts val="600"/>
              </a:spcAft>
            </a:pPr>
            <a:r>
              <a:rPr lang="en-US" sz="3800" dirty="0">
                <a:solidFill>
                  <a:schemeClr val="tx1">
                    <a:lumMod val="75000"/>
                    <a:lumOff val="25000"/>
                  </a:schemeClr>
                </a:solidFill>
                <a:cs typeface="Tahoma" charset="0"/>
              </a:rPr>
              <a:t>Sources of materials –access to identifiers </a:t>
            </a:r>
          </a:p>
          <a:p>
            <a:pPr lvl="1">
              <a:lnSpc>
                <a:spcPct val="120000"/>
              </a:lnSpc>
              <a:spcBef>
                <a:spcPts val="0"/>
              </a:spcBef>
              <a:spcAft>
                <a:spcPts val="600"/>
              </a:spcAft>
            </a:pPr>
            <a:r>
              <a:rPr lang="en-US" sz="3800" dirty="0">
                <a:solidFill>
                  <a:schemeClr val="tx1">
                    <a:lumMod val="75000"/>
                    <a:lumOff val="25000"/>
                  </a:schemeClr>
                </a:solidFill>
                <a:cs typeface="Tahoma" charset="0"/>
              </a:rPr>
              <a:t>Potential Risks for ALL research interventions: physical, psychological, social, legal</a:t>
            </a:r>
          </a:p>
          <a:p>
            <a:pPr marL="0" indent="0">
              <a:lnSpc>
                <a:spcPct val="120000"/>
              </a:lnSpc>
              <a:spcBef>
                <a:spcPts val="0"/>
              </a:spcBef>
              <a:spcAft>
                <a:spcPts val="600"/>
              </a:spcAft>
              <a:buNone/>
            </a:pPr>
            <a:r>
              <a:rPr lang="en-US" b="1" dirty="0">
                <a:solidFill>
                  <a:schemeClr val="accent1"/>
                </a:solidFill>
                <a:cs typeface="Tahoma" charset="0"/>
              </a:rPr>
              <a:t>2. Adequacy of Protection Against Risks</a:t>
            </a:r>
          </a:p>
          <a:p>
            <a:pPr lvl="1">
              <a:lnSpc>
                <a:spcPct val="120000"/>
              </a:lnSpc>
              <a:spcBef>
                <a:spcPts val="0"/>
              </a:spcBef>
              <a:spcAft>
                <a:spcPts val="600"/>
              </a:spcAft>
            </a:pPr>
            <a:r>
              <a:rPr lang="en-US" sz="3800" dirty="0">
                <a:solidFill>
                  <a:schemeClr val="tx1">
                    <a:lumMod val="75000"/>
                    <a:lumOff val="25000"/>
                  </a:schemeClr>
                </a:solidFill>
                <a:cs typeface="Tahoma" charset="0"/>
              </a:rPr>
              <a:t>The consenting process</a:t>
            </a:r>
          </a:p>
          <a:p>
            <a:pPr lvl="1">
              <a:lnSpc>
                <a:spcPct val="120000"/>
              </a:lnSpc>
              <a:spcBef>
                <a:spcPts val="0"/>
              </a:spcBef>
              <a:spcAft>
                <a:spcPts val="600"/>
              </a:spcAft>
            </a:pPr>
            <a:r>
              <a:rPr lang="en-US" sz="3800" dirty="0">
                <a:solidFill>
                  <a:schemeClr val="tx1">
                    <a:lumMod val="75000"/>
                    <a:lumOff val="25000"/>
                  </a:schemeClr>
                </a:solidFill>
                <a:cs typeface="Tahoma" charset="0"/>
              </a:rPr>
              <a:t>Procedures to minimize identified risks, including protecting participant privacy</a:t>
            </a:r>
          </a:p>
          <a:p>
            <a:pPr lvl="1">
              <a:lnSpc>
                <a:spcPct val="120000"/>
              </a:lnSpc>
              <a:spcBef>
                <a:spcPts val="0"/>
              </a:spcBef>
              <a:spcAft>
                <a:spcPts val="600"/>
              </a:spcAft>
            </a:pPr>
            <a:r>
              <a:rPr lang="en-US" sz="3800" dirty="0">
                <a:solidFill>
                  <a:schemeClr val="tx1">
                    <a:lumMod val="75000"/>
                    <a:lumOff val="25000"/>
                  </a:schemeClr>
                </a:solidFill>
                <a:cs typeface="Tahoma" charset="0"/>
              </a:rPr>
              <a:t>Additional protections for vulnerable subjects</a:t>
            </a:r>
          </a:p>
        </p:txBody>
      </p:sp>
      <p:pic>
        <p:nvPicPr>
          <p:cNvPr id="1026" name="Picture 2" descr="Image result for protection against 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4238" y="2193555"/>
            <a:ext cx="2245861" cy="223837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14462" y="309847"/>
            <a:ext cx="9945539" cy="932763"/>
          </a:xfrm>
        </p:spPr>
        <p:txBody>
          <a:bodyPr>
            <a:noAutofit/>
          </a:bodyPr>
          <a:lstStyle/>
          <a:p>
            <a:r>
              <a:rPr lang="en-US" dirty="0">
                <a:solidFill>
                  <a:schemeClr val="accent1"/>
                </a:solidFill>
              </a:rPr>
              <a:t>Plan Protection of Human Subjects</a:t>
            </a:r>
            <a:endParaRPr lang="en-US" dirty="0">
              <a:effectLst>
                <a:outerShdw blurRad="38100" dist="38100" dir="2700000" algn="tl">
                  <a:srgbClr val="000000">
                    <a:alpha val="43137"/>
                  </a:srgbClr>
                </a:outerShdw>
              </a:effectLst>
            </a:endParaRPr>
          </a:p>
        </p:txBody>
      </p:sp>
      <p:sp>
        <p:nvSpPr>
          <p:cNvPr id="7" name="Slide Number Placeholder 3">
            <a:extLst>
              <a:ext uri="{FF2B5EF4-FFF2-40B4-BE49-F238E27FC236}">
                <a16:creationId xmlns:a16="http://schemas.microsoft.com/office/drawing/2014/main" id="{1CEB2B52-A33A-4489-AE66-B0F12223697D}"/>
              </a:ext>
            </a:extLst>
          </p:cNvPr>
          <p:cNvSpPr>
            <a:spLocks noGrp="1"/>
          </p:cNvSpPr>
          <p:nvPr>
            <p:ph type="sldNum" sz="quarter" idx="12"/>
          </p:nvPr>
        </p:nvSpPr>
        <p:spPr>
          <a:xfrm>
            <a:off x="491358" y="6321193"/>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24</a:t>
            </a:fld>
            <a:endParaRPr lang="en-US" dirty="0">
              <a:latin typeface="Roboto black" panose="02000000000000000000" pitchFamily="2" charset="0"/>
              <a:ea typeface="Roboto black" panose="02000000000000000000" pitchFamily="2" charset="0"/>
            </a:endParaRPr>
          </a:p>
        </p:txBody>
      </p:sp>
    </p:spTree>
    <p:custDataLst>
      <p:tags r:id="rId1"/>
    </p:custDataLst>
    <p:extLst>
      <p:ext uri="{BB962C8B-B14F-4D97-AF65-F5344CB8AC3E}">
        <p14:creationId xmlns:p14="http://schemas.microsoft.com/office/powerpoint/2010/main" val="14343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772886" y="1482297"/>
            <a:ext cx="8610600" cy="4474027"/>
          </a:xfrm>
        </p:spPr>
        <p:txBody>
          <a:bodyPr>
            <a:normAutofit fontScale="85000" lnSpcReduction="10000"/>
          </a:bodyPr>
          <a:lstStyle/>
          <a:p>
            <a:pPr marL="347663" indent="-347663">
              <a:lnSpc>
                <a:spcPct val="120000"/>
              </a:lnSpc>
              <a:spcBef>
                <a:spcPts val="0"/>
              </a:spcBef>
              <a:spcAft>
                <a:spcPts val="600"/>
              </a:spcAft>
              <a:buNone/>
            </a:pPr>
            <a:r>
              <a:rPr lang="en-US" sz="2800" b="1" dirty="0">
                <a:solidFill>
                  <a:schemeClr val="accent1"/>
                </a:solidFill>
              </a:rPr>
              <a:t>3. </a:t>
            </a:r>
            <a:r>
              <a:rPr lang="en-US" sz="3300" b="1" dirty="0">
                <a:solidFill>
                  <a:schemeClr val="accent1"/>
                </a:solidFill>
              </a:rPr>
              <a:t>Potential Benefits of Research to Human Subjects and Others</a:t>
            </a:r>
          </a:p>
          <a:p>
            <a:pPr lvl="1">
              <a:lnSpc>
                <a:spcPct val="120000"/>
              </a:lnSpc>
              <a:spcBef>
                <a:spcPts val="0"/>
              </a:spcBef>
              <a:spcAft>
                <a:spcPts val="600"/>
              </a:spcAft>
            </a:pPr>
            <a:r>
              <a:rPr lang="en-US" sz="3300" dirty="0">
                <a:solidFill>
                  <a:schemeClr val="tx1">
                    <a:lumMod val="75000"/>
                    <a:lumOff val="25000"/>
                  </a:schemeClr>
                </a:solidFill>
              </a:rPr>
              <a:t>Discuss risks in relation to anticipated benefits </a:t>
            </a:r>
          </a:p>
          <a:p>
            <a:pPr lvl="1">
              <a:lnSpc>
                <a:spcPct val="120000"/>
              </a:lnSpc>
              <a:spcBef>
                <a:spcPts val="0"/>
              </a:spcBef>
              <a:spcAft>
                <a:spcPts val="600"/>
              </a:spcAft>
            </a:pPr>
            <a:r>
              <a:rPr lang="en-US" sz="3300" dirty="0">
                <a:solidFill>
                  <a:schemeClr val="tx1">
                    <a:lumMod val="75000"/>
                    <a:lumOff val="25000"/>
                  </a:schemeClr>
                </a:solidFill>
              </a:rPr>
              <a:t>In some cases, there is no direct benefit to subjects</a:t>
            </a:r>
          </a:p>
          <a:p>
            <a:pPr lvl="1">
              <a:lnSpc>
                <a:spcPct val="120000"/>
              </a:lnSpc>
              <a:spcBef>
                <a:spcPts val="0"/>
              </a:spcBef>
              <a:spcAft>
                <a:spcPts val="600"/>
              </a:spcAft>
            </a:pPr>
            <a:r>
              <a:rPr lang="en-US" sz="3300" dirty="0">
                <a:solidFill>
                  <a:schemeClr val="tx1">
                    <a:lumMod val="75000"/>
                    <a:lumOff val="25000"/>
                  </a:schemeClr>
                </a:solidFill>
              </a:rPr>
              <a:t>Do not include financial compensation </a:t>
            </a:r>
          </a:p>
          <a:p>
            <a:pPr marL="0" indent="0">
              <a:lnSpc>
                <a:spcPct val="120000"/>
              </a:lnSpc>
              <a:spcBef>
                <a:spcPts val="0"/>
              </a:spcBef>
              <a:spcAft>
                <a:spcPts val="600"/>
              </a:spcAft>
              <a:buNone/>
            </a:pPr>
            <a:r>
              <a:rPr lang="en-US" sz="3300" b="1" dirty="0">
                <a:solidFill>
                  <a:schemeClr val="accent1"/>
                </a:solidFill>
              </a:rPr>
              <a:t>4. Importance of Knowledge to be Gained</a:t>
            </a:r>
          </a:p>
          <a:p>
            <a:pPr lvl="1">
              <a:lnSpc>
                <a:spcPct val="120000"/>
              </a:lnSpc>
              <a:spcBef>
                <a:spcPts val="0"/>
              </a:spcBef>
              <a:spcAft>
                <a:spcPts val="600"/>
              </a:spcAft>
            </a:pPr>
            <a:r>
              <a:rPr lang="en-US" sz="3300" dirty="0">
                <a:solidFill>
                  <a:schemeClr val="tx1">
                    <a:lumMod val="75000"/>
                    <a:lumOff val="25000"/>
                  </a:schemeClr>
                </a:solidFill>
              </a:rPr>
              <a:t>Discuss in relation to risks</a:t>
            </a:r>
          </a:p>
        </p:txBody>
      </p:sp>
      <p:sp>
        <p:nvSpPr>
          <p:cNvPr id="6" name="Title 1"/>
          <p:cNvSpPr>
            <a:spLocks noGrp="1"/>
          </p:cNvSpPr>
          <p:nvPr>
            <p:ph type="title"/>
          </p:nvPr>
        </p:nvSpPr>
        <p:spPr>
          <a:xfrm>
            <a:off x="293915" y="179308"/>
            <a:ext cx="10414000" cy="1251593"/>
          </a:xfrm>
        </p:spPr>
        <p:txBody>
          <a:bodyPr>
            <a:noAutofit/>
          </a:bodyPr>
          <a:lstStyle/>
          <a:p>
            <a:r>
              <a:rPr lang="en-US" dirty="0">
                <a:solidFill>
                  <a:schemeClr val="accent1"/>
                </a:solidFill>
              </a:rPr>
              <a:t>Plan Protection of Human Subjects cont’d</a:t>
            </a:r>
            <a:endParaRPr lang="en-US" dirty="0"/>
          </a:p>
        </p:txBody>
      </p:sp>
      <p:pic>
        <p:nvPicPr>
          <p:cNvPr id="7" name="Picture 6" descr="This image of the scales displays how the benefits of research to human subjects and others should out weigh the risks." title="Sca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5084" y="2749498"/>
            <a:ext cx="3258719" cy="1955232"/>
          </a:xfrm>
          <a:prstGeom prst="rect">
            <a:avLst/>
          </a:prstGeom>
        </p:spPr>
      </p:pic>
      <p:sp>
        <p:nvSpPr>
          <p:cNvPr id="9" name="Slide Number Placeholder 3">
            <a:extLst>
              <a:ext uri="{FF2B5EF4-FFF2-40B4-BE49-F238E27FC236}">
                <a16:creationId xmlns:a16="http://schemas.microsoft.com/office/drawing/2014/main" id="{670B9C33-77BF-473C-B40C-9D0EB8C10C73}"/>
              </a:ext>
            </a:extLst>
          </p:cNvPr>
          <p:cNvSpPr>
            <a:spLocks noGrp="1"/>
          </p:cNvSpPr>
          <p:nvPr>
            <p:ph type="sldNum" sz="quarter" idx="12"/>
          </p:nvPr>
        </p:nvSpPr>
        <p:spPr>
          <a:xfrm>
            <a:off x="446105" y="6355584"/>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25</a:t>
            </a:fld>
            <a:endParaRPr lang="en-US" dirty="0">
              <a:latin typeface="Roboto black" panose="02000000000000000000" pitchFamily="2" charset="0"/>
              <a:ea typeface="Roboto black" panose="02000000000000000000" pitchFamily="2" charset="0"/>
            </a:endParaRPr>
          </a:p>
        </p:txBody>
      </p:sp>
    </p:spTree>
    <p:custDataLst>
      <p:tags r:id="rId1"/>
    </p:custDataLst>
    <p:extLst>
      <p:ext uri="{BB962C8B-B14F-4D97-AF65-F5344CB8AC3E}">
        <p14:creationId xmlns:p14="http://schemas.microsoft.com/office/powerpoint/2010/main" val="3760102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6DAA5-D274-43C5-8297-AAF64D0872AF}"/>
              </a:ext>
            </a:extLst>
          </p:cNvPr>
          <p:cNvSpPr>
            <a:spLocks noGrp="1"/>
          </p:cNvSpPr>
          <p:nvPr>
            <p:ph type="title"/>
          </p:nvPr>
        </p:nvSpPr>
        <p:spPr>
          <a:xfrm>
            <a:off x="243877" y="136610"/>
            <a:ext cx="10515600" cy="1311444"/>
          </a:xfrm>
        </p:spPr>
        <p:txBody>
          <a:bodyPr>
            <a:normAutofit/>
          </a:bodyPr>
          <a:lstStyle/>
          <a:p>
            <a:r>
              <a:rPr lang="en-US" dirty="0">
                <a:solidFill>
                  <a:schemeClr val="accent1"/>
                </a:solidFill>
              </a:rPr>
              <a:t>Plan Protection of Human Subjects </a:t>
            </a:r>
            <a:br>
              <a:rPr lang="en-US" dirty="0">
                <a:solidFill>
                  <a:schemeClr val="accent1"/>
                </a:solidFill>
              </a:rPr>
            </a:br>
            <a:r>
              <a:rPr lang="en-US" dirty="0">
                <a:solidFill>
                  <a:schemeClr val="accent1"/>
                </a:solidFill>
              </a:rPr>
              <a:t>cont’d</a:t>
            </a:r>
            <a:endParaRPr lang="en-US" dirty="0"/>
          </a:p>
        </p:txBody>
      </p:sp>
      <p:sp>
        <p:nvSpPr>
          <p:cNvPr id="5" name="Content Placeholder 4">
            <a:extLst>
              <a:ext uri="{FF2B5EF4-FFF2-40B4-BE49-F238E27FC236}">
                <a16:creationId xmlns:a16="http://schemas.microsoft.com/office/drawing/2014/main" id="{1894E218-6D88-4E64-BA27-627531D33426}"/>
              </a:ext>
            </a:extLst>
          </p:cNvPr>
          <p:cNvSpPr txBox="1">
            <a:spLocks noGrp="1"/>
          </p:cNvSpPr>
          <p:nvPr>
            <p:ph idx="1"/>
          </p:nvPr>
        </p:nvSpPr>
        <p:spPr>
          <a:xfrm>
            <a:off x="505134" y="1459194"/>
            <a:ext cx="10515600" cy="4479756"/>
          </a:xfrm>
          <a:prstGeom prst="rect">
            <a:avLst/>
          </a:prstGeom>
          <a:noFill/>
        </p:spPr>
        <p:txBody>
          <a:bodyPr wrap="square" rtlCol="0">
            <a:noAutofit/>
          </a:bodyPr>
          <a:lstStyle/>
          <a:p>
            <a:pPr lvl="1">
              <a:lnSpc>
                <a:spcPct val="100000"/>
              </a:lnSpc>
              <a:spcBef>
                <a:spcPts val="0"/>
              </a:spcBef>
              <a:spcAft>
                <a:spcPts val="600"/>
              </a:spcAft>
            </a:pPr>
            <a:r>
              <a:rPr lang="en-US" sz="2800" b="1" dirty="0">
                <a:solidFill>
                  <a:schemeClr val="accent1"/>
                </a:solidFill>
                <a:cs typeface="Tahoma" charset="0"/>
              </a:rPr>
              <a:t>Don’t assume reviewers will understand what you mean</a:t>
            </a:r>
          </a:p>
          <a:p>
            <a:pPr lvl="2">
              <a:lnSpc>
                <a:spcPct val="100000"/>
              </a:lnSpc>
              <a:spcBef>
                <a:spcPts val="0"/>
              </a:spcBef>
              <a:spcAft>
                <a:spcPts val="600"/>
              </a:spcAft>
            </a:pPr>
            <a:r>
              <a:rPr lang="en-US" sz="2600" dirty="0">
                <a:cs typeface="Tahoma" charset="0"/>
              </a:rPr>
              <a:t>Explain how, what, when, where, why and who</a:t>
            </a:r>
          </a:p>
          <a:p>
            <a:pPr lvl="1">
              <a:lnSpc>
                <a:spcPct val="100000"/>
              </a:lnSpc>
              <a:spcBef>
                <a:spcPts val="0"/>
              </a:spcBef>
              <a:spcAft>
                <a:spcPts val="600"/>
              </a:spcAft>
            </a:pPr>
            <a:r>
              <a:rPr lang="en-US" sz="2800" b="1" dirty="0">
                <a:solidFill>
                  <a:schemeClr val="accent1"/>
                </a:solidFill>
                <a:cs typeface="Tahoma" charset="0"/>
              </a:rPr>
              <a:t>Common human subject issues identified in peer review:</a:t>
            </a:r>
          </a:p>
          <a:p>
            <a:pPr lvl="2">
              <a:lnSpc>
                <a:spcPct val="100000"/>
              </a:lnSpc>
              <a:spcBef>
                <a:spcPts val="0"/>
              </a:spcBef>
              <a:spcAft>
                <a:spcPts val="600"/>
              </a:spcAft>
            </a:pPr>
            <a:r>
              <a:rPr lang="en-US" sz="2600" dirty="0"/>
              <a:t>Physical or psychological risks not adequately addressed</a:t>
            </a:r>
          </a:p>
          <a:p>
            <a:pPr lvl="2">
              <a:lnSpc>
                <a:spcPct val="100000"/>
              </a:lnSpc>
              <a:spcBef>
                <a:spcPts val="0"/>
              </a:spcBef>
              <a:spcAft>
                <a:spcPts val="600"/>
              </a:spcAft>
            </a:pPr>
            <a:r>
              <a:rPr lang="en-US" sz="2600" dirty="0"/>
              <a:t>Inadequate protections for vulnerable populations</a:t>
            </a:r>
          </a:p>
          <a:p>
            <a:pPr lvl="2">
              <a:lnSpc>
                <a:spcPct val="100000"/>
              </a:lnSpc>
              <a:spcBef>
                <a:spcPts val="0"/>
              </a:spcBef>
              <a:spcAft>
                <a:spcPts val="600"/>
              </a:spcAft>
            </a:pPr>
            <a:r>
              <a:rPr lang="en-US" sz="2600" dirty="0"/>
              <a:t>Source of specimen and/or data </a:t>
            </a:r>
          </a:p>
          <a:p>
            <a:pPr lvl="2">
              <a:lnSpc>
                <a:spcPct val="100000"/>
              </a:lnSpc>
              <a:spcBef>
                <a:spcPts val="0"/>
              </a:spcBef>
              <a:spcAft>
                <a:spcPts val="600"/>
              </a:spcAft>
            </a:pPr>
            <a:r>
              <a:rPr lang="en-US" sz="2600" dirty="0"/>
              <a:t>Incidental findings not addressed</a:t>
            </a:r>
          </a:p>
          <a:p>
            <a:pPr lvl="2">
              <a:lnSpc>
                <a:spcPct val="100000"/>
              </a:lnSpc>
              <a:spcBef>
                <a:spcPts val="0"/>
              </a:spcBef>
              <a:spcAft>
                <a:spcPts val="600"/>
              </a:spcAft>
            </a:pPr>
            <a:r>
              <a:rPr lang="en-US" sz="2600" dirty="0"/>
              <a:t>Missing or inadequate Data &amp; Safety Monitoring Plans</a:t>
            </a:r>
          </a:p>
        </p:txBody>
      </p:sp>
      <p:sp>
        <p:nvSpPr>
          <p:cNvPr id="4" name="Slide Number Placeholder 3">
            <a:extLst>
              <a:ext uri="{FF2B5EF4-FFF2-40B4-BE49-F238E27FC236}">
                <a16:creationId xmlns:a16="http://schemas.microsoft.com/office/drawing/2014/main" id="{BDC1643D-F16E-4037-AA6E-3471AFFB7B1C}"/>
              </a:ext>
            </a:extLst>
          </p:cNvPr>
          <p:cNvSpPr>
            <a:spLocks noGrp="1"/>
          </p:cNvSpPr>
          <p:nvPr>
            <p:ph type="sldNum" sz="quarter" idx="12"/>
          </p:nvPr>
        </p:nvSpPr>
        <p:spPr>
          <a:xfrm>
            <a:off x="838200" y="6310312"/>
            <a:ext cx="2743200" cy="365125"/>
          </a:xfrm>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722870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706" y="502071"/>
            <a:ext cx="8839200" cy="1066800"/>
          </a:xfrm>
        </p:spPr>
        <p:txBody>
          <a:bodyPr>
            <a:normAutofit fontScale="90000"/>
          </a:bodyPr>
          <a:lstStyle/>
          <a:p>
            <a:pPr algn="ctr"/>
            <a:r>
              <a:rPr lang="en-US" dirty="0"/>
              <a:t>Multi-site Study Considerations</a:t>
            </a:r>
            <a:br>
              <a:rPr lang="en-US" dirty="0"/>
            </a:br>
            <a:endParaRPr lang="en-US" dirty="0"/>
          </a:p>
        </p:txBody>
      </p:sp>
      <p:sp>
        <p:nvSpPr>
          <p:cNvPr id="3" name="Content Placeholder 2"/>
          <p:cNvSpPr>
            <a:spLocks noGrp="1"/>
          </p:cNvSpPr>
          <p:nvPr>
            <p:ph idx="1"/>
          </p:nvPr>
        </p:nvSpPr>
        <p:spPr>
          <a:xfrm>
            <a:off x="567155" y="1439779"/>
            <a:ext cx="11356139" cy="5173803"/>
          </a:xfrm>
        </p:spPr>
        <p:txBody>
          <a:bodyPr>
            <a:noAutofit/>
          </a:bodyPr>
          <a:lstStyle/>
          <a:p>
            <a:pPr>
              <a:lnSpc>
                <a:spcPct val="100000"/>
              </a:lnSpc>
              <a:spcBef>
                <a:spcPts val="0"/>
              </a:spcBef>
              <a:spcAft>
                <a:spcPts val="600"/>
              </a:spcAft>
            </a:pPr>
            <a:r>
              <a:rPr lang="en-US" sz="3200" dirty="0">
                <a:solidFill>
                  <a:schemeClr val="tx1">
                    <a:lumMod val="75000"/>
                    <a:lumOff val="25000"/>
                  </a:schemeClr>
                </a:solidFill>
              </a:rPr>
              <a:t>In general, funding recipient is considered engaged in human subjects (HS) research when nonexempt research involves HS</a:t>
            </a:r>
          </a:p>
          <a:p>
            <a:pPr>
              <a:lnSpc>
                <a:spcPct val="100000"/>
              </a:lnSpc>
              <a:spcBef>
                <a:spcPts val="0"/>
              </a:spcBef>
              <a:spcAft>
                <a:spcPts val="600"/>
              </a:spcAft>
            </a:pPr>
            <a:r>
              <a:rPr lang="en-US" sz="3200" b="1" dirty="0">
                <a:solidFill>
                  <a:schemeClr val="accent4"/>
                </a:solidFill>
              </a:rPr>
              <a:t>All</a:t>
            </a:r>
            <a:r>
              <a:rPr lang="en-US" sz="3200" dirty="0">
                <a:solidFill>
                  <a:schemeClr val="tx1">
                    <a:lumMod val="75000"/>
                    <a:lumOff val="25000"/>
                  </a:schemeClr>
                </a:solidFill>
              </a:rPr>
              <a:t> engaged sites must have:</a:t>
            </a:r>
          </a:p>
          <a:p>
            <a:pPr lvl="1">
              <a:lnSpc>
                <a:spcPct val="100000"/>
              </a:lnSpc>
              <a:spcBef>
                <a:spcPts val="0"/>
              </a:spcBef>
              <a:spcAft>
                <a:spcPts val="600"/>
              </a:spcAft>
            </a:pPr>
            <a:r>
              <a:rPr lang="en-US" sz="2800" dirty="0">
                <a:solidFill>
                  <a:schemeClr val="tx1">
                    <a:lumMod val="75000"/>
                    <a:lumOff val="25000"/>
                  </a:schemeClr>
                </a:solidFill>
              </a:rPr>
              <a:t>FWA (can be covered under recipient’s FWA)</a:t>
            </a:r>
          </a:p>
          <a:p>
            <a:pPr lvl="3">
              <a:lnSpc>
                <a:spcPct val="100000"/>
              </a:lnSpc>
              <a:spcBef>
                <a:spcPts val="0"/>
              </a:spcBef>
              <a:spcAft>
                <a:spcPts val="600"/>
              </a:spcAft>
              <a:buClrTx/>
            </a:pPr>
            <a:r>
              <a:rPr lang="en-US" sz="2400" dirty="0">
                <a:solidFill>
                  <a:schemeClr val="tx1">
                    <a:lumMod val="75000"/>
                    <a:lumOff val="25000"/>
                  </a:schemeClr>
                </a:solidFill>
                <a:hlinkClick r:id="rId2"/>
              </a:rPr>
              <a:t>http://www.hhs.gov/ohrp/policy/guidanceonalternativetofwa.html</a:t>
            </a:r>
            <a:r>
              <a:rPr lang="en-US" sz="2400" dirty="0">
                <a:solidFill>
                  <a:schemeClr val="tx1">
                    <a:lumMod val="75000"/>
                    <a:lumOff val="25000"/>
                  </a:schemeClr>
                </a:solidFill>
              </a:rPr>
              <a:t> </a:t>
            </a:r>
          </a:p>
          <a:p>
            <a:pPr lvl="1">
              <a:lnSpc>
                <a:spcPct val="100000"/>
              </a:lnSpc>
              <a:spcBef>
                <a:spcPts val="0"/>
              </a:spcBef>
              <a:spcAft>
                <a:spcPts val="600"/>
              </a:spcAft>
              <a:buClrTx/>
            </a:pPr>
            <a:r>
              <a:rPr lang="en-US" sz="2800" dirty="0">
                <a:solidFill>
                  <a:schemeClr val="tx1">
                    <a:lumMod val="75000"/>
                    <a:lumOff val="25000"/>
                  </a:schemeClr>
                </a:solidFill>
              </a:rPr>
              <a:t>IRB Approval</a:t>
            </a:r>
          </a:p>
          <a:p>
            <a:pPr lvl="2">
              <a:lnSpc>
                <a:spcPct val="100000"/>
              </a:lnSpc>
              <a:spcBef>
                <a:spcPts val="0"/>
              </a:spcBef>
              <a:spcAft>
                <a:spcPts val="600"/>
              </a:spcAft>
            </a:pPr>
            <a:r>
              <a:rPr lang="en-US" sz="2800" dirty="0">
                <a:solidFill>
                  <a:schemeClr val="tx1">
                    <a:lumMod val="75000"/>
                    <a:lumOff val="25000"/>
                  </a:schemeClr>
                </a:solidFill>
              </a:rPr>
              <a:t>U.S. sites to rely on one IRB </a:t>
            </a:r>
            <a:r>
              <a:rPr lang="en-US" sz="2800" dirty="0"/>
              <a:t>under </a:t>
            </a:r>
            <a:r>
              <a:rPr lang="en-US" sz="2800" dirty="0">
                <a:hlinkClick r:id="rId3"/>
              </a:rPr>
              <a:t>45 CFR 46.114 </a:t>
            </a:r>
            <a:endParaRPr lang="en-US" sz="2800" dirty="0"/>
          </a:p>
          <a:p>
            <a:pPr lvl="3">
              <a:lnSpc>
                <a:spcPct val="100000"/>
              </a:lnSpc>
              <a:spcBef>
                <a:spcPts val="0"/>
              </a:spcBef>
              <a:spcAft>
                <a:spcPts val="600"/>
              </a:spcAft>
            </a:pPr>
            <a:r>
              <a:rPr lang="en-US" dirty="0">
                <a:solidFill>
                  <a:schemeClr val="tx1">
                    <a:lumMod val="75000"/>
                    <a:lumOff val="25000"/>
                  </a:schemeClr>
                </a:solidFill>
              </a:rPr>
              <a:t>Reliance agreement </a:t>
            </a:r>
            <a:r>
              <a:rPr lang="en-US" sz="2400" dirty="0">
                <a:solidFill>
                  <a:schemeClr val="tx1">
                    <a:lumMod val="75000"/>
                    <a:lumOff val="25000"/>
                  </a:schemeClr>
                </a:solidFill>
                <a:hlinkClick r:id="rId4"/>
              </a:rPr>
              <a:t>http://www.hhs.gov/ohrp/assurances/forms/irbauthagree.html</a:t>
            </a:r>
            <a:r>
              <a:rPr lang="en-US" sz="2400" dirty="0">
                <a:solidFill>
                  <a:schemeClr val="tx1">
                    <a:lumMod val="75000"/>
                    <a:lumOff val="25000"/>
                  </a:schemeClr>
                </a:solidFill>
              </a:rPr>
              <a:t> </a:t>
            </a:r>
          </a:p>
          <a:p>
            <a:pPr lvl="3">
              <a:lnSpc>
                <a:spcPct val="120000"/>
              </a:lnSpc>
            </a:pPr>
            <a:endParaRPr lang="en-US" sz="2400"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pPr>
              <a:defRPr/>
            </a:pPr>
            <a:fld id="{161627A0-52BE-49C3-90CB-787EE860760A}" type="slidenum">
              <a:rPr lang="en-US" sz="1200">
                <a:solidFill>
                  <a:schemeClr val="accent1"/>
                </a:solidFill>
              </a:rPr>
              <a:pPr>
                <a:defRPr/>
              </a:pPr>
              <a:t>27</a:t>
            </a:fld>
            <a:endParaRPr lang="en-US" sz="1200" dirty="0">
              <a:solidFill>
                <a:schemeClr val="accent1"/>
              </a:solidFill>
            </a:endParaRPr>
          </a:p>
        </p:txBody>
      </p:sp>
      <p:sp>
        <p:nvSpPr>
          <p:cNvPr id="5" name="Slide Number Placeholder 3">
            <a:extLst>
              <a:ext uri="{FF2B5EF4-FFF2-40B4-BE49-F238E27FC236}">
                <a16:creationId xmlns:a16="http://schemas.microsoft.com/office/drawing/2014/main" id="{9BEC8EFA-A5A0-49E3-BC81-3D5E5B349F64}"/>
              </a:ext>
            </a:extLst>
          </p:cNvPr>
          <p:cNvSpPr>
            <a:spLocks noGrp="1"/>
          </p:cNvSpPr>
          <p:nvPr>
            <p:ph type="sldNum" sz="quarter" idx="12"/>
          </p:nvPr>
        </p:nvSpPr>
        <p:spPr>
          <a:xfrm>
            <a:off x="838200" y="6379862"/>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27</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957258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a:xfrm>
            <a:off x="838200" y="233362"/>
            <a:ext cx="10515600" cy="1325563"/>
          </a:xfrm>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800" dirty="0">
                <a:solidFill>
                  <a:schemeClr val="accent3"/>
                </a:solidFill>
                <a:ea typeface="Roboto" panose="020B0604020202020204" charset="0"/>
              </a:rPr>
              <a:t>Identify NIH policies pertaining to research involving human subjects </a:t>
            </a:r>
          </a:p>
          <a:p>
            <a:pPr lvl="0" fontAlgn="ctr"/>
            <a:r>
              <a:rPr lang="en-US" sz="2800" dirty="0">
                <a:solidFill>
                  <a:schemeClr val="accent3"/>
                </a:solidFill>
                <a:ea typeface="Roboto" panose="020B0604020202020204" charset="0"/>
              </a:rPr>
              <a:t>Determine when research involving human subjects is a clinical trial</a:t>
            </a:r>
          </a:p>
          <a:p>
            <a:pPr fontAlgn="ctr"/>
            <a:r>
              <a:rPr lang="en-US" sz="2800" dirty="0">
                <a:solidFill>
                  <a:schemeClr val="accent3"/>
                </a:solidFill>
                <a:ea typeface="Roboto" panose="020B0604020202020204" charset="0"/>
              </a:rPr>
              <a:t>Review considerations when applying for an NIH award for research that involves human subjects</a:t>
            </a:r>
          </a:p>
          <a:p>
            <a:pPr lvl="0" fontAlgn="ctr"/>
            <a:r>
              <a:rPr lang="en-US" sz="2800" b="1" dirty="0">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28</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60930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C4857F-190B-49E5-9BAC-FFF9ED58A680}"/>
              </a:ext>
            </a:extLst>
          </p:cNvPr>
          <p:cNvSpPr>
            <a:spLocks noGrp="1"/>
          </p:cNvSpPr>
          <p:nvPr>
            <p:ph type="title"/>
          </p:nvPr>
        </p:nvSpPr>
        <p:spPr>
          <a:xfrm>
            <a:off x="297266" y="175038"/>
            <a:ext cx="11605146" cy="1454051"/>
          </a:xfrm>
        </p:spPr>
        <p:txBody>
          <a:bodyPr>
            <a:normAutofit/>
          </a:bodyPr>
          <a:lstStyle/>
          <a:p>
            <a:r>
              <a:rPr lang="en-US" dirty="0">
                <a:solidFill>
                  <a:schemeClr val="accent1"/>
                </a:solidFill>
              </a:rPr>
              <a:t>Useful Resources: Human Subjects Protections and Inclusion</a:t>
            </a:r>
          </a:p>
        </p:txBody>
      </p:sp>
      <p:sp>
        <p:nvSpPr>
          <p:cNvPr id="7" name="Content Placeholder 6">
            <a:extLst>
              <a:ext uri="{FF2B5EF4-FFF2-40B4-BE49-F238E27FC236}">
                <a16:creationId xmlns:a16="http://schemas.microsoft.com/office/drawing/2014/main" id="{70931E16-5EA4-4076-AF10-9ED57F3917C8}"/>
              </a:ext>
            </a:extLst>
          </p:cNvPr>
          <p:cNvSpPr>
            <a:spLocks noGrp="1"/>
          </p:cNvSpPr>
          <p:nvPr>
            <p:ph idx="1"/>
          </p:nvPr>
        </p:nvSpPr>
        <p:spPr>
          <a:xfrm>
            <a:off x="3644531" y="1489454"/>
            <a:ext cx="7960615" cy="4891281"/>
          </a:xfrm>
        </p:spPr>
        <p:txBody>
          <a:bodyPr anchor="ctr">
            <a:normAutofit/>
          </a:bodyPr>
          <a:lstStyle/>
          <a:p>
            <a:pPr>
              <a:lnSpc>
                <a:spcPct val="100000"/>
              </a:lnSpc>
              <a:spcBef>
                <a:spcPts val="600"/>
              </a:spcBef>
              <a:spcAft>
                <a:spcPts val="1800"/>
              </a:spcAft>
            </a:pPr>
            <a:r>
              <a:rPr lang="en-US" sz="3200" dirty="0">
                <a:ea typeface="Roboto" panose="020B0604020202020204" charset="0"/>
              </a:rPr>
              <a:t>NIH OER Human Subjects website </a:t>
            </a:r>
            <a:r>
              <a:rPr lang="en-US" sz="3200" dirty="0">
                <a:solidFill>
                  <a:schemeClr val="accent1"/>
                </a:solidFill>
                <a:ea typeface="Roboto" panose="020B0604020202020204" charset="0"/>
                <a:hlinkClick r:id="rId2"/>
              </a:rPr>
              <a:t>https://humansubjects.nih.gov</a:t>
            </a:r>
            <a:r>
              <a:rPr lang="en-US" sz="3200" dirty="0">
                <a:solidFill>
                  <a:schemeClr val="accent1"/>
                </a:solidFill>
                <a:ea typeface="Roboto" panose="020B0604020202020204" charset="0"/>
              </a:rPr>
              <a:t> </a:t>
            </a:r>
          </a:p>
          <a:p>
            <a:pPr>
              <a:lnSpc>
                <a:spcPct val="100000"/>
              </a:lnSpc>
              <a:spcBef>
                <a:spcPts val="600"/>
              </a:spcBef>
              <a:spcAft>
                <a:spcPts val="1800"/>
              </a:spcAft>
            </a:pPr>
            <a:r>
              <a:rPr lang="en-US" sz="3200" dirty="0">
                <a:ea typeface="Roboto" panose="020B0604020202020204" charset="0"/>
              </a:rPr>
              <a:t>OHRP website</a:t>
            </a:r>
          </a:p>
          <a:p>
            <a:pPr marL="182880" indent="0">
              <a:lnSpc>
                <a:spcPct val="100000"/>
              </a:lnSpc>
              <a:spcBef>
                <a:spcPts val="600"/>
              </a:spcBef>
              <a:spcAft>
                <a:spcPts val="1800"/>
              </a:spcAft>
              <a:buNone/>
            </a:pPr>
            <a:r>
              <a:rPr lang="en-US" sz="3200" dirty="0">
                <a:solidFill>
                  <a:schemeClr val="accent1"/>
                </a:solidFill>
                <a:ea typeface="Roboto" panose="020B0604020202020204" charset="0"/>
                <a:hlinkClick r:id="rId3"/>
              </a:rPr>
              <a:t>https://www.hhs.gov/ohrp/</a:t>
            </a:r>
            <a:endParaRPr lang="en-US" sz="3200" dirty="0">
              <a:solidFill>
                <a:schemeClr val="accent1"/>
              </a:solidFill>
              <a:ea typeface="Roboto" panose="020B0604020202020204" charset="0"/>
            </a:endParaRPr>
          </a:p>
          <a:p>
            <a:pPr>
              <a:lnSpc>
                <a:spcPct val="120000"/>
              </a:lnSpc>
              <a:spcBef>
                <a:spcPts val="600"/>
              </a:spcBef>
              <a:spcAft>
                <a:spcPts val="1800"/>
              </a:spcAft>
            </a:pPr>
            <a:endParaRPr lang="en-US" sz="2000" dirty="0">
              <a:solidFill>
                <a:schemeClr val="accent1"/>
              </a:solidFill>
            </a:endParaRPr>
          </a:p>
        </p:txBody>
      </p:sp>
      <p:pic>
        <p:nvPicPr>
          <p:cNvPr id="11" name="Graphic 10" descr="Lightbulb">
            <a:extLst>
              <a:ext uri="{FF2B5EF4-FFF2-40B4-BE49-F238E27FC236}">
                <a16:creationId xmlns:a16="http://schemas.microsoft.com/office/drawing/2014/main" id="{D8A2784A-4DB7-4D4E-8107-5ABFD789C7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sp>
        <p:nvSpPr>
          <p:cNvPr id="5" name="Slide Number Placeholder 4">
            <a:extLst>
              <a:ext uri="{FF2B5EF4-FFF2-40B4-BE49-F238E27FC236}">
                <a16:creationId xmlns:a16="http://schemas.microsoft.com/office/drawing/2014/main" id="{380745FE-58E3-4248-B95A-4C16A30AC5BE}"/>
              </a:ext>
            </a:extLst>
          </p:cNvPr>
          <p:cNvSpPr>
            <a:spLocks noGrp="1"/>
          </p:cNvSpPr>
          <p:nvPr>
            <p:ph type="sldNum" sz="quarter" idx="12"/>
          </p:nvPr>
        </p:nvSpPr>
        <p:spPr>
          <a:xfrm>
            <a:off x="10825930" y="6223702"/>
            <a:ext cx="570728" cy="314067"/>
          </a:xfrm>
        </p:spPr>
        <p:txBody>
          <a:bodyPr>
            <a:normAutofit/>
          </a:bodyPr>
          <a:lstStyle/>
          <a:p>
            <a:pPr>
              <a:lnSpc>
                <a:spcPct val="90000"/>
              </a:lnSpc>
              <a:spcAft>
                <a:spcPts val="600"/>
              </a:spcAft>
            </a:pPr>
            <a:r>
              <a:rPr lang="en-US" sz="800" spc="50">
                <a:solidFill>
                  <a:srgbClr val="898989"/>
                </a:solidFill>
                <a:latin typeface="Roboto light" panose="02000000000000000000" pitchFamily="2" charset="0"/>
                <a:ea typeface="Roboto light" panose="02000000000000000000" pitchFamily="2" charset="0"/>
                <a:cs typeface="Open Sans" panose="020B0606030504020204" pitchFamily="34" charset="0"/>
              </a:rPr>
              <a:t>SLIDE</a:t>
            </a:r>
            <a:r>
              <a:rPr lang="en-US" sz="800" spc="100">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r>
              <a:rPr lang="en-US" sz="800">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z="800">
                <a:solidFill>
                  <a:srgbClr val="898989"/>
                </a:solidFill>
                <a:latin typeface="Roboto black" panose="02000000000000000000" pitchFamily="2" charset="0"/>
                <a:ea typeface="Roboto black" panose="02000000000000000000" pitchFamily="2" charset="0"/>
              </a:rPr>
              <a:pPr>
                <a:lnSpc>
                  <a:spcPct val="90000"/>
                </a:lnSpc>
                <a:spcAft>
                  <a:spcPts val="600"/>
                </a:spcAft>
              </a:pPr>
              <a:t>29</a:t>
            </a:fld>
            <a:endParaRPr lang="en-US" sz="800">
              <a:solidFill>
                <a:srgbClr val="898989"/>
              </a:solidFill>
              <a:latin typeface="Roboto black" panose="02000000000000000000" pitchFamily="2" charset="0"/>
              <a:ea typeface="Roboto black" panose="02000000000000000000" pitchFamily="2" charset="0"/>
            </a:endParaRPr>
          </a:p>
        </p:txBody>
      </p:sp>
      <p:sp>
        <p:nvSpPr>
          <p:cNvPr id="9" name="Slide Number Placeholder 4">
            <a:extLst>
              <a:ext uri="{FF2B5EF4-FFF2-40B4-BE49-F238E27FC236}">
                <a16:creationId xmlns:a16="http://schemas.microsoft.com/office/drawing/2014/main" id="{4A401431-4566-4205-8F2C-F1171B39584C}"/>
              </a:ext>
            </a:extLst>
          </p:cNvPr>
          <p:cNvSpPr txBox="1">
            <a:spLocks/>
          </p:cNvSpPr>
          <p:nvPr/>
        </p:nvSpPr>
        <p:spPr>
          <a:xfrm>
            <a:off x="297266" y="6441417"/>
            <a:ext cx="1278985" cy="314067"/>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400" kern="1200">
                <a:solidFill>
                  <a:srgbClr val="015396"/>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pc="50">
                <a:solidFill>
                  <a:srgbClr val="898989"/>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r>
              <a:rPr lang="en-US">
                <a:solidFill>
                  <a:srgbClr val="898989"/>
                </a:solidFill>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solidFill>
                  <a:schemeClr val="accent4"/>
                </a:solidFill>
                <a:latin typeface="Roboto black" panose="02000000000000000000" pitchFamily="2" charset="0"/>
                <a:ea typeface="Roboto black" panose="02000000000000000000" pitchFamily="2" charset="0"/>
              </a:rPr>
              <a:pPr>
                <a:lnSpc>
                  <a:spcPct val="90000"/>
                </a:lnSpc>
                <a:spcAft>
                  <a:spcPts val="600"/>
                </a:spcAft>
              </a:pPr>
              <a:t>29</a:t>
            </a:fld>
            <a:endParaRPr lang="en-US" dirty="0">
              <a:solidFill>
                <a:schemeClr val="accent4"/>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09241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A151C1-0AC6-4C40-B033-6739ADF13F68}"/>
              </a:ext>
            </a:extLst>
          </p:cNvPr>
          <p:cNvSpPr>
            <a:spLocks noGrp="1"/>
          </p:cNvSpPr>
          <p:nvPr>
            <p:ph type="title"/>
          </p:nvPr>
        </p:nvSpPr>
        <p:spPr/>
        <p:txBody>
          <a:bodyPr/>
          <a:lstStyle/>
          <a:p>
            <a:r>
              <a:rPr lang="en-US" dirty="0"/>
              <a:t>Objectives</a:t>
            </a:r>
          </a:p>
        </p:txBody>
      </p:sp>
      <p:sp>
        <p:nvSpPr>
          <p:cNvPr id="6" name="Content Placeholder 5">
            <a:extLst>
              <a:ext uri="{FF2B5EF4-FFF2-40B4-BE49-F238E27FC236}">
                <a16:creationId xmlns:a16="http://schemas.microsoft.com/office/drawing/2014/main" id="{A0793C80-1FD1-493D-91A5-1A8101A26CE5}"/>
              </a:ext>
            </a:extLst>
          </p:cNvPr>
          <p:cNvSpPr>
            <a:spLocks noGrp="1"/>
          </p:cNvSpPr>
          <p:nvPr>
            <p:ph idx="1"/>
          </p:nvPr>
        </p:nvSpPr>
        <p:spPr>
          <a:xfrm>
            <a:off x="838200" y="1558925"/>
            <a:ext cx="10515600" cy="4351338"/>
          </a:xfrm>
        </p:spPr>
        <p:txBody>
          <a:bodyPr>
            <a:noAutofit/>
          </a:bodyPr>
          <a:lstStyle/>
          <a:p>
            <a:pPr lvl="0" fontAlgn="ctr"/>
            <a:r>
              <a:rPr lang="en-US" sz="2800" b="1" dirty="0">
                <a:ea typeface="Roboto" panose="020B0604020202020204" charset="0"/>
              </a:rPr>
              <a:t>Identify NIH policies pertaining to research involving human subjects </a:t>
            </a:r>
          </a:p>
          <a:p>
            <a:pPr fontAlgn="ctr"/>
            <a:r>
              <a:rPr lang="en-US" sz="2800" dirty="0">
                <a:solidFill>
                  <a:schemeClr val="bg2">
                    <a:lumMod val="75000"/>
                  </a:schemeClr>
                </a:solidFill>
                <a:ea typeface="Roboto" panose="020B0604020202020204" charset="0"/>
              </a:rPr>
              <a:t>Determine when research involving human subjects is a clinical trial</a:t>
            </a:r>
          </a:p>
          <a:p>
            <a:pPr fontAlgn="ctr"/>
            <a:r>
              <a:rPr lang="en-US" sz="2800" dirty="0">
                <a:solidFill>
                  <a:schemeClr val="bg2">
                    <a:lumMod val="75000"/>
                  </a:schemeClr>
                </a:solidFill>
                <a:ea typeface="Roboto" panose="020B0604020202020204" charset="0"/>
              </a:rPr>
              <a:t>Review considerations when applying for NIH award for research that involves human subjects</a:t>
            </a:r>
          </a:p>
          <a:p>
            <a:pPr lvl="0" fontAlgn="ctr"/>
            <a:r>
              <a:rPr lang="en-US" sz="2800" dirty="0">
                <a:solidFill>
                  <a:schemeClr val="bg2">
                    <a:lumMod val="75000"/>
                  </a:schemeClr>
                </a:solidFill>
                <a:ea typeface="Roboto" panose="020B0604020202020204" charset="0"/>
              </a:rPr>
              <a:t>Identify NIH resources for investigators conducting research involving human subjects </a:t>
            </a:r>
          </a:p>
        </p:txBody>
      </p:sp>
      <p:sp>
        <p:nvSpPr>
          <p:cNvPr id="4" name="Slide Number Placeholder 3">
            <a:extLst>
              <a:ext uri="{FF2B5EF4-FFF2-40B4-BE49-F238E27FC236}">
                <a16:creationId xmlns:a16="http://schemas.microsoft.com/office/drawing/2014/main" id="{57D20301-3934-4672-A33A-E8DF0554B36F}"/>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3</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235085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207C-92CC-4F4B-BD06-49F21C86A7A8}"/>
              </a:ext>
            </a:extLst>
          </p:cNvPr>
          <p:cNvSpPr>
            <a:spLocks noGrp="1"/>
          </p:cNvSpPr>
          <p:nvPr>
            <p:ph type="title"/>
          </p:nvPr>
        </p:nvSpPr>
        <p:spPr>
          <a:xfrm>
            <a:off x="1030713" y="3071021"/>
            <a:ext cx="4805996" cy="1297115"/>
          </a:xfrm>
        </p:spPr>
        <p:txBody>
          <a:bodyPr vert="horz" lIns="91440" tIns="45720" rIns="91440" bIns="45720" rtlCol="0" anchor="t">
            <a:normAutofit/>
          </a:bodyPr>
          <a:lstStyle/>
          <a:p>
            <a:r>
              <a:rPr lang="en-US" sz="5400" dirty="0">
                <a:solidFill>
                  <a:schemeClr val="accent1"/>
                </a:solidFill>
              </a:rPr>
              <a:t>Questions</a:t>
            </a:r>
          </a:p>
        </p:txBody>
      </p:sp>
      <p:pic>
        <p:nvPicPr>
          <p:cNvPr id="8" name="Graphic 7">
            <a:extLst>
              <a:ext uri="{FF2B5EF4-FFF2-40B4-BE49-F238E27FC236}">
                <a16:creationId xmlns:a16="http://schemas.microsoft.com/office/drawing/2014/main" id="{015670E2-684D-48F3-ABA3-9C422847451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63559" y="1774979"/>
            <a:ext cx="4141760" cy="4141760"/>
          </a:xfrm>
          <a:prstGeom prst="rect">
            <a:avLst/>
          </a:prstGeom>
        </p:spPr>
      </p:pic>
      <p:sp>
        <p:nvSpPr>
          <p:cNvPr id="4" name="Slide Number Placeholder 3">
            <a:extLst>
              <a:ext uri="{FF2B5EF4-FFF2-40B4-BE49-F238E27FC236}">
                <a16:creationId xmlns:a16="http://schemas.microsoft.com/office/drawing/2014/main" id="{3DB32793-0706-47C9-8A74-C0AC9B003068}"/>
              </a:ext>
            </a:extLst>
          </p:cNvPr>
          <p:cNvSpPr>
            <a:spLocks noGrp="1"/>
          </p:cNvSpPr>
          <p:nvPr>
            <p:ph type="sldNum" sz="quarter" idx="12"/>
          </p:nvPr>
        </p:nvSpPr>
        <p:spPr>
          <a:xfrm>
            <a:off x="372897" y="6458834"/>
            <a:ext cx="1029181" cy="314067"/>
          </a:xfrm>
        </p:spPr>
        <p:txBody>
          <a:bodyPr vert="horz" lIns="91440" tIns="45720" rIns="91440" bIns="45720" rtlCol="0" anchor="ctr">
            <a:normAutofit/>
          </a:bodyPr>
          <a:lstStyle/>
          <a:p>
            <a:pPr algn="r">
              <a:lnSpc>
                <a:spcPct val="90000"/>
              </a:lnSpc>
              <a:spcAft>
                <a:spcPts val="600"/>
              </a:spcAft>
            </a:pPr>
            <a:r>
              <a:rPr lang="en-US" b="1" spc="50" dirty="0">
                <a:solidFill>
                  <a:srgbClr val="898989"/>
                </a:solidFill>
                <a:latin typeface="+mn-lt"/>
                <a:ea typeface="+mn-ea"/>
                <a:cs typeface="+mn-cs"/>
              </a:rPr>
              <a:t>SLIDE</a:t>
            </a:r>
            <a:r>
              <a:rPr lang="en-US" b="1" spc="100" dirty="0">
                <a:solidFill>
                  <a:srgbClr val="898989"/>
                </a:solidFill>
                <a:latin typeface="+mn-lt"/>
                <a:ea typeface="+mn-ea"/>
                <a:cs typeface="+mn-cs"/>
              </a:rPr>
              <a:t> |</a:t>
            </a:r>
            <a:r>
              <a:rPr lang="en-US" b="1" dirty="0">
                <a:solidFill>
                  <a:srgbClr val="898989"/>
                </a:solidFill>
                <a:latin typeface="+mn-lt"/>
                <a:ea typeface="+mn-ea"/>
                <a:cs typeface="+mn-cs"/>
              </a:rPr>
              <a:t> </a:t>
            </a:r>
            <a:fld id="{A7DDB576-49B3-42E2-89EA-6E35EA8EF806}" type="slidenum">
              <a:rPr lang="en-US" b="1">
                <a:solidFill>
                  <a:schemeClr val="accent4"/>
                </a:solidFill>
                <a:latin typeface="+mn-lt"/>
                <a:ea typeface="+mn-ea"/>
                <a:cs typeface="+mn-cs"/>
              </a:rPr>
              <a:pPr algn="r">
                <a:lnSpc>
                  <a:spcPct val="90000"/>
                </a:lnSpc>
                <a:spcAft>
                  <a:spcPts val="600"/>
                </a:spcAft>
              </a:pPr>
              <a:t>30</a:t>
            </a:fld>
            <a:endParaRPr lang="en-US" b="1" dirty="0">
              <a:solidFill>
                <a:schemeClr val="accent4"/>
              </a:solidFill>
              <a:latin typeface="+mn-lt"/>
              <a:ea typeface="+mn-ea"/>
              <a:cs typeface="+mn-cs"/>
            </a:endParaRPr>
          </a:p>
        </p:txBody>
      </p:sp>
    </p:spTree>
    <p:extLst>
      <p:ext uri="{BB962C8B-B14F-4D97-AF65-F5344CB8AC3E}">
        <p14:creationId xmlns:p14="http://schemas.microsoft.com/office/powerpoint/2010/main" val="381977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B02D86-2AB0-4FBE-9C7D-9E1A5B3FAD02}"/>
              </a:ext>
            </a:extLst>
          </p:cNvPr>
          <p:cNvSpPr>
            <a:spLocks noGrp="1"/>
          </p:cNvSpPr>
          <p:nvPr>
            <p:ph type="title"/>
          </p:nvPr>
        </p:nvSpPr>
        <p:spPr>
          <a:xfrm>
            <a:off x="378668" y="255163"/>
            <a:ext cx="9679305" cy="770251"/>
          </a:xfrm>
        </p:spPr>
        <p:txBody>
          <a:bodyPr/>
          <a:lstStyle/>
          <a:p>
            <a:r>
              <a:rPr lang="en-US" dirty="0"/>
              <a:t>Human Subjects Research Policies</a:t>
            </a:r>
          </a:p>
        </p:txBody>
      </p:sp>
      <p:sp>
        <p:nvSpPr>
          <p:cNvPr id="2" name="Slide Number Placeholder 1">
            <a:extLst>
              <a:ext uri="{FF2B5EF4-FFF2-40B4-BE49-F238E27FC236}">
                <a16:creationId xmlns:a16="http://schemas.microsoft.com/office/drawing/2014/main" id="{9A1F70AA-DED9-4BBE-A47F-A50B25A2F7F7}"/>
              </a:ext>
            </a:extLst>
          </p:cNvPr>
          <p:cNvSpPr>
            <a:spLocks noGrp="1"/>
          </p:cNvSpPr>
          <p:nvPr>
            <p:ph type="sldNum" sz="quarter" idx="12"/>
          </p:nvPr>
        </p:nvSpPr>
        <p:spPr/>
        <p:txBody>
          <a:bodyPr/>
          <a:lstStyle/>
          <a:p>
            <a:fld id="{4E145064-9D3C-45D4-9025-07C0526170CE}" type="slidenum">
              <a:rPr lang="en-US" smtClean="0"/>
              <a:pPr/>
              <a:t>4</a:t>
            </a:fld>
            <a:endParaRPr lang="en-US" dirty="0"/>
          </a:p>
        </p:txBody>
      </p:sp>
      <p:sp>
        <p:nvSpPr>
          <p:cNvPr id="3" name="Flowchart: Connector 2" descr="There are many human subjects research policies at NIH. ">
            <a:extLst>
              <a:ext uri="{FF2B5EF4-FFF2-40B4-BE49-F238E27FC236}">
                <a16:creationId xmlns:a16="http://schemas.microsoft.com/office/drawing/2014/main" id="{00165B22-F0E2-4E8A-A24D-E2E9B717BF9D}"/>
              </a:ext>
            </a:extLst>
          </p:cNvPr>
          <p:cNvSpPr/>
          <p:nvPr/>
        </p:nvSpPr>
        <p:spPr>
          <a:xfrm>
            <a:off x="5392524" y="2618192"/>
            <a:ext cx="1595914" cy="1464396"/>
          </a:xfrm>
          <a:prstGeom prst="flowChartConnector">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Human Subjects Research</a:t>
            </a:r>
          </a:p>
        </p:txBody>
      </p:sp>
      <p:sp>
        <p:nvSpPr>
          <p:cNvPr id="9" name="Rectangle 8" descr="funding opportunity announcement policies">
            <a:extLst>
              <a:ext uri="{FF2B5EF4-FFF2-40B4-BE49-F238E27FC236}">
                <a16:creationId xmlns:a16="http://schemas.microsoft.com/office/drawing/2014/main" id="{BBC6BF81-4F99-43AA-8598-D2E26058F939}"/>
              </a:ext>
            </a:extLst>
          </p:cNvPr>
          <p:cNvSpPr/>
          <p:nvPr/>
        </p:nvSpPr>
        <p:spPr>
          <a:xfrm>
            <a:off x="9597737" y="1379965"/>
            <a:ext cx="13716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FOA Policies</a:t>
            </a:r>
          </a:p>
        </p:txBody>
      </p:sp>
      <p:sp>
        <p:nvSpPr>
          <p:cNvPr id="10" name="Rectangle 9" descr="clinical trials policies">
            <a:extLst>
              <a:ext uri="{FF2B5EF4-FFF2-40B4-BE49-F238E27FC236}">
                <a16:creationId xmlns:a16="http://schemas.microsoft.com/office/drawing/2014/main" id="{00919164-C448-4071-8F85-15E5983C100B}"/>
              </a:ext>
            </a:extLst>
          </p:cNvPr>
          <p:cNvSpPr/>
          <p:nvPr/>
        </p:nvSpPr>
        <p:spPr>
          <a:xfrm>
            <a:off x="8628808" y="3308355"/>
            <a:ext cx="13716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Clinical</a:t>
            </a:r>
            <a:r>
              <a:rPr lang="en-US" sz="2000" b="1" dirty="0"/>
              <a:t> </a:t>
            </a:r>
            <a:r>
              <a:rPr lang="en-US" sz="2000" b="1" dirty="0">
                <a:solidFill>
                  <a:schemeClr val="tx1"/>
                </a:solidFill>
              </a:rPr>
              <a:t>Trials</a:t>
            </a:r>
            <a:r>
              <a:rPr lang="en-US" sz="2000" b="1" dirty="0"/>
              <a:t> </a:t>
            </a:r>
            <a:r>
              <a:rPr lang="en-US" sz="2000" b="1" dirty="0">
                <a:solidFill>
                  <a:schemeClr val="tx1"/>
                </a:solidFill>
              </a:rPr>
              <a:t>Policies</a:t>
            </a:r>
          </a:p>
        </p:txBody>
      </p:sp>
      <p:sp>
        <p:nvSpPr>
          <p:cNvPr id="12" name="Rectangle 11" descr="certificates of confidentiality">
            <a:extLst>
              <a:ext uri="{FF2B5EF4-FFF2-40B4-BE49-F238E27FC236}">
                <a16:creationId xmlns:a16="http://schemas.microsoft.com/office/drawing/2014/main" id="{8F835612-72B2-4527-BDC5-B5DBF4E019D1}"/>
              </a:ext>
            </a:extLst>
          </p:cNvPr>
          <p:cNvSpPr/>
          <p:nvPr/>
        </p:nvSpPr>
        <p:spPr>
          <a:xfrm>
            <a:off x="4204959" y="1281585"/>
            <a:ext cx="1755174"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Certificates of Confidentiality</a:t>
            </a:r>
          </a:p>
        </p:txBody>
      </p:sp>
      <p:sp>
        <p:nvSpPr>
          <p:cNvPr id="13" name="Rectangle 12" descr="inclusion across the lifespan">
            <a:extLst>
              <a:ext uri="{FF2B5EF4-FFF2-40B4-BE49-F238E27FC236}">
                <a16:creationId xmlns:a16="http://schemas.microsoft.com/office/drawing/2014/main" id="{78608760-A261-4C5F-871B-0C87C0A122F5}"/>
              </a:ext>
            </a:extLst>
          </p:cNvPr>
          <p:cNvSpPr/>
          <p:nvPr/>
        </p:nvSpPr>
        <p:spPr>
          <a:xfrm>
            <a:off x="1908463" y="1560849"/>
            <a:ext cx="147066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Inclusion</a:t>
            </a:r>
            <a:r>
              <a:rPr lang="en-US" sz="2000" b="1" dirty="0"/>
              <a:t> </a:t>
            </a:r>
            <a:r>
              <a:rPr lang="en-US" sz="2000" b="1" dirty="0">
                <a:solidFill>
                  <a:schemeClr val="tx1"/>
                </a:solidFill>
              </a:rPr>
              <a:t>across</a:t>
            </a:r>
            <a:r>
              <a:rPr lang="en-US" sz="2000" b="1" dirty="0"/>
              <a:t> </a:t>
            </a:r>
            <a:r>
              <a:rPr lang="en-US" sz="2000" b="1" dirty="0">
                <a:solidFill>
                  <a:schemeClr val="tx1"/>
                </a:solidFill>
              </a:rPr>
              <a:t>the</a:t>
            </a:r>
            <a:r>
              <a:rPr lang="en-US" sz="2000" b="1" dirty="0"/>
              <a:t> </a:t>
            </a:r>
            <a:r>
              <a:rPr lang="en-US" sz="2000" b="1" dirty="0">
                <a:solidFill>
                  <a:schemeClr val="tx1"/>
                </a:solidFill>
              </a:rPr>
              <a:t>lifespan</a:t>
            </a:r>
            <a:r>
              <a:rPr lang="en-US" sz="2000" b="1" dirty="0"/>
              <a:t> </a:t>
            </a:r>
          </a:p>
        </p:txBody>
      </p:sp>
      <p:sp>
        <p:nvSpPr>
          <p:cNvPr id="14" name="Rectangle 13" descr="inclusion of women and minorities">
            <a:extLst>
              <a:ext uri="{FF2B5EF4-FFF2-40B4-BE49-F238E27FC236}">
                <a16:creationId xmlns:a16="http://schemas.microsoft.com/office/drawing/2014/main" id="{4AF1D1DB-B72A-4205-AA14-811AED6AD33E}"/>
              </a:ext>
            </a:extLst>
          </p:cNvPr>
          <p:cNvSpPr/>
          <p:nvPr/>
        </p:nvSpPr>
        <p:spPr>
          <a:xfrm>
            <a:off x="2313016" y="2866905"/>
            <a:ext cx="147066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Inclusion</a:t>
            </a:r>
            <a:r>
              <a:rPr lang="en-US" sz="2000" b="1" dirty="0"/>
              <a:t> </a:t>
            </a:r>
            <a:r>
              <a:rPr lang="en-US" sz="2000" b="1" dirty="0">
                <a:solidFill>
                  <a:schemeClr val="tx1"/>
                </a:solidFill>
              </a:rPr>
              <a:t>of</a:t>
            </a:r>
            <a:r>
              <a:rPr lang="en-US" sz="2000" b="1" dirty="0"/>
              <a:t> </a:t>
            </a:r>
            <a:r>
              <a:rPr lang="en-US" sz="2000" b="1" dirty="0">
                <a:solidFill>
                  <a:schemeClr val="tx1"/>
                </a:solidFill>
              </a:rPr>
              <a:t>Women</a:t>
            </a:r>
            <a:r>
              <a:rPr lang="en-US" sz="2000" b="1" dirty="0"/>
              <a:t> </a:t>
            </a:r>
            <a:r>
              <a:rPr lang="en-US" sz="2000" b="1" dirty="0">
                <a:solidFill>
                  <a:schemeClr val="tx1"/>
                </a:solidFill>
              </a:rPr>
              <a:t>and</a:t>
            </a:r>
            <a:r>
              <a:rPr lang="en-US" sz="2000" b="1" dirty="0"/>
              <a:t> </a:t>
            </a:r>
            <a:r>
              <a:rPr lang="en-US" sz="2000" b="1" dirty="0">
                <a:solidFill>
                  <a:schemeClr val="tx1"/>
                </a:solidFill>
              </a:rPr>
              <a:t>Minorities</a:t>
            </a:r>
          </a:p>
        </p:txBody>
      </p:sp>
      <p:sp>
        <p:nvSpPr>
          <p:cNvPr id="15" name="Rectangle 14" descr="human fetal tissue">
            <a:extLst>
              <a:ext uri="{FF2B5EF4-FFF2-40B4-BE49-F238E27FC236}">
                <a16:creationId xmlns:a16="http://schemas.microsoft.com/office/drawing/2014/main" id="{BB81A973-3716-4786-A8F5-1ABD3FEE9184}"/>
              </a:ext>
            </a:extLst>
          </p:cNvPr>
          <p:cNvSpPr/>
          <p:nvPr/>
        </p:nvSpPr>
        <p:spPr>
          <a:xfrm>
            <a:off x="6267522" y="4654691"/>
            <a:ext cx="1283970" cy="9767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Human Fetal Tissue</a:t>
            </a:r>
          </a:p>
        </p:txBody>
      </p:sp>
      <p:sp>
        <p:nvSpPr>
          <p:cNvPr id="16" name="Rectangle 15" descr="disseminating clinical trial information">
            <a:extLst>
              <a:ext uri="{FF2B5EF4-FFF2-40B4-BE49-F238E27FC236}">
                <a16:creationId xmlns:a16="http://schemas.microsoft.com/office/drawing/2014/main" id="{A9032510-6F3D-4241-A44B-8AE5E6939A6B}"/>
              </a:ext>
            </a:extLst>
          </p:cNvPr>
          <p:cNvSpPr/>
          <p:nvPr/>
        </p:nvSpPr>
        <p:spPr>
          <a:xfrm>
            <a:off x="6399697" y="1131690"/>
            <a:ext cx="1697656"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Disseminating Clinical Trial Information</a:t>
            </a:r>
          </a:p>
        </p:txBody>
      </p:sp>
      <p:sp>
        <p:nvSpPr>
          <p:cNvPr id="17" name="Rectangle 16" descr="basic experimental studies with humans">
            <a:extLst>
              <a:ext uri="{FF2B5EF4-FFF2-40B4-BE49-F238E27FC236}">
                <a16:creationId xmlns:a16="http://schemas.microsoft.com/office/drawing/2014/main" id="{617B0697-0702-496F-BCAD-A2194BD3D79B}"/>
              </a:ext>
            </a:extLst>
          </p:cNvPr>
          <p:cNvSpPr/>
          <p:nvPr/>
        </p:nvSpPr>
        <p:spPr>
          <a:xfrm>
            <a:off x="10914888" y="2495299"/>
            <a:ext cx="91440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BESH</a:t>
            </a:r>
          </a:p>
        </p:txBody>
      </p:sp>
      <p:sp>
        <p:nvSpPr>
          <p:cNvPr id="18" name="Rectangle 17" descr="good clinical practice training">
            <a:extLst>
              <a:ext uri="{FF2B5EF4-FFF2-40B4-BE49-F238E27FC236}">
                <a16:creationId xmlns:a16="http://schemas.microsoft.com/office/drawing/2014/main" id="{8F80A9F6-39C4-4DFB-BEF4-73C8FE482386}"/>
              </a:ext>
            </a:extLst>
          </p:cNvPr>
          <p:cNvSpPr/>
          <p:nvPr/>
        </p:nvSpPr>
        <p:spPr>
          <a:xfrm>
            <a:off x="3678691" y="4252967"/>
            <a:ext cx="1283970"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GCP</a:t>
            </a:r>
            <a:r>
              <a:rPr lang="en-US" sz="2000" b="1" dirty="0"/>
              <a:t> </a:t>
            </a:r>
            <a:r>
              <a:rPr lang="en-US" sz="2000" b="1" dirty="0">
                <a:solidFill>
                  <a:schemeClr val="tx1"/>
                </a:solidFill>
              </a:rPr>
              <a:t>Training</a:t>
            </a:r>
          </a:p>
        </p:txBody>
      </p:sp>
      <p:cxnSp>
        <p:nvCxnSpPr>
          <p:cNvPr id="20" name="Straight Connector 19">
            <a:extLst>
              <a:ext uri="{FF2B5EF4-FFF2-40B4-BE49-F238E27FC236}">
                <a16:creationId xmlns:a16="http://schemas.microsoft.com/office/drawing/2014/main" id="{E7EFE339-83FD-4DCA-9AE7-A722082028D1}"/>
              </a:ext>
              <a:ext uri="{C183D7F6-B498-43B3-948B-1728B52AA6E4}">
                <adec:decorative xmlns:adec="http://schemas.microsoft.com/office/drawing/2017/decorative" val="1"/>
              </a:ext>
            </a:extLst>
          </p:cNvPr>
          <p:cNvCxnSpPr>
            <a:cxnSpLocks/>
          </p:cNvCxnSpPr>
          <p:nvPr/>
        </p:nvCxnSpPr>
        <p:spPr>
          <a:xfrm flipH="1">
            <a:off x="6514799" y="2035920"/>
            <a:ext cx="695064" cy="649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A14E371-63E3-4FD6-80DD-B332889E9EB6}"/>
              </a:ext>
              <a:ext uri="{C183D7F6-B498-43B3-948B-1728B52AA6E4}">
                <adec:decorative xmlns:adec="http://schemas.microsoft.com/office/drawing/2017/decorative" val="1"/>
              </a:ext>
            </a:extLst>
          </p:cNvPr>
          <p:cNvCxnSpPr>
            <a:cxnSpLocks/>
            <a:stCxn id="9" idx="1"/>
          </p:cNvCxnSpPr>
          <p:nvPr/>
        </p:nvCxnSpPr>
        <p:spPr>
          <a:xfrm flipH="1">
            <a:off x="6909507" y="1837165"/>
            <a:ext cx="2688230" cy="1152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EFC10E8-49A0-4600-80AA-3430D76DF3A5}"/>
              </a:ext>
              <a:ext uri="{C183D7F6-B498-43B3-948B-1728B52AA6E4}">
                <adec:decorative xmlns:adec="http://schemas.microsoft.com/office/drawing/2017/decorative" val="1"/>
              </a:ext>
            </a:extLst>
          </p:cNvPr>
          <p:cNvCxnSpPr>
            <a:cxnSpLocks/>
            <a:stCxn id="15" idx="0"/>
          </p:cNvCxnSpPr>
          <p:nvPr/>
        </p:nvCxnSpPr>
        <p:spPr>
          <a:xfrm flipH="1" flipV="1">
            <a:off x="6514799" y="3976914"/>
            <a:ext cx="394708" cy="677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393FB6-1595-4CF4-B1B4-3C2FE72CECB4}"/>
              </a:ext>
              <a:ext uri="{C183D7F6-B498-43B3-948B-1728B52AA6E4}">
                <adec:decorative xmlns:adec="http://schemas.microsoft.com/office/drawing/2017/decorative" val="1"/>
              </a:ext>
            </a:extLst>
          </p:cNvPr>
          <p:cNvCxnSpPr>
            <a:cxnSpLocks/>
            <a:stCxn id="14" idx="3"/>
          </p:cNvCxnSpPr>
          <p:nvPr/>
        </p:nvCxnSpPr>
        <p:spPr>
          <a:xfrm flipV="1">
            <a:off x="3783676" y="3205220"/>
            <a:ext cx="1671100" cy="118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194000-B2F0-4915-AC91-31F69F47489A}"/>
              </a:ext>
              <a:ext uri="{C183D7F6-B498-43B3-948B-1728B52AA6E4}">
                <adec:decorative xmlns:adec="http://schemas.microsoft.com/office/drawing/2017/decorative" val="1"/>
              </a:ext>
            </a:extLst>
          </p:cNvPr>
          <p:cNvCxnSpPr>
            <a:cxnSpLocks/>
            <a:stCxn id="13" idx="3"/>
          </p:cNvCxnSpPr>
          <p:nvPr/>
        </p:nvCxnSpPr>
        <p:spPr>
          <a:xfrm>
            <a:off x="3379123" y="2018049"/>
            <a:ext cx="2298080" cy="902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D7BB9F-4231-4902-BFCE-4F11811EA947}"/>
              </a:ext>
              <a:ext uri="{C183D7F6-B498-43B3-948B-1728B52AA6E4}">
                <adec:decorative xmlns:adec="http://schemas.microsoft.com/office/drawing/2017/decorative" val="1"/>
              </a:ext>
            </a:extLst>
          </p:cNvPr>
          <p:cNvCxnSpPr>
            <a:cxnSpLocks/>
          </p:cNvCxnSpPr>
          <p:nvPr/>
        </p:nvCxnSpPr>
        <p:spPr>
          <a:xfrm>
            <a:off x="5514975" y="2212823"/>
            <a:ext cx="332239" cy="472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BBB57E-4619-4F6B-B883-8E163018DF61}"/>
              </a:ext>
              <a:ext uri="{C183D7F6-B498-43B3-948B-1728B52AA6E4}">
                <adec:decorative xmlns:adec="http://schemas.microsoft.com/office/drawing/2017/decorative" val="1"/>
              </a:ext>
            </a:extLst>
          </p:cNvPr>
          <p:cNvCxnSpPr>
            <a:cxnSpLocks/>
            <a:stCxn id="17" idx="1"/>
          </p:cNvCxnSpPr>
          <p:nvPr/>
        </p:nvCxnSpPr>
        <p:spPr>
          <a:xfrm flipH="1">
            <a:off x="6950542" y="2952499"/>
            <a:ext cx="3964346" cy="343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C5C03E-6977-4E88-AA5A-F5914D9C337C}"/>
              </a:ext>
              <a:ext uri="{C183D7F6-B498-43B3-948B-1728B52AA6E4}">
                <adec:decorative xmlns:adec="http://schemas.microsoft.com/office/drawing/2017/decorative" val="1"/>
              </a:ext>
            </a:extLst>
          </p:cNvPr>
          <p:cNvCxnSpPr>
            <a:cxnSpLocks/>
            <a:endCxn id="3" idx="3"/>
          </p:cNvCxnSpPr>
          <p:nvPr/>
        </p:nvCxnSpPr>
        <p:spPr>
          <a:xfrm flipV="1">
            <a:off x="4962661" y="3868132"/>
            <a:ext cx="663579" cy="384835"/>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descr="data and safety monitoring">
            <a:extLst>
              <a:ext uri="{FF2B5EF4-FFF2-40B4-BE49-F238E27FC236}">
                <a16:creationId xmlns:a16="http://schemas.microsoft.com/office/drawing/2014/main" id="{EC1F1C26-B43F-4AFA-AFEC-734E32341E6E}"/>
              </a:ext>
            </a:extLst>
          </p:cNvPr>
          <p:cNvSpPr/>
          <p:nvPr/>
        </p:nvSpPr>
        <p:spPr>
          <a:xfrm>
            <a:off x="10077462" y="4523381"/>
            <a:ext cx="1620594"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Data</a:t>
            </a:r>
            <a:r>
              <a:rPr lang="en-US" sz="2000" b="1" dirty="0"/>
              <a:t> </a:t>
            </a:r>
            <a:r>
              <a:rPr lang="en-US" sz="2000" b="1" dirty="0">
                <a:solidFill>
                  <a:schemeClr val="tx1"/>
                </a:solidFill>
              </a:rPr>
              <a:t>and</a:t>
            </a:r>
            <a:r>
              <a:rPr lang="en-US" sz="2000" b="1" dirty="0"/>
              <a:t> </a:t>
            </a:r>
            <a:r>
              <a:rPr lang="en-US" sz="2000" b="1" dirty="0">
                <a:solidFill>
                  <a:schemeClr val="tx1"/>
                </a:solidFill>
              </a:rPr>
              <a:t>Safety</a:t>
            </a:r>
            <a:r>
              <a:rPr lang="en-US" sz="2000" b="1" dirty="0"/>
              <a:t> </a:t>
            </a:r>
            <a:r>
              <a:rPr lang="en-US" sz="2000" b="1" dirty="0">
                <a:solidFill>
                  <a:schemeClr val="tx1"/>
                </a:solidFill>
              </a:rPr>
              <a:t>Monitoring</a:t>
            </a:r>
            <a:r>
              <a:rPr lang="en-US" sz="2000" b="1" dirty="0"/>
              <a:t> </a:t>
            </a:r>
          </a:p>
        </p:txBody>
      </p:sp>
      <p:cxnSp>
        <p:nvCxnSpPr>
          <p:cNvPr id="47" name="Straight Connector 46">
            <a:extLst>
              <a:ext uri="{FF2B5EF4-FFF2-40B4-BE49-F238E27FC236}">
                <a16:creationId xmlns:a16="http://schemas.microsoft.com/office/drawing/2014/main" id="{A8DD3239-62D2-4D91-A671-13E058E9B518}"/>
              </a:ext>
              <a:ext uri="{C183D7F6-B498-43B3-948B-1728B52AA6E4}">
                <adec:decorative xmlns:adec="http://schemas.microsoft.com/office/drawing/2017/decorative" val="1"/>
              </a:ext>
            </a:extLst>
          </p:cNvPr>
          <p:cNvCxnSpPr>
            <a:cxnSpLocks/>
            <a:stCxn id="10" idx="1"/>
          </p:cNvCxnSpPr>
          <p:nvPr/>
        </p:nvCxnSpPr>
        <p:spPr>
          <a:xfrm flipH="1" flipV="1">
            <a:off x="6950542" y="3549089"/>
            <a:ext cx="1678266" cy="216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6A71EC7-D868-433A-967C-F2A07971B705}"/>
              </a:ext>
              <a:ext uri="{C183D7F6-B498-43B3-948B-1728B52AA6E4}">
                <adec:decorative xmlns:adec="http://schemas.microsoft.com/office/drawing/2017/decorative" val="1"/>
              </a:ext>
            </a:extLst>
          </p:cNvPr>
          <p:cNvCxnSpPr>
            <a:cxnSpLocks/>
            <a:stCxn id="41" idx="1"/>
            <a:endCxn id="3" idx="5"/>
          </p:cNvCxnSpPr>
          <p:nvPr/>
        </p:nvCxnSpPr>
        <p:spPr>
          <a:xfrm flipH="1" flipV="1">
            <a:off x="6754722" y="3868132"/>
            <a:ext cx="3322740" cy="1112449"/>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descr="human subjects education">
            <a:extLst>
              <a:ext uri="{FF2B5EF4-FFF2-40B4-BE49-F238E27FC236}">
                <a16:creationId xmlns:a16="http://schemas.microsoft.com/office/drawing/2014/main" id="{2B614BB4-42A8-4AF2-8000-322F6298F2AD}"/>
              </a:ext>
            </a:extLst>
          </p:cNvPr>
          <p:cNvSpPr/>
          <p:nvPr/>
        </p:nvSpPr>
        <p:spPr>
          <a:xfrm>
            <a:off x="789666" y="4294585"/>
            <a:ext cx="1470659"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Human Subjects Education</a:t>
            </a:r>
          </a:p>
        </p:txBody>
      </p:sp>
      <p:cxnSp>
        <p:nvCxnSpPr>
          <p:cNvPr id="24" name="Straight Connector 23">
            <a:extLst>
              <a:ext uri="{FF2B5EF4-FFF2-40B4-BE49-F238E27FC236}">
                <a16:creationId xmlns:a16="http://schemas.microsoft.com/office/drawing/2014/main" id="{387ACF79-1E39-45A1-93D2-A8F68FA8F1DA}"/>
              </a:ext>
              <a:ext uri="{C183D7F6-B498-43B3-948B-1728B52AA6E4}">
                <adec:decorative xmlns:adec="http://schemas.microsoft.com/office/drawing/2017/decorative" val="1"/>
              </a:ext>
            </a:extLst>
          </p:cNvPr>
          <p:cNvCxnSpPr>
            <a:cxnSpLocks/>
          </p:cNvCxnSpPr>
          <p:nvPr/>
        </p:nvCxnSpPr>
        <p:spPr>
          <a:xfrm flipV="1">
            <a:off x="2260325" y="3549089"/>
            <a:ext cx="3254650" cy="7627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03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74B-9315-4F4F-BA34-51B7819D8159}"/>
              </a:ext>
            </a:extLst>
          </p:cNvPr>
          <p:cNvSpPr>
            <a:spLocks noGrp="1"/>
          </p:cNvSpPr>
          <p:nvPr>
            <p:ph type="title"/>
          </p:nvPr>
        </p:nvSpPr>
        <p:spPr>
          <a:xfrm>
            <a:off x="400098" y="320675"/>
            <a:ext cx="10619874" cy="1325563"/>
          </a:xfrm>
        </p:spPr>
        <p:txBody>
          <a:bodyPr/>
          <a:lstStyle/>
          <a:p>
            <a:r>
              <a:rPr lang="en-US" dirty="0"/>
              <a:t>When do NIH Human Subjects Policies Apply?</a:t>
            </a:r>
          </a:p>
        </p:txBody>
      </p:sp>
      <p:sp>
        <p:nvSpPr>
          <p:cNvPr id="3" name="Content Placeholder 2">
            <a:extLst>
              <a:ext uri="{FF2B5EF4-FFF2-40B4-BE49-F238E27FC236}">
                <a16:creationId xmlns:a16="http://schemas.microsoft.com/office/drawing/2014/main" id="{D39ED4CB-6582-42D4-9661-10E497237348}"/>
              </a:ext>
            </a:extLst>
          </p:cNvPr>
          <p:cNvSpPr>
            <a:spLocks noGrp="1"/>
          </p:cNvSpPr>
          <p:nvPr>
            <p:ph idx="1"/>
          </p:nvPr>
        </p:nvSpPr>
        <p:spPr/>
        <p:txBody>
          <a:bodyPr>
            <a:normAutofit/>
          </a:bodyPr>
          <a:lstStyle/>
          <a:p>
            <a:pPr>
              <a:spcBef>
                <a:spcPts val="1200"/>
              </a:spcBef>
            </a:pPr>
            <a:r>
              <a:rPr lang="en-US" sz="3200" dirty="0"/>
              <a:t>Research activities that involve Human Subjects (HS)</a:t>
            </a:r>
          </a:p>
          <a:p>
            <a:pPr lvl="1">
              <a:spcBef>
                <a:spcPts val="1200"/>
              </a:spcBef>
            </a:pPr>
            <a:r>
              <a:rPr lang="en-US" sz="2800" dirty="0"/>
              <a:t>Human subjects defined in the </a:t>
            </a:r>
            <a:r>
              <a:rPr lang="en-US" sz="2800" b="1" dirty="0">
                <a:solidFill>
                  <a:schemeClr val="accent4"/>
                </a:solidFill>
              </a:rPr>
              <a:t>Common Rule</a:t>
            </a:r>
          </a:p>
          <a:p>
            <a:pPr lvl="1">
              <a:spcBef>
                <a:spcPts val="1200"/>
              </a:spcBef>
            </a:pPr>
            <a:r>
              <a:rPr lang="en-US" sz="2800" dirty="0"/>
              <a:t>Some HS policies apply to </a:t>
            </a:r>
            <a:r>
              <a:rPr lang="en-US" sz="2800" b="1" dirty="0">
                <a:solidFill>
                  <a:schemeClr val="accent4"/>
                </a:solidFill>
              </a:rPr>
              <a:t>clinical research </a:t>
            </a:r>
            <a:r>
              <a:rPr lang="en-US" sz="2800" dirty="0"/>
              <a:t>(e.g., Inclusion) </a:t>
            </a:r>
          </a:p>
          <a:p>
            <a:pPr lvl="1">
              <a:spcBef>
                <a:spcPts val="1200"/>
              </a:spcBef>
            </a:pPr>
            <a:r>
              <a:rPr lang="en-US" sz="2800" dirty="0"/>
              <a:t>Some HS policies apply only to </a:t>
            </a:r>
            <a:r>
              <a:rPr lang="en-US" sz="2800" b="1" dirty="0">
                <a:solidFill>
                  <a:schemeClr val="accent4"/>
                </a:solidFill>
              </a:rPr>
              <a:t>clinical trials </a:t>
            </a:r>
            <a:r>
              <a:rPr lang="en-US" sz="2800" dirty="0"/>
              <a:t>(e.g., Data and Safety Monitoring)</a:t>
            </a:r>
          </a:p>
          <a:p>
            <a:pPr>
              <a:spcBef>
                <a:spcPts val="1200"/>
              </a:spcBef>
            </a:pPr>
            <a:r>
              <a:rPr lang="en-US" sz="3200" dirty="0"/>
              <a:t>NIH policies complementary or in addition to the Common Rule</a:t>
            </a:r>
          </a:p>
          <a:p>
            <a:endParaRPr lang="en-US" dirty="0"/>
          </a:p>
        </p:txBody>
      </p:sp>
      <p:sp>
        <p:nvSpPr>
          <p:cNvPr id="4" name="Slide Number Placeholder 3">
            <a:extLst>
              <a:ext uri="{FF2B5EF4-FFF2-40B4-BE49-F238E27FC236}">
                <a16:creationId xmlns:a16="http://schemas.microsoft.com/office/drawing/2014/main" id="{F4476C17-4CB5-4977-BB2D-1A593D0B36EB}"/>
              </a:ext>
            </a:extLst>
          </p:cNvPr>
          <p:cNvSpPr>
            <a:spLocks noGrp="1"/>
          </p:cNvSpPr>
          <p:nvPr>
            <p:ph type="sldNum" sz="quarter" idx="12"/>
          </p:nvPr>
        </p:nvSpPr>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5</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31404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EB49-21F3-4B0E-B8A2-BD9DAC61A3B7}"/>
              </a:ext>
            </a:extLst>
          </p:cNvPr>
          <p:cNvSpPr>
            <a:spLocks noGrp="1"/>
          </p:cNvSpPr>
          <p:nvPr>
            <p:ph type="title"/>
          </p:nvPr>
        </p:nvSpPr>
        <p:spPr>
          <a:xfrm>
            <a:off x="838200" y="136525"/>
            <a:ext cx="10515600" cy="1143635"/>
          </a:xfrm>
        </p:spPr>
        <p:txBody>
          <a:bodyPr>
            <a:noAutofit/>
          </a:bodyPr>
          <a:lstStyle/>
          <a:p>
            <a:r>
              <a:rPr lang="en-US" dirty="0"/>
              <a:t>Decision Tool: Am I Doing Human Subjects Research</a:t>
            </a:r>
          </a:p>
        </p:txBody>
      </p:sp>
      <p:pic>
        <p:nvPicPr>
          <p:cNvPr id="5" name="Content Placeholder 4" descr="NIH website with Decision Tool: Am I doing Human Subjects Research Question One">
            <a:extLst>
              <a:ext uri="{FF2B5EF4-FFF2-40B4-BE49-F238E27FC236}">
                <a16:creationId xmlns:a16="http://schemas.microsoft.com/office/drawing/2014/main" id="{E2EE1ABE-4DD2-42EB-A6E5-382F8BF22B9C}"/>
              </a:ext>
            </a:extLst>
          </p:cNvPr>
          <p:cNvPicPr>
            <a:picLocks noGrp="1" noChangeAspect="1"/>
          </p:cNvPicPr>
          <p:nvPr>
            <p:ph idx="1"/>
          </p:nvPr>
        </p:nvPicPr>
        <p:blipFill>
          <a:blip r:embed="rId3"/>
          <a:stretch>
            <a:fillRect/>
          </a:stretch>
        </p:blipFill>
        <p:spPr>
          <a:xfrm>
            <a:off x="1309476" y="1415424"/>
            <a:ext cx="9609536" cy="4216253"/>
          </a:xfrm>
          <a:prstGeom prst="rect">
            <a:avLst/>
          </a:prstGeom>
        </p:spPr>
      </p:pic>
      <p:sp>
        <p:nvSpPr>
          <p:cNvPr id="4" name="Slide Number Placeholder 3">
            <a:extLst>
              <a:ext uri="{FF2B5EF4-FFF2-40B4-BE49-F238E27FC236}">
                <a16:creationId xmlns:a16="http://schemas.microsoft.com/office/drawing/2014/main" id="{C719E8AC-F51E-4AA5-BD45-A35E8551A6CC}"/>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6</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66103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7F55-7437-4AD3-91D3-AD61008D4897}"/>
              </a:ext>
            </a:extLst>
          </p:cNvPr>
          <p:cNvSpPr>
            <a:spLocks noGrp="1"/>
          </p:cNvSpPr>
          <p:nvPr>
            <p:ph type="title"/>
          </p:nvPr>
        </p:nvSpPr>
        <p:spPr>
          <a:xfrm>
            <a:off x="462451" y="208548"/>
            <a:ext cx="10976811" cy="1325563"/>
          </a:xfrm>
        </p:spPr>
        <p:txBody>
          <a:bodyPr>
            <a:normAutofit/>
          </a:bodyPr>
          <a:lstStyle/>
          <a:p>
            <a:r>
              <a:rPr lang="en-US" dirty="0"/>
              <a:t>Required Education In the Protection </a:t>
            </a:r>
            <a:br>
              <a:rPr lang="en-US" dirty="0"/>
            </a:br>
            <a:r>
              <a:rPr lang="en-US" dirty="0"/>
              <a:t>of Human Research Participants</a:t>
            </a:r>
          </a:p>
        </p:txBody>
      </p:sp>
      <p:sp>
        <p:nvSpPr>
          <p:cNvPr id="4" name="Slide Number Placeholder 3">
            <a:extLst>
              <a:ext uri="{FF2B5EF4-FFF2-40B4-BE49-F238E27FC236}">
                <a16:creationId xmlns:a16="http://schemas.microsoft.com/office/drawing/2014/main" id="{B279FF60-57D6-45A9-9966-7608B1969329}"/>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7</a:t>
            </a:fld>
            <a:endParaRPr lang="en-US" dirty="0">
              <a:latin typeface="Roboto black" panose="02000000000000000000" pitchFamily="2" charset="0"/>
              <a:ea typeface="Roboto black" panose="02000000000000000000" pitchFamily="2" charset="0"/>
            </a:endParaRPr>
          </a:p>
        </p:txBody>
      </p:sp>
      <p:sp>
        <p:nvSpPr>
          <p:cNvPr id="6" name="TextBox 5">
            <a:extLst>
              <a:ext uri="{FF2B5EF4-FFF2-40B4-BE49-F238E27FC236}">
                <a16:creationId xmlns:a16="http://schemas.microsoft.com/office/drawing/2014/main" id="{17148F70-A9F9-4928-A63E-F206C6FF480B}"/>
              </a:ext>
            </a:extLst>
          </p:cNvPr>
          <p:cNvSpPr txBox="1"/>
          <p:nvPr/>
        </p:nvSpPr>
        <p:spPr>
          <a:xfrm>
            <a:off x="1120344" y="1844125"/>
            <a:ext cx="8815527" cy="3539430"/>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accent4"/>
                </a:solidFill>
              </a:rPr>
              <a:t>All key personnel </a:t>
            </a:r>
            <a:r>
              <a:rPr lang="en-US" sz="3200" dirty="0"/>
              <a:t>must have education on the protection of human research participants:</a:t>
            </a:r>
          </a:p>
          <a:p>
            <a:pPr marL="742950" lvl="1" indent="-285750">
              <a:buFont typeface="Arial" panose="020B0604020202020204" pitchFamily="34" charset="0"/>
              <a:buChar char="•"/>
            </a:pPr>
            <a:r>
              <a:rPr lang="en-US" sz="3200" dirty="0"/>
              <a:t>Individuals responsible for design and conduct of the research</a:t>
            </a:r>
          </a:p>
          <a:p>
            <a:pPr marL="742950" lvl="1" indent="-285750">
              <a:buFont typeface="Arial" panose="020B0604020202020204" pitchFamily="34" charset="0"/>
              <a:buChar char="•"/>
            </a:pPr>
            <a:r>
              <a:rPr lang="en-US" sz="3200" dirty="0"/>
              <a:t>Also applies to key personnel at performance sites </a:t>
            </a:r>
          </a:p>
          <a:p>
            <a:pPr marL="285750" indent="-285750">
              <a:buFont typeface="Arial" panose="020B0604020202020204" pitchFamily="34" charset="0"/>
              <a:buChar char="•"/>
            </a:pPr>
            <a:r>
              <a:rPr lang="en-US" sz="3200" dirty="0"/>
              <a:t>One-time training</a:t>
            </a:r>
          </a:p>
        </p:txBody>
      </p:sp>
      <p:sp>
        <p:nvSpPr>
          <p:cNvPr id="7" name="Rectangle: Rounded Corners 6" descr="Guide Notices #NOT-OD-00-039 was published on June 5, 2000. Guide Notice #NOT-OD-11-061 was Published September 5, 2001. Both these guide notices are available on the NIH website. ">
            <a:extLst>
              <a:ext uri="{FF2B5EF4-FFF2-40B4-BE49-F238E27FC236}">
                <a16:creationId xmlns:a16="http://schemas.microsoft.com/office/drawing/2014/main" id="{FAC0402F-FE03-4302-987C-6FEC50EF133D}"/>
              </a:ext>
            </a:extLst>
          </p:cNvPr>
          <p:cNvSpPr/>
          <p:nvPr/>
        </p:nvSpPr>
        <p:spPr>
          <a:xfrm>
            <a:off x="7835141" y="4441205"/>
            <a:ext cx="3979869" cy="1325564"/>
          </a:xfrm>
          <a:prstGeom prst="roundRect">
            <a:avLst/>
          </a:prstGeom>
          <a:solidFill>
            <a:srgbClr val="0F7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Guide Notices </a:t>
            </a:r>
          </a:p>
          <a:p>
            <a:pPr algn="ctr"/>
            <a:r>
              <a:rPr lang="en-US" dirty="0">
                <a:solidFill>
                  <a:schemeClr val="bg1"/>
                </a:solidFill>
                <a:hlinkClick r:id="rId2">
                  <a:extLst>
                    <a:ext uri="{A12FA001-AC4F-418D-AE19-62706E023703}">
                      <ahyp:hlinkClr xmlns:ahyp="http://schemas.microsoft.com/office/drawing/2018/hyperlinkcolor" val="tx"/>
                    </a:ext>
                  </a:extLst>
                </a:hlinkClick>
              </a:rPr>
              <a:t>NOT-OD-00-039</a:t>
            </a:r>
            <a:r>
              <a:rPr lang="en-US" dirty="0">
                <a:solidFill>
                  <a:schemeClr val="bg1"/>
                </a:solidFill>
              </a:rPr>
              <a:t>  &amp;  </a:t>
            </a:r>
            <a:r>
              <a:rPr lang="en-US" dirty="0">
                <a:solidFill>
                  <a:schemeClr val="bg1"/>
                </a:solidFill>
                <a:hlinkClick r:id="rId3">
                  <a:extLst>
                    <a:ext uri="{A12FA001-AC4F-418D-AE19-62706E023703}">
                      <ahyp:hlinkClr xmlns:ahyp="http://schemas.microsoft.com/office/drawing/2018/hyperlinkcolor" val="tx"/>
                    </a:ext>
                  </a:extLst>
                </a:hlinkClick>
              </a:rPr>
              <a:t>NOT-OD-11-061</a:t>
            </a:r>
            <a:endParaRPr lang="en-US" dirty="0">
              <a:solidFill>
                <a:schemeClr val="bg1"/>
              </a:solidFill>
            </a:endParaRPr>
          </a:p>
          <a:p>
            <a:pPr algn="ctr"/>
            <a:r>
              <a:rPr lang="en-US" i="1" dirty="0">
                <a:solidFill>
                  <a:schemeClr val="bg1"/>
                </a:solidFill>
              </a:rPr>
              <a:t>Published</a:t>
            </a:r>
            <a:r>
              <a:rPr lang="en-US" dirty="0">
                <a:solidFill>
                  <a:schemeClr val="bg1"/>
                </a:solidFill>
              </a:rPr>
              <a:t> </a:t>
            </a:r>
          </a:p>
          <a:p>
            <a:pPr algn="ctr"/>
            <a:r>
              <a:rPr lang="en-US" dirty="0">
                <a:solidFill>
                  <a:schemeClr val="bg1"/>
                </a:solidFill>
              </a:rPr>
              <a:t>June 5, 2000  &amp;  September 5, 2001</a:t>
            </a:r>
          </a:p>
        </p:txBody>
      </p:sp>
    </p:spTree>
    <p:extLst>
      <p:ext uri="{BB962C8B-B14F-4D97-AF65-F5344CB8AC3E}">
        <p14:creationId xmlns:p14="http://schemas.microsoft.com/office/powerpoint/2010/main" val="3370968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36787" y="214565"/>
            <a:ext cx="11552992" cy="1143000"/>
          </a:xfrm>
        </p:spPr>
        <p:txBody>
          <a:bodyPr>
            <a:noAutofit/>
          </a:bodyPr>
          <a:lstStyle/>
          <a:p>
            <a:pPr>
              <a:defRPr/>
            </a:pPr>
            <a:r>
              <a:rPr lang="en-US" dirty="0"/>
              <a:t>Certificates of Confidentiality (</a:t>
            </a:r>
            <a:r>
              <a:rPr lang="en-US" dirty="0" err="1"/>
              <a:t>C</a:t>
            </a:r>
            <a:r>
              <a:rPr lang="en-US" cap="none" dirty="0" err="1"/>
              <a:t>o</a:t>
            </a:r>
            <a:r>
              <a:rPr lang="en-US" dirty="0" err="1"/>
              <a:t>C</a:t>
            </a:r>
            <a:r>
              <a:rPr lang="en-US" dirty="0"/>
              <a:t>)</a:t>
            </a:r>
          </a:p>
        </p:txBody>
      </p:sp>
      <p:sp>
        <p:nvSpPr>
          <p:cNvPr id="8" name="Slide Number Placeholder 3">
            <a:extLst>
              <a:ext uri="{FF2B5EF4-FFF2-40B4-BE49-F238E27FC236}">
                <a16:creationId xmlns:a16="http://schemas.microsoft.com/office/drawing/2014/main" id="{371196F8-B07D-472C-A917-7DC85E7A2F1F}"/>
              </a:ext>
            </a:extLst>
          </p:cNvPr>
          <p:cNvSpPr>
            <a:spLocks noGrp="1"/>
          </p:cNvSpPr>
          <p:nvPr>
            <p:ph type="sldNum" sz="quarter" idx="12"/>
          </p:nvPr>
        </p:nvSpPr>
        <p:spPr>
          <a:xfrm>
            <a:off x="446105" y="6355584"/>
            <a:ext cx="2743200" cy="365125"/>
          </a:xfrm>
        </p:spPr>
        <p:txBody>
          <a:bodyPr/>
          <a:lstStyle/>
          <a:p>
            <a:r>
              <a:rPr lang="en-US" spc="5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dirty="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dirty="0">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8</a:t>
            </a:fld>
            <a:endParaRPr lang="en-US" dirty="0">
              <a:latin typeface="Roboto black" panose="02000000000000000000" pitchFamily="2" charset="0"/>
              <a:ea typeface="Roboto black" panose="02000000000000000000" pitchFamily="2" charset="0"/>
            </a:endParaRPr>
          </a:p>
        </p:txBody>
      </p:sp>
      <p:pic>
        <p:nvPicPr>
          <p:cNvPr id="9" name="Picture 4" descr="Shield&#10;&#10;The image of the shield with the words CoC written across shows how certificates of confidentiality are needed for certain studies to protect participants while in research">
            <a:extLst>
              <a:ext uri="{FF2B5EF4-FFF2-40B4-BE49-F238E27FC236}">
                <a16:creationId xmlns:a16="http://schemas.microsoft.com/office/drawing/2014/main" id="{D37AD85A-9C9D-40BE-A315-8C6BA0243EF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134600" y="3994221"/>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307C15-A4DE-4FB5-B2BA-C3A4E1A46428}"/>
              </a:ext>
            </a:extLst>
          </p:cNvPr>
          <p:cNvSpPr txBox="1"/>
          <p:nvPr/>
        </p:nvSpPr>
        <p:spPr>
          <a:xfrm>
            <a:off x="10823687" y="4659049"/>
            <a:ext cx="795338" cy="461665"/>
          </a:xfrm>
          <a:prstGeom prst="rect">
            <a:avLst/>
          </a:prstGeom>
          <a:noFill/>
        </p:spPr>
        <p:txBody>
          <a:bodyPr wrap="square" rtlCol="0">
            <a:spAutoFit/>
          </a:bodyPr>
          <a:lstStyle/>
          <a:p>
            <a:r>
              <a:rPr lang="en-US" sz="2400" b="1" dirty="0" err="1"/>
              <a:t>CoC</a:t>
            </a:r>
            <a:endParaRPr lang="en-US" sz="2400" b="1" dirty="0"/>
          </a:p>
        </p:txBody>
      </p:sp>
      <p:sp>
        <p:nvSpPr>
          <p:cNvPr id="3" name="Content Placeholder 2">
            <a:extLst>
              <a:ext uri="{FF2B5EF4-FFF2-40B4-BE49-F238E27FC236}">
                <a16:creationId xmlns:a16="http://schemas.microsoft.com/office/drawing/2014/main" id="{A025D109-9F22-4CE1-84A2-1F1DE5F13576}"/>
              </a:ext>
            </a:extLst>
          </p:cNvPr>
          <p:cNvSpPr>
            <a:spLocks noGrp="1"/>
          </p:cNvSpPr>
          <p:nvPr>
            <p:ph idx="1"/>
          </p:nvPr>
        </p:nvSpPr>
        <p:spPr>
          <a:xfrm>
            <a:off x="955483" y="1079901"/>
            <a:ext cx="10515600" cy="4698198"/>
          </a:xfrm>
        </p:spPr>
        <p:txBody>
          <a:bodyPr>
            <a:normAutofit fontScale="92500" lnSpcReduction="10000"/>
          </a:bodyPr>
          <a:lstStyle/>
          <a:p>
            <a:pPr>
              <a:lnSpc>
                <a:spcPct val="110000"/>
              </a:lnSpc>
              <a:spcBef>
                <a:spcPts val="0"/>
              </a:spcBef>
            </a:pPr>
            <a:r>
              <a:rPr lang="en-US" sz="3000" dirty="0"/>
              <a:t>Applicable NIH research ongoing or awarded as of December 13, 2016 is deemed to be issued a Certificate</a:t>
            </a:r>
          </a:p>
          <a:p>
            <a:pPr>
              <a:lnSpc>
                <a:spcPct val="110000"/>
              </a:lnSpc>
              <a:spcBef>
                <a:spcPts val="0"/>
              </a:spcBef>
            </a:pPr>
            <a:r>
              <a:rPr lang="en-US" sz="3000" b="1" dirty="0">
                <a:solidFill>
                  <a:schemeClr val="accent4"/>
                </a:solidFill>
              </a:rPr>
              <a:t>Must not disclose identifiable, sensitive information </a:t>
            </a:r>
            <a:r>
              <a:rPr lang="en-US" sz="3000" dirty="0"/>
              <a:t>:</a:t>
            </a:r>
          </a:p>
          <a:p>
            <a:pPr lvl="1">
              <a:lnSpc>
                <a:spcPct val="110000"/>
              </a:lnSpc>
              <a:spcBef>
                <a:spcPts val="0"/>
              </a:spcBef>
            </a:pPr>
            <a:r>
              <a:rPr lang="en-US" sz="2600" dirty="0"/>
              <a:t>In any Federal, State, or local civil, criminal, administrative, legislative, or other proceeding</a:t>
            </a:r>
          </a:p>
          <a:p>
            <a:pPr lvl="1">
              <a:lnSpc>
                <a:spcPct val="110000"/>
              </a:lnSpc>
              <a:spcBef>
                <a:spcPts val="0"/>
              </a:spcBef>
            </a:pPr>
            <a:r>
              <a:rPr lang="en-US" sz="2600" dirty="0"/>
              <a:t>To any other person not connected with the research</a:t>
            </a:r>
          </a:p>
          <a:p>
            <a:pPr>
              <a:lnSpc>
                <a:spcPct val="110000"/>
              </a:lnSpc>
              <a:spcBef>
                <a:spcPts val="0"/>
              </a:spcBef>
            </a:pPr>
            <a:r>
              <a:rPr lang="en-US" sz="3000" dirty="0"/>
              <a:t>Disclosure permitted </a:t>
            </a:r>
            <a:r>
              <a:rPr lang="en-US" sz="3000" b="1" dirty="0">
                <a:solidFill>
                  <a:schemeClr val="accent4"/>
                </a:solidFill>
              </a:rPr>
              <a:t>only</a:t>
            </a:r>
            <a:r>
              <a:rPr lang="en-US" sz="3000" dirty="0"/>
              <a:t> when:</a:t>
            </a:r>
          </a:p>
          <a:p>
            <a:pPr lvl="1">
              <a:lnSpc>
                <a:spcPct val="110000"/>
              </a:lnSpc>
            </a:pPr>
            <a:r>
              <a:rPr lang="en-US" sz="2600" dirty="0"/>
              <a:t>Required by Federal, State, or local laws (e.g., reporting child or elder abuse, mandatory disease reporting)</a:t>
            </a:r>
          </a:p>
          <a:p>
            <a:pPr lvl="1">
              <a:lnSpc>
                <a:spcPct val="110000"/>
              </a:lnSpc>
            </a:pPr>
            <a:r>
              <a:rPr lang="en-US" sz="2600" dirty="0"/>
              <a:t>With participants’ consent</a:t>
            </a:r>
          </a:p>
          <a:p>
            <a:pPr lvl="1">
              <a:lnSpc>
                <a:spcPct val="110000"/>
              </a:lnSpc>
            </a:pPr>
            <a:r>
              <a:rPr lang="en-US" sz="2600" dirty="0"/>
              <a:t>For other scientific research</a:t>
            </a:r>
          </a:p>
          <a:p>
            <a:pPr lvl="1">
              <a:lnSpc>
                <a:spcPct val="110000"/>
              </a:lnSpc>
            </a:pPr>
            <a:endParaRPr lang="en-US" sz="2800" dirty="0"/>
          </a:p>
          <a:p>
            <a:endParaRPr lang="en-US" dirty="0"/>
          </a:p>
        </p:txBody>
      </p:sp>
    </p:spTree>
    <p:extLst>
      <p:ext uri="{BB962C8B-B14F-4D97-AF65-F5344CB8AC3E}">
        <p14:creationId xmlns:p14="http://schemas.microsoft.com/office/powerpoint/2010/main" val="380736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0F2B-0E64-40E1-89ED-65B3DBE01B99}"/>
              </a:ext>
            </a:extLst>
          </p:cNvPr>
          <p:cNvSpPr>
            <a:spLocks noGrp="1"/>
          </p:cNvSpPr>
          <p:nvPr>
            <p:ph type="title"/>
          </p:nvPr>
        </p:nvSpPr>
        <p:spPr>
          <a:xfrm>
            <a:off x="418641" y="246069"/>
            <a:ext cx="11536190" cy="1325563"/>
          </a:xfrm>
        </p:spPr>
        <p:txBody>
          <a:bodyPr/>
          <a:lstStyle/>
          <a:p>
            <a:r>
              <a:rPr lang="en-US" dirty="0"/>
              <a:t>Certificates of Confidentiality (CoC) </a:t>
            </a:r>
            <a:br>
              <a:rPr lang="en-US" dirty="0"/>
            </a:br>
            <a:r>
              <a:rPr lang="en-US" dirty="0"/>
              <a:t>cont’d</a:t>
            </a:r>
          </a:p>
        </p:txBody>
      </p:sp>
      <p:sp>
        <p:nvSpPr>
          <p:cNvPr id="4" name="Slide Number Placeholder 3">
            <a:extLst>
              <a:ext uri="{FF2B5EF4-FFF2-40B4-BE49-F238E27FC236}">
                <a16:creationId xmlns:a16="http://schemas.microsoft.com/office/drawing/2014/main" id="{99C22FD8-8BCF-4AF8-A94F-BB2CBB963563}"/>
              </a:ext>
            </a:extLst>
          </p:cNvPr>
          <p:cNvSpPr>
            <a:spLocks noGrp="1"/>
          </p:cNvSpPr>
          <p:nvPr>
            <p:ph type="sldNum" sz="quarter" idx="12"/>
          </p:nvPr>
        </p:nvSpPr>
        <p:spPr/>
        <p:txBody>
          <a:bodyPr/>
          <a:lstStyle/>
          <a:p>
            <a:r>
              <a:rPr lang="en-US" spc="5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SLIDE</a:t>
            </a:r>
            <a:r>
              <a:rPr lang="en-US" spc="100">
                <a:solidFill>
                  <a:schemeClr val="bg1">
                    <a:lumMod val="50000"/>
                  </a:schemeClr>
                </a:solidFill>
                <a:latin typeface="Roboto light" panose="02000000000000000000" pitchFamily="2" charset="0"/>
                <a:ea typeface="Roboto light" panose="02000000000000000000" pitchFamily="2" charset="0"/>
                <a:cs typeface="Open Sans" panose="020B0606030504020204" pitchFamily="34" charset="0"/>
              </a:rPr>
              <a:t> |</a:t>
            </a:r>
            <a:r>
              <a:rPr lang="en-US">
                <a:latin typeface="Roboto light" panose="02000000000000000000" pitchFamily="2" charset="0"/>
                <a:ea typeface="Roboto light" panose="02000000000000000000" pitchFamily="2" charset="0"/>
                <a:cs typeface="Open Sans" panose="020B0606030504020204" pitchFamily="34" charset="0"/>
              </a:rPr>
              <a:t> </a:t>
            </a:r>
            <a:fld id="{A7DDB576-49B3-42E2-89EA-6E35EA8EF806}" type="slidenum">
              <a:rPr lang="en-US" smtClean="0">
                <a:latin typeface="Roboto black" panose="02000000000000000000" pitchFamily="2" charset="0"/>
                <a:ea typeface="Roboto black" panose="02000000000000000000" pitchFamily="2" charset="0"/>
              </a:rPr>
              <a:pPr/>
              <a:t>9</a:t>
            </a:fld>
            <a:endParaRPr lang="en-US" dirty="0">
              <a:latin typeface="Roboto black" panose="02000000000000000000" pitchFamily="2" charset="0"/>
              <a:ea typeface="Roboto black" panose="02000000000000000000" pitchFamily="2" charset="0"/>
            </a:endParaRPr>
          </a:p>
        </p:txBody>
      </p:sp>
      <p:sp>
        <p:nvSpPr>
          <p:cNvPr id="5" name="Content Placeholder 2">
            <a:extLst>
              <a:ext uri="{FF2B5EF4-FFF2-40B4-BE49-F238E27FC236}">
                <a16:creationId xmlns:a16="http://schemas.microsoft.com/office/drawing/2014/main" id="{D6720E81-803E-48DC-AA38-39BB5A8CFCBB}"/>
              </a:ext>
            </a:extLst>
          </p:cNvPr>
          <p:cNvSpPr>
            <a:spLocks noGrp="1"/>
          </p:cNvSpPr>
          <p:nvPr>
            <p:ph idx="1"/>
          </p:nvPr>
        </p:nvSpPr>
        <p:spPr>
          <a:xfrm>
            <a:off x="-104354" y="1690688"/>
            <a:ext cx="9982200" cy="4351338"/>
          </a:xfrm>
        </p:spPr>
        <p:txBody>
          <a:bodyPr>
            <a:noAutofit/>
          </a:bodyPr>
          <a:lstStyle/>
          <a:p>
            <a:pPr lvl="2">
              <a:lnSpc>
                <a:spcPct val="100000"/>
              </a:lnSpc>
              <a:spcBef>
                <a:spcPts val="0"/>
              </a:spcBef>
              <a:spcAft>
                <a:spcPts val="600"/>
              </a:spcAft>
            </a:pPr>
            <a:r>
              <a:rPr lang="en-US" sz="2800" dirty="0"/>
              <a:t>CoC protects “covered information”</a:t>
            </a:r>
          </a:p>
          <a:p>
            <a:pPr lvl="3">
              <a:lnSpc>
                <a:spcPct val="100000"/>
              </a:lnSpc>
              <a:spcBef>
                <a:spcPts val="0"/>
              </a:spcBef>
              <a:spcAft>
                <a:spcPts val="600"/>
              </a:spcAft>
            </a:pPr>
            <a:r>
              <a:rPr lang="en-US" sz="2600" dirty="0"/>
              <a:t>Names or any information, documents, or biospecimens </a:t>
            </a:r>
          </a:p>
          <a:p>
            <a:pPr lvl="3">
              <a:lnSpc>
                <a:spcPct val="100000"/>
              </a:lnSpc>
              <a:spcBef>
                <a:spcPts val="0"/>
              </a:spcBef>
              <a:spcAft>
                <a:spcPts val="600"/>
              </a:spcAft>
            </a:pPr>
            <a:r>
              <a:rPr lang="en-US" sz="2600" dirty="0"/>
              <a:t>If there is a small risk that covered information can be combined wither other data to determine individual’s identity</a:t>
            </a:r>
          </a:p>
          <a:p>
            <a:pPr lvl="2">
              <a:lnSpc>
                <a:spcPct val="100000"/>
              </a:lnSpc>
              <a:spcBef>
                <a:spcPts val="0"/>
              </a:spcBef>
              <a:spcAft>
                <a:spcPts val="600"/>
              </a:spcAft>
            </a:pPr>
            <a:r>
              <a:rPr lang="en-US" sz="2800" dirty="0"/>
              <a:t>CoC applies to all copies of the data</a:t>
            </a:r>
          </a:p>
          <a:p>
            <a:pPr lvl="3">
              <a:lnSpc>
                <a:spcPct val="100000"/>
              </a:lnSpc>
              <a:spcBef>
                <a:spcPts val="0"/>
              </a:spcBef>
              <a:spcAft>
                <a:spcPts val="600"/>
              </a:spcAft>
            </a:pPr>
            <a:r>
              <a:rPr lang="en-US" sz="2600" dirty="0"/>
              <a:t>Secondary researchers must uphold CoC protections</a:t>
            </a:r>
          </a:p>
          <a:p>
            <a:pPr lvl="2">
              <a:lnSpc>
                <a:spcPct val="100000"/>
              </a:lnSpc>
              <a:spcBef>
                <a:spcPts val="0"/>
              </a:spcBef>
              <a:spcAft>
                <a:spcPts val="600"/>
              </a:spcAft>
            </a:pPr>
            <a:r>
              <a:rPr lang="en-US" sz="2800" dirty="0"/>
              <a:t>Covered information protected in perpetuity</a:t>
            </a:r>
          </a:p>
          <a:p>
            <a:pPr lvl="2"/>
            <a:endParaRPr lang="en-US" sz="2400" dirty="0"/>
          </a:p>
          <a:p>
            <a:pPr lvl="2"/>
            <a:endParaRPr lang="en-US" sz="2400" dirty="0"/>
          </a:p>
          <a:p>
            <a:pPr marL="914400" lvl="2" indent="0">
              <a:buNone/>
            </a:pPr>
            <a:endParaRPr lang="en-US" sz="2400" dirty="0"/>
          </a:p>
          <a:p>
            <a:pPr marL="914400" lvl="2" indent="0">
              <a:buNone/>
            </a:pPr>
            <a:endParaRPr lang="en-US" sz="2400" dirty="0"/>
          </a:p>
        </p:txBody>
      </p:sp>
      <p:sp>
        <p:nvSpPr>
          <p:cNvPr id="6" name="Rectangle: Rounded Corners 5" descr="Guide Notice #NOT-OD-17-109 was Published on September 7, 2017 and is available on the NIH website.">
            <a:extLst>
              <a:ext uri="{FF2B5EF4-FFF2-40B4-BE49-F238E27FC236}">
                <a16:creationId xmlns:a16="http://schemas.microsoft.com/office/drawing/2014/main" id="{B7AC81CF-9A86-4F3A-BAB5-6F8120E7AB52}"/>
              </a:ext>
            </a:extLst>
          </p:cNvPr>
          <p:cNvSpPr/>
          <p:nvPr/>
        </p:nvSpPr>
        <p:spPr>
          <a:xfrm>
            <a:off x="9585960" y="3105416"/>
            <a:ext cx="2479040" cy="1402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Guide Notice  </a:t>
            </a:r>
          </a:p>
          <a:p>
            <a:pPr algn="ctr"/>
            <a:r>
              <a:rPr lang="en-US" dirty="0">
                <a:solidFill>
                  <a:schemeClr val="bg1"/>
                </a:solidFill>
                <a:hlinkClick r:id="rId3">
                  <a:extLst>
                    <a:ext uri="{A12FA001-AC4F-418D-AE19-62706E023703}">
                      <ahyp:hlinkClr xmlns:ahyp="http://schemas.microsoft.com/office/drawing/2018/hyperlinkcolor" val="tx"/>
                    </a:ext>
                  </a:extLst>
                </a:hlinkClick>
              </a:rPr>
              <a:t>NOT-OD-17-109</a:t>
            </a:r>
            <a:endParaRPr lang="en-US" dirty="0">
              <a:solidFill>
                <a:schemeClr val="bg1"/>
              </a:solidFill>
            </a:endParaRPr>
          </a:p>
          <a:p>
            <a:pPr algn="ctr"/>
            <a:r>
              <a:rPr lang="en-US" i="1" dirty="0">
                <a:solidFill>
                  <a:schemeClr val="bg1"/>
                </a:solidFill>
              </a:rPr>
              <a:t>Published </a:t>
            </a:r>
          </a:p>
          <a:p>
            <a:pPr algn="ctr"/>
            <a:r>
              <a:rPr lang="en-US" dirty="0">
                <a:solidFill>
                  <a:schemeClr val="bg1"/>
                </a:solidFill>
              </a:rPr>
              <a:t>September 7, 2017</a:t>
            </a:r>
          </a:p>
        </p:txBody>
      </p:sp>
    </p:spTree>
    <p:extLst>
      <p:ext uri="{BB962C8B-B14F-4D97-AF65-F5344CB8AC3E}">
        <p14:creationId xmlns:p14="http://schemas.microsoft.com/office/powerpoint/2010/main" val="33850617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OFFICE THEME" val="oGLACYI6"/>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0F7FCD"/>
      </a:accent1>
      <a:accent2>
        <a:srgbClr val="0B5F99"/>
      </a:accent2>
      <a:accent3>
        <a:srgbClr val="BFBFBF"/>
      </a:accent3>
      <a:accent4>
        <a:srgbClr val="015596"/>
      </a:accent4>
      <a:accent5>
        <a:srgbClr val="014273"/>
      </a:accent5>
      <a:accent6>
        <a:srgbClr val="073F6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100C7699C73A498CB057F667D9CD99" ma:contentTypeVersion="5" ma:contentTypeDescription="Create a new document." ma:contentTypeScope="" ma:versionID="49bd6a11d2b485acdb3b9b5dc89c5e4b">
  <xsd:schema xmlns:xsd="http://www.w3.org/2001/XMLSchema" xmlns:xs="http://www.w3.org/2001/XMLSchema" xmlns:p="http://schemas.microsoft.com/office/2006/metadata/properties" xmlns:ns3="589fc4a7-9825-4918-b2d3-6237c872ffbf" xmlns:ns4="0b516ab0-04e4-4c88-99cd-523706b96b1a" targetNamespace="http://schemas.microsoft.com/office/2006/metadata/properties" ma:root="true" ma:fieldsID="e5865bb61cb20dff4e9cd7cf2c0f76d4" ns3:_="" ns4:_="">
    <xsd:import namespace="589fc4a7-9825-4918-b2d3-6237c872ffbf"/>
    <xsd:import namespace="0b516ab0-04e4-4c88-99cd-523706b96b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9fc4a7-9825-4918-b2d3-6237c872ff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16ab0-04e4-4c88-99cd-523706b96b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D8602D-F32D-492F-9E06-70FC473F4869}">
  <ds:schemaRefs>
    <ds:schemaRef ds:uri="http://schemas.microsoft.com/sharepoint/v3/contenttype/forms"/>
  </ds:schemaRefs>
</ds:datastoreItem>
</file>

<file path=customXml/itemProps2.xml><?xml version="1.0" encoding="utf-8"?>
<ds:datastoreItem xmlns:ds="http://schemas.openxmlformats.org/officeDocument/2006/customXml" ds:itemID="{5EB25C6A-23BB-4DC6-9AE4-4148254401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9fc4a7-9825-4918-b2d3-6237c872ffbf"/>
    <ds:schemaRef ds:uri="0b516ab0-04e4-4c88-99cd-523706b96b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A89212-0EE5-4CF4-A9D7-A11421D8C2B4}">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0b516ab0-04e4-4c88-99cd-523706b96b1a"/>
    <ds:schemaRef ds:uri="589fc4a7-9825-4918-b2d3-6237c872ffb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17563</TotalTime>
  <Words>2110</Words>
  <Application>Microsoft Office PowerPoint</Application>
  <PresentationFormat>Widescreen</PresentationFormat>
  <Paragraphs>314</Paragraphs>
  <Slides>30</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Helvetica</vt:lpstr>
      <vt:lpstr>Calibri Light</vt:lpstr>
      <vt:lpstr>Open Sans ExtraBold</vt:lpstr>
      <vt:lpstr>Calibri</vt:lpstr>
      <vt:lpstr>Open Sans</vt:lpstr>
      <vt:lpstr>Roboto black</vt:lpstr>
      <vt:lpstr>Roboto light</vt:lpstr>
      <vt:lpstr>Wingdings</vt:lpstr>
      <vt:lpstr>Roboto black</vt:lpstr>
      <vt:lpstr>Open Sans Light</vt:lpstr>
      <vt:lpstr>Roboto</vt:lpstr>
      <vt:lpstr>Office Theme</vt:lpstr>
      <vt:lpstr>An Overview of NIH Policies on Human Subjects  </vt:lpstr>
      <vt:lpstr>Objectives</vt:lpstr>
      <vt:lpstr>Objectives</vt:lpstr>
      <vt:lpstr>Human Subjects Research Policies</vt:lpstr>
      <vt:lpstr>When do NIH Human Subjects Policies Apply?</vt:lpstr>
      <vt:lpstr>Decision Tool: Am I Doing Human Subjects Research</vt:lpstr>
      <vt:lpstr>Required Education In the Protection  of Human Research Participants</vt:lpstr>
      <vt:lpstr>Certificates of Confidentiality (CoC)</vt:lpstr>
      <vt:lpstr>Certificates of Confidentiality (CoC)  cont’d</vt:lpstr>
      <vt:lpstr>Human Fetal Tissue (HFT)</vt:lpstr>
      <vt:lpstr>Inclusion</vt:lpstr>
      <vt:lpstr>Inclusion cont’d</vt:lpstr>
      <vt:lpstr>Objectives</vt:lpstr>
      <vt:lpstr>How Does NIH Define a Clinical Trial?</vt:lpstr>
      <vt:lpstr>Clinical Trial Questionnaire</vt:lpstr>
      <vt:lpstr>Clinical Trial Decision Tool</vt:lpstr>
      <vt:lpstr>Funding Opportunity Announcement (FOA) for Clinical Trials</vt:lpstr>
      <vt:lpstr>Basic Experimental Studies with Humans (BESH) FOAs</vt:lpstr>
      <vt:lpstr>Dissemination of NIH-Funded  Clinical Trial Information</vt:lpstr>
      <vt:lpstr>Good Clinical Practice Training  (GCP)</vt:lpstr>
      <vt:lpstr>Data and Safety Monitoring</vt:lpstr>
      <vt:lpstr>Objectives</vt:lpstr>
      <vt:lpstr>Using the Human Subjects and Clinical  Trial Form</vt:lpstr>
      <vt:lpstr>Plan Protection of Human Subjects</vt:lpstr>
      <vt:lpstr>Plan Protection of Human Subjects cont’d</vt:lpstr>
      <vt:lpstr>Plan Protection of Human Subjects  cont’d</vt:lpstr>
      <vt:lpstr>Multi-site Study Considerations </vt:lpstr>
      <vt:lpstr>Objectives</vt:lpstr>
      <vt:lpstr>Useful Resources: Human Subjects Protections and Inclusion</vt:lpstr>
      <vt:lpstr>Questions</vt:lpstr>
    </vt:vector>
  </TitlesOfParts>
  <Company>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NIH Policies on Human Subjects</dc:title>
  <dc:subject>NIH Regionals Presentation on Human Subjects, Clinical Trials, and Inclusion</dc:subject>
  <dc:creator>Kathy Chen</dc:creator>
  <cp:keywords>NIH, human subjects, clinical trials, inclusion</cp:keywords>
  <dc:description>This document was built to meet Section 508c standards.</dc:description>
  <cp:lastModifiedBy>Cummins, Sheri (NIH/OD) [E]</cp:lastModifiedBy>
  <cp:revision>433</cp:revision>
  <dcterms:created xsi:type="dcterms:W3CDTF">2017-11-13T14:56:05Z</dcterms:created>
  <dcterms:modified xsi:type="dcterms:W3CDTF">2020-10-26T21:13:29Z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0x01010027100C7699C73A498CB057F667D9CD99</vt:lpwstr>
  </property>
  <property fmtid="{D5CDD505-2E9C-101B-9397-08002B2CF9AE}" pid="3" name="ArticulateGUID">
    <vt:lpwstr>D22FB651-98F1-4739-87DE-22D0CA90BC28</vt:lpwstr>
  </property>
  <property fmtid="{D5CDD505-2E9C-101B-9397-08002B2CF9AE}" pid="4" name="ArticulatePath">
    <vt:lpwstr>https://rippleeffect.sharepoint.com/projects/active/OER/CTComms/2_SlideDeck/New OER Templates/OER_template3</vt:lpwstr>
  </property>
  <property fmtid="{D5CDD505-2E9C-101B-9397-08002B2CF9AE}" pid="5" name="Language">
    <vt:lpwstr>English</vt:lpwstr>
  </property>
</Properties>
</file>